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4" r:id="rId2"/>
    <p:sldId id="257" r:id="rId3"/>
    <p:sldId id="258" r:id="rId4"/>
    <p:sldId id="282" r:id="rId5"/>
    <p:sldId id="276" r:id="rId6"/>
    <p:sldId id="277" r:id="rId7"/>
    <p:sldId id="283" r:id="rId8"/>
    <p:sldId id="278" r:id="rId9"/>
    <p:sldId id="279" r:id="rId10"/>
    <p:sldId id="284" r:id="rId11"/>
    <p:sldId id="285" r:id="rId12"/>
    <p:sldId id="27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90" y="-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C9C0-B49A-4A86-876C-F5DA9F4DC03D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43E4-DBD4-43FD-B0C5-99B53337B7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8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6350618"/>
            <a:ext cx="2025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6350618"/>
            <a:ext cx="297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618"/>
            <a:ext cx="2025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4663914"/>
            <a:ext cx="1433036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5138953"/>
            <a:ext cx="1433036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3188625"/>
            <a:ext cx="36195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2013096"/>
            <a:ext cx="3619024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17D8EC45-DB38-44E3-AE20-56286E95035A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7D8EC45-DB38-44E3-AE20-56286E95035A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2" y="2558641"/>
            <a:ext cx="5412105" cy="97112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《</a:t>
            </a:r>
            <a:r>
              <a:rPr lang="zh-CN" altLang="en-US" b="1" dirty="0">
                <a:solidFill>
                  <a:srgbClr val="FF0000"/>
                </a:solidFill>
              </a:rPr>
              <a:t>苏武传</a:t>
            </a:r>
            <a:r>
              <a:rPr lang="en-US" altLang="zh-CN" b="1" dirty="0">
                <a:solidFill>
                  <a:srgbClr val="FF0000"/>
                </a:solidFill>
              </a:rPr>
              <a:t>》</a:t>
            </a:r>
            <a:r>
              <a:rPr lang="zh-CN" altLang="en-US" b="1" dirty="0">
                <a:solidFill>
                  <a:srgbClr val="FF0000"/>
                </a:solidFill>
              </a:rPr>
              <a:t>的对比手法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4847167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0" y="1592165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高二语文</a:t>
            </a:r>
            <a:r>
              <a:rPr lang="zh-CN" altLang="en-US" sz="24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4932754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北京市朝阳外国语学校  李志军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3073"/>
          <p:cNvSpPr>
            <a:spLocks noGrp="1" noChangeArrowheads="1"/>
          </p:cNvSpPr>
          <p:nvPr>
            <p:ph type="ctrTitle"/>
          </p:nvPr>
        </p:nvSpPr>
        <p:spPr>
          <a:xfrm>
            <a:off x="685800" y="1116013"/>
            <a:ext cx="8056563" cy="4881562"/>
          </a:xfrm>
          <a:ln w="12700">
            <a:solidFill>
              <a:srgbClr val="89A4A7"/>
            </a:solidFill>
            <a:miter lim="800000"/>
          </a:ln>
        </p:spPr>
        <p:txBody>
          <a:bodyPr anchor="ctr"/>
          <a:lstStyle/>
          <a:p>
            <a:pPr algn="l"/>
            <a:r>
              <a:rPr lang="en-US" altLang="zh-CN" sz="3600"/>
              <a:t>      </a:t>
            </a:r>
            <a:r>
              <a:rPr lang="zh-CN" altLang="zh-CN" sz="3600"/>
              <a:t>李陵怨君叛国，苏武忠君爱国。两种思想，两种胸怀，有如天渊之别。李陵越说得委婉动听，就越显得渺小可鄙;苏武越宁死不屈，就越显得可敬可佩。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3073"/>
          <p:cNvSpPr>
            <a:spLocks noGrp="1" noChangeArrowheads="1"/>
          </p:cNvSpPr>
          <p:nvPr>
            <p:ph type="ctrTitle"/>
          </p:nvPr>
        </p:nvSpPr>
        <p:spPr>
          <a:xfrm>
            <a:off x="685800" y="581660"/>
            <a:ext cx="8056880" cy="5415915"/>
          </a:xfrm>
          <a:ln w="12700">
            <a:solidFill>
              <a:srgbClr val="89A4A7"/>
            </a:solidFill>
            <a:miter lim="800000"/>
          </a:ln>
        </p:spPr>
        <p:txBody>
          <a:bodyPr anchor="ctr">
            <a:normAutofit fontScale="90000"/>
          </a:bodyPr>
          <a:lstStyle/>
          <a:p>
            <a:pPr algn="l"/>
            <a:r>
              <a:rPr lang="en-US" altLang="zh-CN" sz="3600"/>
              <a:t>       </a:t>
            </a:r>
            <a:r>
              <a:rPr lang="zh-CN" altLang="en-US" sz="3600"/>
              <a:t>总结：</a:t>
            </a:r>
            <a:br>
              <a:rPr lang="zh-CN" altLang="en-US" sz="3600"/>
            </a:br>
            <a:r>
              <a:rPr lang="zh-CN" altLang="en-US" sz="3600"/>
              <a:t>       </a:t>
            </a:r>
            <a:r>
              <a:rPr lang="zh-CN" altLang="zh-CN" sz="3600"/>
              <a:t>为了突出表现苏武的民族气节，文中着重写了三个叛徒，与苏武形成鲜明对比:一个是副使张胜，一个是为虎作伥的卫律，一个是曾为朋友的李陵。他们都在匈奴的威势面前丧失了民族气节，拜倒在敌人脚下。唯独苏武大义凛然，为了民族尊严和汉王朝的利益，宁死不屈。作者为我们塑造了一个丰满的、动人的、高大的民族英雄形象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1058444"/>
            <a:ext cx="123444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6" y="3147060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4676987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标题 3073"/>
          <p:cNvSpPr>
            <a:spLocks noGrp="1" noChangeArrowheads="1"/>
          </p:cNvSpPr>
          <p:nvPr>
            <p:ph type="ctrTitle"/>
          </p:nvPr>
        </p:nvSpPr>
        <p:spPr>
          <a:xfrm>
            <a:off x="685800" y="2413000"/>
            <a:ext cx="7772400" cy="1470025"/>
          </a:xfrm>
          <a:ln w="12700">
            <a:solidFill>
              <a:srgbClr val="89A4A7"/>
            </a:solidFill>
            <a:miter lim="800000"/>
          </a:ln>
        </p:spPr>
        <p:txBody>
          <a:bodyPr anchor="ctr"/>
          <a:lstStyle/>
          <a:p>
            <a:r>
              <a:rPr lang="zh-CN" altLang="zh-CN" sz="4400"/>
              <a:t>一、苏武与张胜对比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3073"/>
          <p:cNvSpPr>
            <a:spLocks noGrp="1" noChangeArrowheads="1"/>
          </p:cNvSpPr>
          <p:nvPr>
            <p:ph type="ctrTitle"/>
          </p:nvPr>
        </p:nvSpPr>
        <p:spPr>
          <a:xfrm>
            <a:off x="394335" y="1116330"/>
            <a:ext cx="8434070" cy="4175125"/>
          </a:xfrm>
          <a:ln w="12700">
            <a:solidFill>
              <a:srgbClr val="89A4A7"/>
            </a:solidFill>
            <a:miter lim="800000"/>
          </a:ln>
        </p:spPr>
        <p:txBody>
          <a:bodyPr anchor="ctr">
            <a:normAutofit fontScale="90000"/>
          </a:bodyPr>
          <a:lstStyle/>
          <a:p>
            <a:pPr algn="l"/>
            <a:r>
              <a:rPr lang="en-US" altLang="zh-CN" sz="4000"/>
              <a:t>      </a:t>
            </a:r>
            <a:r>
              <a:rPr lang="zh-CN" altLang="zh-CN" sz="4000"/>
              <a:t>武益愈，单于使使晓武。会论虞常，欲因此时降武。剑斩虞常已，律曰:"汉使张胜谋杀单于近臣，当死，单于募降者赦罪。"举剑欲击之，胜请降。律谓武曰:"副有罪，当相坐。"武曰:"本无谋，又非亲属，何谓连坐?"复举剑拟之，武不动。</a:t>
            </a:r>
          </a:p>
        </p:txBody>
      </p:sp>
      <p:sp>
        <p:nvSpPr>
          <p:cNvPr id="4097" name="标题 3073"/>
          <p:cNvSpPr>
            <a:spLocks noGrp="1" noChangeArrowheads="1"/>
          </p:cNvSpPr>
          <p:nvPr/>
        </p:nvSpPr>
        <p:spPr>
          <a:xfrm>
            <a:off x="1595120" y="3209290"/>
            <a:ext cx="4085590" cy="545465"/>
          </a:xfrm>
          <a:prstGeom prst="rect">
            <a:avLst/>
          </a:prstGeom>
          <a:ln w="19050" cmpd="sng">
            <a:solidFill>
              <a:srgbClr val="FF0000"/>
            </a:solidFill>
            <a:prstDash val="solid"/>
            <a:miter lim="800000"/>
          </a:ln>
        </p:spPr>
        <p:txBody>
          <a:bodyPr vert="horz" rtlCol="0" anchor="ctr">
            <a:normAutofit fontScale="6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endParaRPr lang="zh-CN" altLang="zh-CN" sz="4400"/>
          </a:p>
        </p:txBody>
      </p:sp>
      <p:sp>
        <p:nvSpPr>
          <p:cNvPr id="2" name="标题 3073"/>
          <p:cNvSpPr>
            <a:spLocks noGrp="1" noChangeArrowheads="1"/>
          </p:cNvSpPr>
          <p:nvPr/>
        </p:nvSpPr>
        <p:spPr>
          <a:xfrm>
            <a:off x="2704465" y="4289425"/>
            <a:ext cx="4134485" cy="545465"/>
          </a:xfrm>
          <a:prstGeom prst="rect">
            <a:avLst/>
          </a:prstGeom>
          <a:ln w="19050" cmpd="sng">
            <a:solidFill>
              <a:srgbClr val="FF0000"/>
            </a:solidFill>
            <a:prstDash val="solid"/>
            <a:miter lim="800000"/>
          </a:ln>
        </p:spPr>
        <p:txBody>
          <a:bodyPr vert="horz" rtlCol="0" anchor="ctr">
            <a:normAutofit fontScale="6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endParaRPr lang="zh-CN" altLang="zh-CN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3073"/>
          <p:cNvSpPr>
            <a:spLocks noGrp="1" noChangeArrowheads="1"/>
          </p:cNvSpPr>
          <p:nvPr>
            <p:ph type="ctrTitle"/>
          </p:nvPr>
        </p:nvSpPr>
        <p:spPr>
          <a:xfrm>
            <a:off x="685800" y="1116013"/>
            <a:ext cx="7772400" cy="3894137"/>
          </a:xfrm>
          <a:ln w="12700">
            <a:solidFill>
              <a:srgbClr val="89A4A7"/>
            </a:solidFill>
            <a:miter lim="800000"/>
          </a:ln>
        </p:spPr>
        <p:txBody>
          <a:bodyPr anchor="ctr"/>
          <a:lstStyle/>
          <a:p>
            <a:pPr algn="l"/>
            <a:r>
              <a:rPr lang="en-US" altLang="zh-CN" sz="4000"/>
              <a:t>      </a:t>
            </a:r>
            <a:r>
              <a:rPr lang="zh-CN" altLang="zh-CN" sz="4000"/>
              <a:t>张胜的变节投降与苏武的不畏威胁形成鲜明对比，衬托了苏武的坚贞不屈。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3073"/>
          <p:cNvSpPr>
            <a:spLocks noGrp="1" noChangeArrowheads="1"/>
          </p:cNvSpPr>
          <p:nvPr>
            <p:ph type="ctrTitle"/>
          </p:nvPr>
        </p:nvSpPr>
        <p:spPr>
          <a:xfrm>
            <a:off x="685800" y="2413000"/>
            <a:ext cx="7772400" cy="1470025"/>
          </a:xfrm>
          <a:ln w="12700">
            <a:solidFill>
              <a:srgbClr val="89A4A7"/>
            </a:solidFill>
            <a:miter lim="800000"/>
          </a:ln>
        </p:spPr>
        <p:txBody>
          <a:bodyPr anchor="ctr"/>
          <a:lstStyle/>
          <a:p>
            <a:r>
              <a:rPr lang="zh-CN" altLang="zh-CN" sz="4400"/>
              <a:t>二、苏武与卫律对比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/>
          <p:cNvSpPr>
            <a:spLocks noGrp="1" noChangeArrowheads="1"/>
          </p:cNvSpPr>
          <p:nvPr>
            <p:ph type="ctrTitle"/>
          </p:nvPr>
        </p:nvSpPr>
        <p:spPr>
          <a:xfrm>
            <a:off x="258445" y="523240"/>
            <a:ext cx="8617585" cy="5282565"/>
          </a:xfrm>
          <a:ln w="12700">
            <a:solidFill>
              <a:srgbClr val="89A4A7"/>
            </a:solidFill>
            <a:miter lim="800000"/>
          </a:ln>
        </p:spPr>
        <p:txBody>
          <a:bodyPr anchor="ctr">
            <a:noAutofit/>
          </a:bodyPr>
          <a:lstStyle/>
          <a:p>
            <a:pPr algn="l"/>
            <a:r>
              <a:rPr lang="en-US" altLang="zh-CN" sz="2800"/>
              <a:t>      </a:t>
            </a:r>
            <a:r>
              <a:rPr lang="zh-CN" altLang="zh-CN" sz="2800"/>
              <a:t>律曰:"苏君，律前负汉归匈奴，幸蒙大恩，赐号称王，拥众数万，马畜弥山，富贵如此。苏君今日降，明日复然。空以身膏草野，谁复知之!"武不应。律曰:"君因我降，与君为兄弟，今不听吾计，后虽欲复见我，尚可得乎?"武骂律曰:"汝为人臣子，不顾恩义，畔主背亲，为降虏于蛮夷，何以汝为见?且单于信汝，使决人死生，不平心持正，反欲斗两主，观祸败。若知我不降明，欲令两国相攻，匈奴之祸从我始矣。"</a:t>
            </a:r>
          </a:p>
        </p:txBody>
      </p:sp>
      <p:sp>
        <p:nvSpPr>
          <p:cNvPr id="4097" name="标题 3073"/>
          <p:cNvSpPr>
            <a:spLocks noGrp="1" noChangeArrowheads="1"/>
          </p:cNvSpPr>
          <p:nvPr/>
        </p:nvSpPr>
        <p:spPr>
          <a:xfrm>
            <a:off x="6332220" y="1837690"/>
            <a:ext cx="1925955" cy="487045"/>
          </a:xfrm>
          <a:prstGeom prst="rect">
            <a:avLst/>
          </a:prstGeom>
          <a:ln w="19050" cmpd="sng">
            <a:solidFill>
              <a:srgbClr val="FF0000"/>
            </a:solidFill>
            <a:prstDash val="solid"/>
            <a:miter lim="800000"/>
          </a:ln>
        </p:spPr>
        <p:txBody>
          <a:bodyPr vert="horz" rtlCol="0" anchor="ctr">
            <a:normAutofit fontScale="5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endParaRPr lang="zh-CN" altLang="zh-CN" sz="4400"/>
          </a:p>
        </p:txBody>
      </p:sp>
      <p:sp>
        <p:nvSpPr>
          <p:cNvPr id="2" name="标题 3073"/>
          <p:cNvSpPr>
            <a:spLocks noGrp="1" noChangeArrowheads="1"/>
          </p:cNvSpPr>
          <p:nvPr/>
        </p:nvSpPr>
        <p:spPr>
          <a:xfrm>
            <a:off x="349885" y="2265680"/>
            <a:ext cx="5690870" cy="457835"/>
          </a:xfrm>
          <a:prstGeom prst="rect">
            <a:avLst/>
          </a:prstGeom>
          <a:ln w="19050" cmpd="sng">
            <a:solidFill>
              <a:srgbClr val="FF0000"/>
            </a:solidFill>
            <a:prstDash val="solid"/>
            <a:miter lim="800000"/>
          </a:ln>
        </p:spPr>
        <p:txBody>
          <a:bodyPr vert="horz" rtlCol="0" anchor="ctr">
            <a:normAutofit fontScale="5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endParaRPr lang="zh-CN" altLang="zh-CN" sz="4400"/>
          </a:p>
        </p:txBody>
      </p:sp>
      <p:sp>
        <p:nvSpPr>
          <p:cNvPr id="3" name="标题 3073"/>
          <p:cNvSpPr>
            <a:spLocks noGrp="1" noChangeArrowheads="1"/>
          </p:cNvSpPr>
          <p:nvPr/>
        </p:nvSpPr>
        <p:spPr>
          <a:xfrm>
            <a:off x="6273165" y="2324735"/>
            <a:ext cx="1289050" cy="398780"/>
          </a:xfrm>
          <a:prstGeom prst="rect">
            <a:avLst/>
          </a:prstGeom>
          <a:ln w="19050" cmpd="sng">
            <a:solidFill>
              <a:srgbClr val="FF0000"/>
            </a:solidFill>
            <a:prstDash val="solid"/>
            <a:miter lim="800000"/>
          </a:ln>
        </p:spPr>
        <p:txBody>
          <a:bodyPr vert="horz" rtlCol="0" anchor="ctr">
            <a:normAutofit fontScale="4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endParaRPr lang="zh-CN" altLang="zh-CN" sz="4400"/>
          </a:p>
        </p:txBody>
      </p:sp>
      <p:sp>
        <p:nvSpPr>
          <p:cNvPr id="4" name="标题 3073"/>
          <p:cNvSpPr>
            <a:spLocks noGrp="1" noChangeArrowheads="1"/>
          </p:cNvSpPr>
          <p:nvPr/>
        </p:nvSpPr>
        <p:spPr>
          <a:xfrm>
            <a:off x="6273165" y="2723515"/>
            <a:ext cx="2298700" cy="448310"/>
          </a:xfrm>
          <a:prstGeom prst="rect">
            <a:avLst/>
          </a:prstGeom>
          <a:ln w="19050" cmpd="sng">
            <a:solidFill>
              <a:srgbClr val="FF0000"/>
            </a:solidFill>
            <a:prstDash val="solid"/>
            <a:miter lim="800000"/>
          </a:ln>
        </p:spPr>
        <p:txBody>
          <a:bodyPr vert="horz" rtlCol="0" anchor="ctr">
            <a:normAutofit fontScale="5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endParaRPr lang="zh-CN" altLang="zh-CN" sz="4400"/>
          </a:p>
        </p:txBody>
      </p:sp>
      <p:sp>
        <p:nvSpPr>
          <p:cNvPr id="5" name="标题 3073"/>
          <p:cNvSpPr>
            <a:spLocks noGrp="1" noChangeArrowheads="1"/>
          </p:cNvSpPr>
          <p:nvPr/>
        </p:nvSpPr>
        <p:spPr>
          <a:xfrm>
            <a:off x="349885" y="3171825"/>
            <a:ext cx="1414145" cy="409575"/>
          </a:xfrm>
          <a:prstGeom prst="rect">
            <a:avLst/>
          </a:prstGeom>
          <a:ln w="19050" cmpd="sng">
            <a:solidFill>
              <a:srgbClr val="FF0000"/>
            </a:solidFill>
            <a:prstDash val="solid"/>
            <a:miter lim="800000"/>
          </a:ln>
        </p:spPr>
        <p:txBody>
          <a:bodyPr vert="horz" rtlCol="0" anchor="ctr">
            <a:normAutofit fontScale="4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endParaRPr lang="zh-CN" altLang="zh-CN" sz="4400"/>
          </a:p>
        </p:txBody>
      </p:sp>
      <p:sp>
        <p:nvSpPr>
          <p:cNvPr id="6" name="标题 3073"/>
          <p:cNvSpPr>
            <a:spLocks noGrp="1" noChangeArrowheads="1"/>
          </p:cNvSpPr>
          <p:nvPr/>
        </p:nvSpPr>
        <p:spPr>
          <a:xfrm>
            <a:off x="3540125" y="3581400"/>
            <a:ext cx="1793240" cy="448310"/>
          </a:xfrm>
          <a:prstGeom prst="rect">
            <a:avLst/>
          </a:prstGeom>
          <a:ln w="19050" cmpd="sng">
            <a:solidFill>
              <a:srgbClr val="FF0000"/>
            </a:solidFill>
            <a:prstDash val="solid"/>
            <a:miter lim="800000"/>
          </a:ln>
        </p:spPr>
        <p:txBody>
          <a:bodyPr vert="horz" rtlCol="0" anchor="ctr">
            <a:normAutofit fontScale="5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endParaRPr lang="zh-CN" altLang="zh-CN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bldLvl="0" animBg="1"/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/>
          <p:cNvSpPr>
            <a:spLocks noGrp="1" noChangeArrowheads="1"/>
          </p:cNvSpPr>
          <p:nvPr>
            <p:ph type="ctrTitle"/>
          </p:nvPr>
        </p:nvSpPr>
        <p:spPr>
          <a:xfrm>
            <a:off x="685800" y="1116013"/>
            <a:ext cx="7772400" cy="3894137"/>
          </a:xfrm>
          <a:ln w="12700">
            <a:solidFill>
              <a:srgbClr val="89A4A7"/>
            </a:solidFill>
            <a:miter lim="800000"/>
          </a:ln>
        </p:spPr>
        <p:txBody>
          <a:bodyPr anchor="ctr"/>
          <a:lstStyle/>
          <a:p>
            <a:pPr algn="l"/>
            <a:r>
              <a:rPr lang="en-US" altLang="zh-CN" sz="4000"/>
              <a:t>      </a:t>
            </a:r>
            <a:r>
              <a:rPr lang="zh-CN" altLang="zh-CN" sz="4000"/>
              <a:t>卫律对苏武先是威逼，接下里又是利诱，其卖国求荣的可鄙的内心世界昭然若揭，苏武先是</a:t>
            </a:r>
            <a:r>
              <a:rPr lang="en-US" altLang="zh-CN" sz="4000"/>
              <a:t>“</a:t>
            </a:r>
            <a:r>
              <a:rPr lang="zh-CN" altLang="zh-CN" sz="4000"/>
              <a:t>不动</a:t>
            </a:r>
            <a:r>
              <a:rPr lang="en-US" altLang="zh-CN" sz="4000"/>
              <a:t>”</a:t>
            </a:r>
            <a:r>
              <a:rPr lang="zh-CN" altLang="zh-CN" sz="4000"/>
              <a:t>、</a:t>
            </a:r>
            <a:r>
              <a:rPr lang="en-US" altLang="zh-CN" sz="4000"/>
              <a:t>“</a:t>
            </a:r>
            <a:r>
              <a:rPr lang="zh-CN" altLang="zh-CN" sz="4000"/>
              <a:t>不应</a:t>
            </a:r>
            <a:r>
              <a:rPr lang="en-US" altLang="zh-CN" sz="4000"/>
              <a:t>”</a:t>
            </a:r>
            <a:r>
              <a:rPr lang="zh-CN" altLang="en-US" sz="4000"/>
              <a:t>，接下来</a:t>
            </a:r>
            <a:r>
              <a:rPr lang="en-US" altLang="zh-CN" sz="4000"/>
              <a:t>“</a:t>
            </a:r>
            <a:r>
              <a:rPr lang="zh-CN" altLang="en-US" sz="4000"/>
              <a:t>骂</a:t>
            </a:r>
            <a:r>
              <a:rPr lang="en-US" altLang="zh-CN" sz="4000"/>
              <a:t>”</a:t>
            </a:r>
            <a:r>
              <a:rPr lang="zh-CN" altLang="en-US" sz="4000"/>
              <a:t>，</a:t>
            </a:r>
            <a:r>
              <a:rPr lang="zh-CN" altLang="zh-CN" sz="4000"/>
              <a:t>突出了苏武崇高的民族气节。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3073"/>
          <p:cNvSpPr>
            <a:spLocks noGrp="1" noChangeArrowheads="1"/>
          </p:cNvSpPr>
          <p:nvPr>
            <p:ph type="ctrTitle"/>
          </p:nvPr>
        </p:nvSpPr>
        <p:spPr>
          <a:xfrm>
            <a:off x="685800" y="2413000"/>
            <a:ext cx="7772400" cy="1470025"/>
          </a:xfrm>
          <a:ln w="12700">
            <a:solidFill>
              <a:srgbClr val="89A4A7"/>
            </a:solidFill>
            <a:miter lim="800000"/>
          </a:ln>
        </p:spPr>
        <p:txBody>
          <a:bodyPr anchor="ctr"/>
          <a:lstStyle/>
          <a:p>
            <a:r>
              <a:rPr lang="zh-CN" altLang="zh-CN" sz="4400"/>
              <a:t>三、苏武与李陵对比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3073"/>
          <p:cNvSpPr>
            <a:spLocks noGrp="1" noChangeArrowheads="1"/>
          </p:cNvSpPr>
          <p:nvPr>
            <p:ph type="ctrTitle"/>
          </p:nvPr>
        </p:nvSpPr>
        <p:spPr>
          <a:xfrm>
            <a:off x="471170" y="953770"/>
            <a:ext cx="8388350" cy="5150485"/>
          </a:xfrm>
          <a:ln w="12700">
            <a:solidFill>
              <a:srgbClr val="89A4A7"/>
            </a:solidFill>
            <a:miter lim="800000"/>
          </a:ln>
        </p:spPr>
        <p:txBody>
          <a:bodyPr anchor="ctr">
            <a:noAutofit/>
          </a:bodyPr>
          <a:lstStyle/>
          <a:p>
            <a:pPr algn="l"/>
            <a:r>
              <a:rPr lang="en-US" altLang="zh-CN" sz="2800"/>
              <a:t>     </a:t>
            </a:r>
            <a:r>
              <a:rPr lang="zh-CN" altLang="zh-CN" sz="2800"/>
              <a:t>陵</a:t>
            </a:r>
            <a:r>
              <a:rPr lang="en-US" altLang="zh-CN" sz="2800"/>
              <a:t>……</a:t>
            </a:r>
            <a:r>
              <a:rPr lang="zh-CN" altLang="zh-CN" sz="2800"/>
              <a:t>因谓武曰:"</a:t>
            </a:r>
            <a:r>
              <a:rPr lang="en-US" altLang="zh-CN" sz="2800"/>
              <a:t>……</a:t>
            </a:r>
            <a:r>
              <a:rPr lang="zh-CN" altLang="zh-CN" sz="2800"/>
              <a:t>终不得归汉，空自苦亡人之地，信义安所见乎?</a:t>
            </a:r>
            <a:r>
              <a:rPr lang="en-US" altLang="zh-CN" sz="2800"/>
              <a:t>……</a:t>
            </a:r>
            <a:r>
              <a:rPr lang="zh-CN" altLang="zh-CN" sz="2800"/>
              <a:t>人生如朝露，何久自苦如此!陵始降时，忽忽如狂，自痛负汉，加以老母系保宫，子卿不欲降，何以过陵?且陛下春秋高，法令亡常，大臣亡罪夷灭者数十家，安危不可知，子卿尚复谁为乎?愿听陵计，勿复有云。"武曰:"</a:t>
            </a:r>
            <a:r>
              <a:rPr lang="en-US" altLang="zh-CN" sz="2800"/>
              <a:t>……</a:t>
            </a:r>
            <a:r>
              <a:rPr lang="zh-CN" altLang="zh-CN" sz="2800"/>
              <a:t>臣事君，犹子事父也。子为父死亡所恨。愿勿复再言。"陵与武饮数日，复曰:"子卿壹听陵言。"武曰:"自分已死久矣!"王必欲降武，请毕今日之欢，效死于前!"陵见其至诚，喟然叹曰:"嗟乎，义士!陵与卫律之罪上通于天。"因泣下沾衿，与武决去。</a:t>
            </a:r>
          </a:p>
        </p:txBody>
      </p:sp>
      <p:sp>
        <p:nvSpPr>
          <p:cNvPr id="6" name="标题 3073"/>
          <p:cNvSpPr>
            <a:spLocks noGrp="1" noChangeArrowheads="1"/>
          </p:cNvSpPr>
          <p:nvPr/>
        </p:nvSpPr>
        <p:spPr>
          <a:xfrm>
            <a:off x="471170" y="1616710"/>
            <a:ext cx="2143760" cy="408940"/>
          </a:xfrm>
          <a:prstGeom prst="rect">
            <a:avLst/>
          </a:prstGeom>
          <a:ln w="19050" cmpd="sng">
            <a:solidFill>
              <a:srgbClr val="FF0000"/>
            </a:solidFill>
            <a:prstDash val="solid"/>
            <a:miter lim="800000"/>
          </a:ln>
        </p:spPr>
        <p:txBody>
          <a:bodyPr vert="horz" rtlCol="0" anchor="ctr">
            <a:normAutofit fontScale="4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endParaRPr lang="zh-CN" altLang="zh-CN" sz="4400"/>
          </a:p>
        </p:txBody>
      </p:sp>
      <p:sp>
        <p:nvSpPr>
          <p:cNvPr id="2" name="标题 3073"/>
          <p:cNvSpPr>
            <a:spLocks noGrp="1" noChangeArrowheads="1"/>
          </p:cNvSpPr>
          <p:nvPr/>
        </p:nvSpPr>
        <p:spPr>
          <a:xfrm>
            <a:off x="5471795" y="1616710"/>
            <a:ext cx="2143760" cy="408940"/>
          </a:xfrm>
          <a:prstGeom prst="rect">
            <a:avLst/>
          </a:prstGeom>
          <a:ln w="19050" cmpd="sng">
            <a:solidFill>
              <a:srgbClr val="FF0000"/>
            </a:solidFill>
            <a:prstDash val="solid"/>
            <a:miter lim="800000"/>
          </a:ln>
        </p:spPr>
        <p:txBody>
          <a:bodyPr vert="horz" rtlCol="0" anchor="ctr">
            <a:normAutofit fontScale="4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endParaRPr lang="zh-CN" altLang="zh-CN" sz="4400"/>
          </a:p>
        </p:txBody>
      </p:sp>
      <p:sp>
        <p:nvSpPr>
          <p:cNvPr id="3" name="标题 3073"/>
          <p:cNvSpPr>
            <a:spLocks noGrp="1" noChangeArrowheads="1"/>
          </p:cNvSpPr>
          <p:nvPr/>
        </p:nvSpPr>
        <p:spPr>
          <a:xfrm>
            <a:off x="5801995" y="2891155"/>
            <a:ext cx="2542540" cy="408940"/>
          </a:xfrm>
          <a:prstGeom prst="rect">
            <a:avLst/>
          </a:prstGeom>
          <a:ln w="19050" cmpd="sng">
            <a:solidFill>
              <a:srgbClr val="FF0000"/>
            </a:solidFill>
            <a:prstDash val="solid"/>
            <a:miter lim="800000"/>
          </a:ln>
        </p:spPr>
        <p:txBody>
          <a:bodyPr vert="horz" rtlCol="0" anchor="ctr">
            <a:normAutofit fontScale="4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endParaRPr lang="zh-CN" altLang="zh-CN" sz="4400"/>
          </a:p>
        </p:txBody>
      </p:sp>
      <p:sp>
        <p:nvSpPr>
          <p:cNvPr id="4" name="标题 3073"/>
          <p:cNvSpPr>
            <a:spLocks noGrp="1" noChangeArrowheads="1"/>
          </p:cNvSpPr>
          <p:nvPr/>
        </p:nvSpPr>
        <p:spPr>
          <a:xfrm>
            <a:off x="5666740" y="3300095"/>
            <a:ext cx="2883535" cy="408940"/>
          </a:xfrm>
          <a:prstGeom prst="rect">
            <a:avLst/>
          </a:prstGeom>
          <a:ln w="19050" cmpd="sng">
            <a:solidFill>
              <a:srgbClr val="FF0000"/>
            </a:solidFill>
            <a:prstDash val="solid"/>
            <a:miter lim="800000"/>
          </a:ln>
        </p:spPr>
        <p:txBody>
          <a:bodyPr vert="horz" rtlCol="0" anchor="ctr">
            <a:normAutofit fontScale="4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endParaRPr lang="zh-CN" altLang="zh-CN" sz="4400"/>
          </a:p>
        </p:txBody>
      </p:sp>
      <p:sp>
        <p:nvSpPr>
          <p:cNvPr id="5" name="标题 3073"/>
          <p:cNvSpPr>
            <a:spLocks noGrp="1" noChangeArrowheads="1"/>
          </p:cNvSpPr>
          <p:nvPr/>
        </p:nvSpPr>
        <p:spPr>
          <a:xfrm>
            <a:off x="471170" y="3709035"/>
            <a:ext cx="5392420" cy="408940"/>
          </a:xfrm>
          <a:prstGeom prst="rect">
            <a:avLst/>
          </a:prstGeom>
          <a:ln w="19050" cmpd="sng">
            <a:solidFill>
              <a:srgbClr val="FF0000"/>
            </a:solidFill>
            <a:prstDash val="solid"/>
            <a:miter lim="800000"/>
          </a:ln>
        </p:spPr>
        <p:txBody>
          <a:bodyPr vert="horz" rtlCol="0" anchor="ctr">
            <a:normAutofit fontScale="4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endParaRPr lang="zh-CN" altLang="zh-CN" sz="4400"/>
          </a:p>
        </p:txBody>
      </p:sp>
      <p:sp>
        <p:nvSpPr>
          <p:cNvPr id="7" name="标题 3073"/>
          <p:cNvSpPr>
            <a:spLocks noGrp="1" noChangeArrowheads="1"/>
          </p:cNvSpPr>
          <p:nvPr/>
        </p:nvSpPr>
        <p:spPr>
          <a:xfrm>
            <a:off x="1405890" y="4185285"/>
            <a:ext cx="2143760" cy="408940"/>
          </a:xfrm>
          <a:prstGeom prst="rect">
            <a:avLst/>
          </a:prstGeom>
          <a:ln w="19050" cmpd="sng">
            <a:solidFill>
              <a:srgbClr val="FF0000"/>
            </a:solidFill>
            <a:prstDash val="solid"/>
            <a:miter lim="800000"/>
          </a:ln>
        </p:spPr>
        <p:txBody>
          <a:bodyPr vert="horz" rtlCol="0" anchor="ctr">
            <a:normAutofit fontScale="4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endParaRPr lang="zh-CN" altLang="zh-CN" sz="4400"/>
          </a:p>
        </p:txBody>
      </p:sp>
      <p:sp>
        <p:nvSpPr>
          <p:cNvPr id="8" name="标题 3073"/>
          <p:cNvSpPr>
            <a:spLocks noGrp="1" noChangeArrowheads="1"/>
          </p:cNvSpPr>
          <p:nvPr/>
        </p:nvSpPr>
        <p:spPr>
          <a:xfrm>
            <a:off x="1561465" y="4594225"/>
            <a:ext cx="3910330" cy="408940"/>
          </a:xfrm>
          <a:prstGeom prst="rect">
            <a:avLst/>
          </a:prstGeom>
          <a:ln w="19050" cmpd="sng">
            <a:solidFill>
              <a:srgbClr val="FF0000"/>
            </a:solidFill>
            <a:prstDash val="solid"/>
            <a:miter lim="800000"/>
          </a:ln>
        </p:spPr>
        <p:txBody>
          <a:bodyPr vert="horz" rtlCol="0" anchor="ctr">
            <a:normAutofit fontScale="4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endParaRPr lang="zh-CN" altLang="zh-CN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0</TotalTime>
  <Words>648</Words>
  <Application>Microsoft Office PowerPoint</Application>
  <PresentationFormat>全屏显示(4:3)</PresentationFormat>
  <Paragraphs>17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暗香扑面</vt:lpstr>
      <vt:lpstr>《苏武传》的对比手法</vt:lpstr>
      <vt:lpstr>一、苏武与张胜对比</vt:lpstr>
      <vt:lpstr>      武益愈，单于使使晓武。会论虞常，欲因此时降武。剑斩虞常已，律曰:"汉使张胜谋杀单于近臣，当死，单于募降者赦罪。"举剑欲击之，胜请降。律谓武曰:"副有罪，当相坐。"武曰:"本无谋，又非亲属，何谓连坐?"复举剑拟之，武不动。</vt:lpstr>
      <vt:lpstr>      张胜的变节投降与苏武的不畏威胁形成鲜明对比，衬托了苏武的坚贞不屈。</vt:lpstr>
      <vt:lpstr>二、苏武与卫律对比</vt:lpstr>
      <vt:lpstr>      律曰:"苏君，律前负汉归匈奴，幸蒙大恩，赐号称王，拥众数万，马畜弥山，富贵如此。苏君今日降，明日复然。空以身膏草野，谁复知之!"武不应。律曰:"君因我降，与君为兄弟，今不听吾计，后虽欲复见我，尚可得乎?"武骂律曰:"汝为人臣子，不顾恩义，畔主背亲，为降虏于蛮夷，何以汝为见?且单于信汝，使决人死生，不平心持正，反欲斗两主，观祸败。若知我不降明，欲令两国相攻，匈奴之祸从我始矣。"</vt:lpstr>
      <vt:lpstr>      卫律对苏武先是威逼，接下里又是利诱，其卖国求荣的可鄙的内心世界昭然若揭，苏武先是“不动”、“不应”，接下来“骂”，突出了苏武崇高的民族气节。</vt:lpstr>
      <vt:lpstr>三、苏武与李陵对比</vt:lpstr>
      <vt:lpstr>     陵……因谓武曰:"……终不得归汉，空自苦亡人之地，信义安所见乎?……人生如朝露，何久自苦如此!陵始降时，忽忽如狂，自痛负汉，加以老母系保宫，子卿不欲降，何以过陵?且陛下春秋高，法令亡常，大臣亡罪夷灭者数十家，安危不可知，子卿尚复谁为乎?愿听陵计，勿复有云。"武曰:"……臣事君，犹子事父也。子为父死亡所恨。愿勿复再言。"陵与武饮数日，复曰:"子卿壹听陵言。"武曰:"自分已死久矣!"王必欲降武，请毕今日之欢，效死于前!"陵见其至诚，喟然叹曰:"嗟乎，义士!陵与卫律之罪上通于天。"因泣下沾衿，与武决去。</vt:lpstr>
      <vt:lpstr>      李陵怨君叛国，苏武忠君爱国。两种思想，两种胸怀，有如天渊之别。李陵越说得委婉动听，就越显得渺小可鄙;苏武越宁死不屈，就越显得可敬可佩。</vt:lpstr>
      <vt:lpstr>       总结：        为了突出表现苏武的民族气节，文中着重写了三个叛徒，与苏武形成鲜明对比:一个是副使张胜，一个是为虎作伥的卫律，一个是曾为朋友的李陵。他们都在匈奴的威势面前丧失了民族气节，拜倒在敌人脚下。唯独苏武大义凛然，为了民族尊严和汉王朝的利益，宁死不屈。作者为我们塑造了一个丰满的、动人的、高大的民族英雄形象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zhanghao</dc:creator>
  <cp:lastModifiedBy>WIN</cp:lastModifiedBy>
  <cp:revision>50</cp:revision>
  <dcterms:created xsi:type="dcterms:W3CDTF">2020-02-01T16:43:00Z</dcterms:created>
  <dcterms:modified xsi:type="dcterms:W3CDTF">2020-02-10T04:09:08Z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