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4" r:id="rId2"/>
    <p:sldId id="257" r:id="rId3"/>
    <p:sldId id="278" r:id="rId4"/>
    <p:sldId id="258" r:id="rId5"/>
    <p:sldId id="281" r:id="rId6"/>
    <p:sldId id="279" r:id="rId7"/>
    <p:sldId id="280" r:id="rId8"/>
    <p:sldId id="27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7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44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150351" y="2570773"/>
            <a:ext cx="6984776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窗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的行文思路及艺术特色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4932754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北京市朝阳外国语学校  程静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划出每段中能反映行文线索的中心句</a:t>
            </a:r>
            <a:endParaRPr lang="en-US" altLang="zh-CN" sz="3600" dirty="0"/>
          </a:p>
          <a:p>
            <a:r>
              <a:rPr lang="zh-CN" altLang="en-US" sz="3600" dirty="0"/>
              <a:t>根据找出的中心句绘制思维导图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梳理文章思路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8AF8B5B2-3DCB-4124-9034-F446F53E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211" y="2488102"/>
            <a:ext cx="6842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 dirty="0">
                <a:ea typeface="楷体_GB2312" pitchFamily="49" charset="-122"/>
              </a:rPr>
              <a:t>窗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C139108B-4A1A-4EB0-AB0B-BB6893A0F3C8}"/>
              </a:ext>
            </a:extLst>
          </p:cNvPr>
          <p:cNvSpPr>
            <a:spLocks/>
          </p:cNvSpPr>
          <p:nvPr/>
        </p:nvSpPr>
        <p:spPr bwMode="auto">
          <a:xfrm>
            <a:off x="621321" y="952415"/>
            <a:ext cx="360362" cy="4032250"/>
          </a:xfrm>
          <a:prstGeom prst="leftBrace">
            <a:avLst>
              <a:gd name="adj1" fmla="val 93245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A2333A1-D01D-4575-A255-A8DB55CD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55533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ea typeface="楷体_GB2312" pitchFamily="49" charset="-122"/>
              </a:rPr>
              <a:t>1</a:t>
            </a:r>
            <a:r>
              <a:rPr lang="zh-CN" altLang="en-US" sz="2800" b="1" dirty="0">
                <a:ea typeface="楷体_GB2312" pitchFamily="49" charset="-122"/>
              </a:rPr>
              <a:t>、春天是该镶嵌在窗子里看的，就好比画配了框子（窗子的作用）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C477467D-3784-4B88-9046-BEB0979BB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9106" y="1412776"/>
            <a:ext cx="0" cy="503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B6D88B7-6E50-4E7A-A3CD-1144FB947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56" y="1937633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ea typeface="楷体_GB2312" pitchFamily="49" charset="-122"/>
              </a:rPr>
              <a:t>2</a:t>
            </a:r>
            <a:r>
              <a:rPr lang="zh-CN" altLang="en-US" sz="2800" b="1" dirty="0">
                <a:ea typeface="楷体_GB2312" pitchFamily="49" charset="-122"/>
              </a:rPr>
              <a:t>、门许我们</a:t>
            </a:r>
            <a:r>
              <a:rPr lang="zh-CN" altLang="en-US" sz="3200" b="1" dirty="0">
                <a:solidFill>
                  <a:srgbClr val="CC00CC"/>
                </a:solidFill>
                <a:ea typeface="楷体_GB2312" pitchFamily="49" charset="-122"/>
              </a:rPr>
              <a:t>追求</a:t>
            </a:r>
            <a:r>
              <a:rPr lang="zh-CN" altLang="en-US" sz="2800" b="1" dirty="0">
                <a:ea typeface="楷体_GB2312" pitchFamily="49" charset="-122"/>
              </a:rPr>
              <a:t>，表示</a:t>
            </a:r>
            <a:r>
              <a:rPr lang="zh-CN" altLang="en-US" sz="3200" b="1" dirty="0">
                <a:solidFill>
                  <a:srgbClr val="CC00CC"/>
                </a:solidFill>
                <a:ea typeface="楷体_GB2312" pitchFamily="49" charset="-122"/>
              </a:rPr>
              <a:t>欲望</a:t>
            </a:r>
            <a:r>
              <a:rPr lang="zh-CN" altLang="en-US" sz="2800" b="1" dirty="0">
                <a:ea typeface="楷体_GB2312" pitchFamily="49" charset="-122"/>
              </a:rPr>
              <a:t>，窗许我们</a:t>
            </a:r>
            <a:r>
              <a:rPr lang="zh-CN" altLang="en-US" sz="3200" b="1" dirty="0">
                <a:solidFill>
                  <a:srgbClr val="CC00CC"/>
                </a:solidFill>
                <a:ea typeface="楷体_GB2312" pitchFamily="49" charset="-122"/>
              </a:rPr>
              <a:t>占领</a:t>
            </a:r>
            <a:r>
              <a:rPr lang="zh-CN" altLang="en-US" sz="2800" b="1" dirty="0">
                <a:ea typeface="楷体_GB2312" pitchFamily="49" charset="-122"/>
              </a:rPr>
              <a:t>，表示</a:t>
            </a:r>
            <a:r>
              <a:rPr lang="zh-CN" altLang="en-US" sz="3200" b="1" dirty="0">
                <a:solidFill>
                  <a:srgbClr val="CC00CC"/>
                </a:solidFill>
                <a:ea typeface="楷体_GB2312" pitchFamily="49" charset="-122"/>
              </a:rPr>
              <a:t>享受</a:t>
            </a:r>
            <a:r>
              <a:rPr lang="zh-CN" altLang="en-US" sz="2800" b="1" dirty="0">
                <a:ea typeface="楷体_GB2312" pitchFamily="49" charset="-122"/>
              </a:rPr>
              <a:t>。（窗打通了人与自然的隔膜）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1679E1FC-D586-4700-951B-579D41A3A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544" y="2968540"/>
            <a:ext cx="0" cy="503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DD5147E-6D41-4D80-AC8B-D674024C9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66" y="3480505"/>
            <a:ext cx="7775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ea typeface="楷体_GB2312" pitchFamily="49" charset="-122"/>
              </a:rPr>
              <a:t>3</a:t>
            </a:r>
            <a:r>
              <a:rPr lang="zh-CN" altLang="en-US" sz="2800" b="1" dirty="0">
                <a:ea typeface="楷体_GB2312" pitchFamily="49" charset="-122"/>
              </a:rPr>
              <a:t>、门是住屋子者的</a:t>
            </a:r>
            <a:r>
              <a:rPr lang="zh-CN" altLang="en-US" sz="3200" b="1" dirty="0">
                <a:solidFill>
                  <a:srgbClr val="CC00CC"/>
                </a:solidFill>
                <a:ea typeface="楷体_GB2312" pitchFamily="49" charset="-122"/>
              </a:rPr>
              <a:t>需要</a:t>
            </a:r>
            <a:r>
              <a:rPr lang="zh-CN" altLang="en-US" sz="2800" b="1" dirty="0">
                <a:ea typeface="楷体_GB2312" pitchFamily="49" charset="-122"/>
              </a:rPr>
              <a:t>，窗多少是一种</a:t>
            </a:r>
            <a:r>
              <a:rPr lang="zh-CN" altLang="en-US" sz="3200" b="1" dirty="0">
                <a:solidFill>
                  <a:srgbClr val="CC00CC"/>
                </a:solidFill>
                <a:ea typeface="楷体_GB2312" pitchFamily="49" charset="-122"/>
              </a:rPr>
              <a:t>奢侈</a:t>
            </a:r>
            <a:r>
              <a:rPr lang="zh-CN" altLang="en-US" sz="2800" b="1" dirty="0">
                <a:ea typeface="楷体_GB2312" pitchFamily="49" charset="-122"/>
              </a:rPr>
              <a:t>。（窗是人对自然精神上的胜利）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E6F1480D-24CE-4CDF-8ACE-CA68093A84F7}"/>
              </a:ext>
            </a:extLst>
          </p:cNvPr>
          <p:cNvSpPr>
            <a:spLocks/>
          </p:cNvSpPr>
          <p:nvPr/>
        </p:nvSpPr>
        <p:spPr bwMode="auto">
          <a:xfrm>
            <a:off x="8182848" y="2453923"/>
            <a:ext cx="360363" cy="1296987"/>
          </a:xfrm>
          <a:prstGeom prst="rightBrace">
            <a:avLst>
              <a:gd name="adj1" fmla="val 2999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209EA2B6-3A1E-4196-BA47-A388A5C7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382" y="1511789"/>
            <a:ext cx="6715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楷体_GB2312" pitchFamily="49" charset="-122"/>
              </a:rPr>
              <a:t>门和窗的不同意义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F4CD812E-8058-4E56-9514-1C52D6801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544" y="4437112"/>
            <a:ext cx="0" cy="503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695663E0-F509-4F78-B2FF-4FED6A2F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66" y="4833193"/>
            <a:ext cx="719931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ea typeface="楷体_GB2312" pitchFamily="49" charset="-122"/>
              </a:rPr>
              <a:t>4</a:t>
            </a:r>
            <a:r>
              <a:rPr lang="zh-CN" altLang="en-US" sz="2800" b="1" dirty="0">
                <a:ea typeface="楷体_GB2312" pitchFamily="49" charset="-122"/>
              </a:rPr>
              <a:t>、窗可以算是房子的</a:t>
            </a:r>
            <a:r>
              <a:rPr lang="zh-CN" altLang="en-US" sz="3200" b="1" dirty="0">
                <a:solidFill>
                  <a:srgbClr val="CC00CC"/>
                </a:solidFill>
                <a:ea typeface="楷体_GB2312" pitchFamily="49" charset="-122"/>
              </a:rPr>
              <a:t>眼睛</a:t>
            </a:r>
            <a:r>
              <a:rPr lang="zh-CN" altLang="en-US" sz="2800" b="1" dirty="0">
                <a:ea typeface="楷体_GB2312" pitchFamily="49" charset="-122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pitchFamily="49" charset="-122"/>
              </a:rPr>
              <a:t>（窗对于屋内和屋外的人的意义）</a:t>
            </a:r>
          </a:p>
        </p:txBody>
      </p:sp>
    </p:spTree>
    <p:extLst>
      <p:ext uri="{BB962C8B-B14F-4D97-AF65-F5344CB8AC3E}">
        <p14:creationId xmlns:p14="http://schemas.microsoft.com/office/powerpoint/2010/main" val="180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10" grpId="0"/>
      <p:bldP spid="11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600" dirty="0"/>
              <a:t>生活化、有幽默感</a:t>
            </a:r>
            <a:endParaRPr lang="en-US" altLang="zh-CN" sz="3600" dirty="0"/>
          </a:p>
          <a:p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从前门进来的，只是形式上的女婿，虽然经丈人看中，还待博取小姐自己的欢心；要是从后窗进来的，才是女郎们把灵魂肉体完全交托的真正情人。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600" dirty="0"/>
              <a:t>生动形象</a:t>
            </a:r>
            <a:endParaRPr lang="en-US" altLang="zh-CN" sz="3600" dirty="0"/>
          </a:p>
          <a:p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拟人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窗子打通了大自然和人的隔膜，把风和太阳逗引进来</a:t>
            </a:r>
          </a:p>
          <a:p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比喻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: 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屋子的本意，只像鸟窠兽窟，准备人回来过夜的，把门关上，算是保护。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艺术特色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600" dirty="0"/>
              <a:t>引用信手拈来</a:t>
            </a:r>
            <a:endParaRPr lang="en-US" altLang="zh-CN" sz="3600" dirty="0"/>
          </a:p>
          <a:p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古代诗人像陶渊明对于窗子的这种精神，颇有会心。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归去来辞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有两句道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:“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倚南窗以寄傲，审容膝之易安。”不等于说，只要有窗可以凭眺，就是小屋子也住得么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? 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他又说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:“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夏月虚闲，高卧北窗之下，清风飒至，自谓羲皇上人。”意思是只要窗子透风，小屋子可成极乐世界</a:t>
            </a:r>
            <a:r>
              <a:rPr lang="en-US" altLang="zh-CN" sz="3000" dirty="0">
                <a:latin typeface="仿宋" panose="02010609060101010101" pitchFamily="49" charset="-122"/>
                <a:ea typeface="仿宋" panose="02010609060101010101" pitchFamily="49" charset="-122"/>
              </a:rPr>
              <a:t>;</a:t>
            </a:r>
            <a:r>
              <a:rPr lang="zh-CN" altLang="en-US" sz="3000" dirty="0">
                <a:latin typeface="仿宋" panose="02010609060101010101" pitchFamily="49" charset="-122"/>
                <a:ea typeface="仿宋" panose="02010609060101010101" pitchFamily="49" charset="-122"/>
              </a:rPr>
              <a:t>他虽然是柴桑人，就近有庐山，也用不着上去避暑。</a:t>
            </a:r>
            <a:endParaRPr lang="en-US" altLang="zh-CN" sz="3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600" dirty="0"/>
              <a:t>处处对比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艺术特色</a:t>
            </a:r>
          </a:p>
        </p:txBody>
      </p:sp>
    </p:spTree>
    <p:extLst>
      <p:ext uri="{BB962C8B-B14F-4D97-AF65-F5344CB8AC3E}">
        <p14:creationId xmlns:p14="http://schemas.microsoft.com/office/powerpoint/2010/main" val="423866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6F5E9D2-C386-4EF0-B518-2996F8338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比较的原则：同中有异，异中有同，比较思考，个性创新。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202A49F-6AF4-4839-9BEF-CEA01D65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基本比较点：外观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61106EA-DC32-4EE3-A1A5-0160547E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35956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E078902-63D3-4146-8CBB-35F8B8211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功能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97A8A3A9-01A1-4888-9739-111C48BE3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1929055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31D1397-005D-43E7-9166-0967D97E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人的心理感受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0539E104-13C2-4BB4-990F-9526BF800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857" y="3117056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076A6505-92C4-46DA-A672-BB709E5FC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152" y="3066749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打破时空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A6EE414C-C42F-473A-9B23-E228F509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981" y="4419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6C535A7A-CE38-44B3-98B4-CB5D2B115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37736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比较中对人的启发</a:t>
            </a:r>
          </a:p>
        </p:txBody>
      </p:sp>
    </p:spTree>
    <p:extLst>
      <p:ext uri="{BB962C8B-B14F-4D97-AF65-F5344CB8AC3E}">
        <p14:creationId xmlns:p14="http://schemas.microsoft.com/office/powerpoint/2010/main" val="30819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9" grpId="0" autoUpdateAnimBg="0"/>
      <p:bldP spid="11" grpId="0" autoUpdateAnimBg="0"/>
      <p:bldP spid="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37552-306C-460B-88CE-07EF63EE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拓展提升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55D65-F918-4633-890C-6990293D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阅读附加资料</a:t>
            </a:r>
            <a:r>
              <a:rPr lang="en-US" altLang="zh-CN" dirty="0"/>
              <a:t>《</a:t>
            </a:r>
            <a:r>
              <a:rPr lang="zh-CN" altLang="en-US" dirty="0"/>
              <a:t>门</a:t>
            </a:r>
            <a:r>
              <a:rPr lang="en-US" altLang="zh-CN" dirty="0"/>
              <a:t>》</a:t>
            </a:r>
            <a:r>
              <a:rPr lang="zh-CN" altLang="en-US" dirty="0"/>
              <a:t>，并且找出文中门、开门、关门的含义，思考一下作者为什么说</a:t>
            </a:r>
            <a:r>
              <a:rPr lang="en-US" altLang="zh-CN" dirty="0"/>
              <a:t>:</a:t>
            </a:r>
            <a:r>
              <a:rPr lang="zh-CN" altLang="en-US" dirty="0"/>
              <a:t>开门和关门是严峻的生命流动的一部分？</a:t>
            </a:r>
          </a:p>
        </p:txBody>
      </p:sp>
    </p:spTree>
    <p:extLst>
      <p:ext uri="{BB962C8B-B14F-4D97-AF65-F5344CB8AC3E}">
        <p14:creationId xmlns:p14="http://schemas.microsoft.com/office/powerpoint/2010/main" val="223516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226</TotalTime>
  <Words>452</Words>
  <Application>Microsoft Office PowerPoint</Application>
  <PresentationFormat>全屏显示(4:3)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仿宋</vt:lpstr>
      <vt:lpstr>楷体</vt:lpstr>
      <vt:lpstr>微软雅黑</vt:lpstr>
      <vt:lpstr>Arial</vt:lpstr>
      <vt:lpstr>Calibri</vt:lpstr>
      <vt:lpstr>Franklin Gothic Book</vt:lpstr>
      <vt:lpstr>Franklin Gothic Medium</vt:lpstr>
      <vt:lpstr>Wingdings 2</vt:lpstr>
      <vt:lpstr>暗香扑面</vt:lpstr>
      <vt:lpstr>《窗》的行文思路及艺术特色</vt:lpstr>
      <vt:lpstr>梳理文章思路</vt:lpstr>
      <vt:lpstr>PowerPoint 演示文稿</vt:lpstr>
      <vt:lpstr>艺术特色</vt:lpstr>
      <vt:lpstr>艺术特色</vt:lpstr>
      <vt:lpstr>PowerPoint 演示文稿</vt:lpstr>
      <vt:lpstr>拓展提升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ching chinatsu</cp:lastModifiedBy>
  <cp:revision>55</cp:revision>
  <dcterms:created xsi:type="dcterms:W3CDTF">2020-02-01T16:43:32Z</dcterms:created>
  <dcterms:modified xsi:type="dcterms:W3CDTF">2020-02-07T09:48:13Z</dcterms:modified>
</cp:coreProperties>
</file>