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32" r:id="rId2"/>
    <p:sldId id="262" r:id="rId3"/>
    <p:sldId id="307" r:id="rId4"/>
    <p:sldId id="308" r:id="rId5"/>
    <p:sldId id="309" r:id="rId6"/>
    <p:sldId id="311" r:id="rId7"/>
    <p:sldId id="312" r:id="rId8"/>
    <p:sldId id="313" r:id="rId9"/>
    <p:sldId id="277" r:id="rId10"/>
    <p:sldId id="274" r:id="rId11"/>
    <p:sldId id="275" r:id="rId12"/>
    <p:sldId id="282" r:id="rId13"/>
    <p:sldId id="281" r:id="rId14"/>
    <p:sldId id="287" r:id="rId15"/>
    <p:sldId id="293" r:id="rId16"/>
    <p:sldId id="294" r:id="rId17"/>
    <p:sldId id="295" r:id="rId18"/>
    <p:sldId id="296" r:id="rId19"/>
    <p:sldId id="299" r:id="rId20"/>
    <p:sldId id="300" r:id="rId21"/>
    <p:sldId id="315" r:id="rId22"/>
    <p:sldId id="33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6800" y="2700338"/>
            <a:ext cx="7620000" cy="128587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4057650"/>
            <a:ext cx="7620000" cy="657225"/>
          </a:xfrm>
        </p:spPr>
        <p:txBody>
          <a:bodyPr/>
          <a:lstStyle>
            <a:lvl1pPr marL="0" indent="0" algn="ctr">
              <a:buFontTx/>
              <a:buNone/>
              <a:defRPr sz="2400">
                <a:ea typeface="黑体" panose="02010609060101010101" pitchFamily="2" charset="-122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09651" y="6311503"/>
            <a:ext cx="2844800" cy="378619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11503"/>
            <a:ext cx="3860800" cy="378619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11503"/>
            <a:ext cx="2438400" cy="378619"/>
          </a:xfrm>
        </p:spPr>
        <p:txBody>
          <a:bodyPr/>
          <a:lstStyle>
            <a:lvl1pPr>
              <a:defRPr/>
            </a:lvl1pPr>
          </a:lstStyle>
          <a:p>
            <a:fld id="{BFCB3911-8470-4E41-8086-E4452D7288B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40D86-31A5-4476-B68C-F973F4D8CB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61400" y="514350"/>
            <a:ext cx="2514600" cy="561141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7600" y="514350"/>
            <a:ext cx="7340600" cy="561141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0DAE-0DA5-4D2A-AF0B-D3FC3F06341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EB01B-57D8-499D-9733-8001C5C9960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695"/>
            <a:ext cx="10363200" cy="13608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7506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CBFF9-5584-4948-A13D-EB0F5FCED0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600" y="1600200"/>
            <a:ext cx="49276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49276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0904-4A44-483F-8781-AFC5F0F33A9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3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907"/>
            <a:ext cx="5386917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272"/>
            <a:ext cx="53869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907"/>
            <a:ext cx="5389033" cy="6393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272"/>
            <a:ext cx="5389033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66075-9E54-4EAE-90AA-9630A72B5BB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7534C-D0DF-4462-BBC5-C3C8D9634D9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AA03C-EE14-4257-83E8-7F76BE7BE2C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249"/>
            <a:ext cx="4011084" cy="1162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249"/>
            <a:ext cx="6815667" cy="5852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894"/>
            <a:ext cx="4011084" cy="468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9D942-D8BF-420D-B62D-4A2759B2DBC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57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6743"/>
            <a:ext cx="7315200" cy="8054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60B09-35D3-4033-9BE8-92432BFDE62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514351"/>
            <a:ext cx="10058400" cy="9036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0"/>
            <a:ext cx="10058400" cy="45255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7577"/>
            <a:ext cx="2235200" cy="3786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7577"/>
            <a:ext cx="3860800" cy="3786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7577"/>
            <a:ext cx="2336800" cy="3786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94F94C-6A73-4FAF-AB7C-336BA10FF726}" type="slidenum">
              <a:rPr lang="en-US" altLang="zh-TW">
                <a:solidFill>
                  <a:srgbClr val="000000"/>
                </a:solidFill>
                <a:ea typeface="PMingLiU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000000"/>
              </a:solidFill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5020942" y="2558641"/>
            <a:ext cx="5412105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谈《史记》《汉书》的不同</a:t>
            </a:r>
          </a:p>
        </p:txBody>
      </p:sp>
      <p:sp>
        <p:nvSpPr>
          <p:cNvPr id="10" name="矩形 9"/>
          <p:cNvSpPr/>
          <p:nvPr/>
        </p:nvSpPr>
        <p:spPr>
          <a:xfrm>
            <a:off x="6395085" y="4847167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0620" y="1592165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高二语文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8225" y="4932680"/>
            <a:ext cx="50450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对外经济贸易大学附属中学  关惠文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2423592" y="404664"/>
            <a:ext cx="7772400" cy="4525566"/>
          </a:xfrm>
        </p:spPr>
        <p:txBody>
          <a:bodyPr/>
          <a:lstStyle/>
          <a:p>
            <a:r>
              <a:rPr lang="zh-CN" altLang="en-US" sz="4000" b="1" i="1" u="sng" dirty="0" smtClean="0">
                <a:solidFill>
                  <a:srgbClr val="C00000"/>
                </a:solidFill>
              </a:rPr>
              <a:t>如写刘邦发迹之前</a:t>
            </a:r>
            <a:endParaRPr lang="en-US" altLang="zh-CN" sz="4000" b="1" i="1" u="sng" dirty="0" smtClean="0">
              <a:solidFill>
                <a:srgbClr val="C00000"/>
              </a:solidFill>
            </a:endParaRPr>
          </a:p>
          <a:p>
            <a:r>
              <a:rPr lang="zh-CN" altLang="en-US" sz="4000" b="1" dirty="0" smtClean="0"/>
              <a:t>高祖</a:t>
            </a:r>
            <a:r>
              <a:rPr lang="en-US" altLang="zh-CN" sz="4000" b="1" dirty="0" smtClean="0"/>
              <a:t>……</a:t>
            </a:r>
            <a:r>
              <a:rPr lang="zh-CN" altLang="en-US" sz="4000" b="1" dirty="0" smtClean="0"/>
              <a:t>常有大度，不事家人生产作业。及壮，试为吏，为泗水亭长，廷中吏无所不狎侮。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好酒及色</a:t>
            </a:r>
            <a:r>
              <a:rPr lang="zh-CN" altLang="en-US" sz="4000" b="1" dirty="0" smtClean="0"/>
              <a:t>。常从王妪、武负（妇）赊酒</a:t>
            </a:r>
            <a:r>
              <a:rPr lang="en-US" altLang="zh-CN" sz="4000" b="1" dirty="0" smtClean="0"/>
              <a:t>……</a:t>
            </a:r>
          </a:p>
          <a:p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2423592" y="404664"/>
            <a:ext cx="7772400" cy="4525566"/>
          </a:xfrm>
        </p:spPr>
        <p:txBody>
          <a:bodyPr/>
          <a:lstStyle/>
          <a:p>
            <a:r>
              <a:rPr lang="zh-CN" altLang="en-US" sz="3200" b="1" dirty="0" smtClean="0"/>
              <a:t>刘邦出生在沛县，县令家来了贵客大摆酒席，官绅都去庆贺，刘邦这个小亭长也去凑热闹，送了个大大的礼金封贴，帖面写着“贺万钱”，但其实里面是没有钱的。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在楚汉战争中，项羽想要尽早结束战争，于是和刘邦阵前对话，威胁刘邦：“</a:t>
            </a:r>
            <a:r>
              <a:rPr lang="zh-CN" altLang="en-US" sz="3200" b="1" i="1" u="sng" dirty="0" smtClean="0">
                <a:solidFill>
                  <a:schemeClr val="accent2"/>
                </a:solidFill>
              </a:rPr>
              <a:t>今不急下，吾烹太公。</a:t>
            </a:r>
            <a:r>
              <a:rPr lang="zh-CN" altLang="en-US" sz="3200" b="1" dirty="0" smtClean="0"/>
              <a:t>”谁知刘邦却说：“</a:t>
            </a:r>
            <a:r>
              <a:rPr lang="zh-CN" altLang="en-US" sz="3200" b="1" i="1" u="sng" dirty="0" smtClean="0">
                <a:solidFill>
                  <a:schemeClr val="accent2"/>
                </a:solidFill>
              </a:rPr>
              <a:t>吾与项羽俱北面受命怀王，约为兄弟。吾翁既若翁。必欲烹而翁，则幸分我一杯羹。</a:t>
            </a:r>
            <a:r>
              <a:rPr lang="zh-CN" altLang="en-US" sz="3200" b="1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2200" y="476672"/>
            <a:ext cx="7543800" cy="5649094"/>
          </a:xfrm>
        </p:spPr>
        <p:txBody>
          <a:bodyPr/>
          <a:lstStyle/>
          <a:p>
            <a:r>
              <a:rPr lang="zh-CN" altLang="en-US" sz="3200" b="1" dirty="0" smtClean="0"/>
              <a:t>为了写作</a:t>
            </a:r>
            <a:r>
              <a:rPr lang="en-US" altLang="zh-CN" sz="3200" b="1" dirty="0" smtClean="0"/>
              <a:t>《</a:t>
            </a:r>
            <a:r>
              <a:rPr lang="zh-CN" altLang="en-US" sz="3200" b="1" dirty="0" smtClean="0"/>
              <a:t>史记</a:t>
            </a:r>
            <a:r>
              <a:rPr lang="en-US" altLang="zh-CN" sz="3200" b="1" dirty="0" smtClean="0"/>
              <a:t>》</a:t>
            </a:r>
            <a:r>
              <a:rPr lang="zh-CN" altLang="en-US" sz="3200" b="1" dirty="0" smtClean="0"/>
              <a:t>，司马迁到处游历探访，周览四海名山大川。他东到沿海，西到甘肃，南到湘江潇水头，北到内蒙古河套边，东南到江浙吴越之都，西南到四川云贵高原，足迹遍及整个汉汉王朝版图以及作者能够了解的地域，</a:t>
            </a:r>
            <a:r>
              <a:rPr lang="zh-CN" altLang="en-US" sz="3200" b="1" i="1" u="sng" dirty="0" smtClean="0">
                <a:solidFill>
                  <a:srgbClr val="FF0000"/>
                </a:solidFill>
              </a:rPr>
              <a:t>多方“网罗天下佚失旧闻”，收集了大量的第一手资料。</a:t>
            </a:r>
            <a:endParaRPr lang="zh-CN" altLang="en-US" sz="32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2200" y="476672"/>
            <a:ext cx="7543800" cy="5649094"/>
          </a:xfrm>
        </p:spPr>
        <p:txBody>
          <a:bodyPr/>
          <a:lstStyle/>
          <a:p>
            <a:r>
              <a:rPr lang="zh-CN" altLang="en-US" sz="3600" b="1" dirty="0" smtClean="0"/>
              <a:t>司马迁无情地揭露了吕后在政治斗争中的种种恶行，但并</a:t>
            </a:r>
            <a:r>
              <a:rPr lang="zh-CN" altLang="en-US" sz="3600" b="1" dirty="0"/>
              <a:t>不</a:t>
            </a:r>
            <a:r>
              <a:rPr lang="zh-CN" altLang="en-US" sz="3600" b="1" dirty="0" smtClean="0"/>
              <a:t>着眼于女性祸国乱政，而恰恰指出吕后性格“刚毅决深”，属秦始皇一流人物，具有更深层的寓意。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司马迁</a:t>
            </a:r>
            <a:r>
              <a:rPr lang="zh-CN" altLang="en-US" sz="3600" b="1" dirty="0"/>
              <a:t>对吕后执行无为政治，带来社会的安定，给予了实事求是的高度评价，也是十分准确的。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2852936"/>
            <a:ext cx="3193232" cy="903684"/>
          </a:xfrm>
        </p:spPr>
        <p:txBody>
          <a:bodyPr/>
          <a:lstStyle/>
          <a:p>
            <a:pPr algn="l"/>
            <a:r>
              <a:rPr lang="en-US" altLang="zh-CN" sz="6000" dirty="0" smtClean="0"/>
              <a:t>History </a:t>
            </a:r>
            <a:r>
              <a:rPr lang="en-US" altLang="zh-CN" dirty="0" smtClean="0"/>
              <a:t>    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10" name="等于号 9"/>
          <p:cNvSpPr/>
          <p:nvPr/>
        </p:nvSpPr>
        <p:spPr bwMode="auto">
          <a:xfrm>
            <a:off x="4871864" y="2708920"/>
            <a:ext cx="1584176" cy="914400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dirty="0">
              <a:solidFill>
                <a:srgbClr val="FF0000"/>
              </a:solidFill>
              <a:ea typeface="PMingLiU" pitchFamily="18" charset="-12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384032" y="2636912"/>
            <a:ext cx="1872208" cy="9036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800" b="1" dirty="0">
                <a:solidFill>
                  <a:srgbClr val="000000"/>
                </a:solidFill>
                <a:ea typeface="黑体" panose="02010609060101010101" pitchFamily="2" charset="-122"/>
              </a:rPr>
              <a:t> </a:t>
            </a:r>
            <a:r>
              <a:rPr kumimoji="1" lang="en-US" altLang="zh-CN" sz="6000" b="1" dirty="0" smtClean="0">
                <a:solidFill>
                  <a:srgbClr val="000000"/>
                </a:solidFill>
                <a:ea typeface="黑体" panose="02010609060101010101" pitchFamily="2" charset="-122"/>
              </a:rPr>
              <a:t>fact</a:t>
            </a:r>
            <a:endParaRPr kumimoji="1" lang="zh-CN" altLang="en-US" sz="6000" b="1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pic>
        <p:nvPicPr>
          <p:cNvPr id="6" name="图片 5" descr="0015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2492896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00200"/>
            <a:ext cx="7772400" cy="4525566"/>
          </a:xfrm>
        </p:spPr>
        <p:txBody>
          <a:bodyPr/>
          <a:lstStyle/>
          <a:p>
            <a:r>
              <a:rPr lang="zh-CN" altLang="en-US" b="1" dirty="0" smtClean="0"/>
              <a:t>司马迁在青、中年时代，曾有过三次较大的出游。</a:t>
            </a:r>
            <a:r>
              <a:rPr lang="zh-CN" altLang="en-US" b="1" dirty="0" smtClean="0">
                <a:solidFill>
                  <a:srgbClr val="FF0000"/>
                </a:solidFill>
              </a:rPr>
              <a:t>第一次</a:t>
            </a:r>
            <a:r>
              <a:rPr lang="zh-CN" altLang="en-US" b="1" dirty="0" smtClean="0"/>
              <a:t>在汉武帝元朔三年（前</a:t>
            </a:r>
            <a:r>
              <a:rPr lang="en-US" altLang="zh-CN" b="1" dirty="0" smtClean="0"/>
              <a:t>126</a:t>
            </a:r>
            <a:r>
              <a:rPr lang="zh-CN" altLang="en-US" b="1" dirty="0" smtClean="0"/>
              <a:t>），司马迁二十岁，出游到了长江中、下游和山东、河南等许多地方。</a:t>
            </a:r>
            <a:r>
              <a:rPr lang="zh-CN" altLang="en-US" b="1" dirty="0" smtClean="0">
                <a:solidFill>
                  <a:srgbClr val="FF0000"/>
                </a:solidFill>
              </a:rPr>
              <a:t>第二次</a:t>
            </a:r>
            <a:r>
              <a:rPr lang="zh-CN" altLang="en-US" b="1" dirty="0" smtClean="0"/>
              <a:t>在入仕做了郎中之后，</a:t>
            </a:r>
            <a:r>
              <a:rPr lang="zh-CN" altLang="en-US" b="1" dirty="0" smtClean="0">
                <a:latin typeface="宋体" panose="02010600030101010101" pitchFamily="2" charset="-122"/>
              </a:rPr>
              <a:t>“</a:t>
            </a:r>
            <a:r>
              <a:rPr lang="zh-CN" altLang="en-US" b="1" dirty="0" smtClean="0"/>
              <a:t>奉使西征</a:t>
            </a:r>
            <a:r>
              <a:rPr lang="zh-CN" altLang="en-US" b="1" dirty="0" smtClean="0">
                <a:latin typeface="宋体" panose="02010600030101010101" pitchFamily="2" charset="-122"/>
              </a:rPr>
              <a:t>”</a:t>
            </a:r>
            <a:r>
              <a:rPr lang="zh-CN" altLang="en-US" b="1" dirty="0" smtClean="0"/>
              <a:t>，巡视四川南部和云南边境一带。</a:t>
            </a:r>
            <a:r>
              <a:rPr lang="zh-CN" altLang="en-US" b="1" dirty="0" smtClean="0">
                <a:solidFill>
                  <a:srgbClr val="FF0000"/>
                </a:solidFill>
              </a:rPr>
              <a:t>第三次</a:t>
            </a:r>
            <a:r>
              <a:rPr lang="zh-CN" altLang="en-US" b="1" dirty="0" smtClean="0"/>
              <a:t>在汉武帝元封元年（前</a:t>
            </a:r>
            <a:r>
              <a:rPr lang="en-US" altLang="zh-CN" b="1" dirty="0" smtClean="0"/>
              <a:t>110</a:t>
            </a:r>
            <a:r>
              <a:rPr lang="zh-CN" altLang="en-US" b="1" dirty="0" smtClean="0"/>
              <a:t>），这年武帝到泰山举行</a:t>
            </a:r>
            <a:r>
              <a:rPr lang="zh-CN" altLang="en-US" b="1" dirty="0" smtClean="0">
                <a:latin typeface="宋体" panose="02010600030101010101" pitchFamily="2" charset="-122"/>
              </a:rPr>
              <a:t>“</a:t>
            </a:r>
            <a:r>
              <a:rPr lang="zh-CN" altLang="en-US" b="1" dirty="0" smtClean="0"/>
              <a:t>封禅</a:t>
            </a:r>
            <a:r>
              <a:rPr lang="zh-CN" altLang="en-US" b="1" dirty="0" smtClean="0">
                <a:latin typeface="宋体" panose="02010600030101010101" pitchFamily="2" charset="-122"/>
              </a:rPr>
              <a:t>”</a:t>
            </a:r>
            <a:r>
              <a:rPr lang="zh-CN" altLang="en-US" b="1" dirty="0" smtClean="0"/>
              <a:t>典礼，司马迁作为皇帝扈从，一路随从。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75970" y="1772920"/>
            <a:ext cx="9956165" cy="54000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b="1" dirty="0" smtClean="0"/>
              <a:t>司马迁的先代</a:t>
            </a:r>
            <a:r>
              <a:rPr lang="zh-CN" altLang="en-US" b="1" dirty="0" smtClean="0">
                <a:latin typeface="宋体" panose="02010600030101010101" pitchFamily="2" charset="-122"/>
              </a:rPr>
              <a:t>“</a:t>
            </a:r>
            <a:r>
              <a:rPr lang="zh-CN" altLang="en-US" b="1" dirty="0" smtClean="0"/>
              <a:t>世典周史</a:t>
            </a:r>
            <a:r>
              <a:rPr lang="zh-CN" altLang="en-US" b="1" dirty="0" smtClean="0">
                <a:latin typeface="宋体" panose="02010600030101010101" pitchFamily="2" charset="-122"/>
              </a:rPr>
              <a:t>”</a:t>
            </a:r>
            <a:r>
              <a:rPr lang="zh-CN" altLang="en-US" b="1" dirty="0" smtClean="0"/>
              <a:t>，都是周代的史官。其父司马谈为汉武帝时太史令，学识渊博。</a:t>
            </a:r>
          </a:p>
          <a:p>
            <a:pPr>
              <a:lnSpc>
                <a:spcPct val="80000"/>
              </a:lnSpc>
            </a:pPr>
            <a:r>
              <a:rPr lang="zh-CN" altLang="en-US" b="1" dirty="0" smtClean="0"/>
              <a:t>此外，司马谈曾欲修著史书，因病未能如愿，临终前嘱托司马迁：</a:t>
            </a:r>
            <a:r>
              <a:rPr lang="zh-CN" altLang="en-US" b="1" dirty="0" smtClean="0">
                <a:latin typeface="宋体" panose="02010600030101010101" pitchFamily="2" charset="-122"/>
              </a:rPr>
              <a:t>“</a:t>
            </a:r>
            <a:r>
              <a:rPr lang="zh-CN" altLang="en-US" b="1" dirty="0" smtClean="0"/>
              <a:t>无忘吾所论著矣</a:t>
            </a:r>
            <a:r>
              <a:rPr lang="en-US" altLang="zh-CN" b="1" dirty="0" smtClean="0"/>
              <a:t>!</a:t>
            </a:r>
            <a:r>
              <a:rPr lang="en-US" altLang="zh-CN" b="1" dirty="0" smtClean="0">
                <a:latin typeface="宋体" panose="02010600030101010101" pitchFamily="2" charset="-122"/>
              </a:rPr>
              <a:t>”</a:t>
            </a:r>
            <a:r>
              <a:rPr lang="zh-CN" altLang="en-US" b="1" dirty="0" smtClean="0"/>
              <a:t>司马迁泣泪发誓完成父亲的遗志。三年后，司马迁继父职为太史令，并开始做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史记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著述的准备。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07568" y="1124744"/>
            <a:ext cx="7772400" cy="5361062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/>
              <a:t>遭李陵之祸</a:t>
            </a:r>
          </a:p>
          <a:p>
            <a:r>
              <a:rPr lang="zh-CN" altLang="en-US" b="1" dirty="0" smtClean="0"/>
              <a:t>司马迁在太初元年（前</a:t>
            </a:r>
            <a:r>
              <a:rPr lang="en-US" altLang="zh-CN" b="1" dirty="0" smtClean="0"/>
              <a:t>104</a:t>
            </a:r>
            <a:r>
              <a:rPr lang="zh-CN" altLang="en-US" b="1" dirty="0" smtClean="0"/>
              <a:t>）主持改历工作后，着手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史记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的著述。天汉二年（前</a:t>
            </a:r>
            <a:r>
              <a:rPr lang="en-US" altLang="zh-CN" b="1" dirty="0" smtClean="0"/>
              <a:t>99</a:t>
            </a:r>
            <a:r>
              <a:rPr lang="zh-CN" altLang="en-US" b="1" dirty="0" smtClean="0"/>
              <a:t>），他因李陵事件替皇帝宽解而获罪，次年下狱受腐刑。这种蒙受人间奇耻大辱的痛苦经历，加深了他对上层社会炎凉世态的认识和酷吏政治的愤慨，也更加坚定了他忍辱著书的决心和毅力。后二年遇大赦出狱，迁为中书令，但无心仕进，更积极著述。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史记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一书大约成于征和二年（前</a:t>
            </a:r>
            <a:r>
              <a:rPr lang="en-US" altLang="zh-CN" b="1" dirty="0" smtClean="0"/>
              <a:t>91</a:t>
            </a:r>
            <a:r>
              <a:rPr lang="zh-CN" altLang="en-US" b="1" dirty="0" smtClean="0"/>
              <a:t>），此后作者事迹不可考，约卒于武帝末年。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2351584" y="1772816"/>
            <a:ext cx="7772400" cy="4525566"/>
          </a:xfrm>
        </p:spPr>
        <p:txBody>
          <a:bodyPr/>
          <a:lstStyle/>
          <a:p>
            <a:r>
              <a:rPr lang="zh-CN" altLang="en-US" sz="4000" b="1" dirty="0"/>
              <a:t>司马迁在</a:t>
            </a:r>
            <a:r>
              <a:rPr lang="en-US" altLang="zh-CN" sz="4000" b="1" dirty="0"/>
              <a:t>《</a:t>
            </a:r>
            <a:r>
              <a:rPr lang="zh-CN" altLang="en-US" sz="4000" b="1" dirty="0"/>
              <a:t>高祖本纪</a:t>
            </a:r>
            <a:r>
              <a:rPr lang="en-US" altLang="zh-CN" sz="4000" b="1" dirty="0"/>
              <a:t>》</a:t>
            </a:r>
            <a:r>
              <a:rPr lang="zh-CN" altLang="en-US" sz="4000" b="1" dirty="0"/>
              <a:t>中颂扬了刘邦不少的功绩</a:t>
            </a:r>
            <a:r>
              <a:rPr lang="zh-CN" altLang="en-US" sz="4000" b="1" dirty="0" smtClean="0"/>
              <a:t>，司马迁</a:t>
            </a:r>
            <a:r>
              <a:rPr lang="zh-CN" altLang="en-US" sz="4000" b="1" dirty="0"/>
              <a:t>并不吝惜笔墨去写刘邦的雄才大略、</a:t>
            </a:r>
            <a:r>
              <a:rPr lang="zh-CN" altLang="en-US" sz="4000" b="1" dirty="0" smtClean="0"/>
              <a:t>任人唯贤</a:t>
            </a:r>
            <a:r>
              <a:rPr lang="zh-CN" altLang="en-US" sz="4000" b="1" dirty="0"/>
              <a:t>，善于收纳人心</a:t>
            </a:r>
            <a:r>
              <a:rPr lang="zh-CN" altLang="en-US" sz="4000" b="1" dirty="0" smtClean="0"/>
              <a:t>。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423592" y="332656"/>
            <a:ext cx="7772400" cy="4525566"/>
          </a:xfrm>
        </p:spPr>
        <p:txBody>
          <a:bodyPr/>
          <a:lstStyle/>
          <a:p>
            <a:r>
              <a:rPr lang="zh-CN" altLang="en-US" sz="3200" b="1" dirty="0" smtClean="0"/>
              <a:t>在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汉书</a:t>
            </a:r>
            <a:r>
              <a:rPr lang="en-US" altLang="zh-CN" sz="3200" b="1" dirty="0"/>
              <a:t>·</a:t>
            </a:r>
            <a:r>
              <a:rPr lang="zh-CN" altLang="en-US" sz="3200" b="1" dirty="0"/>
              <a:t>高帝纪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中可以看到对于一些</a:t>
            </a:r>
            <a:r>
              <a:rPr lang="zh-CN" altLang="en-US" sz="3200" b="1" dirty="0" smtClean="0"/>
              <a:t>不利于</a:t>
            </a:r>
            <a:r>
              <a:rPr lang="zh-CN" altLang="en-US" sz="3200" b="1" dirty="0"/>
              <a:t>高祖形象的事情班固往往轻描淡写而过。例如</a:t>
            </a:r>
            <a:r>
              <a:rPr lang="zh-CN" altLang="en-US" sz="3200" b="1" dirty="0" smtClean="0"/>
              <a:t>鸿门宴一</a:t>
            </a:r>
            <a:r>
              <a:rPr lang="zh-CN" altLang="en-US" sz="3200" b="1" dirty="0"/>
              <a:t>事，比较熟悉汉史的人都知道，当时刘邦处于非常</a:t>
            </a:r>
            <a:r>
              <a:rPr lang="zh-CN" altLang="en-US" sz="3200" b="1" dirty="0" smtClean="0"/>
              <a:t>危险的</a:t>
            </a:r>
            <a:r>
              <a:rPr lang="zh-CN" altLang="en-US" sz="3200" b="1" dirty="0"/>
              <a:t>境地，如若不是项伯救之，或许早丧命于项庄之手</a:t>
            </a:r>
            <a:r>
              <a:rPr lang="zh-CN" altLang="en-US" sz="3200" b="1" dirty="0" smtClean="0"/>
              <a:t>。</a:t>
            </a:r>
            <a:r>
              <a:rPr lang="zh-CN" altLang="en-US" sz="3200" b="1" dirty="0"/>
              <a:t>对于这样重要的一件事情，</a:t>
            </a:r>
            <a:r>
              <a:rPr lang="zh-CN" altLang="en-US" sz="3200" b="1" dirty="0" smtClean="0"/>
              <a:t>司马迁用</a:t>
            </a:r>
            <a:r>
              <a:rPr lang="zh-CN" altLang="en-US" sz="3200" b="1" dirty="0"/>
              <a:t>了</a:t>
            </a:r>
            <a:r>
              <a:rPr lang="en-US" altLang="zh-CN" sz="3200" b="1" dirty="0"/>
              <a:t>1500</a:t>
            </a:r>
            <a:r>
              <a:rPr lang="zh-CN" altLang="en-US" sz="3200" b="1" dirty="0"/>
              <a:t>字来描绘，可以说刻画得十分精彩。然而到了</a:t>
            </a:r>
            <a:r>
              <a:rPr lang="zh-CN" altLang="en-US" sz="3200" b="1" dirty="0" smtClean="0"/>
              <a:t>班固</a:t>
            </a:r>
            <a:r>
              <a:rPr lang="zh-CN" altLang="en-US" sz="3200" b="1" dirty="0"/>
              <a:t>的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汉书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中却被删减成了大约</a:t>
            </a:r>
            <a:r>
              <a:rPr lang="en-US" altLang="zh-CN" sz="3200" b="1" dirty="0"/>
              <a:t>500</a:t>
            </a:r>
            <a:r>
              <a:rPr lang="zh-CN" altLang="en-US" sz="3200" b="1" dirty="0"/>
              <a:t>字，去掉了近</a:t>
            </a:r>
            <a:r>
              <a:rPr lang="zh-CN" altLang="en-US" sz="3200" b="1" dirty="0" smtClean="0"/>
              <a:t>三分之二</a:t>
            </a:r>
            <a:r>
              <a:rPr lang="zh-CN" altLang="en-US" sz="3200" b="1" dirty="0"/>
              <a:t>，只留下对事件的一个大致刻画。这不能不说是</a:t>
            </a:r>
            <a:r>
              <a:rPr lang="zh-CN" altLang="en-US" sz="3200" b="1" dirty="0" smtClean="0"/>
              <a:t>无意的。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文章最后一段将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史记</a:t>
            </a:r>
            <a:r>
              <a:rPr lang="en-US" altLang="zh-CN" dirty="0" smtClean="0"/>
              <a:t>》《</a:t>
            </a:r>
            <a:r>
              <a:rPr lang="zh-CN" altLang="en-US" dirty="0" smtClean="0"/>
              <a:t>汉书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进行比较，请说说二者的异同？</a:t>
            </a:r>
            <a:endParaRPr lang="zh-CN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1772816"/>
            <a:ext cx="7772400" cy="4525566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1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史记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，“文直而意核”。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《</a:t>
            </a:r>
            <a:r>
              <a:rPr lang="zh-CN" altLang="en-US" b="1" dirty="0"/>
              <a:t>汉书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，“</a:t>
            </a:r>
            <a:r>
              <a:rPr lang="zh-CN" altLang="zh-CN" b="1" dirty="0" smtClean="0"/>
              <a:t>文</a:t>
            </a:r>
            <a:r>
              <a:rPr lang="zh-CN" altLang="zh-CN" b="1" dirty="0"/>
              <a:t>赡而事</a:t>
            </a:r>
            <a:r>
              <a:rPr lang="zh-CN" altLang="zh-CN" b="1" dirty="0" smtClean="0"/>
              <a:t>详</a:t>
            </a:r>
            <a:r>
              <a:rPr lang="zh-CN" altLang="en-US" b="1" dirty="0" smtClean="0"/>
              <a:t>”。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2</a:t>
            </a:r>
            <a:r>
              <a:rPr lang="zh-CN" altLang="en-US" b="1" dirty="0" smtClean="0"/>
              <a:t>、</a:t>
            </a:r>
            <a:r>
              <a:rPr lang="zh-CN" altLang="zh-CN" b="1" dirty="0"/>
              <a:t>司马迁</a:t>
            </a:r>
            <a:r>
              <a:rPr lang="zh-CN" altLang="zh-CN" b="1" u="sng" dirty="0">
                <a:solidFill>
                  <a:srgbClr val="C00000"/>
                </a:solidFill>
              </a:rPr>
              <a:t>感慨多，微情妙旨</a:t>
            </a:r>
            <a:r>
              <a:rPr lang="zh-CN" altLang="zh-CN" b="1" dirty="0"/>
              <a:t>，时在文字</a:t>
            </a:r>
            <a:r>
              <a:rPr lang="zh-CN" altLang="zh-CN" b="1" u="sng" dirty="0">
                <a:solidFill>
                  <a:srgbClr val="C00000"/>
                </a:solidFill>
              </a:rPr>
              <a:t>蹊径之外</a:t>
            </a:r>
            <a:r>
              <a:rPr lang="zh-CN" altLang="zh-CN" b="1" u="sng" dirty="0" smtClean="0">
                <a:solidFill>
                  <a:srgbClr val="C00000"/>
                </a:solidFill>
              </a:rPr>
              <a:t>；</a:t>
            </a:r>
            <a:endParaRPr lang="en-US" altLang="zh-CN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zh-CN" b="1" dirty="0" smtClean="0"/>
              <a:t>《汉书》一览</a:t>
            </a:r>
            <a:r>
              <a:rPr lang="zh-CN" altLang="zh-CN" b="1" dirty="0"/>
              <a:t>之余，</a:t>
            </a:r>
            <a:r>
              <a:rPr lang="zh-CN" altLang="zh-CN" b="1" u="sng" dirty="0">
                <a:solidFill>
                  <a:srgbClr val="C00000"/>
                </a:solidFill>
              </a:rPr>
              <a:t>情词俱尽</a:t>
            </a:r>
            <a:r>
              <a:rPr lang="zh-CN" altLang="zh-CN" b="1" dirty="0" smtClean="0"/>
              <a:t>。就史论史，班固比较</a:t>
            </a:r>
            <a:r>
              <a:rPr lang="zh-CN" altLang="zh-CN" b="1" u="sng" dirty="0">
                <a:solidFill>
                  <a:srgbClr val="C00000"/>
                </a:solidFill>
              </a:rPr>
              <a:t>客观</a:t>
            </a:r>
            <a:r>
              <a:rPr lang="zh-CN" altLang="zh-CN" b="1" dirty="0"/>
              <a:t>些，比较合体些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3</a:t>
            </a:r>
            <a:r>
              <a:rPr lang="zh-CN" altLang="en-US" b="1" dirty="0" smtClean="0"/>
              <a:t>、</a:t>
            </a:r>
            <a:r>
              <a:rPr lang="zh-CN" altLang="zh-CN" b="1" dirty="0"/>
              <a:t> </a:t>
            </a:r>
            <a:r>
              <a:rPr lang="zh-CN" altLang="zh-CN" b="1" dirty="0" smtClean="0"/>
              <a:t>《史》《汉》</a:t>
            </a:r>
            <a:r>
              <a:rPr lang="zh-CN" altLang="zh-CN" b="1" dirty="0"/>
              <a:t>二书，文质和繁</a:t>
            </a:r>
            <a:r>
              <a:rPr lang="zh-CN" altLang="zh-CN" b="1" dirty="0" smtClean="0"/>
              <a:t>省各</a:t>
            </a:r>
            <a:r>
              <a:rPr lang="zh-CN" altLang="zh-CN" b="1" dirty="0"/>
              <a:t>不</a:t>
            </a:r>
            <a:r>
              <a:rPr lang="zh-CN" altLang="zh-CN" b="1" dirty="0" smtClean="0"/>
              <a:t>相同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75520" y="5085184"/>
            <a:ext cx="894080" cy="521970"/>
          </a:xfrm>
          <a:prstGeom prst="rect">
            <a:avLst/>
          </a:prstGeo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相同</a:t>
            </a:r>
            <a:endParaRPr lang="zh-CN" alt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512" y="1412776"/>
            <a:ext cx="894080" cy="521970"/>
          </a:xfrm>
          <a:prstGeom prst="rect">
            <a:avLst/>
          </a:prstGeo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不</a:t>
            </a:r>
            <a:r>
              <a:rPr lang="zh-CN" alt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同</a:t>
            </a:r>
            <a:endParaRPr lang="zh-CN" alt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39616" y="5373216"/>
            <a:ext cx="7628384" cy="1036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1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所</a:t>
            </a:r>
            <a:r>
              <a:rPr kumimoji="1" lang="zh-CN" altLang="zh-CN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采</a:t>
            </a:r>
            <a:r>
              <a:rPr kumimoji="1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者博，所</a:t>
            </a:r>
            <a:r>
              <a:rPr kumimoji="1" lang="zh-CN" altLang="zh-CN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择</a:t>
            </a:r>
            <a:r>
              <a:rPr kumimoji="1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者精，却是一样，</a:t>
            </a:r>
            <a:r>
              <a:rPr kumimoji="1" lang="zh-CN" altLang="zh-CN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组织</a:t>
            </a:r>
            <a:r>
              <a:rPr kumimoji="1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弘大，</a:t>
            </a:r>
            <a:r>
              <a:rPr kumimoji="1" lang="zh-CN" altLang="zh-CN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描写</a:t>
            </a:r>
            <a:r>
              <a:rPr kumimoji="1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的曲达，也同工异曲</a:t>
            </a:r>
            <a:r>
              <a:rPr kumimoji="1" lang="zh-CN" altLang="en-US" sz="2800" b="1" kern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。</a:t>
            </a:r>
            <a:endParaRPr kumimoji="1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5" grpId="0" uiExpand="1" build="p"/>
      <p:bldP spid="4" grpId="0" bldLvl="0" animBg="1"/>
      <p:bldP spid="5" grpId="0" bldLvl="0" animBg="1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063552" y="332656"/>
            <a:ext cx="8352928" cy="4525566"/>
          </a:xfrm>
        </p:spPr>
        <p:txBody>
          <a:bodyPr/>
          <a:lstStyle/>
          <a:p>
            <a:r>
              <a:rPr lang="zh-CN" altLang="en-US" sz="3200" b="1" dirty="0" smtClean="0"/>
              <a:t>此外</a:t>
            </a:r>
            <a:r>
              <a:rPr lang="zh-CN" altLang="en-US" sz="3200" b="1" dirty="0"/>
              <a:t>在这段史实的刻画上，班固对于有损刘邦</a:t>
            </a:r>
            <a:r>
              <a:rPr lang="zh-CN" altLang="en-US" sz="3200" b="1" dirty="0" smtClean="0"/>
              <a:t>形象的</a:t>
            </a:r>
            <a:r>
              <a:rPr lang="zh-CN" altLang="en-US" sz="3200" b="1" dirty="0"/>
              <a:t>地方，如“项王、项伯东向坐，亚父南向坐，沛公北</a:t>
            </a:r>
            <a:r>
              <a:rPr lang="zh-CN" altLang="en-US" sz="3200" b="1" dirty="0" smtClean="0"/>
              <a:t>向坐</a:t>
            </a:r>
            <a:r>
              <a:rPr lang="zh-CN" altLang="en-US" sz="3200" b="1" dirty="0"/>
              <a:t>”都删去，而把彭城之战、陈平问楚、彭越韩信会兵</a:t>
            </a:r>
            <a:r>
              <a:rPr lang="zh-CN" altLang="en-US" sz="3200" b="1" dirty="0" smtClean="0"/>
              <a:t>垓下等</a:t>
            </a:r>
            <a:r>
              <a:rPr lang="zh-CN" altLang="en-US" sz="3200" b="1" dirty="0"/>
              <a:t>楚汉相争的重大事件，从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史记</a:t>
            </a:r>
            <a:r>
              <a:rPr lang="en-US" altLang="zh-CN" sz="3200" b="1" dirty="0"/>
              <a:t>·</a:t>
            </a:r>
            <a:r>
              <a:rPr lang="zh-CN" altLang="en-US" sz="3200" b="1" dirty="0"/>
              <a:t>项羽本纪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里面</a:t>
            </a:r>
            <a:r>
              <a:rPr lang="zh-CN" altLang="en-US" sz="3200" b="1" dirty="0" smtClean="0"/>
              <a:t>抽出</a:t>
            </a:r>
            <a:r>
              <a:rPr lang="zh-CN" altLang="en-US" sz="3200" b="1" dirty="0"/>
              <a:t>，写进了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汉书</a:t>
            </a:r>
            <a:r>
              <a:rPr lang="en-US" altLang="zh-CN" sz="3200" b="1" dirty="0"/>
              <a:t>·</a:t>
            </a:r>
            <a:r>
              <a:rPr lang="zh-CN" altLang="en-US" sz="3200" b="1" dirty="0"/>
              <a:t>高帝纪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中。这样一来，班固增删</a:t>
            </a:r>
            <a:r>
              <a:rPr lang="zh-CN" altLang="en-US" sz="3200" b="1" dirty="0" smtClean="0"/>
              <a:t>史料的</a:t>
            </a:r>
            <a:r>
              <a:rPr lang="zh-CN" altLang="en-US" sz="3200" b="1" dirty="0"/>
              <a:t>意图就显得非常明显，就是维护刘邦的形象。而</a:t>
            </a:r>
            <a:r>
              <a:rPr lang="zh-CN" altLang="en-US" sz="3200" b="1" dirty="0" smtClean="0"/>
              <a:t>对于那些</a:t>
            </a:r>
            <a:r>
              <a:rPr lang="zh-CN" altLang="en-US" sz="3200" b="1" dirty="0"/>
              <a:t>反映在楚汉相争中，刘邦处于劣势、项羽独掌</a:t>
            </a:r>
            <a:r>
              <a:rPr lang="zh-CN" altLang="en-US" sz="3200" b="1" dirty="0" smtClean="0"/>
              <a:t>乾坤的</a:t>
            </a:r>
            <a:r>
              <a:rPr lang="zh-CN" altLang="en-US" sz="3200" b="1" dirty="0"/>
              <a:t>相关史实，班固则有意地进行压缩，增加了能够</a:t>
            </a:r>
            <a:r>
              <a:rPr lang="zh-CN" altLang="en-US" sz="3200" b="1" dirty="0" smtClean="0"/>
              <a:t>突出刘邦</a:t>
            </a:r>
            <a:r>
              <a:rPr lang="zh-CN" altLang="en-US" sz="3200" b="1" dirty="0"/>
              <a:t>英雄形象的</a:t>
            </a:r>
            <a:r>
              <a:rPr lang="zh-CN" altLang="en-US" sz="3200" b="1" dirty="0" smtClean="0"/>
              <a:t>史料。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00200"/>
            <a:ext cx="7772400" cy="4525566"/>
          </a:xfrm>
        </p:spPr>
        <p:txBody>
          <a:bodyPr/>
          <a:lstStyle/>
          <a:p>
            <a:r>
              <a:rPr lang="zh-CN" altLang="en-US" b="1" dirty="0" smtClean="0"/>
              <a:t>死，可以明志：生，却可践志。当死降临到司马迁头上时，他选择生：一种令肉体与精神，令自己与亲友都极度痛苦的生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接受宫刑：司马迁出于公心，为李陵辩护，得罪了汉武帝，</a:t>
            </a:r>
            <a:r>
              <a:rPr lang="zh-CN" altLang="en-US" b="1" i="1" u="sng" dirty="0" smtClean="0">
                <a:solidFill>
                  <a:schemeClr val="accent2"/>
                </a:solidFill>
              </a:rPr>
              <a:t>假如就为此而死，亦不失为直谏烈臣：但司马迁以为自己规定的人生使命却不是仅此。他要以一介布衣的身份完成千古史记，为中国撰写第一部大型纪传体史书。</a:t>
            </a:r>
            <a:endParaRPr lang="en-US" altLang="zh-CN" b="1" i="1" u="sng" dirty="0" smtClean="0">
              <a:solidFill>
                <a:schemeClr val="accent2"/>
              </a:solidFill>
            </a:endParaRPr>
          </a:p>
          <a:p>
            <a:pPr algn="r">
              <a:buNone/>
            </a:pPr>
            <a:r>
              <a:rPr lang="zh-CN" altLang="en-US" b="1" dirty="0" smtClean="0"/>
              <a:t>张蔓菱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择死与择</a:t>
            </a:r>
            <a:r>
              <a:rPr lang="zh-CN" altLang="en-US" b="1" dirty="0"/>
              <a:t>生</a:t>
            </a:r>
            <a:r>
              <a:rPr lang="en-US" altLang="zh-CN" b="1" dirty="0" smtClean="0"/>
              <a:t>》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29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箭头 6"/>
          <p:cNvSpPr/>
          <p:nvPr/>
        </p:nvSpPr>
        <p:spPr bwMode="auto">
          <a:xfrm>
            <a:off x="5231904" y="1844824"/>
            <a:ext cx="978408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72064" y="2060848"/>
            <a:ext cx="3491880" cy="7596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800" b="1" dirty="0">
                <a:solidFill>
                  <a:srgbClr val="000000"/>
                </a:solidFill>
                <a:ea typeface="黑体" panose="02010609060101010101" pitchFamily="2" charset="-122"/>
              </a:rPr>
              <a:t> his    story</a:t>
            </a:r>
            <a:br>
              <a:rPr kumimoji="1" lang="en-US" altLang="zh-CN" sz="4800" b="1" dirty="0">
                <a:solidFill>
                  <a:srgbClr val="000000"/>
                </a:solidFill>
                <a:ea typeface="黑体" panose="02010609060101010101" pitchFamily="2" charset="-122"/>
              </a:rPr>
            </a:br>
            <a:endParaRPr kumimoji="1" lang="zh-CN" altLang="en-US" sz="4800" b="1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79576" y="2924944"/>
            <a:ext cx="7632848" cy="23762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4800" b="1" kern="0" dirty="0">
                <a:solidFill>
                  <a:srgbClr val="000000"/>
                </a:solidFill>
              </a:rPr>
              <a:t>《</a:t>
            </a:r>
            <a:r>
              <a:rPr kumimoji="1" lang="zh-CN" altLang="en-US" sz="4800" b="1" kern="0" dirty="0">
                <a:solidFill>
                  <a:srgbClr val="000000"/>
                </a:solidFill>
              </a:rPr>
              <a:t>史记</a:t>
            </a:r>
            <a:r>
              <a:rPr kumimoji="1" lang="en-US" altLang="zh-CN" sz="4800" b="1" kern="0" dirty="0">
                <a:solidFill>
                  <a:srgbClr val="000000"/>
                </a:solidFill>
              </a:rPr>
              <a:t>》</a:t>
            </a:r>
            <a:r>
              <a:rPr kumimoji="1" lang="zh-CN" altLang="en-US" sz="4800" b="1" kern="0" dirty="0">
                <a:solidFill>
                  <a:srgbClr val="000000"/>
                </a:solidFill>
              </a:rPr>
              <a:t>和</a:t>
            </a:r>
            <a:r>
              <a:rPr kumimoji="1" lang="en-US" altLang="zh-CN" sz="4800" b="1" kern="0" dirty="0">
                <a:solidFill>
                  <a:srgbClr val="000000"/>
                </a:solidFill>
              </a:rPr>
              <a:t>《</a:t>
            </a:r>
            <a:r>
              <a:rPr kumimoji="1" lang="zh-CN" altLang="en-US" sz="4800" b="1" kern="0" dirty="0">
                <a:solidFill>
                  <a:srgbClr val="000000"/>
                </a:solidFill>
              </a:rPr>
              <a:t>汉书</a:t>
            </a:r>
            <a:r>
              <a:rPr kumimoji="1" lang="en-US" altLang="zh-CN" sz="4800" b="1" kern="0" dirty="0">
                <a:solidFill>
                  <a:srgbClr val="000000"/>
                </a:solidFill>
              </a:rPr>
              <a:t>》</a:t>
            </a:r>
            <a:r>
              <a:rPr kumimoji="1" lang="zh-CN" altLang="en-US" sz="4800" b="1" kern="0" dirty="0">
                <a:solidFill>
                  <a:srgbClr val="000000"/>
                </a:solidFill>
              </a:rPr>
              <a:t>是两个男人写的故事，你更喜欢哪一个？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35560" y="1916832"/>
            <a:ext cx="3193232" cy="9036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800" b="1" kern="0" dirty="0">
                <a:solidFill>
                  <a:srgbClr val="000000"/>
                </a:solidFill>
                <a:ea typeface="黑体" panose="02010609060101010101" pitchFamily="2" charset="-122"/>
              </a:rPr>
              <a:t>History</a:t>
            </a:r>
            <a:r>
              <a:rPr kumimoji="1" lang="en-US" altLang="zh-CN" sz="3200" b="1" kern="0" dirty="0">
                <a:solidFill>
                  <a:srgbClr val="000000"/>
                </a:solidFill>
                <a:ea typeface="黑体" panose="02010609060101010101" pitchFamily="2" charset="-122"/>
              </a:rPr>
              <a:t>      </a:t>
            </a:r>
            <a:br>
              <a:rPr kumimoji="1" lang="en-US" altLang="zh-CN" sz="3200" b="1" kern="0" dirty="0">
                <a:solidFill>
                  <a:srgbClr val="000000"/>
                </a:solidFill>
                <a:ea typeface="黑体" panose="02010609060101010101" pitchFamily="2" charset="-122"/>
              </a:rPr>
            </a:br>
            <a:endParaRPr kumimoji="1" lang="zh-CN" altLang="en-US" sz="3200" b="1" kern="0" dirty="0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3632" y="260648"/>
            <a:ext cx="7255768" cy="432048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zh-CN" altLang="en-US" b="1" dirty="0" smtClean="0"/>
              <a:t>沛公军霸上，未得与项羽相见。沛公左司马曹无伤使人言于项羽曰：“沛公欲王关中，使子婴为相，珍宝尽有之。”项羽大怒曰：“旦日飨士卒，为击破沛公军！”当是时，项羽兵四十万，在新丰鸿门；沛公兵十万，在霸上。范增说项羽曰：“沛公居山东时，贪于财货，好美姬。今入关，财物无所取，妇女无所幸，此其志不在小。吾令人望其气，皆为龙虎，成五彩，此天子气也。急击勿失！”</a:t>
            </a:r>
            <a:endParaRPr lang="zh-CN" altLang="en-US" b="1" dirty="0"/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2783632" y="4869160"/>
            <a:ext cx="7687816" cy="108012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1" lang="zh-CN" altLang="zh-CN" sz="2800" b="1" kern="0" dirty="0" smtClean="0">
                <a:solidFill>
                  <a:srgbClr val="000000"/>
                </a:solidFill>
              </a:rPr>
              <a:t>闻沛公欲王关中，独有秦府库珍宝。亚父范增亦大怒，动羽击沛公。乡士，旦日合战</a:t>
            </a:r>
            <a:r>
              <a:rPr kumimoji="1" lang="zh-CN" altLang="zh-CN" sz="2800" kern="0" dirty="0" smtClean="0">
                <a:solidFill>
                  <a:srgbClr val="000000"/>
                </a:solidFill>
              </a:rPr>
              <a:t>。</a:t>
            </a:r>
            <a:endParaRPr kumimoji="1" lang="zh-CN" altLang="en-US" sz="2800" kern="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5520" y="188640"/>
            <a:ext cx="894080" cy="521970"/>
          </a:xfrm>
          <a:prstGeom prst="rect">
            <a:avLst/>
          </a:prstGeo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史记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512" y="4581128"/>
            <a:ext cx="894080" cy="521970"/>
          </a:xfrm>
          <a:prstGeom prst="rect">
            <a:avLst/>
          </a:prstGeom>
          <a:solidFill>
            <a:srgbClr val="FFCC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汉书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1584" y="620688"/>
            <a:ext cx="7543800" cy="4525566"/>
          </a:xfrm>
        </p:spPr>
        <p:txBody>
          <a:bodyPr/>
          <a:lstStyle/>
          <a:p>
            <a:r>
              <a:rPr lang="zh-CN" altLang="zh-CN" sz="4000" b="1" i="1" u="sng" dirty="0" smtClean="0">
                <a:solidFill>
                  <a:schemeClr val="accent2"/>
                </a:solidFill>
              </a:rPr>
              <a:t>《汉书》中《</a:t>
            </a:r>
            <a:r>
              <a:rPr lang="zh-CN" altLang="en-US" sz="4000" b="1" i="1" u="sng" dirty="0" smtClean="0">
                <a:solidFill>
                  <a:schemeClr val="accent2"/>
                </a:solidFill>
              </a:rPr>
              <a:t>鸿门宴</a:t>
            </a:r>
            <a:r>
              <a:rPr lang="zh-CN" altLang="zh-CN" sz="4000" b="1" i="1" u="sng" dirty="0" smtClean="0">
                <a:solidFill>
                  <a:schemeClr val="accent2"/>
                </a:solidFill>
              </a:rPr>
              <a:t>》只是一带而过，寥寥几字。</a:t>
            </a:r>
            <a:endParaRPr lang="en-US" altLang="zh-CN" sz="4000" b="1" i="1" u="sng" dirty="0" smtClean="0">
              <a:solidFill>
                <a:schemeClr val="accent2"/>
              </a:solidFill>
            </a:endParaRPr>
          </a:p>
          <a:p>
            <a:r>
              <a:rPr lang="zh-CN" altLang="zh-CN" sz="4000" b="1" dirty="0" smtClean="0"/>
              <a:t>明日，沛公从百余骑至鸿门谢羽，自陈‘封秦府库，还军霸上以待大王，闭关以备他盗，不敢背德。’羽意既解，范增欲害沛公，赖张良，樊哙得免。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E90A4-6026-46A9-BAD1-E12C89CEA3ED}" type="slidenum">
              <a:rPr lang="en-US" altLang="zh-CN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775520" y="836613"/>
            <a:ext cx="8359080" cy="50403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CC6600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3200" b="1" dirty="0">
                <a:solidFill>
                  <a:srgbClr val="CC6600"/>
                </a:solidFill>
                <a:latin typeface="华文中宋" pitchFamily="2" charset="-122"/>
                <a:ea typeface="华文中宋" pitchFamily="2" charset="-122"/>
              </a:rPr>
              <a:t>史记</a:t>
            </a:r>
            <a:r>
              <a:rPr lang="en-US" altLang="zh-CN" sz="3200" b="1" dirty="0">
                <a:solidFill>
                  <a:srgbClr val="CC6600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3200" b="1" dirty="0">
                <a:solidFill>
                  <a:srgbClr val="CC6600"/>
                </a:solidFill>
                <a:latin typeface="华文中宋" pitchFamily="2" charset="-122"/>
                <a:ea typeface="华文中宋" pitchFamily="2" charset="-122"/>
              </a:rPr>
              <a:t>和</a:t>
            </a:r>
            <a:r>
              <a:rPr lang="en-US" altLang="zh-CN" sz="3200" b="1" dirty="0">
                <a:solidFill>
                  <a:srgbClr val="CC6600"/>
                </a:solidFill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3200" b="1" dirty="0">
                <a:solidFill>
                  <a:srgbClr val="CC6600"/>
                </a:solidFill>
                <a:latin typeface="华文中宋" pitchFamily="2" charset="-122"/>
                <a:ea typeface="华文中宋" pitchFamily="2" charset="-122"/>
              </a:rPr>
              <a:t>汉书</a:t>
            </a:r>
            <a:r>
              <a:rPr lang="en-US" altLang="zh-CN" sz="3200" b="1" dirty="0">
                <a:solidFill>
                  <a:srgbClr val="CC6600"/>
                </a:solidFill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3200" b="1" dirty="0">
                <a:solidFill>
                  <a:srgbClr val="CC6600"/>
                </a:solidFill>
                <a:latin typeface="华文中宋" pitchFamily="2" charset="-122"/>
                <a:ea typeface="华文中宋" pitchFamily="2" charset="-122"/>
              </a:rPr>
              <a:t>的比较</a:t>
            </a:r>
          </a:p>
          <a:p>
            <a:pPr lvl="1">
              <a:lnSpc>
                <a:spcPct val="130000"/>
              </a:lnSpc>
              <a:buNone/>
            </a:pPr>
            <a:r>
              <a:rPr lang="zh-CN" altLang="en-US" sz="3200" b="1" u="sng" dirty="0" smtClean="0">
                <a:latin typeface="华文中宋" pitchFamily="2" charset="-122"/>
                <a:ea typeface="华文中宋" pitchFamily="2" charset="-122"/>
              </a:rPr>
              <a:t>   司马迁</a:t>
            </a:r>
            <a:r>
              <a:rPr lang="zh-CN" altLang="en-US" sz="3200" b="1" u="sng" dirty="0">
                <a:latin typeface="华文中宋" pitchFamily="2" charset="-122"/>
                <a:ea typeface="华文中宋" pitchFamily="2" charset="-122"/>
              </a:rPr>
              <a:t>的思想具有批判精神和反抗性</a:t>
            </a:r>
            <a:r>
              <a:rPr lang="zh-CN" altLang="en-US" sz="3200" b="1" u="sng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en-US" altLang="zh-CN" sz="3200" b="1" u="sng" dirty="0" smtClean="0">
              <a:latin typeface="华文中宋" pitchFamily="2" charset="-122"/>
              <a:ea typeface="华文中宋" pitchFamily="2" charset="-122"/>
            </a:endParaRPr>
          </a:p>
          <a:p>
            <a:pPr lvl="1">
              <a:lnSpc>
                <a:spcPct val="130000"/>
              </a:lnSpc>
              <a:buNone/>
            </a:pPr>
            <a:r>
              <a:rPr lang="en-US" altLang="zh-CN" sz="3200" b="1" u="sng" dirty="0" smtClean="0"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3200" b="1" u="sng" dirty="0" smtClean="0">
                <a:latin typeface="华文中宋" pitchFamily="2" charset="-122"/>
                <a:ea typeface="华文中宋" pitchFamily="2" charset="-122"/>
              </a:rPr>
              <a:t>而</a:t>
            </a:r>
            <a:r>
              <a:rPr lang="zh-CN" altLang="en-US" sz="3200" b="1" u="sng" dirty="0">
                <a:latin typeface="华文中宋" pitchFamily="2" charset="-122"/>
                <a:ea typeface="华文中宋" pitchFamily="2" charset="-122"/>
              </a:rPr>
              <a:t>班固的封建正统观念比较浓厚，往往站在统治阶级立场来评价历史事件和人物。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39CC-67DE-4DEE-956B-6EA2CAF0213D}" type="slidenum">
              <a:rPr lang="en-US" altLang="zh-CN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057400" y="620713"/>
            <a:ext cx="8153400" cy="5322887"/>
          </a:xfrm>
        </p:spPr>
        <p:txBody>
          <a:bodyPr/>
          <a:lstStyle/>
          <a:p>
            <a:pPr lvl="1">
              <a:lnSpc>
                <a:spcPct val="140000"/>
              </a:lnSpc>
            </a:pPr>
            <a:r>
              <a:rPr lang="zh-CN" altLang="en-US" sz="4000" b="1" dirty="0" smtClean="0">
                <a:latin typeface="华文中宋" pitchFamily="2" charset="-122"/>
                <a:ea typeface="华文中宋" pitchFamily="2" charset="-122"/>
              </a:rPr>
              <a:t>总的来看</a:t>
            </a:r>
            <a:r>
              <a:rPr lang="zh-CN" altLang="en-US" sz="4000" b="1" dirty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en-US" altLang="zh-CN" sz="4000" b="1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4000" b="1" dirty="0">
                <a:latin typeface="华文中宋" pitchFamily="2" charset="-122"/>
                <a:ea typeface="华文中宋" pitchFamily="2" charset="-122"/>
              </a:rPr>
              <a:t>汉书</a:t>
            </a:r>
            <a:r>
              <a:rPr lang="en-US" altLang="zh-CN" sz="4000" b="1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4000" b="1" dirty="0">
                <a:latin typeface="华文中宋" pitchFamily="2" charset="-122"/>
                <a:ea typeface="华文中宋" pitchFamily="2" charset="-122"/>
              </a:rPr>
              <a:t>的叙事一般说来不如</a:t>
            </a:r>
            <a:r>
              <a:rPr lang="en-US" altLang="zh-CN" sz="4000" b="1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4000" b="1" dirty="0">
                <a:latin typeface="华文中宋" pitchFamily="2" charset="-122"/>
                <a:ea typeface="华文中宋" pitchFamily="2" charset="-122"/>
              </a:rPr>
              <a:t>史记</a:t>
            </a:r>
            <a:r>
              <a:rPr lang="en-US" altLang="zh-CN" sz="4000" b="1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4000" b="1" dirty="0">
                <a:latin typeface="华文中宋" pitchFamily="2" charset="-122"/>
                <a:ea typeface="华文中宋" pitchFamily="2" charset="-122"/>
              </a:rPr>
              <a:t>的生动，人物形象的刻画也没有</a:t>
            </a:r>
            <a:r>
              <a:rPr lang="en-US" altLang="zh-CN" sz="4000" b="1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4000" b="1" dirty="0">
                <a:latin typeface="华文中宋" pitchFamily="2" charset="-122"/>
                <a:ea typeface="华文中宋" pitchFamily="2" charset="-122"/>
              </a:rPr>
              <a:t>史记</a:t>
            </a:r>
            <a:r>
              <a:rPr lang="en-US" altLang="zh-CN" sz="4000" b="1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4000" b="1" dirty="0">
                <a:latin typeface="华文中宋" pitchFamily="2" charset="-122"/>
                <a:ea typeface="华文中宋" pitchFamily="2" charset="-122"/>
              </a:rPr>
              <a:t>的鲜明。但</a:t>
            </a:r>
            <a:r>
              <a:rPr lang="en-US" altLang="zh-CN" sz="4000" b="1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4000" b="1" dirty="0">
                <a:latin typeface="华文中宋" pitchFamily="2" charset="-122"/>
                <a:ea typeface="华文中宋" pitchFamily="2" charset="-122"/>
              </a:rPr>
              <a:t>汉书</a:t>
            </a:r>
            <a:r>
              <a:rPr lang="en-US" altLang="zh-CN" sz="4000" b="1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4000" b="1" dirty="0">
                <a:latin typeface="华文中宋" pitchFamily="2" charset="-122"/>
                <a:ea typeface="华文中宋" pitchFamily="2" charset="-122"/>
              </a:rPr>
              <a:t>结构谨严工练，文辞详赡华茂。二者各有千秋，对后世都影响很大。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63552" y="548680"/>
            <a:ext cx="8071048" cy="5328592"/>
          </a:xfrm>
          <a:ln>
            <a:prstDash val="sysDot"/>
          </a:ln>
        </p:spPr>
        <p:txBody>
          <a:bodyPr/>
          <a:lstStyle/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            迁、固两体之区别，在历史观念上尤有绝大 之意义焉，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史记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以社会全体为史的中枢，故不失为国民的历史；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班书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以下，则以帝室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en-US" b="1" dirty="0" smtClean="0"/>
              <a:t>为史的中枢，自是历史乃变为帝王家谱矣。”    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                         </a:t>
            </a:r>
            <a:r>
              <a:rPr lang="zh-CN" altLang="en-US" b="1" dirty="0" smtClean="0"/>
              <a:t>（梁启超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中国历史研究法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） </a:t>
            </a:r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19536" y="476672"/>
            <a:ext cx="8215064" cy="5400600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/>
              <a:t>               </a:t>
            </a:r>
            <a:r>
              <a:rPr lang="zh-CN" altLang="zh-CN" sz="4400" b="1" dirty="0" smtClean="0"/>
              <a:t>班固</a:t>
            </a:r>
            <a:r>
              <a:rPr lang="zh-CN" altLang="en-US" sz="4400" b="1" dirty="0" smtClean="0"/>
              <a:t>评价</a:t>
            </a:r>
            <a:r>
              <a:rPr lang="zh-CN" altLang="zh-CN" sz="4400" b="1" dirty="0" smtClean="0"/>
              <a:t>司马迁</a:t>
            </a:r>
            <a:r>
              <a:rPr lang="zh-CN" altLang="en-US" sz="4400" b="1" dirty="0" smtClean="0"/>
              <a:t>，</a:t>
            </a:r>
            <a:r>
              <a:rPr lang="en-US" altLang="zh-CN" sz="4400" b="1" dirty="0" smtClean="0"/>
              <a:t>“</a:t>
            </a:r>
            <a:r>
              <a:rPr lang="zh-CN" altLang="zh-CN" sz="4400" b="1" dirty="0" smtClean="0"/>
              <a:t>其</a:t>
            </a:r>
            <a:r>
              <a:rPr lang="zh-CN" altLang="zh-CN" sz="4400" b="1" dirty="0"/>
              <a:t>文直，其事核，不虚美，不隐恶，故谓之</a:t>
            </a:r>
            <a:r>
              <a:rPr lang="zh-CN" altLang="zh-CN" sz="4400" b="1" u="sng" dirty="0"/>
              <a:t>实录</a:t>
            </a:r>
            <a:r>
              <a:rPr lang="en-US" altLang="zh-CN" sz="4400" b="1" dirty="0"/>
              <a:t>”</a:t>
            </a:r>
            <a:r>
              <a:rPr lang="zh-CN" altLang="zh-CN" sz="4400" b="1" dirty="0" smtClean="0"/>
              <a:t>。</a:t>
            </a:r>
            <a:endParaRPr lang="en-US" altLang="zh-CN" sz="4400" b="1" dirty="0" smtClean="0"/>
          </a:p>
          <a:p>
            <a:pPr>
              <a:buNone/>
            </a:pPr>
            <a:r>
              <a:rPr lang="zh-CN" altLang="en-US" sz="4400" b="1" dirty="0" smtClean="0"/>
              <a:t>          这句话说的是</a:t>
            </a:r>
            <a:r>
              <a:rPr lang="en-US" altLang="zh-CN" sz="4400" b="1" u="sng" dirty="0" smtClean="0"/>
              <a:t>“</a:t>
            </a:r>
            <a:r>
              <a:rPr lang="zh-CN" altLang="en-US" sz="4400" b="1" u="sng" dirty="0" smtClean="0"/>
              <a:t>实录</a:t>
            </a:r>
            <a:r>
              <a:rPr lang="en-US" altLang="zh-CN" sz="4400" b="1" u="sng" dirty="0" smtClean="0"/>
              <a:t>”</a:t>
            </a:r>
            <a:r>
              <a:rPr lang="zh-CN" altLang="en-US" sz="4400" b="1" dirty="0" smtClean="0"/>
              <a:t>精神，又称</a:t>
            </a:r>
            <a:r>
              <a:rPr lang="en-US" altLang="zh-CN" sz="4400" b="1" dirty="0" smtClean="0"/>
              <a:t>“</a:t>
            </a:r>
            <a:r>
              <a:rPr lang="zh-CN" altLang="en-US" sz="4400" b="1" dirty="0" smtClean="0"/>
              <a:t>直笔</a:t>
            </a:r>
            <a:r>
              <a:rPr lang="en-US" altLang="zh-CN" sz="4400" b="1" dirty="0" smtClean="0"/>
              <a:t>”</a:t>
            </a:r>
            <a:r>
              <a:rPr lang="zh-CN" altLang="en-US" sz="4400" b="1" dirty="0" smtClean="0"/>
              <a:t>精神，它是我国古代史学的一个优良传统。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请就</a:t>
            </a:r>
            <a:r>
              <a:rPr lang="en-US" altLang="zh-CN" sz="4400" b="1" u="sng" dirty="0" smtClean="0">
                <a:solidFill>
                  <a:srgbClr val="C00000"/>
                </a:solidFill>
              </a:rPr>
              <a:t>“</a:t>
            </a:r>
            <a:r>
              <a:rPr lang="zh-CN" altLang="en-US" sz="4400" b="1" u="sng" dirty="0" smtClean="0">
                <a:solidFill>
                  <a:srgbClr val="C00000"/>
                </a:solidFill>
              </a:rPr>
              <a:t>实录</a:t>
            </a:r>
            <a:r>
              <a:rPr lang="en-US" altLang="zh-CN" sz="4400" b="1" u="sng" dirty="0" smtClean="0">
                <a:solidFill>
                  <a:srgbClr val="C00000"/>
                </a:solidFill>
              </a:rPr>
              <a:t>”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精神谈谈你的看法。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1_Dragon_powerbar_Rhea">
  <a:themeElements>
    <a:clrScheme name="Dragon_powerbar_Rh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ragon_powerbar_Rhea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itchFamily="18" charset="-120"/>
          </a:defRPr>
        </a:defPPr>
      </a:lstStyle>
    </a:lnDef>
  </a:objectDefaults>
  <a:extraClrSchemeLst>
    <a:extraClrScheme>
      <a:clrScheme name="Dragon_powerbar_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gon_powerbar_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gon_powerbar_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1707</Words>
  <Application>WPS 演示</Application>
  <PresentationFormat>自定义</PresentationFormat>
  <Paragraphs>56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1_Dragon_powerbar_Rhea</vt:lpstr>
      <vt:lpstr>谈《史记》《汉书》的不同</vt:lpstr>
      <vt:lpstr>文章最后一段将《史记》《汉书》进行比较，请说说二者的异同？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History       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谈《史记》《汉书》                                          朱自清</dc:title>
  <dc:creator/>
  <cp:lastModifiedBy>lenovo-pc</cp:lastModifiedBy>
  <cp:revision>9</cp:revision>
  <dcterms:created xsi:type="dcterms:W3CDTF">2012-05-20T01:19:00Z</dcterms:created>
  <dcterms:modified xsi:type="dcterms:W3CDTF">2020-02-09T04:17:27Z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