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5" r:id="rId2"/>
    <p:sldId id="310" r:id="rId3"/>
    <p:sldId id="291" r:id="rId4"/>
    <p:sldId id="296" r:id="rId5"/>
    <p:sldId id="297" r:id="rId6"/>
    <p:sldId id="298" r:id="rId7"/>
    <p:sldId id="299" r:id="rId8"/>
    <p:sldId id="300" r:id="rId9"/>
    <p:sldId id="309" r:id="rId10"/>
    <p:sldId id="292" r:id="rId11"/>
    <p:sldId id="301" r:id="rId12"/>
    <p:sldId id="307" r:id="rId13"/>
    <p:sldId id="303" r:id="rId14"/>
    <p:sldId id="277" r:id="rId15"/>
    <p:sldId id="271" r:id="rId16"/>
    <p:sldId id="302" r:id="rId17"/>
    <p:sldId id="308" r:id="rId18"/>
    <p:sldId id="306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76" autoAdjust="0"/>
  </p:normalViewPr>
  <p:slideViewPr>
    <p:cSldViewPr snapToGrid="0">
      <p:cViewPr varScale="1">
        <p:scale>
          <a:sx n="85" d="100"/>
          <a:sy n="85" d="100"/>
        </p:scale>
        <p:origin x="7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/>
              <a:t>地球生命的始祖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蓝藻与它的叠层石 </a:t>
            </a:r>
          </a:p>
          <a:p>
            <a:r>
              <a:rPr lang="en-US" altLang="zh-CN" dirty="0" smtClean="0"/>
              <a:t>2017-03-15 19:28 </a:t>
            </a:r>
          </a:p>
          <a:p>
            <a:r>
              <a:rPr lang="zh-CN" altLang="en-US" dirty="0" smtClean="0"/>
              <a:t>如果你从一台时间机器里出来，踏进</a:t>
            </a:r>
            <a:r>
              <a:rPr lang="en-US" altLang="zh-CN" dirty="0" smtClean="0"/>
              <a:t>35</a:t>
            </a:r>
            <a:r>
              <a:rPr lang="zh-CN" altLang="en-US" dirty="0" smtClean="0"/>
              <a:t>亿年以前地球那个古老的太古代世界，你会马上缩回去，因为当时的地球与今天的火星上一样，不仅没有我们呼吸的空气，而且还充满着从盐酸和硫酸中散发出来的毒气，强烈得足以可以腐蚀衣服，并使我们的皮肤起泡。当时的大气非常浑浊，阳光几乎照射不到地面。只能借助经常掠过的明亮的闪电，才能在短时间内看见一些东西。</a:t>
            </a:r>
          </a:p>
          <a:p>
            <a:r>
              <a:rPr lang="zh-CN" altLang="en-US" dirty="0" smtClean="0"/>
              <a:t>在生命形成后的</a:t>
            </a:r>
            <a:r>
              <a:rPr lang="en-US" altLang="zh-CN" dirty="0" smtClean="0"/>
              <a:t>20</a:t>
            </a:r>
            <a:r>
              <a:rPr lang="zh-CN" altLang="en-US" dirty="0" smtClean="0"/>
              <a:t>亿年的时间里，细菌是唯一的生命形式。这时最常见的，是一种叫做藻青菌，或称作蓝绿藻的细菌。那时候，它们存活在水中，吸收水分子，吃掉了氢，排出了氧，是它们发明了光合作用！和大多数人的印象不同，其实光合作用是由细菌，而不是植物发明的。正如萨根指出的，“光合作用无疑是本星球的生命史上所创造的最重要的新陈代谢方法”。</a:t>
            </a:r>
          </a:p>
          <a:p>
            <a:r>
              <a:rPr lang="zh-CN" altLang="en-US" dirty="0" smtClean="0"/>
              <a:t>随着蓝绿藻的增多，世界才开始充满氧气。而对一些厌氧（或不使用氧）的微生物，氧从根本上来说是有毒的，对这一点，我们听了会大吃一惊，因为许多人都觉得呼吸氧是很舒服的事，但对于别的物种来说，它会是一种可怕的东西。其实，我们的白细胞实际上就是用氧来杀死入侵的细菌。</a:t>
            </a:r>
          </a:p>
          <a:p>
            <a:r>
              <a:rPr lang="zh-CN" altLang="en-US" dirty="0" smtClean="0"/>
              <a:t>在太古代初期的世界，你发现不了很多的生命迹象。也许，你在隐蔽的池塘里会遇到薄薄一层有生命的浮渣，或者在海边的岩石上会看到一层闪亮亮的绿色和褐色的东西，但除此之外生命依然毫无踪影。</a:t>
            </a:r>
          </a:p>
          <a:p>
            <a:r>
              <a:rPr lang="zh-CN" altLang="en-US" dirty="0" smtClean="0"/>
              <a:t>大约</a:t>
            </a:r>
            <a:r>
              <a:rPr lang="en-US" altLang="zh-CN" dirty="0" smtClean="0"/>
              <a:t>35</a:t>
            </a:r>
            <a:r>
              <a:rPr lang="zh-CN" altLang="en-US" dirty="0" smtClean="0"/>
              <a:t>亿年前，蓝绿藻开始带上了点儿黏性。那个黏性粘住了微小的灰尘和沙粒，一起形成了有点古怪而又坚固的结构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浅水里的叠层石。叠层石有各种形状，各种大小。它们有时候看上去像巨大的花椰菜，有时候又像毛茸茸的地垫（叠层石在希腊语就是地垫的意思），有时候，呈圆柱状，戳出水面几十米（偶尔高达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米）。从各种表现形式来看，叠层石都是一种有生命的岩石。它代表了世界上第一个合作项目，形成了第一个生态系统。</a:t>
            </a:r>
          </a:p>
          <a:p>
            <a:r>
              <a:rPr lang="zh-CN" altLang="en-US" dirty="0" smtClean="0"/>
              <a:t>现代叠层石主要分布于北美和（</a:t>
            </a:r>
            <a:r>
              <a:rPr lang="en-US" altLang="zh-CN" dirty="0" err="1" smtClean="0"/>
              <a:t>SharkBay</a:t>
            </a:r>
            <a:r>
              <a:rPr lang="zh-CN" altLang="en-US" dirty="0" smtClean="0"/>
              <a:t>）。多少年来，科学家是从化石来了解叠层石的。但是，在</a:t>
            </a:r>
            <a:r>
              <a:rPr lang="en-US" altLang="zh-CN" dirty="0" smtClean="0"/>
              <a:t>1961</a:t>
            </a:r>
            <a:r>
              <a:rPr lang="zh-CN" altLang="en-US" dirty="0" smtClean="0"/>
              <a:t>年，他们在澳大利亚西北部海岸的沙克湾，发现了一个活着的有生命的叠层石社会，着实吃了一惊。叠层石就在沙克湾的水面之下静静地呼吸。它没有光泽，灰色，看上去很像大团的牛屎。这些晦暗的岩石上充满了生命，据估计，每平方米岩石上生活着</a:t>
            </a:r>
            <a:r>
              <a:rPr lang="en-US" altLang="zh-CN" dirty="0" smtClean="0"/>
              <a:t>36</a:t>
            </a:r>
            <a:r>
              <a:rPr lang="zh-CN" altLang="en-US" dirty="0" smtClean="0"/>
              <a:t>亿个微生物。如果仔细看的话，有时候能看到一串串小气泡冒出水面。那时他们在释放氧气。在</a:t>
            </a:r>
            <a:r>
              <a:rPr lang="en-US" altLang="zh-CN" dirty="0" smtClean="0"/>
              <a:t>20</a:t>
            </a:r>
            <a:r>
              <a:rPr lang="zh-CN" altLang="en-US" dirty="0" smtClean="0"/>
              <a:t>亿年的时间里，这种小小的努力使地球大气里的氧增加到了</a:t>
            </a:r>
            <a:r>
              <a:rPr lang="en-US" altLang="zh-CN" dirty="0" smtClean="0"/>
              <a:t>20%</a:t>
            </a:r>
            <a:r>
              <a:rPr lang="zh-CN" altLang="en-US" dirty="0" smtClean="0"/>
              <a:t>，位生命史的下一章，也是更为复杂的一章，铺平了道路。沙克湾里的叠层石也许是地球上进化得最慢的生物，也肯定是现在最稀有的生物之一。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013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尼日尔、尼日利亚、乍得、喀麦隆</a:t>
            </a:r>
            <a:endParaRPr lang="en-US" altLang="zh-CN" dirty="0" smtClean="0"/>
          </a:p>
          <a:p>
            <a:r>
              <a:rPr lang="zh-CN" altLang="en-US" dirty="0" smtClean="0"/>
              <a:t>乍得湖的面积有多大？这要分不同的时期。距今</a:t>
            </a:r>
            <a:r>
              <a:rPr lang="en-US" altLang="zh-CN" dirty="0" smtClean="0"/>
              <a:t>5400</a:t>
            </a:r>
            <a:r>
              <a:rPr lang="zh-CN" altLang="en-US" dirty="0" smtClean="0"/>
              <a:t>年前，是乍得湖面积非常“阔绰”的时候，那时的面积少则</a:t>
            </a:r>
            <a:r>
              <a:rPr lang="en-US" altLang="zh-CN" dirty="0" smtClean="0"/>
              <a:t>30</a:t>
            </a:r>
            <a:r>
              <a:rPr lang="zh-CN" altLang="en-US" dirty="0" smtClean="0"/>
              <a:t>万平方公里，多则</a:t>
            </a:r>
            <a:r>
              <a:rPr lang="en-US" altLang="zh-CN" dirty="0" smtClean="0"/>
              <a:t>40</a:t>
            </a:r>
            <a:r>
              <a:rPr lang="zh-CN" altLang="en-US" dirty="0" smtClean="0"/>
              <a:t>万平方公里。时间距离现在越近，乍得湖的面积越小，但也保持在几万平方公里。公元前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年左右，乍得湖还是非洲最大的河流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尼罗河的发源地之一。</a:t>
            </a:r>
            <a:endParaRPr lang="en-US" altLang="zh-CN" dirty="0" smtClean="0"/>
          </a:p>
          <a:p>
            <a:r>
              <a:rPr lang="zh-CN" altLang="en-US" dirty="0" smtClean="0"/>
              <a:t>就在并不算很遥远的</a:t>
            </a:r>
            <a:r>
              <a:rPr lang="en-US" altLang="zh-CN" dirty="0" smtClean="0"/>
              <a:t>1963</a:t>
            </a:r>
            <a:r>
              <a:rPr lang="zh-CN" altLang="en-US" dirty="0" smtClean="0"/>
              <a:t>年，你看那时的地图，在西非，尼日利亚、乍得、喀麦隆、尼日尔的四国交界处，有一个巨大的湖泊。当时的乍得湖面积是</a:t>
            </a:r>
            <a:r>
              <a:rPr lang="en-US" altLang="zh-CN" dirty="0" smtClean="0"/>
              <a:t>2.5</a:t>
            </a:r>
            <a:r>
              <a:rPr lang="zh-CN" altLang="en-US" dirty="0" smtClean="0"/>
              <a:t>万平方公里（另一说为</a:t>
            </a:r>
            <a:r>
              <a:rPr lang="en-US" altLang="zh-CN" dirty="0" smtClean="0"/>
              <a:t>2.6</a:t>
            </a:r>
            <a:r>
              <a:rPr lang="zh-CN" altLang="en-US" dirty="0" smtClean="0"/>
              <a:t>万平方公里），当然，这是指雨季的面积。而在干旱的季节，每年的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月开始，乍得湖开始变小，面积被老天爷吃掉了一半，只有</a:t>
            </a:r>
            <a:r>
              <a:rPr lang="en-US" altLang="zh-CN" dirty="0" smtClean="0"/>
              <a:t>1.3</a:t>
            </a:r>
            <a:r>
              <a:rPr lang="zh-CN" altLang="en-US" dirty="0" smtClean="0"/>
              <a:t>万平方公里。但即是</a:t>
            </a:r>
            <a:r>
              <a:rPr lang="en-US" altLang="zh-CN" dirty="0" smtClean="0"/>
              <a:t>1.3</a:t>
            </a:r>
            <a:r>
              <a:rPr lang="zh-CN" altLang="en-US" dirty="0" smtClean="0"/>
              <a:t>万平方公里，乍得湖也非常大了。旱季乍得湖就有</a:t>
            </a:r>
            <a:r>
              <a:rPr lang="en-US" altLang="zh-CN" dirty="0" smtClean="0"/>
              <a:t>200</a:t>
            </a:r>
            <a:r>
              <a:rPr lang="zh-CN" altLang="en-US" dirty="0" smtClean="0"/>
              <a:t>公里的长度，</a:t>
            </a:r>
            <a:r>
              <a:rPr lang="en-US" altLang="zh-CN" dirty="0" smtClean="0"/>
              <a:t>70</a:t>
            </a:r>
            <a:r>
              <a:rPr lang="zh-CN" altLang="en-US" dirty="0" smtClean="0"/>
              <a:t>公里的宽度，放在中国，能塞进近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个青海湖。</a:t>
            </a:r>
            <a:endParaRPr lang="en-US" altLang="zh-CN" dirty="0" smtClean="0"/>
          </a:p>
          <a:p>
            <a:r>
              <a:rPr lang="zh-CN" altLang="en-US" dirty="0" smtClean="0"/>
              <a:t>现在的乍得湖有大多呢？只有</a:t>
            </a:r>
            <a:r>
              <a:rPr lang="en-US" altLang="zh-CN" dirty="0" smtClean="0"/>
              <a:t>2500</a:t>
            </a:r>
            <a:r>
              <a:rPr lang="zh-CN" altLang="en-US" dirty="0" smtClean="0"/>
              <a:t>平方公里了。以前的乍得湖被四个国家瓜分，因为面积缩小，现在的乍得湖只分属乍得和喀麦隆两个国家了。以前曾经喝过乍得湖水的尼日利亚和尼日尔两兄弟，差不多和乍得湖说再见了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90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http://www.docin.com/p-580074776.html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637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33857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海洋、</a:t>
            </a:r>
            <a:r>
              <a:rPr lang="zh-CN" altLang="en-US" sz="3200" b="1" spc="3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水和</a:t>
            </a:r>
            <a:r>
              <a:rPr lang="zh-CN" altLang="en-US" sz="3200" b="1" spc="3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冰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高一地理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杨利娜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水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947564"/>
            <a:ext cx="8139178" cy="38281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 smtClean="0"/>
              <a:t>我是</a:t>
            </a:r>
            <a:r>
              <a:rPr lang="zh-CN" altLang="en-US" sz="1800" dirty="0" smtClean="0"/>
              <a:t>水</a:t>
            </a:r>
            <a:r>
              <a:rPr lang="zh-CN" altLang="zh-CN" sz="1800" dirty="0" smtClean="0"/>
              <a:t>，对于人类来说我司空见惯</a:t>
            </a:r>
            <a:r>
              <a:rPr lang="zh-CN" altLang="en-US" sz="1800" dirty="0" smtClean="0"/>
              <a:t>，</a:t>
            </a:r>
            <a:r>
              <a:rPr lang="zh-CN" altLang="zh-CN" sz="1800" dirty="0" smtClean="0"/>
              <a:t>理所当然，但是我</a:t>
            </a:r>
            <a:r>
              <a:rPr lang="zh-CN" altLang="zh-CN" sz="1800" dirty="0" smtClean="0">
                <a:solidFill>
                  <a:srgbClr val="FF0000"/>
                </a:solidFill>
              </a:rPr>
              <a:t>是非常有限的</a:t>
            </a:r>
            <a:r>
              <a:rPr lang="zh-CN" altLang="zh-CN" sz="1800" dirty="0" smtClean="0"/>
              <a:t>，而人类的数量却每天都在增长。我化身为雨水，落入山中，流进小溪与河流，最终汇入大海。</a:t>
            </a:r>
            <a:r>
              <a:rPr lang="zh-CN" altLang="zh-CN" sz="1800" dirty="0" smtClean="0">
                <a:solidFill>
                  <a:srgbClr val="FF0000"/>
                </a:solidFill>
              </a:rPr>
              <a:t>让我回到起始的形态，有时需要</a:t>
            </a:r>
            <a:r>
              <a:rPr lang="en-US" altLang="zh-CN" sz="1800" dirty="0" smtClean="0">
                <a:solidFill>
                  <a:srgbClr val="FF0000"/>
                </a:solidFill>
              </a:rPr>
              <a:t>1</a:t>
            </a:r>
            <a:r>
              <a:rPr lang="zh-CN" altLang="zh-CN" sz="1800" dirty="0" smtClean="0">
                <a:solidFill>
                  <a:srgbClr val="FF0000"/>
                </a:solidFill>
              </a:rPr>
              <a:t>万年的时间</a:t>
            </a:r>
            <a:r>
              <a:rPr lang="zh-CN" altLang="zh-CN" sz="1800" dirty="0" smtClean="0"/>
              <a:t>，而对于人类来说，我只是水，理所当然，就应该存在，如果人口再增加几十亿，人类还能找到我吗？他们自己又将如何生存呢？人类为了争夺各种资源而陷入战争。未来，他们是否会为了争夺我而又发起战争呢？那倒也是一种选择，但并非唯一的选择。</a:t>
            </a:r>
          </a:p>
          <a:p>
            <a:pPr>
              <a:lnSpc>
                <a:spcPct val="150000"/>
              </a:lnSpc>
            </a:pPr>
            <a:endParaRPr lang="zh-CN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6455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48695"/>
              </p:ext>
            </p:extLst>
          </p:nvPr>
        </p:nvGraphicFramePr>
        <p:xfrm>
          <a:off x="872565" y="1655482"/>
          <a:ext cx="7524375" cy="2022571"/>
        </p:xfrm>
        <a:graphic>
          <a:graphicData uri="http://schemas.openxmlformats.org/drawingml/2006/table">
            <a:tbl>
              <a:tblPr/>
              <a:tblGrid>
                <a:gridCol w="1713215">
                  <a:extLst>
                    <a:ext uri="{9D8B030D-6E8A-4147-A177-3AD203B41FA5}">
                      <a16:colId xmlns:a16="http://schemas.microsoft.com/office/drawing/2014/main" val="1682823992"/>
                    </a:ext>
                  </a:extLst>
                </a:gridCol>
                <a:gridCol w="1972193">
                  <a:extLst>
                    <a:ext uri="{9D8B030D-6E8A-4147-A177-3AD203B41FA5}">
                      <a16:colId xmlns:a16="http://schemas.microsoft.com/office/drawing/2014/main" val="300828079"/>
                    </a:ext>
                  </a:extLst>
                </a:gridCol>
                <a:gridCol w="1535587">
                  <a:extLst>
                    <a:ext uri="{9D8B030D-6E8A-4147-A177-3AD203B41FA5}">
                      <a16:colId xmlns:a16="http://schemas.microsoft.com/office/drawing/2014/main" val="2983477610"/>
                    </a:ext>
                  </a:extLst>
                </a:gridCol>
                <a:gridCol w="2303380">
                  <a:extLst>
                    <a:ext uri="{9D8B030D-6E8A-4147-A177-3AD203B41FA5}">
                      <a16:colId xmlns:a16="http://schemas.microsoft.com/office/drawing/2014/main" val="1288059054"/>
                    </a:ext>
                  </a:extLst>
                </a:gridCol>
              </a:tblGrid>
              <a:tr h="577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水体 </a:t>
                      </a:r>
                      <a:endParaRPr lang="zh-CN" altLang="en-US" sz="360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99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更新</a:t>
                      </a:r>
                      <a:r>
                        <a:rPr lang="zh-CN" altLang="en-US" sz="2400" b="1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周期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99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水体 </a:t>
                      </a:r>
                      <a:endParaRPr lang="zh-CN" altLang="en-US" sz="360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99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更新</a:t>
                      </a:r>
                      <a:r>
                        <a:rPr lang="zh-CN" altLang="en-US" sz="2400" b="1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周期</a:t>
                      </a:r>
                      <a:r>
                        <a:rPr lang="en-US" altLang="zh-CN" sz="2400" b="1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9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11558"/>
                  </a:ext>
                </a:extLst>
              </a:tr>
              <a:tr h="481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江河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高山冰川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1600</a:t>
                      </a: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97183"/>
                  </a:ext>
                </a:extLst>
              </a:tr>
              <a:tr h="481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湖泊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极地冰川 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9700</a:t>
                      </a: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97505"/>
                  </a:ext>
                </a:extLst>
              </a:tr>
              <a:tr h="481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深层地下水 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1400 </a:t>
                      </a: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海洋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2500</a:t>
                      </a:r>
                      <a:r>
                        <a:rPr lang="zh-CN" altLang="en-US" sz="20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CN" altLang="en-US" sz="36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5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539653"/>
                  </a:ext>
                </a:extLst>
              </a:tr>
            </a:tbl>
          </a:graphicData>
        </a:graphic>
      </p:graphicFrame>
      <p:sp>
        <p:nvSpPr>
          <p:cNvPr id="3" name="标题 1"/>
          <p:cNvSpPr txBox="1">
            <a:spLocks/>
          </p:cNvSpPr>
          <p:nvPr/>
        </p:nvSpPr>
        <p:spPr>
          <a:xfrm>
            <a:off x="567430" y="667148"/>
            <a:ext cx="8134643" cy="615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地球上不同</a:t>
            </a:r>
            <a:r>
              <a:rPr lang="zh-CN" altLang="en-US" sz="2800" dirty="0" smtClean="0">
                <a:solidFill>
                  <a:srgbClr val="FF0000"/>
                </a:solidFill>
              </a:rPr>
              <a:t>水体的更新周期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5" y="179294"/>
            <a:ext cx="8136052" cy="46257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447" y="2390588"/>
            <a:ext cx="8130950" cy="215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冰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148316"/>
            <a:ext cx="8139178" cy="36083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/>
              <a:t>我是冰。我缓慢的移动，我保持着世界的清凉，不过这些都成为了过去。你们人类不停的给这个星球加温，我一直尝试去警告你们，我将自己片片剥落，轰然坠入大海，你们熟视无睹，我增高了海平面，你们依然无动于衷，经历了数十年你们才有所察觉，或许我消失的并没有你们想象的那么慢。</a:t>
            </a:r>
          </a:p>
          <a:p>
            <a:pPr>
              <a:lnSpc>
                <a:spcPct val="150000"/>
              </a:lnSpc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39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17114" y="382954"/>
            <a:ext cx="7324475" cy="536183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小结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66010" y="1013893"/>
            <a:ext cx="7575580" cy="263175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水圈的组成、特点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水循环及地理</a:t>
            </a:r>
            <a:r>
              <a:rPr lang="zh-CN" altLang="en-US" sz="2400" dirty="0">
                <a:solidFill>
                  <a:srgbClr val="FF0000"/>
                </a:solidFill>
              </a:rPr>
              <a:t>意义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海洋、水、冰川对人类活动的影响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水污染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09" y="591142"/>
            <a:ext cx="3810000" cy="3733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4415" y="539328"/>
            <a:ext cx="3029838" cy="369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/>
              <a:t>而如果把地球上这些水全部集中起来汇聚成一个球体的话，这个球体的直径只在</a:t>
            </a:r>
            <a:r>
              <a:rPr lang="en-US" altLang="zh-CN" sz="2000" dirty="0"/>
              <a:t>800</a:t>
            </a:r>
            <a:r>
              <a:rPr lang="zh-CN" altLang="en-US" sz="2000" dirty="0"/>
              <a:t>公里左右，这和地球的体积比起来差远</a:t>
            </a:r>
            <a:r>
              <a:rPr lang="zh-CN" altLang="en-US" sz="2000" dirty="0" smtClean="0"/>
              <a:t>了。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086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87" y="751525"/>
            <a:ext cx="4656866" cy="31142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62313" y="420743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我国西部山地冰川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329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90" y="341906"/>
            <a:ext cx="6329693" cy="3653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03" y="3995797"/>
            <a:ext cx="6250180" cy="6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水圈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830" y="1722031"/>
            <a:ext cx="3853588" cy="15484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3005" y="1205061"/>
            <a:ext cx="45624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水圈是地表和近地面的各种形态水体的总称。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主体是海洋，还包括陆地上的河流、湖泊、沼泽、冰川、地下水等。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水是最活跃的自然环境要素之一。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77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海洋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876498"/>
            <a:ext cx="8139178" cy="38992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/>
              <a:t>我是海洋，我是水，我覆盖了大部分地球，我创造了它。每一条河，每一朵云，每一滴雨都将回到我的怀抱。地球上所有的生物都离不开我，所有的生命都来自于我。那么人类呢，你们也不例外。我什么都不欠你们，我一直在付出，而你们一直在获取，从来如此，但是我也能随时将一切收回。毕竟这不是你们的星球，以前不是以后也不是。人类你们不仅贪得无厌，还毒害我，竟然还想让我继续养活你们，这怎么可能。如果人类想在大自然中与我共存，赖我而生，我要你们听仔细，我只说一次</a:t>
            </a:r>
            <a:r>
              <a:rPr lang="en-US" altLang="zh-CN" sz="1600" dirty="0" smtClean="0"/>
              <a:t>:</a:t>
            </a:r>
            <a:r>
              <a:rPr lang="zh-CN" altLang="zh-CN" sz="1600" dirty="0" smtClean="0"/>
              <a:t>没有健康的大自然，人类就将走向灭亡，道理就这么简单。至于我有没有人类不是很有所谓，因为我是海洋，我曾经覆盖过整个地球，我也可以再一次把它全部覆盖，这就是我要说的。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2069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海洋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3837" y="1023371"/>
            <a:ext cx="8139178" cy="6585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 smtClean="0"/>
              <a:t>我是海洋，我是水，我覆盖了大部分地球，我创造了它。</a:t>
            </a:r>
            <a:endParaRPr lang="zh-CN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t="8883" r="14483" b="8325"/>
          <a:stretch/>
        </p:blipFill>
        <p:spPr>
          <a:xfrm>
            <a:off x="5254246" y="1852488"/>
            <a:ext cx="2927975" cy="25915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7237" y="1951373"/>
            <a:ext cx="4427495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 smtClean="0">
                <a:solidFill>
                  <a:srgbClr val="0070C0"/>
                </a:solidFill>
                <a:latin typeface="+mn-ea"/>
                <a:ea typeface="+mn-ea"/>
              </a:rPr>
              <a:t>      如果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以体积来算的话，整个地球上的水其实是很少的，地球的直径是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12700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多公里，地球海洋的平均深度只有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4000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米左右，如果把地球看成一个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12.7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米的大球，那么海洋的水深仅仅只有四毫米，是不是觉得少的可怜呢？</a:t>
            </a:r>
          </a:p>
        </p:txBody>
      </p:sp>
    </p:spTree>
    <p:extLst>
      <p:ext uri="{BB962C8B-B14F-4D97-AF65-F5344CB8AC3E}">
        <p14:creationId xmlns:p14="http://schemas.microsoft.com/office/powerpoint/2010/main" val="40389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海洋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2301" y="1013894"/>
            <a:ext cx="7693822" cy="5590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每一条河，每一朵云，每一滴雨都将回到我的怀抱。</a:t>
            </a:r>
            <a:endParaRPr lang="zh-CN" altLang="zh-CN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6"/>
          <a:stretch/>
        </p:blipFill>
        <p:spPr>
          <a:xfrm>
            <a:off x="952301" y="1821657"/>
            <a:ext cx="6879127" cy="25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海洋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994943"/>
            <a:ext cx="7931118" cy="9286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 smtClean="0"/>
              <a:t>地球上所有的生物都离不开我，所有的生命都来自于我。那么人类呢，你们也不例外。</a:t>
            </a:r>
            <a:endParaRPr lang="zh-CN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69" y="2097743"/>
            <a:ext cx="3219852" cy="21395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5166" y="2339844"/>
            <a:ext cx="4218179" cy="1670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+mn-ea"/>
                <a:ea typeface="+mn-ea"/>
              </a:rPr>
              <a:t>      太古宙出现了蓝藻，可以进行光合作用。元古宙时，蓝藻大量爆发，大气成分改变，生物进化。</a:t>
            </a:r>
            <a:endParaRPr lang="en-US" altLang="zh-CN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63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海洋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002" y="1085503"/>
            <a:ext cx="8139178" cy="5604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 smtClean="0"/>
              <a:t>我什么都不欠你们，我一直在付出，而你们一直在获取，从来如此</a:t>
            </a:r>
            <a:r>
              <a:rPr lang="en-US" altLang="zh-CN" sz="1800" dirty="0" smtClean="0"/>
              <a:t>!</a:t>
            </a:r>
            <a:endParaRPr lang="zh-CN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/>
          <a:stretch/>
        </p:blipFill>
        <p:spPr>
          <a:xfrm>
            <a:off x="736253" y="2050868"/>
            <a:ext cx="2398108" cy="18810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3"/>
          <a:stretch/>
        </p:blipFill>
        <p:spPr>
          <a:xfrm>
            <a:off x="5899112" y="2050868"/>
            <a:ext cx="2494282" cy="18810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432"/>
          <a:stretch/>
        </p:blipFill>
        <p:spPr>
          <a:xfrm>
            <a:off x="3284400" y="2050868"/>
            <a:ext cx="2818754" cy="18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海洋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837310"/>
            <a:ext cx="8139178" cy="2265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/>
              <a:t>但是我也能随时将一切收回。毕竟这不是你们的星球，以前不是以后也不是。人类你们不仅贪得无厌，还毒害我，竟然还想让我继续养活你们，这怎么可能。如果人类想在大自然中与我共存，赖我而生，我要你们听仔细，我只说一次</a:t>
            </a:r>
            <a:r>
              <a:rPr lang="en-US" altLang="zh-CN" sz="1600" dirty="0" smtClean="0"/>
              <a:t>:</a:t>
            </a:r>
            <a:r>
              <a:rPr lang="zh-CN" altLang="zh-CN" sz="1600" dirty="0" smtClean="0"/>
              <a:t>没有健康的大自然，人类就将走向灭亡，道理就这么简单。至于我有没有人类不是很有所谓，因为我是海洋，我曾经覆盖过整个地球，我也可以再一次把它全部覆盖，这就是我要说的。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endParaRPr lang="zh-CN" altLang="zh-CN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6" y="3254803"/>
            <a:ext cx="1759711" cy="12447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38" y="3254803"/>
            <a:ext cx="1653919" cy="1235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18" y="3244524"/>
            <a:ext cx="1852619" cy="12557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98" y="3244524"/>
            <a:ext cx="1876495" cy="12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珊瑚礁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7046" y="1068670"/>
            <a:ext cx="5623509" cy="1938191"/>
          </a:xfrm>
        </p:spPr>
        <p:txBody>
          <a:bodyPr>
            <a:normAutofit lnSpcReduction="10000"/>
          </a:bodyPr>
          <a:lstStyle/>
          <a:p>
            <a:r>
              <a:rPr lang="zh-CN" altLang="zh-CN" sz="1600" dirty="0" smtClean="0"/>
              <a:t>我是珊瑚礁，有人说我只是石头，事实上我是这个星球上最庞大的生物，大到从太空都可以看到我，不过你们还能看到多久，我存在了</a:t>
            </a:r>
            <a:r>
              <a:rPr lang="en-US" altLang="zh-CN" sz="1600" dirty="0" smtClean="0"/>
              <a:t>2</a:t>
            </a:r>
            <a:r>
              <a:rPr lang="zh-CN" altLang="zh-CN" sz="1600" dirty="0" smtClean="0"/>
              <a:t>亿</a:t>
            </a:r>
            <a:r>
              <a:rPr lang="en-US" altLang="zh-CN" sz="1600" dirty="0" smtClean="0"/>
              <a:t>5</a:t>
            </a:r>
            <a:r>
              <a:rPr lang="zh-CN" altLang="zh-CN" sz="1600" dirty="0" smtClean="0"/>
              <a:t>千万年之后，你们才出现，但是从那时起到现在，你们已经带走了我的</a:t>
            </a:r>
            <a:r>
              <a:rPr lang="en-US" altLang="zh-CN" sz="1600" dirty="0" smtClean="0"/>
              <a:t>1/5</a:t>
            </a:r>
            <a:r>
              <a:rPr lang="zh-CN" altLang="zh-CN" sz="1600" dirty="0" smtClean="0"/>
              <a:t>，我生活在海底，你们很少见到我，但你们真的需要我，你们知道有</a:t>
            </a:r>
            <a:r>
              <a:rPr lang="en-US" altLang="zh-CN" sz="1600" dirty="0" smtClean="0"/>
              <a:t>1/4</a:t>
            </a:r>
            <a:r>
              <a:rPr lang="zh-CN" altLang="zh-CN" sz="1600" dirty="0" smtClean="0"/>
              <a:t>的海洋生物都赖我而生吗？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9" y="1068670"/>
            <a:ext cx="2727317" cy="18400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666" y="3205374"/>
            <a:ext cx="7901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</a:t>
            </a:r>
            <a:r>
              <a:rPr lang="zh-CN" altLang="zh-CN" dirty="0" smtClean="0"/>
              <a:t>我</a:t>
            </a:r>
            <a:r>
              <a:rPr lang="zh-CN" altLang="zh-CN" dirty="0"/>
              <a:t>呵护着他们，不仅为小鱼提供食物，还帮助他们躲避大雨，那又是谁把大鱼吃了呢，没错，就是你们我为你们制造蛋白质，你们却让海洋温度不断升高，使我无法继续生存，我为你们抵挡风暴，</a:t>
            </a:r>
            <a:r>
              <a:rPr lang="zh-CN" altLang="zh-CN" dirty="0" smtClean="0"/>
              <a:t>海啸</a:t>
            </a:r>
            <a:r>
              <a:rPr lang="zh-CN" altLang="en-US" dirty="0"/>
              <a:t>，</a:t>
            </a:r>
            <a:r>
              <a:rPr lang="zh-CN" altLang="zh-CN" dirty="0" smtClean="0"/>
              <a:t>是</a:t>
            </a:r>
            <a:r>
              <a:rPr lang="zh-CN" altLang="zh-CN" dirty="0"/>
              <a:t>海洋中的堡垒，你们却用炸药撕碎我，用氰化物毒害</a:t>
            </a:r>
            <a:r>
              <a:rPr lang="zh-CN" altLang="zh-CN" dirty="0" smtClean="0"/>
              <a:t>我</a:t>
            </a:r>
            <a:r>
              <a:rPr lang="zh-CN" altLang="en-US" dirty="0" smtClean="0"/>
              <a:t>。</a:t>
            </a:r>
            <a:r>
              <a:rPr lang="zh-CN" altLang="zh-CN" dirty="0" smtClean="0"/>
              <a:t>请</a:t>
            </a:r>
            <a:r>
              <a:rPr lang="zh-CN" altLang="zh-CN" dirty="0"/>
              <a:t>允许我大胆说一句停止毁灭我。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22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2050</Words>
  <Application>Microsoft Office PowerPoint</Application>
  <PresentationFormat>全屏显示(16:9)</PresentationFormat>
  <Paragraphs>69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汉仪旗黑-85S</vt:lpstr>
      <vt:lpstr>楷体</vt:lpstr>
      <vt:lpstr>微软雅黑</vt:lpstr>
      <vt:lpstr>Arial</vt:lpstr>
      <vt:lpstr>Calibri</vt:lpstr>
      <vt:lpstr>1_Office 主题​​</vt:lpstr>
      <vt:lpstr>海洋、水和冰</vt:lpstr>
      <vt:lpstr>水圈</vt:lpstr>
      <vt:lpstr>海洋</vt:lpstr>
      <vt:lpstr>海洋</vt:lpstr>
      <vt:lpstr>海洋</vt:lpstr>
      <vt:lpstr>海洋</vt:lpstr>
      <vt:lpstr>海洋</vt:lpstr>
      <vt:lpstr>海洋</vt:lpstr>
      <vt:lpstr>珊瑚礁</vt:lpstr>
      <vt:lpstr>水</vt:lpstr>
      <vt:lpstr>PowerPoint 演示文稿</vt:lpstr>
      <vt:lpstr>PowerPoint 演示文稿</vt:lpstr>
      <vt:lpstr>冰</vt:lpstr>
      <vt:lpstr>小结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xb21cn</cp:lastModifiedBy>
  <cp:revision>64</cp:revision>
  <dcterms:created xsi:type="dcterms:W3CDTF">2020-02-01T11:21:51Z</dcterms:created>
  <dcterms:modified xsi:type="dcterms:W3CDTF">2020-02-11T12:55:56Z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