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462" r:id="rId3"/>
    <p:sldId id="455" r:id="rId4"/>
    <p:sldId id="459" r:id="rId5"/>
    <p:sldId id="464" r:id="rId6"/>
    <p:sldId id="460" r:id="rId7"/>
    <p:sldId id="354" r:id="rId8"/>
    <p:sldId id="461" r:id="rId9"/>
    <p:sldId id="325" r:id="rId10"/>
    <p:sldId id="317" r:id="rId11"/>
    <p:sldId id="471" r:id="rId12"/>
    <p:sldId id="326" r:id="rId13"/>
    <p:sldId id="328" r:id="rId14"/>
    <p:sldId id="327" r:id="rId15"/>
    <p:sldId id="453" r:id="rId16"/>
    <p:sldId id="470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16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73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0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15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77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71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05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-31278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838011" y="1918980"/>
            <a:ext cx="6034378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说“木叶”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的结构层次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高二年级语文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9636" y="3761038"/>
            <a:ext cx="493316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程瑞芬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9E5F64C0-D11B-4D62-887E-D8482B37B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10" y="3381375"/>
            <a:ext cx="22288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华文新魏" panose="02010800040101010101" pitchFamily="2" charset="-122"/>
              </a:rPr>
              <a:t>高</a:t>
            </a:r>
            <a:r>
              <a:rPr lang="zh-CN" altLang="en-US" sz="2700" dirty="0">
                <a:solidFill>
                  <a:srgbClr val="CC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树</a:t>
            </a:r>
            <a:r>
              <a:rPr lang="zh-CN" altLang="en-US" sz="2700" dirty="0">
                <a:latin typeface="Times New Roman" panose="02020603050405020304" pitchFamily="18" charset="0"/>
                <a:ea typeface="华文新魏" panose="02010800040101010101" pitchFamily="2" charset="-122"/>
              </a:rPr>
              <a:t>多悲风，海水扬其波。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CE7699A6-194B-4D99-9B50-6D96182A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14700"/>
            <a:ext cx="25003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>
                <a:latin typeface="Times New Roman" panose="02020603050405020304" pitchFamily="18" charset="0"/>
                <a:ea typeface="华文新魏" panose="02010800040101010101" pitchFamily="2" charset="-122"/>
              </a:rPr>
              <a:t>秋月照层岭，寒风扫高</a:t>
            </a:r>
            <a:r>
              <a:rPr lang="zh-CN" altLang="en-US" sz="2700">
                <a:solidFill>
                  <a:srgbClr val="CC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木。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E881D7F8-3145-4150-A327-1D2C8CF18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85" y="4407694"/>
            <a:ext cx="24836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algn="l" eaLnBrk="1" hangingPunct="1"/>
            <a:r>
              <a:rPr lang="zh-CN" altLang="en-US" sz="3600">
                <a:latin typeface="Arial" panose="020B0604020202020204" pitchFamily="34" charset="0"/>
                <a:ea typeface="楷体_GB2312" pitchFamily="49" charset="-122"/>
              </a:rPr>
              <a:t>（饱满）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57E211D7-C734-4272-87DE-86497C99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666" y="4407694"/>
            <a:ext cx="187743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algn="l" eaLnBrk="1" hangingPunct="1"/>
            <a:r>
              <a:rPr lang="zh-CN" altLang="en-US" sz="3300">
                <a:latin typeface="Arial" panose="020B0604020202020204" pitchFamily="34" charset="0"/>
                <a:ea typeface="楷体_GB2312" pitchFamily="49" charset="-122"/>
              </a:rPr>
              <a:t>（空阔）</a:t>
            </a:r>
          </a:p>
        </p:txBody>
      </p:sp>
      <p:pic>
        <p:nvPicPr>
          <p:cNvPr id="25606" name="Picture 6" descr="图片1">
            <a:extLst>
              <a:ext uri="{FF2B5EF4-FFF2-40B4-BE49-F238E27FC236}">
                <a16:creationId xmlns:a16="http://schemas.microsoft.com/office/drawing/2014/main" id="{9737096C-619A-4152-AEBD-1CC67C1D5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77392"/>
            <a:ext cx="3348038" cy="325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图片2">
            <a:extLst>
              <a:ext uri="{FF2B5EF4-FFF2-40B4-BE49-F238E27FC236}">
                <a16:creationId xmlns:a16="http://schemas.microsoft.com/office/drawing/2014/main" id="{6C3913E8-F982-4B42-9406-79CC5E17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06" y="86917"/>
            <a:ext cx="3168254" cy="32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74370"/>
            <a:ext cx="7886700" cy="3749040"/>
          </a:xfrm>
        </p:spPr>
        <p:txBody>
          <a:bodyPr>
            <a:noAutofit/>
          </a:bodyPr>
          <a:lstStyle/>
          <a:p>
            <a:r>
              <a:rPr lang="zh-CN" altLang="zh-CN" sz="2400" dirty="0"/>
              <a:t>要说明</a:t>
            </a:r>
            <a:r>
              <a:rPr lang="en-US" altLang="zh-CN" sz="2400" dirty="0"/>
              <a:t>“</a:t>
            </a:r>
            <a:r>
              <a:rPr lang="zh-CN" altLang="zh-CN" sz="2400" dirty="0"/>
              <a:t>木</a:t>
            </a:r>
            <a:r>
              <a:rPr lang="en-US" altLang="zh-CN" sz="2400" dirty="0"/>
              <a:t>”</a:t>
            </a:r>
            <a:r>
              <a:rPr lang="zh-CN" altLang="zh-CN" sz="2400" dirty="0"/>
              <a:t>它何以会有这个特征，就不能不触及</a:t>
            </a:r>
            <a:r>
              <a:rPr lang="zh-CN" altLang="zh-CN" sz="2400" dirty="0">
                <a:solidFill>
                  <a:srgbClr val="C00000"/>
                </a:solidFill>
              </a:rPr>
              <a:t>诗歌语言中暗示性</a:t>
            </a:r>
            <a:r>
              <a:rPr lang="zh-CN" altLang="zh-CN" sz="2400" dirty="0"/>
              <a:t>的问题，这</a:t>
            </a:r>
            <a:r>
              <a:rPr lang="zh-CN" altLang="zh-CN" sz="2400" dirty="0">
                <a:solidFill>
                  <a:srgbClr val="C00000"/>
                </a:solidFill>
              </a:rPr>
              <a:t>暗示性</a:t>
            </a:r>
            <a:r>
              <a:rPr lang="zh-CN" altLang="zh-CN" sz="2400" dirty="0"/>
              <a:t>仿佛是概念的影子，常常躲在概念的背后，我们不留心就不会察觉它的存在。敏感而有修养的诗人们正在于能认识语言形象中一切潜在的力量，把这些</a:t>
            </a:r>
            <a:r>
              <a:rPr lang="zh-CN" altLang="zh-CN" sz="2400" dirty="0">
                <a:solidFill>
                  <a:srgbClr val="C00000"/>
                </a:solidFill>
              </a:rPr>
              <a:t>潜在的力量</a:t>
            </a:r>
            <a:r>
              <a:rPr lang="zh-CN" altLang="zh-CN" sz="2400" dirty="0"/>
              <a:t>与</a:t>
            </a:r>
            <a:r>
              <a:rPr lang="zh-CN" altLang="zh-CN" sz="2400" dirty="0">
                <a:solidFill>
                  <a:srgbClr val="0070C0"/>
                </a:solidFill>
              </a:rPr>
              <a:t>概念中的意义</a:t>
            </a:r>
            <a:r>
              <a:rPr lang="zh-CN" altLang="zh-CN" sz="2400" dirty="0"/>
              <a:t>交织组合起来，于是成为丰富多彩一言难尽的言说</a:t>
            </a:r>
            <a:r>
              <a:rPr lang="zh-CN" altLang="en-US" sz="2400" dirty="0"/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96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B40DCF0C-6C83-4E49-9802-36D4C502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02631"/>
            <a:ext cx="8803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5400" b="1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木</a:t>
            </a:r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id="{EE8EC176-5B6B-4591-BE33-68A4235F5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2345531"/>
            <a:ext cx="685800" cy="3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BBDD3D86-5AC8-4504-8E93-199DF263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1" y="1790700"/>
            <a:ext cx="13358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木头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木料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木板</a:t>
            </a: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60FCC4DE-1FA7-4159-8B3C-0EE2368B2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402681"/>
            <a:ext cx="742950" cy="3429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053928EB-581E-4DE9-B3E2-DE5916E28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1" y="2247901"/>
            <a:ext cx="13465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树干</a:t>
            </a:r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9E3B1C2B-E5C8-47CD-812C-FC0104CAB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2402681"/>
            <a:ext cx="742950" cy="3429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E85ADDB5-B85A-4552-BB12-D4E323B7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2231232"/>
            <a:ext cx="1543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落 叶</a:t>
            </a:r>
            <a:endParaRPr kumimoji="1" lang="zh-CN" altLang="en-US" sz="3600">
              <a:latin typeface="Times New Roman" panose="02020603050405020304" pitchFamily="18" charset="0"/>
            </a:endParaRPr>
          </a:p>
        </p:txBody>
      </p:sp>
      <p:pic>
        <p:nvPicPr>
          <p:cNvPr id="8201" name="Picture 9" descr="sapde">
            <a:extLst>
              <a:ext uri="{FF2B5EF4-FFF2-40B4-BE49-F238E27FC236}">
                <a16:creationId xmlns:a16="http://schemas.microsoft.com/office/drawing/2014/main" id="{6BA2E82B-9655-4B68-BEDC-B2167307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3921919"/>
            <a:ext cx="904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0054">
            <a:extLst>
              <a:ext uri="{FF2B5EF4-FFF2-40B4-BE49-F238E27FC236}">
                <a16:creationId xmlns:a16="http://schemas.microsoft.com/office/drawing/2014/main" id="{EF4A6550-85CE-4D69-8EED-F6A94657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91" y="3706416"/>
            <a:ext cx="1016794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q1">
            <a:extLst>
              <a:ext uri="{FF2B5EF4-FFF2-40B4-BE49-F238E27FC236}">
                <a16:creationId xmlns:a16="http://schemas.microsoft.com/office/drawing/2014/main" id="{485A1D7B-5687-4B2E-A686-FD34558F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9" y="3813572"/>
            <a:ext cx="1016794" cy="1104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Text Box 12">
            <a:extLst>
              <a:ext uri="{FF2B5EF4-FFF2-40B4-BE49-F238E27FC236}">
                <a16:creationId xmlns:a16="http://schemas.microsoft.com/office/drawing/2014/main" id="{192919DF-F997-4DA9-8AB3-6345D02B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002631"/>
            <a:ext cx="807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 b="1">
                <a:solidFill>
                  <a:srgbClr val="800000"/>
                </a:solidFill>
                <a:latin typeface="Times New Roman" panose="02020603050405020304" pitchFamily="18" charset="0"/>
              </a:rPr>
              <a:t>暗示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70DA2E13-2F5B-477E-A244-4EE0603B5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57188"/>
            <a:ext cx="6286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ea typeface="仿宋_GB2312" pitchFamily="49" charset="-122"/>
              </a:rPr>
              <a:t>为什么在古诗词中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ea typeface="仿宋_GB2312" pitchFamily="49" charset="-122"/>
              </a:rPr>
              <a:t>　　　　　　木暗示了落叶？</a:t>
            </a:r>
          </a:p>
        </p:txBody>
      </p:sp>
    </p:spTree>
    <p:extLst>
      <p:ext uri="{BB962C8B-B14F-4D97-AF65-F5344CB8AC3E}">
        <p14:creationId xmlns:p14="http://schemas.microsoft.com/office/powerpoint/2010/main" val="1756908514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C8CBFE17-D955-45DD-84BA-DFE8FAC5E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96679"/>
            <a:ext cx="12458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6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木</a:t>
            </a:r>
            <a:r>
              <a:rPr kumimoji="1" lang="zh-CN" altLang="en-US" sz="6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0403AF2F-CC3A-4B21-83AB-FB36D2BC032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28850" y="2339579"/>
            <a:ext cx="571500" cy="4572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C5C87CE3-F36E-4B96-A20F-15C7F1542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053829"/>
            <a:ext cx="87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 b="1">
                <a:solidFill>
                  <a:srgbClr val="CC3300"/>
                </a:solidFill>
                <a:latin typeface="Times New Roman" panose="02020603050405020304" pitchFamily="18" charset="0"/>
              </a:rPr>
              <a:t>暗示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3F18D10E-8514-4FF4-9537-E5049E763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596629"/>
            <a:ext cx="27432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5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视觉</a:t>
            </a:r>
            <a:r>
              <a:rPr kumimoji="1" lang="en-US" altLang="zh-CN" sz="405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kumimoji="1" lang="zh-CN" altLang="en-US" sz="405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黄色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41DE8B91-68EA-4CFF-A35E-B8E9B0ED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2830116"/>
            <a:ext cx="28575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5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触觉</a:t>
            </a:r>
            <a:r>
              <a:rPr kumimoji="1" lang="en-US" altLang="zh-CN" sz="405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kumimoji="1" lang="zh-CN" altLang="en-US" sz="405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干燥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9C911E63-AC30-41C3-836B-48BFE87043FF}"/>
              </a:ext>
            </a:extLst>
          </p:cNvPr>
          <p:cNvSpPr>
            <a:spLocks/>
          </p:cNvSpPr>
          <p:nvPr/>
        </p:nvSpPr>
        <p:spPr bwMode="auto">
          <a:xfrm>
            <a:off x="5029200" y="1825229"/>
            <a:ext cx="171450" cy="1600200"/>
          </a:xfrm>
          <a:prstGeom prst="leftBrace">
            <a:avLst>
              <a:gd name="adj1" fmla="val 77778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zh-CN" altLang="zh-CN" sz="1800">
              <a:latin typeface="Times New Roman" panose="02020603050405020304" pitchFamily="18" charset="0"/>
            </a:endParaRP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F726306D-18D7-4B6C-8F0E-A1B20CE1FB25}"/>
              </a:ext>
            </a:extLst>
          </p:cNvPr>
          <p:cNvSpPr>
            <a:spLocks/>
          </p:cNvSpPr>
          <p:nvPr/>
        </p:nvSpPr>
        <p:spPr bwMode="auto">
          <a:xfrm>
            <a:off x="2857500" y="1825229"/>
            <a:ext cx="285750" cy="1600200"/>
          </a:xfrm>
          <a:prstGeom prst="leftBrace">
            <a:avLst>
              <a:gd name="adj1" fmla="val 46667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/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E13D9653-C4F0-4493-964B-9BC186007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653779"/>
            <a:ext cx="1479947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5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5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棍子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5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桅杆</a:t>
            </a:r>
            <a:r>
              <a:rPr kumimoji="1" lang="zh-CN" altLang="en-US" sz="36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50" name="AutoShape 10">
            <a:extLst>
              <a:ext uri="{FF2B5EF4-FFF2-40B4-BE49-F238E27FC236}">
                <a16:creationId xmlns:a16="http://schemas.microsoft.com/office/drawing/2014/main" id="{2D104E58-E22A-49BA-8751-350F662D08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00550" y="2396729"/>
            <a:ext cx="571500" cy="4572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C8B0FA0-EAF1-462A-AABF-3D76F010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10" y="503397"/>
            <a:ext cx="2228850" cy="461665"/>
          </a:xfrm>
          <a:prstGeom prst="rect">
            <a:avLst/>
          </a:prstGeom>
          <a:noFill/>
          <a:ln w="9525">
            <a:solidFill>
              <a:srgbClr val="B32A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2496"/>
                </a:solidFill>
              </a:rPr>
              <a:t>艺术特征之二</a:t>
            </a:r>
          </a:p>
        </p:txBody>
      </p:sp>
    </p:spTree>
    <p:extLst>
      <p:ext uri="{BB962C8B-B14F-4D97-AF65-F5344CB8AC3E}">
        <p14:creationId xmlns:p14="http://schemas.microsoft.com/office/powerpoint/2010/main" val="3219146683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>
            <a:extLst>
              <a:ext uri="{FF2B5EF4-FFF2-40B4-BE49-F238E27FC236}">
                <a16:creationId xmlns:a16="http://schemas.microsoft.com/office/drawing/2014/main" id="{DB7B97F3-450D-4427-BEE5-8C289A4A5E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9738" y="1545431"/>
            <a:ext cx="756047" cy="619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木：</a:t>
            </a:r>
          </a:p>
        </p:txBody>
      </p:sp>
      <p:sp>
        <p:nvSpPr>
          <p:cNvPr id="28675" name="WordArt 3">
            <a:extLst>
              <a:ext uri="{FF2B5EF4-FFF2-40B4-BE49-F238E27FC236}">
                <a16:creationId xmlns:a16="http://schemas.microsoft.com/office/drawing/2014/main" id="{B9BBC042-B74F-4C25-806B-9E6B3226B9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3485" y="2518172"/>
            <a:ext cx="935831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8E3E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暗示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4B3AF4C9-6C57-432A-9CFA-A7D31C1F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560" y="3274219"/>
            <a:ext cx="48006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000">
                <a:solidFill>
                  <a:srgbClr val="800000"/>
                </a:solidFill>
                <a:ea typeface="隶书" pitchFamily="49" charset="-122"/>
              </a:rPr>
              <a:t>落叶的微黄与干燥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000">
                <a:solidFill>
                  <a:srgbClr val="800000"/>
                </a:solidFill>
                <a:ea typeface="隶书" pitchFamily="49" charset="-122"/>
              </a:rPr>
              <a:t>带来整个秋天的疏朗的气息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6CE26CF0-7EDC-41CB-AE58-962BA5B3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640" y="411957"/>
            <a:ext cx="2228850" cy="461665"/>
          </a:xfrm>
          <a:prstGeom prst="rect">
            <a:avLst/>
          </a:prstGeom>
          <a:noFill/>
          <a:ln w="9525">
            <a:solidFill>
              <a:srgbClr val="B32A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2496"/>
                </a:solidFill>
              </a:rPr>
              <a:t>艺术特征之二</a:t>
            </a:r>
          </a:p>
        </p:txBody>
      </p:sp>
    </p:spTree>
    <p:extLst>
      <p:ext uri="{BB962C8B-B14F-4D97-AF65-F5344CB8AC3E}">
        <p14:creationId xmlns:p14="http://schemas.microsoft.com/office/powerpoint/2010/main" val="2297622455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5" name="Group 3">
            <a:extLst>
              <a:ext uri="{FF2B5EF4-FFF2-40B4-BE49-F238E27FC236}">
                <a16:creationId xmlns:a16="http://schemas.microsoft.com/office/drawing/2014/main" id="{D383AA56-1A84-4D12-8C08-EA80B72F0C57}"/>
              </a:ext>
            </a:extLst>
          </p:cNvPr>
          <p:cNvGraphicFramePr>
            <a:graphicFrameLocks noGrp="1"/>
          </p:cNvGraphicFramePr>
          <p:nvPr/>
        </p:nvGraphicFramePr>
        <p:xfrm>
          <a:off x="1250157" y="682229"/>
          <a:ext cx="6536531" cy="3933826"/>
        </p:xfrm>
        <a:graphic>
          <a:graphicData uri="http://schemas.openxmlformats.org/drawingml/2006/table">
            <a:tbl>
              <a:tblPr/>
              <a:tblGrid>
                <a:gridCol w="1157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3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2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0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意象</a:t>
                      </a:r>
                    </a:p>
                  </a:txBody>
                  <a:tcPr marL="67499" marR="67499" marT="35100" marB="351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场合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外形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颜色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质感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意味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联想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1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（落）        木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（叶）</a:t>
                      </a:r>
                    </a:p>
                  </a:txBody>
                  <a:tcPr marL="67499" marR="67499" marT="35100" marB="351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秋风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叶落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脱尽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叶子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枯黄</a:t>
                      </a: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FFFFF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99999"/>
                              </a:outerShdw>
                            </a:cont>
                            <a:effect ref="fillLine"/>
                          </a:effectDag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干燥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空阔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疏朗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离人的叹息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游子的漂泊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清秋的性格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3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（叶）</a:t>
                      </a:r>
                    </a:p>
                  </a:txBody>
                  <a:tcPr marL="67499" marR="67499" marT="35100" marB="351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春夏之交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枝叶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繁茂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绿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（叶）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褐绿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（干）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饱含水分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饱满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绵密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密密层层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浓阴满地</a:t>
                      </a:r>
                    </a:p>
                  </a:txBody>
                  <a:tcPr marL="67499" marR="6749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909" name="Text Box 37">
            <a:extLst>
              <a:ext uri="{FF2B5EF4-FFF2-40B4-BE49-F238E27FC236}">
                <a16:creationId xmlns:a16="http://schemas.microsoft.com/office/drawing/2014/main" id="{05ED84FD-004F-40EE-A8A1-D4AB7E8B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7" y="1708547"/>
            <a:ext cx="5405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kumimoji="1" lang="zh-CN" altLang="en-US" sz="3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79910" name="Text Box 38">
            <a:extLst>
              <a:ext uri="{FF2B5EF4-FFF2-40B4-BE49-F238E27FC236}">
                <a16:creationId xmlns:a16="http://schemas.microsoft.com/office/drawing/2014/main" id="{A073538B-73E0-498B-AB46-1B64AD916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019" y="3814762"/>
            <a:ext cx="14037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kumimoji="1" lang="zh-CN" altLang="en-US" sz="3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  <a:ea typeface="华文行楷" pitchFamily="2" charset="-122"/>
            </a:endParaRPr>
          </a:p>
        </p:txBody>
      </p:sp>
    </p:spTree>
  </p:cSld>
  <p:clrMapOvr>
    <a:masterClrMapping/>
  </p:clrMapOvr>
  <p:transition advClick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58" y="660400"/>
            <a:ext cx="8533142" cy="3746499"/>
          </a:xfrm>
        </p:spPr>
        <p:txBody>
          <a:bodyPr>
            <a:noAutofit/>
          </a:bodyPr>
          <a:lstStyle/>
          <a:p>
            <a:pPr algn="just"/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文章以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古诗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“木叶”意象作为论题，围绕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“木叶”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展开全文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探寻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“木”的艺术特征，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从现象谈到本质，从个别谈到一般，从具体谈到抽象，深入浅出地阐发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了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诗歌语言的暗示性问题。 </a:t>
            </a:r>
            <a:endParaRPr lang="en-US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理清层次，分三步走。</a:t>
            </a:r>
            <a:endParaRPr lang="zh-CN" altLang="zh-CN" sz="3600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9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9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723900"/>
            <a:ext cx="7990249" cy="40875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《</a:t>
            </a:r>
            <a:r>
              <a:rPr lang="zh-CN" altLang="en-US" sz="2400" dirty="0"/>
              <a:t>说“木叶”</a:t>
            </a:r>
            <a:r>
              <a:rPr lang="en-US" altLang="zh-CN" sz="2400" dirty="0"/>
              <a:t>》</a:t>
            </a:r>
            <a:r>
              <a:rPr lang="zh-CN" altLang="en-US" sz="2400" dirty="0"/>
              <a:t>是</a:t>
            </a:r>
            <a:r>
              <a:rPr lang="zh-CN" altLang="zh-CN" sz="2400" dirty="0"/>
              <a:t>林庚</a:t>
            </a:r>
            <a:r>
              <a:rPr lang="zh-CN" altLang="en-US" sz="2400" dirty="0"/>
              <a:t>先生的</a:t>
            </a:r>
            <a:r>
              <a:rPr lang="zh-CN" altLang="zh-CN" sz="2400" dirty="0"/>
              <a:t>一篇</a:t>
            </a:r>
            <a:r>
              <a:rPr lang="zh-CN" altLang="zh-CN" sz="2800" dirty="0">
                <a:solidFill>
                  <a:srgbClr val="C00000"/>
                </a:solidFill>
              </a:rPr>
              <a:t>文艺随笔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作者简介：</a:t>
            </a:r>
            <a:r>
              <a:rPr lang="zh-CN" altLang="en-US" sz="2400" dirty="0"/>
              <a:t>林庚</a:t>
            </a:r>
            <a:r>
              <a:rPr lang="zh-CN" altLang="zh-CN" sz="2400" dirty="0"/>
              <a:t>是</a:t>
            </a:r>
            <a:r>
              <a:rPr lang="zh-CN" altLang="en-US" sz="2400" dirty="0"/>
              <a:t>著名</a:t>
            </a:r>
            <a:r>
              <a:rPr lang="zh-CN" altLang="zh-CN" sz="2400" dirty="0"/>
              <a:t>诗人、学者。年少时，他与吴组缃、李长之、季羡林并称“清华四剑客”；年老时，他又被列为北大中文系“四老”之一</a:t>
            </a:r>
            <a:r>
              <a:rPr lang="zh-CN" altLang="en-US" sz="2400" dirty="0"/>
              <a:t>。他对中国文学史的研究独树一帜，其中楚辞和唐诗研究是他的“双璧”。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960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58" y="635000"/>
            <a:ext cx="8533142" cy="4076699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文章简介：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由诗人们钟爱的“木叶”入手，以深厚的学养与丰富的想象力，对“树”与“木”、“树叶”与“木叶”、“木叶”与“落叶”、“木叶”与“落木”所造成的诗的意境的差别，做出了极为精细的美学辨析，进一步强调了诗歌语言的暗示性问题。</a:t>
            </a:r>
          </a:p>
        </p:txBody>
      </p:sp>
    </p:spTree>
    <p:extLst>
      <p:ext uri="{BB962C8B-B14F-4D97-AF65-F5344CB8AC3E}">
        <p14:creationId xmlns:p14="http://schemas.microsoft.com/office/powerpoint/2010/main" val="363131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3080"/>
            <a:ext cx="7886700" cy="2577106"/>
          </a:xfrm>
        </p:spPr>
        <p:txBody>
          <a:bodyPr>
            <a:noAutofit/>
          </a:bodyPr>
          <a:lstStyle/>
          <a:p>
            <a:r>
              <a:rPr lang="zh-CN" altLang="zh-CN" sz="3200" dirty="0">
                <a:solidFill>
                  <a:srgbClr val="C00000"/>
                </a:solidFill>
              </a:rPr>
              <a:t>步骤一</a:t>
            </a:r>
            <a:r>
              <a:rPr lang="zh-CN" altLang="zh-CN" sz="2400" dirty="0"/>
              <a:t>——</a:t>
            </a:r>
            <a:r>
              <a:rPr lang="zh-CN" altLang="en-US" sz="2400" dirty="0">
                <a:solidFill>
                  <a:srgbClr val="0070C0"/>
                </a:solidFill>
              </a:rPr>
              <a:t>整体速读</a:t>
            </a:r>
            <a:r>
              <a:rPr lang="zh-CN" altLang="en-US" sz="2400" dirty="0"/>
              <a:t>（</a:t>
            </a:r>
            <a:r>
              <a:rPr lang="zh-CN" altLang="zh-CN" sz="2400" dirty="0"/>
              <a:t>从头到尾阅读，碰到不懂的地方不要停下来查询，以便先对全文有个整体印象</a:t>
            </a:r>
            <a:r>
              <a:rPr lang="zh-CN" altLang="en-US" sz="2400" dirty="0"/>
              <a:t>）。</a:t>
            </a:r>
            <a:r>
              <a:rPr lang="zh-CN" altLang="en-US" sz="2400" dirty="0">
                <a:solidFill>
                  <a:srgbClr val="0070C0"/>
                </a:solidFill>
              </a:rPr>
              <a:t>逐段细读</a:t>
            </a:r>
            <a:r>
              <a:rPr lang="zh-CN" altLang="en-US" sz="2400" dirty="0"/>
              <a:t>（阅读时圈画段落中心句或</a:t>
            </a:r>
            <a:r>
              <a:rPr lang="zh-CN" altLang="zh-CN" sz="2400" dirty="0"/>
              <a:t>概括每段的大意</a:t>
            </a:r>
            <a:r>
              <a:rPr lang="zh-CN" altLang="en-US" sz="2400" dirty="0"/>
              <a:t>）</a:t>
            </a:r>
            <a:r>
              <a:rPr lang="zh-CN" altLang="zh-CN" sz="2400" dirty="0"/>
              <a:t>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EFC763-8685-4307-AAB8-D9079B04F913}"/>
              </a:ext>
            </a:extLst>
          </p:cNvPr>
          <p:cNvSpPr/>
          <p:nvPr/>
        </p:nvSpPr>
        <p:spPr>
          <a:xfrm>
            <a:off x="1873879" y="332031"/>
            <a:ext cx="5109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zh-CN" altLang="en-US" sz="32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如何梳理文章的结构层次？</a:t>
            </a:r>
            <a:endParaRPr lang="en-CA" altLang="zh-CN" sz="3200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7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61" y="325925"/>
            <a:ext cx="8247707" cy="436377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1800" dirty="0"/>
              <a:t>第</a:t>
            </a:r>
            <a:r>
              <a:rPr lang="en-US" altLang="zh-CN" sz="1800" dirty="0"/>
              <a:t>1</a:t>
            </a:r>
            <a:r>
              <a:rPr lang="zh-CN" altLang="en-US" sz="1800" dirty="0"/>
              <a:t>段：</a:t>
            </a:r>
            <a:r>
              <a:rPr lang="zh-CN" altLang="zh-CN" sz="1800" dirty="0"/>
              <a:t>说明从屈原《九歌》开始，“木叶”成为诗人们笔下钟爱的形象</a:t>
            </a:r>
            <a:r>
              <a:rPr lang="zh-CN" altLang="en-US" sz="1800" dirty="0"/>
              <a:t>。</a:t>
            </a:r>
            <a:endParaRPr lang="zh-CN" altLang="zh-CN" sz="1800" dirty="0"/>
          </a:p>
          <a:p>
            <a:pPr lvl="0">
              <a:lnSpc>
                <a:spcPct val="100000"/>
              </a:lnSpc>
            </a:pPr>
            <a:r>
              <a:rPr lang="zh-CN" altLang="en-US" sz="1800" dirty="0"/>
              <a:t>第</a:t>
            </a:r>
            <a:r>
              <a:rPr lang="en-US" altLang="zh-CN" sz="1800" dirty="0"/>
              <a:t>2</a:t>
            </a:r>
            <a:r>
              <a:rPr lang="zh-CN" altLang="en-US" sz="1800" dirty="0"/>
              <a:t>段：</a:t>
            </a:r>
            <a:r>
              <a:rPr lang="zh-CN" altLang="zh-CN" sz="1800" dirty="0"/>
              <a:t>说明“木叶”就是“树叶”，但是古代诗歌有用“树”的，有用“叶”的，用“树叶”的十分少见，大量的是用“木叶”，后又发展到用“落木”</a:t>
            </a:r>
            <a:r>
              <a:rPr lang="zh-CN" altLang="en-US" sz="1800" dirty="0"/>
              <a:t>。</a:t>
            </a:r>
            <a:endParaRPr lang="zh-CN" altLang="zh-CN" sz="1800" dirty="0"/>
          </a:p>
          <a:p>
            <a:pPr lvl="0">
              <a:lnSpc>
                <a:spcPct val="100000"/>
              </a:lnSpc>
            </a:pPr>
            <a:r>
              <a:rPr lang="zh-CN" altLang="en-US" sz="1800" dirty="0"/>
              <a:t>第</a:t>
            </a:r>
            <a:r>
              <a:rPr lang="en-US" altLang="zh-CN" sz="1800" dirty="0"/>
              <a:t>3</a:t>
            </a:r>
            <a:r>
              <a:rPr lang="zh-CN" altLang="en-US" sz="1800" dirty="0"/>
              <a:t>段：</a:t>
            </a:r>
            <a:r>
              <a:rPr lang="zh-CN" altLang="zh-CN" sz="1800" dirty="0"/>
              <a:t>说明“木叶”“落木”与“树叶”“落叶”的不同，关键在于“木”字</a:t>
            </a:r>
            <a:r>
              <a:rPr lang="zh-CN" altLang="en-US" sz="1800" dirty="0"/>
              <a:t>。</a:t>
            </a:r>
            <a:endParaRPr lang="zh-CN" altLang="zh-CN" sz="1800" dirty="0"/>
          </a:p>
          <a:p>
            <a:pPr lvl="0">
              <a:lnSpc>
                <a:spcPct val="100000"/>
              </a:lnSpc>
            </a:pPr>
            <a:r>
              <a:rPr lang="zh-CN" altLang="en-US" sz="1800" dirty="0"/>
              <a:t>第</a:t>
            </a:r>
            <a:r>
              <a:rPr lang="en-US" altLang="zh-CN" sz="1800" dirty="0"/>
              <a:t>4</a:t>
            </a:r>
            <a:r>
              <a:rPr lang="zh-CN" altLang="en-US" sz="1800" dirty="0"/>
              <a:t>段：</a:t>
            </a:r>
            <a:r>
              <a:rPr lang="zh-CN" altLang="zh-CN" sz="1800" dirty="0"/>
              <a:t>说明“木”的第一个艺术特征：含有落叶的因素</a:t>
            </a:r>
            <a:r>
              <a:rPr lang="zh-CN" altLang="en-US" sz="1800" dirty="0"/>
              <a:t>。</a:t>
            </a:r>
            <a:endParaRPr lang="zh-CN" altLang="zh-CN" sz="1800" dirty="0"/>
          </a:p>
          <a:p>
            <a:pPr lvl="0">
              <a:lnSpc>
                <a:spcPct val="100000"/>
              </a:lnSpc>
            </a:pPr>
            <a:r>
              <a:rPr lang="zh-CN" altLang="en-US" sz="1800" dirty="0"/>
              <a:t>第</a:t>
            </a:r>
            <a:r>
              <a:rPr lang="en-US" altLang="zh-CN" sz="1800" dirty="0"/>
              <a:t>5</a:t>
            </a:r>
            <a:r>
              <a:rPr lang="zh-CN" altLang="en-US" sz="1800" dirty="0"/>
              <a:t>段：</a:t>
            </a:r>
            <a:r>
              <a:rPr lang="zh-CN" altLang="zh-CN" sz="1800" dirty="0"/>
              <a:t>说明“木”为什么有这个特征</a:t>
            </a:r>
            <a:r>
              <a:rPr lang="zh-CN" altLang="en-US" sz="1800" dirty="0"/>
              <a:t>。</a:t>
            </a:r>
            <a:endParaRPr lang="zh-CN" altLang="zh-CN" sz="1800" dirty="0"/>
          </a:p>
          <a:p>
            <a:pPr lvl="0">
              <a:lnSpc>
                <a:spcPct val="100000"/>
              </a:lnSpc>
            </a:pPr>
            <a:r>
              <a:rPr lang="zh-CN" altLang="en-US" sz="1800" dirty="0"/>
              <a:t>第</a:t>
            </a:r>
            <a:r>
              <a:rPr lang="en-US" altLang="zh-CN" sz="1800" dirty="0"/>
              <a:t>6</a:t>
            </a:r>
            <a:r>
              <a:rPr lang="zh-CN" altLang="en-US" sz="1800" dirty="0"/>
              <a:t>段：</a:t>
            </a:r>
            <a:r>
              <a:rPr lang="zh-CN" altLang="zh-CN" sz="1800" dirty="0"/>
              <a:t>说明“木”的第二个艺术特征：有落叶的微黄与干燥之感，带</a:t>
            </a:r>
            <a:r>
              <a:rPr lang="zh-CN" altLang="en-US" sz="1800" dirty="0"/>
              <a:t>来</a:t>
            </a:r>
            <a:r>
              <a:rPr lang="zh-CN" altLang="zh-CN" sz="1800" dirty="0"/>
              <a:t>疏朗的</a:t>
            </a:r>
            <a:r>
              <a:rPr lang="zh-CN" altLang="en-US" sz="1800" dirty="0"/>
              <a:t>清秋</a:t>
            </a:r>
            <a:r>
              <a:rPr lang="zh-CN" altLang="zh-CN" sz="1800" dirty="0"/>
              <a:t>气息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pPr>
              <a:lnSpc>
                <a:spcPct val="100000"/>
              </a:lnSpc>
            </a:pPr>
            <a:r>
              <a:rPr lang="zh-CN" altLang="en-US" sz="1800" dirty="0"/>
              <a:t>第</a:t>
            </a:r>
            <a:r>
              <a:rPr lang="en-US" altLang="zh-CN" sz="1800" dirty="0"/>
              <a:t>7</a:t>
            </a:r>
            <a:r>
              <a:rPr lang="zh-CN" altLang="en-US" sz="1800" dirty="0"/>
              <a:t>段：</a:t>
            </a:r>
            <a:r>
              <a:rPr lang="zh-CN" altLang="zh-CN" sz="1800" dirty="0"/>
              <a:t>说明“木叶”与“树叶”在概念上相</a:t>
            </a:r>
            <a:r>
              <a:rPr lang="zh-CN" altLang="en-US" sz="1800" dirty="0"/>
              <a:t>去</a:t>
            </a:r>
            <a:r>
              <a:rPr lang="zh-CN" altLang="zh-CN" sz="1800" dirty="0"/>
              <a:t>无几，在艺术形象上的差别几乎是一字千里。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147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55700"/>
            <a:ext cx="8053315" cy="342612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3200" dirty="0">
                <a:solidFill>
                  <a:srgbClr val="C00000"/>
                </a:solidFill>
              </a:rPr>
              <a:t>步骤二</a:t>
            </a:r>
            <a:r>
              <a:rPr lang="zh-CN" altLang="zh-CN" sz="2400" dirty="0"/>
              <a:t>——</a:t>
            </a:r>
            <a:r>
              <a:rPr lang="zh-CN" altLang="zh-CN" sz="2400" dirty="0">
                <a:solidFill>
                  <a:srgbClr val="0070C0"/>
                </a:solidFill>
              </a:rPr>
              <a:t>理清</a:t>
            </a:r>
            <a:r>
              <a:rPr lang="zh-CN" altLang="en-US" sz="2400" dirty="0">
                <a:solidFill>
                  <a:srgbClr val="0070C0"/>
                </a:solidFill>
              </a:rPr>
              <a:t>框架</a:t>
            </a:r>
            <a:r>
              <a:rPr lang="zh-CN" altLang="zh-CN" sz="2400" dirty="0"/>
              <a:t>。</a:t>
            </a:r>
            <a:r>
              <a:rPr lang="zh-CN" altLang="en-US" sz="2400" dirty="0"/>
              <a:t>在各段大意的基础上，</a:t>
            </a:r>
            <a:r>
              <a:rPr lang="zh-CN" altLang="zh-CN" sz="2400" dirty="0"/>
              <a:t>理清总体思路，</a:t>
            </a:r>
            <a:r>
              <a:rPr lang="zh-CN" altLang="en-US" sz="2400" dirty="0"/>
              <a:t>从而明晰文章的框架结构</a:t>
            </a:r>
            <a:r>
              <a:rPr lang="zh-CN" altLang="zh-CN" sz="2400" dirty="0"/>
              <a:t>。</a:t>
            </a:r>
            <a:r>
              <a:rPr lang="zh-CN" altLang="en-US" sz="2400" dirty="0"/>
              <a:t>这有助于我们</a:t>
            </a:r>
            <a:r>
              <a:rPr lang="zh-CN" altLang="zh-CN" sz="2400" dirty="0"/>
              <a:t>搞清各部分内容的顺序以及相互之间的关系，</a:t>
            </a:r>
            <a:r>
              <a:rPr lang="zh-CN" altLang="en-US" sz="2400" dirty="0"/>
              <a:t>帮助</a:t>
            </a:r>
            <a:r>
              <a:rPr lang="zh-CN" altLang="zh-CN" sz="2400" dirty="0"/>
              <a:t>找出重点</a:t>
            </a:r>
            <a:r>
              <a:rPr lang="zh-CN" altLang="en-US" sz="2400" dirty="0"/>
              <a:t>段落</a:t>
            </a:r>
            <a:r>
              <a:rPr lang="zh-CN" altLang="zh-CN" sz="2400" dirty="0"/>
              <a:t>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EBA1FD0-67C5-453F-A746-8C61C4EB25F8}"/>
              </a:ext>
            </a:extLst>
          </p:cNvPr>
          <p:cNvSpPr/>
          <p:nvPr/>
        </p:nvSpPr>
        <p:spPr>
          <a:xfrm>
            <a:off x="1873879" y="395531"/>
            <a:ext cx="5109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zh-CN" altLang="en-US" sz="32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如何梳理文章的结构层次？</a:t>
            </a:r>
            <a:endParaRPr lang="en-CA" altLang="zh-CN" sz="3200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1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extLst>
              <a:ext uri="{FF2B5EF4-FFF2-40B4-BE49-F238E27FC236}">
                <a16:creationId xmlns:a16="http://schemas.microsoft.com/office/drawing/2014/main" id="{D30D6DC3-2A98-4673-A302-A3F92C2A8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6" y="1285592"/>
            <a:ext cx="1863328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发现问题（</a:t>
            </a: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1—3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EA86F970-40E4-4AEA-89C5-2A5EAE5EE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1433" y="2321089"/>
            <a:ext cx="0" cy="102512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350"/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4E631BB0-E6D6-493B-A68E-71BAE8E5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10" y="3598069"/>
            <a:ext cx="504825" cy="647700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eaLnBrk="1" hangingPunct="1"/>
            <a:endParaRPr lang="zh-CN" altLang="en-US" sz="3000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B8123DEC-9F3B-4F5A-9B0A-B8EC95A23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682" y="1303257"/>
            <a:ext cx="2203257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分析问题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4—6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900D4A19-9357-4E64-BAD8-28A354FE3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0347" y="2247900"/>
            <a:ext cx="0" cy="102631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350"/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EE12F191-8573-4041-B01C-6FB009CF2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954" y="3274219"/>
            <a:ext cx="1837134" cy="1338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algn="l" eaLnBrk="1" hangingPunct="1"/>
            <a:r>
              <a:rPr lang="zh-CN" altLang="en-US" sz="27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分析“木”的两个艺术特征</a:t>
            </a:r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5F1D16DB-63DB-48EC-9321-42B38FB1F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319" y="3543300"/>
            <a:ext cx="485775" cy="702469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eaLnBrk="1" hangingPunct="1"/>
            <a:endParaRPr lang="zh-CN" altLang="en-US" sz="3000"/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52ABEEE8-AEAF-46AC-B9B1-6702F80B6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962" y="1303058"/>
            <a:ext cx="1970484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得出结论  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410B7B07-EE1F-4D95-B206-234AAC97F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4665" y="2284877"/>
            <a:ext cx="0" cy="102512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350"/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83840192-B568-42CB-B4BE-88E8F8E91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94" y="3219450"/>
            <a:ext cx="1674019" cy="1338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algn="l" eaLnBrk="1" hangingPunct="1"/>
            <a:r>
              <a:rPr lang="zh-CN" altLang="en-US" sz="2700" dirty="0">
                <a:solidFill>
                  <a:srgbClr val="00B05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艺术领域</a:t>
            </a:r>
            <a:r>
              <a:rPr lang="en-US" altLang="zh-CN" sz="2700" dirty="0">
                <a:solidFill>
                  <a:srgbClr val="00B05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:</a:t>
            </a:r>
          </a:p>
          <a:p>
            <a:pPr algn="l" eaLnBrk="1" hangingPunct="1"/>
            <a:r>
              <a:rPr lang="zh-CN" altLang="en-US" sz="2700" dirty="0">
                <a:solidFill>
                  <a:srgbClr val="00B05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一字之差</a:t>
            </a:r>
          </a:p>
          <a:p>
            <a:pPr algn="l" eaLnBrk="1" hangingPunct="1"/>
            <a:r>
              <a:rPr lang="zh-CN" altLang="en-US" sz="2700" dirty="0">
                <a:solidFill>
                  <a:srgbClr val="00B05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相隔千里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FC6BB9A2-D538-4BC5-A99E-863F65FCE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335" y="303610"/>
            <a:ext cx="2156222" cy="600164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algn="l" eaLnBrk="1" hangingPunct="1"/>
            <a:r>
              <a:rPr lang="zh-CN" altLang="en-US" sz="33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全文思路 </a:t>
            </a:r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C3AF925E-4ADE-4111-AB8F-43A4A8DA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6" y="3219450"/>
            <a:ext cx="1837134" cy="1338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algn="l" eaLnBrk="1" hangingPunct="1"/>
            <a:r>
              <a:rPr lang="zh-CN" altLang="en-US" sz="2700" dirty="0">
                <a:latin typeface="Arial" panose="020B0604020202020204" pitchFamily="34" charset="0"/>
                <a:ea typeface="华文新魏" panose="02010800040101010101" pitchFamily="2" charset="-122"/>
              </a:rPr>
              <a:t>“木叶”为古代诗人所钟爱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 autoUpdateAnimBg="0"/>
      <p:bldP spid="20487" grpId="0" animBg="1" autoUpdateAnimBg="0"/>
      <p:bldP spid="20489" grpId="0" animBg="1" autoUpdateAnimBg="0"/>
      <p:bldP spid="20491" grpId="0" animBg="1" autoUpdateAnimBg="0"/>
      <p:bldP spid="20493" grpId="0" animBg="1" autoUpdateAnimBg="0"/>
      <p:bldP spid="2049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4100"/>
            <a:ext cx="7886700" cy="2636319"/>
          </a:xfrm>
        </p:spPr>
        <p:txBody>
          <a:bodyPr>
            <a:noAutofit/>
          </a:bodyPr>
          <a:lstStyle/>
          <a:p>
            <a:r>
              <a:rPr lang="zh-CN" altLang="zh-CN" sz="3200" dirty="0">
                <a:solidFill>
                  <a:srgbClr val="C00000"/>
                </a:solidFill>
              </a:rPr>
              <a:t>步骤三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0070C0"/>
                </a:solidFill>
              </a:rPr>
              <a:t>理清重点段落内部层次。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的段落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层次梳理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和关键语句，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课文主旨。</a:t>
            </a:r>
          </a:p>
          <a:p>
            <a:pPr marL="0" indent="0"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辨析“树叶”与“木叶”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“落木”与“落叶”意味的不同，概括“木”在形象上的艺术特征。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D1149F-FD05-4CBC-9D35-CA86DAA3FF83}"/>
              </a:ext>
            </a:extLst>
          </p:cNvPr>
          <p:cNvSpPr/>
          <p:nvPr/>
        </p:nvSpPr>
        <p:spPr>
          <a:xfrm>
            <a:off x="1873879" y="332031"/>
            <a:ext cx="5109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zh-CN" altLang="en-US" sz="32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如何梳理文章的结构层次？</a:t>
            </a:r>
            <a:endParaRPr lang="en-CA" altLang="zh-CN" sz="3200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0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WordArt 10">
            <a:extLst>
              <a:ext uri="{FF2B5EF4-FFF2-40B4-BE49-F238E27FC236}">
                <a16:creationId xmlns:a16="http://schemas.microsoft.com/office/drawing/2014/main" id="{F9151E4E-E176-4A81-8F1E-8DBEC235F3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3860" y="1437085"/>
            <a:ext cx="756047" cy="619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木</a:t>
            </a:r>
          </a:p>
        </p:txBody>
      </p:sp>
      <p:sp>
        <p:nvSpPr>
          <p:cNvPr id="21515" name="WordArt 11">
            <a:extLst>
              <a:ext uri="{FF2B5EF4-FFF2-40B4-BE49-F238E27FC236}">
                <a16:creationId xmlns:a16="http://schemas.microsoft.com/office/drawing/2014/main" id="{E8D86BD9-3718-4FA9-B254-7D36FA2EA2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5019" y="3683000"/>
            <a:ext cx="1710928" cy="5377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5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落叶</a:t>
            </a:r>
          </a:p>
        </p:txBody>
      </p:sp>
      <p:sp>
        <p:nvSpPr>
          <p:cNvPr id="21516" name="WordArt 12">
            <a:extLst>
              <a:ext uri="{FF2B5EF4-FFF2-40B4-BE49-F238E27FC236}">
                <a16:creationId xmlns:a16="http://schemas.microsoft.com/office/drawing/2014/main" id="{93A875F7-61BC-4BE2-AA1E-5D776C74CB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6219" y="2250281"/>
            <a:ext cx="1828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8E3E6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含有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C18E6A24-E4F1-44EC-A514-2165E085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" y="373857"/>
            <a:ext cx="2187179" cy="461665"/>
          </a:xfrm>
          <a:prstGeom prst="rect">
            <a:avLst/>
          </a:prstGeom>
          <a:noFill/>
          <a:ln w="9525">
            <a:solidFill>
              <a:srgbClr val="B32A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2496"/>
                </a:solidFill>
              </a:rPr>
              <a:t>艺术特征之一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575FEC-F356-4A95-9D34-F031F8266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66659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824</Words>
  <Application>Microsoft Office PowerPoint</Application>
  <PresentationFormat>全屏显示(16:9)</PresentationFormat>
  <Paragraphs>109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1_Office 主题​​</vt:lpstr>
      <vt:lpstr>《说“木叶”》的结构层次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瑞芬 程</cp:lastModifiedBy>
  <cp:revision>60</cp:revision>
  <dcterms:created xsi:type="dcterms:W3CDTF">2020-02-01T11:21:51Z</dcterms:created>
  <dcterms:modified xsi:type="dcterms:W3CDTF">2020-02-04T01:40:02Z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