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4" r:id="rId3"/>
    <p:sldId id="287" r:id="rId5"/>
    <p:sldId id="289" r:id="rId6"/>
    <p:sldId id="290" r:id="rId7"/>
    <p:sldId id="291" r:id="rId8"/>
    <p:sldId id="292" r:id="rId9"/>
    <p:sldId id="308" r:id="rId10"/>
    <p:sldId id="27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90" y="-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AB33-8482-44D4-A25D-18D92C478B3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6350618"/>
            <a:ext cx="297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618"/>
            <a:ext cx="2025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4663914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5138953"/>
            <a:ext cx="1433036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3188625"/>
            <a:ext cx="36195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2013096"/>
            <a:ext cx="3619024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.xml"/><Relationship Id="rId2" Type="http://schemas.openxmlformats.org/officeDocument/2006/relationships/image" Target="../media/image5.jpe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-2493010" y="0"/>
            <a:ext cx="1167765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035932" y="2524351"/>
            <a:ext cx="5412105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才高遭忌说贾生</a:t>
            </a:r>
            <a:endParaRPr lang="zh-CN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4847167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79600" y="159216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高二语文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36570" y="4298315"/>
            <a:ext cx="512381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北京市和平街第一中学  备课组</a:t>
            </a:r>
            <a:endParaRPr lang="en-US" altLang="zh-CN" sz="2000" b="1" spc="226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sz="2800" b="1">
                <a:sym typeface="+mn-ea"/>
              </a:rPr>
              <a:t>《过秦论》题解</a:t>
            </a:r>
            <a:endParaRPr lang="zh-CN" altLang="en-US" sz="28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30985"/>
            <a:ext cx="8229600" cy="4686320"/>
          </a:xfrm>
        </p:spPr>
        <p:txBody>
          <a:bodyPr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>
                <a:sym typeface="+mn-ea"/>
              </a:rPr>
              <a:t>      </a:t>
            </a:r>
            <a:r>
              <a:rPr lang="en-US" altLang="zh-CN" sz="2800">
                <a:sym typeface="+mn-ea"/>
              </a:rPr>
              <a:t> </a:t>
            </a:r>
            <a:r>
              <a:rPr lang="zh-CN" altLang="en-US" sz="2800">
                <a:sym typeface="+mn-ea"/>
              </a:rPr>
              <a:t>本文是贾谊政论散文的代表作，有“西汉鸿文”之称，分上中下三篇。全文从各个方面分析秦王朝的过失，故名为《过秦论》。此文旨在总结秦朝速亡的历史教训，以作为汉王朝建立制度、巩固统治的借鉴，是一组见解深刻而又极富艺术感染力的文章。我们文中所选部分属于上篇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sz="3200" b="1"/>
              <a:t>艺术特点</a:t>
            </a:r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7955"/>
            <a:ext cx="8229600" cy="4686320"/>
          </a:xfrm>
        </p:spPr>
        <p:txBody>
          <a:bodyPr>
            <a:normAutofit fontScale="80000"/>
          </a:bodyPr>
          <a:p>
            <a:r>
              <a:rPr lang="en-US" altLang="zh-CN"/>
              <a:t>       </a:t>
            </a:r>
            <a:r>
              <a:rPr lang="zh-CN" altLang="en-US"/>
              <a:t>本文传诵不朽且颇具说服力的原因主要有三点。</a:t>
            </a:r>
            <a:endParaRPr lang="zh-CN" altLang="en-US"/>
          </a:p>
          <a:p>
            <a:r>
              <a:rPr lang="zh-CN" altLang="en-US"/>
              <a:t>       第一：该篇文章虽为经典史论，但其中却用了十之七八的篇幅来叙事。用叙事来议论，是本篇最大的特点。</a:t>
            </a:r>
            <a:endParaRPr lang="zh-CN" altLang="en-US"/>
          </a:p>
          <a:p>
            <a:r>
              <a:rPr lang="zh-CN" altLang="en-US"/>
              <a:t>       第二：贾谊在用写赋的手法来写说议论文，这也是</a:t>
            </a:r>
            <a:r>
              <a:rPr lang="zh-CN" altLang="en-US">
                <a:sym typeface="+mn-ea"/>
              </a:rPr>
              <a:t>使读者感到文章气盛的原因。</a:t>
            </a:r>
            <a:endParaRPr lang="zh-CN" altLang="en-US">
              <a:sym typeface="+mn-ea"/>
            </a:endParaRPr>
          </a:p>
          <a:p>
            <a:r>
              <a:rPr lang="zh-CN" altLang="en-US"/>
              <a:t>       第三：全篇用了四个方面的对比，即秦国本身先强后弱、先盛后衰、先兴旺后灭亡的对比；秦与六国的对比；秦与陈涉的对比；陈涉与六国的对比。几种对比交织在一起，可谓结构宏伟，气势磅礴。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sz="3200" b="1"/>
              <a:t>贾谊其人</a:t>
            </a:r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7955"/>
            <a:ext cx="8229600" cy="4686320"/>
          </a:xfrm>
        </p:spPr>
        <p:txBody>
          <a:bodyPr>
            <a:normAutofit fontScale="60000"/>
          </a:bodyPr>
          <a:p>
            <a:r>
              <a:rPr lang="en-US" altLang="zh-CN"/>
              <a:t>       </a:t>
            </a:r>
            <a:r>
              <a:rPr lang="zh-CN" altLang="en-US"/>
              <a:t>贾生名谊，洛阳人也。年十八，以能诵诗</a:t>
            </a:r>
            <a:r>
              <a:rPr lang="zh-CN" altLang="en-US">
                <a:solidFill>
                  <a:srgbClr val="FF0000"/>
                </a:solidFill>
              </a:rPr>
              <a:t>属书</a:t>
            </a:r>
            <a:r>
              <a:rPr lang="zh-CN" altLang="en-US"/>
              <a:t>闻於郡中。吴廷尉为河南守，闻其</a:t>
            </a:r>
            <a:r>
              <a:rPr lang="zh-CN" altLang="en-US">
                <a:solidFill>
                  <a:srgbClr val="FF0000"/>
                </a:solidFill>
              </a:rPr>
              <a:t>秀才</a:t>
            </a:r>
            <a:r>
              <a:rPr lang="zh-CN" altLang="en-US"/>
              <a:t>，召置门下，甚幸爱。孝文皇帝初立，闻河南守吴公治平为天下第一，乃征为廷尉。廷尉乃言贾生年少，颇通诸子百家之书。文帝召以为</a:t>
            </a:r>
            <a:r>
              <a:rPr lang="zh-CN" altLang="en-US">
                <a:solidFill>
                  <a:schemeClr val="tx1"/>
                </a:solidFill>
              </a:rPr>
              <a:t>博士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        是时贾生年二十余，最为少。每诏令议下，诸老先生不能言，贾生尽为之对，人人各如其意所欲出。诸生于是乃以为能，</a:t>
            </a:r>
            <a:r>
              <a:rPr lang="zh-CN" altLang="en-US">
                <a:solidFill>
                  <a:srgbClr val="FF0000"/>
                </a:solidFill>
              </a:rPr>
              <a:t>不及</a:t>
            </a:r>
            <a:r>
              <a:rPr lang="zh-CN" altLang="en-US"/>
              <a:t>也。孝文帝</a:t>
            </a:r>
            <a:r>
              <a:rPr lang="zh-CN" altLang="en-US">
                <a:solidFill>
                  <a:srgbClr val="FF0000"/>
                </a:solidFill>
              </a:rPr>
              <a:t>说</a:t>
            </a:r>
            <a:r>
              <a:rPr lang="zh-CN" altLang="en-US"/>
              <a:t>之，</a:t>
            </a:r>
            <a:r>
              <a:rPr lang="zh-CN" altLang="en-US">
                <a:solidFill>
                  <a:srgbClr val="FF0000"/>
                </a:solidFill>
              </a:rPr>
              <a:t>超迁</a:t>
            </a:r>
            <a:r>
              <a:rPr lang="zh-CN" altLang="en-US"/>
              <a:t>，一岁中至太中大夫。</a:t>
            </a:r>
            <a:endParaRPr lang="zh-CN" altLang="en-US"/>
          </a:p>
          <a:p>
            <a:r>
              <a:rPr lang="zh-CN" altLang="en-US"/>
              <a:t>        贾生以为汉兴至孝文二十余年，天下和洽，而固当改</a:t>
            </a:r>
            <a:r>
              <a:rPr lang="zh-CN" altLang="en-US">
                <a:solidFill>
                  <a:schemeClr val="tx1"/>
                </a:solidFill>
              </a:rPr>
              <a:t>正朔</a:t>
            </a:r>
            <a:r>
              <a:rPr lang="zh-CN" altLang="en-US"/>
              <a:t>，易服色，法制度，定官名，兴礼乐，乃悉</a:t>
            </a:r>
            <a:r>
              <a:rPr lang="zh-CN" altLang="en-US">
                <a:solidFill>
                  <a:srgbClr val="FF0000"/>
                </a:solidFill>
              </a:rPr>
              <a:t>草具</a:t>
            </a:r>
            <a:r>
              <a:rPr lang="zh-CN" altLang="en-US"/>
              <a:t>其事仪法，色尚黄，数用五，为官名，悉更秦之法。孝文帝初即位，谦让</a:t>
            </a:r>
            <a:r>
              <a:rPr lang="zh-CN" altLang="en-US">
                <a:solidFill>
                  <a:schemeClr val="tx1"/>
                </a:solidFill>
              </a:rPr>
              <a:t>未遑</a:t>
            </a:r>
            <a:r>
              <a:rPr lang="zh-CN" altLang="en-US"/>
              <a:t>也。诸律令所更定，及列侯悉</a:t>
            </a:r>
            <a:r>
              <a:rPr lang="zh-CN" altLang="en-US">
                <a:solidFill>
                  <a:schemeClr val="tx1"/>
                </a:solidFill>
              </a:rPr>
              <a:t>就国</a:t>
            </a:r>
            <a:r>
              <a:rPr lang="zh-CN" altLang="en-US"/>
              <a:t>，其说皆自贾生发之。于是天子议以为贾生任公卿之位。绛、灌、东阳侯、冯敬之属尽</a:t>
            </a:r>
            <a:r>
              <a:rPr lang="zh-CN" altLang="en-US">
                <a:solidFill>
                  <a:srgbClr val="FF0000"/>
                </a:solidFill>
              </a:rPr>
              <a:t>害</a:t>
            </a:r>
            <a:r>
              <a:rPr lang="zh-CN" altLang="en-US"/>
              <a:t>之，乃</a:t>
            </a:r>
            <a:r>
              <a:rPr lang="zh-CN" altLang="en-US">
                <a:solidFill>
                  <a:srgbClr val="FF0000"/>
                </a:solidFill>
              </a:rPr>
              <a:t>短</a:t>
            </a:r>
            <a:r>
              <a:rPr lang="zh-CN" altLang="en-US"/>
              <a:t>贾生曰:「洛阳之人，年少初学，专欲擅权，纷乱诸事。」于是天子后亦疏之，不用其议，乃以贾生为</a:t>
            </a:r>
            <a:r>
              <a:rPr lang="zh-CN" altLang="en-US">
                <a:solidFill>
                  <a:srgbClr val="FF0000"/>
                </a:solidFill>
              </a:rPr>
              <a:t>长沙王太傅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65885"/>
            <a:ext cx="8229600" cy="4686320"/>
          </a:xfrm>
        </p:spPr>
        <p:txBody>
          <a:bodyPr>
            <a:normAutofit fontScale="80000"/>
          </a:bodyPr>
          <a:p>
            <a:r>
              <a:rPr lang="en-US" altLang="zh-CN"/>
              <a:t>    </a:t>
            </a:r>
            <a:r>
              <a:rPr lang="zh-CN" altLang="en-US"/>
              <a:t>后岁余，贾生</a:t>
            </a:r>
            <a:r>
              <a:rPr lang="zh-CN" altLang="en-US">
                <a:solidFill>
                  <a:schemeClr val="tx1"/>
                </a:solidFill>
              </a:rPr>
              <a:t>征见</a:t>
            </a:r>
            <a:r>
              <a:rPr lang="zh-CN" altLang="en-US"/>
              <a:t>。孝文帝</a:t>
            </a:r>
            <a:r>
              <a:rPr lang="zh-CN" altLang="en-US" u="sng"/>
              <a:t>坐</a:t>
            </a:r>
            <a:r>
              <a:rPr lang="zh-CN" altLang="en-US" u="sng"/>
              <a:t>宣室。上因感鬼神事，而问鬼神之本。贾生因具道所以然之状。至夜半，文帝前席</a:t>
            </a:r>
            <a:r>
              <a:rPr lang="zh-CN" altLang="en-US"/>
              <a:t>。既罢，曰:「吾久不见贾生，自以为过之，今不及也。居</a:t>
            </a:r>
            <a:r>
              <a:rPr lang="zh-CN" altLang="en-US">
                <a:solidFill>
                  <a:srgbClr val="FF0000"/>
                </a:solidFill>
              </a:rPr>
              <a:t>顷之</a:t>
            </a:r>
            <a:r>
              <a:rPr lang="zh-CN" altLang="en-US"/>
              <a:t>，拜贾生为梁怀王太傅。</a:t>
            </a:r>
            <a:endParaRPr lang="zh-CN" altLang="en-US"/>
          </a:p>
          <a:p>
            <a:r>
              <a:rPr lang="zh-CN" altLang="en-US"/>
              <a:t>    文帝复封淮南厉王子四人皆为列侯。贾生数上疏，言诸侯或连数郡，非古之制，可</a:t>
            </a:r>
            <a:r>
              <a:rPr lang="zh-CN" altLang="en-US">
                <a:solidFill>
                  <a:srgbClr val="FF0000"/>
                </a:solidFill>
              </a:rPr>
              <a:t>稍</a:t>
            </a:r>
            <a:r>
              <a:rPr lang="zh-CN" altLang="en-US"/>
              <a:t>削之。文帝不听。</a:t>
            </a:r>
            <a:endParaRPr lang="zh-CN" altLang="en-US"/>
          </a:p>
          <a:p>
            <a:r>
              <a:rPr lang="zh-CN" altLang="en-US"/>
              <a:t>    居数年，怀王骑，堕马而死，无后。贾生自伤为傅无状，哭泣岁余，亦死。贾生之死时年三十三矣。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sz="3200" b="1"/>
              <a:t>有关凭吊古诗</a:t>
            </a:r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13815"/>
            <a:ext cx="8229600" cy="4868545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李商隐《贾生》：宣室求贤访逐臣，贾生才调更无伦。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  可怜夜半虚前席，不问苍生问鬼神。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李白《行路难》:淮阴市井笑韩信，汉朝公卿忌贾生。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刘长卿《长沙过贾谊宅》：“汉文有道恩犹薄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怜君何事到天涯!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毛泽东《咏贾谊》：千古同惜长沙傅，空白汨罗步尘埃。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sz="3200" b="1"/>
              <a:t>进阶思考</a:t>
            </a:r>
            <a:endParaRPr lang="zh-CN" altLang="en-US" sz="32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7955"/>
            <a:ext cx="8229600" cy="4686320"/>
          </a:xfrm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/>
              <a:t>      </a:t>
            </a:r>
            <a:r>
              <a:rPr lang="zh-CN" altLang="en-US" sz="2800"/>
              <a:t>李景星《四史评议 》评价《屈原贾生列传》时说：</a:t>
            </a:r>
            <a:r>
              <a:rPr lang="en-US" altLang="zh-CN" sz="2800"/>
              <a:t>“</a:t>
            </a:r>
            <a:r>
              <a:rPr lang="zh-CN" altLang="en-US" sz="2800"/>
              <a:t>通篇多用虚笔 ，以抑郁难抑之气 ，写怀才不遇之感 ，岂独屈贾二人合传 ，直作屈贾司马三人合传读可也 。</a:t>
            </a:r>
            <a:r>
              <a:rPr lang="en-US" altLang="zh-CN" sz="2800"/>
              <a:t>”</a:t>
            </a:r>
            <a:endParaRPr lang="en-US" altLang="zh-CN" sz="2800"/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/>
              <a:t>       结合你对屈原、贾谊和司马迁等人的了解，写一段文字谈谈你对这句话的认识。</a:t>
            </a:r>
            <a:endParaRPr lang="zh-CN" altLang="en-US" sz="2800"/>
          </a:p>
          <a:p>
            <a:endParaRPr lang="zh-CN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1041299"/>
            <a:ext cx="123444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3147060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4676987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p="http://schemas.openxmlformats.org/presentationml/2006/main">
  <p:tag name="KSO_WM_UNIT_PLACING_PICTURE_USER_VIEWPORT" val="{&quot;height&quot;:1926,&quot;width&quot;:1944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1271</Words>
  <Application>WPS 演示</Application>
  <PresentationFormat>全屏显示(4:3)</PresentationFormat>
  <Paragraphs>47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Wingdings 2</vt:lpstr>
      <vt:lpstr>Arial</vt:lpstr>
      <vt:lpstr>微软雅黑</vt:lpstr>
      <vt:lpstr>汉仪旗黑-85S</vt:lpstr>
      <vt:lpstr>楷体</vt:lpstr>
      <vt:lpstr>Franklin Gothic Book</vt:lpstr>
      <vt:lpstr>黑体</vt:lpstr>
      <vt:lpstr>Franklin Gothic Medium</vt:lpstr>
      <vt:lpstr>Calibri</vt:lpstr>
      <vt:lpstr>暗香扑面</vt:lpstr>
      <vt:lpstr>才高遭忌说贾生</vt:lpstr>
      <vt:lpstr>《过秦论》题解</vt:lpstr>
      <vt:lpstr>艺术特点</vt:lpstr>
      <vt:lpstr>贾谊其人</vt:lpstr>
      <vt:lpstr>PowerPoint 演示文稿</vt:lpstr>
      <vt:lpstr>有关凭吊古诗</vt:lpstr>
      <vt:lpstr>进阶思考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无用之用，是为大用。</cp:lastModifiedBy>
  <cp:revision>64</cp:revision>
  <dcterms:created xsi:type="dcterms:W3CDTF">2020-02-01T16:43:00Z</dcterms:created>
  <dcterms:modified xsi:type="dcterms:W3CDTF">2020-02-04T16:56:54Z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