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7" r:id="rId2"/>
    <p:sldId id="260" r:id="rId3"/>
    <p:sldId id="279" r:id="rId4"/>
    <p:sldId id="258" r:id="rId5"/>
    <p:sldId id="257" r:id="rId6"/>
    <p:sldId id="281" r:id="rId7"/>
    <p:sldId id="27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7"/>
    <p:restoredTop sz="94671"/>
  </p:normalViewPr>
  <p:slideViewPr>
    <p:cSldViewPr snapToGrid="0">
      <p:cViewPr varScale="1">
        <p:scale>
          <a:sx n="63" d="100"/>
          <a:sy n="6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32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r>
              <a:rPr lang="zh-CN" alt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1072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29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F86-6A76-44A1-A0D5-DDD42E2D44C3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C660-793A-4DD4-A5DB-36F6C3941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6494463" y="4846638"/>
            <a:ext cx="4802188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00" b="1" i="0" u="none" strike="noStrike" kern="1200" cap="none" spc="226" normalizeH="0" baseline="0" noProof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  </a:t>
            </a:r>
            <a:r>
              <a:rPr kumimoji="0" lang="en-US" altLang="zh-CN" sz="2665" b="0" i="0" u="none" strike="noStrike" kern="1200" cap="none" spc="226" normalizeH="0" baseline="0" noProof="1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900" y="1592263"/>
            <a:ext cx="5457825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eaLnBrk="0" hangingPunct="0">
              <a:buNone/>
            </a:pPr>
            <a:r>
              <a:rPr kumimoji="0" lang="zh-CN" altLang="en-US" sz="2665" b="1" kern="1200" cap="none" spc="226" normalizeH="0" baseline="0" noProof="1">
                <a:solidFill>
                  <a:srgbClr val="00206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朝阳区线上课堂</a:t>
            </a:r>
            <a:r>
              <a:rPr kumimoji="0" lang="en-US" altLang="zh-CN" sz="2665" b="1" kern="1200" cap="none" spc="226" normalizeH="0" baseline="0" noProof="1">
                <a:solidFill>
                  <a:srgbClr val="00206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·</a:t>
            </a:r>
            <a:r>
              <a:rPr kumimoji="0" lang="zh-CN" altLang="en-US" sz="2665" b="1" kern="1200" cap="none" spc="226" normalizeH="0" baseline="0" noProof="1">
                <a:solidFill>
                  <a:srgbClr val="00206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高一年级语文</a:t>
            </a:r>
            <a:r>
              <a:rPr kumimoji="0" lang="zh-CN" altLang="en-US" sz="3200" b="1" kern="1200" cap="none" spc="226" normalizeH="0" baseline="0" noProof="1">
                <a:solidFill>
                  <a:srgbClr val="00206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88255" y="4920933"/>
            <a:ext cx="6448425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eaLnBrk="0" hangingPunct="0">
              <a:lnSpc>
                <a:spcPct val="150000"/>
              </a:lnSpc>
              <a:buNone/>
            </a:pPr>
            <a:r>
              <a:rPr kumimoji="0" lang="zh-CN" altLang="en-US" sz="2665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  <a:cs typeface="+mn-cs"/>
                <a:sym typeface="+mn-ea"/>
              </a:rPr>
              <a:t>北京中学  李丹    </a:t>
            </a:r>
            <a:endParaRPr kumimoji="0" lang="zh-CN" altLang="en-US" sz="2665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  <a:cs typeface="+mn-cs"/>
              <a:sym typeface="+mn-ea"/>
            </a:endParaRPr>
          </a:p>
        </p:txBody>
      </p:sp>
      <p:sp>
        <p:nvSpPr>
          <p:cNvPr id="2" name="标题 14"/>
          <p:cNvSpPr>
            <a:spLocks noGrp="1"/>
          </p:cNvSpPr>
          <p:nvPr/>
        </p:nvSpPr>
        <p:spPr>
          <a:xfrm>
            <a:off x="4432935" y="2570480"/>
            <a:ext cx="7759065" cy="12934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503050405090304" pitchFamily="18" charset="0"/>
                <a:ea typeface="黑体" pitchFamily="49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95959"/>
                </a:solidFill>
                <a:latin typeface="Times New Roman" panose="02020503050405090304" pitchFamily="18" charset="0"/>
                <a:ea typeface="黑体" pitchFamily="49" charset="-122"/>
              </a:defRPr>
            </a:lvl9pPr>
          </a:lstStyle>
          <a:p>
            <a:pPr algn="ctr" fontAlgn="base"/>
            <a:r>
              <a:rPr lang="zh-CN" altLang="en-US" sz="3200" b="1" strike="noStrike" spc="300" noProof="1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《念奴娇</a:t>
            </a:r>
            <a:r>
              <a:rPr lang="en-US" altLang="zh-CN" sz="3200" b="1" strike="noStrike" spc="300" noProof="1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·</a:t>
            </a:r>
            <a:r>
              <a:rPr lang="zh-CN" altLang="en-US" sz="3200" b="1" strike="noStrike" spc="300" noProof="1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赤壁怀古》中</a:t>
            </a:r>
          </a:p>
          <a:p>
            <a:pPr algn="ctr" fontAlgn="base"/>
            <a:r>
              <a:rPr lang="zh-CN" altLang="en-US" sz="3200" b="1" strike="noStrike" spc="300" noProof="1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抒情主人公的形象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25"/>
            <a:ext cx="12192000" cy="6948310"/>
          </a:xfrm>
          <a:prstGeom prst="rect">
            <a:avLst/>
          </a:prstGeom>
        </p:spPr>
      </p:pic>
      <p:pic>
        <p:nvPicPr>
          <p:cNvPr id="14343" name="Picture 2" descr="zjj12"/>
          <p:cNvPicPr>
            <a:picLocks noChangeAspect="1"/>
          </p:cNvPicPr>
          <p:nvPr/>
        </p:nvPicPr>
        <p:blipFill>
          <a:blip r:embed="rId3"/>
          <a:srcRect l="37430" t="-351" r="8296"/>
          <a:stretch>
            <a:fillRect/>
          </a:stretch>
        </p:blipFill>
        <p:spPr>
          <a:xfrm>
            <a:off x="7327265" y="908050"/>
            <a:ext cx="409321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973580" y="1628775"/>
            <a:ext cx="54495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穿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”</a:t>
            </a:r>
            <a:r>
              <a:rPr lang="en-US" altLang="zh-CN" sz="2800" b="1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——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写出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石壁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的陡峭和高耸；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3580" y="2306320"/>
            <a:ext cx="525335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惊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”</a:t>
            </a:r>
            <a:r>
              <a:rPr lang="en-US" altLang="zh-CN" sz="2800" b="1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——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写出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水势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的汹涌；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拍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”</a:t>
            </a:r>
            <a:r>
              <a:rPr lang="en-US" altLang="zh-CN" sz="2800" b="1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——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写出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江水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与岸拍击的力度；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卷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”</a:t>
            </a:r>
            <a:r>
              <a:rPr lang="en-US" altLang="zh-CN" sz="2800" b="1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——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写出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波涛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的巨大力量；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雪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”</a:t>
            </a:r>
            <a:r>
              <a:rPr lang="en-US" altLang="zh-CN" sz="2800" b="1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——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写出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水色</a:t>
            </a: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的纯白。</a:t>
            </a:r>
            <a:endParaRPr lang="zh-CN" altLang="en-US" sz="2400" b="1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7220" y="4858385"/>
            <a:ext cx="53181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这</a:t>
            </a:r>
            <a:r>
              <a:rPr lang="en-US" altLang="zh-CN" sz="28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几</a:t>
            </a: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句</a:t>
            </a:r>
            <a:r>
              <a:rPr lang="en-US" altLang="zh-CN" sz="28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词，从形声色的角度，运用夸张比喻的修辞，描绘一幅雄奇壮丽的赤壁江山图</a:t>
            </a:r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19860" y="669290"/>
            <a:ext cx="5252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黑体-简" panose="02000000000000000000" charset="-122"/>
                <a:ea typeface="黑体-简" panose="02000000000000000000" charset="-122"/>
              </a:rPr>
              <a:t>一、赤壁雄奇之景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72" y="1628774"/>
            <a:ext cx="467401" cy="4674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72" y="4858384"/>
            <a:ext cx="467401" cy="467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25"/>
            <a:ext cx="12192000" cy="69483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58085" y="692150"/>
            <a:ext cx="5252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-简" panose="02000000000000000000" charset="-122"/>
                <a:ea typeface="黑体-简" panose="02000000000000000000" charset="-122"/>
              </a:rPr>
              <a:t>二、赤壁豪杰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250439" y="1408430"/>
            <a:ext cx="59823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eaLnBrk="0" hangingPunct="0"/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羽扇纶巾，谈笑间，樯橹灰飞烟灭。</a:t>
            </a:r>
            <a:endParaRPr lang="zh-CN" altLang="en-US" sz="3600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2738755" y="2135505"/>
            <a:ext cx="350012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雄姿英发    风流儒雅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才华横溢    指挥若定   </a:t>
            </a:r>
            <a:endParaRPr lang="zh-CN" altLang="en-US" dirty="0">
              <a:latin typeface="Arial" panose="020B0604020202090204" pitchFamily="34" charset="0"/>
              <a:ea typeface="黑体" pitchFamily="49" charset="-122"/>
            </a:endParaRPr>
          </a:p>
        </p:txBody>
      </p:sp>
      <p:sp>
        <p:nvSpPr>
          <p:cNvPr id="62468" name="Text Box 4"/>
          <p:cNvSpPr txBox="1"/>
          <p:nvPr/>
        </p:nvSpPr>
        <p:spPr>
          <a:xfrm>
            <a:off x="2016738" y="4186209"/>
            <a:ext cx="7721600" cy="1876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/>
            <a:r>
              <a:rPr lang="zh-CN" altLang="en-US" sz="2400" b="1" dirty="0">
                <a:solidFill>
                  <a:srgbClr val="00206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）</a:t>
            </a:r>
            <a:r>
              <a:rPr lang="zh-CN" altLang="en-US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以美人衬英雄，更突出周瑜的年轻有为，</a:t>
            </a:r>
          </a:p>
          <a:p>
            <a:pPr indent="0" eaLnBrk="0" hangingPunct="0"/>
            <a:r>
              <a:rPr lang="zh-CN" altLang="en-US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风流倜傥、春风得意。</a:t>
            </a:r>
          </a:p>
          <a:p>
            <a:pPr indent="0" eaLnBrk="0" hangingPunct="0"/>
            <a:endParaRPr lang="zh-CN" altLang="en-US" sz="2400" b="1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indent="0" eaLnBrk="0" hangingPunct="0"/>
            <a:r>
              <a:rPr lang="zh-CN" altLang="en-US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（2）因被信任而有建功立业的机会。</a:t>
            </a:r>
          </a:p>
          <a:p>
            <a:pPr indent="0" eaLnBrk="0" hangingPunct="0"/>
            <a:r>
              <a:rPr lang="zh-CN" altLang="en-US" sz="2000" dirty="0">
                <a:latin typeface="Arial" panose="020B0604020202090204" pitchFamily="34" charset="0"/>
                <a:ea typeface="黑体" pitchFamily="49" charset="-122"/>
              </a:rPr>
              <a:t>                                        </a:t>
            </a:r>
            <a:endParaRPr lang="zh-CN" altLang="en-US" sz="2000" dirty="0">
              <a:solidFill>
                <a:srgbClr val="FF0000"/>
              </a:solidFill>
              <a:latin typeface="Arial" panose="020B0604020202090204" pitchFamily="34" charset="0"/>
              <a:ea typeface="黑体" pitchFamily="49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 rot="10800000">
            <a:off x="2250440" y="3563600"/>
            <a:ext cx="5982335" cy="521970"/>
          </a:xfrm>
          <a:prstGeom prst="rect">
            <a:avLst/>
          </a:prstGeom>
          <a:noFill/>
          <a:ln w="9525">
            <a:noFill/>
          </a:ln>
        </p:spPr>
        <p:txBody>
          <a:bodyPr rot="10800000" wrap="square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b="1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插入“小乔初嫁了”这一细节有何作用?</a:t>
            </a:r>
          </a:p>
        </p:txBody>
      </p:sp>
      <p:sp>
        <p:nvSpPr>
          <p:cNvPr id="62472" name="Text Box 8"/>
          <p:cNvSpPr txBox="1"/>
          <p:nvPr/>
        </p:nvSpPr>
        <p:spPr>
          <a:xfrm>
            <a:off x="7976870" y="1873885"/>
            <a:ext cx="2743200" cy="1691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endParaRPr lang="en-US" altLang="zh-CN" sz="2000" dirty="0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</a:endParaRP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——正面描写</a:t>
            </a:r>
          </a:p>
          <a:p>
            <a:pPr indent="0" eaLnBrk="0" hangingPunct="0">
              <a:spcBef>
                <a:spcPct val="50000"/>
              </a:spcBef>
            </a:pP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62473" name="Text Box 9"/>
          <p:cNvSpPr txBox="1"/>
          <p:nvPr/>
        </p:nvSpPr>
        <p:spPr>
          <a:xfrm>
            <a:off x="7976870" y="5092700"/>
            <a:ext cx="3382963" cy="675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——侧面描写</a:t>
            </a:r>
          </a:p>
          <a:p>
            <a:pPr indent="0" eaLnBrk="0" hangingPunct="0"/>
            <a:endParaRPr lang="en-US" altLang="zh-CN" dirty="0">
              <a:latin typeface="Arial" panose="020B0604020202090204" pitchFamily="34" charset="0"/>
              <a:ea typeface="黑体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32" y="1463039"/>
            <a:ext cx="467401" cy="467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38" y="3583571"/>
            <a:ext cx="467401" cy="467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469" grpId="0"/>
      <p:bldP spid="62468" grpId="0"/>
      <p:bldP spid="13315" grpId="0"/>
      <p:bldP spid="62472" grpId="0"/>
      <p:bldP spid="624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0935"/>
            <a:ext cx="12192000" cy="6948310"/>
          </a:xfrm>
          <a:prstGeom prst="rect">
            <a:avLst/>
          </a:prstGeom>
        </p:spPr>
      </p:pic>
      <p:pic>
        <p:nvPicPr>
          <p:cNvPr id="14" name="图片 13" descr="Unkn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55" y="3498215"/>
            <a:ext cx="2409190" cy="2804795"/>
          </a:xfrm>
          <a:prstGeom prst="rect">
            <a:avLst/>
          </a:prstGeom>
        </p:spPr>
      </p:pic>
      <p:pic>
        <p:nvPicPr>
          <p:cNvPr id="16" name="图片 15" descr="timg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80" y="669925"/>
            <a:ext cx="1678305" cy="2447290"/>
          </a:xfrm>
          <a:prstGeom prst="rect">
            <a:avLst/>
          </a:prstGeom>
        </p:spPr>
      </p:pic>
      <p:sp>
        <p:nvSpPr>
          <p:cNvPr id="17412" name="Text Box 5"/>
          <p:cNvSpPr txBox="1"/>
          <p:nvPr/>
        </p:nvSpPr>
        <p:spPr>
          <a:xfrm>
            <a:off x="3935730" y="994410"/>
            <a:ext cx="5973763" cy="2122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雄姿英发  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东吴都督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功名成就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幸福美满</a:t>
            </a:r>
          </a:p>
        </p:txBody>
      </p:sp>
      <p:sp>
        <p:nvSpPr>
          <p:cNvPr id="261126" name="Text Box 6"/>
          <p:cNvSpPr txBox="1"/>
          <p:nvPr/>
        </p:nvSpPr>
        <p:spPr>
          <a:xfrm>
            <a:off x="6535420" y="669925"/>
            <a:ext cx="3981450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</a:rPr>
              <a:t>江山在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</a:rPr>
              <a:t>周郎不在</a:t>
            </a:r>
          </a:p>
        </p:txBody>
      </p:sp>
      <p:sp>
        <p:nvSpPr>
          <p:cNvPr id="261129" name="Text Box 9"/>
          <p:cNvSpPr txBox="1"/>
          <p:nvPr/>
        </p:nvSpPr>
        <p:spPr>
          <a:xfrm>
            <a:off x="6451600" y="2181860"/>
            <a:ext cx="25400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en-US" altLang="zh-CN" sz="4800" dirty="0">
                <a:latin typeface="Arial" panose="020B0604020202090204" pitchFamily="34" charset="0"/>
                <a:ea typeface="宋体" pitchFamily="2" charset="-122"/>
              </a:rPr>
              <a:t>(</a:t>
            </a:r>
            <a:r>
              <a:rPr lang="zh-CN" altLang="en-US" sz="4800" dirty="0">
                <a:latin typeface="Arial" panose="020B0604020202090204" pitchFamily="34" charset="0"/>
                <a:ea typeface="宋体" pitchFamily="2" charset="-122"/>
              </a:rPr>
              <a:t>怀古</a:t>
            </a:r>
            <a:r>
              <a:rPr lang="en-US" altLang="zh-CN" sz="4800" dirty="0">
                <a:latin typeface="Arial" panose="020B0604020202090204" pitchFamily="34" charset="0"/>
                <a:ea typeface="宋体" pitchFamily="2" charset="-122"/>
              </a:rPr>
              <a:t>)</a:t>
            </a:r>
          </a:p>
        </p:txBody>
      </p:sp>
      <p:sp>
        <p:nvSpPr>
          <p:cNvPr id="261124" name="Text Box 4"/>
          <p:cNvSpPr txBox="1"/>
          <p:nvPr/>
        </p:nvSpPr>
        <p:spPr>
          <a:xfrm>
            <a:off x="3935730" y="3995420"/>
            <a:ext cx="6049963" cy="2122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早生华发 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团练副使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功业未就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240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屡遭不幸</a:t>
            </a:r>
          </a:p>
        </p:txBody>
      </p:sp>
      <p:sp>
        <p:nvSpPr>
          <p:cNvPr id="261130" name="Text Box 10"/>
          <p:cNvSpPr txBox="1"/>
          <p:nvPr/>
        </p:nvSpPr>
        <p:spPr>
          <a:xfrm>
            <a:off x="6451600" y="3667125"/>
            <a:ext cx="22352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en-US" altLang="zh-CN" sz="4800" dirty="0">
                <a:latin typeface="Arial" panose="020B0604020202090204" pitchFamily="34" charset="0"/>
                <a:ea typeface="宋体" pitchFamily="2" charset="-122"/>
              </a:rPr>
              <a:t>(</a:t>
            </a:r>
            <a:r>
              <a:rPr lang="zh-CN" altLang="en-US" sz="4800" dirty="0">
                <a:latin typeface="Arial" panose="020B0604020202090204" pitchFamily="34" charset="0"/>
                <a:ea typeface="宋体" pitchFamily="2" charset="-122"/>
              </a:rPr>
              <a:t>伤己</a:t>
            </a:r>
            <a:r>
              <a:rPr lang="en-US" altLang="zh-CN" sz="4800" dirty="0">
                <a:latin typeface="Arial" panose="020B0604020202090204" pitchFamily="34" charset="0"/>
                <a:ea typeface="宋体" pitchFamily="2" charset="-122"/>
              </a:rPr>
              <a:t>)</a:t>
            </a:r>
          </a:p>
        </p:txBody>
      </p:sp>
      <p:sp>
        <p:nvSpPr>
          <p:cNvPr id="261127" name="Text Box 7"/>
          <p:cNvSpPr txBox="1"/>
          <p:nvPr/>
        </p:nvSpPr>
        <p:spPr>
          <a:xfrm>
            <a:off x="6653530" y="4796155"/>
            <a:ext cx="3744913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</a:rPr>
              <a:t>东坡在</a:t>
            </a:r>
          </a:p>
          <a:p>
            <a:pPr indent="0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</a:rPr>
              <a:t>事业不在</a:t>
            </a:r>
          </a:p>
        </p:txBody>
      </p:sp>
      <p:sp>
        <p:nvSpPr>
          <p:cNvPr id="261132" name="AutoShape 12"/>
          <p:cNvSpPr/>
          <p:nvPr/>
        </p:nvSpPr>
        <p:spPr>
          <a:xfrm>
            <a:off x="8552180" y="3117215"/>
            <a:ext cx="16256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indent="0" eaLnBrk="0" hangingPunct="0"/>
            <a:endParaRPr lang="zh-CN" altLang="en-US" dirty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15265" y="1227455"/>
            <a:ext cx="1046440" cy="5075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</a:rPr>
              <a:t>曾经：意气风发，年少有为</a:t>
            </a:r>
            <a:endParaRPr lang="en-US" altLang="zh-CN" sz="2800" b="1" dirty="0">
              <a:latin typeface="宋体-简" panose="02010800040101010101" charset="-122"/>
              <a:ea typeface="宋体-简" panose="02010800040101010101" charset="-122"/>
            </a:endParaRPr>
          </a:p>
          <a:p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</a:rPr>
              <a:t>现在：时运不济，壮志难酬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261126" grpId="0"/>
      <p:bldP spid="261129" grpId="0"/>
      <p:bldP spid="261124" grpId="0"/>
      <p:bldP spid="261130" grpId="0"/>
      <p:bldP spid="261127" grpId="0"/>
      <p:bldP spid="261132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" y="-45225"/>
            <a:ext cx="12192000" cy="69483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82065" y="1328420"/>
            <a:ext cx="96513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        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题是赤壁，心实为己而发。周郎是宾，自己是主。借宾定主，寓主于宾。</a:t>
            </a: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是主是宾，离奇变幻，细思方得其主意处。不可但诵其词，不知其命意所在也。</a:t>
            </a:r>
            <a:endParaRPr kumimoji="1"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                                                                     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——</a:t>
            </a: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（清）黄蓼园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《</a:t>
            </a: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蓼园词评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》</a:t>
            </a:r>
            <a:endParaRPr lang="zh-CN" altLang="en-US" sz="2400" b="1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9360" y="3359150"/>
            <a:ext cx="4653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</a:rPr>
              <a:t>自题金山画像</a:t>
            </a:r>
          </a:p>
          <a:p>
            <a:pPr algn="ctr"/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</a:rPr>
              <a:t>心似已灰之木，身如不系之舟。</a:t>
            </a:r>
          </a:p>
          <a:p>
            <a:pPr algn="ctr"/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</a:rPr>
              <a:t>问汝平生功业，</a:t>
            </a:r>
            <a:r>
              <a:rPr lang="zh-CN" altLang="en-US" sz="2400" b="1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</a:rPr>
              <a:t>黄州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</a:rPr>
              <a:t>惠州儋州。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48485" y="5263515"/>
            <a:ext cx="8519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黄州时期，是苏轼人生的低谷期，也是苏轼文学创作的高峰期。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225"/>
            <a:ext cx="12192000" cy="6948310"/>
          </a:xfrm>
          <a:prstGeom prst="rect">
            <a:avLst/>
          </a:prstGeom>
        </p:spPr>
      </p:pic>
      <p:sp>
        <p:nvSpPr>
          <p:cNvPr id="18434" name="文本框 83970"/>
          <p:cNvSpPr txBox="1"/>
          <p:nvPr/>
        </p:nvSpPr>
        <p:spPr>
          <a:xfrm>
            <a:off x="1075055" y="3014980"/>
            <a:ext cx="103695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eaLnBrk="0" hangingPunct="0"/>
            <a:r>
              <a:rPr lang="zh-CN" altLang="en-US" sz="3600" dirty="0">
                <a:latin typeface="Arial" panose="020B0604020202090204" pitchFamily="34" charset="0"/>
                <a:ea typeface="华文新魏" pitchFamily="2" charset="-122"/>
              </a:rPr>
              <a:t>　 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苏东坡是个秉性难改的乐天派，是悲天悯人的道德家，是黎民百姓的好朋友，是散文作家，是新派的画家，是伟大的书法家，是酿酒的实验者，是工程师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，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是假道学的反对者，是瑜珈术的修炼者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，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是佛教徒，是士大夫，是皇帝的秘书，是饮酒成癖者，是心肠慈悲的法官，是政治上的坚持己见者，是月下的漫步者，是诗人，是生性诙谐爱开玩笑的人。            </a:t>
            </a:r>
            <a:r>
              <a:rPr lang="zh-CN" altLang="en-US" sz="3600" b="1" dirty="0">
                <a:latin typeface="Arial" panose="020B0604020202090204" pitchFamily="34" charset="0"/>
                <a:ea typeface="华文新魏" pitchFamily="2" charset="-122"/>
              </a:rPr>
              <a:t>    </a:t>
            </a:r>
          </a:p>
          <a:p>
            <a:pPr indent="0" eaLnBrk="0" hangingPunct="0"/>
            <a:r>
              <a:rPr lang="zh-CN" altLang="en-US" sz="3600" b="1" dirty="0">
                <a:latin typeface="Arial" panose="020B0604020202090204" pitchFamily="34" charset="0"/>
                <a:ea typeface="华文新魏" pitchFamily="2" charset="-122"/>
              </a:rPr>
              <a:t>                                                </a:t>
            </a:r>
            <a:r>
              <a:rPr lang="en-US" altLang="zh-CN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——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林语堂</a:t>
            </a:r>
            <a:r>
              <a:rPr lang="en-US" altLang="zh-CN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《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苏东坡传</a:t>
            </a:r>
            <a:r>
              <a:rPr lang="en-US" altLang="zh-CN" sz="24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》</a:t>
            </a:r>
            <a:r>
              <a:rPr lang="en-US" altLang="zh-CN" sz="3600" b="1" dirty="0">
                <a:latin typeface="Arial" panose="020B0604020202090204" pitchFamily="34" charset="0"/>
                <a:ea typeface="华文新魏" pitchFamily="2" charset="-122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09425" y="1251819"/>
            <a:ext cx="939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</a:rPr>
              <a:t>        三代以下之诗人，无过于屈子、渊明、子美、子瞻者。此四子者，若无文学之天才，其人格亦自足千古。</a:t>
            </a:r>
            <a:endParaRPr lang="en-US" altLang="zh-CN" sz="2400" b="1" dirty="0">
              <a:latin typeface="宋体-简" panose="02010800040101010101" charset="-122"/>
              <a:ea typeface="宋体-简" panose="02010800040101010101" charset="-122"/>
            </a:endParaRPr>
          </a:p>
          <a:p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</a:rPr>
              <a:t>                                                                                    </a:t>
            </a:r>
            <a:r>
              <a:rPr lang="en-US" altLang="zh-CN" sz="2400" b="1" dirty="0">
                <a:latin typeface="宋体-简" panose="02010800040101010101" charset="-122"/>
                <a:ea typeface="宋体-简" panose="02010800040101010101" charset="-122"/>
              </a:rPr>
              <a:t>——《</a:t>
            </a:r>
            <a:r>
              <a:rPr lang="zh-CN" altLang="en-US" sz="2400" b="1" dirty="0">
                <a:latin typeface="宋体-简" panose="02010800040101010101" charset="-122"/>
                <a:ea typeface="宋体-简" panose="02010800040101010101" charset="-122"/>
              </a:rPr>
              <a:t>王国维遗书</a:t>
            </a:r>
            <a:r>
              <a:rPr lang="en-US" altLang="zh-CN" sz="2400" b="1" dirty="0">
                <a:latin typeface="宋体-简" panose="02010800040101010101" charset="-122"/>
                <a:ea typeface="宋体-简" panose="02010800040101010101" charset="-122"/>
              </a:rPr>
              <a:t>》</a:t>
            </a:r>
            <a:endParaRPr lang="zh-CN" altLang="en-US" sz="2400" b="1" dirty="0">
              <a:latin typeface="宋体-简" panose="02010800040101010101" charset="-122"/>
              <a:ea typeface="宋体-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675" y="1058863"/>
            <a:ext cx="1644650" cy="163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3168650" y="3146425"/>
            <a:ext cx="6211888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zh-CN" altLang="en-US" sz="7200" b="1" strike="noStrike" spc="300" noProof="1">
                <a:solidFill>
                  <a:srgbClr val="002060"/>
                </a:solidFill>
                <a:latin typeface="微软雅黑" charset="-122"/>
                <a:ea typeface="微软雅黑" charset="-122"/>
                <a:cs typeface="+mn-cs"/>
              </a:rPr>
              <a:t>谢谢您的观看</a:t>
            </a:r>
            <a:endParaRPr lang="zh-CN" altLang="en-US" sz="7200" b="1" strike="noStrike" spc="300" noProof="1">
              <a:solidFill>
                <a:srgbClr val="00206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9963" y="4676775"/>
            <a:ext cx="5607050" cy="11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z="100" strike="noStrike" spc="226" noProof="1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+mn-cs"/>
              </a:rPr>
              <a:t>北京市朝阳区教育研究中心  制作</a:t>
            </a:r>
            <a:endParaRPr lang="zh-CN" altLang="en-US" sz="100" strike="noStrike" spc="226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11638" y="5259388"/>
            <a:ext cx="4498975" cy="50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trike="noStrike" spc="226" noProof="1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+mn-cs"/>
              </a:rPr>
              <a:t>北京市朝阳区教育研究中心  制作</a:t>
            </a:r>
            <a:endParaRPr lang="zh-CN" altLang="en-US" strike="noStrike" spc="226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宽屏</PresentationFormat>
  <Paragraphs>56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等线</vt:lpstr>
      <vt:lpstr>等线 Light</vt:lpstr>
      <vt:lpstr>方正舒体</vt:lpstr>
      <vt:lpstr>黑体</vt:lpstr>
      <vt:lpstr>黑体-简</vt:lpstr>
      <vt:lpstr>华文新魏</vt:lpstr>
      <vt:lpstr>楷体</vt:lpstr>
      <vt:lpstr>宋体</vt:lpstr>
      <vt:lpstr>宋体-简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Administrator</cp:lastModifiedBy>
  <cp:revision>76</cp:revision>
  <dcterms:created xsi:type="dcterms:W3CDTF">2020-02-05T12:51:16Z</dcterms:created>
  <dcterms:modified xsi:type="dcterms:W3CDTF">2020-02-12T03:10:34Z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