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3" r:id="rId2"/>
    <p:sldId id="289" r:id="rId3"/>
    <p:sldId id="256" r:id="rId4"/>
    <p:sldId id="295" r:id="rId5"/>
    <p:sldId id="296" r:id="rId6"/>
    <p:sldId id="280" r:id="rId7"/>
    <p:sldId id="304"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14"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6DDDB-E4DF-4307-B8F5-1131E474D5E6}" type="datetimeFigureOut">
              <a:rPr lang="zh-CN" altLang="en-US" smtClean="0"/>
              <a:t>2020/2/9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82087-EC0B-4CF5-B042-25B28F7B3904}" type="slidenum">
              <a:rPr lang="zh-CN" altLang="en-US" smtClean="0"/>
              <a:t>‹#›</a:t>
            </a:fld>
            <a:endParaRPr lang="zh-CN" altLang="en-US"/>
          </a:p>
        </p:txBody>
      </p:sp>
    </p:spTree>
    <p:extLst>
      <p:ext uri="{BB962C8B-B14F-4D97-AF65-F5344CB8AC3E}">
        <p14:creationId xmlns:p14="http://schemas.microsoft.com/office/powerpoint/2010/main" val="228632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410163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24"/>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2020/2/9</a:t>
            </a:fld>
            <a:endParaRPr lang="zh-CN" altLang="en-US"/>
          </a:p>
        </p:txBody>
      </p:sp>
      <p:sp>
        <p:nvSpPr>
          <p:cNvPr id="17" name="页脚占位符 16"/>
          <p:cNvSpPr>
            <a:spLocks noGrp="1"/>
          </p:cNvSpPr>
          <p:nvPr>
            <p:ph type="ftr" sz="quarter" idx="11"/>
            <p:custDataLst>
              <p:tags r:id="rId2"/>
            </p:custDataLst>
          </p:nvPr>
        </p:nvSpPr>
        <p:spPr>
          <a:xfrm>
            <a:off x="4116000" y="6350624"/>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24"/>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20"/>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9"/>
            <a:ext cx="1910715" cy="408991"/>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8"/>
            <a:ext cx="4825365" cy="97103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364808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2020/2/9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33812" y="0"/>
            <a:ext cx="12192000" cy="6858000"/>
          </a:xfrm>
          <a:prstGeom prst="rect">
            <a:avLst/>
          </a:prstGeom>
        </p:spPr>
      </p:pic>
      <p:sp>
        <p:nvSpPr>
          <p:cNvPr id="10" name="矩形 9"/>
          <p:cNvSpPr/>
          <p:nvPr/>
        </p:nvSpPr>
        <p:spPr>
          <a:xfrm>
            <a:off x="6494780" y="4847167"/>
            <a:ext cx="4802293" cy="708014"/>
          </a:xfrm>
          <a:prstGeom prst="rect">
            <a:avLst/>
          </a:prstGeom>
        </p:spPr>
        <p:txBody>
          <a:bodyPr wrap="square">
            <a:spAutoFit/>
          </a:bodyPr>
          <a:lstStyle/>
          <a:p>
            <a:pPr algn="l">
              <a:lnSpc>
                <a:spcPct val="150000"/>
              </a:lnSpc>
            </a:pPr>
            <a:r>
              <a:rPr lang="en-US" altLang="zh-CN" sz="2400" b="1" spc="301" dirty="0">
                <a:latin typeface="楷体" panose="02010609060101010101" charset="-122"/>
                <a:ea typeface="楷体" panose="02010609060101010101" charset="-122"/>
                <a:cs typeface="楷体" panose="02010609060101010101" charset="-122"/>
              </a:rPr>
              <a:t>  </a:t>
            </a:r>
            <a:r>
              <a:rPr lang="en-US" altLang="zh-CN" sz="2667" spc="301" dirty="0">
                <a:latin typeface="微软雅黑" panose="020B0503020204020204" charset="-122"/>
                <a:ea typeface="微软雅黑" panose="020B0503020204020204" charset="-122"/>
              </a:rPr>
              <a:t> </a:t>
            </a:r>
          </a:p>
        </p:txBody>
      </p:sp>
      <p:sp>
        <p:nvSpPr>
          <p:cNvPr id="11" name="文本框 10"/>
          <p:cNvSpPr txBox="1"/>
          <p:nvPr/>
        </p:nvSpPr>
        <p:spPr>
          <a:xfrm>
            <a:off x="5422159" y="1592165"/>
            <a:ext cx="5458460" cy="584775"/>
          </a:xfrm>
          <a:prstGeom prst="rect">
            <a:avLst/>
          </a:prstGeom>
          <a:noFill/>
        </p:spPr>
        <p:txBody>
          <a:bodyPr wrap="square" rtlCol="0">
            <a:spAutoFit/>
          </a:bodyPr>
          <a:lstStyle/>
          <a:p>
            <a:pPr algn="ct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高一语文</a:t>
            </a:r>
            <a:r>
              <a:rPr lang="zh-CN" altLang="en-US" sz="3200"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8" name="标题 14"/>
          <p:cNvSpPr txBox="1">
            <a:spLocks/>
          </p:cNvSpPr>
          <p:nvPr/>
        </p:nvSpPr>
        <p:spPr>
          <a:xfrm>
            <a:off x="4223792" y="3321970"/>
            <a:ext cx="6480720" cy="971127"/>
          </a:xfrm>
          <a:prstGeom prst="rect">
            <a:avLst/>
          </a:prstGeom>
        </p:spPr>
        <p:txBody>
          <a:bodyPr vert="horz" wrap="square" lIns="0" tIns="0" rIns="0" bIns="0" rtlCol="0" anchor="ctr" anchorCtr="0">
            <a:no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kern="1200" spc="600">
                <a:solidFill>
                  <a:schemeClr val="tx1"/>
                </a:solidFill>
                <a:latin typeface="Arial" panose="020B0604020202020204" pitchFamily="34" charset="0"/>
                <a:ea typeface="汉仪旗黑-85S" panose="00020600040101010101" pitchFamily="18" charset="-122"/>
                <a:cs typeface="+mj-cs"/>
              </a:defRPr>
            </a:lvl1pPr>
          </a:lstStyle>
          <a:p>
            <a:pPr algn="ctr"/>
            <a:r>
              <a:rPr lang="zh-CN" altLang="en-US" sz="3600" b="1" dirty="0" smtClean="0">
                <a:solidFill>
                  <a:srgbClr val="C00000"/>
                </a:solidFill>
                <a:latin typeface="+mn-ea"/>
                <a:ea typeface="+mn-ea"/>
              </a:rPr>
              <a:t>鉴赏</a:t>
            </a:r>
            <a:r>
              <a:rPr lang="en-US" altLang="zh-CN" sz="3600" b="1" dirty="0" smtClean="0">
                <a:solidFill>
                  <a:srgbClr val="C00000"/>
                </a:solidFill>
                <a:latin typeface="+mn-ea"/>
                <a:ea typeface="+mn-ea"/>
              </a:rPr>
              <a:t>《</a:t>
            </a:r>
            <a:r>
              <a:rPr lang="zh-CN" altLang="en-US" sz="3600" b="1" dirty="0" smtClean="0">
                <a:solidFill>
                  <a:srgbClr val="C00000"/>
                </a:solidFill>
                <a:latin typeface="+mn-ea"/>
                <a:ea typeface="+mn-ea"/>
              </a:rPr>
              <a:t>登高</a:t>
            </a:r>
            <a:r>
              <a:rPr lang="en-US" altLang="zh-CN" sz="3600" b="1" dirty="0" smtClean="0">
                <a:solidFill>
                  <a:srgbClr val="C00000"/>
                </a:solidFill>
                <a:latin typeface="+mn-ea"/>
                <a:ea typeface="+mn-ea"/>
              </a:rPr>
              <a:t>》</a:t>
            </a:r>
            <a:r>
              <a:rPr lang="zh-CN" altLang="en-US" sz="3600" b="1" dirty="0" smtClean="0">
                <a:solidFill>
                  <a:srgbClr val="C00000"/>
                </a:solidFill>
                <a:latin typeface="+mn-ea"/>
                <a:ea typeface="+mn-ea"/>
              </a:rPr>
              <a:t>中的“八重悲”</a:t>
            </a:r>
            <a:endParaRPr lang="zh-CN" altLang="en-US" sz="3600" b="1" dirty="0">
              <a:solidFill>
                <a:srgbClr val="FF0000"/>
              </a:solidFill>
              <a:latin typeface="+mn-ea"/>
              <a:ea typeface="+mn-ea"/>
            </a:endParaRPr>
          </a:p>
        </p:txBody>
      </p:sp>
      <p:sp>
        <p:nvSpPr>
          <p:cNvPr id="12" name="文本框 11"/>
          <p:cNvSpPr txBox="1"/>
          <p:nvPr/>
        </p:nvSpPr>
        <p:spPr>
          <a:xfrm>
            <a:off x="4848224" y="4932754"/>
            <a:ext cx="5362576" cy="646331"/>
          </a:xfrm>
          <a:prstGeom prst="rect">
            <a:avLst/>
          </a:prstGeom>
          <a:noFill/>
        </p:spPr>
        <p:txBody>
          <a:bodyPr wrap="square" rtlCol="0">
            <a:spAutoFit/>
          </a:bodyPr>
          <a:lstStyle/>
          <a:p>
            <a:pPr algn="ctr">
              <a:lnSpc>
                <a:spcPct val="150000"/>
              </a:lnSpc>
            </a:pPr>
            <a:r>
              <a:rPr lang="zh-CN" altLang="en-US" sz="2400" spc="226" dirty="0">
                <a:solidFill>
                  <a:schemeClr val="bg2">
                    <a:lumMod val="10000"/>
                  </a:schemeClr>
                </a:solidFill>
                <a:latin typeface="微软雅黑" panose="020B0503020204020204" charset="-122"/>
                <a:ea typeface="微软雅黑" panose="020B0503020204020204" charset="-122"/>
              </a:rPr>
              <a:t>           人大附中朝阳学校   廖瑾      </a:t>
            </a:r>
          </a:p>
        </p:txBody>
      </p:sp>
    </p:spTree>
    <p:custDataLst>
      <p:tags r:id="rId1"/>
    </p:custDataLst>
    <p:extLst>
      <p:ext uri="{BB962C8B-B14F-4D97-AF65-F5344CB8AC3E}">
        <p14:creationId xmlns:p14="http://schemas.microsoft.com/office/powerpoint/2010/main" val="20608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cstate="print"/>
          <a:srcRect/>
          <a:stretch>
            <a:fillRect/>
          </a:stretch>
        </p:blipFill>
        <p:spPr bwMode="auto">
          <a:xfrm>
            <a:off x="6383338" y="549276"/>
            <a:ext cx="3924300" cy="6048375"/>
          </a:xfrm>
          <a:prstGeom prst="rect">
            <a:avLst/>
          </a:prstGeom>
          <a:noFill/>
          <a:ln w="9525">
            <a:noFill/>
            <a:miter lim="800000"/>
            <a:headEnd/>
            <a:tailEnd/>
          </a:ln>
        </p:spPr>
      </p:pic>
      <p:sp>
        <p:nvSpPr>
          <p:cNvPr id="3075" name="Text Box 6"/>
          <p:cNvSpPr txBox="1">
            <a:spLocks noChangeArrowheads="1"/>
          </p:cNvSpPr>
          <p:nvPr/>
        </p:nvSpPr>
        <p:spPr bwMode="auto">
          <a:xfrm>
            <a:off x="2208213" y="188913"/>
            <a:ext cx="3600450" cy="6124754"/>
          </a:xfrm>
          <a:prstGeom prst="rect">
            <a:avLst/>
          </a:prstGeom>
          <a:noFill/>
          <a:ln w="9525">
            <a:noFill/>
            <a:miter lim="800000"/>
            <a:headEnd/>
            <a:tailEnd/>
          </a:ln>
        </p:spPr>
        <p:txBody>
          <a:bodyPr>
            <a:spAutoFit/>
          </a:bodyPr>
          <a:lstStyle/>
          <a:p>
            <a:pPr>
              <a:spcBef>
                <a:spcPct val="50000"/>
              </a:spcBef>
            </a:pPr>
            <a:r>
              <a:rPr lang="en-US" altLang="zh-CN" dirty="0"/>
              <a:t>           </a:t>
            </a:r>
            <a:r>
              <a:rPr lang="zh-CN" altLang="en-US" sz="2800" b="1" dirty="0"/>
              <a:t>登高</a:t>
            </a:r>
            <a:endParaRPr lang="en-US" altLang="zh-CN" sz="2800" b="1" dirty="0"/>
          </a:p>
          <a:p>
            <a:pPr>
              <a:spcBef>
                <a:spcPct val="50000"/>
              </a:spcBef>
            </a:pPr>
            <a:r>
              <a:rPr lang="en-US" altLang="zh-CN" sz="2800" b="1" dirty="0"/>
              <a:t>                </a:t>
            </a:r>
            <a:r>
              <a:rPr lang="zh-CN" altLang="en-US" sz="2800" b="1" dirty="0"/>
              <a:t>杜甫                                         风急天高猿啸哀，</a:t>
            </a:r>
          </a:p>
          <a:p>
            <a:pPr>
              <a:spcBef>
                <a:spcPct val="50000"/>
              </a:spcBef>
            </a:pPr>
            <a:r>
              <a:rPr lang="zh-CN" altLang="en-US" sz="2800" b="1" dirty="0"/>
              <a:t>渚清沙白鸟飞回。</a:t>
            </a:r>
          </a:p>
          <a:p>
            <a:pPr>
              <a:spcBef>
                <a:spcPct val="50000"/>
              </a:spcBef>
            </a:pPr>
            <a:r>
              <a:rPr lang="zh-CN" altLang="en-US" sz="2800" b="1" dirty="0"/>
              <a:t>无边落木萧萧下，</a:t>
            </a:r>
          </a:p>
          <a:p>
            <a:pPr>
              <a:spcBef>
                <a:spcPct val="50000"/>
              </a:spcBef>
            </a:pPr>
            <a:r>
              <a:rPr lang="zh-CN" altLang="en-US" sz="2800" b="1" dirty="0"/>
              <a:t>不尽长江滚滚来。</a:t>
            </a:r>
          </a:p>
          <a:p>
            <a:pPr>
              <a:spcBef>
                <a:spcPct val="50000"/>
              </a:spcBef>
            </a:pPr>
            <a:r>
              <a:rPr lang="zh-CN" altLang="en-US" sz="2800" b="1" dirty="0"/>
              <a:t>万里悲秋常作客，</a:t>
            </a:r>
          </a:p>
          <a:p>
            <a:pPr>
              <a:spcBef>
                <a:spcPct val="50000"/>
              </a:spcBef>
            </a:pPr>
            <a:r>
              <a:rPr lang="zh-CN" altLang="en-US" sz="2800" b="1" dirty="0"/>
              <a:t>百年多病独登台。</a:t>
            </a:r>
          </a:p>
          <a:p>
            <a:pPr>
              <a:spcBef>
                <a:spcPct val="50000"/>
              </a:spcBef>
            </a:pPr>
            <a:r>
              <a:rPr lang="zh-CN" altLang="en-US" sz="2800" b="1" dirty="0"/>
              <a:t>艰难苦恨繁霜鬓，</a:t>
            </a:r>
          </a:p>
          <a:p>
            <a:pPr>
              <a:spcBef>
                <a:spcPct val="50000"/>
              </a:spcBef>
            </a:pPr>
            <a:r>
              <a:rPr lang="zh-CN" altLang="en-US" sz="2800" b="1" dirty="0"/>
              <a:t>潦倒新停浊酒杯。</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7549326d279db9b8ca7123780010e61"/>
          <p:cNvPicPr>
            <a:picLocks noChangeAspect="1" noChangeArrowheads="1"/>
          </p:cNvPicPr>
          <p:nvPr/>
        </p:nvPicPr>
        <p:blipFill>
          <a:blip r:embed="rId2" cstate="print"/>
          <a:srcRect/>
          <a:stretch>
            <a:fillRect/>
          </a:stretch>
        </p:blipFill>
        <p:spPr bwMode="auto">
          <a:xfrm>
            <a:off x="7468573" y="2348880"/>
            <a:ext cx="3935412" cy="4064000"/>
          </a:xfrm>
          <a:prstGeom prst="rect">
            <a:avLst/>
          </a:prstGeom>
          <a:noFill/>
          <a:ln w="9525">
            <a:noFill/>
            <a:miter lim="800000"/>
            <a:headEnd/>
            <a:tailEnd/>
          </a:ln>
        </p:spPr>
      </p:pic>
      <p:sp>
        <p:nvSpPr>
          <p:cNvPr id="2" name="标题 1"/>
          <p:cNvSpPr>
            <a:spLocks noGrp="1"/>
          </p:cNvSpPr>
          <p:nvPr>
            <p:ph type="ctrTitle"/>
          </p:nvPr>
        </p:nvSpPr>
        <p:spPr>
          <a:xfrm>
            <a:off x="927894" y="1628801"/>
            <a:ext cx="7772400" cy="1470025"/>
          </a:xfrm>
        </p:spPr>
        <p:txBody>
          <a:bodyPr>
            <a:normAutofit/>
          </a:bodyPr>
          <a:lstStyle/>
          <a:p>
            <a:r>
              <a:rPr lang="zh-CN" altLang="en-US" dirty="0" smtClean="0">
                <a:solidFill>
                  <a:srgbClr val="FF0000"/>
                </a:solidFill>
              </a:rPr>
              <a:t>千载之下，谁是知音</a:t>
            </a:r>
            <a:r>
              <a:rPr lang="en-US" altLang="zh-CN" dirty="0" smtClean="0">
                <a:solidFill>
                  <a:srgbClr val="FF0000"/>
                </a:solidFill>
              </a:rPr>
              <a:t>?</a:t>
            </a:r>
            <a:br>
              <a:rPr lang="en-US" altLang="zh-CN" dirty="0" smtClean="0">
                <a:solidFill>
                  <a:srgbClr val="FF0000"/>
                </a:solidFill>
              </a:rPr>
            </a:br>
            <a:endParaRPr lang="zh-CN" altLang="en-US" dirty="0">
              <a:solidFill>
                <a:srgbClr val="FF0000"/>
              </a:solidFill>
            </a:endParaRPr>
          </a:p>
        </p:txBody>
      </p:sp>
      <p:sp>
        <p:nvSpPr>
          <p:cNvPr id="3" name="副标题 2"/>
          <p:cNvSpPr>
            <a:spLocks noGrp="1"/>
          </p:cNvSpPr>
          <p:nvPr>
            <p:ph type="subTitle" idx="1"/>
          </p:nvPr>
        </p:nvSpPr>
        <p:spPr>
          <a:xfrm>
            <a:off x="1055440" y="2652688"/>
            <a:ext cx="6336704" cy="3456384"/>
          </a:xfrm>
          <a:ln>
            <a:noFill/>
          </a:ln>
        </p:spPr>
        <p:txBody>
          <a:bodyPr>
            <a:noAutofit/>
          </a:bodyPr>
          <a:lstStyle/>
          <a:p>
            <a:r>
              <a:rPr lang="zh-CN" altLang="en-US" sz="3600" b="1" dirty="0">
                <a:solidFill>
                  <a:srgbClr val="2006BA"/>
                </a:solidFill>
              </a:rPr>
              <a:t>毕生血泪情，</a:t>
            </a:r>
            <a:endParaRPr lang="en-US" altLang="zh-CN" sz="3600" b="1" dirty="0">
              <a:solidFill>
                <a:srgbClr val="2006BA"/>
              </a:solidFill>
            </a:endParaRPr>
          </a:p>
          <a:p>
            <a:r>
              <a:rPr lang="zh-CN" altLang="en-US" sz="3600" b="1" dirty="0">
                <a:solidFill>
                  <a:srgbClr val="2006BA"/>
                </a:solidFill>
              </a:rPr>
              <a:t>一联古今绝。</a:t>
            </a:r>
            <a:endParaRPr lang="en-US" altLang="zh-CN" sz="3600" b="1" dirty="0">
              <a:solidFill>
                <a:srgbClr val="2006BA"/>
              </a:solidFill>
            </a:endParaRPr>
          </a:p>
          <a:p>
            <a:r>
              <a:rPr lang="zh-CN" altLang="en-US" sz="3600" b="1" dirty="0">
                <a:solidFill>
                  <a:srgbClr val="2006BA"/>
                </a:solidFill>
              </a:rPr>
              <a:t>都云作者悲，</a:t>
            </a:r>
            <a:endParaRPr lang="en-US" altLang="zh-CN" sz="3600" b="1" dirty="0">
              <a:solidFill>
                <a:srgbClr val="2006BA"/>
              </a:solidFill>
            </a:endParaRPr>
          </a:p>
          <a:p>
            <a:r>
              <a:rPr lang="zh-CN" altLang="en-US" sz="3600" b="1" dirty="0">
                <a:solidFill>
                  <a:srgbClr val="2006BA"/>
                </a:solidFill>
              </a:rPr>
              <a:t>谁解其中味？</a:t>
            </a:r>
          </a:p>
        </p:txBody>
      </p:sp>
      <p:sp>
        <p:nvSpPr>
          <p:cNvPr id="5" name="矩形 4"/>
          <p:cNvSpPr/>
          <p:nvPr/>
        </p:nvSpPr>
        <p:spPr>
          <a:xfrm>
            <a:off x="1546831" y="203109"/>
            <a:ext cx="10283584" cy="1323439"/>
          </a:xfrm>
          <a:prstGeom prst="rect">
            <a:avLst/>
          </a:prstGeom>
        </p:spPr>
        <p:txBody>
          <a:bodyPr wrap="none">
            <a:spAutoFit/>
          </a:bodyPr>
          <a:lstStyle/>
          <a:p>
            <a:pPr>
              <a:spcBef>
                <a:spcPct val="50000"/>
              </a:spcBef>
            </a:pPr>
            <a:r>
              <a:rPr lang="zh-CN" altLang="en-US" sz="3200" b="1" dirty="0"/>
              <a:t>       </a:t>
            </a:r>
            <a:r>
              <a:rPr lang="zh-CN" altLang="en-US" sz="3200" b="1" dirty="0" smtClean="0"/>
              <a:t>       </a:t>
            </a:r>
            <a:r>
              <a:rPr lang="zh-CN" altLang="en-US" sz="3200" b="1" dirty="0"/>
              <a:t>万里悲秋常作客，百年多病独登台。</a:t>
            </a:r>
            <a:endParaRPr lang="en-US" altLang="zh-CN" sz="3200" b="1" dirty="0">
              <a:solidFill>
                <a:srgbClr val="2006BA"/>
              </a:solidFill>
            </a:endParaRPr>
          </a:p>
          <a:p>
            <a:pPr>
              <a:spcBef>
                <a:spcPct val="50000"/>
              </a:spcBef>
            </a:pPr>
            <a:r>
              <a:rPr lang="zh-CN" altLang="en-US" sz="3200" b="1" dirty="0">
                <a:solidFill>
                  <a:srgbClr val="C00000"/>
                </a:solidFill>
              </a:rPr>
              <a:t>  宋</a:t>
            </a:r>
            <a:r>
              <a:rPr lang="en-US" altLang="zh-CN" sz="3200" b="1" dirty="0">
                <a:solidFill>
                  <a:srgbClr val="C00000"/>
                </a:solidFill>
              </a:rPr>
              <a:t>·</a:t>
            </a:r>
            <a:r>
              <a:rPr lang="zh-CN" altLang="en-US" sz="3200" b="1" dirty="0">
                <a:solidFill>
                  <a:srgbClr val="C00000"/>
                </a:solidFill>
              </a:rPr>
              <a:t>罗大经</a:t>
            </a:r>
            <a:r>
              <a:rPr lang="en-US" altLang="zh-CN" sz="3200" b="1" dirty="0">
                <a:solidFill>
                  <a:srgbClr val="C00000"/>
                </a:solidFill>
              </a:rPr>
              <a:t>《</a:t>
            </a:r>
            <a:r>
              <a:rPr lang="zh-CN" altLang="en-US" sz="3200" b="1" dirty="0">
                <a:solidFill>
                  <a:srgbClr val="C00000"/>
                </a:solidFill>
              </a:rPr>
              <a:t>鹤林玉露</a:t>
            </a:r>
            <a:r>
              <a:rPr lang="en-US" altLang="zh-CN" sz="3200" b="1" dirty="0">
                <a:solidFill>
                  <a:srgbClr val="C00000"/>
                </a:solidFill>
              </a:rPr>
              <a:t>》</a:t>
            </a:r>
            <a:r>
              <a:rPr lang="zh-CN" altLang="en-US" sz="3200" b="1" dirty="0">
                <a:solidFill>
                  <a:srgbClr val="C00000"/>
                </a:solidFill>
              </a:rPr>
              <a:t>言此联“十四字之间含有八意”</a:t>
            </a:r>
            <a:endParaRPr lang="en-US" altLang="zh-CN" sz="32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79"/>
          <p:cNvSpPr>
            <a:spLocks noChangeArrowheads="1"/>
          </p:cNvSpPr>
          <p:nvPr/>
        </p:nvSpPr>
        <p:spPr bwMode="auto">
          <a:xfrm rot="19800000">
            <a:off x="4283550" y="2160158"/>
            <a:ext cx="3912992" cy="378200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endParaRPr lang="zh-CN" altLang="en-US"/>
          </a:p>
        </p:txBody>
      </p:sp>
      <p:pic>
        <p:nvPicPr>
          <p:cNvPr id="8196" name="Picture 4" descr="27549326d279db9b8ca7123780010e61"/>
          <p:cNvPicPr>
            <a:picLocks noChangeAspect="1" noChangeArrowheads="1"/>
          </p:cNvPicPr>
          <p:nvPr/>
        </p:nvPicPr>
        <p:blipFill>
          <a:blip r:embed="rId2" cstate="print"/>
          <a:srcRect/>
          <a:stretch>
            <a:fillRect/>
          </a:stretch>
        </p:blipFill>
        <p:spPr bwMode="auto">
          <a:xfrm>
            <a:off x="5314269" y="2924796"/>
            <a:ext cx="1952572" cy="2016372"/>
          </a:xfrm>
          <a:prstGeom prst="rect">
            <a:avLst/>
          </a:prstGeom>
          <a:noFill/>
          <a:ln w="9525">
            <a:noFill/>
            <a:miter lim="800000"/>
            <a:headEnd/>
            <a:tailEnd/>
          </a:ln>
        </p:spPr>
      </p:pic>
      <p:sp>
        <p:nvSpPr>
          <p:cNvPr id="7170" name="Rectangle 2"/>
          <p:cNvSpPr>
            <a:spLocks noGrp="1" noChangeArrowheads="1"/>
          </p:cNvSpPr>
          <p:nvPr>
            <p:ph type="title"/>
          </p:nvPr>
        </p:nvSpPr>
        <p:spPr>
          <a:xfrm>
            <a:off x="1952596" y="500042"/>
            <a:ext cx="8895932" cy="1143000"/>
          </a:xfrm>
        </p:spPr>
        <p:txBody>
          <a:bodyPr>
            <a:normAutofit fontScale="90000"/>
          </a:bodyPr>
          <a:lstStyle/>
          <a:p>
            <a:pPr algn="l">
              <a:lnSpc>
                <a:spcPts val="3000"/>
              </a:lnSpc>
            </a:pPr>
            <a:r>
              <a:rPr lang="zh-CN" altLang="en-US" sz="4000" dirty="0" smtClean="0"/>
              <a:t>       </a:t>
            </a:r>
            <a:r>
              <a:rPr lang="zh-CN" altLang="en-US" sz="3600" dirty="0" smtClean="0"/>
              <a:t>万</a:t>
            </a:r>
            <a:r>
              <a:rPr lang="zh-CN" altLang="en-US" sz="3600" dirty="0"/>
              <a:t>里悲秋常作客，百年多病独登台</a:t>
            </a:r>
            <a:r>
              <a:rPr lang="en-US" altLang="zh-CN" sz="3600" dirty="0"/>
              <a:t/>
            </a:r>
            <a:br>
              <a:rPr lang="en-US" altLang="zh-CN" sz="3600" dirty="0"/>
            </a:br>
            <a:r>
              <a:rPr lang="zh-CN" altLang="en-US" sz="3600" dirty="0">
                <a:solidFill>
                  <a:srgbClr val="2006BA"/>
                </a:solidFill>
              </a:rPr>
              <a:t>南宋罗大经指出此联道出八重悲，你能品出几重？</a:t>
            </a:r>
            <a:r>
              <a:rPr lang="en-US" altLang="zh-CN" sz="3600" dirty="0">
                <a:solidFill>
                  <a:srgbClr val="2006BA"/>
                </a:solidFill>
              </a:rPr>
              <a:t/>
            </a:r>
            <a:br>
              <a:rPr lang="en-US" altLang="zh-CN" sz="3600" dirty="0">
                <a:solidFill>
                  <a:srgbClr val="2006BA"/>
                </a:solidFill>
              </a:rPr>
            </a:br>
            <a:r>
              <a:rPr lang="en-US" altLang="zh-CN" sz="3600" dirty="0"/>
              <a:t/>
            </a:r>
            <a:br>
              <a:rPr lang="en-US" altLang="zh-CN" sz="3600" dirty="0"/>
            </a:br>
            <a:endParaRPr lang="zh-CN" altLang="en-US" sz="3600" dirty="0"/>
          </a:p>
        </p:txBody>
      </p:sp>
      <p:sp>
        <p:nvSpPr>
          <p:cNvPr id="8" name="矩形 7"/>
          <p:cNvSpPr/>
          <p:nvPr/>
        </p:nvSpPr>
        <p:spPr>
          <a:xfrm>
            <a:off x="1667508" y="1104982"/>
            <a:ext cx="10153128" cy="461665"/>
          </a:xfrm>
          <a:prstGeom prst="rect">
            <a:avLst/>
          </a:prstGeom>
        </p:spPr>
        <p:txBody>
          <a:bodyPr wrap="square">
            <a:spAutoFit/>
          </a:bodyPr>
          <a:lstStyle/>
          <a:p>
            <a:r>
              <a:rPr lang="zh-CN" altLang="en-US" sz="2400" b="1" dirty="0">
                <a:solidFill>
                  <a:srgbClr val="C00000"/>
                </a:solidFill>
              </a:rPr>
              <a:t>悲秋是中国古代知识分子共有的情怀，为什么在杜甫身上显得尤为沉痛？ </a:t>
            </a:r>
          </a:p>
        </p:txBody>
      </p:sp>
      <p:sp>
        <p:nvSpPr>
          <p:cNvPr id="19" name="椭圆 18"/>
          <p:cNvSpPr/>
          <p:nvPr/>
        </p:nvSpPr>
        <p:spPr>
          <a:xfrm>
            <a:off x="5807968" y="1988840"/>
            <a:ext cx="936104" cy="50405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295800" y="2492896"/>
            <a:ext cx="936104" cy="50405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935760" y="3501008"/>
            <a:ext cx="936104" cy="50405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752184" y="3645024"/>
            <a:ext cx="864096" cy="50405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151784" y="4725144"/>
            <a:ext cx="792088" cy="50405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735960" y="5661248"/>
            <a:ext cx="936104" cy="50405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663952" y="1628801"/>
            <a:ext cx="1415772" cy="461665"/>
          </a:xfrm>
          <a:prstGeom prst="rect">
            <a:avLst/>
          </a:prstGeom>
        </p:spPr>
        <p:txBody>
          <a:bodyPr wrap="none">
            <a:spAutoFit/>
          </a:bodyPr>
          <a:lstStyle/>
          <a:p>
            <a:r>
              <a:rPr lang="zh-CN" altLang="en-US" sz="2400" b="1" dirty="0">
                <a:solidFill>
                  <a:srgbClr val="2006BA"/>
                </a:solidFill>
              </a:rPr>
              <a:t>季节之悲</a:t>
            </a:r>
          </a:p>
        </p:txBody>
      </p:sp>
      <p:sp>
        <p:nvSpPr>
          <p:cNvPr id="28" name="矩形 27"/>
          <p:cNvSpPr/>
          <p:nvPr/>
        </p:nvSpPr>
        <p:spPr>
          <a:xfrm>
            <a:off x="3935760" y="2060849"/>
            <a:ext cx="1415772" cy="461665"/>
          </a:xfrm>
          <a:prstGeom prst="rect">
            <a:avLst/>
          </a:prstGeom>
        </p:spPr>
        <p:txBody>
          <a:bodyPr wrap="none">
            <a:spAutoFit/>
          </a:bodyPr>
          <a:lstStyle/>
          <a:p>
            <a:r>
              <a:rPr lang="zh-CN" altLang="en-US" sz="2400" b="1" dirty="0">
                <a:solidFill>
                  <a:srgbClr val="2006BA"/>
                </a:solidFill>
              </a:rPr>
              <a:t>思归之悲</a:t>
            </a:r>
          </a:p>
        </p:txBody>
      </p:sp>
      <p:sp>
        <p:nvSpPr>
          <p:cNvPr id="29" name="矩形 28"/>
          <p:cNvSpPr/>
          <p:nvPr/>
        </p:nvSpPr>
        <p:spPr>
          <a:xfrm>
            <a:off x="7464152" y="3212977"/>
            <a:ext cx="1415772" cy="461665"/>
          </a:xfrm>
          <a:prstGeom prst="rect">
            <a:avLst/>
          </a:prstGeom>
        </p:spPr>
        <p:txBody>
          <a:bodyPr wrap="none">
            <a:spAutoFit/>
          </a:bodyPr>
          <a:lstStyle/>
          <a:p>
            <a:r>
              <a:rPr lang="zh-CN" altLang="en-US" sz="2400" b="1" dirty="0">
                <a:solidFill>
                  <a:srgbClr val="2006BA"/>
                </a:solidFill>
              </a:rPr>
              <a:t>飘零之悲</a:t>
            </a:r>
          </a:p>
        </p:txBody>
      </p:sp>
      <p:sp>
        <p:nvSpPr>
          <p:cNvPr id="30" name="矩形 29"/>
          <p:cNvSpPr/>
          <p:nvPr/>
        </p:nvSpPr>
        <p:spPr>
          <a:xfrm>
            <a:off x="7176120" y="2132857"/>
            <a:ext cx="1415772" cy="461665"/>
          </a:xfrm>
          <a:prstGeom prst="rect">
            <a:avLst/>
          </a:prstGeom>
        </p:spPr>
        <p:txBody>
          <a:bodyPr wrap="none">
            <a:spAutoFit/>
          </a:bodyPr>
          <a:lstStyle/>
          <a:p>
            <a:r>
              <a:rPr lang="zh-CN" altLang="en-US" sz="2400" b="1" dirty="0">
                <a:solidFill>
                  <a:srgbClr val="2006BA"/>
                </a:solidFill>
              </a:rPr>
              <a:t>艰辛之悲</a:t>
            </a:r>
          </a:p>
        </p:txBody>
      </p:sp>
      <p:sp>
        <p:nvSpPr>
          <p:cNvPr id="31" name="矩形 30"/>
          <p:cNvSpPr/>
          <p:nvPr/>
        </p:nvSpPr>
        <p:spPr>
          <a:xfrm>
            <a:off x="7320136" y="4509121"/>
            <a:ext cx="1415772" cy="461665"/>
          </a:xfrm>
          <a:prstGeom prst="rect">
            <a:avLst/>
          </a:prstGeom>
        </p:spPr>
        <p:txBody>
          <a:bodyPr wrap="none">
            <a:spAutoFit/>
          </a:bodyPr>
          <a:lstStyle/>
          <a:p>
            <a:r>
              <a:rPr lang="zh-CN" altLang="en-US" sz="2400" b="1" dirty="0">
                <a:solidFill>
                  <a:srgbClr val="2006BA"/>
                </a:solidFill>
              </a:rPr>
              <a:t>年老之悲</a:t>
            </a:r>
          </a:p>
        </p:txBody>
      </p:sp>
      <p:sp>
        <p:nvSpPr>
          <p:cNvPr id="32" name="矩形 31"/>
          <p:cNvSpPr/>
          <p:nvPr/>
        </p:nvSpPr>
        <p:spPr>
          <a:xfrm>
            <a:off x="5591944" y="5229201"/>
            <a:ext cx="1415772" cy="461665"/>
          </a:xfrm>
          <a:prstGeom prst="rect">
            <a:avLst/>
          </a:prstGeom>
        </p:spPr>
        <p:txBody>
          <a:bodyPr wrap="none">
            <a:spAutoFit/>
          </a:bodyPr>
          <a:lstStyle/>
          <a:p>
            <a:r>
              <a:rPr lang="zh-CN" altLang="en-US" sz="2400" b="1" dirty="0">
                <a:solidFill>
                  <a:srgbClr val="2006BA"/>
                </a:solidFill>
              </a:rPr>
              <a:t>体衰之悲</a:t>
            </a:r>
          </a:p>
        </p:txBody>
      </p:sp>
      <p:sp>
        <p:nvSpPr>
          <p:cNvPr id="33" name="矩形 32"/>
          <p:cNvSpPr/>
          <p:nvPr/>
        </p:nvSpPr>
        <p:spPr>
          <a:xfrm>
            <a:off x="3863752" y="4293097"/>
            <a:ext cx="1415772" cy="461665"/>
          </a:xfrm>
          <a:prstGeom prst="rect">
            <a:avLst/>
          </a:prstGeom>
        </p:spPr>
        <p:txBody>
          <a:bodyPr wrap="none">
            <a:spAutoFit/>
          </a:bodyPr>
          <a:lstStyle/>
          <a:p>
            <a:r>
              <a:rPr lang="zh-CN" altLang="en-US" sz="2400" b="1" dirty="0">
                <a:solidFill>
                  <a:srgbClr val="2006BA"/>
                </a:solidFill>
              </a:rPr>
              <a:t>孤独之悲</a:t>
            </a:r>
          </a:p>
        </p:txBody>
      </p:sp>
      <p:sp>
        <p:nvSpPr>
          <p:cNvPr id="34" name="矩形 33"/>
          <p:cNvSpPr/>
          <p:nvPr/>
        </p:nvSpPr>
        <p:spPr>
          <a:xfrm>
            <a:off x="3575720" y="3140969"/>
            <a:ext cx="1415772" cy="461665"/>
          </a:xfrm>
          <a:prstGeom prst="rect">
            <a:avLst/>
          </a:prstGeom>
        </p:spPr>
        <p:txBody>
          <a:bodyPr wrap="none">
            <a:spAutoFit/>
          </a:bodyPr>
          <a:lstStyle/>
          <a:p>
            <a:r>
              <a:rPr lang="zh-CN" altLang="en-US" sz="2400" b="1" dirty="0">
                <a:solidFill>
                  <a:srgbClr val="2006BA"/>
                </a:solidFill>
              </a:rPr>
              <a:t>高寒之悲</a:t>
            </a:r>
          </a:p>
        </p:txBody>
      </p:sp>
      <p:sp>
        <p:nvSpPr>
          <p:cNvPr id="25" name="椭圆 24"/>
          <p:cNvSpPr/>
          <p:nvPr/>
        </p:nvSpPr>
        <p:spPr>
          <a:xfrm>
            <a:off x="7320136" y="4941168"/>
            <a:ext cx="936104" cy="50405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7320136" y="4941168"/>
            <a:ext cx="936104" cy="523220"/>
          </a:xfrm>
          <a:prstGeom prst="rect">
            <a:avLst/>
          </a:prstGeom>
          <a:noFill/>
        </p:spPr>
        <p:txBody>
          <a:bodyPr wrap="square" rtlCol="0">
            <a:spAutoFit/>
          </a:bodyPr>
          <a:lstStyle/>
          <a:p>
            <a:r>
              <a:rPr lang="zh-CN" altLang="en-US" sz="2800" b="1" dirty="0"/>
              <a:t>百年</a:t>
            </a:r>
          </a:p>
        </p:txBody>
      </p:sp>
      <p:sp>
        <p:nvSpPr>
          <p:cNvPr id="11" name="TextBox 10"/>
          <p:cNvSpPr txBox="1"/>
          <p:nvPr/>
        </p:nvSpPr>
        <p:spPr>
          <a:xfrm>
            <a:off x="7680176" y="3645024"/>
            <a:ext cx="1080120" cy="523220"/>
          </a:xfrm>
          <a:prstGeom prst="rect">
            <a:avLst/>
          </a:prstGeom>
          <a:noFill/>
        </p:spPr>
        <p:txBody>
          <a:bodyPr wrap="square" rtlCol="0">
            <a:spAutoFit/>
          </a:bodyPr>
          <a:lstStyle/>
          <a:p>
            <a:r>
              <a:rPr lang="zh-CN" altLang="en-US" sz="2800" b="1" dirty="0"/>
              <a:t>作客</a:t>
            </a:r>
          </a:p>
        </p:txBody>
      </p:sp>
      <p:sp>
        <p:nvSpPr>
          <p:cNvPr id="23" name="椭圆 22"/>
          <p:cNvSpPr/>
          <p:nvPr/>
        </p:nvSpPr>
        <p:spPr>
          <a:xfrm>
            <a:off x="7464152" y="2564904"/>
            <a:ext cx="792088" cy="50405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7608168" y="2564904"/>
            <a:ext cx="504056" cy="523220"/>
          </a:xfrm>
          <a:prstGeom prst="rect">
            <a:avLst/>
          </a:prstGeom>
          <a:noFill/>
        </p:spPr>
        <p:txBody>
          <a:bodyPr wrap="square" rtlCol="0">
            <a:spAutoFit/>
          </a:bodyPr>
          <a:lstStyle/>
          <a:p>
            <a:r>
              <a:rPr lang="zh-CN" altLang="en-US" sz="2800" b="1" dirty="0"/>
              <a:t>常</a:t>
            </a:r>
          </a:p>
        </p:txBody>
      </p:sp>
      <p:sp>
        <p:nvSpPr>
          <p:cNvPr id="9" name="TextBox 8"/>
          <p:cNvSpPr txBox="1"/>
          <p:nvPr/>
        </p:nvSpPr>
        <p:spPr>
          <a:xfrm>
            <a:off x="5807968" y="1988840"/>
            <a:ext cx="1080120" cy="523220"/>
          </a:xfrm>
          <a:prstGeom prst="rect">
            <a:avLst/>
          </a:prstGeom>
          <a:noFill/>
        </p:spPr>
        <p:txBody>
          <a:bodyPr wrap="square" rtlCol="0">
            <a:spAutoFit/>
          </a:bodyPr>
          <a:lstStyle/>
          <a:p>
            <a:r>
              <a:rPr lang="zh-CN" altLang="en-US" sz="2800" b="1" dirty="0"/>
              <a:t>悲秋</a:t>
            </a:r>
            <a:r>
              <a:rPr lang="zh-CN" altLang="en-US" sz="2800" dirty="0"/>
              <a:t> </a:t>
            </a:r>
          </a:p>
        </p:txBody>
      </p:sp>
      <p:sp>
        <p:nvSpPr>
          <p:cNvPr id="10" name="TextBox 9"/>
          <p:cNvSpPr txBox="1"/>
          <p:nvPr/>
        </p:nvSpPr>
        <p:spPr>
          <a:xfrm>
            <a:off x="4295800" y="2492896"/>
            <a:ext cx="1152128" cy="523220"/>
          </a:xfrm>
          <a:prstGeom prst="rect">
            <a:avLst/>
          </a:prstGeom>
          <a:noFill/>
        </p:spPr>
        <p:txBody>
          <a:bodyPr wrap="square" rtlCol="0">
            <a:spAutoFit/>
          </a:bodyPr>
          <a:lstStyle/>
          <a:p>
            <a:r>
              <a:rPr lang="zh-CN" altLang="en-US" sz="2800" b="1" dirty="0"/>
              <a:t>万里</a:t>
            </a:r>
          </a:p>
        </p:txBody>
      </p:sp>
      <p:sp>
        <p:nvSpPr>
          <p:cNvPr id="17" name="TextBox 16"/>
          <p:cNvSpPr txBox="1"/>
          <p:nvPr/>
        </p:nvSpPr>
        <p:spPr>
          <a:xfrm>
            <a:off x="3858984" y="3448468"/>
            <a:ext cx="1152128" cy="523220"/>
          </a:xfrm>
          <a:prstGeom prst="rect">
            <a:avLst/>
          </a:prstGeom>
          <a:noFill/>
        </p:spPr>
        <p:txBody>
          <a:bodyPr wrap="square" rtlCol="0">
            <a:spAutoFit/>
          </a:bodyPr>
          <a:lstStyle/>
          <a:p>
            <a:r>
              <a:rPr lang="zh-CN" altLang="en-US" sz="2800" b="1" dirty="0"/>
              <a:t>登台</a:t>
            </a:r>
          </a:p>
        </p:txBody>
      </p:sp>
      <p:sp>
        <p:nvSpPr>
          <p:cNvPr id="18" name="TextBox 17"/>
          <p:cNvSpPr txBox="1"/>
          <p:nvPr/>
        </p:nvSpPr>
        <p:spPr>
          <a:xfrm>
            <a:off x="4295800" y="4725144"/>
            <a:ext cx="504056" cy="523220"/>
          </a:xfrm>
          <a:prstGeom prst="rect">
            <a:avLst/>
          </a:prstGeom>
          <a:noFill/>
        </p:spPr>
        <p:txBody>
          <a:bodyPr wrap="square" rtlCol="0">
            <a:spAutoFit/>
          </a:bodyPr>
          <a:lstStyle/>
          <a:p>
            <a:r>
              <a:rPr lang="zh-CN" altLang="en-US" sz="2800" b="1" dirty="0"/>
              <a:t>独</a:t>
            </a:r>
          </a:p>
        </p:txBody>
      </p:sp>
      <p:sp>
        <p:nvSpPr>
          <p:cNvPr id="16" name="TextBox 15"/>
          <p:cNvSpPr txBox="1"/>
          <p:nvPr/>
        </p:nvSpPr>
        <p:spPr>
          <a:xfrm>
            <a:off x="5735960" y="5661248"/>
            <a:ext cx="1080120" cy="523220"/>
          </a:xfrm>
          <a:prstGeom prst="rect">
            <a:avLst/>
          </a:prstGeom>
          <a:noFill/>
        </p:spPr>
        <p:txBody>
          <a:bodyPr wrap="square" rtlCol="0">
            <a:spAutoFit/>
          </a:bodyPr>
          <a:lstStyle/>
          <a:p>
            <a:r>
              <a:rPr lang="zh-CN" altLang="en-US" sz="2800" b="1" dirty="0"/>
              <a:t>多病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linds(horizont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linds(horizont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blinds(horizontal)">
                                      <p:cBhvr>
                                        <p:cTn id="8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P spid="31" grpId="0"/>
      <p:bldP spid="32" grpId="0"/>
      <p:bldP spid="33" grpId="0"/>
      <p:bldP spid="34" grpId="0"/>
      <p:bldP spid="15" grpId="0"/>
      <p:bldP spid="11" grpId="0"/>
      <p:bldP spid="12" grpId="0"/>
      <p:bldP spid="9" grpId="0"/>
      <p:bldP spid="10" grpId="0"/>
      <p:bldP spid="17" grpId="0"/>
      <p:bldP spid="18"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24034" y="500042"/>
            <a:ext cx="8229600" cy="1143000"/>
          </a:xfrm>
        </p:spPr>
        <p:txBody>
          <a:bodyPr>
            <a:normAutofit fontScale="90000"/>
          </a:bodyPr>
          <a:lstStyle/>
          <a:p>
            <a:pPr algn="l">
              <a:lnSpc>
                <a:spcPts val="3000"/>
              </a:lnSpc>
            </a:pPr>
            <a:r>
              <a:rPr lang="zh-CN" altLang="en-US" dirty="0" smtClean="0"/>
              <a:t>万里悲秋常作客，百年多病独登台</a:t>
            </a:r>
            <a:r>
              <a:rPr lang="en-US" altLang="zh-CN" dirty="0" smtClean="0"/>
              <a:t/>
            </a:r>
            <a:br>
              <a:rPr lang="en-US" altLang="zh-CN" dirty="0" smtClean="0"/>
            </a:br>
            <a:r>
              <a:rPr lang="en-US" altLang="zh-CN" sz="4000" dirty="0"/>
              <a:t/>
            </a:r>
            <a:br>
              <a:rPr lang="en-US" altLang="zh-CN" sz="4000" dirty="0"/>
            </a:br>
            <a:endParaRPr lang="zh-CN" altLang="en-US" sz="4000" dirty="0"/>
          </a:p>
        </p:txBody>
      </p:sp>
      <p:sp>
        <p:nvSpPr>
          <p:cNvPr id="7171" name="Rectangle 3"/>
          <p:cNvSpPr>
            <a:spLocks noGrp="1" noChangeArrowheads="1"/>
          </p:cNvSpPr>
          <p:nvPr>
            <p:ph type="body" idx="1"/>
          </p:nvPr>
        </p:nvSpPr>
        <p:spPr>
          <a:xfrm>
            <a:off x="2009804" y="1357299"/>
            <a:ext cx="8658196" cy="5026029"/>
          </a:xfrm>
        </p:spPr>
        <p:txBody>
          <a:bodyPr>
            <a:normAutofit fontScale="92500" lnSpcReduction="10000"/>
          </a:bodyPr>
          <a:lstStyle/>
          <a:p>
            <a:pPr>
              <a:lnSpc>
                <a:spcPct val="90000"/>
              </a:lnSpc>
              <a:buNone/>
            </a:pPr>
            <a:r>
              <a:rPr lang="zh-CN" altLang="en-US" b="1" dirty="0" smtClean="0">
                <a:solidFill>
                  <a:srgbClr val="2006BA"/>
                </a:solidFill>
              </a:rPr>
              <a:t>       宋</a:t>
            </a:r>
            <a:r>
              <a:rPr lang="en-US" b="1" dirty="0" smtClean="0">
                <a:solidFill>
                  <a:srgbClr val="2006BA"/>
                </a:solidFill>
              </a:rPr>
              <a:t>·</a:t>
            </a:r>
            <a:r>
              <a:rPr lang="zh-CN" altLang="en-US" b="1" dirty="0" smtClean="0">
                <a:solidFill>
                  <a:srgbClr val="2006BA"/>
                </a:solidFill>
              </a:rPr>
              <a:t>罗大经</a:t>
            </a:r>
            <a:r>
              <a:rPr lang="en-US" altLang="zh-CN" b="1" dirty="0" smtClean="0">
                <a:solidFill>
                  <a:srgbClr val="2006BA"/>
                </a:solidFill>
              </a:rPr>
              <a:t>《</a:t>
            </a:r>
            <a:r>
              <a:rPr lang="zh-CN" altLang="en-US" b="1" dirty="0" smtClean="0">
                <a:solidFill>
                  <a:srgbClr val="2006BA"/>
                </a:solidFill>
              </a:rPr>
              <a:t>鹤林玉露</a:t>
            </a:r>
            <a:r>
              <a:rPr lang="en-US" altLang="zh-CN" b="1" dirty="0" smtClean="0">
                <a:solidFill>
                  <a:srgbClr val="2006BA"/>
                </a:solidFill>
              </a:rPr>
              <a:t>》</a:t>
            </a:r>
          </a:p>
          <a:p>
            <a:pPr eaLnBrk="1" hangingPunct="1">
              <a:lnSpc>
                <a:spcPct val="90000"/>
              </a:lnSpc>
            </a:pPr>
            <a:r>
              <a:rPr lang="en-US" altLang="zh-CN" dirty="0" smtClean="0"/>
              <a:t> </a:t>
            </a:r>
            <a:r>
              <a:rPr lang="en-US" altLang="zh-CN" b="1" dirty="0" smtClean="0"/>
              <a:t>“</a:t>
            </a:r>
            <a:r>
              <a:rPr lang="zh-CN" altLang="en-US" b="1" dirty="0" smtClean="0"/>
              <a:t>盖‘万里’，地之远也；</a:t>
            </a:r>
          </a:p>
          <a:p>
            <a:pPr eaLnBrk="1" hangingPunct="1">
              <a:lnSpc>
                <a:spcPct val="90000"/>
              </a:lnSpc>
            </a:pPr>
            <a:r>
              <a:rPr lang="zh-CN" altLang="en-US" b="1" dirty="0" smtClean="0"/>
              <a:t>‘秋’，时之凄惨也；</a:t>
            </a:r>
          </a:p>
          <a:p>
            <a:pPr eaLnBrk="1" hangingPunct="1">
              <a:lnSpc>
                <a:spcPct val="90000"/>
              </a:lnSpc>
            </a:pPr>
            <a:r>
              <a:rPr lang="zh-CN" altLang="en-US" b="1" dirty="0" smtClean="0"/>
              <a:t>‘作客’，羁旅也；</a:t>
            </a:r>
          </a:p>
          <a:p>
            <a:pPr eaLnBrk="1" hangingPunct="1">
              <a:lnSpc>
                <a:spcPct val="90000"/>
              </a:lnSpc>
            </a:pPr>
            <a:r>
              <a:rPr lang="zh-CN" altLang="en-US" b="1" dirty="0" smtClean="0"/>
              <a:t>‘常作客’，久旅也；</a:t>
            </a:r>
          </a:p>
          <a:p>
            <a:pPr eaLnBrk="1" hangingPunct="1">
              <a:lnSpc>
                <a:spcPct val="90000"/>
              </a:lnSpc>
            </a:pPr>
            <a:r>
              <a:rPr lang="zh-CN" altLang="en-US" b="1" dirty="0" smtClean="0"/>
              <a:t>‘百年’齿暮也；</a:t>
            </a:r>
          </a:p>
          <a:p>
            <a:pPr eaLnBrk="1" hangingPunct="1">
              <a:lnSpc>
                <a:spcPct val="90000"/>
              </a:lnSpc>
            </a:pPr>
            <a:r>
              <a:rPr lang="zh-CN" altLang="en-US" b="1" dirty="0" smtClean="0"/>
              <a:t>‘多病’衰疾也；</a:t>
            </a:r>
          </a:p>
          <a:p>
            <a:pPr eaLnBrk="1" hangingPunct="1">
              <a:lnSpc>
                <a:spcPct val="90000"/>
              </a:lnSpc>
            </a:pPr>
            <a:r>
              <a:rPr lang="zh-CN" altLang="en-US" b="1" dirty="0" smtClean="0"/>
              <a:t>‘台’高迥处也；</a:t>
            </a:r>
          </a:p>
          <a:p>
            <a:pPr eaLnBrk="1" hangingPunct="1">
              <a:lnSpc>
                <a:spcPct val="90000"/>
              </a:lnSpc>
            </a:pPr>
            <a:r>
              <a:rPr lang="zh-CN" altLang="en-US" b="1" dirty="0" smtClean="0"/>
              <a:t>‘独登台’，无亲朋也；</a:t>
            </a:r>
            <a:endParaRPr lang="en-US" altLang="zh-CN" b="1" dirty="0" smtClean="0"/>
          </a:p>
          <a:p>
            <a:pPr>
              <a:lnSpc>
                <a:spcPct val="90000"/>
              </a:lnSpc>
              <a:buNone/>
            </a:pPr>
            <a:r>
              <a:rPr lang="zh-CN" altLang="en-US" b="1" dirty="0" smtClean="0">
                <a:solidFill>
                  <a:srgbClr val="FF0000"/>
                </a:solidFill>
              </a:rPr>
              <a:t>十四字之间含有八意。。。。</a:t>
            </a:r>
            <a:r>
              <a:rPr lang="zh-CN" altLang="en-US" dirty="0" smtClean="0"/>
              <a:t>。。</a:t>
            </a:r>
          </a:p>
        </p:txBody>
      </p:sp>
      <p:pic>
        <p:nvPicPr>
          <p:cNvPr id="8196" name="Picture 4" descr="27549326d279db9b8ca7123780010e61"/>
          <p:cNvPicPr>
            <a:picLocks noChangeAspect="1" noChangeArrowheads="1"/>
          </p:cNvPicPr>
          <p:nvPr/>
        </p:nvPicPr>
        <p:blipFill>
          <a:blip r:embed="rId2" cstate="print"/>
          <a:srcRect/>
          <a:stretch>
            <a:fillRect/>
          </a:stretch>
        </p:blipFill>
        <p:spPr bwMode="auto">
          <a:xfrm>
            <a:off x="7524762" y="3612058"/>
            <a:ext cx="3143239" cy="3245943"/>
          </a:xfrm>
          <a:prstGeom prst="rect">
            <a:avLst/>
          </a:prstGeom>
          <a:noFill/>
          <a:ln w="9525">
            <a:noFill/>
            <a:miter lim="800000"/>
            <a:headEnd/>
            <a:tailEnd/>
          </a:ln>
        </p:spPr>
      </p:pic>
      <p:sp>
        <p:nvSpPr>
          <p:cNvPr id="7" name="右大括号 6"/>
          <p:cNvSpPr/>
          <p:nvPr/>
        </p:nvSpPr>
        <p:spPr>
          <a:xfrm>
            <a:off x="7024694" y="2000240"/>
            <a:ext cx="571504" cy="33575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7667636" y="2571744"/>
            <a:ext cx="1428760" cy="1754326"/>
          </a:xfrm>
          <a:prstGeom prst="rect">
            <a:avLst/>
          </a:prstGeom>
          <a:noFill/>
        </p:spPr>
        <p:txBody>
          <a:bodyPr wrap="square" rtlCol="0">
            <a:spAutoFit/>
          </a:bodyPr>
          <a:lstStyle/>
          <a:p>
            <a:r>
              <a:rPr lang="zh-CN" altLang="en-US" sz="3600" b="1" dirty="0">
                <a:solidFill>
                  <a:srgbClr val="2006BA"/>
                </a:solidFill>
              </a:rPr>
              <a:t>道尽晚景凄凉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14364" y="-291055"/>
            <a:ext cx="8507288" cy="1143000"/>
          </a:xfrm>
        </p:spPr>
        <p:txBody>
          <a:bodyPr>
            <a:normAutofit/>
          </a:bodyPr>
          <a:lstStyle/>
          <a:p>
            <a:r>
              <a:rPr lang="zh-CN" altLang="en-US" dirty="0" smtClean="0">
                <a:solidFill>
                  <a:srgbClr val="C00000"/>
                </a:solidFill>
              </a:rPr>
              <a:t>杜甫为何要登高远望？</a:t>
            </a:r>
            <a:endParaRPr lang="zh-CN" altLang="en-US" dirty="0">
              <a:solidFill>
                <a:srgbClr val="C00000"/>
              </a:solidFill>
            </a:endParaRPr>
          </a:p>
        </p:txBody>
      </p:sp>
      <p:sp>
        <p:nvSpPr>
          <p:cNvPr id="3" name="内容占位符 2"/>
          <p:cNvSpPr>
            <a:spLocks noGrp="1"/>
          </p:cNvSpPr>
          <p:nvPr>
            <p:ph idx="1"/>
          </p:nvPr>
        </p:nvSpPr>
        <p:spPr>
          <a:xfrm>
            <a:off x="767408" y="1599503"/>
            <a:ext cx="10513168" cy="4941168"/>
          </a:xfrm>
        </p:spPr>
        <p:txBody>
          <a:bodyPr>
            <a:normAutofit fontScale="92500" lnSpcReduction="10000"/>
          </a:bodyPr>
          <a:lstStyle/>
          <a:p>
            <a:r>
              <a:rPr lang="zh-CN" altLang="zh-CN" b="1" dirty="0"/>
              <a:t>杜甫一生的理想是“致君尧舜上</a:t>
            </a:r>
            <a:r>
              <a:rPr lang="en-US" altLang="zh-CN" b="1" dirty="0"/>
              <a:t>,</a:t>
            </a:r>
            <a:r>
              <a:rPr lang="zh-CN" altLang="zh-CN" b="1" dirty="0"/>
              <a:t>再使风俗淳”，是留在朝廷辅佐国君，治理国家。为了这个理想他曾经困守长安十年之久，为了这个理想他在安史之乱中抛家弃子投奔肃宗，为了这个理想他漂泊西南之初愣是在秦州饥寒交迫地客居了三月之久，为的就是想离长安近一些，以等待回去的机会。可是现在</a:t>
            </a:r>
            <a:r>
              <a:rPr lang="en-US" altLang="zh-CN" b="1" dirty="0"/>
              <a:t>?</a:t>
            </a:r>
            <a:r>
              <a:rPr lang="zh-CN" altLang="zh-CN" b="1" dirty="0"/>
              <a:t>年事已高却一事无成，万里漂泊且百病缠身。杜甫能甘心吗？故此，他虽身体不支却仍然登台远望，在秋意的悲凉中，在毕生的悲凉中，他远望着长安，希望早日结束战争，天下太平。他远望着国君，希望有朝一日还能尽自己的绵薄之力。这是一个毕生的守望，是一次用了毕生来追求的对理想的守望。这就是杜甫的家国情怀！</a:t>
            </a:r>
          </a:p>
          <a:p>
            <a:endParaRPr lang="zh-CN" altLang="en-US" b="1" dirty="0"/>
          </a:p>
        </p:txBody>
      </p:sp>
      <p:sp>
        <p:nvSpPr>
          <p:cNvPr id="4" name="TextBox 3"/>
          <p:cNvSpPr txBox="1"/>
          <p:nvPr/>
        </p:nvSpPr>
        <p:spPr>
          <a:xfrm>
            <a:off x="2639616" y="548681"/>
            <a:ext cx="7056784" cy="1015663"/>
          </a:xfrm>
          <a:prstGeom prst="rect">
            <a:avLst/>
          </a:prstGeom>
          <a:noFill/>
        </p:spPr>
        <p:txBody>
          <a:bodyPr wrap="square" rtlCol="0">
            <a:spAutoFit/>
          </a:bodyPr>
          <a:lstStyle/>
          <a:p>
            <a:r>
              <a:rPr lang="zh-CN" altLang="en-US" sz="6000" b="1" dirty="0">
                <a:latin typeface="华文隶书" pitchFamily="2" charset="-122"/>
                <a:ea typeface="华文隶书" pitchFamily="2" charset="-122"/>
              </a:rPr>
              <a:t>历尽艰辛，心怀天下</a:t>
            </a:r>
          </a:p>
        </p:txBody>
      </p:sp>
      <p:sp>
        <p:nvSpPr>
          <p:cNvPr id="5" name="矩形 4"/>
          <p:cNvSpPr/>
          <p:nvPr/>
        </p:nvSpPr>
        <p:spPr>
          <a:xfrm>
            <a:off x="767408" y="1484784"/>
            <a:ext cx="10729192" cy="47525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4" descr="tangshi002911"/>
          <p:cNvPicPr>
            <a:picLocks noChangeAspect="1" noChangeArrowheads="1"/>
          </p:cNvPicPr>
          <p:nvPr/>
        </p:nvPicPr>
        <p:blipFill>
          <a:blip r:embed="rId2" cstate="print"/>
          <a:srcRect/>
          <a:stretch>
            <a:fillRect/>
          </a:stretch>
        </p:blipFill>
        <p:spPr bwMode="auto">
          <a:xfrm>
            <a:off x="0" y="6318381"/>
            <a:ext cx="12192000" cy="5396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646331"/>
          </a:xfrm>
          <a:prstGeom prst="rect">
            <a:avLst/>
          </a:prstGeom>
        </p:spPr>
        <p:txBody>
          <a:bodyPr wrap="square">
            <a:spAutoFit/>
          </a:bodyPr>
          <a:lstStyle/>
          <a:p>
            <a:pPr algn="l">
              <a:lnSpc>
                <a:spcPct val="150000"/>
              </a:lnSpc>
            </a:pPr>
            <a:r>
              <a:rPr lang="zh-CN" altLang="en-US" sz="2400" spc="301"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11989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5313</TotalTime>
  <Words>510</Words>
  <Application>Microsoft Office PowerPoint</Application>
  <PresentationFormat>宽屏</PresentationFormat>
  <Paragraphs>56</Paragraphs>
  <Slides>7</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汉仪旗黑-85S</vt:lpstr>
      <vt:lpstr>华文楷体</vt:lpstr>
      <vt:lpstr>华文隶书</vt:lpstr>
      <vt:lpstr>楷体</vt:lpstr>
      <vt:lpstr>隶书</vt:lpstr>
      <vt:lpstr>宋体</vt:lpstr>
      <vt:lpstr>微软雅黑</vt:lpstr>
      <vt:lpstr>Arial</vt:lpstr>
      <vt:lpstr>Calibri</vt:lpstr>
      <vt:lpstr>Franklin Gothic Book</vt:lpstr>
      <vt:lpstr>Franklin Gothic Medium</vt:lpstr>
      <vt:lpstr>Office 主题</vt:lpstr>
      <vt:lpstr>PowerPoint 演示文稿</vt:lpstr>
      <vt:lpstr>PowerPoint 演示文稿</vt:lpstr>
      <vt:lpstr>千载之下，谁是知音? </vt:lpstr>
      <vt:lpstr>       万里悲秋常作客，百年多病独登台 南宋罗大经指出此联道出八重悲，你能品出几重？  </vt:lpstr>
      <vt:lpstr>万里悲秋常作客，百年多病独登台  </vt:lpstr>
      <vt:lpstr>杜甫为何要登高远望？</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谁知杜甫心</dc:title>
  <dc:creator>廖瑾</dc:creator>
  <cp:lastModifiedBy>Dell</cp:lastModifiedBy>
  <cp:revision>237</cp:revision>
  <dcterms:created xsi:type="dcterms:W3CDTF">2012-03-21T03:37:03Z</dcterms:created>
  <dcterms:modified xsi:type="dcterms:W3CDTF">2020-02-09T13:08:13Z</dcterms:modified>
</cp:coreProperties>
</file>