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41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9E08-D183-4421-A8EF-E1C3D0A829A7}" type="datetimeFigureOut">
              <a:rPr lang="zh-CN" altLang="en-US" smtClean="0"/>
              <a:t>2020/2/9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B83E-A53D-44B6-824B-4C250A11B4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05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9E08-D183-4421-A8EF-E1C3D0A829A7}" type="datetimeFigureOut">
              <a:rPr lang="zh-CN" altLang="en-US" smtClean="0"/>
              <a:t>2020/2/9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B83E-A53D-44B6-824B-4C250A11B4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23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9E08-D183-4421-A8EF-E1C3D0A829A7}" type="datetimeFigureOut">
              <a:rPr lang="zh-CN" altLang="en-US" smtClean="0"/>
              <a:t>2020/2/9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B83E-A53D-44B6-824B-4C250A11B4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2318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9E08-D183-4421-A8EF-E1C3D0A829A7}" type="datetimeFigureOut">
              <a:rPr lang="zh-CN" altLang="en-US" smtClean="0"/>
              <a:t>2020/2/9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B83E-A53D-44B6-824B-4C250A11B4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0757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9E08-D183-4421-A8EF-E1C3D0A829A7}" type="datetimeFigureOut">
              <a:rPr lang="zh-CN" altLang="en-US" smtClean="0"/>
              <a:t>2020/2/9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B83E-A53D-44B6-824B-4C250A11B4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81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9E08-D183-4421-A8EF-E1C3D0A829A7}" type="datetimeFigureOut">
              <a:rPr lang="zh-CN" altLang="en-US" smtClean="0"/>
              <a:t>2020/2/9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B83E-A53D-44B6-824B-4C250A11B4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051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9E08-D183-4421-A8EF-E1C3D0A829A7}" type="datetimeFigureOut">
              <a:rPr lang="zh-CN" altLang="en-US" smtClean="0"/>
              <a:t>2020/2/9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B83E-A53D-44B6-824B-4C250A11B4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6133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9E08-D183-4421-A8EF-E1C3D0A829A7}" type="datetimeFigureOut">
              <a:rPr lang="zh-CN" altLang="en-US" smtClean="0"/>
              <a:t>2020/2/9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B83E-A53D-44B6-824B-4C250A11B4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4658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9E08-D183-4421-A8EF-E1C3D0A829A7}" type="datetimeFigureOut">
              <a:rPr lang="zh-CN" altLang="en-US" smtClean="0"/>
              <a:t>2020/2/9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B83E-A53D-44B6-824B-4C250A11B4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244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9E08-D183-4421-A8EF-E1C3D0A829A7}" type="datetimeFigureOut">
              <a:rPr lang="zh-CN" altLang="en-US" smtClean="0"/>
              <a:t>2020/2/9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B83E-A53D-44B6-824B-4C250A11B4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3033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9E08-D183-4421-A8EF-E1C3D0A829A7}" type="datetimeFigureOut">
              <a:rPr lang="zh-CN" altLang="en-US" smtClean="0"/>
              <a:t>2020/2/9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B83E-A53D-44B6-824B-4C250A11B4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7252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E9E08-D183-4421-A8EF-E1C3D0A829A7}" type="datetimeFigureOut">
              <a:rPr lang="zh-CN" altLang="en-US" smtClean="0"/>
              <a:t>2020/2/9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7B83E-A53D-44B6-824B-4C250A11B4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7955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CN" altLang="en-US" b="1" dirty="0" smtClean="0">
                <a:solidFill>
                  <a:srgbClr val="FF0000"/>
                </a:solidFill>
              </a:rPr>
              <a:t>检测读写题</a:t>
            </a:r>
            <a:r>
              <a:rPr lang="en-US" altLang="zh-CN" b="1" dirty="0" smtClean="0">
                <a:solidFill>
                  <a:srgbClr val="FF0000"/>
                </a:solidFill>
              </a:rPr>
              <a:t/>
            </a:r>
            <a:br>
              <a:rPr lang="en-US" altLang="zh-CN" b="1" dirty="0" smtClean="0">
                <a:solidFill>
                  <a:srgbClr val="FF0000"/>
                </a:solidFill>
              </a:rPr>
            </a:br>
            <a:r>
              <a:rPr lang="en-US" altLang="zh-CN" b="1" dirty="0" smtClean="0">
                <a:solidFill>
                  <a:srgbClr val="FF0000"/>
                </a:solidFill>
              </a:rPr>
              <a:t/>
            </a:r>
            <a:br>
              <a:rPr lang="en-US" altLang="zh-CN" b="1" dirty="0" smtClean="0">
                <a:solidFill>
                  <a:srgbClr val="FF0000"/>
                </a:solidFill>
              </a:rPr>
            </a:br>
            <a:r>
              <a:rPr lang="zh-CN" altLang="zh-CN" b="1" dirty="0" smtClean="0"/>
              <a:t>请选择杜甫一首诗，鉴赏其中的家国情怀。</a:t>
            </a:r>
            <a:br>
              <a:rPr lang="zh-CN" altLang="zh-CN" b="1" dirty="0" smtClean="0"/>
            </a:b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376734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zh-CN" dirty="0" smtClean="0">
                <a:latin typeface="华文楷体" pitchFamily="2" charset="-122"/>
                <a:ea typeface="华文楷体" pitchFamily="2" charset="-122"/>
              </a:rPr>
              <a:t>悲</a:t>
            </a:r>
            <a:r>
              <a:rPr lang="zh-CN" altLang="zh-CN" dirty="0">
                <a:latin typeface="华文楷体" pitchFamily="2" charset="-122"/>
                <a:ea typeface="华文楷体" pitchFamily="2" charset="-122"/>
              </a:rPr>
              <a:t>陈陶</a:t>
            </a:r>
          </a:p>
          <a:p>
            <a:pPr algn="ctr"/>
            <a:r>
              <a:rPr lang="zh-CN" altLang="zh-CN" dirty="0">
                <a:latin typeface="华文楷体" pitchFamily="2" charset="-122"/>
                <a:ea typeface="华文楷体" pitchFamily="2" charset="-122"/>
              </a:rPr>
              <a:t>【唐】杜甫</a:t>
            </a:r>
          </a:p>
          <a:p>
            <a:pPr algn="ctr"/>
            <a:r>
              <a:rPr lang="zh-CN" altLang="zh-CN" dirty="0">
                <a:latin typeface="华文楷体" pitchFamily="2" charset="-122"/>
                <a:ea typeface="华文楷体" pitchFamily="2" charset="-122"/>
              </a:rPr>
              <a:t>孟冬十郡良家子，血作陈陶泽中水。</a:t>
            </a:r>
          </a:p>
          <a:p>
            <a:pPr algn="ctr"/>
            <a:r>
              <a:rPr lang="zh-CN" altLang="zh-CN" dirty="0">
                <a:latin typeface="华文楷体" pitchFamily="2" charset="-122"/>
                <a:ea typeface="华文楷体" pitchFamily="2" charset="-122"/>
              </a:rPr>
              <a:t>野旷天清无战声，四万义军同日死。</a:t>
            </a:r>
          </a:p>
          <a:p>
            <a:pPr algn="ctr"/>
            <a:r>
              <a:rPr lang="zh-CN" altLang="zh-CN" dirty="0">
                <a:latin typeface="华文楷体" pitchFamily="2" charset="-122"/>
                <a:ea typeface="华文楷体" pitchFamily="2" charset="-122"/>
              </a:rPr>
              <a:t>群胡归来血洗箭，仍唱胡歌饮都市</a:t>
            </a:r>
            <a:r>
              <a:rPr lang="zh-CN" altLang="zh-CN" dirty="0" smtClean="0">
                <a:latin typeface="华文楷体" pitchFamily="2" charset="-122"/>
                <a:ea typeface="华文楷体" pitchFamily="2" charset="-122"/>
              </a:rPr>
              <a:t>。</a:t>
            </a:r>
          </a:p>
          <a:p>
            <a:pPr algn="ctr"/>
            <a:r>
              <a:rPr lang="zh-CN" altLang="zh-CN" dirty="0" smtClean="0">
                <a:latin typeface="华文楷体" pitchFamily="2" charset="-122"/>
                <a:ea typeface="华文楷体" pitchFamily="2" charset="-122"/>
              </a:rPr>
              <a:t>都人回面向北啼，日夜更望官军至。</a:t>
            </a:r>
            <a:endParaRPr lang="zh-CN" altLang="zh-CN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29561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b="1" dirty="0" smtClean="0"/>
              <a:t>创作背景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CN" dirty="0" smtClean="0">
                <a:latin typeface="华文楷体" pitchFamily="2" charset="-122"/>
                <a:ea typeface="华文楷体" pitchFamily="2" charset="-122"/>
              </a:rPr>
              <a:t>此诗作于唐肃宗至德元年（</a:t>
            </a:r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756</a:t>
            </a:r>
            <a:r>
              <a:rPr lang="zh-CN" altLang="zh-CN" dirty="0" smtClean="0">
                <a:latin typeface="华文楷体" pitchFamily="2" charset="-122"/>
                <a:ea typeface="华文楷体" pitchFamily="2" charset="-122"/>
              </a:rPr>
              <a:t>年）冬。十月二十一日，唐军跟安史叛军在陈陶作战，结果唐军大败，死伤四万余人。来自西北十郡（今陕西一带）清白人家的子弟兵，血染陈陶战场，景象非常惨烈。杜甫这时被困在长安，目睹叛军的骄纵残暴，有感于陈陶之败的惨烈而作此诗。</a:t>
            </a:r>
          </a:p>
          <a:p>
            <a:endParaRPr lang="zh-CN" altLang="en-US" dirty="0" smtClean="0">
              <a:latin typeface="华文楷体" pitchFamily="2" charset="-122"/>
              <a:ea typeface="华文楷体" pitchFamily="2" charset="-122"/>
            </a:endParaRPr>
          </a:p>
          <a:p>
            <a:endParaRPr lang="zh-CN" altLang="en-US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37464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zh-CN" sz="40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孟冬十郡良家子，血作陈陶泽中水。</a:t>
            </a:r>
            <a:br>
              <a:rPr lang="zh-CN" altLang="zh-CN" sz="40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</a:br>
            <a:endParaRPr lang="zh-CN" altLang="en-US" sz="4000" b="1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CN" dirty="0">
                <a:latin typeface="华文楷体" pitchFamily="2" charset="-122"/>
                <a:ea typeface="华文楷体" pitchFamily="2" charset="-122"/>
              </a:rPr>
              <a:t>这是一场遭到惨重失败的战役。杜甫不是客观主义地描写四万唐军如何溃散，乃至横尸郊野，而是第一句就用了郑重的笔墨大书这一场悲剧事件的时间、牺牲者的籍贯和身份。这就显得庄严，使“十郡良家子”给人一种重于泰山的感觉。因而，第二句“血作陈陶泽中水”，便叫人痛心，乃至目不忍睹。这一开头，把唐军的死，写得很沉重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66224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野旷天清无战声，四万义军同日死</a:t>
            </a:r>
            <a:endParaRPr lang="zh-CN" altLang="en-US" b="1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CN" dirty="0" smtClean="0">
                <a:latin typeface="华文楷体" pitchFamily="2" charset="-122"/>
                <a:ea typeface="华文楷体" pitchFamily="2" charset="-122"/>
              </a:rPr>
              <a:t>不是说人死了，野外没有声息了，而是写诗人的主观感受。是说战罢以后，原野显得格外空旷，天空显得清虚，天地间肃穆得连一点声息也没有，好像天地也在沉重哀悼“四万义军同日死”这样一个悲惨事件，渲染“天地同悲”的气氛和感受。</a:t>
            </a:r>
          </a:p>
          <a:p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dirty="0" smtClean="0">
              <a:latin typeface="华文楷体" pitchFamily="2" charset="-122"/>
              <a:ea typeface="华文楷体" pitchFamily="2" charset="-122"/>
            </a:endParaRPr>
          </a:p>
          <a:p>
            <a:endParaRPr lang="zh-CN" altLang="en-US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58848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sz="40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群胡归来血洗箭，仍唱胡歌饮都市。</a:t>
            </a:r>
            <a:endParaRPr lang="zh-CN" altLang="en-US" sz="4000" b="1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CN" dirty="0">
                <a:latin typeface="华文楷体" pitchFamily="2" charset="-122"/>
                <a:ea typeface="华文楷体" pitchFamily="2" charset="-122"/>
              </a:rPr>
              <a:t>诗的后四句，从陈陶斜战场掉转笔来写长安。写了两种人，一是胡兵，一是长安人民。两句活现出叛军得志骄横之态。胡兵想靠血与火，把一切都置于其铁蹄之下，但这是怎么也办不到的，读者于无声处可以感到长安在震荡。</a:t>
            </a:r>
            <a:endParaRPr lang="zh-CN" altLang="en-US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22088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zh-CN" sz="40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都人回面向北啼，日夜更望官军至。</a:t>
            </a:r>
            <a:br>
              <a:rPr lang="zh-CN" altLang="zh-CN" sz="40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</a:br>
            <a:endParaRPr lang="zh-CN" altLang="en-US" sz="4000" b="1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CN" dirty="0" smtClean="0"/>
              <a:t>人民抑制不住心底的悲伤，他们北向而哭，向着陈陶战场，向着肃宗所在的彭原方向啼哭，更加渴望官军收复长安。一“哭”一“望”，而且中间着一“更”字，充分体现了人民的情绪。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3083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沉郁顿挫，家国情怀</a:t>
            </a:r>
            <a:endParaRPr lang="zh-CN" altLang="en-US" b="1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 smtClean="0">
                <a:latin typeface="华文楷体" pitchFamily="2" charset="-122"/>
                <a:ea typeface="华文楷体" pitchFamily="2" charset="-122"/>
              </a:rPr>
              <a:t>陈陶之战伤亡是惨重的，但是杜甫从战士的牺牲中，从宇宙的沉默气氛中，从人民流泪的悼念，从他们悲哀的心底上仍然发现并写出了悲壮的美。它能给人们以力量，鼓舞人民为讨平叛乱而继续斗争，体现着老杜身上一以贯之的家国情怀。</a:t>
            </a:r>
          </a:p>
          <a:p>
            <a:endParaRPr lang="zh-CN" altLang="en-US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13099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title"/>
          </p:nvPr>
        </p:nvSpPr>
        <p:spPr>
          <a:xfrm>
            <a:off x="2315767" y="765175"/>
            <a:ext cx="3402806" cy="518318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    别林斯基说：“任何伟大的诗人之所以伟大，是因为他的痛苦和幸福的根深深地伸向社会和历史的土壤里，因为他是社会、时代、人类思想和感情的代表。</a:t>
            </a:r>
            <a:r>
              <a:rPr lang="zh-CN" altLang="en-US" sz="2800" b="1" dirty="0" smtClean="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”</a:t>
            </a:r>
            <a:r>
              <a:rPr lang="en-US" altLang="zh-CN" sz="2800" b="1" dirty="0" smtClean="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/>
            </a:r>
            <a:br>
              <a:rPr lang="en-US" altLang="zh-CN" sz="2800" b="1" dirty="0" smtClean="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</a:br>
            <a:r>
              <a:rPr lang="zh-CN" altLang="en-US" sz="2800" b="1" dirty="0" smtClean="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杜甫即是如此！</a:t>
            </a:r>
            <a:endParaRPr lang="zh-CN" altLang="en-US" sz="2800" b="1" dirty="0">
              <a:solidFill>
                <a:srgbClr val="0000CC"/>
              </a:solidFill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4608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04348" y="223838"/>
            <a:ext cx="3732609" cy="66341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006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631</Words>
  <Application>Microsoft Office PowerPoint</Application>
  <PresentationFormat>宽屏</PresentationFormat>
  <Paragraphs>21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华文楷体</vt:lpstr>
      <vt:lpstr>楷体</vt:lpstr>
      <vt:lpstr>宋体</vt:lpstr>
      <vt:lpstr>Arial</vt:lpstr>
      <vt:lpstr>Calibri</vt:lpstr>
      <vt:lpstr>Office 主题​​</vt:lpstr>
      <vt:lpstr>检测读写题  请选择杜甫一首诗，鉴赏其中的家国情怀。 </vt:lpstr>
      <vt:lpstr>PowerPoint 演示文稿</vt:lpstr>
      <vt:lpstr>创作背景</vt:lpstr>
      <vt:lpstr>孟冬十郡良家子，血作陈陶泽中水。 </vt:lpstr>
      <vt:lpstr>野旷天清无战声，四万义军同日死</vt:lpstr>
      <vt:lpstr>群胡归来血洗箭，仍唱胡歌饮都市。</vt:lpstr>
      <vt:lpstr>都人回面向北啼，日夜更望官军至。 </vt:lpstr>
      <vt:lpstr>沉郁顿挫，家国情怀</vt:lpstr>
      <vt:lpstr>    别林斯基说：“任何伟大的诗人之所以伟大，是因为他的痛苦和幸福的根深深地伸向社会和历史的土壤里，因为他是社会、时代、人类思想和感情的代表。” 杜甫即是如此！</vt:lpstr>
    </vt:vector>
  </TitlesOfParts>
  <Company>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课外拓展： 请选择杜甫一首诗，鉴赏其中的家国情怀。 </dc:title>
  <dc:creator>USER-</dc:creator>
  <cp:lastModifiedBy>Dell</cp:lastModifiedBy>
  <cp:revision>4</cp:revision>
  <dcterms:created xsi:type="dcterms:W3CDTF">2020-02-04T11:16:02Z</dcterms:created>
  <dcterms:modified xsi:type="dcterms:W3CDTF">2020-02-09T11:47:18Z</dcterms:modified>
</cp:coreProperties>
</file>