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Layouts/slideLayout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23.xml" ContentType="application/vnd.openxmlformats-officedocument.presentationml.slideLayout+xml"/>
  <Default Extension="wav" ContentType="audio/wav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5" r:id="rId2"/>
  </p:sldMasterIdLst>
  <p:notesMasterIdLst>
    <p:notesMasterId r:id="rId12"/>
  </p:notesMasterIdLst>
  <p:sldIdLst>
    <p:sldId id="286" r:id="rId3"/>
    <p:sldId id="272" r:id="rId4"/>
    <p:sldId id="280" r:id="rId5"/>
    <p:sldId id="282" r:id="rId6"/>
    <p:sldId id="283" r:id="rId7"/>
    <p:sldId id="284" r:id="rId8"/>
    <p:sldId id="287" r:id="rId9"/>
    <p:sldId id="281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75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759123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9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8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3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6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5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8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20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4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7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7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8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8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8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4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6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6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9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8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8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70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D7F07-1F97-0A4D-A090-4FF885BDFCF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628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FE2F3-AE5D-FC46-BAE6-49D8D71E44B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764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DE719-7D0F-4146-9BBC-96436F255E6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166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EA66-1CF5-3C41-9324-471B03B94B9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469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D276B-E818-154A-8D1B-39CD793688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920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7D24E-4E69-1443-AECB-800BB9104C5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226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15EB5-5790-844F-A2C7-C8489AEAF97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00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602F-8244-104C-B779-90FC248A47D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6646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3097F-BFAA-C64B-9AC3-E8F125A5B9C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67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6BB3-1C1E-0545-8A9A-F29C2CEF5E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40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3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145D5-E506-C24C-8F2F-ECE67E9E03C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31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8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8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6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9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7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7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7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fld id="{0ECEF3EA-128A-6840-86BE-C0D5129DAD86}" type="slidenum">
              <a:rPr lang="zh-CN" altLang="en-US" kern="1200" smtClean="0">
                <a:latin typeface="Arial" charset="0"/>
                <a:ea typeface="宋体" charset="0"/>
                <a:cs typeface="宋体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kern="1200" smtClean="0"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55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802466" y="2223784"/>
            <a:ext cx="6206067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赏析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琵琶行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的音乐描写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6" y="119412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5362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北京市朝阳外国语学校   钟瑞雪    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817"/>
    </mc:Choice>
    <mc:Fallback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-447361" y="560916"/>
            <a:ext cx="8139178" cy="3423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zh-CN" altLang="en-US" sz="3000" dirty="0" smtClean="0">
                <a:latin typeface="楷体"/>
                <a:ea typeface="楷体"/>
                <a:cs typeface="楷体"/>
              </a:rPr>
              <a:t>音乐是难以捕捉的，</a:t>
            </a:r>
            <a:endParaRPr kumimoji="1" lang="en-US" altLang="zh-CN" sz="3000" dirty="0" smtClean="0">
              <a:latin typeface="楷体"/>
              <a:ea typeface="楷体"/>
              <a:cs typeface="楷体"/>
            </a:endParaRPr>
          </a:p>
          <a:p>
            <a:pPr marL="0" indent="0" algn="ctr">
              <a:buNone/>
            </a:pPr>
            <a:r>
              <a:rPr kumimoji="1" lang="zh-CN" altLang="en-US" sz="3000" dirty="0" smtClean="0">
                <a:latin typeface="楷体"/>
                <a:ea typeface="楷体"/>
                <a:cs typeface="楷体"/>
              </a:rPr>
              <a:t>作者是如何借助语言</a:t>
            </a:r>
            <a:endParaRPr kumimoji="1" lang="en-US" altLang="zh-CN" sz="3000" dirty="0" smtClean="0">
              <a:latin typeface="楷体"/>
              <a:ea typeface="楷体"/>
              <a:cs typeface="楷体"/>
            </a:endParaRPr>
          </a:p>
          <a:p>
            <a:pPr marL="0" indent="0" algn="ctr">
              <a:buNone/>
            </a:pPr>
            <a:r>
              <a:rPr kumimoji="1" lang="zh-CN" altLang="en-US" sz="3000" dirty="0" smtClean="0">
                <a:latin typeface="楷体"/>
                <a:ea typeface="楷体"/>
                <a:cs typeface="楷体"/>
              </a:rPr>
              <a:t>把它变成具体可感的形象的？</a:t>
            </a:r>
            <a:endParaRPr kumimoji="1" lang="en-US" altLang="zh-CN" sz="3000" dirty="0" smtClean="0">
              <a:latin typeface="楷体"/>
              <a:ea typeface="楷体"/>
              <a:cs typeface="楷体"/>
            </a:endParaRPr>
          </a:p>
          <a:p>
            <a:pPr marL="0" indent="0" algn="ctr">
              <a:buNone/>
            </a:pPr>
            <a:endParaRPr kumimoji="1" lang="zh-CN" altLang="en-US" sz="3000" dirty="0">
              <a:latin typeface="楷体"/>
              <a:ea typeface="楷体"/>
              <a:cs typeface="楷体"/>
            </a:endParaRPr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88639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 advTm="3155"/>
    </mc:Choice>
    <mc:Fallback>
      <p:transition spd="slow" advTm="3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.jpg"/>
          <p:cNvPicPr>
            <a:picLocks noChangeAspect="1"/>
          </p:cNvPicPr>
          <p:nvPr/>
        </p:nvPicPr>
        <p:blipFill>
          <a:blip r:embed="rId4" cstate="print">
            <a:alphaModFix am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658663" y="131102"/>
            <a:ext cx="19800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000" dirty="0" smtClean="0">
                <a:latin typeface="楷体"/>
                <a:ea typeface="楷体"/>
                <a:cs typeface="楷体"/>
              </a:rPr>
              <a:t>1</a:t>
            </a: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、比喻</a:t>
            </a:r>
            <a:endParaRPr lang="zh-CN" altLang="en-US" sz="4000" b="1" kern="1200" dirty="0" smtClean="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graphicFrame>
        <p:nvGraphicFramePr>
          <p:cNvPr id="33796" name="Group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7082820"/>
              </p:ext>
            </p:extLst>
          </p:nvPr>
        </p:nvGraphicFramePr>
        <p:xfrm>
          <a:off x="1401226" y="1015870"/>
          <a:ext cx="6096000" cy="3205401"/>
        </p:xfrm>
        <a:graphic>
          <a:graphicData uri="http://schemas.openxmlformats.org/drawingml/2006/table">
            <a:tbl>
              <a:tblPr/>
              <a:tblGrid>
                <a:gridCol w="3505200"/>
                <a:gridCol w="2590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诗句</a:t>
                      </a: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音乐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特点</a:t>
                      </a: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/>
                          <a:ea typeface="楷体"/>
                          <a:cs typeface="楷体"/>
                        </a:rPr>
                        <a:t>   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/>
                        <a:ea typeface="楷体"/>
                        <a:cs typeface="楷体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1873773" y="1415257"/>
            <a:ext cx="2819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大弦</a:t>
            </a:r>
            <a:r>
              <a:rPr kumimoji="1" lang="zh-CN" altLang="en-US" sz="2600" b="0" dirty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嘈嘈</a:t>
            </a: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如急雨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1864772" y="1792817"/>
            <a:ext cx="2819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小弦</a:t>
            </a:r>
            <a:r>
              <a:rPr kumimoji="1" lang="zh-CN" altLang="en-US" sz="2600" b="0" dirty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切切</a:t>
            </a: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如私语</a:t>
            </a: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1854193" y="2203450"/>
            <a:ext cx="2819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大珠小珠落玉盘</a:t>
            </a: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1843610" y="2592918"/>
            <a:ext cx="2819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间关莺语花底滑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1856311" y="2961216"/>
            <a:ext cx="2819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幽咽泉流冰下难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1864775" y="3371850"/>
            <a:ext cx="2819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银瓶乍破水浆迸</a:t>
            </a: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1853664" y="3759332"/>
            <a:ext cx="2819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铁骑突出刀枪鸣</a:t>
            </a: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4565654" y="1428755"/>
            <a:ext cx="2378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kern="1200" smtClean="0">
              <a:solidFill>
                <a:srgbClr val="000000"/>
              </a:solidFill>
              <a:latin typeface="黑体" charset="0"/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5444059" y="1413932"/>
            <a:ext cx="2286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粗重深沉</a:t>
            </a: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5240862" y="1782234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800" kern="1200" dirty="0" smtClean="0">
                <a:solidFill>
                  <a:srgbClr val="000000"/>
                </a:solidFill>
                <a:latin typeface="黑体" charset="0"/>
              </a:rPr>
              <a:t> </a:t>
            </a: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柔美细腻</a:t>
            </a: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5433478" y="2214035"/>
            <a:ext cx="2286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圆润清脆</a:t>
            </a: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5444059" y="2582334"/>
            <a:ext cx="2286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600" b="0" dirty="0" smtClean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婉转流畅</a:t>
            </a:r>
            <a:endParaRPr kumimoji="1" lang="zh-CN" altLang="en-US" sz="2600" b="0" dirty="0">
              <a:solidFill>
                <a:srgbClr val="000000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5422893" y="2967567"/>
            <a:ext cx="2286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低沉抑郁</a:t>
            </a:r>
          </a:p>
        </p:txBody>
      </p: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5283196" y="3335867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800" kern="1200" dirty="0" smtClean="0">
                <a:solidFill>
                  <a:srgbClr val="000000"/>
                </a:solidFill>
                <a:latin typeface="黑体" charset="0"/>
              </a:rPr>
              <a:t> </a:t>
            </a: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激越响亮</a:t>
            </a: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5103277" y="3716999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800" kern="1200" dirty="0" smtClean="0">
                <a:solidFill>
                  <a:srgbClr val="000000"/>
                </a:solidFill>
                <a:latin typeface="黑体" charset="0"/>
              </a:rPr>
              <a:t>  </a:t>
            </a:r>
            <a:r>
              <a:rPr kumimoji="1" lang="zh-CN" altLang="en-US" sz="2600" b="0" dirty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雄壮气势</a:t>
            </a:r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1396992" y="4505959"/>
            <a:ext cx="8763000" cy="49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charset="0"/>
                <a:ea typeface="黑体" charset="0"/>
                <a:cs typeface="黑体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600" b="0" dirty="0" smtClean="0">
                <a:solidFill>
                  <a:srgbClr val="000000"/>
                </a:solidFill>
                <a:latin typeface="楷体"/>
                <a:ea typeface="楷体"/>
                <a:cs typeface="楷体"/>
              </a:rPr>
              <a:t>将 抽 象 的 音 乐 变 为 可 感 的 形 象</a:t>
            </a:r>
            <a:endParaRPr kumimoji="1" lang="zh-CN" altLang="en-US" sz="2600" b="0" dirty="0">
              <a:solidFill>
                <a:srgbClr val="000000"/>
              </a:solidFill>
              <a:latin typeface="楷体"/>
              <a:ea typeface="楷体"/>
              <a:cs typeface="楷体"/>
            </a:endParaRPr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177338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2"/>
    </mc:Choice>
    <mc:Fallback>
      <p:transition spd="slow" advTm="3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5" grpId="0" autoUpdateAnimBg="0"/>
      <p:bldP spid="33826" grpId="0" autoUpdateAnimBg="0"/>
      <p:bldP spid="33827" grpId="0" autoUpdateAnimBg="0"/>
      <p:bldP spid="33828" grpId="0" autoUpdateAnimBg="0"/>
      <p:bldP spid="33829" grpId="0" autoUpdateAnimBg="0"/>
      <p:bldP spid="33830" grpId="0" autoUpdateAnimBg="0"/>
      <p:bldP spid="33831" grpId="0" autoUpdateAnimBg="0"/>
      <p:bldP spid="33832" grpId="0" autoUpdateAnimBg="0"/>
      <p:bldP spid="33833" grpId="0" autoUpdateAnimBg="0"/>
      <p:bldP spid="33834" grpId="0" autoUpdateAnimBg="0"/>
      <p:bldP spid="33835" grpId="0" autoUpdateAnimBg="0"/>
      <p:bldP spid="33836" grpId="0" autoUpdateAnimBg="0"/>
      <p:bldP spid="33837" grpId="0" autoUpdateAnimBg="0"/>
      <p:bldP spid="33838" grpId="0" autoUpdateAnimBg="0"/>
      <p:bldP spid="3383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93473" y="148167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3600" dirty="0" smtClean="0">
                <a:latin typeface="楷体"/>
                <a:ea typeface="楷体"/>
                <a:cs typeface="楷体"/>
              </a:rPr>
              <a:t>2</a:t>
            </a:r>
            <a:r>
              <a:rPr kumimoji="1" lang="zh-CN" altLang="en-US" sz="3600" dirty="0" smtClean="0">
                <a:latin typeface="楷体"/>
                <a:ea typeface="楷体"/>
                <a:cs typeface="楷体"/>
              </a:rPr>
              <a:t>、通感</a:t>
            </a:r>
            <a:endParaRPr kumimoji="1" lang="zh-CN" altLang="en-US" sz="3600" dirty="0">
              <a:latin typeface="楷体"/>
              <a:ea typeface="楷体"/>
              <a:cs typeface="楷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9251" y="1248833"/>
            <a:ext cx="5905500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zh-CN" altLang="en-US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又叫“</a:t>
            </a:r>
            <a:r>
              <a:rPr kumimoji="1" lang="zh-CN" altLang="en-US" sz="25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移觉”，是在描述客观事物时，用形象的语言使感觉转</a:t>
            </a:r>
            <a:r>
              <a:rPr kumimoji="1" lang="zh-CN" altLang="en-US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移。</a:t>
            </a:r>
            <a:endParaRPr kumimoji="1" lang="zh-CN" altLang="en-US" sz="2500" kern="1200" spc="150" dirty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34067" y="2565400"/>
            <a:ext cx="59055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en-US" altLang="zh-CN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“</a:t>
            </a:r>
            <a:r>
              <a:rPr kumimoji="1" lang="zh-CN" altLang="en-US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微风过处</a:t>
            </a:r>
            <a:r>
              <a:rPr kumimoji="1" lang="zh-CN" altLang="zh-CN" sz="25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，</a:t>
            </a:r>
            <a:r>
              <a:rPr kumimoji="1" lang="zh-CN" altLang="en-US" sz="25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送来缕缕清香</a:t>
            </a:r>
            <a:r>
              <a:rPr kumimoji="1" lang="en-US" altLang="zh-CN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,</a:t>
            </a:r>
          </a:p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zh-CN" altLang="en-US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仿佛远处</a:t>
            </a:r>
            <a:r>
              <a:rPr kumimoji="1" lang="zh-CN" altLang="en-US" sz="25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高楼上渺茫的歌声似</a:t>
            </a:r>
            <a:r>
              <a:rPr kumimoji="1" lang="zh-CN" altLang="en-US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的。”</a:t>
            </a:r>
            <a:endParaRPr kumimoji="1" lang="zh-CN" altLang="en-US" sz="2500" kern="1200" spc="150" dirty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229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25"/>
    </mc:Choice>
    <mc:Fallback>
      <p:transition spd="slow" advTm="1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93473" y="148167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3600" dirty="0" smtClean="0">
                <a:latin typeface="楷体"/>
                <a:ea typeface="楷体"/>
                <a:cs typeface="楷体"/>
              </a:rPr>
              <a:t>3</a:t>
            </a:r>
            <a:r>
              <a:rPr kumimoji="1" lang="zh-CN" altLang="en-US" sz="3600" dirty="0" smtClean="0">
                <a:latin typeface="楷体"/>
                <a:ea typeface="楷体"/>
                <a:cs typeface="楷体"/>
              </a:rPr>
              <a:t>、侧面烘托</a:t>
            </a:r>
            <a:endParaRPr kumimoji="1" lang="zh-CN" altLang="en-US" sz="3600" dirty="0">
              <a:latin typeface="楷体"/>
              <a:ea typeface="楷体"/>
              <a:cs typeface="楷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6918" y="1132417"/>
            <a:ext cx="670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zh-CN" altLang="zh-CN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通过对周围人物的言谈</a:t>
            </a:r>
            <a:r>
              <a:rPr kumimoji="1" lang="zh-CN" altLang="zh-CN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反</a:t>
            </a:r>
            <a:r>
              <a:rPr kumimoji="1" lang="zh-CN" altLang="en-US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应</a:t>
            </a:r>
            <a:r>
              <a:rPr kumimoji="1" lang="zh-CN" altLang="en-US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或</a:t>
            </a:r>
            <a:r>
              <a:rPr kumimoji="1" lang="zh-CN" altLang="en-US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者景物的描写</a:t>
            </a:r>
            <a:r>
              <a:rPr kumimoji="1" lang="zh-CN" altLang="zh-CN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，</a:t>
            </a:r>
            <a:r>
              <a:rPr kumimoji="1" lang="zh-CN" altLang="zh-CN" sz="25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从侧面来衬托要写的</a:t>
            </a:r>
            <a:r>
              <a:rPr kumimoji="1" lang="zh-CN" altLang="zh-CN" sz="25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人物</a:t>
            </a:r>
            <a:r>
              <a:rPr kumimoji="1" lang="zh-CN" altLang="en-US" sz="25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08150" y="2374901"/>
            <a:ext cx="5905500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zh-CN" altLang="en-US" sz="2300" kern="1200" spc="150" dirty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“忽闻水上琵琶声</a:t>
            </a:r>
            <a:r>
              <a:rPr kumimoji="1" lang="zh-CN" altLang="en-US" sz="2300" kern="1200" spc="150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，主人忘归客不发。” </a:t>
            </a:r>
            <a:endParaRPr kumimoji="1" lang="zh-CN" altLang="en-US" sz="2300" kern="1200" spc="150" dirty="0">
              <a:solidFill>
                <a:srgbClr val="FF0000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0050" y="3024717"/>
            <a:ext cx="5905500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zh-CN" altLang="en-US" sz="2300" kern="1200" spc="150" dirty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“东船西舫悄无言，唯见江心秋月</a:t>
            </a:r>
            <a:r>
              <a:rPr kumimoji="1" lang="zh-CN" altLang="en-US" sz="2300" kern="1200" spc="150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白。” </a:t>
            </a:r>
            <a:endParaRPr kumimoji="1" lang="zh-CN" altLang="en-US" sz="2300" kern="1200" spc="150" dirty="0">
              <a:solidFill>
                <a:srgbClr val="FF0000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0699" y="3653367"/>
            <a:ext cx="5905500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zh-CN" altLang="en-US" sz="2300" kern="1200" spc="150" dirty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“凄凄不似向前声</a:t>
            </a:r>
            <a:r>
              <a:rPr kumimoji="1" lang="zh-CN" altLang="en-US" sz="2300" kern="1200" spc="150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，满座重闻皆掩泣。” </a:t>
            </a:r>
            <a:endParaRPr kumimoji="1" lang="zh-CN" altLang="en-US" sz="2300" kern="1200" spc="150" dirty="0">
              <a:solidFill>
                <a:srgbClr val="FF0000"/>
              </a:solidFill>
              <a:latin typeface="楷体"/>
              <a:ea typeface="楷体"/>
              <a:cs typeface="楷体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9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93473" y="148167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3600" dirty="0">
                <a:latin typeface="楷体"/>
                <a:ea typeface="楷体"/>
                <a:cs typeface="楷体"/>
              </a:rPr>
              <a:t>4</a:t>
            </a:r>
            <a:r>
              <a:rPr kumimoji="1" lang="zh-CN" altLang="en-US" sz="3600" dirty="0" smtClean="0">
                <a:latin typeface="楷体"/>
                <a:ea typeface="楷体"/>
                <a:cs typeface="楷体"/>
              </a:rPr>
              <a:t>、对比</a:t>
            </a:r>
            <a:endParaRPr kumimoji="1" lang="zh-CN" altLang="en-US" sz="3600" dirty="0">
              <a:latin typeface="楷体"/>
              <a:ea typeface="楷体"/>
              <a:cs typeface="楷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2835" y="1661584"/>
            <a:ext cx="67098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zh-CN" altLang="en-US" sz="30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（</a:t>
            </a:r>
            <a:r>
              <a:rPr kumimoji="1" lang="en-US" altLang="zh-CN" sz="30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1</a:t>
            </a:r>
            <a:r>
              <a:rPr kumimoji="1" lang="zh-CN" altLang="en-US" sz="30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）演奏风格的对比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28234" y="2575983"/>
            <a:ext cx="67098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zh-CN" altLang="en-US" sz="30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（</a:t>
            </a:r>
            <a:r>
              <a:rPr kumimoji="1" lang="zh-CN" altLang="zh-CN" sz="3000" kern="1200" spc="15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2</a:t>
            </a:r>
            <a:r>
              <a:rPr kumimoji="1" lang="zh-CN" altLang="en-US" sz="30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）音色特点的对比  </a:t>
            </a:r>
          </a:p>
        </p:txBody>
      </p:sp>
    </p:spTree>
    <p:extLst>
      <p:ext uri="{BB962C8B-B14F-4D97-AF65-F5344CB8AC3E}">
        <p14:creationId xmlns="" xmlns:p14="http://schemas.microsoft.com/office/powerpoint/2010/main" val="39021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背景.jpg"/>
          <p:cNvPicPr>
            <a:picLocks noChangeAspect="1"/>
          </p:cNvPicPr>
          <p:nvPr/>
        </p:nvPicPr>
        <p:blipFill>
          <a:blip r:embed="rId4" cstate="print">
            <a:alphaModFix am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56386" name="Freeform 2"/>
          <p:cNvSpPr>
            <a:spLocks/>
          </p:cNvSpPr>
          <p:nvPr/>
        </p:nvSpPr>
        <p:spPr bwMode="auto">
          <a:xfrm>
            <a:off x="152400" y="-304800"/>
            <a:ext cx="8382000" cy="4991100"/>
          </a:xfrm>
          <a:custGeom>
            <a:avLst/>
            <a:gdLst>
              <a:gd name="T0" fmla="*/ 0 w 5280"/>
              <a:gd name="T1" fmla="*/ 3184 h 4192"/>
              <a:gd name="T2" fmla="*/ 192 w 5280"/>
              <a:gd name="T3" fmla="*/ 3184 h 4192"/>
              <a:gd name="T4" fmla="*/ 384 w 5280"/>
              <a:gd name="T5" fmla="*/ 2704 h 4192"/>
              <a:gd name="T6" fmla="*/ 768 w 5280"/>
              <a:gd name="T7" fmla="*/ 3280 h 4192"/>
              <a:gd name="T8" fmla="*/ 1008 w 5280"/>
              <a:gd name="T9" fmla="*/ 2752 h 4192"/>
              <a:gd name="T10" fmla="*/ 1296 w 5280"/>
              <a:gd name="T11" fmla="*/ 3232 h 4192"/>
              <a:gd name="T12" fmla="*/ 1536 w 5280"/>
              <a:gd name="T13" fmla="*/ 2512 h 4192"/>
              <a:gd name="T14" fmla="*/ 1824 w 5280"/>
              <a:gd name="T15" fmla="*/ 3184 h 4192"/>
              <a:gd name="T16" fmla="*/ 2160 w 5280"/>
              <a:gd name="T17" fmla="*/ 2416 h 4192"/>
              <a:gd name="T18" fmla="*/ 2976 w 5280"/>
              <a:gd name="T19" fmla="*/ 3760 h 4192"/>
              <a:gd name="T20" fmla="*/ 3504 w 5280"/>
              <a:gd name="T21" fmla="*/ 1984 h 4192"/>
              <a:gd name="T22" fmla="*/ 4080 w 5280"/>
              <a:gd name="T23" fmla="*/ 1504 h 4192"/>
              <a:gd name="T24" fmla="*/ 4608 w 5280"/>
              <a:gd name="T25" fmla="*/ 448 h 4192"/>
              <a:gd name="T26" fmla="*/ 5280 w 5280"/>
              <a:gd name="T27" fmla="*/ 4192 h 4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80" h="4192">
                <a:moveTo>
                  <a:pt x="0" y="3184"/>
                </a:moveTo>
                <a:cubicBezTo>
                  <a:pt x="64" y="3224"/>
                  <a:pt x="128" y="3264"/>
                  <a:pt x="192" y="3184"/>
                </a:cubicBezTo>
                <a:cubicBezTo>
                  <a:pt x="256" y="3104"/>
                  <a:pt x="288" y="2688"/>
                  <a:pt x="384" y="2704"/>
                </a:cubicBezTo>
                <a:cubicBezTo>
                  <a:pt x="480" y="2720"/>
                  <a:pt x="664" y="3272"/>
                  <a:pt x="768" y="3280"/>
                </a:cubicBezTo>
                <a:cubicBezTo>
                  <a:pt x="872" y="3288"/>
                  <a:pt x="920" y="2760"/>
                  <a:pt x="1008" y="2752"/>
                </a:cubicBezTo>
                <a:cubicBezTo>
                  <a:pt x="1096" y="2744"/>
                  <a:pt x="1208" y="3272"/>
                  <a:pt x="1296" y="3232"/>
                </a:cubicBezTo>
                <a:cubicBezTo>
                  <a:pt x="1384" y="3192"/>
                  <a:pt x="1448" y="2520"/>
                  <a:pt x="1536" y="2512"/>
                </a:cubicBezTo>
                <a:cubicBezTo>
                  <a:pt x="1624" y="2504"/>
                  <a:pt x="1720" y="3200"/>
                  <a:pt x="1824" y="3184"/>
                </a:cubicBezTo>
                <a:cubicBezTo>
                  <a:pt x="1928" y="3168"/>
                  <a:pt x="1968" y="2320"/>
                  <a:pt x="2160" y="2416"/>
                </a:cubicBezTo>
                <a:cubicBezTo>
                  <a:pt x="2352" y="2512"/>
                  <a:pt x="2752" y="3832"/>
                  <a:pt x="2976" y="3760"/>
                </a:cubicBezTo>
                <a:cubicBezTo>
                  <a:pt x="3200" y="3688"/>
                  <a:pt x="3320" y="2360"/>
                  <a:pt x="3504" y="1984"/>
                </a:cubicBezTo>
                <a:cubicBezTo>
                  <a:pt x="3688" y="1608"/>
                  <a:pt x="3896" y="1760"/>
                  <a:pt x="4080" y="1504"/>
                </a:cubicBezTo>
                <a:cubicBezTo>
                  <a:pt x="4264" y="1248"/>
                  <a:pt x="4408" y="0"/>
                  <a:pt x="4608" y="448"/>
                </a:cubicBezTo>
                <a:cubicBezTo>
                  <a:pt x="4808" y="896"/>
                  <a:pt x="5044" y="2544"/>
                  <a:pt x="5280" y="4192"/>
                </a:cubicBezTo>
              </a:path>
            </a:pathLst>
          </a:custGeom>
          <a:noFill/>
          <a:ln w="635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6387" name="Oval 3"/>
          <p:cNvSpPr>
            <a:spLocks noChangeArrowheads="1"/>
          </p:cNvSpPr>
          <p:nvPr/>
        </p:nvSpPr>
        <p:spPr bwMode="auto">
          <a:xfrm>
            <a:off x="685800" y="2800350"/>
            <a:ext cx="1524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6388" name="Oval 4"/>
          <p:cNvSpPr>
            <a:spLocks noChangeArrowheads="1"/>
          </p:cNvSpPr>
          <p:nvPr/>
        </p:nvSpPr>
        <p:spPr bwMode="auto">
          <a:xfrm>
            <a:off x="2438400" y="2628900"/>
            <a:ext cx="1524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6389" name="Oval 5"/>
          <p:cNvSpPr>
            <a:spLocks noChangeArrowheads="1"/>
          </p:cNvSpPr>
          <p:nvPr/>
        </p:nvSpPr>
        <p:spPr bwMode="auto">
          <a:xfrm>
            <a:off x="3429000" y="2571750"/>
            <a:ext cx="1524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6390" name="Oval 6"/>
          <p:cNvSpPr>
            <a:spLocks noChangeArrowheads="1"/>
          </p:cNvSpPr>
          <p:nvPr/>
        </p:nvSpPr>
        <p:spPr bwMode="auto">
          <a:xfrm>
            <a:off x="4800600" y="4114800"/>
            <a:ext cx="1524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6391" name="Oval 7"/>
          <p:cNvSpPr>
            <a:spLocks noChangeArrowheads="1"/>
          </p:cNvSpPr>
          <p:nvPr/>
        </p:nvSpPr>
        <p:spPr bwMode="auto">
          <a:xfrm>
            <a:off x="5943600" y="1714500"/>
            <a:ext cx="1524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6392" name="Oval 8"/>
          <p:cNvSpPr>
            <a:spLocks noChangeArrowheads="1"/>
          </p:cNvSpPr>
          <p:nvPr/>
        </p:nvSpPr>
        <p:spPr bwMode="auto">
          <a:xfrm>
            <a:off x="7239000" y="0"/>
            <a:ext cx="1524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6393" name="Oval 9"/>
          <p:cNvSpPr>
            <a:spLocks noChangeArrowheads="1"/>
          </p:cNvSpPr>
          <p:nvPr/>
        </p:nvSpPr>
        <p:spPr bwMode="auto">
          <a:xfrm>
            <a:off x="8458200" y="4629150"/>
            <a:ext cx="1524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6394" name="Oval 10"/>
          <p:cNvSpPr>
            <a:spLocks noChangeArrowheads="1"/>
          </p:cNvSpPr>
          <p:nvPr/>
        </p:nvSpPr>
        <p:spPr bwMode="auto">
          <a:xfrm>
            <a:off x="1295400" y="3543300"/>
            <a:ext cx="1524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56395" name="AutoShape 11"/>
          <p:cNvSpPr>
            <a:spLocks noChangeArrowheads="1"/>
          </p:cNvSpPr>
          <p:nvPr/>
        </p:nvSpPr>
        <p:spPr bwMode="auto">
          <a:xfrm>
            <a:off x="228600" y="1828800"/>
            <a:ext cx="2438400" cy="514350"/>
          </a:xfrm>
          <a:prstGeom prst="wedgeRectCallout">
            <a:avLst>
              <a:gd name="adj1" fmla="val -26954"/>
              <a:gd name="adj2" fmla="val 1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endParaRPr kumimoji="1" lang="zh-CN" altLang="en-US" sz="2400" kern="1200" smtClean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656396" name="Text Box 12"/>
          <p:cNvSpPr txBox="1">
            <a:spLocks noChangeArrowheads="1"/>
          </p:cNvSpPr>
          <p:nvPr/>
        </p:nvSpPr>
        <p:spPr bwMode="auto">
          <a:xfrm>
            <a:off x="974725" y="2301480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kumimoji="1" lang="zh-CN" altLang="en-US" sz="2400" kern="1200" smtClean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656397" name="Text Box 13"/>
          <p:cNvSpPr txBox="1">
            <a:spLocks noChangeArrowheads="1"/>
          </p:cNvSpPr>
          <p:nvPr/>
        </p:nvSpPr>
        <p:spPr bwMode="auto">
          <a:xfrm>
            <a:off x="273052" y="1864785"/>
            <a:ext cx="2339102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kern="1200" dirty="0" smtClean="0">
                <a:solidFill>
                  <a:srgbClr val="FF3300"/>
                </a:solidFill>
                <a:latin typeface="Times New Roman" charset="0"/>
                <a:ea typeface="宋体" charset="0"/>
                <a:cs typeface="宋体" charset="0"/>
              </a:rPr>
              <a:t>大弦嘈嘈如急雨</a:t>
            </a:r>
          </a:p>
        </p:txBody>
      </p:sp>
      <p:sp>
        <p:nvSpPr>
          <p:cNvPr id="656398" name="AutoShape 14"/>
          <p:cNvSpPr>
            <a:spLocks noChangeArrowheads="1"/>
          </p:cNvSpPr>
          <p:nvPr/>
        </p:nvSpPr>
        <p:spPr bwMode="auto">
          <a:xfrm>
            <a:off x="533400" y="4114800"/>
            <a:ext cx="2514600" cy="571500"/>
          </a:xfrm>
          <a:prstGeom prst="wedgeRectCallout">
            <a:avLst>
              <a:gd name="adj1" fmla="val -16097"/>
              <a:gd name="adj2" fmla="val -142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endParaRPr kumimoji="1" lang="zh-CN" altLang="en-US" sz="2400" kern="1200" smtClean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656399" name="Text Box 15"/>
          <p:cNvSpPr txBox="1">
            <a:spLocks noChangeArrowheads="1"/>
          </p:cNvSpPr>
          <p:nvPr/>
        </p:nvSpPr>
        <p:spPr bwMode="auto">
          <a:xfrm>
            <a:off x="609601" y="4176186"/>
            <a:ext cx="2339102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kern="1200" smtClean="0">
                <a:solidFill>
                  <a:srgbClr val="FF3300"/>
                </a:solidFill>
                <a:latin typeface="Times New Roman" charset="0"/>
                <a:ea typeface="宋体" charset="0"/>
                <a:cs typeface="宋体" charset="0"/>
              </a:rPr>
              <a:t>小弦切切如私语</a:t>
            </a:r>
          </a:p>
        </p:txBody>
      </p:sp>
      <p:sp>
        <p:nvSpPr>
          <p:cNvPr id="656400" name="AutoShape 16"/>
          <p:cNvSpPr>
            <a:spLocks noChangeArrowheads="1"/>
          </p:cNvSpPr>
          <p:nvPr/>
        </p:nvSpPr>
        <p:spPr bwMode="auto">
          <a:xfrm>
            <a:off x="3962400" y="694265"/>
            <a:ext cx="838200" cy="2300817"/>
          </a:xfrm>
          <a:prstGeom prst="wedgeRectCallout">
            <a:avLst>
              <a:gd name="adj1" fmla="val -43750"/>
              <a:gd name="adj2" fmla="val 66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endParaRPr kumimoji="1" lang="zh-CN" altLang="en-US" sz="2400" kern="1200" smtClean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656401" name="Text Box 17"/>
          <p:cNvSpPr txBox="1">
            <a:spLocks noChangeArrowheads="1"/>
          </p:cNvSpPr>
          <p:nvPr/>
        </p:nvSpPr>
        <p:spPr bwMode="auto">
          <a:xfrm>
            <a:off x="4113252" y="719668"/>
            <a:ext cx="553998" cy="22542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kern="1200" dirty="0" smtClean="0">
                <a:solidFill>
                  <a:srgbClr val="FF3300"/>
                </a:solidFill>
                <a:latin typeface="Times New Roman" charset="0"/>
                <a:ea typeface="宋体" charset="0"/>
                <a:cs typeface="宋体" charset="0"/>
              </a:rPr>
              <a:t>间关莺语花底滑</a:t>
            </a:r>
          </a:p>
        </p:txBody>
      </p:sp>
      <p:sp>
        <p:nvSpPr>
          <p:cNvPr id="656402" name="AutoShape 18"/>
          <p:cNvSpPr>
            <a:spLocks noChangeArrowheads="1"/>
          </p:cNvSpPr>
          <p:nvPr/>
        </p:nvSpPr>
        <p:spPr bwMode="auto">
          <a:xfrm>
            <a:off x="3581400" y="4457700"/>
            <a:ext cx="2667000" cy="558800"/>
          </a:xfrm>
          <a:prstGeom prst="wedgeRectCallout">
            <a:avLst>
              <a:gd name="adj1" fmla="val 954"/>
              <a:gd name="adj2" fmla="val -105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endParaRPr kumimoji="1" lang="zh-CN" altLang="en-US" sz="2400" kern="1200" smtClean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656403" name="Text Box 19"/>
          <p:cNvSpPr txBox="1">
            <a:spLocks noChangeArrowheads="1"/>
          </p:cNvSpPr>
          <p:nvPr/>
        </p:nvSpPr>
        <p:spPr bwMode="auto">
          <a:xfrm>
            <a:off x="3733801" y="4514851"/>
            <a:ext cx="2339102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kern="1200" dirty="0" smtClean="0">
                <a:solidFill>
                  <a:srgbClr val="FF3300"/>
                </a:solidFill>
                <a:latin typeface="Times New Roman" charset="0"/>
                <a:ea typeface="宋体" charset="0"/>
                <a:cs typeface="宋体" charset="0"/>
              </a:rPr>
              <a:t>凝绝不通声暂歇</a:t>
            </a:r>
          </a:p>
        </p:txBody>
      </p:sp>
      <p:sp>
        <p:nvSpPr>
          <p:cNvPr id="656404" name="AutoShape 20"/>
          <p:cNvSpPr>
            <a:spLocks noChangeArrowheads="1"/>
          </p:cNvSpPr>
          <p:nvPr/>
        </p:nvSpPr>
        <p:spPr bwMode="auto">
          <a:xfrm>
            <a:off x="6096000" y="2171700"/>
            <a:ext cx="762000" cy="2209800"/>
          </a:xfrm>
          <a:prstGeom prst="wedgeRectCallout">
            <a:avLst>
              <a:gd name="adj1" fmla="val -57708"/>
              <a:gd name="adj2" fmla="val -70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endParaRPr kumimoji="1" lang="zh-CN" altLang="en-US" sz="2400" kern="1200" smtClean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656405" name="Text Box 21"/>
          <p:cNvSpPr txBox="1">
            <a:spLocks noChangeArrowheads="1"/>
          </p:cNvSpPr>
          <p:nvPr/>
        </p:nvSpPr>
        <p:spPr bwMode="auto">
          <a:xfrm>
            <a:off x="6219336" y="2211917"/>
            <a:ext cx="553998" cy="214841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kern="1200" dirty="0" smtClean="0">
                <a:solidFill>
                  <a:srgbClr val="FF3300"/>
                </a:solidFill>
                <a:latin typeface="Times New Roman" charset="0"/>
                <a:ea typeface="宋体" charset="0"/>
                <a:cs typeface="宋体" charset="0"/>
              </a:rPr>
              <a:t>水浆迸、刀枪鸣</a:t>
            </a:r>
          </a:p>
        </p:txBody>
      </p:sp>
      <p:sp>
        <p:nvSpPr>
          <p:cNvPr id="656406" name="AutoShape 22"/>
          <p:cNvSpPr>
            <a:spLocks noChangeArrowheads="1"/>
          </p:cNvSpPr>
          <p:nvPr/>
        </p:nvSpPr>
        <p:spPr bwMode="auto">
          <a:xfrm>
            <a:off x="8229600" y="228599"/>
            <a:ext cx="685800" cy="2448983"/>
          </a:xfrm>
          <a:prstGeom prst="wedgeRectCallout">
            <a:avLst>
              <a:gd name="adj1" fmla="val -176852"/>
              <a:gd name="adj2" fmla="val -602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endParaRPr kumimoji="1" lang="zh-CN" altLang="en-US" sz="2400" kern="1200" smtClean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656407" name="Text Box 23"/>
          <p:cNvSpPr txBox="1">
            <a:spLocks noChangeArrowheads="1"/>
          </p:cNvSpPr>
          <p:nvPr/>
        </p:nvSpPr>
        <p:spPr bwMode="auto">
          <a:xfrm>
            <a:off x="8310602" y="342901"/>
            <a:ext cx="553998" cy="224676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kern="1200" smtClean="0">
                <a:solidFill>
                  <a:srgbClr val="FF3300"/>
                </a:solidFill>
                <a:latin typeface="Times New Roman" charset="0"/>
                <a:ea typeface="宋体" charset="0"/>
                <a:cs typeface="宋体" charset="0"/>
              </a:rPr>
              <a:t>四弦一声如裂帛</a:t>
            </a:r>
          </a:p>
        </p:txBody>
      </p:sp>
      <p:sp>
        <p:nvSpPr>
          <p:cNvPr id="656408" name="WordArt 24"/>
          <p:cNvSpPr>
            <a:spLocks noChangeArrowheads="1" noChangeShapeType="1" noTextEdit="1"/>
          </p:cNvSpPr>
          <p:nvPr/>
        </p:nvSpPr>
        <p:spPr bwMode="auto">
          <a:xfrm>
            <a:off x="533400" y="171450"/>
            <a:ext cx="27432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C0C0C0">
                      <a:alpha val="74998"/>
                    </a:srgbClr>
                  </a:outerShdw>
                </a:effectLst>
                <a:latin typeface="华文行楷"/>
                <a:ea typeface="华文行楷"/>
                <a:cs typeface="华文行楷"/>
              </a:rPr>
              <a:t>音乐旋律</a:t>
            </a:r>
          </a:p>
        </p:txBody>
      </p:sp>
    </p:spTree>
    <p:extLst>
      <p:ext uri="{BB962C8B-B14F-4D97-AF65-F5344CB8AC3E}">
        <p14:creationId xmlns="" xmlns:p14="http://schemas.microsoft.com/office/powerpoint/2010/main" val="35821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5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5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56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6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6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7" grpId="0" animBg="1" autoUpdateAnimBg="0"/>
      <p:bldP spid="656399" grpId="0" animBg="1" autoUpdateAnimBg="0"/>
      <p:bldP spid="656401" grpId="0" animBg="1" autoUpdateAnimBg="0"/>
      <p:bldP spid="656403" grpId="0" animBg="1" autoUpdateAnimBg="0"/>
      <p:bldP spid="656405" grpId="0" animBg="1" autoUpdateAnimBg="0"/>
      <p:bldP spid="656407" grpId="0" animBg="1" autoUpdateAnimBg="0"/>
      <p:bldP spid="6564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9939" name="Picture 3" descr="20068209132266208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095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-786027" y="613833"/>
            <a:ext cx="8617694" cy="376766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CN" altLang="en-US" sz="3000" dirty="0">
                <a:latin typeface="楷体"/>
                <a:ea typeface="楷体"/>
                <a:cs typeface="楷体"/>
              </a:rPr>
              <a:t>　　</a:t>
            </a:r>
            <a:r>
              <a:rPr kumimoji="1" lang="zh-CN" altLang="en-US" sz="4000" dirty="0">
                <a:latin typeface="楷体"/>
                <a:ea typeface="楷体"/>
                <a:cs typeface="楷体"/>
              </a:rPr>
              <a:t>“白香山‘江上琵琶’</a:t>
            </a: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，</a:t>
            </a:r>
            <a:endParaRPr kumimoji="1" lang="en-US" altLang="zh-CN" sz="4000" dirty="0" smtClean="0">
              <a:latin typeface="楷体"/>
              <a:ea typeface="楷体"/>
              <a:cs typeface="楷体"/>
            </a:endParaRPr>
          </a:p>
          <a:p>
            <a:pPr marL="0" indent="0" algn="ctr">
              <a:buNone/>
            </a:pP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韩退之</a:t>
            </a:r>
            <a:r>
              <a:rPr kumimoji="1" lang="en-US" altLang="zh-CN" sz="4000" dirty="0">
                <a:latin typeface="楷体"/>
                <a:ea typeface="楷体"/>
                <a:cs typeface="楷体"/>
              </a:rPr>
              <a:t>《</a:t>
            </a:r>
            <a:r>
              <a:rPr kumimoji="1" lang="zh-CN" altLang="en-US" sz="4000" dirty="0">
                <a:latin typeface="楷体"/>
                <a:ea typeface="楷体"/>
                <a:cs typeface="楷体"/>
              </a:rPr>
              <a:t>颖师琴</a:t>
            </a:r>
            <a:r>
              <a:rPr kumimoji="1" lang="en-US" altLang="zh-CN" sz="4000" dirty="0">
                <a:latin typeface="楷体"/>
                <a:ea typeface="楷体"/>
                <a:cs typeface="楷体"/>
              </a:rPr>
              <a:t>》</a:t>
            </a: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，</a:t>
            </a:r>
            <a:endParaRPr kumimoji="1" lang="en-US" altLang="zh-CN" sz="4000" dirty="0" smtClean="0">
              <a:latin typeface="楷体"/>
              <a:ea typeface="楷体"/>
              <a:cs typeface="楷体"/>
            </a:endParaRPr>
          </a:p>
          <a:p>
            <a:pPr marL="0" indent="0" algn="ctr">
              <a:buNone/>
            </a:pP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李长</a:t>
            </a:r>
            <a:r>
              <a:rPr kumimoji="1" lang="zh-CN" altLang="en-US" sz="4000" dirty="0">
                <a:latin typeface="楷体"/>
                <a:ea typeface="楷体"/>
                <a:cs typeface="楷体"/>
              </a:rPr>
              <a:t>吉</a:t>
            </a:r>
            <a:r>
              <a:rPr kumimoji="1" lang="en-US" altLang="zh-CN" sz="4000" dirty="0">
                <a:latin typeface="楷体"/>
                <a:ea typeface="楷体"/>
                <a:cs typeface="楷体"/>
              </a:rPr>
              <a:t>《</a:t>
            </a:r>
            <a:r>
              <a:rPr kumimoji="1" lang="zh-CN" altLang="en-US" sz="4000" dirty="0">
                <a:latin typeface="楷体"/>
                <a:ea typeface="楷体"/>
                <a:cs typeface="楷体"/>
              </a:rPr>
              <a:t>李凭箜篌引</a:t>
            </a:r>
            <a:r>
              <a:rPr kumimoji="1" lang="en-US" altLang="zh-CN" sz="4000" dirty="0">
                <a:latin typeface="楷体"/>
                <a:ea typeface="楷体"/>
                <a:cs typeface="楷体"/>
              </a:rPr>
              <a:t>》</a:t>
            </a: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，</a:t>
            </a:r>
            <a:endParaRPr kumimoji="1" lang="en-US" altLang="zh-CN" sz="4000" dirty="0" smtClean="0">
              <a:latin typeface="楷体"/>
              <a:ea typeface="楷体"/>
              <a:cs typeface="楷体"/>
            </a:endParaRPr>
          </a:p>
          <a:p>
            <a:pPr marL="0" indent="0" algn="ctr">
              <a:buNone/>
            </a:pP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皆摹写声音之</a:t>
            </a:r>
            <a:r>
              <a:rPr kumimoji="1" lang="zh-CN" altLang="en-US" sz="4000" dirty="0">
                <a:latin typeface="楷体"/>
                <a:ea typeface="楷体"/>
                <a:cs typeface="楷体"/>
              </a:rPr>
              <a:t>至文</a:t>
            </a: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。</a:t>
            </a:r>
            <a:endParaRPr kumimoji="1" lang="en-US" altLang="zh-CN" sz="4000" dirty="0" smtClean="0">
              <a:latin typeface="楷体"/>
              <a:ea typeface="楷体"/>
              <a:cs typeface="楷体"/>
            </a:endParaRPr>
          </a:p>
          <a:p>
            <a:pPr marL="0" indent="0" algn="ctr">
              <a:buNone/>
            </a:pP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韩足以惊天</a:t>
            </a:r>
            <a:r>
              <a:rPr kumimoji="1" lang="zh-CN" altLang="en-US" sz="4000" dirty="0">
                <a:latin typeface="楷体"/>
                <a:ea typeface="楷体"/>
                <a:cs typeface="楷体"/>
              </a:rPr>
              <a:t>，李足以泣鬼</a:t>
            </a: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，</a:t>
            </a:r>
            <a:endParaRPr kumimoji="1" lang="en-US" altLang="zh-CN" sz="4000" dirty="0" smtClean="0">
              <a:latin typeface="楷体"/>
              <a:ea typeface="楷体"/>
              <a:cs typeface="楷体"/>
            </a:endParaRPr>
          </a:p>
          <a:p>
            <a:pPr marL="0" indent="0" algn="ctr">
              <a:buNone/>
            </a:pP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白足以</a:t>
            </a:r>
            <a:r>
              <a:rPr kumimoji="1" lang="zh-CN" altLang="en-US" sz="4000" dirty="0">
                <a:latin typeface="楷体"/>
                <a:ea typeface="楷体"/>
                <a:cs typeface="楷体"/>
              </a:rPr>
              <a:t>移人</a:t>
            </a:r>
            <a:r>
              <a:rPr kumimoji="1" lang="zh-CN" altLang="en-US" sz="4000" dirty="0" smtClean="0">
                <a:latin typeface="楷体"/>
                <a:ea typeface="楷体"/>
                <a:cs typeface="楷体"/>
              </a:rPr>
              <a:t>。”</a:t>
            </a:r>
            <a:endParaRPr kumimoji="1" lang="en-US" altLang="zh-CN" sz="4000" dirty="0" smtClean="0">
              <a:latin typeface="楷体"/>
              <a:ea typeface="楷体"/>
              <a:cs typeface="楷体"/>
            </a:endParaRPr>
          </a:p>
          <a:p>
            <a:pPr marL="0" indent="0" algn="ctr">
              <a:buNone/>
            </a:pPr>
            <a:r>
              <a:rPr kumimoji="1" lang="zh-CN" altLang="en-US" sz="3000" dirty="0" smtClean="0">
                <a:latin typeface="楷体"/>
                <a:ea typeface="楷体"/>
                <a:cs typeface="楷体"/>
              </a:rPr>
              <a:t>                      </a:t>
            </a:r>
            <a:r>
              <a:rPr kumimoji="1" lang="en-US" altLang="zh-CN" sz="3000" dirty="0" smtClean="0">
                <a:latin typeface="楷体"/>
                <a:ea typeface="楷体"/>
                <a:cs typeface="楷体"/>
              </a:rPr>
              <a:t>—</a:t>
            </a:r>
            <a:r>
              <a:rPr kumimoji="1" lang="en-US" altLang="zh-CN" sz="3000" dirty="0">
                <a:latin typeface="楷体"/>
                <a:ea typeface="楷体"/>
                <a:cs typeface="楷体"/>
              </a:rPr>
              <a:t>—</a:t>
            </a:r>
            <a:r>
              <a:rPr kumimoji="1" lang="zh-CN" altLang="en-US" sz="3000" dirty="0" smtClean="0">
                <a:latin typeface="楷体"/>
                <a:ea typeface="楷体"/>
                <a:cs typeface="楷体"/>
              </a:rPr>
              <a:t>清</a:t>
            </a:r>
            <a:r>
              <a:rPr kumimoji="1" lang="en-US" altLang="zh-CN" sz="3000" dirty="0" smtClean="0">
                <a:latin typeface="楷体"/>
                <a:ea typeface="楷体"/>
                <a:cs typeface="楷体"/>
              </a:rPr>
              <a:t>·</a:t>
            </a:r>
            <a:r>
              <a:rPr kumimoji="1" lang="zh-CN" altLang="en-US" sz="3000" dirty="0" smtClean="0">
                <a:latin typeface="楷体"/>
                <a:ea typeface="楷体"/>
                <a:cs typeface="楷体"/>
              </a:rPr>
              <a:t>方扶南</a:t>
            </a:r>
            <a:endParaRPr kumimoji="1" lang="zh-CN" altLang="en-US" sz="3000" dirty="0">
              <a:latin typeface="楷体"/>
              <a:ea typeface="楷体"/>
              <a:cs typeface="楷体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10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|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新建 Microsoft PowerPoint 演示文稿">
  <a:themeElements>
    <a:clrScheme name="新建 Microsoft PowerPoint 演示文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建 Microsoft PowerPoint 演示文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新建 Microsoft PowerPoint 演示文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EEF"/>
    </a:dk2>
    <a:lt2>
      <a:srgbClr val="FCFDFD"/>
    </a:lt2>
    <a:accent1>
      <a:srgbClr val="547D9D"/>
    </a:accent1>
    <a:accent2>
      <a:srgbClr val="437F81"/>
    </a:accent2>
    <a:accent3>
      <a:srgbClr val="4F7A5C"/>
    </a:accent3>
    <a:accent4>
      <a:srgbClr val="6E6D45"/>
    </a:accent4>
    <a:accent5>
      <a:srgbClr val="905E43"/>
    </a:accent5>
    <a:accent6>
      <a:srgbClr val="9D5458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EEF"/>
    </a:dk2>
    <a:lt2>
      <a:srgbClr val="FCFDFD"/>
    </a:lt2>
    <a:accent1>
      <a:srgbClr val="547D9D"/>
    </a:accent1>
    <a:accent2>
      <a:srgbClr val="437F81"/>
    </a:accent2>
    <a:accent3>
      <a:srgbClr val="4F7A5C"/>
    </a:accent3>
    <a:accent4>
      <a:srgbClr val="6E6D45"/>
    </a:accent4>
    <a:accent5>
      <a:srgbClr val="905E43"/>
    </a:accent5>
    <a:accent6>
      <a:srgbClr val="9D5458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428</Words>
  <Application>Microsoft Office PowerPoint</Application>
  <PresentationFormat>全屏显示(16:9)</PresentationFormat>
  <Paragraphs>67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1_Office 主题​​</vt:lpstr>
      <vt:lpstr>新建 Microsoft PowerPoint 演示文稿</vt:lpstr>
      <vt:lpstr>赏析《琵琶行》的音乐描写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36</cp:revision>
  <dcterms:created xsi:type="dcterms:W3CDTF">2020-02-01T11:21:51Z</dcterms:created>
  <dcterms:modified xsi:type="dcterms:W3CDTF">2020-02-09T11:41:30Z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