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5" r:id="rId2"/>
    <p:sldId id="273" r:id="rId3"/>
    <p:sldId id="277" r:id="rId4"/>
    <p:sldId id="276" r:id="rId5"/>
    <p:sldId id="272" r:id="rId6"/>
    <p:sldId id="278" r:id="rId7"/>
    <p:sldId id="275" r:id="rId8"/>
    <p:sldId id="279" r:id="rId9"/>
    <p:sldId id="280" r:id="rId10"/>
    <p:sldId id="274" r:id="rId11"/>
    <p:sldId id="281" r:id="rId12"/>
    <p:sldId id="271" r:id="rId1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6015557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7050066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2020/2/9</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2020/2/9</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2568539" y="2214869"/>
            <a:ext cx="6493267" cy="930931"/>
          </a:xfrm>
        </p:spPr>
        <p:txBody>
          <a:bodyPr>
            <a:normAutofit fontScale="90000"/>
          </a:bodyPr>
          <a:lstStyle/>
          <a:p>
            <a:pPr algn="ctr"/>
            <a:r>
              <a:rPr lang="en-US" altLang="zh-CN" b="1" spc="300" dirty="0" smtClean="0">
                <a:solidFill>
                  <a:srgbClr val="FF0000"/>
                </a:solidFill>
                <a:latin typeface="微软雅黑" panose="020B0503020204020204" charset="-122"/>
                <a:ea typeface="微软雅黑" panose="020B0503020204020204" charset="-122"/>
                <a:sym typeface="+mn-ea"/>
              </a:rPr>
              <a:t>《</a:t>
            </a:r>
            <a:r>
              <a:rPr lang="zh-CN" altLang="en-US" b="1" spc="300" dirty="0" smtClean="0">
                <a:solidFill>
                  <a:srgbClr val="FF0000"/>
                </a:solidFill>
                <a:latin typeface="微软雅黑" panose="020B0503020204020204" charset="-122"/>
                <a:ea typeface="微软雅黑" panose="020B0503020204020204" charset="-122"/>
                <a:sym typeface="+mn-ea"/>
              </a:rPr>
              <a:t>梦游天姥吟留别</a:t>
            </a:r>
            <a:r>
              <a:rPr lang="en-US" altLang="zh-CN" b="1" spc="300" dirty="0" smtClean="0">
                <a:solidFill>
                  <a:srgbClr val="FF0000"/>
                </a:solidFill>
                <a:latin typeface="微软雅黑" panose="020B0503020204020204" charset="-122"/>
                <a:ea typeface="微软雅黑" panose="020B0503020204020204" charset="-122"/>
                <a:sym typeface="+mn-ea"/>
              </a:rPr>
              <a:t>》</a:t>
            </a:r>
            <a:r>
              <a:rPr lang="zh-CN" altLang="en-US" b="1" spc="300" dirty="0" smtClean="0">
                <a:solidFill>
                  <a:srgbClr val="FF0000"/>
                </a:solidFill>
                <a:latin typeface="微软雅黑" panose="020B0503020204020204" charset="-122"/>
                <a:ea typeface="微软雅黑" panose="020B0503020204020204" charset="-122"/>
                <a:sym typeface="+mn-ea"/>
              </a:rPr>
              <a:t>的景与情</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一语文</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对</a:t>
            </a:r>
            <a:r>
              <a:rPr lang="zh-CN" altLang="en-US" sz="2000" spc="226" dirty="0" smtClean="0">
                <a:solidFill>
                  <a:schemeClr val="bg2">
                    <a:lumMod val="10000"/>
                  </a:schemeClr>
                </a:solidFill>
                <a:latin typeface="微软雅黑" panose="020B0503020204020204" charset="-122"/>
                <a:ea typeface="微软雅黑" panose="020B0503020204020204" charset="-122"/>
              </a:rPr>
              <a:t>外经贸</a:t>
            </a:r>
            <a:r>
              <a:rPr lang="zh-CN" altLang="en-US" sz="2000" spc="226" smtClean="0">
                <a:solidFill>
                  <a:schemeClr val="bg2">
                    <a:lumMod val="10000"/>
                  </a:schemeClr>
                </a:solidFill>
                <a:latin typeface="微软雅黑" panose="020B0503020204020204" charset="-122"/>
                <a:ea typeface="微软雅黑" panose="020B0503020204020204" charset="-122"/>
              </a:rPr>
              <a:t>大学</a:t>
            </a:r>
            <a:r>
              <a:rPr lang="zh-CN" altLang="en-US" sz="2000" spc="226" smtClean="0">
                <a:solidFill>
                  <a:schemeClr val="bg2">
                    <a:lumMod val="10000"/>
                  </a:schemeClr>
                </a:solidFill>
                <a:latin typeface="微软雅黑" panose="020B0503020204020204" charset="-122"/>
                <a:ea typeface="微软雅黑" panose="020B0503020204020204" charset="-122"/>
              </a:rPr>
              <a:t>附中   罗君</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305730002"/>
              </p:ext>
            </p:extLst>
          </p:nvPr>
        </p:nvGraphicFramePr>
        <p:xfrm>
          <a:off x="163364" y="369870"/>
          <a:ext cx="8579943" cy="4543565"/>
        </p:xfrm>
        <a:graphic>
          <a:graphicData uri="http://schemas.openxmlformats.org/drawingml/2006/table">
            <a:tbl>
              <a:tblPr firstRow="1" firstCol="1" bandRow="1">
                <a:tableStyleId>{5940675A-B579-460E-94D1-54222C63F5DA}</a:tableStyleId>
              </a:tblPr>
              <a:tblGrid>
                <a:gridCol w="1907837"/>
                <a:gridCol w="2694234"/>
                <a:gridCol w="1856340"/>
                <a:gridCol w="2121532"/>
              </a:tblGrid>
              <a:tr h="329862">
                <a:tc>
                  <a:txBody>
                    <a:bodyPr/>
                    <a:lstStyle/>
                    <a:p>
                      <a:pPr algn="ctr">
                        <a:spcAft>
                          <a:spcPts val="0"/>
                        </a:spcAft>
                      </a:pPr>
                      <a:r>
                        <a:rPr lang="zh-CN" sz="2000" kern="100" dirty="0">
                          <a:effectLst/>
                        </a:rPr>
                        <a:t>内容概括</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ctr">
                        <a:spcAft>
                          <a:spcPts val="0"/>
                        </a:spcAft>
                      </a:pPr>
                      <a:r>
                        <a:rPr lang="zh-CN" sz="2000" kern="100" dirty="0">
                          <a:effectLst/>
                        </a:rPr>
                        <a:t>描写景物</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ctr">
                        <a:spcAft>
                          <a:spcPts val="0"/>
                        </a:spcAft>
                      </a:pPr>
                      <a:r>
                        <a:rPr lang="zh-CN" sz="2000" kern="100" dirty="0">
                          <a:effectLst/>
                        </a:rPr>
                        <a:t>景物特点</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ctr">
                        <a:spcAft>
                          <a:spcPts val="0"/>
                        </a:spcAft>
                      </a:pPr>
                      <a:r>
                        <a:rPr lang="zh-CN" sz="2000" kern="100" dirty="0">
                          <a:effectLst/>
                        </a:rPr>
                        <a:t>作者情感</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r>
              <a:tr h="915608">
                <a:tc>
                  <a:txBody>
                    <a:bodyPr/>
                    <a:lstStyle/>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endParaRPr lang="zh-CN" sz="1400" kern="100" dirty="0">
                        <a:effectLst/>
                      </a:endParaRPr>
                    </a:p>
                    <a:p>
                      <a:pPr algn="just">
                        <a:spcAft>
                          <a:spcPts val="0"/>
                        </a:spcAft>
                      </a:pPr>
                      <a:r>
                        <a:rPr lang="zh-CN" sz="1400" kern="100" dirty="0">
                          <a:effectLst/>
                        </a:rPr>
                        <a:t>第一段</a:t>
                      </a:r>
                      <a:r>
                        <a:rPr lang="zh-CN" sz="1400" kern="100" dirty="0" smtClean="0">
                          <a:effectLst/>
                        </a:rPr>
                        <a:t>：</a:t>
                      </a:r>
                      <a:r>
                        <a:rPr lang="zh-CN" altLang="en-US" sz="1400" kern="100" dirty="0" smtClean="0">
                          <a:effectLst/>
                        </a:rPr>
                        <a:t>梦游</a:t>
                      </a:r>
                      <a:r>
                        <a:rPr lang="zh-CN" sz="1400" kern="100" dirty="0" smtClean="0">
                          <a:effectLst/>
                        </a:rPr>
                        <a:t>之</a:t>
                      </a:r>
                      <a:r>
                        <a:rPr lang="zh-CN" sz="1400" kern="100" dirty="0">
                          <a:effectLst/>
                        </a:rPr>
                        <a:t>因</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just">
                        <a:spcAft>
                          <a:spcPts val="0"/>
                        </a:spcAft>
                      </a:pPr>
                      <a:r>
                        <a:rPr lang="zh-CN" altLang="zh-CN" sz="1400" kern="100" dirty="0" smtClean="0">
                          <a:effectLst/>
                        </a:rPr>
                        <a:t>瀛洲</a:t>
                      </a:r>
                    </a:p>
                    <a:p>
                      <a:pPr algn="just">
                        <a:spcAft>
                          <a:spcPts val="0"/>
                        </a:spcAft>
                      </a:pPr>
                      <a:r>
                        <a:rPr lang="zh-CN" altLang="zh-CN" sz="1400" kern="100" dirty="0" smtClean="0">
                          <a:effectLst/>
                        </a:rPr>
                        <a:t>天姥</a:t>
                      </a:r>
                      <a:r>
                        <a:rPr lang="zh-CN" sz="1400" kern="100" dirty="0" smtClean="0">
                          <a:effectLst/>
                        </a:rPr>
                        <a:t>山</a:t>
                      </a:r>
                      <a:endParaRPr lang="zh-CN" sz="1400" kern="100" dirty="0">
                        <a:effectLst/>
                      </a:endParaRPr>
                    </a:p>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just">
                        <a:spcAft>
                          <a:spcPts val="0"/>
                        </a:spcAft>
                      </a:pPr>
                      <a:r>
                        <a:rPr lang="en-US" sz="1400" kern="100" dirty="0" smtClean="0">
                          <a:effectLst/>
                        </a:rPr>
                        <a:t> </a:t>
                      </a:r>
                      <a:r>
                        <a:rPr lang="zh-CN" altLang="en-US" sz="1400" kern="100" dirty="0" smtClean="0">
                          <a:effectLst/>
                        </a:rPr>
                        <a:t>瀛洲神秘虚幻</a:t>
                      </a:r>
                    </a:p>
                    <a:p>
                      <a:pPr algn="just">
                        <a:spcAft>
                          <a:spcPts val="0"/>
                        </a:spcAft>
                      </a:pPr>
                      <a:r>
                        <a:rPr lang="zh-CN" altLang="en-US" sz="1400" kern="100" dirty="0" smtClean="0">
                          <a:effectLst/>
                        </a:rPr>
                        <a:t>天姥山高大巍峨</a:t>
                      </a:r>
                    </a:p>
                    <a:p>
                      <a:pPr algn="just">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just">
                        <a:spcAft>
                          <a:spcPts val="0"/>
                        </a:spcAft>
                      </a:pPr>
                      <a:r>
                        <a:rPr lang="en-US" sz="1400" kern="100" dirty="0">
                          <a:effectLst/>
                        </a:rPr>
                        <a:t> </a:t>
                      </a:r>
                      <a:r>
                        <a:rPr lang="zh-CN" altLang="en-US" sz="1400" kern="100" dirty="0" smtClean="0">
                          <a:effectLst/>
                        </a:rPr>
                        <a:t>海上仙山不可求，让作者对天姥山心生热情与向往。</a:t>
                      </a:r>
                    </a:p>
                    <a:p>
                      <a:pPr algn="just">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r>
              <a:tr h="1656725">
                <a:tc>
                  <a:txBody>
                    <a:bodyPr/>
                    <a:lstStyle/>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endParaRPr lang="zh-CN" sz="1400" kern="100" dirty="0">
                        <a:effectLst/>
                      </a:endParaRPr>
                    </a:p>
                    <a:p>
                      <a:pPr algn="just">
                        <a:spcAft>
                          <a:spcPts val="0"/>
                        </a:spcAft>
                      </a:pPr>
                      <a:r>
                        <a:rPr lang="zh-CN" sz="1400" kern="100" dirty="0">
                          <a:effectLst/>
                        </a:rPr>
                        <a:t>第二段</a:t>
                      </a:r>
                      <a:r>
                        <a:rPr lang="zh-CN" sz="1400" kern="100" dirty="0" smtClean="0">
                          <a:effectLst/>
                        </a:rPr>
                        <a:t>：</a:t>
                      </a:r>
                      <a:r>
                        <a:rPr lang="zh-CN" altLang="en-US" sz="1400" kern="100" dirty="0" smtClean="0">
                          <a:effectLst/>
                        </a:rPr>
                        <a:t>梦游之景</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just">
                        <a:spcAft>
                          <a:spcPts val="0"/>
                        </a:spcAft>
                      </a:pPr>
                      <a:r>
                        <a:rPr lang="en-US" sz="1400" kern="100" dirty="0">
                          <a:effectLst/>
                        </a:rPr>
                        <a:t> </a:t>
                      </a:r>
                      <a:r>
                        <a:rPr lang="zh-CN" altLang="en-US" sz="1400" kern="100" dirty="0" smtClean="0">
                          <a:effectLst/>
                        </a:rPr>
                        <a:t>湖月、渌水、清猿</a:t>
                      </a:r>
                    </a:p>
                    <a:p>
                      <a:pPr algn="just">
                        <a:spcAft>
                          <a:spcPts val="0"/>
                        </a:spcAft>
                      </a:pPr>
                      <a:r>
                        <a:rPr lang="zh-CN" altLang="en-US" sz="1400" kern="100" dirty="0" smtClean="0">
                          <a:effectLst/>
                        </a:rPr>
                        <a:t>云梯、海日、天鸡</a:t>
                      </a:r>
                      <a:endParaRPr lang="en-US" altLang="zh-CN" sz="1400" kern="100" dirty="0" smtClean="0">
                        <a:effectLst/>
                      </a:endParaRPr>
                    </a:p>
                    <a:p>
                      <a:pPr algn="just">
                        <a:spcAft>
                          <a:spcPts val="0"/>
                        </a:spcAft>
                      </a:pPr>
                      <a:r>
                        <a:rPr lang="zh-CN" altLang="en-US" sz="1400" kern="100" dirty="0" smtClean="0">
                          <a:effectLst/>
                        </a:rPr>
                        <a:t>叠岩、花石、岩泉、熊咆龙吟</a:t>
                      </a:r>
                      <a:endParaRPr lang="zh-CN" sz="1400" kern="100" dirty="0">
                        <a:effectLst/>
                      </a:endParaRPr>
                    </a:p>
                    <a:p>
                      <a:pPr algn="just">
                        <a:spcAft>
                          <a:spcPts val="0"/>
                        </a:spcAft>
                      </a:pPr>
                      <a:r>
                        <a:rPr lang="zh-CN" altLang="en-US" sz="1400" kern="100" dirty="0" smtClean="0">
                          <a:effectLst/>
                        </a:rPr>
                        <a:t>霹雳、石扉、日月照、金银台</a:t>
                      </a:r>
                    </a:p>
                    <a:p>
                      <a:pPr algn="just">
                        <a:spcAft>
                          <a:spcPts val="0"/>
                        </a:spcAft>
                      </a:pPr>
                      <a:r>
                        <a:rPr lang="zh-CN" altLang="en-US" sz="1400" kern="100" dirty="0" smtClean="0">
                          <a:effectLst/>
                        </a:rPr>
                        <a:t>霓衣风马、虎瑟鸾车、仙人纷下</a:t>
                      </a:r>
                    </a:p>
                    <a:p>
                      <a:pPr algn="just">
                        <a:spcAft>
                          <a:spcPts val="0"/>
                        </a:spcAft>
                      </a:pPr>
                      <a:endParaRPr lang="zh-CN" altLang="en-US" sz="1400" kern="100" dirty="0" smtClean="0">
                        <a:effectLst/>
                      </a:endParaRPr>
                    </a:p>
                    <a:p>
                      <a:pPr algn="just">
                        <a:spcAft>
                          <a:spcPts val="0"/>
                        </a:spcAft>
                      </a:pPr>
                      <a:r>
                        <a:rPr lang="en-US" sz="1400" kern="100" dirty="0">
                          <a:effectLst/>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just">
                        <a:spcAft>
                          <a:spcPts val="0"/>
                        </a:spcAft>
                      </a:pPr>
                      <a:r>
                        <a:rPr lang="zh-CN" sz="1400" kern="100" dirty="0">
                          <a:effectLst/>
                        </a:rPr>
                        <a:t>景物特点千变万化，清幽、壮丽、惊怖、神奇，极富浪漫色彩。</a:t>
                      </a:r>
                    </a:p>
                    <a:p>
                      <a:pPr algn="just">
                        <a:spcAft>
                          <a:spcPts val="0"/>
                        </a:spcAft>
                      </a:pPr>
                      <a:r>
                        <a:rPr lang="en-US" sz="1400" kern="100" dirty="0">
                          <a:effectLst/>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just">
                        <a:spcAft>
                          <a:spcPts val="0"/>
                        </a:spcAft>
                      </a:pPr>
                      <a:r>
                        <a:rPr lang="en-US" sz="1400" kern="100" dirty="0">
                          <a:effectLst/>
                        </a:rPr>
                        <a:t> </a:t>
                      </a:r>
                      <a:r>
                        <a:rPr lang="zh-CN" altLang="en-US" sz="1400" kern="100" dirty="0" smtClean="0">
                          <a:effectLst/>
                        </a:rPr>
                        <a:t>流连忘返，欢欣快慰（亦可理解为欢乐与苦闷，快乐与压抑的交织）</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r>
              <a:tr h="1641370">
                <a:tc>
                  <a:txBody>
                    <a:bodyPr/>
                    <a:lstStyle/>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endParaRPr lang="zh-CN" sz="1400" kern="100" dirty="0">
                        <a:effectLst/>
                      </a:endParaRPr>
                    </a:p>
                    <a:p>
                      <a:pPr algn="just">
                        <a:spcAft>
                          <a:spcPts val="0"/>
                        </a:spcAft>
                      </a:pPr>
                      <a:r>
                        <a:rPr lang="zh-CN" sz="1400" kern="100" dirty="0">
                          <a:effectLst/>
                        </a:rPr>
                        <a:t>第三段</a:t>
                      </a:r>
                      <a:r>
                        <a:rPr lang="zh-CN" sz="1400" kern="100" dirty="0" smtClean="0">
                          <a:effectLst/>
                        </a:rPr>
                        <a:t>：</a:t>
                      </a:r>
                      <a:r>
                        <a:rPr lang="zh-CN" altLang="en-US" sz="1400" kern="100" dirty="0" smtClean="0">
                          <a:effectLst/>
                        </a:rPr>
                        <a:t>梦游之吟</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r>
                        <a:rPr lang="zh-CN" altLang="en-US" sz="1400" kern="100" dirty="0" smtClean="0">
                          <a:effectLst/>
                        </a:rPr>
                        <a:t>无</a:t>
                      </a:r>
                      <a:endParaRPr lang="zh-CN" sz="1400" kern="100" dirty="0">
                        <a:effectLst/>
                      </a:endParaRPr>
                    </a:p>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endParaRPr lang="zh-CN" sz="1400" kern="100" dirty="0">
                        <a:effectLst/>
                      </a:endParaRPr>
                    </a:p>
                    <a:p>
                      <a:pPr algn="just">
                        <a:spcAft>
                          <a:spcPts val="0"/>
                        </a:spcAft>
                      </a:pPr>
                      <a:r>
                        <a:rPr lang="en-US" sz="1400" kern="100" dirty="0">
                          <a:effectLst/>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just">
                        <a:spcAft>
                          <a:spcPts val="0"/>
                        </a:spcAft>
                      </a:pPr>
                      <a:r>
                        <a:rPr lang="en-US" sz="1400" kern="100" dirty="0">
                          <a:effectLst/>
                        </a:rPr>
                        <a:t> </a:t>
                      </a:r>
                      <a:endParaRPr lang="en-US" sz="1400" kern="100" dirty="0" smtClean="0">
                        <a:effectLst/>
                      </a:endParaRPr>
                    </a:p>
                    <a:p>
                      <a:pPr algn="just">
                        <a:spcAft>
                          <a:spcPts val="0"/>
                        </a:spcAft>
                      </a:pPr>
                      <a:endPar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altLang="en-US" sz="1400" kern="100" dirty="0" smtClean="0">
                          <a:effectLst/>
                          <a:latin typeface="Calibri" panose="020F0502020204030204" pitchFamily="34" charset="0"/>
                          <a:ea typeface="宋体" panose="02010600030101010101" pitchFamily="2" charset="-122"/>
                          <a:cs typeface="Times New Roman" panose="02020603050405020304" pitchFamily="18" charset="0"/>
                        </a:rPr>
                        <a:t>无</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c>
                  <a:txBody>
                    <a:bodyPr/>
                    <a:lstStyle/>
                    <a:p>
                      <a:pPr algn="just">
                        <a:spcAft>
                          <a:spcPts val="0"/>
                        </a:spcAft>
                      </a:pPr>
                      <a:r>
                        <a:rPr lang="zh-CN" sz="1400" kern="100" dirty="0">
                          <a:effectLst/>
                        </a:rPr>
                        <a:t>既苦闷、怅惘，又傲岸不屈，蔑视权贵，充满自信。</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solidFill>
                      <a:schemeClr val="tx2"/>
                    </a:solidFill>
                  </a:tcPr>
                </a:tc>
              </a:tr>
            </a:tbl>
          </a:graphicData>
        </a:graphic>
      </p:graphicFrame>
    </p:spTree>
    <p:extLst>
      <p:ext uri="{BB962C8B-B14F-4D97-AF65-F5344CB8AC3E}">
        <p14:creationId xmlns:p14="http://schemas.microsoft.com/office/powerpoint/2010/main" val="240291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5"/>
            <a:ext cx="9144000" cy="5146076"/>
          </a:xfrm>
          <a:prstGeom prst="rect">
            <a:avLst/>
          </a:prstGeom>
        </p:spPr>
      </p:pic>
      <p:sp>
        <p:nvSpPr>
          <p:cNvPr id="3" name="内容占位符 2"/>
          <p:cNvSpPr>
            <a:spLocks noGrp="1"/>
          </p:cNvSpPr>
          <p:nvPr>
            <p:ph idx="1"/>
          </p:nvPr>
        </p:nvSpPr>
        <p:spPr>
          <a:xfrm>
            <a:off x="2352783" y="895551"/>
            <a:ext cx="3041150" cy="4330142"/>
          </a:xfrm>
        </p:spPr>
        <p:txBody>
          <a:bodyPr>
            <a:normAutofit/>
          </a:bodyPr>
          <a:lstStyle/>
          <a:p>
            <a:pPr marL="0" indent="0">
              <a:buNone/>
            </a:pPr>
            <a:r>
              <a:rPr lang="zh-CN" altLang="en-US" sz="2400" dirty="0" smtClean="0"/>
              <a:t>    </a:t>
            </a:r>
            <a:r>
              <a:rPr lang="zh-CN" altLang="en-US" sz="2400" b="1" dirty="0" smtClean="0">
                <a:solidFill>
                  <a:srgbClr val="FFFF00"/>
                </a:solidFill>
              </a:rPr>
              <a:t>此篇夭矫离奇，不可方物，然因语</a:t>
            </a:r>
            <a:r>
              <a:rPr lang="zh-CN" altLang="en-US" sz="2400" b="1" dirty="0">
                <a:solidFill>
                  <a:srgbClr val="FFFF00"/>
                </a:solidFill>
              </a:rPr>
              <a:t>而</a:t>
            </a:r>
            <a:r>
              <a:rPr lang="zh-CN" altLang="en-US" sz="2400" b="1" dirty="0" smtClean="0">
                <a:solidFill>
                  <a:srgbClr val="FFFF00"/>
                </a:solidFill>
              </a:rPr>
              <a:t>梦，因梦而悟，因悟而别，节次相生，丝毫不乱；若中间梦境迷离，不过词意伟怪耳。（</a:t>
            </a:r>
            <a:r>
              <a:rPr lang="en-US" altLang="zh-CN" sz="2400" b="1" dirty="0" smtClean="0">
                <a:solidFill>
                  <a:srgbClr val="FFFF00"/>
                </a:solidFill>
              </a:rPr>
              <a:t>《</a:t>
            </a:r>
            <a:r>
              <a:rPr lang="zh-CN" altLang="en-US" sz="2400" b="1" dirty="0" smtClean="0">
                <a:solidFill>
                  <a:srgbClr val="FFFF00"/>
                </a:solidFill>
              </a:rPr>
              <a:t>唐宋诗醇</a:t>
            </a:r>
            <a:r>
              <a:rPr lang="en-US" altLang="zh-CN" sz="2400" b="1" dirty="0" smtClean="0">
                <a:solidFill>
                  <a:srgbClr val="FFFF00"/>
                </a:solidFill>
              </a:rPr>
              <a:t>》</a:t>
            </a:r>
            <a:r>
              <a:rPr lang="zh-CN" altLang="en-US" sz="2400" b="1" dirty="0" smtClean="0">
                <a:solidFill>
                  <a:srgbClr val="FFFF00"/>
                </a:solidFill>
              </a:rPr>
              <a:t>）</a:t>
            </a:r>
            <a:endParaRPr lang="zh-CN" altLang="en-US" sz="2400" b="1" dirty="0">
              <a:solidFill>
                <a:srgbClr val="FFFF00"/>
              </a:solidFill>
            </a:endParaRPr>
          </a:p>
        </p:txBody>
      </p:sp>
    </p:spTree>
    <p:extLst>
      <p:ext uri="{BB962C8B-B14F-4D97-AF65-F5344CB8AC3E}">
        <p14:creationId xmlns:p14="http://schemas.microsoft.com/office/powerpoint/2010/main" val="2369419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0144" y="163605"/>
            <a:ext cx="839398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hangingPunct="1">
              <a:spcBef>
                <a:spcPct val="50000"/>
              </a:spcBef>
              <a:buClrTx/>
              <a:buSzTx/>
              <a:buNone/>
            </a:pPr>
            <a:r>
              <a:rPr lang="zh-CN" altLang="en-US" sz="4000" b="1" dirty="0" smtClean="0">
                <a:solidFill>
                  <a:srgbClr val="FF0000"/>
                </a:solidFill>
                <a:latin typeface="Times New Roman" panose="02020603050405020304" pitchFamily="18" charset="0"/>
              </a:rPr>
              <a:t>学习</a:t>
            </a:r>
            <a:r>
              <a:rPr lang="zh-CN" altLang="en-US" sz="4000" b="1" dirty="0">
                <a:solidFill>
                  <a:srgbClr val="FF0000"/>
                </a:solidFill>
                <a:latin typeface="Times New Roman" panose="02020603050405020304" pitchFamily="18" charset="0"/>
              </a:rPr>
              <a:t>任务</a:t>
            </a:r>
            <a:r>
              <a:rPr lang="zh-CN" altLang="en-US" sz="4000" b="1" dirty="0" smtClean="0">
                <a:solidFill>
                  <a:srgbClr val="FF0000"/>
                </a:solidFill>
                <a:latin typeface="Times New Roman" panose="02020603050405020304" pitchFamily="18" charset="0"/>
              </a:rPr>
              <a:t> </a:t>
            </a:r>
            <a:r>
              <a:rPr lang="zh-CN" altLang="en-US" sz="4000" b="1" dirty="0">
                <a:solidFill>
                  <a:srgbClr val="FF0000"/>
                </a:solidFill>
                <a:latin typeface="Times New Roman" panose="02020603050405020304" pitchFamily="18" charset="0"/>
              </a:rPr>
              <a:t/>
            </a:r>
            <a:br>
              <a:rPr lang="zh-CN" altLang="en-US" sz="4000" b="1" dirty="0">
                <a:solidFill>
                  <a:srgbClr val="FF0000"/>
                </a:solidFill>
                <a:latin typeface="Times New Roman" panose="02020603050405020304" pitchFamily="18" charset="0"/>
              </a:rPr>
            </a:br>
            <a:r>
              <a:rPr lang="zh-CN" altLang="en-US" sz="4000" dirty="0">
                <a:solidFill>
                  <a:srgbClr val="FF0000"/>
                </a:solidFill>
                <a:latin typeface="Times New Roman" panose="02020603050405020304" pitchFamily="18" charset="0"/>
              </a:rPr>
              <a:t/>
            </a:r>
            <a:br>
              <a:rPr lang="zh-CN" altLang="en-US" sz="4000" dirty="0">
                <a:solidFill>
                  <a:srgbClr val="FF0000"/>
                </a:solidFill>
                <a:latin typeface="Times New Roman" panose="02020603050405020304" pitchFamily="18" charset="0"/>
              </a:rPr>
            </a:br>
            <a:r>
              <a:rPr lang="zh-CN" altLang="zh-CN" sz="4000" dirty="0">
                <a:latin typeface="Times New Roman" panose="02020603050405020304" pitchFamily="18" charset="0"/>
                <a:ea typeface="楷体_GB2312" pitchFamily="49" charset="-122"/>
              </a:rPr>
              <a:t>想象诗中神奇瑰丽的诗境，梳理诗歌的情感脉络，体悟诗人对人生的深沉感慨。</a:t>
            </a:r>
          </a:p>
          <a:p>
            <a:pPr algn="ctr" eaLnBrk="1" hangingPunct="1">
              <a:spcBef>
                <a:spcPct val="50000"/>
              </a:spcBef>
              <a:buClrTx/>
              <a:buSzTx/>
              <a:buFontTx/>
              <a:buNone/>
            </a:pPr>
            <a:endParaRPr lang="zh-CN" altLang="en-US" sz="40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1727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9122" y="517402"/>
            <a:ext cx="8139178" cy="331514"/>
          </a:xfrm>
        </p:spPr>
        <p:txBody>
          <a:bodyPr>
            <a:noAutofit/>
          </a:bodyPr>
          <a:lstStyle/>
          <a:p>
            <a:r>
              <a:rPr lang="zh-CN" altLang="zh-CN" sz="4000" spc="0" dirty="0">
                <a:solidFill>
                  <a:srgbClr val="FF0000"/>
                </a:solidFill>
                <a:latin typeface="Times New Roman" panose="02020603050405020304" pitchFamily="18" charset="0"/>
                <a:ea typeface="宋体" panose="02010600030101010101" pitchFamily="2" charset="-122"/>
                <a:sym typeface="Calibri" panose="020F0502020204030204"/>
              </a:rPr>
              <a:t>学法指导</a:t>
            </a:r>
            <a:br>
              <a:rPr lang="zh-CN" altLang="zh-CN" sz="4000" spc="0" dirty="0">
                <a:solidFill>
                  <a:srgbClr val="FF0000"/>
                </a:solidFill>
                <a:latin typeface="Times New Roman" panose="02020603050405020304" pitchFamily="18" charset="0"/>
                <a:ea typeface="宋体" panose="02010600030101010101" pitchFamily="2" charset="-122"/>
                <a:sym typeface="Calibri" panose="020F0502020204030204"/>
              </a:rPr>
            </a:br>
            <a:endParaRPr lang="zh-CN" altLang="en-US" sz="4000" spc="0" dirty="0">
              <a:solidFill>
                <a:srgbClr val="FF0000"/>
              </a:solidFill>
              <a:latin typeface="Times New Roman" panose="02020603050405020304" pitchFamily="18" charset="0"/>
              <a:ea typeface="宋体" panose="02010600030101010101" pitchFamily="2" charset="-122"/>
              <a:sym typeface="Calibri" panose="020F0502020204030204"/>
            </a:endParaRPr>
          </a:p>
        </p:txBody>
      </p:sp>
      <p:sp>
        <p:nvSpPr>
          <p:cNvPr id="3" name="内容占位符 2"/>
          <p:cNvSpPr>
            <a:spLocks noGrp="1"/>
          </p:cNvSpPr>
          <p:nvPr>
            <p:ph idx="1"/>
          </p:nvPr>
        </p:nvSpPr>
        <p:spPr>
          <a:xfrm>
            <a:off x="379122" y="971323"/>
            <a:ext cx="8139178" cy="4042179"/>
          </a:xfrm>
        </p:spPr>
        <p:txBody>
          <a:bodyPr>
            <a:normAutofit/>
          </a:bodyPr>
          <a:lstStyle/>
          <a:p>
            <a:pPr marL="0" indent="0">
              <a:buNone/>
            </a:pPr>
            <a:r>
              <a:rPr lang="en-US" altLang="zh-CN" sz="2000" dirty="0" smtClean="0">
                <a:latin typeface="华文宋体" panose="02010600040101010101" pitchFamily="2" charset="-122"/>
                <a:ea typeface="华文宋体" panose="02010600040101010101" pitchFamily="2" charset="-122"/>
              </a:rPr>
              <a:t>1</a:t>
            </a:r>
            <a:r>
              <a:rPr lang="en-US" altLang="zh-CN" sz="2000" dirty="0">
                <a:latin typeface="华文宋体" panose="02010600040101010101" pitchFamily="2" charset="-122"/>
                <a:ea typeface="华文宋体" panose="02010600040101010101" pitchFamily="2" charset="-122"/>
              </a:rPr>
              <a:t>.</a:t>
            </a:r>
            <a:r>
              <a:rPr lang="zh-CN" altLang="zh-CN" sz="2000" dirty="0">
                <a:latin typeface="华文宋体" panose="02010600040101010101" pitchFamily="2" charset="-122"/>
                <a:ea typeface="华文宋体" panose="02010600040101010101" pitchFamily="2" charset="-122"/>
              </a:rPr>
              <a:t>这是一首古体诗，诗句以七言为主，交错运用了四言、五言、六言和九言的句子，诗句有长有短，节奏有急有缓，全诗有一条感情的脉络贯穿，要注意梳理把握脉络，在理解情感的基础上反复诵读，读出诗句的起伏顿挫。</a:t>
            </a:r>
          </a:p>
          <a:p>
            <a:pPr marL="0" indent="0">
              <a:buNone/>
            </a:pPr>
            <a:r>
              <a:rPr lang="en-US" altLang="zh-CN" sz="2000" dirty="0">
                <a:latin typeface="华文宋体" panose="02010600040101010101" pitchFamily="2" charset="-122"/>
                <a:ea typeface="华文宋体" panose="02010600040101010101" pitchFamily="2" charset="-122"/>
              </a:rPr>
              <a:t>2.</a:t>
            </a:r>
            <a:r>
              <a:rPr lang="zh-CN" altLang="zh-CN" sz="2000" dirty="0">
                <a:latin typeface="华文宋体" panose="02010600040101010101" pitchFamily="2" charset="-122"/>
                <a:ea typeface="华文宋体" panose="02010600040101010101" pitchFamily="2" charset="-122"/>
              </a:rPr>
              <a:t>在朗读的过程中，对诗中游历山景和幻入仙境的部分，要展开想象，在脑海中还原画面，体悟诗中清幽、壮丽、惊怖、神奇的景色，进而理解作者寄寓在其中的情感。</a:t>
            </a:r>
          </a:p>
          <a:p>
            <a:endParaRPr lang="zh-CN" altLang="en-US" sz="2000" dirty="0">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858870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1041" y="878855"/>
            <a:ext cx="8139178" cy="4042179"/>
          </a:xfrm>
        </p:spPr>
        <p:txBody>
          <a:bodyPr>
            <a:normAutofit/>
          </a:bodyPr>
          <a:lstStyle/>
          <a:p>
            <a:pPr marL="0" indent="0">
              <a:buNone/>
            </a:pPr>
            <a:r>
              <a:rPr lang="zh-CN" altLang="en-US" sz="2400" dirty="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   托言游梦，穷形尽相，以极洞天之奇幻；至醒后，顿失烟霞矣。知世间行乐，亦同一梦，安能于梦中屈身权贵乎？君当别去，遍游名山，以终天年也。</a:t>
            </a:r>
            <a:r>
              <a:rPr lang="zh-CN" altLang="en-US" sz="2400" dirty="0" smtClean="0">
                <a:solidFill>
                  <a:srgbClr val="FF0000"/>
                </a:solidFill>
                <a:latin typeface="黑体" panose="02010609060101010101" pitchFamily="49" charset="-122"/>
                <a:ea typeface="黑体" panose="02010609060101010101" pitchFamily="49" charset="-122"/>
              </a:rPr>
              <a:t>诗境虽奇，脉理极细。</a:t>
            </a:r>
            <a:r>
              <a:rPr lang="zh-CN" altLang="en-US" sz="2400" dirty="0" smtClean="0">
                <a:latin typeface="黑体" panose="02010609060101010101" pitchFamily="49" charset="-122"/>
                <a:ea typeface="黑体" panose="02010609060101010101" pitchFamily="49" charset="-122"/>
              </a:rPr>
              <a:t>     （沈德潜</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唐诗别裁</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17445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669925" y="57945"/>
            <a:ext cx="5724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6000">
                <a:solidFill>
                  <a:schemeClr val="tx1"/>
                </a:solidFill>
                <a:latin typeface="Times New Roman" panose="02020603050405020304" pitchFamily="18" charset="0"/>
                <a:ea typeface="楷体_GB2312" pitchFamily="49" charset="-122"/>
              </a:defRPr>
            </a:lvl1pPr>
            <a:lvl2pPr marL="742950" indent="-285750" eaLnBrk="0" hangingPunct="0">
              <a:defRPr kumimoji="1" sz="6000">
                <a:solidFill>
                  <a:schemeClr val="tx1"/>
                </a:solidFill>
                <a:latin typeface="Times New Roman" panose="02020603050405020304" pitchFamily="18" charset="0"/>
                <a:ea typeface="楷体_GB2312" pitchFamily="49" charset="-122"/>
              </a:defRPr>
            </a:lvl2pPr>
            <a:lvl3pPr marL="1143000" indent="-228600" eaLnBrk="0" hangingPunct="0">
              <a:defRPr kumimoji="1" sz="6000">
                <a:solidFill>
                  <a:schemeClr val="tx1"/>
                </a:solidFill>
                <a:latin typeface="Times New Roman" panose="02020603050405020304" pitchFamily="18" charset="0"/>
                <a:ea typeface="楷体_GB2312" pitchFamily="49" charset="-122"/>
              </a:defRPr>
            </a:lvl3pPr>
            <a:lvl4pPr marL="1600200" indent="-228600" eaLnBrk="0" hangingPunct="0">
              <a:defRPr kumimoji="1" sz="6000">
                <a:solidFill>
                  <a:schemeClr val="tx1"/>
                </a:solidFill>
                <a:latin typeface="Times New Roman" panose="02020603050405020304" pitchFamily="18" charset="0"/>
                <a:ea typeface="楷体_GB2312" pitchFamily="49" charset="-122"/>
              </a:defRPr>
            </a:lvl4pPr>
            <a:lvl5pPr marL="2057400" indent="-228600" eaLnBrk="0" hangingPunct="0">
              <a:defRPr kumimoji="1" sz="6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9pPr>
          </a:lstStyle>
          <a:p>
            <a:pPr eaLnBrk="1" fontAlgn="base" hangingPunct="1">
              <a:spcBef>
                <a:spcPct val="0"/>
              </a:spcBef>
              <a:spcAft>
                <a:spcPct val="0"/>
              </a:spcAft>
            </a:pPr>
            <a:r>
              <a:rPr lang="zh-CN" altLang="en-US" sz="3600" b="1" kern="1200" dirty="0" smtClean="0">
                <a:solidFill>
                  <a:srgbClr val="0033CC">
                    <a:lumMod val="60000"/>
                    <a:lumOff val="40000"/>
                  </a:srgbClr>
                </a:solidFill>
                <a:ea typeface="华文新魏" panose="02010800040101010101" pitchFamily="2" charset="-122"/>
              </a:rPr>
              <a:t>全诗三</a:t>
            </a:r>
            <a:r>
              <a:rPr lang="zh-CN" altLang="en-US" sz="3600" b="1" kern="1200" dirty="0">
                <a:solidFill>
                  <a:srgbClr val="0033CC">
                    <a:lumMod val="60000"/>
                    <a:lumOff val="40000"/>
                  </a:srgbClr>
                </a:solidFill>
                <a:ea typeface="华文新魏" panose="02010800040101010101" pitchFamily="2" charset="-122"/>
              </a:rPr>
              <a:t>段</a:t>
            </a:r>
            <a:r>
              <a:rPr lang="zh-CN" altLang="en-US" sz="3600" b="1" kern="1200" dirty="0" smtClean="0">
                <a:solidFill>
                  <a:srgbClr val="0033CC">
                    <a:lumMod val="60000"/>
                    <a:lumOff val="40000"/>
                  </a:srgbClr>
                </a:solidFill>
                <a:ea typeface="华文新魏" panose="02010800040101010101" pitchFamily="2" charset="-122"/>
              </a:rPr>
              <a:t>各写了什么内容？</a:t>
            </a:r>
          </a:p>
        </p:txBody>
      </p:sp>
      <p:sp>
        <p:nvSpPr>
          <p:cNvPr id="14" name="AutoShape 3"/>
          <p:cNvSpPr>
            <a:spLocks/>
          </p:cNvSpPr>
          <p:nvPr/>
        </p:nvSpPr>
        <p:spPr bwMode="auto">
          <a:xfrm>
            <a:off x="1524000" y="1275340"/>
            <a:ext cx="533400" cy="3200400"/>
          </a:xfrm>
          <a:prstGeom prst="leftBrace">
            <a:avLst>
              <a:gd name="adj1" fmla="val 50000"/>
              <a:gd name="adj2" fmla="val 50000"/>
            </a:avLst>
          </a:prstGeom>
          <a:noFill/>
          <a:ln w="63500">
            <a:solidFill>
              <a:srgbClr val="002AAE">
                <a:lumMod val="60000"/>
                <a:lumOff val="4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6000">
                <a:solidFill>
                  <a:schemeClr val="tx1"/>
                </a:solidFill>
                <a:latin typeface="Times New Roman" panose="02020603050405020304" pitchFamily="18" charset="0"/>
                <a:ea typeface="楷体_GB2312" pitchFamily="49" charset="-122"/>
              </a:defRPr>
            </a:lvl1pPr>
            <a:lvl2pPr marL="742950" indent="-285750" eaLnBrk="0" hangingPunct="0">
              <a:defRPr kumimoji="1" sz="6000">
                <a:solidFill>
                  <a:schemeClr val="tx1"/>
                </a:solidFill>
                <a:latin typeface="Times New Roman" panose="02020603050405020304" pitchFamily="18" charset="0"/>
                <a:ea typeface="楷体_GB2312" pitchFamily="49" charset="-122"/>
              </a:defRPr>
            </a:lvl2pPr>
            <a:lvl3pPr marL="1143000" indent="-228600" eaLnBrk="0" hangingPunct="0">
              <a:defRPr kumimoji="1" sz="6000">
                <a:solidFill>
                  <a:schemeClr val="tx1"/>
                </a:solidFill>
                <a:latin typeface="Times New Roman" panose="02020603050405020304" pitchFamily="18" charset="0"/>
                <a:ea typeface="楷体_GB2312" pitchFamily="49" charset="-122"/>
              </a:defRPr>
            </a:lvl3pPr>
            <a:lvl4pPr marL="1600200" indent="-228600" eaLnBrk="0" hangingPunct="0">
              <a:defRPr kumimoji="1" sz="6000">
                <a:solidFill>
                  <a:schemeClr val="tx1"/>
                </a:solidFill>
                <a:latin typeface="Times New Roman" panose="02020603050405020304" pitchFamily="18" charset="0"/>
                <a:ea typeface="楷体_GB2312" pitchFamily="49" charset="-122"/>
              </a:defRPr>
            </a:lvl4pPr>
            <a:lvl5pPr marL="2057400" indent="-228600" eaLnBrk="0" hangingPunct="0">
              <a:defRPr kumimoji="1" sz="6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6000" b="0" i="0" u="none" strike="noStrike" kern="1200" cap="none" spc="0" normalizeH="0" baseline="0" noProof="0" smtClean="0">
              <a:ln>
                <a:noFill/>
              </a:ln>
              <a:solidFill>
                <a:srgbClr val="0033CC"/>
              </a:solidFill>
              <a:effectLst/>
              <a:uLnTx/>
              <a:uFillTx/>
              <a:latin typeface="Times New Roman" panose="02020603050405020304" pitchFamily="18" charset="0"/>
              <a:ea typeface="楷体_GB2312" pitchFamily="49" charset="-122"/>
            </a:endParaRPr>
          </a:p>
        </p:txBody>
      </p:sp>
      <p:sp>
        <p:nvSpPr>
          <p:cNvPr id="15" name="Text Box 4"/>
          <p:cNvSpPr txBox="1">
            <a:spLocks noChangeArrowheads="1"/>
          </p:cNvSpPr>
          <p:nvPr/>
        </p:nvSpPr>
        <p:spPr bwMode="auto">
          <a:xfrm>
            <a:off x="2057400" y="883408"/>
            <a:ext cx="5772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6000">
                <a:solidFill>
                  <a:schemeClr val="tx1"/>
                </a:solidFill>
                <a:latin typeface="Times New Roman" panose="02020603050405020304" pitchFamily="18" charset="0"/>
                <a:ea typeface="楷体_GB2312" pitchFamily="49" charset="-122"/>
              </a:defRPr>
            </a:lvl1pPr>
            <a:lvl2pPr marL="742950" indent="-285750" eaLnBrk="0" hangingPunct="0">
              <a:defRPr kumimoji="1" sz="6000">
                <a:solidFill>
                  <a:schemeClr val="tx1"/>
                </a:solidFill>
                <a:latin typeface="Times New Roman" panose="02020603050405020304" pitchFamily="18" charset="0"/>
                <a:ea typeface="楷体_GB2312" pitchFamily="49" charset="-122"/>
              </a:defRPr>
            </a:lvl2pPr>
            <a:lvl3pPr marL="1143000" indent="-228600" eaLnBrk="0" hangingPunct="0">
              <a:defRPr kumimoji="1" sz="6000">
                <a:solidFill>
                  <a:schemeClr val="tx1"/>
                </a:solidFill>
                <a:latin typeface="Times New Roman" panose="02020603050405020304" pitchFamily="18" charset="0"/>
                <a:ea typeface="楷体_GB2312" pitchFamily="49" charset="-122"/>
              </a:defRPr>
            </a:lvl3pPr>
            <a:lvl4pPr marL="1600200" indent="-228600" eaLnBrk="0" hangingPunct="0">
              <a:defRPr kumimoji="1" sz="6000">
                <a:solidFill>
                  <a:schemeClr val="tx1"/>
                </a:solidFill>
                <a:latin typeface="Times New Roman" panose="02020603050405020304" pitchFamily="18" charset="0"/>
                <a:ea typeface="楷体_GB2312" pitchFamily="49" charset="-122"/>
              </a:defRPr>
            </a:lvl4pPr>
            <a:lvl5pPr marL="2057400" indent="-228600" eaLnBrk="0" hangingPunct="0">
              <a:defRPr kumimoji="1" sz="6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9pPr>
          </a:lstStyle>
          <a:p>
            <a:pPr eaLnBrk="1" fontAlgn="base" hangingPunct="1">
              <a:spcBef>
                <a:spcPct val="0"/>
              </a:spcBef>
              <a:spcAft>
                <a:spcPct val="0"/>
              </a:spcAft>
            </a:pPr>
            <a:r>
              <a:rPr lang="zh-CN" altLang="en-US" sz="2400" b="1" kern="1200" dirty="0" smtClean="0">
                <a:solidFill>
                  <a:srgbClr val="0000FF"/>
                </a:solidFill>
                <a:ea typeface="宋体" panose="02010600030101010101" pitchFamily="2" charset="-122"/>
              </a:rPr>
              <a:t>一、</a:t>
            </a:r>
            <a:r>
              <a:rPr lang="zh-CN" altLang="en-US" sz="2800" b="1" kern="1200" dirty="0" smtClean="0">
                <a:solidFill>
                  <a:srgbClr val="0000FF"/>
                </a:solidFill>
                <a:ea typeface="宋体" panose="02010600030101010101" pitchFamily="2" charset="-122"/>
              </a:rPr>
              <a:t>梦游之</a:t>
            </a:r>
            <a:r>
              <a:rPr lang="zh-CN" altLang="en-US" sz="2400" b="1" kern="1200" dirty="0" smtClean="0">
                <a:solidFill>
                  <a:srgbClr val="0000FF"/>
                </a:solidFill>
                <a:ea typeface="宋体" panose="02010600030101010101" pitchFamily="2" charset="-122"/>
              </a:rPr>
              <a:t> </a:t>
            </a:r>
            <a:r>
              <a:rPr lang="zh-CN" altLang="en-US" sz="4400" b="1" kern="1200" dirty="0">
                <a:solidFill>
                  <a:srgbClr val="660066"/>
                </a:solidFill>
                <a:ea typeface="宋体" panose="02010600030101010101" pitchFamily="2" charset="-122"/>
              </a:rPr>
              <a:t>因</a:t>
            </a:r>
            <a:r>
              <a:rPr lang="zh-CN" altLang="en-US" sz="2400" b="1" kern="1200" dirty="0" smtClean="0">
                <a:solidFill>
                  <a:srgbClr val="660066"/>
                </a:solidFill>
                <a:ea typeface="宋体" panose="02010600030101010101" pitchFamily="2" charset="-122"/>
              </a:rPr>
              <a:t>（起）</a:t>
            </a:r>
            <a:r>
              <a:rPr lang="en-US" altLang="zh-CN" sz="2400" b="1" kern="1200" dirty="0" smtClean="0">
                <a:solidFill>
                  <a:srgbClr val="660066"/>
                </a:solidFill>
                <a:ea typeface="宋体" panose="02010600030101010101" pitchFamily="2" charset="-122"/>
              </a:rPr>
              <a:t>——  </a:t>
            </a:r>
            <a:r>
              <a:rPr lang="zh-CN" altLang="en-US" sz="2400" b="1" kern="1200" dirty="0" smtClean="0">
                <a:solidFill>
                  <a:srgbClr val="660066"/>
                </a:solidFill>
                <a:ea typeface="宋体" panose="02010600030101010101" pitchFamily="2" charset="-122"/>
              </a:rPr>
              <a:t>叙述、描写</a:t>
            </a:r>
          </a:p>
        </p:txBody>
      </p:sp>
      <p:sp>
        <p:nvSpPr>
          <p:cNvPr id="16" name="Text Box 5"/>
          <p:cNvSpPr txBox="1">
            <a:spLocks noChangeArrowheads="1"/>
          </p:cNvSpPr>
          <p:nvPr/>
        </p:nvSpPr>
        <p:spPr bwMode="auto">
          <a:xfrm>
            <a:off x="1919420" y="2353014"/>
            <a:ext cx="4938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6000">
                <a:solidFill>
                  <a:schemeClr val="tx1"/>
                </a:solidFill>
                <a:latin typeface="Times New Roman" panose="02020603050405020304" pitchFamily="18" charset="0"/>
                <a:ea typeface="楷体_GB2312" pitchFamily="49" charset="-122"/>
              </a:defRPr>
            </a:lvl1pPr>
            <a:lvl2pPr marL="742950" indent="-285750" eaLnBrk="0" hangingPunct="0">
              <a:defRPr kumimoji="1" sz="6000">
                <a:solidFill>
                  <a:schemeClr val="tx1"/>
                </a:solidFill>
                <a:latin typeface="Times New Roman" panose="02020603050405020304" pitchFamily="18" charset="0"/>
                <a:ea typeface="楷体_GB2312" pitchFamily="49" charset="-122"/>
              </a:defRPr>
            </a:lvl2pPr>
            <a:lvl3pPr marL="1143000" indent="-228600" eaLnBrk="0" hangingPunct="0">
              <a:defRPr kumimoji="1" sz="6000">
                <a:solidFill>
                  <a:schemeClr val="tx1"/>
                </a:solidFill>
                <a:latin typeface="Times New Roman" panose="02020603050405020304" pitchFamily="18" charset="0"/>
                <a:ea typeface="楷体_GB2312" pitchFamily="49" charset="-122"/>
              </a:defRPr>
            </a:lvl3pPr>
            <a:lvl4pPr marL="1600200" indent="-228600" eaLnBrk="0" hangingPunct="0">
              <a:defRPr kumimoji="1" sz="6000">
                <a:solidFill>
                  <a:schemeClr val="tx1"/>
                </a:solidFill>
                <a:latin typeface="Times New Roman" panose="02020603050405020304" pitchFamily="18" charset="0"/>
                <a:ea typeface="楷体_GB2312" pitchFamily="49" charset="-122"/>
              </a:defRPr>
            </a:lvl4pPr>
            <a:lvl5pPr marL="2057400" indent="-228600" eaLnBrk="0" hangingPunct="0">
              <a:defRPr kumimoji="1" sz="6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9pPr>
          </a:lstStyle>
          <a:p>
            <a:pPr eaLnBrk="1" fontAlgn="base" hangingPunct="1">
              <a:spcBef>
                <a:spcPct val="0"/>
              </a:spcBef>
              <a:spcAft>
                <a:spcPct val="0"/>
              </a:spcAft>
            </a:pPr>
            <a:r>
              <a:rPr lang="zh-CN" altLang="en-US" sz="2400" b="1" kern="1200" dirty="0" smtClean="0">
                <a:solidFill>
                  <a:srgbClr val="0000FF"/>
                </a:solidFill>
                <a:ea typeface="宋体" panose="02010600030101010101" pitchFamily="2" charset="-122"/>
              </a:rPr>
              <a:t>二、</a:t>
            </a:r>
            <a:r>
              <a:rPr lang="zh-CN" altLang="en-US" sz="2800" b="1" kern="1200" dirty="0" smtClean="0">
                <a:solidFill>
                  <a:srgbClr val="0000FF"/>
                </a:solidFill>
                <a:ea typeface="宋体" panose="02010600030101010101" pitchFamily="2" charset="-122"/>
              </a:rPr>
              <a:t>梦游之</a:t>
            </a:r>
            <a:r>
              <a:rPr lang="zh-CN" altLang="en-US" sz="2400" b="1" kern="1200" dirty="0" smtClean="0">
                <a:solidFill>
                  <a:srgbClr val="0000FF"/>
                </a:solidFill>
                <a:ea typeface="宋体" panose="02010600030101010101" pitchFamily="2" charset="-122"/>
              </a:rPr>
              <a:t> </a:t>
            </a:r>
            <a:r>
              <a:rPr lang="zh-CN" altLang="en-US" sz="4400" b="1" kern="1200" dirty="0" smtClean="0">
                <a:solidFill>
                  <a:srgbClr val="660066"/>
                </a:solidFill>
                <a:ea typeface="宋体" panose="02010600030101010101" pitchFamily="2" charset="-122"/>
              </a:rPr>
              <a:t>景</a:t>
            </a:r>
            <a:r>
              <a:rPr lang="zh-CN" altLang="en-US" sz="2400" b="1" kern="1200" dirty="0" smtClean="0">
                <a:solidFill>
                  <a:srgbClr val="660066"/>
                </a:solidFill>
                <a:ea typeface="宋体" panose="02010600030101010101" pitchFamily="2" charset="-122"/>
              </a:rPr>
              <a:t>（见）</a:t>
            </a:r>
            <a:r>
              <a:rPr lang="en-US" altLang="zh-CN" sz="2400" b="1" kern="1200" dirty="0" smtClean="0">
                <a:solidFill>
                  <a:srgbClr val="660066"/>
                </a:solidFill>
                <a:ea typeface="宋体" panose="02010600030101010101" pitchFamily="2" charset="-122"/>
              </a:rPr>
              <a:t>——  </a:t>
            </a:r>
            <a:r>
              <a:rPr lang="zh-CN" altLang="en-US" sz="2400" b="1" kern="1200" dirty="0" smtClean="0">
                <a:solidFill>
                  <a:srgbClr val="660066"/>
                </a:solidFill>
                <a:ea typeface="宋体" panose="02010600030101010101" pitchFamily="2" charset="-122"/>
              </a:rPr>
              <a:t>描写</a:t>
            </a:r>
          </a:p>
        </p:txBody>
      </p:sp>
      <p:sp>
        <p:nvSpPr>
          <p:cNvPr id="17" name="Text Box 6"/>
          <p:cNvSpPr txBox="1">
            <a:spLocks noChangeArrowheads="1"/>
          </p:cNvSpPr>
          <p:nvPr/>
        </p:nvSpPr>
        <p:spPr bwMode="auto">
          <a:xfrm>
            <a:off x="2057400" y="3982092"/>
            <a:ext cx="5921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6000">
                <a:solidFill>
                  <a:schemeClr val="tx1"/>
                </a:solidFill>
                <a:latin typeface="Times New Roman" panose="02020603050405020304" pitchFamily="18" charset="0"/>
                <a:ea typeface="楷体_GB2312" pitchFamily="49" charset="-122"/>
              </a:defRPr>
            </a:lvl1pPr>
            <a:lvl2pPr marL="742950" indent="-285750" eaLnBrk="0" hangingPunct="0">
              <a:defRPr kumimoji="1" sz="6000">
                <a:solidFill>
                  <a:schemeClr val="tx1"/>
                </a:solidFill>
                <a:latin typeface="Times New Roman" panose="02020603050405020304" pitchFamily="18" charset="0"/>
                <a:ea typeface="楷体_GB2312" pitchFamily="49" charset="-122"/>
              </a:defRPr>
            </a:lvl2pPr>
            <a:lvl3pPr marL="1143000" indent="-228600" eaLnBrk="0" hangingPunct="0">
              <a:defRPr kumimoji="1" sz="6000">
                <a:solidFill>
                  <a:schemeClr val="tx1"/>
                </a:solidFill>
                <a:latin typeface="Times New Roman" panose="02020603050405020304" pitchFamily="18" charset="0"/>
                <a:ea typeface="楷体_GB2312" pitchFamily="49" charset="-122"/>
              </a:defRPr>
            </a:lvl3pPr>
            <a:lvl4pPr marL="1600200" indent="-228600" eaLnBrk="0" hangingPunct="0">
              <a:defRPr kumimoji="1" sz="6000">
                <a:solidFill>
                  <a:schemeClr val="tx1"/>
                </a:solidFill>
                <a:latin typeface="Times New Roman" panose="02020603050405020304" pitchFamily="18" charset="0"/>
                <a:ea typeface="楷体_GB2312" pitchFamily="49" charset="-122"/>
              </a:defRPr>
            </a:lvl4pPr>
            <a:lvl5pPr marL="2057400" indent="-228600" eaLnBrk="0" hangingPunct="0">
              <a:defRPr kumimoji="1" sz="6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9pPr>
          </a:lstStyle>
          <a:p>
            <a:pPr eaLnBrk="1" fontAlgn="base" hangingPunct="1">
              <a:spcBef>
                <a:spcPct val="0"/>
              </a:spcBef>
              <a:spcAft>
                <a:spcPct val="0"/>
              </a:spcAft>
            </a:pPr>
            <a:r>
              <a:rPr lang="zh-CN" altLang="en-US" sz="2400" b="1" kern="1200" dirty="0" smtClean="0">
                <a:solidFill>
                  <a:srgbClr val="0000FF"/>
                </a:solidFill>
                <a:ea typeface="宋体" panose="02010600030101010101" pitchFamily="2" charset="-122"/>
              </a:rPr>
              <a:t>三、</a:t>
            </a:r>
            <a:r>
              <a:rPr lang="zh-CN" altLang="en-US" sz="2800" b="1" kern="1200" dirty="0" smtClean="0">
                <a:solidFill>
                  <a:srgbClr val="0000FF"/>
                </a:solidFill>
                <a:ea typeface="宋体" panose="02010600030101010101" pitchFamily="2" charset="-122"/>
              </a:rPr>
              <a:t>梦游之</a:t>
            </a:r>
            <a:r>
              <a:rPr lang="zh-CN" altLang="en-US" sz="4400" b="1" kern="1200" dirty="0" smtClean="0">
                <a:solidFill>
                  <a:srgbClr val="0000FF"/>
                </a:solidFill>
                <a:ea typeface="宋体" panose="02010600030101010101" pitchFamily="2" charset="-122"/>
              </a:rPr>
              <a:t> </a:t>
            </a:r>
            <a:r>
              <a:rPr lang="zh-CN" altLang="en-US" sz="4400" b="1" kern="1200" dirty="0" smtClean="0">
                <a:solidFill>
                  <a:srgbClr val="660066"/>
                </a:solidFill>
                <a:ea typeface="宋体" panose="02010600030101010101" pitchFamily="2" charset="-122"/>
              </a:rPr>
              <a:t>吟</a:t>
            </a:r>
            <a:r>
              <a:rPr lang="zh-CN" altLang="en-US" sz="2400" b="1" kern="1200" dirty="0" smtClean="0">
                <a:solidFill>
                  <a:srgbClr val="660066"/>
                </a:solidFill>
                <a:ea typeface="宋体" panose="02010600030101010101" pitchFamily="2" charset="-122"/>
              </a:rPr>
              <a:t>（叹）</a:t>
            </a:r>
            <a:r>
              <a:rPr lang="en-US" altLang="zh-CN" sz="2400" b="1" kern="1200" dirty="0" smtClean="0">
                <a:solidFill>
                  <a:srgbClr val="660066"/>
                </a:solidFill>
                <a:ea typeface="宋体" panose="02010600030101010101" pitchFamily="2" charset="-122"/>
              </a:rPr>
              <a:t>——  </a:t>
            </a:r>
            <a:r>
              <a:rPr lang="zh-CN" altLang="en-US" sz="2400" b="1" kern="1200" dirty="0" smtClean="0">
                <a:solidFill>
                  <a:srgbClr val="660066"/>
                </a:solidFill>
                <a:ea typeface="宋体" panose="02010600030101010101" pitchFamily="2" charset="-122"/>
              </a:rPr>
              <a:t>议论、抒情</a:t>
            </a:r>
          </a:p>
        </p:txBody>
      </p:sp>
      <p:sp>
        <p:nvSpPr>
          <p:cNvPr id="19" name="Text Box 9"/>
          <p:cNvSpPr txBox="1">
            <a:spLocks noChangeArrowheads="1"/>
          </p:cNvSpPr>
          <p:nvPr/>
        </p:nvSpPr>
        <p:spPr bwMode="auto">
          <a:xfrm>
            <a:off x="294879" y="1588179"/>
            <a:ext cx="1016000" cy="2514600"/>
          </a:xfrm>
          <a:prstGeom prst="rect">
            <a:avLst/>
          </a:prstGeom>
          <a:noFill/>
          <a:ln w="38100">
            <a:solidFill>
              <a:srgbClr val="002AAE">
                <a:lumMod val="60000"/>
                <a:lumOff val="40000"/>
              </a:srgbClr>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kumimoji="1" sz="6000">
                <a:solidFill>
                  <a:schemeClr val="tx1"/>
                </a:solidFill>
                <a:latin typeface="Times New Roman" panose="02020603050405020304" pitchFamily="18" charset="0"/>
                <a:ea typeface="楷体_GB2312" pitchFamily="49" charset="-122"/>
              </a:defRPr>
            </a:lvl1pPr>
            <a:lvl2pPr marL="742950" indent="-285750" eaLnBrk="0" hangingPunct="0">
              <a:defRPr kumimoji="1" sz="6000">
                <a:solidFill>
                  <a:schemeClr val="tx1"/>
                </a:solidFill>
                <a:latin typeface="Times New Roman" panose="02020603050405020304" pitchFamily="18" charset="0"/>
                <a:ea typeface="楷体_GB2312" pitchFamily="49" charset="-122"/>
              </a:defRPr>
            </a:lvl2pPr>
            <a:lvl3pPr marL="1143000" indent="-228600" eaLnBrk="0" hangingPunct="0">
              <a:defRPr kumimoji="1" sz="6000">
                <a:solidFill>
                  <a:schemeClr val="tx1"/>
                </a:solidFill>
                <a:latin typeface="Times New Roman" panose="02020603050405020304" pitchFamily="18" charset="0"/>
                <a:ea typeface="楷体_GB2312" pitchFamily="49" charset="-122"/>
              </a:defRPr>
            </a:lvl3pPr>
            <a:lvl4pPr marL="1600200" indent="-228600" eaLnBrk="0" hangingPunct="0">
              <a:defRPr kumimoji="1" sz="6000">
                <a:solidFill>
                  <a:schemeClr val="tx1"/>
                </a:solidFill>
                <a:latin typeface="Times New Roman" panose="02020603050405020304" pitchFamily="18" charset="0"/>
                <a:ea typeface="楷体_GB2312" pitchFamily="49" charset="-122"/>
              </a:defRPr>
            </a:lvl4pPr>
            <a:lvl5pPr marL="2057400" indent="-228600" eaLnBrk="0" hangingPunct="0">
              <a:defRPr kumimoji="1" sz="6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6000">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5400" b="0" i="0" u="none" strike="noStrike" kern="1200" cap="none" spc="0" normalizeH="0" baseline="0" noProof="0" dirty="0" smtClean="0">
                <a:ln>
                  <a:noFill/>
                </a:ln>
                <a:solidFill>
                  <a:srgbClr val="FF3300"/>
                </a:solidFill>
                <a:effectLst/>
                <a:uLnTx/>
                <a:uFillTx/>
                <a:latin typeface="华文行楷" panose="02010800040101010101" pitchFamily="2" charset="-122"/>
                <a:ea typeface="华文行楷" panose="02010800040101010101" pitchFamily="2" charset="-122"/>
              </a:rPr>
              <a:t> 思  路</a:t>
            </a:r>
          </a:p>
        </p:txBody>
      </p:sp>
    </p:spTree>
    <p:extLst>
      <p:ext uri="{BB962C8B-B14F-4D97-AF65-F5344CB8AC3E}">
        <p14:creationId xmlns:p14="http://schemas.microsoft.com/office/powerpoint/2010/main" val="139280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blinds(horizontal)">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P spid="14" grpId="0" animBg="1"/>
      <p:bldP spid="15" grpId="0" build="p" autoUpdateAnimBg="0"/>
      <p:bldP spid="16" grpId="0" autoUpdateAnimBg="0"/>
      <p:bldP spid="17" grpId="0" autoUpdateAnimBg="0"/>
      <p:bldP spid="1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dirty="0"/>
          </a:p>
        </p:txBody>
      </p:sp>
      <p:sp>
        <p:nvSpPr>
          <p:cNvPr id="3" name="内容占位符 2"/>
          <p:cNvSpPr>
            <a:spLocks noGrp="1"/>
          </p:cNvSpPr>
          <p:nvPr>
            <p:ph idx="1"/>
          </p:nvPr>
        </p:nvSpPr>
        <p:spPr>
          <a:xfrm>
            <a:off x="352019" y="1731610"/>
            <a:ext cx="8384734" cy="1792426"/>
          </a:xfrm>
        </p:spPr>
        <p:txBody>
          <a:bodyPr>
            <a:normAutofit fontScale="40000" lnSpcReduction="20000"/>
          </a:bodyPr>
          <a:lstStyle/>
          <a:p>
            <a:r>
              <a:rPr lang="zh-CN" altLang="en-US" sz="7400" dirty="0">
                <a:latin typeface="+mj-ea"/>
                <a:ea typeface="+mj-ea"/>
              </a:rPr>
              <a:t>海客谈瀛洲，烟涛微茫信难求；越人语天姥，云霞明灭或可睹。天姥连天向天横，势拔五岳掩赤城。天台四万八千丈，对此欲倒东南倾。</a:t>
            </a:r>
          </a:p>
          <a:p>
            <a:endParaRPr lang="zh-CN" altLang="en-US" sz="2800" dirty="0">
              <a:latin typeface="+mj-ea"/>
              <a:ea typeface="+mj-ea"/>
            </a:endParaRPr>
          </a:p>
          <a:p>
            <a:endParaRPr lang="zh-CN" altLang="en-US" sz="2800" dirty="0">
              <a:latin typeface="+mj-ea"/>
              <a:ea typeface="+mj-ea"/>
            </a:endParaRPr>
          </a:p>
          <a:p>
            <a:endParaRPr lang="zh-CN" altLang="en-US" dirty="0"/>
          </a:p>
          <a:p>
            <a:endParaRPr lang="zh-CN" altLang="en-US" dirty="0"/>
          </a:p>
        </p:txBody>
      </p:sp>
      <p:sp>
        <p:nvSpPr>
          <p:cNvPr id="5" name="文本框 4"/>
          <p:cNvSpPr txBox="1"/>
          <p:nvPr/>
        </p:nvSpPr>
        <p:spPr>
          <a:xfrm>
            <a:off x="447182" y="331258"/>
            <a:ext cx="8194408" cy="830997"/>
          </a:xfrm>
          <a:prstGeom prst="rect">
            <a:avLst/>
          </a:prstGeom>
          <a:solidFill>
            <a:schemeClr val="bg2">
              <a:lumMod val="90000"/>
            </a:schemeClr>
          </a:solidFill>
        </p:spPr>
        <p:txBody>
          <a:bodyPr wrap="square" rtlCol="0">
            <a:spAutoFit/>
          </a:bodyPr>
          <a:lstStyle/>
          <a:p>
            <a:pPr algn="just"/>
            <a:r>
              <a:rPr lang="zh-CN" altLang="en-US" sz="2400" dirty="0" smtClean="0">
                <a:latin typeface="+mj-ea"/>
              </a:rPr>
              <a:t>梦游之因：</a:t>
            </a:r>
            <a:r>
              <a:rPr lang="zh-CN" altLang="en-US" sz="2400" kern="100" dirty="0" smtClean="0"/>
              <a:t>瀛洲神秘虚幻，天姥山高大巍峨。</a:t>
            </a:r>
            <a:r>
              <a:rPr lang="zh-CN" altLang="en-US" sz="2400" kern="100" dirty="0"/>
              <a:t>海上仙山不可求，让作者对天姥山心生热情与向往。</a:t>
            </a:r>
          </a:p>
        </p:txBody>
      </p:sp>
    </p:spTree>
    <p:extLst>
      <p:ext uri="{BB962C8B-B14F-4D97-AF65-F5344CB8AC3E}">
        <p14:creationId xmlns:p14="http://schemas.microsoft.com/office/powerpoint/2010/main" val="2143122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1719" y="714800"/>
            <a:ext cx="8949813" cy="4387065"/>
          </a:xfrm>
        </p:spPr>
        <p:txBody>
          <a:bodyPr>
            <a:normAutofit lnSpcReduction="10000"/>
          </a:bodyPr>
          <a:lstStyle/>
          <a:p>
            <a:r>
              <a:rPr lang="zh-CN" altLang="en-US" sz="2400" dirty="0">
                <a:latin typeface="+mj-ea"/>
                <a:ea typeface="+mj-ea"/>
              </a:rPr>
              <a:t>我欲因之梦吴越，一夜飞度镜</a:t>
            </a:r>
            <a:r>
              <a:rPr lang="zh-CN" altLang="en-US" sz="2400" u="sng" dirty="0">
                <a:latin typeface="+mj-ea"/>
                <a:ea typeface="+mj-ea"/>
              </a:rPr>
              <a:t>湖月</a:t>
            </a:r>
            <a:r>
              <a:rPr lang="zh-CN" altLang="en-US" sz="2400" dirty="0" smtClean="0">
                <a:latin typeface="+mj-ea"/>
                <a:ea typeface="+mj-ea"/>
              </a:rPr>
              <a:t>。</a:t>
            </a:r>
            <a:r>
              <a:rPr lang="zh-CN" altLang="en-US" sz="2400" dirty="0">
                <a:latin typeface="+mj-ea"/>
                <a:ea typeface="+mj-ea"/>
              </a:rPr>
              <a:t>湖月照我影，送我至剡溪</a:t>
            </a:r>
            <a:r>
              <a:rPr lang="zh-CN" altLang="en-US" sz="2400" dirty="0" smtClean="0">
                <a:latin typeface="+mj-ea"/>
                <a:ea typeface="+mj-ea"/>
              </a:rPr>
              <a:t>。</a:t>
            </a:r>
            <a:r>
              <a:rPr lang="zh-CN" altLang="en-US" sz="2400" dirty="0">
                <a:latin typeface="+mj-ea"/>
                <a:ea typeface="+mj-ea"/>
              </a:rPr>
              <a:t>谢公宿处今尚在，</a:t>
            </a:r>
            <a:r>
              <a:rPr lang="zh-CN" altLang="en-US" sz="2400" u="sng" dirty="0">
                <a:latin typeface="+mj-ea"/>
                <a:ea typeface="+mj-ea"/>
              </a:rPr>
              <a:t>渌水</a:t>
            </a:r>
            <a:r>
              <a:rPr lang="zh-CN" altLang="en-US" sz="2400" dirty="0">
                <a:latin typeface="+mj-ea"/>
                <a:ea typeface="+mj-ea"/>
              </a:rPr>
              <a:t>荡漾</a:t>
            </a:r>
            <a:r>
              <a:rPr lang="zh-CN" altLang="en-US" sz="2400" u="sng" dirty="0">
                <a:latin typeface="+mj-ea"/>
                <a:ea typeface="+mj-ea"/>
              </a:rPr>
              <a:t>清猿</a:t>
            </a:r>
            <a:r>
              <a:rPr lang="zh-CN" altLang="en-US" sz="2400" dirty="0">
                <a:latin typeface="+mj-ea"/>
                <a:ea typeface="+mj-ea"/>
              </a:rPr>
              <a:t>啼</a:t>
            </a:r>
            <a:r>
              <a:rPr lang="zh-CN" altLang="en-US" sz="2400" dirty="0" smtClean="0">
                <a:latin typeface="+mj-ea"/>
                <a:ea typeface="+mj-ea"/>
              </a:rPr>
              <a:t>。</a:t>
            </a:r>
            <a:r>
              <a:rPr lang="en-US" altLang="zh-CN" sz="2400" dirty="0" smtClean="0">
                <a:solidFill>
                  <a:srgbClr val="FF0000"/>
                </a:solidFill>
                <a:latin typeface="+mj-ea"/>
                <a:ea typeface="+mj-ea"/>
              </a:rPr>
              <a:t>//</a:t>
            </a:r>
            <a:r>
              <a:rPr lang="zh-CN" altLang="en-US" sz="2400" dirty="0" smtClean="0">
                <a:latin typeface="+mj-ea"/>
                <a:ea typeface="+mj-ea"/>
              </a:rPr>
              <a:t>脚</a:t>
            </a:r>
            <a:r>
              <a:rPr lang="zh-CN" altLang="en-US" sz="2400" dirty="0">
                <a:latin typeface="+mj-ea"/>
                <a:ea typeface="+mj-ea"/>
              </a:rPr>
              <a:t>著谢公屐，身登青</a:t>
            </a:r>
            <a:r>
              <a:rPr lang="zh-CN" altLang="en-US" sz="2400" u="sng" dirty="0">
                <a:latin typeface="+mj-ea"/>
                <a:ea typeface="+mj-ea"/>
              </a:rPr>
              <a:t>云梯</a:t>
            </a:r>
            <a:r>
              <a:rPr lang="zh-CN" altLang="en-US" sz="2400" dirty="0" smtClean="0">
                <a:latin typeface="+mj-ea"/>
                <a:ea typeface="+mj-ea"/>
              </a:rPr>
              <a:t>。</a:t>
            </a:r>
            <a:r>
              <a:rPr lang="zh-CN" altLang="en-US" sz="2400" dirty="0">
                <a:latin typeface="+mj-ea"/>
                <a:ea typeface="+mj-ea"/>
              </a:rPr>
              <a:t>半壁见</a:t>
            </a:r>
            <a:r>
              <a:rPr lang="zh-CN" altLang="en-US" sz="2400" u="sng" dirty="0">
                <a:latin typeface="+mj-ea"/>
                <a:ea typeface="+mj-ea"/>
              </a:rPr>
              <a:t>海日</a:t>
            </a:r>
            <a:r>
              <a:rPr lang="zh-CN" altLang="en-US" sz="2400" dirty="0">
                <a:latin typeface="+mj-ea"/>
                <a:ea typeface="+mj-ea"/>
              </a:rPr>
              <a:t>，空中闻</a:t>
            </a:r>
            <a:r>
              <a:rPr lang="zh-CN" altLang="en-US" sz="2400" u="sng" dirty="0">
                <a:latin typeface="+mj-ea"/>
                <a:ea typeface="+mj-ea"/>
              </a:rPr>
              <a:t>天鸡</a:t>
            </a:r>
            <a:r>
              <a:rPr lang="zh-CN" altLang="en-US" sz="2400" dirty="0" smtClean="0">
                <a:latin typeface="+mj-ea"/>
                <a:ea typeface="+mj-ea"/>
              </a:rPr>
              <a:t>。</a:t>
            </a:r>
            <a:r>
              <a:rPr lang="en-US" altLang="zh-CN" sz="2400" dirty="0">
                <a:solidFill>
                  <a:srgbClr val="FF0000"/>
                </a:solidFill>
                <a:latin typeface="+mj-ea"/>
              </a:rPr>
              <a:t> //</a:t>
            </a:r>
            <a:r>
              <a:rPr lang="zh-CN" altLang="en-US" sz="2400" u="sng" dirty="0" smtClean="0">
                <a:latin typeface="+mj-ea"/>
                <a:ea typeface="+mj-ea"/>
              </a:rPr>
              <a:t>千</a:t>
            </a:r>
            <a:r>
              <a:rPr lang="zh-CN" altLang="en-US" sz="2400" u="sng" dirty="0">
                <a:latin typeface="+mj-ea"/>
                <a:ea typeface="+mj-ea"/>
              </a:rPr>
              <a:t>岩</a:t>
            </a:r>
            <a:r>
              <a:rPr lang="zh-CN" altLang="en-US" sz="2400" dirty="0">
                <a:latin typeface="+mj-ea"/>
                <a:ea typeface="+mj-ea"/>
              </a:rPr>
              <a:t>万转路不定，迷</a:t>
            </a:r>
            <a:r>
              <a:rPr lang="zh-CN" altLang="en-US" sz="2400" u="sng" dirty="0">
                <a:latin typeface="+mj-ea"/>
                <a:ea typeface="+mj-ea"/>
              </a:rPr>
              <a:t>花</a:t>
            </a:r>
            <a:r>
              <a:rPr lang="zh-CN" altLang="en-US" sz="2400" dirty="0">
                <a:latin typeface="+mj-ea"/>
                <a:ea typeface="+mj-ea"/>
              </a:rPr>
              <a:t>倚</a:t>
            </a:r>
            <a:r>
              <a:rPr lang="zh-CN" altLang="en-US" sz="2400" u="sng" dirty="0">
                <a:latin typeface="+mj-ea"/>
                <a:ea typeface="+mj-ea"/>
              </a:rPr>
              <a:t>石</a:t>
            </a:r>
            <a:r>
              <a:rPr lang="zh-CN" altLang="en-US" sz="2400" dirty="0">
                <a:latin typeface="+mj-ea"/>
                <a:ea typeface="+mj-ea"/>
              </a:rPr>
              <a:t>忽已暝</a:t>
            </a:r>
            <a:r>
              <a:rPr lang="zh-CN" altLang="en-US" sz="2400" dirty="0" smtClean="0">
                <a:latin typeface="+mj-ea"/>
                <a:ea typeface="+mj-ea"/>
              </a:rPr>
              <a:t>。</a:t>
            </a:r>
            <a:r>
              <a:rPr lang="zh-CN" altLang="en-US" sz="2400" u="sng" dirty="0">
                <a:latin typeface="+mj-ea"/>
                <a:ea typeface="+mj-ea"/>
              </a:rPr>
              <a:t>熊咆龙吟</a:t>
            </a:r>
            <a:r>
              <a:rPr lang="zh-CN" altLang="en-US" sz="2400" dirty="0">
                <a:latin typeface="+mj-ea"/>
                <a:ea typeface="+mj-ea"/>
              </a:rPr>
              <a:t>殷</a:t>
            </a:r>
            <a:r>
              <a:rPr lang="zh-CN" altLang="en-US" sz="2400" u="sng" dirty="0">
                <a:latin typeface="+mj-ea"/>
                <a:ea typeface="+mj-ea"/>
              </a:rPr>
              <a:t>岩泉</a:t>
            </a:r>
            <a:r>
              <a:rPr lang="zh-CN" altLang="en-US" sz="2400" dirty="0">
                <a:latin typeface="+mj-ea"/>
                <a:ea typeface="+mj-ea"/>
              </a:rPr>
              <a:t>，栗深林兮惊层巅</a:t>
            </a:r>
            <a:r>
              <a:rPr lang="zh-CN" altLang="en-US" sz="2400" dirty="0" smtClean="0">
                <a:latin typeface="+mj-ea"/>
                <a:ea typeface="+mj-ea"/>
              </a:rPr>
              <a:t>。</a:t>
            </a:r>
            <a:r>
              <a:rPr lang="zh-CN" altLang="en-US" sz="2400" u="sng" dirty="0">
                <a:latin typeface="+mj-ea"/>
                <a:ea typeface="+mj-ea"/>
              </a:rPr>
              <a:t>云</a:t>
            </a:r>
            <a:r>
              <a:rPr lang="zh-CN" altLang="en-US" sz="2400" dirty="0">
                <a:latin typeface="+mj-ea"/>
                <a:ea typeface="+mj-ea"/>
              </a:rPr>
              <a:t>青青兮欲雨，</a:t>
            </a:r>
            <a:r>
              <a:rPr lang="zh-CN" altLang="en-US" sz="2400" u="sng" dirty="0">
                <a:latin typeface="+mj-ea"/>
                <a:ea typeface="+mj-ea"/>
              </a:rPr>
              <a:t>水</a:t>
            </a:r>
            <a:r>
              <a:rPr lang="zh-CN" altLang="en-US" sz="2400" dirty="0">
                <a:latin typeface="+mj-ea"/>
                <a:ea typeface="+mj-ea"/>
              </a:rPr>
              <a:t>澹澹兮生烟</a:t>
            </a:r>
            <a:r>
              <a:rPr lang="zh-CN" altLang="en-US" sz="2400" dirty="0" smtClean="0">
                <a:latin typeface="+mj-ea"/>
                <a:ea typeface="+mj-ea"/>
              </a:rPr>
              <a:t>。</a:t>
            </a:r>
            <a:r>
              <a:rPr lang="zh-CN" altLang="en-US" sz="2400" dirty="0">
                <a:latin typeface="+mj-ea"/>
                <a:ea typeface="+mj-ea"/>
              </a:rPr>
              <a:t>列缺</a:t>
            </a:r>
            <a:r>
              <a:rPr lang="zh-CN" altLang="en-US" sz="2400" u="sng" dirty="0">
                <a:latin typeface="+mj-ea"/>
                <a:ea typeface="+mj-ea"/>
              </a:rPr>
              <a:t>霹雳</a:t>
            </a:r>
            <a:r>
              <a:rPr lang="zh-CN" altLang="en-US" sz="2400" dirty="0">
                <a:latin typeface="+mj-ea"/>
                <a:ea typeface="+mj-ea"/>
              </a:rPr>
              <a:t>，丘峦崩摧。洞天</a:t>
            </a:r>
            <a:r>
              <a:rPr lang="zh-CN" altLang="en-US" sz="2400" u="sng" dirty="0">
                <a:latin typeface="+mj-ea"/>
                <a:ea typeface="+mj-ea"/>
              </a:rPr>
              <a:t>石扉</a:t>
            </a:r>
            <a:r>
              <a:rPr lang="zh-CN" altLang="en-US" sz="2400" dirty="0">
                <a:latin typeface="+mj-ea"/>
                <a:ea typeface="+mj-ea"/>
              </a:rPr>
              <a:t>，訇然中开</a:t>
            </a:r>
            <a:r>
              <a:rPr lang="zh-CN" altLang="en-US" sz="2400" dirty="0" smtClean="0">
                <a:latin typeface="+mj-ea"/>
                <a:ea typeface="+mj-ea"/>
              </a:rPr>
              <a:t>。</a:t>
            </a:r>
            <a:r>
              <a:rPr lang="zh-CN" altLang="en-US" sz="2400" dirty="0">
                <a:latin typeface="+mj-ea"/>
                <a:ea typeface="+mj-ea"/>
              </a:rPr>
              <a:t>青冥浩荡不见底，</a:t>
            </a:r>
            <a:r>
              <a:rPr lang="zh-CN" altLang="en-US" sz="2400" u="sng" dirty="0">
                <a:latin typeface="+mj-ea"/>
                <a:ea typeface="+mj-ea"/>
              </a:rPr>
              <a:t>日月照</a:t>
            </a:r>
            <a:r>
              <a:rPr lang="zh-CN" altLang="en-US" sz="2400" dirty="0">
                <a:latin typeface="+mj-ea"/>
                <a:ea typeface="+mj-ea"/>
              </a:rPr>
              <a:t>耀</a:t>
            </a:r>
            <a:r>
              <a:rPr lang="zh-CN" altLang="en-US" sz="2400" u="sng" dirty="0">
                <a:latin typeface="+mj-ea"/>
                <a:ea typeface="+mj-ea"/>
              </a:rPr>
              <a:t>金银台</a:t>
            </a:r>
            <a:r>
              <a:rPr lang="zh-CN" altLang="en-US" sz="2400" dirty="0" smtClean="0">
                <a:latin typeface="+mj-ea"/>
                <a:ea typeface="+mj-ea"/>
              </a:rPr>
              <a:t>。</a:t>
            </a:r>
            <a:r>
              <a:rPr lang="zh-CN" altLang="en-US" sz="2400" u="sng" dirty="0">
                <a:latin typeface="+mj-ea"/>
                <a:ea typeface="+mj-ea"/>
              </a:rPr>
              <a:t>霓</a:t>
            </a:r>
            <a:r>
              <a:rPr lang="zh-CN" altLang="en-US" sz="2400" dirty="0">
                <a:latin typeface="+mj-ea"/>
                <a:ea typeface="+mj-ea"/>
              </a:rPr>
              <a:t>为</a:t>
            </a:r>
            <a:r>
              <a:rPr lang="zh-CN" altLang="en-US" sz="2400" u="sng" dirty="0">
                <a:latin typeface="+mj-ea"/>
                <a:ea typeface="+mj-ea"/>
              </a:rPr>
              <a:t>衣</a:t>
            </a:r>
            <a:r>
              <a:rPr lang="zh-CN" altLang="en-US" sz="2400" dirty="0">
                <a:latin typeface="+mj-ea"/>
                <a:ea typeface="+mj-ea"/>
              </a:rPr>
              <a:t>兮</a:t>
            </a:r>
            <a:r>
              <a:rPr lang="zh-CN" altLang="en-US" sz="2400" u="sng" dirty="0">
                <a:latin typeface="+mj-ea"/>
                <a:ea typeface="+mj-ea"/>
              </a:rPr>
              <a:t>风</a:t>
            </a:r>
            <a:r>
              <a:rPr lang="zh-CN" altLang="en-US" sz="2400" dirty="0">
                <a:latin typeface="+mj-ea"/>
                <a:ea typeface="+mj-ea"/>
              </a:rPr>
              <a:t>为</a:t>
            </a:r>
            <a:r>
              <a:rPr lang="zh-CN" altLang="en-US" sz="2400" u="sng" dirty="0">
                <a:latin typeface="+mj-ea"/>
                <a:ea typeface="+mj-ea"/>
              </a:rPr>
              <a:t>马</a:t>
            </a:r>
            <a:r>
              <a:rPr lang="zh-CN" altLang="en-US" sz="2400" dirty="0">
                <a:latin typeface="+mj-ea"/>
                <a:ea typeface="+mj-ea"/>
              </a:rPr>
              <a:t>，</a:t>
            </a:r>
            <a:r>
              <a:rPr lang="zh-CN" altLang="en-US" sz="2400" u="sng" dirty="0">
                <a:latin typeface="+mj-ea"/>
                <a:ea typeface="+mj-ea"/>
              </a:rPr>
              <a:t>云之君</a:t>
            </a:r>
            <a:r>
              <a:rPr lang="zh-CN" altLang="en-US" sz="2400" dirty="0">
                <a:latin typeface="+mj-ea"/>
                <a:ea typeface="+mj-ea"/>
              </a:rPr>
              <a:t>兮纷纷而来下</a:t>
            </a:r>
            <a:r>
              <a:rPr lang="zh-CN" altLang="en-US" sz="2400" dirty="0" smtClean="0">
                <a:latin typeface="+mj-ea"/>
                <a:ea typeface="+mj-ea"/>
              </a:rPr>
              <a:t>。</a:t>
            </a:r>
            <a:r>
              <a:rPr lang="zh-CN" altLang="en-US" sz="2400" u="sng" dirty="0">
                <a:latin typeface="+mj-ea"/>
                <a:ea typeface="+mj-ea"/>
              </a:rPr>
              <a:t>虎</a:t>
            </a:r>
            <a:r>
              <a:rPr lang="zh-CN" altLang="en-US" sz="2400" dirty="0">
                <a:latin typeface="+mj-ea"/>
                <a:ea typeface="+mj-ea"/>
              </a:rPr>
              <a:t>鼓瑟兮</a:t>
            </a:r>
            <a:r>
              <a:rPr lang="zh-CN" altLang="en-US" sz="2400" u="sng" dirty="0">
                <a:latin typeface="+mj-ea"/>
                <a:ea typeface="+mj-ea"/>
              </a:rPr>
              <a:t>鸾</a:t>
            </a:r>
            <a:r>
              <a:rPr lang="zh-CN" altLang="en-US" sz="2400" dirty="0">
                <a:latin typeface="+mj-ea"/>
                <a:ea typeface="+mj-ea"/>
              </a:rPr>
              <a:t>回车，</a:t>
            </a:r>
            <a:r>
              <a:rPr lang="zh-CN" altLang="en-US" sz="2400" u="sng" dirty="0">
                <a:latin typeface="+mj-ea"/>
                <a:ea typeface="+mj-ea"/>
              </a:rPr>
              <a:t>仙之人</a:t>
            </a:r>
            <a:r>
              <a:rPr lang="zh-CN" altLang="en-US" sz="2400" dirty="0">
                <a:latin typeface="+mj-ea"/>
                <a:ea typeface="+mj-ea"/>
              </a:rPr>
              <a:t>兮列如麻</a:t>
            </a:r>
            <a:r>
              <a:rPr lang="zh-CN" altLang="en-US" sz="2400" dirty="0" smtClean="0">
                <a:latin typeface="+mj-ea"/>
                <a:ea typeface="+mj-ea"/>
              </a:rPr>
              <a:t>。</a:t>
            </a:r>
            <a:r>
              <a:rPr lang="en-US" altLang="zh-CN" sz="2400" dirty="0">
                <a:solidFill>
                  <a:srgbClr val="FF0000"/>
                </a:solidFill>
                <a:latin typeface="+mj-ea"/>
              </a:rPr>
              <a:t> //</a:t>
            </a:r>
            <a:r>
              <a:rPr lang="zh-CN" altLang="en-US" sz="2400" dirty="0" smtClean="0">
                <a:latin typeface="+mj-ea"/>
                <a:ea typeface="+mj-ea"/>
              </a:rPr>
              <a:t>忽</a:t>
            </a:r>
            <a:r>
              <a:rPr lang="zh-CN" altLang="en-US" sz="2400" dirty="0">
                <a:latin typeface="+mj-ea"/>
                <a:ea typeface="+mj-ea"/>
              </a:rPr>
              <a:t>魂悸以魄动，恍惊起而长嗟</a:t>
            </a:r>
            <a:r>
              <a:rPr lang="zh-CN" altLang="en-US" sz="2400" dirty="0" smtClean="0">
                <a:latin typeface="+mj-ea"/>
                <a:ea typeface="+mj-ea"/>
              </a:rPr>
              <a:t>。</a:t>
            </a:r>
            <a:r>
              <a:rPr lang="zh-CN" altLang="en-US" sz="2400" dirty="0">
                <a:latin typeface="+mj-ea"/>
                <a:ea typeface="+mj-ea"/>
              </a:rPr>
              <a:t>惟觉时之枕席，失向来之烟霞。</a:t>
            </a: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
        <p:nvSpPr>
          <p:cNvPr id="5" name="文本框 4"/>
          <p:cNvSpPr txBox="1"/>
          <p:nvPr/>
        </p:nvSpPr>
        <p:spPr>
          <a:xfrm>
            <a:off x="507803" y="174661"/>
            <a:ext cx="8194408" cy="461665"/>
          </a:xfrm>
          <a:prstGeom prst="rect">
            <a:avLst/>
          </a:prstGeom>
          <a:solidFill>
            <a:schemeClr val="bg2">
              <a:lumMod val="90000"/>
            </a:schemeClr>
          </a:solidFill>
        </p:spPr>
        <p:txBody>
          <a:bodyPr wrap="square" rtlCol="0">
            <a:spAutoFit/>
          </a:bodyPr>
          <a:lstStyle/>
          <a:p>
            <a:r>
              <a:rPr lang="zh-CN" altLang="en-US" sz="2400" dirty="0" smtClean="0">
                <a:latin typeface="+mj-ea"/>
              </a:rPr>
              <a:t>梦游之景：色彩缤纷、迷离惝恍、跌宕多姿，极富浪漫色彩</a:t>
            </a:r>
            <a:endParaRPr lang="zh-CN" altLang="en-US" sz="2400" dirty="0">
              <a:latin typeface="+mj-ea"/>
            </a:endParaRPr>
          </a:p>
        </p:txBody>
      </p:sp>
    </p:spTree>
    <p:extLst>
      <p:ext uri="{BB962C8B-B14F-4D97-AF65-F5344CB8AC3E}">
        <p14:creationId xmlns:p14="http://schemas.microsoft.com/office/powerpoint/2010/main" val="107163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113016"/>
            <a:ext cx="8139178" cy="550965"/>
          </a:xfrm>
        </p:spPr>
        <p:txBody>
          <a:bodyPr>
            <a:noAutofit/>
          </a:bodyPr>
          <a:lstStyle/>
          <a:p>
            <a:r>
              <a:rPr lang="zh-CN" altLang="en-US" sz="2400" dirty="0" smtClean="0"/>
              <a:t>如何理解这一段对梦境中的名山仙境的描写？</a:t>
            </a:r>
            <a:endParaRPr lang="zh-CN" altLang="en-US" sz="2400" dirty="0"/>
          </a:p>
        </p:txBody>
      </p:sp>
      <p:sp>
        <p:nvSpPr>
          <p:cNvPr id="3" name="内容占位符 2"/>
          <p:cNvSpPr>
            <a:spLocks noGrp="1"/>
          </p:cNvSpPr>
          <p:nvPr>
            <p:ph idx="1"/>
          </p:nvPr>
        </p:nvSpPr>
        <p:spPr>
          <a:xfrm>
            <a:off x="502412" y="714469"/>
            <a:ext cx="8139178" cy="4217127"/>
          </a:xfrm>
        </p:spPr>
        <p:txBody>
          <a:bodyPr>
            <a:noAutofit/>
          </a:bodyPr>
          <a:lstStyle/>
          <a:p>
            <a:pPr marL="0" indent="0">
              <a:buNone/>
            </a:pPr>
            <a:r>
              <a:rPr lang="zh-CN" altLang="en-US" sz="2000" dirty="0" smtClean="0">
                <a:latin typeface="宋体" panose="02010600030101010101" pitchFamily="2" charset="-122"/>
                <a:ea typeface="宋体" panose="02010600030101010101" pitchFamily="2" charset="-122"/>
              </a:rPr>
              <a:t>对这一部分的理解向来见仁见智。有人认为梦游之景光明、美好，诗人流连其中，欢欣愉悦，仙境的美好反衬现实的黑暗，对名山仙境的向往，是对现实的憎恶，对权贵的鄙弃。</a:t>
            </a:r>
            <a:endParaRPr lang="en-US" altLang="zh-CN" sz="2000" dirty="0" smtClean="0">
              <a:latin typeface="宋体" panose="02010600030101010101" pitchFamily="2" charset="-122"/>
              <a:ea typeface="宋体" panose="02010600030101010101" pitchFamily="2" charset="-122"/>
            </a:endParaRPr>
          </a:p>
          <a:p>
            <a:pPr marL="0" indent="0">
              <a:buNone/>
            </a:pPr>
            <a:r>
              <a:rPr lang="zh-CN" altLang="en-US" sz="2000" dirty="0">
                <a:latin typeface="宋体" panose="02010600030101010101" pitchFamily="2" charset="-122"/>
                <a:ea typeface="宋体" panose="02010600030101010101" pitchFamily="2" charset="-122"/>
              </a:rPr>
              <a:t>也</a:t>
            </a:r>
            <a:r>
              <a:rPr lang="zh-CN" altLang="en-US" sz="2000" dirty="0" smtClean="0">
                <a:latin typeface="宋体" panose="02010600030101010101" pitchFamily="2" charset="-122"/>
                <a:ea typeface="宋体" panose="02010600030101010101" pitchFamily="2" charset="-122"/>
              </a:rPr>
              <a:t>有人认为，诗人写梦中仙境，其神奇瑰丽的场面固然具有浓烈的浪漫主义色彩，但同时又使作者魂悸魄动，仿佛在这神奇瑰丽的背后还有着若隐若现的阴影，这就是诗人在现实社会中因四处碰壁而使精神上受到压抑的一种反映。</a:t>
            </a:r>
            <a:endParaRPr lang="en-US" altLang="zh-CN" sz="2000" dirty="0" smtClean="0">
              <a:latin typeface="宋体" panose="02010600030101010101" pitchFamily="2" charset="-122"/>
              <a:ea typeface="宋体" panose="02010600030101010101" pitchFamily="2" charset="-122"/>
            </a:endParaRPr>
          </a:p>
          <a:p>
            <a:pPr marL="0" indent="0">
              <a:buNone/>
            </a:pPr>
            <a:r>
              <a:rPr lang="zh-CN" altLang="en-US" sz="2000" dirty="0" smtClean="0">
                <a:latin typeface="宋体" panose="02010600030101010101" pitchFamily="2" charset="-122"/>
                <a:ea typeface="宋体" panose="02010600030101010101" pitchFamily="2" charset="-122"/>
              </a:rPr>
              <a:t>以上两种说法都有道理，不管哪种说法，作者写梦境是为了反映现实生活，反映内心的情感。诗人憎恶黑暗现实，向往自由美好的情感是可以肯定的。</a:t>
            </a: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63089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112" y="616449"/>
            <a:ext cx="8722760" cy="766723"/>
          </a:xfrm>
          <a:solidFill>
            <a:schemeClr val="bg2">
              <a:lumMod val="90000"/>
            </a:schemeClr>
          </a:solidFill>
          <a:ln>
            <a:solidFill>
              <a:schemeClr val="bg2">
                <a:lumMod val="75000"/>
              </a:schemeClr>
            </a:solidFill>
          </a:ln>
        </p:spPr>
        <p:txBody>
          <a:bodyPr>
            <a:noAutofit/>
          </a:bodyPr>
          <a:lstStyle/>
          <a:p>
            <a:r>
              <a:rPr lang="zh-CN" altLang="en-US" sz="2400" dirty="0" smtClean="0"/>
              <a:t>梦游之</a:t>
            </a:r>
            <a:r>
              <a:rPr lang="zh-CN" altLang="en-US" sz="2400" dirty="0"/>
              <a:t>吟：既苦闷、怅惘，又傲岸不屈，蔑视权贵，充满自信</a:t>
            </a:r>
          </a:p>
        </p:txBody>
      </p:sp>
      <p:sp>
        <p:nvSpPr>
          <p:cNvPr id="3" name="内容占位符 2"/>
          <p:cNvSpPr>
            <a:spLocks noGrp="1"/>
          </p:cNvSpPr>
          <p:nvPr>
            <p:ph idx="1"/>
          </p:nvPr>
        </p:nvSpPr>
        <p:spPr>
          <a:xfrm>
            <a:off x="154112" y="1669966"/>
            <a:ext cx="8722760" cy="1946538"/>
          </a:xfrm>
        </p:spPr>
        <p:txBody>
          <a:bodyPr/>
          <a:lstStyle/>
          <a:p>
            <a:r>
              <a:rPr lang="zh-CN" altLang="en-US" sz="2800" dirty="0"/>
              <a:t>世间行乐亦如此，古来万事东流水</a:t>
            </a:r>
            <a:r>
              <a:rPr lang="zh-CN" altLang="en-US" sz="2800" dirty="0" smtClean="0"/>
              <a:t>。</a:t>
            </a:r>
            <a:r>
              <a:rPr lang="zh-CN" altLang="en-US" sz="2800" dirty="0"/>
              <a:t>别君去兮何时还？且放白鹿青崖间。须行即骑访名山</a:t>
            </a:r>
            <a:r>
              <a:rPr lang="zh-CN" altLang="en-US" sz="2800" dirty="0" smtClean="0"/>
              <a:t>。</a:t>
            </a:r>
            <a:r>
              <a:rPr lang="zh-CN" altLang="en-US" sz="2800" dirty="0"/>
              <a:t>安能摧眉折腰事权贵，使我不得开心颜！</a:t>
            </a:r>
          </a:p>
          <a:p>
            <a:endParaRPr lang="zh-CN" altLang="en-US" sz="2800" dirty="0"/>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42849098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904</Words>
  <Application>Microsoft Office PowerPoint</Application>
  <PresentationFormat>全屏显示(16:9)</PresentationFormat>
  <Paragraphs>86</Paragraphs>
  <Slides>12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汉仪旗黑-85S</vt:lpstr>
      <vt:lpstr>黑体</vt:lpstr>
      <vt:lpstr>华文行楷</vt:lpstr>
      <vt:lpstr>华文宋体</vt:lpstr>
      <vt:lpstr>华文新魏</vt:lpstr>
      <vt:lpstr>楷体</vt:lpstr>
      <vt:lpstr>楷体_GB2312</vt:lpstr>
      <vt:lpstr>宋体</vt:lpstr>
      <vt:lpstr>微软雅黑</vt:lpstr>
      <vt:lpstr>Arial</vt:lpstr>
      <vt:lpstr>Calibri</vt:lpstr>
      <vt:lpstr>Times New Roman</vt:lpstr>
      <vt:lpstr>Wingdings</vt:lpstr>
      <vt:lpstr>1_Office 主题​​</vt:lpstr>
      <vt:lpstr>《梦游天姥吟留别》的景与情</vt:lpstr>
      <vt:lpstr>PowerPoint 演示文稿</vt:lpstr>
      <vt:lpstr>学法指导 </vt:lpstr>
      <vt:lpstr>PowerPoint 演示文稿</vt:lpstr>
      <vt:lpstr>PowerPoint 演示文稿</vt:lpstr>
      <vt:lpstr>PowerPoint 演示文稿</vt:lpstr>
      <vt:lpstr>PowerPoint 演示文稿</vt:lpstr>
      <vt:lpstr>如何理解这一段对梦境中的名山仙境的描写？</vt:lpstr>
      <vt:lpstr>梦游之吟：既苦闷、怅惘，又傲岸不屈，蔑视权贵，充满自信</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34</cp:revision>
  <dcterms:created xsi:type="dcterms:W3CDTF">2020-02-01T11:21:51Z</dcterms:created>
  <dcterms:modified xsi:type="dcterms:W3CDTF">2020-02-09T10:22:06Z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