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sldIdLst>
    <p:sldId id="265" r:id="rId4"/>
    <p:sldId id="320" r:id="rId6"/>
    <p:sldId id="321" r:id="rId7"/>
    <p:sldId id="273" r:id="rId8"/>
    <p:sldId id="275" r:id="rId9"/>
    <p:sldId id="277" r:id="rId10"/>
    <p:sldId id="284" r:id="rId11"/>
    <p:sldId id="310" r:id="rId12"/>
    <p:sldId id="282" r:id="rId13"/>
    <p:sldId id="278" r:id="rId14"/>
    <p:sldId id="285" r:id="rId15"/>
    <p:sldId id="287" r:id="rId16"/>
    <p:sldId id="286" r:id="rId17"/>
    <p:sldId id="299" r:id="rId18"/>
    <p:sldId id="312" r:id="rId19"/>
    <p:sldId id="322" r:id="rId20"/>
    <p:sldId id="271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51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7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8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93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92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0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1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2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241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258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5" Type="http://schemas.openxmlformats.org/officeDocument/2006/relationships/tags" Target="../tags/tag264.xml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268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5" Type="http://schemas.openxmlformats.org/officeDocument/2006/relationships/tags" Target="../tags/tag274.xml"/><Relationship Id="rId14" Type="http://schemas.openxmlformats.org/officeDocument/2006/relationships/tags" Target="../tags/tag273.xml"/><Relationship Id="rId13" Type="http://schemas.openxmlformats.org/officeDocument/2006/relationships/tags" Target="../tags/tag272.xml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278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2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8"/>
            </p:custDataLst>
          </p:nvPr>
        </p:nvSpPr>
        <p:spPr>
          <a:xfrm>
            <a:off x="4824418" y="3497503"/>
            <a:ext cx="1433036" cy="306705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9"/>
            </p:custDataLst>
          </p:nvPr>
        </p:nvSpPr>
        <p:spPr>
          <a:xfrm>
            <a:off x="4824418" y="3853738"/>
            <a:ext cx="1433036" cy="306705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10"/>
            </p:custDataLst>
          </p:nvPr>
        </p:nvSpPr>
        <p:spPr>
          <a:xfrm>
            <a:off x="4824417" y="2391174"/>
            <a:ext cx="3619500" cy="833438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4824418" y="1509636"/>
            <a:ext cx="3619024" cy="72818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012"/>
            <a:ext cx="3048000" cy="856488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274"/>
            <a:ext cx="3660458" cy="8110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38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381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5920"/>
            <a:ext cx="3291840" cy="185166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1925"/>
            <a:ext cx="540068" cy="441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23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38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8676"/>
            <a:ext cx="3619500" cy="833438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387"/>
            <a:ext cx="3619024" cy="101393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3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690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70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8452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0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00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454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25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0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70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00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3771728"/>
            <a:ext cx="9144000" cy="137177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0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090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30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4701925"/>
            <a:ext cx="9144000" cy="441575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00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40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40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260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0990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71526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4149956"/>
            <a:ext cx="9143999" cy="993544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40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10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4" Type="http://schemas.openxmlformats.org/officeDocument/2006/relationships/tags" Target="../tags/tag301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slideLayout" Target="../slideLayouts/slideLayout21.xml"/><Relationship Id="rId19" Type="http://schemas.openxmlformats.org/officeDocument/2006/relationships/tags" Target="../tags/tag296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03.xml"/><Relationship Id="rId2" Type="http://schemas.openxmlformats.org/officeDocument/2006/relationships/image" Target="../media/image8.png"/><Relationship Id="rId1" Type="http://schemas.openxmlformats.org/officeDocument/2006/relationships/tags" Target="../tags/tag30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image" Target="../media/image27.png"/><Relationship Id="rId7" Type="http://schemas.openxmlformats.org/officeDocument/2006/relationships/tags" Target="../tags/tag358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57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26.xml"/><Relationship Id="rId15" Type="http://schemas.openxmlformats.org/officeDocument/2006/relationships/tags" Target="../tags/tag363.xml"/><Relationship Id="rId14" Type="http://schemas.openxmlformats.org/officeDocument/2006/relationships/image" Target="../media/image29.jpeg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image" Target="../media/image28.png"/><Relationship Id="rId1" Type="http://schemas.openxmlformats.org/officeDocument/2006/relationships/tags" Target="../tags/tag35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image" Target="../media/image30.jpeg"/><Relationship Id="rId1" Type="http://schemas.openxmlformats.org/officeDocument/2006/relationships/tags" Target="../tags/tag36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image" Target="../media/image32.jpeg"/><Relationship Id="rId6" Type="http://schemas.openxmlformats.org/officeDocument/2006/relationships/tags" Target="../tags/tag372.xml"/><Relationship Id="rId5" Type="http://schemas.openxmlformats.org/officeDocument/2006/relationships/image" Target="../media/image31.jpeg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376.xml"/><Relationship Id="rId11" Type="http://schemas.openxmlformats.org/officeDocument/2006/relationships/image" Target="../media/image33.jpeg"/><Relationship Id="rId10" Type="http://schemas.openxmlformats.org/officeDocument/2006/relationships/tags" Target="../tags/tag375.xml"/><Relationship Id="rId1" Type="http://schemas.openxmlformats.org/officeDocument/2006/relationships/tags" Target="../tags/tag36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image" Target="../media/image34.jpeg"/><Relationship Id="rId1" Type="http://schemas.openxmlformats.org/officeDocument/2006/relationships/tags" Target="../tags/tag37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37.jpeg"/><Relationship Id="rId7" Type="http://schemas.openxmlformats.org/officeDocument/2006/relationships/tags" Target="../tags/tag38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0" Type="http://schemas.openxmlformats.org/officeDocument/2006/relationships/slideLayout" Target="../slideLayouts/slideLayout26.xml"/><Relationship Id="rId1" Type="http://schemas.openxmlformats.org/officeDocument/2006/relationships/tags" Target="../tags/tag38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tags" Target="../tags/tag388.xml"/><Relationship Id="rId6" Type="http://schemas.openxmlformats.org/officeDocument/2006/relationships/tags" Target="../tags/tag38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tags" Target="../tags/tag392.xml"/><Relationship Id="rId6" Type="http://schemas.openxmlformats.org/officeDocument/2006/relationships/image" Target="../media/image45.jpeg"/><Relationship Id="rId5" Type="http://schemas.openxmlformats.org/officeDocument/2006/relationships/tags" Target="../tags/tag391.xml"/><Relationship Id="rId4" Type="http://schemas.openxmlformats.org/officeDocument/2006/relationships/image" Target="../media/image44.jpeg"/><Relationship Id="rId3" Type="http://schemas.openxmlformats.org/officeDocument/2006/relationships/tags" Target="../tags/tag390.xml"/><Relationship Id="rId2" Type="http://schemas.openxmlformats.org/officeDocument/2006/relationships/image" Target="../media/image43.jpeg"/><Relationship Id="rId12" Type="http://schemas.openxmlformats.org/officeDocument/2006/relationships/slideLayout" Target="../slideLayouts/slideLayout26.xml"/><Relationship Id="rId11" Type="http://schemas.openxmlformats.org/officeDocument/2006/relationships/tags" Target="../tags/tag393.xml"/><Relationship Id="rId10" Type="http://schemas.openxmlformats.org/officeDocument/2006/relationships/image" Target="../media/image48.jpeg"/><Relationship Id="rId1" Type="http://schemas.openxmlformats.org/officeDocument/2006/relationships/tags" Target="../tags/tag38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5.xml"/><Relationship Id="rId2" Type="http://schemas.openxmlformats.org/officeDocument/2006/relationships/image" Target="../media/image49.jpeg"/><Relationship Id="rId1" Type="http://schemas.openxmlformats.org/officeDocument/2006/relationships/tags" Target="../tags/tag39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4" Type="http://schemas.openxmlformats.org/officeDocument/2006/relationships/image" Target="../media/image9.jpeg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1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09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314.xml"/><Relationship Id="rId11" Type="http://schemas.openxmlformats.org/officeDocument/2006/relationships/image" Target="../media/image10.jpeg"/><Relationship Id="rId10" Type="http://schemas.openxmlformats.org/officeDocument/2006/relationships/tags" Target="../tags/tag313.xml"/><Relationship Id="rId1" Type="http://schemas.openxmlformats.org/officeDocument/2006/relationships/tags" Target="../tags/tag30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image" Target="../media/image11.png"/><Relationship Id="rId7" Type="http://schemas.openxmlformats.org/officeDocument/2006/relationships/tags" Target="../tags/tag317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16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2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6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image" Target="../media/image12.png"/><Relationship Id="rId1" Type="http://schemas.openxmlformats.org/officeDocument/2006/relationships/tags" Target="../tags/tag31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32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2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23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6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image" Target="../media/image15.png"/><Relationship Id="rId7" Type="http://schemas.openxmlformats.org/officeDocument/2006/relationships/tags" Target="../tags/tag332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31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2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6.xml"/><Relationship Id="rId14" Type="http://schemas.openxmlformats.org/officeDocument/2006/relationships/tags" Target="../tags/tag335.xml"/><Relationship Id="rId13" Type="http://schemas.openxmlformats.org/officeDocument/2006/relationships/image" Target="../media/image18.jpeg"/><Relationship Id="rId12" Type="http://schemas.openxmlformats.org/officeDocument/2006/relationships/image" Target="../media/image17.jpeg"/><Relationship Id="rId11" Type="http://schemas.openxmlformats.org/officeDocument/2006/relationships/image" Target="../media/image16.jpeg"/><Relationship Id="rId10" Type="http://schemas.openxmlformats.org/officeDocument/2006/relationships/tags" Target="../tags/tag334.xml"/><Relationship Id="rId1" Type="http://schemas.openxmlformats.org/officeDocument/2006/relationships/tags" Target="../tags/tag33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image" Target="../media/image19.png"/><Relationship Id="rId7" Type="http://schemas.openxmlformats.org/officeDocument/2006/relationships/tags" Target="../tags/tag338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337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6.xml"/><Relationship Id="rId12" Type="http://schemas.openxmlformats.org/officeDocument/2006/relationships/tags" Target="../tags/tag341.xml"/><Relationship Id="rId11" Type="http://schemas.openxmlformats.org/officeDocument/2006/relationships/image" Target="../media/image20.jpeg"/><Relationship Id="rId10" Type="http://schemas.openxmlformats.org/officeDocument/2006/relationships/tags" Target="../tags/tag340.xml"/><Relationship Id="rId1" Type="http://schemas.openxmlformats.org/officeDocument/2006/relationships/tags" Target="../tags/tag33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34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4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3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26.xml"/><Relationship Id="rId13" Type="http://schemas.openxmlformats.org/officeDocument/2006/relationships/tags" Target="../tags/tag347.xml"/><Relationship Id="rId12" Type="http://schemas.openxmlformats.org/officeDocument/2006/relationships/image" Target="../media/image23.jpeg"/><Relationship Id="rId11" Type="http://schemas.openxmlformats.org/officeDocument/2006/relationships/image" Target="../media/image22.jpeg"/><Relationship Id="rId10" Type="http://schemas.openxmlformats.org/officeDocument/2006/relationships/tags" Target="../tags/tag346.xml"/><Relationship Id="rId1" Type="http://schemas.openxmlformats.org/officeDocument/2006/relationships/tags" Target="../tags/tag34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35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5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9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26.xml"/><Relationship Id="rId15" Type="http://schemas.openxmlformats.org/officeDocument/2006/relationships/tags" Target="../tags/tag355.xml"/><Relationship Id="rId14" Type="http://schemas.openxmlformats.org/officeDocument/2006/relationships/tags" Target="../tags/tag354.xml"/><Relationship Id="rId13" Type="http://schemas.openxmlformats.org/officeDocument/2006/relationships/image" Target="../media/image26.jpeg"/><Relationship Id="rId12" Type="http://schemas.openxmlformats.org/officeDocument/2006/relationships/tags" Target="../tags/tag353.xml"/><Relationship Id="rId11" Type="http://schemas.openxmlformats.org/officeDocument/2006/relationships/image" Target="../media/image25.jpeg"/><Relationship Id="rId10" Type="http://schemas.openxmlformats.org/officeDocument/2006/relationships/tags" Target="../tags/tag352.xml"/><Relationship Id="rId1" Type="http://schemas.openxmlformats.org/officeDocument/2006/relationships/tags" Target="../tags/tag3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937635" y="1918970"/>
            <a:ext cx="4971415" cy="728345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美术鉴赏之手机人像摄影</a:t>
            </a:r>
            <a:br>
              <a:rPr lang="zh-CN" altLang="en-US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</a:t>
            </a:r>
            <a:r>
              <a:rPr lang="en-US" altLang="zh-CN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</a:t>
            </a:r>
            <a:r>
              <a:rPr lang="zh-CN" altLang="en-US" sz="24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一切皆影像</a:t>
            </a:r>
            <a:endParaRPr lang="zh-CN" altLang="en-US" sz="2400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67505" y="1194435"/>
            <a:ext cx="3992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高中美术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80" y="3699510"/>
            <a:ext cx="3890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北京市第八十中学   徐德义</a:t>
            </a:r>
            <a:endParaRPr lang="zh-CN" altLang="en-US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540068" cy="4415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 r:link="rId6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pic>
        <p:nvPicPr>
          <p:cNvPr id="12" name="图片 11" descr="C:\Users\admin\Desktop\手机人像摄影\微信图片_20200203145632.png微信图片_20200203145632"/>
          <p:cNvPicPr/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6200000">
            <a:off x="5385608" y="-1383030"/>
            <a:ext cx="2374900" cy="5142230"/>
          </a:xfrm>
          <a:prstGeom prst="rect">
            <a:avLst/>
          </a:prstGeom>
        </p:spPr>
      </p:pic>
      <p:pic>
        <p:nvPicPr>
          <p:cNvPr id="10" name="图片 9" descr="C:\Users\admin\Desktop\手机人像摄影\微信图片_20200203145700.png微信图片_20200203145700"/>
          <p:cNvPicPr/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335341" y="635"/>
            <a:ext cx="2374900" cy="5142230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11"/>
            </p:custDataLst>
          </p:nvPr>
        </p:nvSpPr>
        <p:spPr>
          <a:xfrm>
            <a:off x="3005455" y="2903855"/>
            <a:ext cx="2339340" cy="20815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t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人像模式是通过算法模拟出大光圈的景深效果，让作品看起来更具专业性，但要注意与被拍摄物之间的距离，不能太近也不能太远，要根据屏幕的提示如：左图</a:t>
            </a:r>
            <a:r>
              <a:rPr altLang="zh-CN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再远一点</a:t>
            </a:r>
            <a:r>
              <a:rPr altLang="zh-CN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，慢慢后移到提示文字消失，背景虚化但主体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清晰即可拍照，如右上图，最终效果如右下图。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12"/>
            </p:custDataLst>
          </p:nvPr>
        </p:nvSpPr>
        <p:spPr>
          <a:xfrm>
            <a:off x="2908935" y="441325"/>
            <a:ext cx="515620" cy="13766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b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人像模式</a:t>
            </a:r>
            <a:endParaRPr lang="zh-CN" altLang="en-US" sz="2700" b="1" spc="1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3"/>
            </p:custDataLst>
          </p:nvPr>
        </p:nvCxnSpPr>
        <p:spPr>
          <a:xfrm>
            <a:off x="5455227" y="4687200"/>
            <a:ext cx="216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2002031456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3380" y="2374900"/>
            <a:ext cx="3691255" cy="2768600"/>
          </a:xfrm>
          <a:prstGeom prst="rect">
            <a:avLst/>
          </a:prstGeom>
        </p:spPr>
      </p:pic>
      <p:sp>
        <p:nvSpPr>
          <p:cNvPr id="3" name="左箭头 2"/>
          <p:cNvSpPr/>
          <p:nvPr/>
        </p:nvSpPr>
        <p:spPr>
          <a:xfrm>
            <a:off x="1971675" y="888365"/>
            <a:ext cx="454025" cy="1136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\Desktop\手机人像摄影\微信图片_20200203101847.jpg微信图片_2020020310184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3176270" y="1144905"/>
            <a:ext cx="5689600" cy="3792855"/>
          </a:xfrm>
          <a:prstGeom prst="rect">
            <a:avLst/>
          </a:prstGeom>
        </p:spPr>
      </p:pic>
      <p:sp>
        <p:nvSpPr>
          <p:cNvPr id="13" name="文本 文本框 4627"/>
          <p:cNvSpPr txBox="1"/>
          <p:nvPr>
            <p:custDataLst>
              <p:tags r:id="rId3"/>
            </p:custDataLst>
          </p:nvPr>
        </p:nvSpPr>
        <p:spPr>
          <a:xfrm>
            <a:off x="2473325" y="322580"/>
            <a:ext cx="3537585" cy="677545"/>
          </a:xfrm>
          <a:prstGeom prst="rect">
            <a:avLst/>
          </a:prstGeom>
          <a:noFill/>
        </p:spPr>
        <p:txBody>
          <a:bodyPr wrap="square" lIns="67500" tIns="35100" rIns="67500" bIns="35100" rtlCol="0">
            <a:normAutofit fontScale="8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手机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人像摄影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之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构图</a:t>
            </a:r>
            <a:endParaRPr lang="zh-CN" altLang="en-US" sz="3300" b="1" spc="140" dirty="0">
              <a:solidFill>
                <a:srgbClr val="2F2F3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 Rectangle 96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6770" y="1376680"/>
            <a:ext cx="246380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500" tIns="35100" rIns="67500" bIns="35100" numCol="1" anchor="t" anchorCtr="0" compatLnSpc="1"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400" spc="300" dirty="0">
                <a:solidFill>
                  <a:srgbClr val="4F4F51"/>
                </a:solidFill>
                <a:latin typeface="+mn-lt"/>
                <a:ea typeface="微软雅黑" panose="020B0503020204020204" charset="-122"/>
              </a:rPr>
              <a:t>介绍几种常用构图</a:t>
            </a:r>
            <a:endParaRPr lang="zh-CN" altLang="en-US" sz="1400" spc="300" dirty="0">
              <a:solidFill>
                <a:srgbClr val="4F4F51"/>
              </a:solidFill>
              <a:latin typeface="+mn-lt"/>
              <a:ea typeface="微软雅黑" panose="020B0503020204020204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826770" y="1898015"/>
            <a:ext cx="20872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一、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三分法构图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三分法构图也称为黄金分割构图，承于古希腊美学。在艺术中的应用，大致可以理解为被拍摄物置于画面的三分之一处。具有突出主体，艺术美感强等特点。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89" name="直接连接符 288"/>
          <p:cNvCxnSpPr/>
          <p:nvPr/>
        </p:nvCxnSpPr>
        <p:spPr>
          <a:xfrm>
            <a:off x="5023485" y="1144905"/>
            <a:ext cx="0" cy="3784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0" name="直接连接符 289"/>
          <p:cNvCxnSpPr/>
          <p:nvPr/>
        </p:nvCxnSpPr>
        <p:spPr>
          <a:xfrm>
            <a:off x="6937375" y="1153795"/>
            <a:ext cx="0" cy="37636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3176270" y="2495550"/>
            <a:ext cx="568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3176270" y="3720465"/>
            <a:ext cx="568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076960" y="694690"/>
            <a:ext cx="1499870" cy="850265"/>
          </a:xfrm>
          <a:prstGeom prst="rect">
            <a:avLst/>
          </a:prstGeom>
          <a:noFill/>
          <a:ln>
            <a:noFill/>
          </a:ln>
        </p:spPr>
        <p:txBody>
          <a:bodyPr lIns="40500" tIns="35100" rIns="67500" bIns="35100" anchor="ctr" anchorCtr="0">
            <a:normAutofit/>
          </a:bodyPr>
          <a:lstStyle>
            <a:defPPr>
              <a:defRPr lang="zh-CN"/>
            </a:defPPr>
            <a:lvl1pPr>
              <a:buSzPct val="25000"/>
              <a:defRPr sz="3200"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三分法构图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2927699" y="745074"/>
            <a:ext cx="4862138" cy="749943"/>
          </a:xfrm>
          <a:prstGeom prst="rect">
            <a:avLst/>
          </a:prstGeom>
          <a:noFill/>
          <a:ln>
            <a:noFill/>
          </a:ln>
        </p:spPr>
        <p:txBody>
          <a:bodyPr lIns="67500" tIns="35100" rIns="67500" bIns="35100" anchor="ctr" anchorCtr="0">
            <a:normAutofit/>
          </a:bodyPr>
          <a:lstStyle>
            <a:defPPr>
              <a:defRPr lang="zh-CN"/>
            </a:defPPr>
            <a:lvl1pPr>
              <a:buSzPct val="25000"/>
              <a:defRPr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350" dirty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rPr>
              <a:t>三分法和地平线构图相结合，适合拍摄视野开阔而又具</a:t>
            </a:r>
            <a:r>
              <a:rPr lang="zh-CN" altLang="en-US" sz="1350" dirty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rPr>
              <a:t>意境的作品，人物常常作为风景的点睛之笔。</a:t>
            </a:r>
            <a:endParaRPr lang="zh-CN" altLang="en-US" sz="1350" dirty="0">
              <a:solidFill>
                <a:srgbClr val="000000">
                  <a:lumMod val="50000"/>
                  <a:lumOff val="5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2715098" y="750245"/>
            <a:ext cx="74116" cy="749943"/>
          </a:xfrm>
          <a:prstGeom prst="rect">
            <a:avLst/>
          </a:prstGeom>
          <a:solidFill>
            <a:srgbClr val="C5CFC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PA-图片 2" descr="C:\Users\admin\Desktop\手机人像摄影\微信图片_20200203101931.jpg微信图片_202002031019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" b="3"/>
          <a:stretch>
            <a:fillRect/>
          </a:stretch>
        </p:blipFill>
        <p:spPr>
          <a:xfrm>
            <a:off x="3161384" y="2166352"/>
            <a:ext cx="3113698" cy="2335112"/>
          </a:xfrm>
          <a:prstGeom prst="rect">
            <a:avLst/>
          </a:prstGeom>
        </p:spPr>
      </p:pic>
      <p:pic>
        <p:nvPicPr>
          <p:cNvPr id="6" name="PA-图片 5" descr="C:\Users\admin\Desktop\手机人像摄影\微信图片_20200203101712.jpg微信图片_202002031017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" r="3"/>
          <a:stretch>
            <a:fillRect/>
          </a:stretch>
        </p:blipFill>
        <p:spPr>
          <a:xfrm>
            <a:off x="6378599" y="2469991"/>
            <a:ext cx="2301715" cy="1726405"/>
          </a:xfrm>
          <a:prstGeom prst="rect">
            <a:avLst/>
          </a:prstGeom>
        </p:spPr>
      </p:pic>
      <p:sp>
        <p:nvSpPr>
          <p:cNvPr id="2" name="任意多边形: 形状 6"/>
          <p:cNvSpPr/>
          <p:nvPr>
            <p:custDataLst>
              <p:tags r:id="rId8"/>
            </p:custDataLst>
          </p:nvPr>
        </p:nvSpPr>
        <p:spPr>
          <a:xfrm rot="5400000">
            <a:off x="4578694" y="1721565"/>
            <a:ext cx="279083" cy="362426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" name="任意多边形: 形状 10"/>
          <p:cNvSpPr/>
          <p:nvPr>
            <p:custDataLst>
              <p:tags r:id="rId9"/>
            </p:custDataLst>
          </p:nvPr>
        </p:nvSpPr>
        <p:spPr>
          <a:xfrm rot="16200000">
            <a:off x="4578694" y="4583827"/>
            <a:ext cx="279083" cy="362426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9" name="PA-图片 3" descr="C:\Users\admin\Desktop\手机人像摄影\微信图片_20200203101701.jpg微信图片_2020020310170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23" r="23"/>
          <a:stretch>
            <a:fillRect/>
          </a:stretch>
        </p:blipFill>
        <p:spPr>
          <a:xfrm>
            <a:off x="764827" y="2469991"/>
            <a:ext cx="2302720" cy="1727834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064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8838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886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180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074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38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887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183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5172"/>
                                          </p:val>
                                        </p:tav>
                                        <p:tav tm="50000">
                                          <p:val>
                                            <p:fltVal val="1.25172"/>
                                          </p:val>
                                        </p:tav>
                                        <p:tav tm="55000">
                                          <p:val>
                                            <p:fltVal val="-0.251829"/>
                                          </p:val>
                                        </p:tav>
                                        <p:tav tm="60000">
                                          <p:val>
                                            <p:fltVal val="-0.251829"/>
                                          </p:val>
                                        </p:tav>
                                        <p:tav tm="100000">
                                          <p:val>
                                            <p:fltVal val="0.2095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6713"/>
                                          </p:val>
                                        </p:tav>
                                        <p:tav tm="55000">
                                          <p:val>
                                            <p:fltVal val="1.6713"/>
                                          </p:val>
                                        </p:tav>
                                        <p:tav tm="60000">
                                          <p:val>
                                            <p:fltVal val="0.648179"/>
                                          </p:val>
                                        </p:tav>
                                        <p:tav tm="100000">
                                          <p:val>
                                            <p:fltVal val="0.6481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099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27782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13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38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099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27782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5172"/>
                                          </p:val>
                                        </p:tav>
                                        <p:tav tm="50000">
                                          <p:val>
                                            <p:fltVal val="1.25172"/>
                                          </p:val>
                                        </p:tav>
                                        <p:tav tm="55000">
                                          <p:val>
                                            <p:fltVal val="-0.251829"/>
                                          </p:val>
                                        </p:tav>
                                        <p:tav tm="60000">
                                          <p:val>
                                            <p:fltVal val="-0.251829"/>
                                          </p:val>
                                        </p:tav>
                                        <p:tav tm="100000">
                                          <p:val>
                                            <p:fltVal val="0.2095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6713"/>
                                          </p:val>
                                        </p:tav>
                                        <p:tav tm="55000">
                                          <p:val>
                                            <p:fltVal val="1.6713"/>
                                          </p:val>
                                        </p:tav>
                                        <p:tav tm="60000">
                                          <p:val>
                                            <p:fltVal val="0.648179"/>
                                          </p:val>
                                        </p:tav>
                                        <p:tav tm="100000">
                                          <p:val>
                                            <p:fltVal val="0.6481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886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1806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074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38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887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183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微信图片_202002041223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62500" y="0"/>
            <a:ext cx="3625850" cy="5156835"/>
          </a:xfrm>
          <a:prstGeom prst="rect">
            <a:avLst/>
          </a:prstGeom>
        </p:spPr>
      </p:pic>
      <p:sp>
        <p:nvSpPr>
          <p:cNvPr id="13" name="文本 文本框 4627"/>
          <p:cNvSpPr txBox="1"/>
          <p:nvPr>
            <p:custDataLst>
              <p:tags r:id="rId3"/>
            </p:custDataLst>
          </p:nvPr>
        </p:nvSpPr>
        <p:spPr>
          <a:xfrm>
            <a:off x="826770" y="443230"/>
            <a:ext cx="3537585" cy="677545"/>
          </a:xfrm>
          <a:prstGeom prst="rect">
            <a:avLst/>
          </a:prstGeom>
          <a:noFill/>
        </p:spPr>
        <p:txBody>
          <a:bodyPr wrap="square" lIns="67500" tIns="35100" rIns="67500" bIns="35100" rtlCol="0">
            <a:normAutofit fontScale="8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手机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人像摄影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之</a:t>
            </a:r>
            <a:r>
              <a:rPr lang="zh-CN" altLang="en-US" sz="3300" b="1" spc="140" dirty="0">
                <a:solidFill>
                  <a:srgbClr val="2F2F31"/>
                </a:solidFill>
                <a:latin typeface="微软雅黑" panose="020B0503020204020204" charset="-122"/>
                <a:ea typeface="微软雅黑" panose="020B0503020204020204" charset="-122"/>
              </a:rPr>
              <a:t>构图</a:t>
            </a:r>
            <a:endParaRPr lang="zh-CN" altLang="en-US" sz="3300" b="1" spc="140" dirty="0">
              <a:solidFill>
                <a:srgbClr val="2F2F3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 Rectangle 96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6770" y="1376680"/>
            <a:ext cx="246380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500" tIns="35100" rIns="67500" bIns="35100" numCol="1" anchor="t" anchorCtr="0" compatLnSpc="1"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400" spc="300" dirty="0">
                <a:solidFill>
                  <a:srgbClr val="4F4F51"/>
                </a:solidFill>
                <a:latin typeface="+mn-lt"/>
                <a:ea typeface="微软雅黑" panose="020B0503020204020204" charset="-122"/>
              </a:rPr>
              <a:t>介绍几种常用构图</a:t>
            </a:r>
            <a:endParaRPr lang="zh-CN" altLang="en-US" sz="1400" spc="300" dirty="0">
              <a:solidFill>
                <a:srgbClr val="4F4F51"/>
              </a:solidFill>
              <a:latin typeface="+mn-lt"/>
              <a:ea typeface="微软雅黑" panose="020B0503020204020204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1369695" y="1934210"/>
            <a:ext cx="208724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二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、对称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构图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对称构图具有平衡、稳定、规则和秩序感，有时也表现庄严和肃穆，在建筑和风光摄影中应用广泛，偶尔也会运用在人像拍摄中。如电影招贴中的多人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剧照。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89" name="直接连接符 288"/>
          <p:cNvCxnSpPr/>
          <p:nvPr/>
        </p:nvCxnSpPr>
        <p:spPr>
          <a:xfrm>
            <a:off x="6685280" y="-26035"/>
            <a:ext cx="0" cy="5182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354163" y="694845"/>
            <a:ext cx="1222449" cy="850401"/>
          </a:xfrm>
          <a:prstGeom prst="rect">
            <a:avLst/>
          </a:prstGeom>
          <a:noFill/>
          <a:ln>
            <a:noFill/>
          </a:ln>
        </p:spPr>
        <p:txBody>
          <a:bodyPr lIns="40500" tIns="35100" rIns="67500" bIns="35100" anchor="ctr" anchorCtr="0">
            <a:normAutofit/>
          </a:bodyPr>
          <a:lstStyle>
            <a:defPPr>
              <a:defRPr lang="zh-CN"/>
            </a:defPPr>
            <a:lvl1pPr>
              <a:buSzPct val="25000"/>
              <a:defRPr sz="3200"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对称构图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2927699" y="745074"/>
            <a:ext cx="4862138" cy="749943"/>
          </a:xfrm>
          <a:prstGeom prst="rect">
            <a:avLst/>
          </a:prstGeom>
          <a:noFill/>
          <a:ln>
            <a:noFill/>
          </a:ln>
        </p:spPr>
        <p:txBody>
          <a:bodyPr lIns="67500" tIns="35100" rIns="67500" bIns="35100" anchor="ctr" anchorCtr="0">
            <a:normAutofit/>
          </a:bodyPr>
          <a:lstStyle>
            <a:defPPr>
              <a:defRPr lang="zh-CN"/>
            </a:defPPr>
            <a:lvl1pPr>
              <a:buSzPct val="25000"/>
              <a:defRPr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350" dirty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rPr>
              <a:t>       </a:t>
            </a:r>
            <a:r>
              <a:rPr lang="zh-CN" altLang="en-US" sz="1350" dirty="0">
                <a:solidFill>
                  <a:srgbClr val="000000">
                    <a:lumMod val="50000"/>
                    <a:lumOff val="50000"/>
                  </a:srgbClr>
                </a:solidFill>
                <a:latin typeface="+mn-lt"/>
                <a:ea typeface="+mn-ea"/>
                <a:cs typeface="+mn-cs"/>
              </a:rPr>
              <a:t>在人像摄影中，对称构图并非要完全的对称，有时是与场景的对称相结合。</a:t>
            </a:r>
            <a:endParaRPr lang="zh-CN" altLang="en-US" sz="1350" dirty="0">
              <a:solidFill>
                <a:srgbClr val="000000">
                  <a:lumMod val="50000"/>
                  <a:lumOff val="5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2715098" y="750245"/>
            <a:ext cx="74116" cy="749943"/>
          </a:xfrm>
          <a:prstGeom prst="rect">
            <a:avLst/>
          </a:prstGeom>
          <a:solidFill>
            <a:srgbClr val="C5CFC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 descr="微信图片_202002031015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8294" b="10461"/>
          <a:stretch>
            <a:fillRect/>
          </a:stretch>
        </p:blipFill>
        <p:spPr>
          <a:xfrm>
            <a:off x="3461385" y="1647190"/>
            <a:ext cx="2141220" cy="3130550"/>
          </a:xfrm>
          <a:prstGeom prst="rect">
            <a:avLst/>
          </a:prstGeom>
        </p:spPr>
      </p:pic>
      <p:pic>
        <p:nvPicPr>
          <p:cNvPr id="8" name="图片 7" descr="微信图片_202002031016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90" y="2566670"/>
            <a:ext cx="2947035" cy="2211070"/>
          </a:xfrm>
          <a:prstGeom prst="rect">
            <a:avLst/>
          </a:prstGeom>
        </p:spPr>
      </p:pic>
      <p:pic>
        <p:nvPicPr>
          <p:cNvPr id="10" name="图片 9" descr="C:\Users\admin\Desktop\手机人像摄影\微信图片_20200203101842.jpg微信图片_2020020310184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9383"/>
          <a:stretch>
            <a:fillRect/>
          </a:stretch>
        </p:blipFill>
        <p:spPr>
          <a:xfrm>
            <a:off x="5848985" y="2532380"/>
            <a:ext cx="3051810" cy="22453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00203101624"/>
          <p:cNvPicPr>
            <a:picLocks noChangeAspect="1"/>
          </p:cNvPicPr>
          <p:nvPr/>
        </p:nvPicPr>
        <p:blipFill>
          <a:blip r:embed="rId1"/>
          <a:srcRect l="3491" t="5994" r="3200" b="6522"/>
          <a:stretch>
            <a:fillRect/>
          </a:stretch>
        </p:blipFill>
        <p:spPr>
          <a:xfrm>
            <a:off x="2208530" y="0"/>
            <a:ext cx="3870325" cy="21037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图片 2" descr="微信图片_202002031016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2105"/>
            <a:ext cx="3412490" cy="2271395"/>
          </a:xfrm>
          <a:prstGeom prst="rect">
            <a:avLst/>
          </a:prstGeom>
        </p:spPr>
      </p:pic>
      <p:pic>
        <p:nvPicPr>
          <p:cNvPr id="5" name="图片 4" descr="微信图片_202002031019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995" y="2594610"/>
            <a:ext cx="2773680" cy="18497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 descr="微信图片_202002031019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1016635"/>
            <a:ext cx="2750820" cy="4126865"/>
          </a:xfrm>
          <a:prstGeom prst="rect">
            <a:avLst/>
          </a:prstGeom>
        </p:spPr>
      </p:pic>
      <p:pic>
        <p:nvPicPr>
          <p:cNvPr id="9" name="图片 8" descr="微信图片_202002031928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89150" cy="278638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7079958" y="89055"/>
            <a:ext cx="1222449" cy="850401"/>
          </a:xfrm>
          <a:prstGeom prst="rect">
            <a:avLst/>
          </a:prstGeom>
          <a:noFill/>
          <a:ln>
            <a:noFill/>
          </a:ln>
        </p:spPr>
        <p:txBody>
          <a:bodyPr lIns="40500" tIns="35100" rIns="67500" bIns="35100" anchor="ctr" anchorCtr="0">
            <a:normAutofit/>
          </a:bodyPr>
          <a:lstStyle>
            <a:defPPr>
              <a:defRPr lang="zh-CN"/>
            </a:defPPr>
            <a:lvl1pPr>
              <a:buSzPct val="25000"/>
              <a:defRPr sz="3200"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其他</a:t>
            </a:r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构图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\Desktop\手机人像摄影\微信图片_20200204125124.jpg微信图片_2020020412512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292100" y="726440"/>
            <a:ext cx="2159000" cy="1480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 descr="C:\Users\admin\Desktop\手机人像摄影\1333803985.jpg133380398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547370" y="721936"/>
            <a:ext cx="1993832" cy="1494790"/>
          </a:xfrm>
          <a:prstGeom prst="rect">
            <a:avLst/>
          </a:prstGeom>
        </p:spPr>
      </p:pic>
      <p:pic>
        <p:nvPicPr>
          <p:cNvPr id="8" name="图片 7" descr="C:\Users\admin\Desktop\手机人像摄影\微信图片_20200204125133.jpg微信图片_2020020412513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03115" y="721360"/>
            <a:ext cx="4304665" cy="1505585"/>
          </a:xfrm>
          <a:prstGeom prst="rect">
            <a:avLst/>
          </a:prstGeom>
        </p:spPr>
      </p:pic>
      <p:sp>
        <p:nvSpPr>
          <p:cNvPr id="12" name="Title 6"/>
          <p:cNvSpPr txBox="1"/>
          <p:nvPr>
            <p:custDataLst>
              <p:tags r:id="rId7"/>
            </p:custDataLst>
          </p:nvPr>
        </p:nvSpPr>
        <p:spPr>
          <a:xfrm>
            <a:off x="459105" y="2336800"/>
            <a:ext cx="1825625" cy="4699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altLang="zh-CN" sz="2700" b="1" spc="30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80</a:t>
            </a:r>
            <a:r>
              <a:rPr lang="zh-CN" altLang="en-US" sz="2700" b="1" spc="30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影像社</a:t>
            </a:r>
            <a:endParaRPr lang="zh-CN" altLang="en-US" sz="2700" b="1" spc="300" dirty="0">
              <a:ln w="3175">
                <a:noFill/>
                <a:prstDash val="dash"/>
              </a:ln>
              <a:solidFill>
                <a:sysClr val="windowText" lastClr="000000">
                  <a:lumMod val="85000"/>
                  <a:lumOff val="1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2002041300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125" y="2806700"/>
            <a:ext cx="2446655" cy="1631315"/>
          </a:xfrm>
          <a:prstGeom prst="rect">
            <a:avLst/>
          </a:prstGeom>
        </p:spPr>
      </p:pic>
      <p:pic>
        <p:nvPicPr>
          <p:cNvPr id="7" name="图片 6" descr="微信图片_202002041300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390" y="2806700"/>
            <a:ext cx="2607310" cy="1611630"/>
          </a:xfrm>
          <a:prstGeom prst="rect">
            <a:avLst/>
          </a:prstGeom>
        </p:spPr>
      </p:pic>
      <p:pic>
        <p:nvPicPr>
          <p:cNvPr id="9" name="图片 8" descr="微信图片_202002041300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00" y="2806700"/>
            <a:ext cx="3110230" cy="16116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54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5"/>
          <p:cNvSpPr txBox="1"/>
          <p:nvPr>
            <p:custDataLst>
              <p:tags r:id="rId1"/>
            </p:custDataLst>
          </p:nvPr>
        </p:nvSpPr>
        <p:spPr>
          <a:xfrm>
            <a:off x="2614515" y="1999493"/>
            <a:ext cx="3914970" cy="392415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 dirty="0">
                <a:latin typeface="微软雅黑" panose="020B0503020204020204" charset="-122"/>
                <a:ea typeface="微软雅黑" panose="020B0503020204020204" charset="-122"/>
              </a:rPr>
              <a:t>概述</a:t>
            </a:r>
            <a:endParaRPr lang="zh-CN" altLang="en-US" b="1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24890" y="2808605"/>
            <a:ext cx="7349490" cy="176974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l">
              <a:lnSpc>
                <a:spcPct val="120000"/>
              </a:lnSpc>
              <a:buNone/>
            </a:pPr>
            <a:r>
              <a:rPr lang="en-US" altLang="zh-CN" spc="150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en-US" altLang="zh-CN" sz="1600" spc="150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</a:rPr>
              <a:t>现代媒体艺术是美术学科中的新鲜艺术门类，包括摄影、摄像、数码绘画、电脑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</a:rPr>
              <a:t>设计、影像装置等内容。</a:t>
            </a:r>
            <a:endParaRPr lang="zh-CN" altLang="en-US" sz="1600" spc="15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</a:rPr>
              <a:t>      现代媒体艺术创作可以帮助学生进行全新的文化体验与沟通，能够培养现代技术意识，发展学生的媒体素养，培养学生多样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</a:rPr>
              <a:t>的生活技能。</a:t>
            </a:r>
            <a:endParaRPr lang="zh-CN" altLang="en-US" sz="1600" spc="15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pc="150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8" name="图片 37" descr="C:\Users\admin\Desktop\手机人像摄影\微信图片_20200204092422.jpg微信图片_202002040924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9813" b="26124"/>
          <a:stretch>
            <a:fillRect/>
          </a:stretch>
        </p:blipFill>
        <p:spPr>
          <a:xfrm>
            <a:off x="0" y="0"/>
            <a:ext cx="9144635" cy="2189480"/>
          </a:xfrm>
          <a:custGeom>
            <a:avLst/>
            <a:gdLst>
              <a:gd name="connsiteX0" fmla="*/ 0 w 12192000"/>
              <a:gd name="connsiteY0" fmla="*/ 0 h 2768176"/>
              <a:gd name="connsiteX1" fmla="*/ 12192000 w 12192000"/>
              <a:gd name="connsiteY1" fmla="*/ 0 h 2768176"/>
              <a:gd name="connsiteX2" fmla="*/ 12192000 w 12192000"/>
              <a:gd name="connsiteY2" fmla="*/ 2270862 h 2768176"/>
              <a:gd name="connsiteX3" fmla="*/ 11975187 w 12192000"/>
              <a:gd name="connsiteY3" fmla="*/ 2342210 h 2768176"/>
              <a:gd name="connsiteX4" fmla="*/ 11747450 w 12192000"/>
              <a:gd name="connsiteY4" fmla="*/ 2386317 h 2768176"/>
              <a:gd name="connsiteX5" fmla="*/ 11482182 w 12192000"/>
              <a:gd name="connsiteY5" fmla="*/ 2413275 h 2768176"/>
              <a:gd name="connsiteX6" fmla="*/ 9448800 w 12192000"/>
              <a:gd name="connsiteY6" fmla="*/ 2390919 h 2768176"/>
              <a:gd name="connsiteX7" fmla="*/ 8343900 w 12192000"/>
              <a:gd name="connsiteY7" fmla="*/ 2321287 h 2768176"/>
              <a:gd name="connsiteX8" fmla="*/ 7519256 w 12192000"/>
              <a:gd name="connsiteY8" fmla="*/ 2278297 h 2768176"/>
              <a:gd name="connsiteX9" fmla="*/ 7252339 w 12192000"/>
              <a:gd name="connsiteY9" fmla="*/ 2271105 h 2768176"/>
              <a:gd name="connsiteX10" fmla="*/ 7228042 w 12192000"/>
              <a:gd name="connsiteY10" fmla="*/ 2270129 h 2768176"/>
              <a:gd name="connsiteX11" fmla="*/ 7163190 w 12192000"/>
              <a:gd name="connsiteY11" fmla="*/ 2268703 h 2768176"/>
              <a:gd name="connsiteX12" fmla="*/ 6807939 w 12192000"/>
              <a:gd name="connsiteY12" fmla="*/ 2259130 h 2768176"/>
              <a:gd name="connsiteX13" fmla="*/ 6408811 w 12192000"/>
              <a:gd name="connsiteY13" fmla="*/ 2261588 h 2768176"/>
              <a:gd name="connsiteX14" fmla="*/ 6368660 w 12192000"/>
              <a:gd name="connsiteY14" fmla="*/ 2261701 h 2768176"/>
              <a:gd name="connsiteX15" fmla="*/ 6364101 w 12192000"/>
              <a:gd name="connsiteY15" fmla="*/ 2261863 h 2768176"/>
              <a:gd name="connsiteX16" fmla="*/ 6153403 w 12192000"/>
              <a:gd name="connsiteY16" fmla="*/ 2263161 h 2768176"/>
              <a:gd name="connsiteX17" fmla="*/ 5499100 w 12192000"/>
              <a:gd name="connsiteY17" fmla="*/ 2289762 h 2768176"/>
              <a:gd name="connsiteX18" fmla="*/ 3657600 w 12192000"/>
              <a:gd name="connsiteY18" fmla="*/ 2486707 h 2768176"/>
              <a:gd name="connsiteX19" fmla="*/ 3378201 w 12192000"/>
              <a:gd name="connsiteY19" fmla="*/ 2524854 h 2768176"/>
              <a:gd name="connsiteX20" fmla="*/ 2470150 w 12192000"/>
              <a:gd name="connsiteY20" fmla="*/ 2644991 h 2768176"/>
              <a:gd name="connsiteX21" fmla="*/ 2152650 w 12192000"/>
              <a:gd name="connsiteY21" fmla="*/ 2683548 h 2768176"/>
              <a:gd name="connsiteX22" fmla="*/ 1050969 w 12192000"/>
              <a:gd name="connsiteY22" fmla="*/ 2762082 h 2768176"/>
              <a:gd name="connsiteX23" fmla="*/ 719411 w 12192000"/>
              <a:gd name="connsiteY23" fmla="*/ 2768176 h 2768176"/>
              <a:gd name="connsiteX24" fmla="*/ 601627 w 12192000"/>
              <a:gd name="connsiteY24" fmla="*/ 2765608 h 2768176"/>
              <a:gd name="connsiteX25" fmla="*/ 461662 w 12192000"/>
              <a:gd name="connsiteY25" fmla="*/ 2755976 h 2768176"/>
              <a:gd name="connsiteX26" fmla="*/ 214053 w 12192000"/>
              <a:gd name="connsiteY26" fmla="*/ 2713846 h 2768176"/>
              <a:gd name="connsiteX27" fmla="*/ 206269 w 12192000"/>
              <a:gd name="connsiteY27" fmla="*/ 2711936 h 2768176"/>
              <a:gd name="connsiteX28" fmla="*/ 0 w 12192000"/>
              <a:gd name="connsiteY28" fmla="*/ 2644488 h 276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2768176">
                <a:moveTo>
                  <a:pt x="0" y="0"/>
                </a:moveTo>
                <a:lnTo>
                  <a:pt x="12192000" y="0"/>
                </a:lnTo>
                <a:lnTo>
                  <a:pt x="12192000" y="2270862"/>
                </a:lnTo>
                <a:cubicBezTo>
                  <a:pt x="12127583" y="2298385"/>
                  <a:pt x="12055060" y="2322032"/>
                  <a:pt x="11975187" y="2342210"/>
                </a:cubicBezTo>
                <a:lnTo>
                  <a:pt x="11747450" y="2386317"/>
                </a:lnTo>
                <a:lnTo>
                  <a:pt x="11482182" y="2413275"/>
                </a:lnTo>
                <a:cubicBezTo>
                  <a:pt x="10974265" y="2451654"/>
                  <a:pt x="10257916" y="2445544"/>
                  <a:pt x="9448800" y="2390919"/>
                </a:cubicBezTo>
                <a:cubicBezTo>
                  <a:pt x="9250247" y="2377514"/>
                  <a:pt x="8840412" y="2351686"/>
                  <a:pt x="8343900" y="2321287"/>
                </a:cubicBezTo>
                <a:cubicBezTo>
                  <a:pt x="8043848" y="2302917"/>
                  <a:pt x="7772108" y="2288622"/>
                  <a:pt x="7519256" y="2278297"/>
                </a:cubicBezTo>
                <a:lnTo>
                  <a:pt x="7252339" y="2271105"/>
                </a:lnTo>
                <a:lnTo>
                  <a:pt x="7228042" y="2270129"/>
                </a:lnTo>
                <a:lnTo>
                  <a:pt x="7163190" y="2268703"/>
                </a:lnTo>
                <a:lnTo>
                  <a:pt x="6807939" y="2259130"/>
                </a:lnTo>
                <a:lnTo>
                  <a:pt x="6408811" y="2261588"/>
                </a:lnTo>
                <a:lnTo>
                  <a:pt x="6368660" y="2261701"/>
                </a:lnTo>
                <a:lnTo>
                  <a:pt x="6364101" y="2261863"/>
                </a:lnTo>
                <a:lnTo>
                  <a:pt x="6153403" y="2263161"/>
                </a:lnTo>
                <a:cubicBezTo>
                  <a:pt x="5938404" y="2268301"/>
                  <a:pt x="5723445" y="2277203"/>
                  <a:pt x="5499100" y="2289762"/>
                </a:cubicBezTo>
                <a:cubicBezTo>
                  <a:pt x="5071472" y="2313701"/>
                  <a:pt x="4397018" y="2385833"/>
                  <a:pt x="3657600" y="2486707"/>
                </a:cubicBezTo>
                <a:cubicBezTo>
                  <a:pt x="3577272" y="2497666"/>
                  <a:pt x="3451543" y="2514832"/>
                  <a:pt x="3378201" y="2524854"/>
                </a:cubicBezTo>
                <a:cubicBezTo>
                  <a:pt x="2969188" y="2580743"/>
                  <a:pt x="2979891" y="2579327"/>
                  <a:pt x="2470150" y="2644991"/>
                </a:cubicBezTo>
                <a:cubicBezTo>
                  <a:pt x="2358390" y="2659388"/>
                  <a:pt x="2215515" y="2676738"/>
                  <a:pt x="2152650" y="2683548"/>
                </a:cubicBezTo>
                <a:cubicBezTo>
                  <a:pt x="1608567" y="2742483"/>
                  <a:pt x="1497646" y="2750390"/>
                  <a:pt x="1050969" y="2762082"/>
                </a:cubicBezTo>
                <a:cubicBezTo>
                  <a:pt x="916639" y="2765599"/>
                  <a:pt x="808813" y="2767797"/>
                  <a:pt x="719411" y="2768176"/>
                </a:cubicBezTo>
                <a:lnTo>
                  <a:pt x="601627" y="2765608"/>
                </a:lnTo>
                <a:lnTo>
                  <a:pt x="461662" y="2755976"/>
                </a:lnTo>
                <a:lnTo>
                  <a:pt x="214053" y="2713846"/>
                </a:lnTo>
                <a:lnTo>
                  <a:pt x="206269" y="2711936"/>
                </a:lnTo>
                <a:lnTo>
                  <a:pt x="0" y="2644488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635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8603933" y="4701925"/>
            <a:ext cx="540068" cy="441575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1925"/>
            <a:ext cx="540068" cy="44157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4800152" y="1193531"/>
            <a:ext cx="3887134" cy="297071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456777" y="1193531"/>
            <a:ext cx="3887134" cy="2970717"/>
          </a:xfrm>
          <a:prstGeom prst="foldedCorner">
            <a:avLst>
              <a:gd name="adj" fmla="val 16445"/>
            </a:avLst>
          </a:prstGeom>
          <a:solidFill>
            <a:schemeClr val="bg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688924" y="1193531"/>
            <a:ext cx="347186" cy="498634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6" name="图片 5" descr="微信图片_202002031014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5070" y="-635"/>
            <a:ext cx="3540125" cy="51441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45490" y="1464310"/>
            <a:ext cx="34556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spc="1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b="1" spc="1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选择手机摄影的学习，一是手机家家具备</a:t>
            </a:r>
            <a:r>
              <a:rPr lang="zh-CN" altLang="en-US" b="1" spc="1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，二是手机摄影具有操作简单、学习效果达成快和分享便捷等优势。</a:t>
            </a:r>
            <a:endParaRPr lang="zh-CN" altLang="en-US" b="1"/>
          </a:p>
          <a:p>
            <a:r>
              <a:rPr lang="zh-CN" altLang="en-US" b="1"/>
              <a:t>        又鉴于当前形势，大家不适合外出拍摄，因此选择人像摄影内容</a:t>
            </a:r>
            <a:r>
              <a:rPr lang="zh-CN" altLang="en-US" b="1"/>
              <a:t>，在家里容易</a:t>
            </a:r>
            <a:r>
              <a:rPr lang="zh-CN" altLang="en-US" b="1"/>
              <a:t>实现。</a:t>
            </a:r>
            <a:endParaRPr lang="zh-CN" altLang="en-US" b="1"/>
          </a:p>
        </p:txBody>
      </p:sp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540068" cy="4415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 r:link="rId6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pic>
        <p:nvPicPr>
          <p:cNvPr id="12" name="图片 11" descr="C:\Users\admin\Desktop\手机人像摄影\微信图片_20200203110412.png微信图片_20200203110412"/>
          <p:cNvPicPr/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6433040" y="1270"/>
            <a:ext cx="2374265" cy="5140960"/>
          </a:xfrm>
          <a:prstGeom prst="rect">
            <a:avLst/>
          </a:prstGeom>
        </p:spPr>
      </p:pic>
      <p:pic>
        <p:nvPicPr>
          <p:cNvPr id="10" name="图片 9" descr="C:\Users\admin\Desktop\手机人像摄影\微信图片_20200204151416.png微信图片_20200204151416"/>
          <p:cNvPicPr/>
          <p:nvPr>
            <p:custDataLst>
              <p:tags r:id="rId9"/>
            </p:custDataLst>
          </p:nvPr>
        </p:nvPicPr>
        <p:blipFill rotWithShape="1">
          <a:blip r:embed="rId10">
            <a:lum bright="-18000"/>
          </a:blip>
          <a:srcRect/>
          <a:stretch>
            <a:fillRect/>
          </a:stretch>
        </p:blipFill>
        <p:spPr>
          <a:xfrm>
            <a:off x="335658" y="1270"/>
            <a:ext cx="2374265" cy="5140960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11"/>
            </p:custDataLst>
          </p:nvPr>
        </p:nvSpPr>
        <p:spPr>
          <a:xfrm>
            <a:off x="3391535" y="1956435"/>
            <a:ext cx="2360930" cy="25234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t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以苹果手机为例：打开自带相机界面，顶部一排从左到右分别是闪光灯模式、</a:t>
            </a:r>
            <a:r>
              <a:rPr altLang="zh-CN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HDR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模式、实况模式、定时拍摄模式和滤镜模式。如左图所示。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底部一排是拍摄分类，大体包括视频拍摄和照片拍摄两大类。如左右图所示。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12"/>
            </p:custDataLst>
          </p:nvPr>
        </p:nvSpPr>
        <p:spPr>
          <a:xfrm>
            <a:off x="3391535" y="586105"/>
            <a:ext cx="2360930" cy="9061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手机拍照功能简介</a:t>
            </a:r>
            <a:endParaRPr lang="zh-CN" altLang="en-US" sz="2700" b="1" spc="1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3"/>
            </p:custDataLst>
          </p:nvPr>
        </p:nvCxnSpPr>
        <p:spPr>
          <a:xfrm>
            <a:off x="5455227" y="4687200"/>
            <a:ext cx="216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右箭头 2"/>
          <p:cNvSpPr/>
          <p:nvPr/>
        </p:nvSpPr>
        <p:spPr>
          <a:xfrm>
            <a:off x="2662555" y="3947795"/>
            <a:ext cx="723900" cy="2197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10800000">
            <a:off x="5709285" y="3947795"/>
            <a:ext cx="723900" cy="2197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右箭头 12"/>
          <p:cNvSpPr/>
          <p:nvPr/>
        </p:nvSpPr>
        <p:spPr>
          <a:xfrm rot="14940000" flipV="1">
            <a:off x="1776730" y="1560195"/>
            <a:ext cx="2336165" cy="16954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微信图片_20200203110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485" y="0"/>
            <a:ext cx="2374900" cy="514286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540068" cy="4415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pic>
        <p:nvPicPr>
          <p:cNvPr id="12" name="图片 11" descr="C:\Users\admin\Desktop\手机人像摄影\微信图片_20200203103852.jpg微信图片_20200203103852"/>
          <p:cNvPicPr/>
          <p:nvPr>
            <p:custDataLst>
              <p:tags r:id="rId8"/>
            </p:custDataLst>
          </p:nvPr>
        </p:nvPicPr>
        <p:blipFill rotWithShape="1">
          <a:blip r:embed="rId9">
            <a:lum bright="-18000" contrast="6000"/>
          </a:blip>
          <a:srcRect/>
          <a:stretch>
            <a:fillRect/>
          </a:stretch>
        </p:blipFill>
        <p:spPr>
          <a:xfrm>
            <a:off x="6432723" y="0"/>
            <a:ext cx="2374900" cy="5143500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10"/>
            </p:custDataLst>
          </p:nvPr>
        </p:nvSpPr>
        <p:spPr>
          <a:xfrm>
            <a:off x="3227070" y="2604135"/>
            <a:ext cx="2688590" cy="18757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任意点击屏幕可看到一个黄色的方块和一个小太阳，上下滑动可进行亮度调节。（如左图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对准被拍摄物体长按后会出现自动曝光</a:t>
            </a:r>
            <a:r>
              <a:rPr altLang="zh-CN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自动对焦锁定。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（如右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图）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3391535" y="586105"/>
            <a:ext cx="2360930" cy="9855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亮度调节、曝光和对焦锁定</a:t>
            </a:r>
            <a:endParaRPr lang="zh-CN" altLang="en-US" sz="2700" b="1" spc="1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2"/>
            </p:custDataLst>
          </p:nvPr>
        </p:nvCxnSpPr>
        <p:spPr>
          <a:xfrm>
            <a:off x="5455227" y="4687200"/>
            <a:ext cx="216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左右箭头 2"/>
          <p:cNvSpPr/>
          <p:nvPr/>
        </p:nvSpPr>
        <p:spPr>
          <a:xfrm rot="18600000" flipV="1">
            <a:off x="1033145" y="2690495"/>
            <a:ext cx="3242310" cy="10477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左右箭头 16"/>
          <p:cNvSpPr/>
          <p:nvPr/>
        </p:nvSpPr>
        <p:spPr>
          <a:xfrm rot="11700000" flipV="1">
            <a:off x="2089150" y="2470785"/>
            <a:ext cx="1131570" cy="20129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左右箭头 17"/>
          <p:cNvSpPr/>
          <p:nvPr/>
        </p:nvSpPr>
        <p:spPr>
          <a:xfrm rot="18360000" flipV="1">
            <a:off x="5487035" y="2758440"/>
            <a:ext cx="2336165" cy="16954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7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540068" cy="4415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 r:link="rId6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pic>
        <p:nvPicPr>
          <p:cNvPr id="10" name="图片 9" descr="C:\Users\admin\Desktop\手机人像摄影\微信图片_20200203103942.png微信图片_20200203103942"/>
          <p:cNvPicPr/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335341" y="0"/>
            <a:ext cx="2374900" cy="5143500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9"/>
            </p:custDataLst>
          </p:nvPr>
        </p:nvSpPr>
        <p:spPr>
          <a:xfrm>
            <a:off x="3391535" y="1485265"/>
            <a:ext cx="2360930" cy="13081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正方形：具有突出主体、对称、画面简洁等特点，多使用方画幅进行拍摄，有利于训练摄影构图能力。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10"/>
            </p:custDataLst>
          </p:nvPr>
        </p:nvSpPr>
        <p:spPr>
          <a:xfrm>
            <a:off x="3391535" y="586105"/>
            <a:ext cx="2360930" cy="899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正方形拍摄</a:t>
            </a: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模式</a:t>
            </a:r>
            <a:endParaRPr lang="zh-CN" altLang="en-US" sz="2700" b="1" spc="1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2002031539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5405" y="235585"/>
            <a:ext cx="2262505" cy="2262505"/>
          </a:xfrm>
          <a:prstGeom prst="rect">
            <a:avLst/>
          </a:prstGeom>
        </p:spPr>
      </p:pic>
      <p:pic>
        <p:nvPicPr>
          <p:cNvPr id="3" name="图片 2" descr="C:\Users\admin\Desktop\手机人像摄影\微信图片_20200203152329.jpg微信图片_202002031523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15723" y="2658745"/>
            <a:ext cx="2261870" cy="2262505"/>
          </a:xfrm>
          <a:prstGeom prst="rect">
            <a:avLst/>
          </a:prstGeom>
        </p:spPr>
      </p:pic>
      <p:pic>
        <p:nvPicPr>
          <p:cNvPr id="6" name="图片 5" descr="微信图片_202002041125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0105" y="2767965"/>
            <a:ext cx="2372995" cy="2375535"/>
          </a:xfrm>
          <a:prstGeom prst="rect">
            <a:avLst/>
          </a:prstGeom>
        </p:spPr>
      </p:pic>
      <p:sp>
        <p:nvSpPr>
          <p:cNvPr id="13" name="左右箭头 12"/>
          <p:cNvSpPr/>
          <p:nvPr/>
        </p:nvSpPr>
        <p:spPr>
          <a:xfrm rot="18480000" flipV="1">
            <a:off x="1104265" y="2835910"/>
            <a:ext cx="2809240" cy="7747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540068" cy="441575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 r:link="rId6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pic>
        <p:nvPicPr>
          <p:cNvPr id="12" name="图片 11" descr="C:\Users\admin\Desktop\手机人像摄影\微信图片_20200203103946.png微信图片_20200203103946"/>
          <p:cNvPicPr/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461183" y="0"/>
            <a:ext cx="2374900" cy="5143500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9"/>
            </p:custDataLst>
          </p:nvPr>
        </p:nvSpPr>
        <p:spPr>
          <a:xfrm>
            <a:off x="3094628" y="2604078"/>
            <a:ext cx="2360901" cy="18755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t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  <a:defRPr/>
            </a:pP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全景模式：拍摄风景时能够拍出更宽阔的视野，可以竖屏左右拍，也可以横屏上下移动拍摄。在拍摄人像时也</a:t>
            </a:r>
            <a:r>
              <a:rPr lang="zh-CN" altLang="en-US" sz="135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可以拍出很多有创意的作品。</a:t>
            </a:r>
            <a:endParaRPr lang="zh-CN" altLang="en-US" sz="1350" spc="5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10"/>
            </p:custDataLst>
          </p:nvPr>
        </p:nvSpPr>
        <p:spPr>
          <a:xfrm>
            <a:off x="3151505" y="586105"/>
            <a:ext cx="2360930" cy="899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7500" tIns="35100" rIns="67500" bIns="3510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全景拍摄</a:t>
            </a:r>
            <a:r>
              <a:rPr lang="zh-CN" altLang="en-US" sz="2700" b="1" spc="15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模式</a:t>
            </a:r>
            <a:endParaRPr lang="zh-CN" altLang="en-US" sz="2700" b="1" spc="15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2002031927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635" y="0"/>
            <a:ext cx="3429000" cy="5144135"/>
          </a:xfrm>
          <a:prstGeom prst="rect">
            <a:avLst/>
          </a:prstGeom>
        </p:spPr>
      </p:pic>
      <p:sp>
        <p:nvSpPr>
          <p:cNvPr id="13" name="左右箭头 12"/>
          <p:cNvSpPr/>
          <p:nvPr/>
        </p:nvSpPr>
        <p:spPr>
          <a:xfrm rot="18480000" flipV="1">
            <a:off x="1033780" y="2691130"/>
            <a:ext cx="3114675" cy="10795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995680" y="2528570"/>
            <a:ext cx="252095" cy="15113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2" name="图片 1"/>
            <p:cNvPicPr/>
            <p:nvPr userDrawn="1">
              <p:custDataLst>
                <p:tags r:id="rId2"/>
              </p:custDataLst>
            </p:nvPr>
          </p:nvPicPr>
          <p:blipFill>
            <a:blip r:embed="rId3" r:link="rId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5"/>
              </p:custDataLst>
            </p:nvPr>
          </p:nvPicPr>
          <p:blipFill>
            <a:blip r:embed="rId6" r:link="rId7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pic>
        <p:nvPicPr>
          <p:cNvPr id="7" name="图片 6" descr="C:\Users\admin\Desktop\手机人像摄影\微信图片_20200203192723.jpg微信图片_20200203192723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-635" y="2501265"/>
            <a:ext cx="5172075" cy="2230755"/>
          </a:xfrm>
          <a:prstGeom prst="rect">
            <a:avLst/>
          </a:prstGeom>
        </p:spPr>
      </p:pic>
      <p:pic>
        <p:nvPicPr>
          <p:cNvPr id="9" name="图片 8" descr="C:\Users\admin\Desktop\手机人像摄影\微信图片_20200203192805.jpg微信图片_2020020319280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356225" y="1623060"/>
            <a:ext cx="3788410" cy="2188210"/>
          </a:xfrm>
          <a:prstGeom prst="rect">
            <a:avLst/>
          </a:prstGeom>
        </p:spPr>
      </p:pic>
      <p:pic>
        <p:nvPicPr>
          <p:cNvPr id="3" name="图片 2" descr="微信图片_202002031927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80060"/>
            <a:ext cx="5171440" cy="183578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2"/>
              </p:custDataLst>
            </p:nvPr>
          </p:nvPicPr>
          <p:blipFill>
            <a:blip r:embed="rId3" r:link="rId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2" name="图片 1"/>
            <p:cNvPicPr/>
            <p:nvPr userDrawn="1">
              <p:custDataLst>
                <p:tags r:id="rId5"/>
              </p:custDataLst>
            </p:nvPr>
          </p:nvPicPr>
          <p:blipFill>
            <a:blip r:embed="rId6" r:link="rId7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pic>
        <p:nvPicPr>
          <p:cNvPr id="6" name="图片 5" descr="C:\Users\admin\Desktop\手机人像摄影\微信图片_20200203143810.jpg微信图片_2020020314381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t="6517" b="5598"/>
          <a:stretch>
            <a:fillRect/>
          </a:stretch>
        </p:blipFill>
        <p:spPr>
          <a:xfrm>
            <a:off x="464185" y="2437765"/>
            <a:ext cx="8216265" cy="2307590"/>
          </a:xfrm>
          <a:prstGeom prst="rect">
            <a:avLst/>
          </a:prstGeom>
        </p:spPr>
      </p:pic>
      <p:pic>
        <p:nvPicPr>
          <p:cNvPr id="13" name="图片 12" descr="C:\Users\admin\Desktop\手机人像摄影\微信图片_20200203143816.jpg微信图片_2020020314381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6054090" y="441325"/>
            <a:ext cx="2550160" cy="1705610"/>
          </a:xfrm>
          <a:prstGeom prst="rect">
            <a:avLst/>
          </a:prstGeom>
        </p:spPr>
      </p:pic>
      <p:pic>
        <p:nvPicPr>
          <p:cNvPr id="18" name="图片 17" descr="C:\Users\admin\Desktop\手机人像摄影\微信图片_20200203101926.jpg微信图片_2020020310192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540068" y="441325"/>
            <a:ext cx="3714115" cy="17056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4884420" y="551180"/>
            <a:ext cx="554355" cy="1190625"/>
          </a:xfrm>
          <a:prstGeom prst="rect">
            <a:avLst/>
          </a:prstGeom>
          <a:noFill/>
          <a:ln>
            <a:noFill/>
          </a:ln>
        </p:spPr>
        <p:txBody>
          <a:bodyPr lIns="40500" tIns="35100" rIns="67500" bIns="35100" anchor="ctr" anchorCtr="0">
            <a:normAutofit fontScale="80000"/>
          </a:bodyPr>
          <a:lstStyle>
            <a:defPPr>
              <a:defRPr lang="zh-CN"/>
            </a:defPPr>
            <a:lvl1pPr>
              <a:buSzPct val="25000"/>
              <a:defRPr sz="3200">
                <a:solidFill>
                  <a:sysClr val="window" lastClr="FFFFFF"/>
                </a:solidFill>
                <a:latin typeface="+mj-lt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全景人像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创意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  <a:p>
            <a:pPr defTabSz="685800"/>
            <a:r>
              <a:rPr lang="zh-CN" altLang="en-US" sz="2100" b="1" dirty="0">
                <a:solidFill>
                  <a:srgbClr val="000000">
                    <a:lumMod val="85000"/>
                    <a:lumOff val="15000"/>
                  </a:srgbClr>
                </a:solidFill>
                <a:ea typeface="+mj-ea"/>
                <a:cs typeface="+mj-cs"/>
                <a:sym typeface="Montserrat" panose="02000505000000020004"/>
              </a:rPr>
              <a:t>拍摄</a:t>
            </a:r>
            <a:endParaRPr lang="zh-CN" altLang="en-US" sz="2100" b="1" dirty="0">
              <a:solidFill>
                <a:srgbClr val="000000">
                  <a:lumMod val="85000"/>
                  <a:lumOff val="15000"/>
                </a:srgbClr>
              </a:solidFill>
              <a:ea typeface="+mj-ea"/>
              <a:cs typeface="+mj-cs"/>
              <a:sym typeface="Montserrat" panose="02000505000000020004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302.xml><?xml version="1.0" encoding="utf-8"?>
<p:tagLst xmlns:p="http://schemas.openxmlformats.org/presentationml/2006/main">
  <p:tag name="REFSHAPE" val="879992796"/>
</p:tagLst>
</file>

<file path=ppt/tags/tag303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304.xml><?xml version="1.0" encoding="utf-8"?>
<p:tagLst xmlns:p="http://schemas.openxmlformats.org/presentationml/2006/main">
  <p:tag name="KSO_WM_UNIT_ISCONTENTSTITLE" val="0"/>
  <p:tag name="KSO_WM_UNIT_PRESET_TEXT" val="智能商店项目背景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01330_1*a*1"/>
  <p:tag name="KSO_WM_TEMPLATE_CATEGORY" val="diagram"/>
  <p:tag name="KSO_WM_TEMPLATE_INDEX" val="2020133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1330_1*l_h_f*1_2_1"/>
  <p:tag name="KSO_WM_TEMPLATE_CATEGORY" val="diagram"/>
  <p:tag name="KSO_WM_TEMPLATE_INDEX" val="20201330"/>
  <p:tag name="KSO_WM_UNIT_LAYERLEVEL" val="1_1_1"/>
  <p:tag name="KSO_WM_TAG_VERSION" val="1.0"/>
  <p:tag name="KSO_WM_BEAUTIFY_FLAG" val="#wm#"/>
  <p:tag name="KSO_WM_UNIT_PRESET_TEXT" val="流量成本高涨，电商平台遇到瓶颈，红利期结束实体旺铺的天然流量，成为商家获取流量的重要途经"/>
  <p:tag name="KSO_WM_UNIT_VALUE" val="70"/>
  <p:tag name="KSO_WM_UNIT_TEXT_FILL_FORE_SCHEMECOLOR_INDEX" val="13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UNIT_VALUE" val="768*33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diagram20201330_1*d*1"/>
  <p:tag name="KSO_WM_TEMPLATE_CATEGORY" val="diagram"/>
  <p:tag name="KSO_WM_TEMPLATE_INDEX" val="20201330"/>
  <p:tag name="KSO_WM_UNIT_LAYERLEVEL" val="1"/>
  <p:tag name="KSO_WM_TAG_VERSION" val="1.0"/>
  <p:tag name="KSO_WM_BEAUTIFY_FLAG" val="#wm#"/>
  <p:tag name="KSO_WM_UNIT_USESOURCEFORMAT_APPLY" val="1"/>
</p:tagLst>
</file>

<file path=ppt/tags/tag30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330"/>
  <p:tag name="KSO_WM_SLIDE_ID" val="diagram20201330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781.723*192.757"/>
  <p:tag name="KSO_WM_SLIDE_POSITION" val="85.7057*293.25"/>
  <p:tag name="KSO_WM_DIAGRAM_GROUP_CODE" val="l1-1"/>
  <p:tag name="KSO_WM_SLIDE_DIAGTYPE" val="l"/>
  <p:tag name="KSO_WM_TAG_VERSION" val="1.0"/>
  <p:tag name="KSO_WM_SLIDE_LAYOUT" val="a_b_d_l"/>
  <p:tag name="KSO_WM_SLIDE_LAYOUT_CNT" val="1_1_1_1"/>
</p:tagLst>
</file>

<file path=ppt/tags/tag3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ustom20204538_9*i*1"/>
  <p:tag name="KSO_WM_TEMPLATE_CATEGORY" val="custom"/>
  <p:tag name="KSO_WM_TEMPLATE_INDEX" val="20204538"/>
  <p:tag name="KSO_WM_UNIT_BK_DARK_LIGHT" val="2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custom20204538_9*h_i*2_1"/>
  <p:tag name="KSO_WM_TEMPLATE_CATEGORY" val="custom"/>
  <p:tag name="KSO_WM_TEMPLATE_INDEX" val="20204538"/>
  <p:tag name="KSO_WM_UNIT_LAYERLEVEL" val="1_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04538_9*h_i*1_1"/>
  <p:tag name="KSO_WM_TEMPLATE_CATEGORY" val="custom"/>
  <p:tag name="KSO_WM_TEMPLATE_INDEX" val="20204538"/>
  <p:tag name="KSO_WM_UNIT_LAYERLEVEL" val="1_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custom20204538_9*h_i*1_2"/>
  <p:tag name="KSO_WM_TEMPLATE_CATEGORY" val="custom"/>
  <p:tag name="KSO_WM_TEMPLATE_INDEX" val="20204538"/>
  <p:tag name="KSO_WM_UNIT_LAYERLEVEL" val="1_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SLIDE_ID" val="custom20204538_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TEMPLATE_CATEGORY" val="custom"/>
  <p:tag name="KSO_WM_TEMPLATE_INDEX" val="20204538"/>
  <p:tag name="KSO_WM_SLIDE_LAYOUT" val="a_i_h"/>
  <p:tag name="KSO_WM_SLIDE_LAYOUT_CNT" val="1_1_2"/>
</p:tagLst>
</file>

<file path=ppt/tags/tag31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1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1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4538_19*d*2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4538_19*d*1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DEFAULT_FONT" val="14;18;2"/>
  <p:tag name="KSO_WM_UNIT_BLOCK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538_19*f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…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DEFAULT_FONT" val="32;36;4"/>
  <p:tag name="KSO_WM_UNIT_BLOCK" val="0"/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19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&#13;添加大标题"/>
</p:tagLst>
</file>

<file path=ppt/tags/tag321.xml><?xml version="1.0" encoding="utf-8"?>
<p:tagLst xmlns:p="http://schemas.openxmlformats.org/presentationml/2006/main">
  <p:tag name="KSO_WM_UNIT_BLOCK" val="0"/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4538_19*i*3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SLIDE_ID" val="custom2020453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4538"/>
  <p:tag name="KSO_WM_SLIDE_LAYOUT" val="a_d_f"/>
  <p:tag name="KSO_WM_SLIDE_LAYOUT_CNT" val="1_2_1"/>
</p:tagLst>
</file>

<file path=ppt/tags/tag32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1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1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4538_19*d*2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DEFAULT_FONT" val="14;18;2"/>
  <p:tag name="KSO_WM_UNIT_BLOCK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538_19*f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…"/>
</p:tagLst>
</file>

<file path=ppt/tags/tag327.xml><?xml version="1.0" encoding="utf-8"?>
<p:tagLst xmlns:p="http://schemas.openxmlformats.org/presentationml/2006/main">
  <p:tag name="KSO_WM_UNIT_DEFAULT_FONT" val="32;36;4"/>
  <p:tag name="KSO_WM_UNIT_BLOCK" val="0"/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19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&#13;添加大标题"/>
</p:tagLst>
</file>

<file path=ppt/tags/tag328.xml><?xml version="1.0" encoding="utf-8"?>
<p:tagLst xmlns:p="http://schemas.openxmlformats.org/presentationml/2006/main">
  <p:tag name="KSO_WM_UNIT_BLOCK" val="0"/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4538_19*i*3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SLIDE_ID" val="custom2020453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4538"/>
  <p:tag name="KSO_WM_SLIDE_LAYOUT" val="a_d_f"/>
  <p:tag name="KSO_WM_SLIDE_LAYOUT_CNT" val="1_2_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1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1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4538_19*d*1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DEFAULT_FONT" val="14;18;2"/>
  <p:tag name="KSO_WM_UNIT_BLOCK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538_19*f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…"/>
</p:tagLst>
</file>

<file path=ppt/tags/tag334.xml><?xml version="1.0" encoding="utf-8"?>
<p:tagLst xmlns:p="http://schemas.openxmlformats.org/presentationml/2006/main">
  <p:tag name="KSO_WM_UNIT_DEFAULT_FONT" val="32;36;4"/>
  <p:tag name="KSO_WM_UNIT_BLOCK" val="0"/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19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&#13;添加大标题"/>
</p:tagLst>
</file>

<file path=ppt/tags/tag335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SLIDE_ID" val="custom2020453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4538"/>
  <p:tag name="KSO_WM_SLIDE_LAYOUT" val="a_d_f"/>
  <p:tag name="KSO_WM_SLIDE_LAYOUT_CNT" val="1_2_1"/>
</p:tagLst>
</file>

<file path=ppt/tags/tag3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1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1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4538_19*d*2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DEFAULT_FONT" val="14;18;2"/>
  <p:tag name="KSO_WM_UNIT_BLOCK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538_19*f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…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DEFAULT_FONT" val="32;36;4"/>
  <p:tag name="KSO_WM_UNIT_BLOCK" val="0"/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19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&#13;添加大标题"/>
</p:tagLst>
</file>

<file path=ppt/tags/tag341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SLIDE_ID" val="custom2020453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4538"/>
  <p:tag name="KSO_WM_SLIDE_LAYOUT" val="a_d_f"/>
  <p:tag name="KSO_WM_SLIDE_LAYOUT_CNT" val="1_2_1"/>
</p:tagLst>
</file>

<file path=ppt/tags/tag34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4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VALUE" val="803*1483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1_1"/>
  <p:tag name="KSO_WM_UNIT_ID" val="diagram20200325_1*h_d*1_1"/>
  <p:tag name="KSO_WM_TEMPLATE_CATEGORY" val="diagram"/>
  <p:tag name="KSO_WM_TEMPLATE_INDEX" val="20200325"/>
  <p:tag name="KSO_WM_UNIT_LAYERLEVEL" val="1_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VALUE" val="803*1490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2_1"/>
  <p:tag name="KSO_WM_UNIT_ID" val="diagram20200325_1*h_d*2_1"/>
  <p:tag name="KSO_WM_TEMPLATE_CATEGORY" val="diagram"/>
  <p:tag name="KSO_WM_TEMPLATE_INDEX" val="20200325"/>
  <p:tag name="KSO_WM_UNIT_LAYERLEVEL" val="1_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ID" val="diagram20200325_1"/>
  <p:tag name="KSO_WM_TEMPLATE_SUBCATEGORY" val="0"/>
  <p:tag name="KSO_WM_SLIDE_TYPE" val="text"/>
  <p:tag name="KSO_WM_SLIDE_SUBTYPE" val="picTxt"/>
  <p:tag name="KSO_WM_SLIDE_ITEM_CNT" val="0"/>
  <p:tag name="KSO_WM_SLIDE_INDEX" val="1"/>
  <p:tag name="KSO_WM_SLIDE_SIZE" val="869.727*309.877"/>
  <p:tag name="KSO_WM_SLIDE_POSITION" val="45.1365*173.638"/>
  <p:tag name="KSO_WM_TAG_VERSION" val="1.0"/>
  <p:tag name="KSO_WM_BEAUTIFY_FLAG" val="#wm#"/>
  <p:tag name="KSO_WM_TEMPLATE_CATEGORY" val="diagram"/>
  <p:tag name="KSO_WM_TEMPLATE_INDEX" val="20200325"/>
  <p:tag name="KSO_WM_SLIDE_LAYOUT" val="a_h"/>
  <p:tag name="KSO_WM_SLIDE_LAYOUT_CNT" val="1_2"/>
  <p:tag name="KSO_WM_UNIT_SHOW_EDIT_AREA_INDICATION" val="1"/>
  <p:tag name="KSO_WM_SLIDE_BK_DARK_LIGHT" val="2"/>
  <p:tag name="KSO_WM_SLIDE_BACKGROUND_TYPE" val="general"/>
</p:tagLst>
</file>

<file path=ppt/tags/tag34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VALUE" val="497*304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35_1*d*1"/>
  <p:tag name="KSO_WM_TEMPLATE_CATEGORY" val="diagram"/>
  <p:tag name="KSO_WM_TEMPLATE_INDEX" val="20200335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7.4278991088"/>
  <p:tag name="KSO_WM_UNIT_PLACING_PICTURE_INFO" val="{&quot;full_picture&quot;:false,&quot;last_crop_picture&quot;:&quot;6-4&quot;,&quot;selected&quot;:&quot;6-4&quot;,&quot;spacing&quot;:6}"/>
  <p:tag name="KSO_WM_UNIT_PLACING_PICTURE_USER_VIEWPORT" val="{&quot;height&quot;:3634,&quot;width&quot;:12939}"/>
</p:tagLst>
</file>

<file path=ppt/tags/tag352.xml><?xml version="1.0" encoding="utf-8"?>
<p:tagLst xmlns:p="http://schemas.openxmlformats.org/presentationml/2006/main">
  <p:tag name="KSO_WM_UNIT_VALUE" val="497*15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335_1*d*2"/>
  <p:tag name="KSO_WM_TEMPLATE_CATEGORY" val="diagram"/>
  <p:tag name="KSO_WM_TEMPLATE_INDEX" val="20200335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7.4278991088"/>
  <p:tag name="KSO_WM_UNIT_PLACING_PICTURE_INFO" val="{&quot;full_picture&quot;:false,&quot;last_crop_picture&quot;:&quot;6-4&quot;,&quot;selected&quot;:&quot;6-4&quot;,&quot;spacing&quot;:6}"/>
  <p:tag name="KSO_WM_UNIT_PLACING_PICTURE_USER_VIEWPORT" val="{&quot;height&quot;:2114.494384765625,&quot;width&quot;:3161.0000000000005}"/>
</p:tagLst>
</file>

<file path=ppt/tags/tag353.xml><?xml version="1.0" encoding="utf-8"?>
<p:tagLst xmlns:p="http://schemas.openxmlformats.org/presentationml/2006/main">
  <p:tag name="KSO_WM_UNIT_VALUE" val="497*150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335_1*d*3"/>
  <p:tag name="KSO_WM_TEMPLATE_CATEGORY" val="diagram"/>
  <p:tag name="KSO_WM_TEMPLATE_INDEX" val="20200335"/>
  <p:tag name="KSO_WM_UNIT_LAYERLEVEL" val="1"/>
  <p:tag name="KSO_WM_TAG_VERSION" val="1.0"/>
  <p:tag name="KSO_WM_BEAUTIFY_FLAG" val="#wm#"/>
  <p:tag name="KSO_WM_UNIT_DEFAULT_FONT" val="0;0;0"/>
  <p:tag name="KSO_WM_UNIT_BLOCK" val="0"/>
  <p:tag name="KSO_WM_UNIT_PLACING_PICTURE" val="43637.4278991088"/>
  <p:tag name="KSO_WM_UNIT_PLACING_PICTURE_INFO" val="{&quot;full_picture&quot;:false,&quot;last_crop_picture&quot;:&quot;6-4&quot;,&quot;selected&quot;:&quot;6-4&quot;,&quot;spacing&quot;:6}"/>
  <p:tag name="KSO_WM_UNIT_PLACING_PICTURE_USER_VIEWPORT" val="{&quot;height&quot;:2114.4944881889764,&quot;width&quot;:6401.9354330708657}"/>
</p:tagLst>
</file>

<file path=ppt/tags/tag354.xml><?xml version="1.0" encoding="utf-8"?>
<p:tagLst xmlns:p="http://schemas.openxmlformats.org/presentationml/2006/main">
  <p:tag name="KSO_WM_TEMPLATE_CATEGORY" val="diagram"/>
  <p:tag name="KSO_WM_TEMPLATE_INDEX" val="20200533"/>
  <p:tag name="KSO_WM_UNIT_TYPE" val="a"/>
  <p:tag name="KSO_WM_UNIT_INDEX" val="1"/>
  <p:tag name="KSO_WM_UNIT_ID" val="diagram20200533_1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&#13;添加标题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SLIDE_ID" val="diagram20200335_1"/>
  <p:tag name="KSO_WM_TEMPLATE_SUBCATEGORY" val="0"/>
  <p:tag name="KSO_WM_SLIDE_TYPE" val="text"/>
  <p:tag name="KSO_WM_SLIDE_SUBTYPE" val="picTxt"/>
  <p:tag name="KSO_WM_SLIDE_ITEM_CNT" val="0"/>
  <p:tag name="KSO_WM_SLIDE_INDEX" val="1"/>
  <p:tag name="KSO_WM_SLIDE_SIZE" val="865*440"/>
  <p:tag name="KSO_WM_SLIDE_POSITION" val="46*49"/>
  <p:tag name="KSO_WM_TAG_VERSION" val="1.0"/>
  <p:tag name="KSO_WM_BEAUTIFY_FLAG" val="#wm#"/>
  <p:tag name="KSO_WM_TEMPLATE_CATEGORY" val="diagram"/>
  <p:tag name="KSO_WM_TEMPLATE_INDEX" val="20200335"/>
  <p:tag name="KSO_WM_SLIDE_LAYOUT" val="d"/>
  <p:tag name="KSO_WM_SLIDE_LAYOUT_CNT" val="6"/>
  <p:tag name="KSO_WM_UNIT_SHOW_EDIT_AREA_INDICATION" val="0"/>
  <p:tag name="KSO_WM_SLIDE_LAYOUT_INFO" val="{&quot;direction&quot;:0,&quot;horizontalAlign&quot;:-1,&quot;verticalAlign&quot;:-1,&quot;type&quot;:1,&quot;diagramDirection&quot;:0,&quot;canSetOverLayout&quot;:0,&quot;isOverLayout&quot;:0,&quot;backgroundInfo&quot;:[{&quot;type&quot;:&quot;general&quot;,&quot;left&quot;:0.0,&quot;top&quot;:0.0,&quot;right&quot;:0.0,&quot;bottom&quot;:0.0}]}"/>
  <p:tag name="KSO_WM_SLIDE_BACKGROUND" val="[&quot;general&quot;]"/>
  <p:tag name="KSO_WM_SLIDE_RATIO" val="1.777778"/>
  <p:tag name="KSO_WM_SLIDE_BK_DARK_LIGHT" val="2"/>
  <p:tag name="KSO_WM_SLIDE_BACKGROUND_TYPE" val="general"/>
</p:tagLst>
</file>

<file path=ppt/tags/tag3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19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538_19*i*2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04538_19*d*2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PLACING_PICTURE_INFO" val="{&quot;full_picture&quot;:false,&quot;last_crop_picture&quot;:&quot;1-1&quot;,&quot;selected&quot;:&quot;1-1&quot;,&quot;spacing&quot;:6}"/>
  <p:tag name="KSO_WM_UNIT_BLOCK" val="0"/>
  <p:tag name="KSO_WM_UNIT_VALUE" val="1904*112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4538_19*d*1"/>
  <p:tag name="KSO_WM_TEMPLATE_CATEGORY" val="custom"/>
  <p:tag name="KSO_WM_TEMPLATE_INDEX" val="20204538"/>
  <p:tag name="KSO_WM_UNIT_SUPPORT_UNIT_TYPE" val="[&quot;d&quot;]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DEFAULT_FONT" val="14;18;2"/>
  <p:tag name="KSO_WM_UNIT_BLOCK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538_19*f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…"/>
</p:tagLst>
</file>

<file path=ppt/tags/tag361.xml><?xml version="1.0" encoding="utf-8"?>
<p:tagLst xmlns:p="http://schemas.openxmlformats.org/presentationml/2006/main">
  <p:tag name="KSO_WM_UNIT_DEFAULT_FONT" val="32;36;4"/>
  <p:tag name="KSO_WM_UNIT_BLOCK" val="0"/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19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此处&#13;添加大标题"/>
</p:tagLst>
</file>

<file path=ppt/tags/tag362.xml><?xml version="1.0" encoding="utf-8"?>
<p:tagLst xmlns:p="http://schemas.openxmlformats.org/presentationml/2006/main">
  <p:tag name="KSO_WM_UNIT_BLOCK" val="0"/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4538_19*i*3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SLIDE_ID" val="custom20204538_19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9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4538"/>
  <p:tag name="KSO_WM_SLIDE_LAYOUT" val="a_d_f"/>
  <p:tag name="KSO_WM_SLIDE_LAYOUT_CNT" val="1_2_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d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VALUE" val="952*3384"/>
  <p:tag name="KSO_WM_DIAGRAM_GROUP_CODE" val="ζ1-1"/>
  <p:tag name="KSO_WM_UNIT_TYPE" val="d"/>
  <p:tag name="KSO_WM_UNIT_INDEX" val="1"/>
  <p:tag name="KSO_WM_UNIT_USESOURCEFORMAT_APPLY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a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ISCONTENTSTITLE" val="0"/>
  <p:tag name="KSO_WM_UNIT_PRESET_TEXT" val="谈一谈优秀&#13;摄影作品的要素"/>
  <p:tag name="KSO_WM_UNIT_NOCLEAR" val="0"/>
  <p:tag name="KSO_WM_UNIT_VALUE" val="22"/>
  <p:tag name="KSO_WM_DIAGRAM_GROUP_CODE" val="ζ1-1"/>
  <p:tag name="KSO_WM_UNIT_TYPE" val="a"/>
  <p:tag name="KSO_WM_UNIT_INDEX" val="1"/>
  <p:tag name="KSO_WM_UNIT_USESOURCEFORMAT_APPLY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f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PRESET_TEXT" val="视觉冲击就是运用视觉艺术，使你的视觉感官受到深刻影响，能给你留下深刻印象。"/>
  <p:tag name="KSO_WM_UNIT_NOCLEAR" val="0"/>
  <p:tag name="KSO_WM_UNIT_VALUE" val="58"/>
  <p:tag name="KSO_WM_DIAGRAM_GROUP_CODE" val="ζ1-1"/>
  <p:tag name="KSO_WM_UNIT_TYPE" val="f"/>
  <p:tag name="KSO_WM_UNIT_INDEX" val="1"/>
  <p:tag name="KSO_WM_UNIT_USESOURCEFORMAT_APPLY" val="1"/>
</p:tagLst>
</file>

<file path=ppt/tags/tag36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277"/>
  <p:tag name="KSO_WM_SLIDE_ID" val="diagram20201277_1"/>
  <p:tag name="KSO_WM_TEMPLATE_SUBCATEGORY" val="6"/>
  <p:tag name="KSO_WM_SLIDE_TYPE" val="text"/>
  <p:tag name="KSO_WM_SLIDE_SUBTYPE" val="picTxt"/>
  <p:tag name="KSO_WM_SLIDE_ITEM_CNT" val="1"/>
  <p:tag name="KSO_WM_SLIDE_INDEX" val="1"/>
  <p:tag name="KSO_WM_SLIDE_SIZE" val="243.35*242.3"/>
  <p:tag name="KSO_WM_SLIDE_POSITION" val="619.9*87.95"/>
  <p:tag name="KSO_WM_TAG_VERSION" val="1.0"/>
  <p:tag name="KSO_WM_DIAGRAM_GROUP_CODE" val="ζ1-1"/>
  <p:tag name="KSO_WM_SLIDE_DIAGTYPE" val="ζ"/>
  <p:tag name="KSO_WM_SLIDE_LAYOUT" val="a_d_f_ζ"/>
  <p:tag name="KSO_WM_SLIDE_LAYOUT_CNT" val="1_1_1_1"/>
</p:tagLst>
</file>

<file path=ppt/tags/tag368.xml><?xml version="1.0" encoding="utf-8"?>
<p:tagLst xmlns:p="http://schemas.openxmlformats.org/presentationml/2006/main">
  <p:tag name="KSO_WM_TEMPLATE_CATEGORY" val="diagram"/>
  <p:tag name="KSO_WM_TEMPLATE_INDEX" val="20200533"/>
  <p:tag name="KSO_WM_UNIT_TYPE" val="a"/>
  <p:tag name="KSO_WM_UNIT_INDEX" val="1"/>
  <p:tag name="KSO_WM_UNIT_ID" val="diagram20200533_1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&#13;添加标题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69.xml><?xml version="1.0" encoding="utf-8"?>
<p:tagLst xmlns:p="http://schemas.openxmlformats.org/presentationml/2006/main">
  <p:tag name="KSO_WM_UNIT_ISCONTENTSTITLE" val="0"/>
  <p:tag name="KSO_WM_TEMPLATE_CATEGORY" val="diagram"/>
  <p:tag name="KSO_WM_TEMPLATE_INDEX" val="20200533"/>
  <p:tag name="KSO_WM_UNIT_TYPE" val="f"/>
  <p:tag name="KSO_WM_UNIT_INDEX" val="1"/>
  <p:tag name="KSO_WM_UNIT_ID" val="diagram20200533_1*f*1"/>
  <p:tag name="KSO_WM_UNIT_LAYERLEVEL" val="1"/>
  <p:tag name="KSO_WM_UNIT_VALUE" val="198"/>
  <p:tag name="KSO_WM_UNIT_HIGHLIGHT" val="0"/>
  <p:tag name="KSO_WM_UNIT_COMPATIBLE" val="0"/>
  <p:tag name="KSO_WM_BEAUTIFY_FLAG" val="#wm#"/>
  <p:tag name="KSO_WM_TAG_VERSION" val="1.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diagram20200533_1*i*1"/>
  <p:tag name="KSO_WM_TEMPLATE_CATEGORY" val="diagram"/>
  <p:tag name="KSO_WM_TEMPLATE_INDEX" val="20200533"/>
  <p:tag name="KSO_WM_UNIT_LAYERLEVEL" val="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1.xml><?xml version="1.0" encoding="utf-8"?>
<p:tagLst xmlns:p="http://schemas.openxmlformats.org/presentationml/2006/main">
  <p:tag name="KSO_WM_UNIT_DIAGRAM_MODELTYPE" val="flashPicture"/>
  <p:tag name="KSO_WM_UNIT_VALUE" val="864*11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4_1*ζ_h_d*1_3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  <p:tag name="KSO_WM_UNIT_USESOURCEFORMAT_APPLY" val="1"/>
</p:tagLst>
</file>

<file path=ppt/tags/tag372.xml><?xml version="1.0" encoding="utf-8"?>
<p:tagLst xmlns:p="http://schemas.openxmlformats.org/presentationml/2006/main"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4_1*ζ_h_d*1_4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2"/>
  <p:tag name="KSO_WM_UNIT_USESOURCEFORMAT_APPLY" val="1"/>
</p:tagLst>
</file>

<file path=ppt/tags/tag37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34_1*ζ_i*1_1"/>
  <p:tag name="KSO_WM_TEMPLATE_CATEGORY" val="mixed"/>
  <p:tag name="KSO_WM_TEMPLATE_INDEX" val="20199734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4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2"/>
  <p:tag name="KSO_WM_UNIT_ID" val="mixed20199734_1*ζ_i*1_2"/>
  <p:tag name="KSO_WM_TEMPLATE_CATEGORY" val="mixed"/>
  <p:tag name="KSO_WM_TEMPLATE_INDEX" val="20199734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5.xml><?xml version="1.0" encoding="utf-8"?>
<p:tagLst xmlns:p="http://schemas.openxmlformats.org/presentationml/2006/main">
  <p:tag name="PA" val="v5.2.4"/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4_1*ζ_h_d*1_1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37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33"/>
  <p:tag name="KSO_WM_SLIDE_ID" val="diagram20200533_1"/>
  <p:tag name="KSO_WM_TEMPLATE_SUBCATEGORY" val="10"/>
  <p:tag name="KSO_WM_SLIDE_TYPE" val="text"/>
  <p:tag name="KSO_WM_SLIDE_SUBTYPE" val="picTxt"/>
  <p:tag name="KSO_WM_SLIDE_ITEM_CNT" val="5"/>
  <p:tag name="KSO_WM_SLIDE_INDEX" val="1"/>
  <p:tag name="KSO_WM_SLIDE_SIZE" val="1336.47*338.55"/>
  <p:tag name="KSO_WM_SLIDE_POSITION" val="-188.237*179.475"/>
  <p:tag name="KSO_WM_DIAGRAM_GROUP_CODE" val="ζ1-1"/>
  <p:tag name="KSO_WM_SLIDE_DIAGTYPE" val="ζ"/>
  <p:tag name="KSO_WM_TAG_VERSION" val="1.0"/>
  <p:tag name="KSO_WM_SLIDE_LAYOUT" val="a_f_ζ"/>
  <p:tag name="KSO_WM_SLIDE_LAYOUT_CNT" val="1_1_1"/>
  <p:tag name="KSO_WM_UNIT_FLASH_PICTURE_TYPE" val="1"/>
</p:tagLst>
</file>

<file path=ppt/tags/tag377.xml><?xml version="1.0" encoding="utf-8"?>
<p:tagLst xmlns:p="http://schemas.openxmlformats.org/presentationml/2006/main">
  <p:tag name="REFSHAPE" val="1072079372"/>
  <p:tag name="KSO_WM_UNIT_PLACING_PICTURE_USER_VIEWPORT" val="{&quot;height&quot;:4928,&quot;width&quot;:3465}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a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ISCONTENTSTITLE" val="0"/>
  <p:tag name="KSO_WM_UNIT_PRESET_TEXT" val="谈一谈优秀&#13;摄影作品的要素"/>
  <p:tag name="KSO_WM_UNIT_NOCLEAR" val="0"/>
  <p:tag name="KSO_WM_UNIT_VALUE" val="22"/>
  <p:tag name="KSO_WM_DIAGRAM_GROUP_CODE" val="ζ1-1"/>
  <p:tag name="KSO_WM_UNIT_TYPE" val="a"/>
  <p:tag name="KSO_WM_UNIT_INDEX" val="1"/>
  <p:tag name="KSO_WM_UNIT_USESOURCEFORMAT_APPLY" val="1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f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PRESET_TEXT" val="视觉冲击就是运用视觉艺术，使你的视觉感官受到深刻影响，能给你留下深刻印象。"/>
  <p:tag name="KSO_WM_UNIT_NOCLEAR" val="0"/>
  <p:tag name="KSO_WM_UNIT_VALUE" val="58"/>
  <p:tag name="KSO_WM_DIAGRAM_GROUP_CODE" val="ζ1-1"/>
  <p:tag name="KSO_WM_UNIT_TYPE" val="f"/>
  <p:tag name="KSO_WM_UNIT_INDEX" val="1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277"/>
  <p:tag name="KSO_WM_SLIDE_ID" val="diagram20201277_1"/>
  <p:tag name="KSO_WM_TEMPLATE_SUBCATEGORY" val="6"/>
  <p:tag name="KSO_WM_SLIDE_TYPE" val="text"/>
  <p:tag name="KSO_WM_SLIDE_SUBTYPE" val="picTxt"/>
  <p:tag name="KSO_WM_SLIDE_ITEM_CNT" val="1"/>
  <p:tag name="KSO_WM_SLIDE_INDEX" val="1"/>
  <p:tag name="KSO_WM_SLIDE_SIZE" val="243.35*242.3"/>
  <p:tag name="KSO_WM_SLIDE_POSITION" val="619.9*87.95"/>
  <p:tag name="KSO_WM_TAG_VERSION" val="1.0"/>
  <p:tag name="KSO_WM_DIAGRAM_GROUP_CODE" val="ζ1-1"/>
  <p:tag name="KSO_WM_SLIDE_DIAGTYPE" val="ζ"/>
  <p:tag name="KSO_WM_SLIDE_LAYOUT" val="a_d_f_ζ"/>
  <p:tag name="KSO_WM_SLIDE_LAYOUT_CNT" val="1_1_1_1"/>
</p:tagLst>
</file>

<file path=ppt/tags/tag381.xml><?xml version="1.0" encoding="utf-8"?>
<p:tagLst xmlns:p="http://schemas.openxmlformats.org/presentationml/2006/main">
  <p:tag name="KSO_WM_TEMPLATE_CATEGORY" val="diagram"/>
  <p:tag name="KSO_WM_TEMPLATE_INDEX" val="20200533"/>
  <p:tag name="KSO_WM_UNIT_TYPE" val="a"/>
  <p:tag name="KSO_WM_UNIT_INDEX" val="1"/>
  <p:tag name="KSO_WM_UNIT_ID" val="diagram20200533_1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&#13;添加标题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ISCONTENTSTITLE" val="0"/>
  <p:tag name="KSO_WM_TEMPLATE_CATEGORY" val="diagram"/>
  <p:tag name="KSO_WM_TEMPLATE_INDEX" val="20200533"/>
  <p:tag name="KSO_WM_UNIT_TYPE" val="f"/>
  <p:tag name="KSO_WM_UNIT_INDEX" val="1"/>
  <p:tag name="KSO_WM_UNIT_ID" val="diagram20200533_1*f*1"/>
  <p:tag name="KSO_WM_UNIT_LAYERLEVEL" val="1"/>
  <p:tag name="KSO_WM_UNIT_VALUE" val="198"/>
  <p:tag name="KSO_WM_UNIT_HIGHLIGHT" val="0"/>
  <p:tag name="KSO_WM_UNIT_COMPATIBLE" val="0"/>
  <p:tag name="KSO_WM_BEAUTIFY_FLAG" val="#wm#"/>
  <p:tag name="KSO_WM_TAG_VERSION" val="1.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diagram20200533_1*i*1"/>
  <p:tag name="KSO_WM_TEMPLATE_CATEGORY" val="diagram"/>
  <p:tag name="KSO_WM_TEMPLATE_INDEX" val="20200533"/>
  <p:tag name="KSO_WM_UNIT_LAYERLEVEL" val="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REFSHAPE" val="415246004"/>
  <p:tag name="KSO_WM_UNIT_PLACING_PICTURE_USER_VIEWPORT" val="{&quot;height&quot;:15840,&quot;width&quot;:11873}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277_1*d*1"/>
  <p:tag name="KSO_WM_TEMPLATE_CATEGORY" val="diagram"/>
  <p:tag name="KSO_WM_TEMPLATE_INDEX" val="20201277"/>
  <p:tag name="KSO_WM_UNIT_LAYERLEVEL" val="1"/>
  <p:tag name="KSO_WM_TAG_VERSION" val="1.0"/>
  <p:tag name="KSO_WM_BEAUTIFY_FLAG" val="#wm#"/>
  <p:tag name="KSO_WM_UNIT_VALUE" val="952*3384"/>
  <p:tag name="KSO_WM_DIAGRAM_GROUP_CODE" val="ζ1-1"/>
  <p:tag name="KSO_WM_UNIT_TYPE" val="d"/>
  <p:tag name="KSO_WM_UNIT_INDEX" val="1"/>
  <p:tag name="KSO_WM_UNIT_USESOURCEFORMAT_APPLY" val="1"/>
</p:tagLst>
</file>

<file path=ppt/tags/tag38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33"/>
  <p:tag name="KSO_WM_SLIDE_ID" val="diagram20200533_1"/>
  <p:tag name="KSO_WM_TEMPLATE_SUBCATEGORY" val="10"/>
  <p:tag name="KSO_WM_SLIDE_TYPE" val="text"/>
  <p:tag name="KSO_WM_SLIDE_SUBTYPE" val="picTxt"/>
  <p:tag name="KSO_WM_SLIDE_ITEM_CNT" val="5"/>
  <p:tag name="KSO_WM_SLIDE_INDEX" val="1"/>
  <p:tag name="KSO_WM_SLIDE_SIZE" val="1336.47*338.55"/>
  <p:tag name="KSO_WM_SLIDE_POSITION" val="-188.237*179.475"/>
  <p:tag name="KSO_WM_DIAGRAM_GROUP_CODE" val="ζ1-1"/>
  <p:tag name="KSO_WM_SLIDE_DIAGTYPE" val="ζ"/>
  <p:tag name="KSO_WM_TAG_VERSION" val="1.0"/>
  <p:tag name="KSO_WM_SLIDE_LAYOUT" val="a_f_ζ"/>
  <p:tag name="KSO_WM_SLIDE_LAYOUT_CNT" val="1_1_1"/>
  <p:tag name="KSO_WM_UNIT_FLASH_PICTURE_TYPE" val="1"/>
</p:tagLst>
</file>

<file path=ppt/tags/tag387.xml><?xml version="1.0" encoding="utf-8"?>
<p:tagLst xmlns:p="http://schemas.openxmlformats.org/presentationml/2006/main">
  <p:tag name="KSO_WM_TEMPLATE_CATEGORY" val="diagram"/>
  <p:tag name="KSO_WM_TEMPLATE_INDEX" val="20200533"/>
  <p:tag name="KSO_WM_UNIT_TYPE" val="a"/>
  <p:tag name="KSO_WM_UNIT_INDEX" val="1"/>
  <p:tag name="KSO_WM_UNIT_ID" val="diagram20200533_1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&#13;添加标题"/>
  <p:tag name="KSO_WM_UNIT_NOCLEAR" val="0"/>
  <p:tag name="KSO_WM_UNIT_SHOW_EDIT_AREA_INDICATION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18"/>
  <p:tag name="KSO_WM_SLIDE_ID" val="diagram20200318_1"/>
  <p:tag name="KSO_WM_TEMPLATE_SUBCATEGORY" val="11"/>
  <p:tag name="KSO_WM_SLIDE_TYPE" val="text"/>
  <p:tag name="KSO_WM_SLIDE_SUBTYPE" val="picTxt"/>
  <p:tag name="KSO_WM_SLIDE_ITEM_CNT" val="0"/>
  <p:tag name="KSO_WM_SLIDE_INDEX" val="1"/>
  <p:tag name="KSO_WM_SLIDE_SIZE" val="864*415"/>
  <p:tag name="KSO_WM_SLIDE_POSITION" val="47*47"/>
  <p:tag name="KSO_WM_TAG_VERSION" val="1.0"/>
  <p:tag name="KSO_WM_SLIDE_LAYOUT" val="a_d_f"/>
  <p:tag name="KSO_WM_SLIDE_LAYOUT_CNT" val="1_4_1"/>
  <p:tag name="KSO_WM_UNIT_SHOW_EDIT_AREA_INDICATION" val="1"/>
  <p:tag name="KSO_WM_SLIDE_LAYOUT_INFO" val="{&quot;direction&quot;:0,&quot;horizontalAlign&quot;:0,&quot;verticalAlign&quot;:0,&quot;type&quot;:1,&quot;diagramDirection&quot;:0,&quot;canSetOverLayout&quot;:0,&quot;isOverLayout&quot;:0,&quot;normalSize&quot;:{&quot;size1&quot;:53.5},&quot;minSize&quot;:{&quot;size1&quot;:40.8},&quot;maxSize&quot;:{&quot;size1&quot;:67.1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1,&quot;verticalAlign&quot;:1,&quot;type&quot;:1,&quot;diagramDirection&quot;:0,&quot;canSetOverLayout&quot;:1,&quot;isOverLayout&quot;:0,&quot;margin&quot;:{&quot;left&quot;:1.688,&quot;top&quot;:1.679,&quot;right&quot;:1.688,&quot;bottom&quot;:1.358},&quot;marginOverLayout&quot;:{&quot;left&quot;:0.0,&quot;top&quot;:0.0,&quot;right&quot;:0.0,&quot;bottom&quot;:1.358},&quot;edge&quot;:{&quot;left&quot;:true,&quot;top&quot;:true,&quot;right&quot;:true,&quot;bottom&quot;:false},&quot;backgroundInfo&quot;:[{&quot;type&quot;:&quot;topBottom&quot;,&quot;left&quot;:0.0,&quot;top&quot;:0.0,&quot;right&quot;:0.0,&quot;bottom&quot;:0.393390238}]},{&quot;direction&quot;:0,&quot;horizontalAlign&quot;:0,&quot;verticalAlign&quot;:0,&quot;type&quot;:0,&quot;diagramDirection&quot;:0,&quot;canSetOverLayout&quot;:0,&quot;isOverLayout&quot;:0,&quot;margin&quot;:{&quot;left&quot;:1.681,&quot;top&quot;:0.026,&quot;right&quot;:1.695,&quot;bottom&quot;:2.688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TEMPLATE_MASTER_TYPE" val="0"/>
  <p:tag name="KSO_WM_TEMPLATE_COLOR_TYPE" val="1"/>
</p:tagLst>
</file>

<file path=ppt/tags/tag389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18_1*d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code&quot;:&quot;abc[1]&quot;,&quot;full_picture&quot;:false,&quot;last_crop_picture&quot;:&quot;abc[1]&quot;,&quot;scheme&quot;:&quot;4-5&quot;,&quot;spacing&quot;:6}"/>
  <p:tag name="KSO_WM_UNIT_BLOCK" val="0"/>
  <p:tag name="KSO_WM_UNIT_PLACING_PICTURE" val="43710.6924187153"/>
  <p:tag name="KSO_WM_UNIT_SUPPORT_UNIT_TYPE" val="[]"/>
  <p:tag name="KSO_WM_UNIT_PLACING_PICTURE_USER_VIEWPORT" val="{&quot;height&quot;:2332,&quot;width&quot;:3400}"/>
  <p:tag name="KSO_WM_UNIT_PLACING_PICTURE_USER_RELATIVERECTANGLE" val="{&quot;bottom&quot;:0,&quot;left&quot;:0,&quot;right&quot;:0,&quot;top&quot;:0}"/>
  <p:tag name="KSO_WM_UNIT_PLACING_PICTURE_COLLAGE_RELATIVERECTANGLE" val="{&quot;bottom&quot;:4.7019999330639043e-08,&quot;left&quot;:0,&quot;right&quot;:0,&quot;top&quot;:4.7019999330639043e-08}"/>
  <p:tag name="KSO_WM_UNIT_PLACING_PICTURE_COLLAGE_VIEWPORT" val="{&quot;height&quot;:4055.5275590551191,&quot;width&quot;:4186.5248031496067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0318_1*d*2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code&quot;:&quot;abc[1]&quot;,&quot;full_picture&quot;:false,&quot;last_crop_picture&quot;:&quot;abc[1]&quot;,&quot;scheme&quot;:&quot;4-5&quot;,&quot;spacing&quot;:6}"/>
  <p:tag name="KSO_WM_UNIT_BLOCK" val="0"/>
  <p:tag name="KSO_WM_UNIT_PLACING_PICTURE" val="43710.6924187153"/>
  <p:tag name="KSO_WM_UNIT_SUPPORT_UNIT_TYPE" val="[]"/>
  <p:tag name="KSO_WM_UNIT_PLACING_PICTURE_USER_VIEWPORT" val="{&quot;height&quot;:2354,&quot;width&quot;:3139.892822265625}"/>
  <p:tag name="KSO_WM_UNIT_PLACING_PICTURE_USER_RELATIVERECTANGLE" val="{&quot;bottom&quot;:0,&quot;left&quot;:0,&quot;right&quot;:0,&quot;top&quot;:0}"/>
  <p:tag name="KSO_WM_UNIT_PLACING_PICTURE_COLLAGE_RELATIVERECTANGLE" val="{&quot;bottom&quot;:4.7019999330639043e-08,&quot;left&quot;:0,&quot;right&quot;:0,&quot;top&quot;:4.7019999330639043e-08}"/>
  <p:tag name="KSO_WM_UNIT_PLACING_PICTURE_COLLAGE_VIEWPORT" val="{&quot;height&quot;:4055.5275590551191,&quot;width&quot;:4186.5248031496067}"/>
</p:tagLst>
</file>

<file path=ppt/tags/tag391.xml><?xml version="1.0" encoding="utf-8"?>
<p:tagLst xmlns:p="http://schemas.openxmlformats.org/presentationml/2006/main">
  <p:tag name="KSO_WM_UNIT_VALUE" val="715*7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0318_1*d*3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PLACING_PICTURE_INFO" val="{&quot;code&quot;:&quot;abc[1]&quot;,&quot;full_picture&quot;:false,&quot;last_crop_picture&quot;:&quot;abc[1]&quot;,&quot;scheme&quot;:&quot;4-5&quot;,&quot;spacing&quot;:6}"/>
  <p:tag name="KSO_WM_UNIT_BLOCK" val="0"/>
  <p:tag name="KSO_WM_UNIT_PLACING_PICTURE" val="43710.6924187153"/>
  <p:tag name="KSO_WM_UNIT_SUPPORT_UNIT_TYPE" val="[]"/>
  <p:tag name="KSO_WM_UNIT_PLACING_PICTURE_USER_VIEWPORT" val="{&quot;height&quot;:2371,&quot;width&quot;:6779}"/>
  <p:tag name="KSO_WM_UNIT_PLACING_PICTURE_USER_RELATIVERECTANGLE" val="{&quot;bottom&quot;:0,&quot;left&quot;:0,&quot;right&quot;:0,&quot;top&quot;:0}"/>
  <p:tag name="KSO_WM_UNIT_PLACING_PICTURE_COLLAGE_RELATIVERECTANGLE" val="{&quot;bottom&quot;:4.7019999330639043e-08,&quot;left&quot;:0,&quot;right&quot;:0,&quot;top&quot;:4.7019999330639043e-08}"/>
  <p:tag name="KSO_WM_UNIT_PLACING_PICTURE_COLLAGE_VIEWPORT" val="{&quot;height&quot;:4055.5275590551191,&quot;width&quot;:4186.5248031496067}"/>
</p:tagLst>
</file>

<file path=ppt/tags/tag392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18_1*a*1"/>
  <p:tag name="KSO_WM_TEMPLATE_CATEGORY" val="diagram"/>
  <p:tag name="KSO_WM_TEMPLATE_INDEX" val="20200318"/>
  <p:tag name="KSO_WM_UNIT_LAYERLEVEL" val="1"/>
  <p:tag name="KSO_WM_TAG_VERSION" val="1.0"/>
  <p:tag name="KSO_WM_BEAUTIFY_FLAG" val="#wm#"/>
  <p:tag name="KSO_WM_UNIT_SHOW_EDIT_AREA_INDICATION" val="1"/>
  <p:tag name="KSO_WM_UNIT_DEFAULT_FONT" val="32;44;4"/>
  <p:tag name="KSO_WM_UNIT_BLOCK" val="1"/>
</p:tagLst>
</file>

<file path=ppt/tags/tag39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18"/>
  <p:tag name="KSO_WM_SLIDE_ID" val="diagram20200318_1"/>
  <p:tag name="KSO_WM_TEMPLATE_SUBCATEGORY" val="11"/>
  <p:tag name="KSO_WM_SLIDE_TYPE" val="text"/>
  <p:tag name="KSO_WM_SLIDE_SUBTYPE" val="picTxt"/>
  <p:tag name="KSO_WM_SLIDE_ITEM_CNT" val="0"/>
  <p:tag name="KSO_WM_SLIDE_INDEX" val="1"/>
  <p:tag name="KSO_WM_SLIDE_SIZE" val="864*415"/>
  <p:tag name="KSO_WM_SLIDE_POSITION" val="47*47"/>
  <p:tag name="KSO_WM_TAG_VERSION" val="1.0"/>
  <p:tag name="KSO_WM_SLIDE_LAYOUT" val="a_d_f"/>
  <p:tag name="KSO_WM_SLIDE_LAYOUT_CNT" val="1_4_1"/>
  <p:tag name="KSO_WM_UNIT_SHOW_EDIT_AREA_INDICATION" val="1"/>
  <p:tag name="KSO_WM_SLIDE_LAYOUT_INFO" val="{&quot;direction&quot;:0,&quot;horizontalAlign&quot;:0,&quot;verticalAlign&quot;:0,&quot;type&quot;:1,&quot;diagramDirection&quot;:0,&quot;canSetOverLayout&quot;:0,&quot;isOverLayout&quot;:0,&quot;normalSize&quot;:{&quot;size1&quot;:53.5},&quot;minSize&quot;:{&quot;size1&quot;:40.8},&quot;maxSize&quot;:{&quot;size1&quot;:67.1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1,&quot;verticalAlign&quot;:1,&quot;type&quot;:1,&quot;diagramDirection&quot;:0,&quot;canSetOverLayout&quot;:1,&quot;isOverLayout&quot;:0,&quot;margin&quot;:{&quot;left&quot;:1.688,&quot;top&quot;:1.679,&quot;right&quot;:1.688,&quot;bottom&quot;:1.358},&quot;marginOverLayout&quot;:{&quot;left&quot;:0.0,&quot;top&quot;:0.0,&quot;right&quot;:0.0,&quot;bottom&quot;:1.358},&quot;edge&quot;:{&quot;left&quot;:true,&quot;top&quot;:true,&quot;right&quot;:true,&quot;bottom&quot;:false},&quot;backgroundInfo&quot;:[{&quot;type&quot;:&quot;topBottom&quot;,&quot;left&quot;:0.0,&quot;top&quot;:0.0,&quot;right&quot;:0.0,&quot;bottom&quot;:0.393390238}]},{&quot;direction&quot;:0,&quot;horizontalAlign&quot;:0,&quot;verticalAlign&quot;:0,&quot;type&quot;:0,&quot;diagramDirection&quot;:0,&quot;canSetOverLayout&quot;:0,&quot;isOverLayout&quot;:0,&quot;margin&quot;:{&quot;left&quot;:1.681,&quot;top&quot;:0.026,&quot;right&quot;:1.695,&quot;bottom&quot;:2.688},&quot;edge&quot;:{&quot;left&quot;:true,&quot;top&quot;:false,&quot;right&quot;:true,&quot;bottom&quot;:true}}]}"/>
  <p:tag name="KSO_WM_SLIDE_CAN_ADD_NAVIGATION" val="1"/>
  <p:tag name="KSO_WM_SLIDE_BACKGROUND" val="[&quot;general&quot;,&quot;frame&quot;,&quot;topBottom&quot;]"/>
  <p:tag name="KSO_WM_SLIDE_RATIO" val="1.777778"/>
  <p:tag name="KSO_WM_TEMPLATE_MASTER_TYPE" val="0"/>
  <p:tag name="KSO_WM_TEMPLATE_COLOR_TYPE" val="1"/>
</p:tagLst>
</file>

<file path=ppt/tags/tag394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39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WPS 演示</Application>
  <PresentationFormat>全屏显示(16:9)</PresentationFormat>
  <Paragraphs>75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微软雅黑</vt:lpstr>
      <vt:lpstr>汉仪旗黑-85S</vt:lpstr>
      <vt:lpstr>楷体</vt:lpstr>
      <vt:lpstr>Segoe UI</vt:lpstr>
      <vt:lpstr>Montserrat</vt:lpstr>
      <vt:lpstr>Sitka Text</vt:lpstr>
      <vt:lpstr>华文行楷</vt:lpstr>
      <vt:lpstr>Arial Unicode MS</vt:lpstr>
      <vt:lpstr>1_Office 主题​​</vt:lpstr>
      <vt:lpstr>2_Office 主题​​</vt:lpstr>
      <vt:lpstr>美术鉴赏之手机人像摄影                        —一切皆影像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zou1392282191</cp:lastModifiedBy>
  <cp:revision>71</cp:revision>
  <dcterms:created xsi:type="dcterms:W3CDTF">2020-02-01T11:21:00Z</dcterms:created>
  <dcterms:modified xsi:type="dcterms:W3CDTF">2020-02-07T00:43:17Z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