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Default Extension="wav" ContentType="audio/wav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5" r:id="rId2"/>
    <p:sldId id="276" r:id="rId3"/>
    <p:sldId id="275" r:id="rId4"/>
    <p:sldId id="273" r:id="rId5"/>
    <p:sldId id="272" r:id="rId6"/>
    <p:sldId id="277" r:id="rId7"/>
    <p:sldId id="278" r:id="rId8"/>
    <p:sldId id="279" r:id="rId9"/>
    <p:sldId id="281" r:id="rId10"/>
    <p:sldId id="284" r:id="rId11"/>
    <p:sldId id="282" r:id="rId12"/>
    <p:sldId id="283" r:id="rId13"/>
    <p:sldId id="271" r:id="rId1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93" d="100"/>
          <a:sy n="93" d="100"/>
        </p:scale>
        <p:origin x="-50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1311048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4998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4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openxmlformats.org/officeDocument/2006/relationships/tags" Target="../tags/tag151.xml"/><Relationship Id="rId6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6" Type="http://schemas.openxmlformats.org/officeDocument/2006/relationships/image" Target="../media/image6.png"/><Relationship Id="rId5" Type="http://schemas.microsoft.com/office/2007/relationships/media" Target="../media/media10.wa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5" Type="http://schemas.openxmlformats.org/officeDocument/2006/relationships/image" Target="../media/image6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5" Type="http://schemas.openxmlformats.org/officeDocument/2006/relationships/image" Target="../media/image6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6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microsoft.com/office/2007/relationships/media" Target="../media/media13.wav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5" Type="http://schemas.openxmlformats.org/officeDocument/2006/relationships/image" Target="../media/image6.png"/><Relationship Id="rId4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5" Type="http://schemas.openxmlformats.org/officeDocument/2006/relationships/image" Target="../media/image6.png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5" Type="http://schemas.openxmlformats.org/officeDocument/2006/relationships/image" Target="../media/image6.png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5" Type="http://schemas.openxmlformats.org/officeDocument/2006/relationships/image" Target="../media/image6.png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microsoft.com/office/2007/relationships/media" Target="../media/media9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为人民服务的政府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高三政治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北京市日坛中学    张威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635"/>
    </mc:Choice>
    <mc:Fallback>
      <p:transition spd="slow" advTm="2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890" y="794462"/>
            <a:ext cx="8140700" cy="16499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786" y="2913984"/>
            <a:ext cx="8139178" cy="655445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38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250"/>
    </mc:Choice>
    <mc:Fallback>
      <p:transition spd="slow" advTm="5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246" y="251505"/>
            <a:ext cx="8261344" cy="4505143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31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383"/>
    </mc:Choice>
    <mc:Fallback>
      <p:transition spd="slow" advTm="5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412" y="1267486"/>
            <a:ext cx="8016899" cy="162108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84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252"/>
    </mc:Choice>
    <mc:Fallback>
      <p:transition spd="slow" advTm="5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05"/>
    </mc:Choice>
    <mc:Fallback>
      <p:transition spd="slow" advTm="3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60" y="450163"/>
            <a:ext cx="7763401" cy="44271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3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893"/>
    </mc:Choice>
    <mc:Fallback>
      <p:transition spd="slow" advTm="6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x-none" sz="2700" dirty="0" smtClean="0">
                <a:latin typeface="+mj-ea"/>
                <a:ea typeface="+mj-ea"/>
                <a:cs typeface="SimSun" charset="-122"/>
              </a:rPr>
              <a:t>1.</a:t>
            </a:r>
            <a:r>
              <a:rPr lang="x-none" altLang="x-none" sz="2700" dirty="0" smtClean="0">
                <a:latin typeface="+mj-ea"/>
                <a:ea typeface="+mj-ea"/>
                <a:cs typeface="SimSun" charset="-122"/>
              </a:rPr>
              <a:t>政府基本职能</a:t>
            </a:r>
            <a:r>
              <a:rPr lang="x-none" altLang="x-none" b="0" dirty="0">
                <a:latin typeface="Arial" charset="0"/>
              </a:rPr>
              <a:t/>
            </a:r>
            <a:br>
              <a:rPr lang="x-none" altLang="x-none" b="0" dirty="0">
                <a:latin typeface="Arial" charset="0"/>
              </a:rPr>
            </a:b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143343"/>
              </p:ext>
            </p:extLst>
          </p:nvPr>
        </p:nvGraphicFramePr>
        <p:xfrm>
          <a:off x="715224" y="769545"/>
          <a:ext cx="7926365" cy="41012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8331"/>
                <a:gridCol w="2338894"/>
                <a:gridCol w="2939140"/>
              </a:tblGrid>
              <a:tr h="380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基本职能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内容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范围</a:t>
                      </a:r>
                    </a:p>
                  </a:txBody>
                  <a:tcPr marL="9525" marR="9525" marT="9525" marB="0" anchor="ctr"/>
                </a:tc>
              </a:tr>
              <a:tr h="7524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保障人民民主和维护国家长治久安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强调打击违法犯罪、维护社会稳定和保障民主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侧重于政治文明建设领域</a:t>
                      </a:r>
                    </a:p>
                  </a:txBody>
                  <a:tcPr marL="9525" marR="9525" marT="9525" marB="0" anchor="ctr"/>
                </a:tc>
              </a:tr>
              <a:tr h="1022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组织社会主义经济建设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强调促进经济发展，提高生产力水平和人民生活水平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侧重于物质文明建设领域</a:t>
                      </a:r>
                    </a:p>
                  </a:txBody>
                  <a:tcPr marL="9525" marR="9525" marT="9525" marB="0" anchor="ctr"/>
                </a:tc>
              </a:tr>
              <a:tr h="8855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组织社会主义文化建设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强调提高思想道德素质和科学文化素质以及发展科、教、文、卫、体等事业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侧重于精神文明建设领域</a:t>
                      </a:r>
                    </a:p>
                  </a:txBody>
                  <a:tcPr marL="9525" marR="9525" marT="9525" marB="0" anchor="ctr"/>
                </a:tc>
              </a:tr>
              <a:tr h="5581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加强社会建设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强调健全基本公共服务体系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侧重于社会领域</a:t>
                      </a:r>
                    </a:p>
                  </a:txBody>
                  <a:tcPr marL="9525" marR="9525" marT="9525" marB="0" anchor="ctr"/>
                </a:tc>
              </a:tr>
              <a:tr h="5016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推进生态文明建设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强调生态环境的保护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侧重于生态文明建设领域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13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9675"/>
    </mc:Choice>
    <mc:Fallback>
      <p:transition spd="slow" advTm="79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rcRect t="11264"/>
          <a:stretch>
            <a:fillRect/>
          </a:stretch>
        </p:blipFill>
        <p:spPr>
          <a:xfrm>
            <a:off x="0" y="544530"/>
            <a:ext cx="9144000" cy="4290020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680"/>
    </mc:Choice>
    <mc:Fallback>
      <p:transition spd="slow" advTm="5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t="1604"/>
          <a:stretch>
            <a:fillRect/>
          </a:stretch>
        </p:blipFill>
        <p:spPr>
          <a:xfrm>
            <a:off x="0" y="410966"/>
            <a:ext cx="9144000" cy="4476729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7954"/>
            <a:ext cx="1931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5984"/>
    </mc:Choice>
    <mc:Fallback>
      <p:transition spd="slow" advTm="8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700" dirty="0" smtClean="0"/>
              <a:t>2.</a:t>
            </a:r>
            <a:r>
              <a:rPr lang="zh-CN" altLang="zh-CN" sz="2700" dirty="0" smtClean="0"/>
              <a:t>政府</a:t>
            </a:r>
            <a:r>
              <a:rPr lang="zh-CN" altLang="zh-CN" sz="2700" dirty="0"/>
              <a:t>对人民负责的具体要求</a:t>
            </a:r>
            <a:r>
              <a:rPr lang="zh-CN" altLang="zh-CN" dirty="0"/>
              <a:t/>
            </a:r>
            <a:br>
              <a:rPr lang="zh-CN" altLang="zh-CN" dirty="0"/>
            </a:b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62841354"/>
              </p:ext>
            </p:extLst>
          </p:nvPr>
        </p:nvGraphicFramePr>
        <p:xfrm>
          <a:off x="633744" y="1004933"/>
          <a:ext cx="8007846" cy="3748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5069"/>
                <a:gridCol w="6062777"/>
              </a:tblGrid>
              <a:tr h="438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要求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侧重点</a:t>
                      </a:r>
                    </a:p>
                  </a:txBody>
                  <a:tcPr marL="9525" marR="9525" marT="9525" marB="0" anchor="ctr"/>
                </a:tc>
              </a:tr>
              <a:tr h="8085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坚持为人民服务的工作态度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讲的是出发点的问题，强调为谁服务的问题。</a:t>
                      </a:r>
                    </a:p>
                  </a:txBody>
                  <a:tcPr marL="9525" marR="9525" marT="9525" marB="0" anchor="ctr"/>
                </a:tc>
              </a:tr>
              <a:tr h="1306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树立求真务实的工作作风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讲的是工作是否落实的问题，强调服务的质量与效果问题，是停留在口头上、文件上或流于形式，还是讲求实效。</a:t>
                      </a:r>
                    </a:p>
                  </a:txBody>
                  <a:tcPr marL="9525" marR="9525" marT="9525" marB="0" anchor="ctr"/>
                </a:tc>
              </a:tr>
              <a:tr h="11943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坚持从群众中来到群众中去的工作方法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SimSun" charset="-122"/>
                          <a:ea typeface="SimSun" charset="-122"/>
                          <a:cs typeface="SimSun" charset="-122"/>
                        </a:rPr>
                        <a:t>讲的是怎样开展工作的问题，强调怎样提供服务的问题，包括如何决策及如何执行。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90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8576"/>
    </mc:Choice>
    <mc:Fallback>
      <p:transition spd="slow" advTm="5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51" y="223825"/>
            <a:ext cx="8139178" cy="331514"/>
          </a:xfrm>
        </p:spPr>
        <p:txBody>
          <a:bodyPr>
            <a:noAutofit/>
          </a:bodyPr>
          <a:lstStyle/>
          <a:p>
            <a:r>
              <a:rPr lang="en-US" altLang="zh-CN" sz="2000" dirty="0" smtClean="0">
                <a:latin typeface="+mj-ea"/>
                <a:ea typeface="+mj-ea"/>
              </a:rPr>
              <a:t>3.</a:t>
            </a:r>
            <a:r>
              <a:rPr lang="zh-CN" altLang="zh-CN" sz="2000" dirty="0" smtClean="0">
                <a:latin typeface="+mj-ea"/>
                <a:ea typeface="+mj-ea"/>
              </a:rPr>
              <a:t>依法</a:t>
            </a:r>
            <a:r>
              <a:rPr lang="zh-CN" altLang="zh-CN" sz="2000" dirty="0">
                <a:latin typeface="+mj-ea"/>
                <a:ea typeface="+mj-ea"/>
              </a:rPr>
              <a:t>行政方式 </a:t>
            </a:r>
            <a:endParaRPr kumimoji="1" lang="zh-CN" altLang="en-US" sz="2000" dirty="0">
              <a:latin typeface="+mj-ea"/>
              <a:ea typeface="+mj-ea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97165068"/>
              </p:ext>
            </p:extLst>
          </p:nvPr>
        </p:nvGraphicFramePr>
        <p:xfrm>
          <a:off x="475251" y="636791"/>
          <a:ext cx="7912729" cy="22343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1431"/>
                <a:gridCol w="6331298"/>
              </a:tblGrid>
              <a:tr h="4255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方式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具体要求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25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科学决策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不断完善决策信息和智力支持系统，提高决策的科学性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25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民主决策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增强决策透明度和公众参与度，使决策能够更好地反映民意、集中民智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25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依法决策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effectLst/>
                          <a:latin typeface="宋体" pitchFamily="2" charset="-122"/>
                          <a:ea typeface="宋体" pitchFamily="2" charset="-122"/>
                        </a:rPr>
                        <a:t>确保决策制度科学、程序正当、过程公开、责任明确</a:t>
                      </a:r>
                      <a:endParaRPr lang="zh-CN" sz="1800" b="1" kern="100" dirty="0">
                        <a:effectLst/>
                        <a:latin typeface="宋体" pitchFamily="2" charset="-122"/>
                        <a:ea typeface="宋体" pitchFamily="2" charset="-122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475250" y="2973675"/>
            <a:ext cx="823418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①</a:t>
            </a:r>
            <a:r>
              <a:rPr lang="zh-CN" altLang="zh-CN" b="1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charset="0"/>
              </a:rPr>
              <a:t>科学决策</a:t>
            </a: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就是要求决策内容符合规律，符合中国的实际，具有切实可行性，就是要求决策的内容符合公平与效率。</a:t>
            </a:r>
          </a:p>
          <a:p>
            <a:pPr>
              <a:lnSpc>
                <a:spcPct val="150000"/>
              </a:lnSpc>
            </a:pP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②</a:t>
            </a:r>
            <a:r>
              <a:rPr lang="zh-CN" altLang="zh-CN" b="1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charset="0"/>
              </a:rPr>
              <a:t>民主决策</a:t>
            </a: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就是要求在程序上广泛征求意见，在内容上反映人民的根本利益。</a:t>
            </a:r>
          </a:p>
          <a:p>
            <a:pPr>
              <a:lnSpc>
                <a:spcPct val="150000"/>
              </a:lnSpc>
            </a:pP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③</a:t>
            </a:r>
            <a:r>
              <a:rPr lang="zh-CN" altLang="zh-CN" b="1" kern="1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Times New Roman" charset="0"/>
              </a:rPr>
              <a:t>依法决策</a:t>
            </a:r>
            <a:r>
              <a:rPr lang="zh-CN" altLang="zh-CN" b="1" kern="100" dirty="0">
                <a:latin typeface="楷体" pitchFamily="49" charset="-122"/>
                <a:ea typeface="楷体" pitchFamily="49" charset="-122"/>
                <a:cs typeface="Times New Roman" charset="0"/>
              </a:rPr>
              <a:t>就是要求决策的内容符合法律规定与要求，不得与法律不一致，更不得与法律相抵触；同时要求决策的过程符合法定程序。</a:t>
            </a: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999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984"/>
    </mc:Choice>
    <mc:Fallback>
      <p:transition spd="slow" advTm="7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890" y="455755"/>
            <a:ext cx="8140700" cy="3984130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79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321"/>
    </mc:Choice>
    <mc:Fallback>
      <p:transition spd="slow" advTm="3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4714" y="479315"/>
            <a:ext cx="8140700" cy="11237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991" y="1456186"/>
            <a:ext cx="8253051" cy="135038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6668" y="50608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、</a:t>
            </a:r>
            <a:endParaRPr kumimoji="1" lang="zh-CN" altLang="en-US" dirty="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99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140"/>
    </mc:Choice>
    <mc:Fallback>
      <p:transition spd="slow" advTm="6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384</Words>
  <Application>Microsoft Office PowerPoint</Application>
  <PresentationFormat>全屏显示(16:9)</PresentationFormat>
  <Paragraphs>48</Paragraphs>
  <Slides>13</Slides>
  <Notes>2</Notes>
  <HiddenSlides>0</HiddenSlides>
  <MMClips>13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1_Office 主题​​</vt:lpstr>
      <vt:lpstr>为人民服务的政府</vt:lpstr>
      <vt:lpstr>幻灯片 2</vt:lpstr>
      <vt:lpstr>1.政府基本职能 </vt:lpstr>
      <vt:lpstr>幻灯片 4</vt:lpstr>
      <vt:lpstr>幻灯片 5</vt:lpstr>
      <vt:lpstr>2.政府对人民负责的具体要求 </vt:lpstr>
      <vt:lpstr>3.依法行政方式 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19</cp:revision>
  <dcterms:created xsi:type="dcterms:W3CDTF">2020-02-01T11:21:51Z</dcterms:created>
  <dcterms:modified xsi:type="dcterms:W3CDTF">2020-02-06T03:45:56Z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