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6"/>
  </p:handoutMasterIdLst>
  <p:sldIdLst>
    <p:sldId id="265" r:id="rId3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8" r:id="rId18"/>
    <p:sldId id="287" r:id="rId19"/>
    <p:sldId id="289" r:id="rId20"/>
    <p:sldId id="290" r:id="rId21"/>
    <p:sldId id="292" r:id="rId22"/>
    <p:sldId id="291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4" r:id="rId34"/>
    <p:sldId id="271" r:id="rId35"/>
  </p:sldIdLst>
  <p:sldSz cx="9144000" cy="5143500" type="screen16x9"/>
  <p:notesSz cx="6858000" cy="9144000"/>
  <p:embeddedFontLst>
    <p:embeddedFont>
      <p:font typeface="Calibri" panose="020F0502020204030204"/>
      <p:regular r:id="rId41"/>
      <p:bold r:id="rId42"/>
      <p:italic r:id="rId43"/>
      <p:boldItalic r:id="rId44"/>
    </p:embeddedFont>
    <p:embeddedFont>
      <p:font typeface="微软雅黑" panose="020B0503020204020204" charset="-122"/>
      <p:regular r:id="rId45"/>
    </p:embeddedFont>
    <p:embeddedFont>
      <p:font typeface="汉仪旗黑-85S" panose="00020600040101010101" pitchFamily="18" charset="-122"/>
      <p:bold r:id="rId46"/>
    </p:embeddedFont>
    <p:embeddedFont>
      <p:font typeface="微软雅黑 Light" panose="020B0502040204020203" pitchFamily="34" charset="-122"/>
      <p:regular r:id="rId47"/>
    </p:embeddedFont>
    <p:embeddedFont>
      <p:font typeface="楷体" panose="02010609060101010101" charset="-122"/>
      <p:regular r:id="rId48"/>
    </p:embeddedFont>
    <p:embeddedFont>
      <p:font typeface="华文隶书" panose="02010800040101010101" pitchFamily="2" charset="-122"/>
      <p:regular r:id="rId49"/>
    </p:embeddedFont>
    <p:embeddedFont>
      <p:font typeface="Calibri Light" panose="020F0302020204030204" charset="0"/>
      <p:regular r:id="rId50"/>
      <p:italic r:id="rId51"/>
    </p:embeddedFont>
    <p:embeddedFont>
      <p:font typeface="方正水柱_GBK" panose="02000000000000000000" charset="-122"/>
      <p:regular r:id="rId52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25" autoAdjust="0"/>
  </p:normalViewPr>
  <p:slideViewPr>
    <p:cSldViewPr snapToGrid="0">
      <p:cViewPr varScale="1">
        <p:scale>
          <a:sx n="52" d="100"/>
          <a:sy n="52" d="100"/>
        </p:scale>
        <p:origin x="-1032" y="-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2" Type="http://schemas.openxmlformats.org/officeDocument/2006/relationships/font" Target="fonts/font12.fntdata"/><Relationship Id="rId51" Type="http://schemas.openxmlformats.org/officeDocument/2006/relationships/font" Target="fonts/font11.fntdata"/><Relationship Id="rId50" Type="http://schemas.openxmlformats.org/officeDocument/2006/relationships/font" Target="fonts/font10.fntdata"/><Relationship Id="rId5" Type="http://schemas.openxmlformats.org/officeDocument/2006/relationships/slide" Target="slides/slide2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73DE1E-75A8-43C6-982E-0E0F9EA7F4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73DE1E-75A8-43C6-982E-0E0F9EA7F4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73DE1E-75A8-43C6-982E-0E0F9EA7F4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73DE1E-75A8-43C6-982E-0E0F9EA7F4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73DE1E-75A8-43C6-982E-0E0F9EA7F4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73DE1E-75A8-43C6-982E-0E0F9EA7F4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90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0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1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2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7.png"/><Relationship Id="rId7" Type="http://schemas.openxmlformats.org/officeDocument/2006/relationships/tags" Target="../tags/tag139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3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42.xml"/><Relationship Id="rId4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41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5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 cstate="print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7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 cstate="print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50.xml"/><Relationship Id="rId24" Type="http://schemas.openxmlformats.org/officeDocument/2006/relationships/tags" Target="../tags/tag149.xml"/><Relationship Id="rId23" Type="http://schemas.openxmlformats.org/officeDocument/2006/relationships/tags" Target="../tags/tag148.xml"/><Relationship Id="rId22" Type="http://schemas.openxmlformats.org/officeDocument/2006/relationships/tags" Target="../tags/tag147.xml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3.xml"/><Relationship Id="rId2" Type="http://schemas.openxmlformats.org/officeDocument/2006/relationships/image" Target="../media/image17.jpeg"/><Relationship Id="rId1" Type="http://schemas.openxmlformats.org/officeDocument/2006/relationships/tags" Target="../tags/tag1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153508" y="2329288"/>
            <a:ext cx="5990491" cy="929727"/>
          </a:xfrm>
        </p:spPr>
        <p:txBody>
          <a:bodyPr>
            <a:noAutofit/>
          </a:bodyPr>
          <a:lstStyle/>
          <a:p>
            <a:r>
              <a:rPr lang="zh-CN" altLang="en-US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第</a:t>
            </a:r>
            <a:r>
              <a:rPr lang="en-US" altLang="zh-CN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  <a:r>
              <a:rPr lang="zh-CN" altLang="en-US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课  </a:t>
            </a:r>
            <a:br>
              <a:rPr lang="en-US" altLang="zh-CN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r>
              <a:rPr lang="zh-CN" altLang="en-US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夏商西周时期的经济与文化</a:t>
            </a:r>
            <a:br>
              <a:rPr lang="zh-CN" altLang="en-US" sz="3200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</a:b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000" spc="226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高二历史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5444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中国人民大学附属中学朝阳学校   程春音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0"/>
            <a:ext cx="7772400" cy="685800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latin typeface="+mn-ea"/>
                <a:ea typeface="+mn-ea"/>
              </a:rPr>
              <a:t>1.</a:t>
            </a:r>
            <a:r>
              <a:rPr lang="zh-CN" altLang="en-US" sz="2400" dirty="0" smtClean="0">
                <a:latin typeface="+mn-ea"/>
                <a:ea typeface="+mn-ea"/>
              </a:rPr>
              <a:t>井田制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735546"/>
            <a:ext cx="8892480" cy="4031124"/>
          </a:xfrm>
        </p:spPr>
        <p:txBody>
          <a:bodyPr>
            <a:noAutofit/>
          </a:bodyPr>
          <a:lstStyle/>
          <a:p>
            <a:r>
              <a:rPr lang="zh-CN" altLang="en-US" sz="2000" dirty="0" smtClean="0"/>
              <a:t>阅读教材</a:t>
            </a:r>
            <a:r>
              <a:rPr lang="en-US" altLang="zh-CN" sz="2000" dirty="0" smtClean="0"/>
              <a:t>p7</a:t>
            </a:r>
            <a:r>
              <a:rPr lang="zh-CN" altLang="en-US" sz="2000" dirty="0" smtClean="0"/>
              <a:t>页的内容，概括“井田制”的内容</a:t>
            </a:r>
            <a:endParaRPr lang="en-US" altLang="zh-CN" sz="2000" dirty="0" smtClean="0"/>
          </a:p>
          <a:p>
            <a:r>
              <a:rPr lang="zh-CN" altLang="en-US" sz="2000" dirty="0" smtClean="0"/>
              <a:t>时间：</a:t>
            </a:r>
            <a:endParaRPr lang="en-US" altLang="zh-CN" sz="2000" dirty="0" smtClean="0"/>
          </a:p>
          <a:p>
            <a:r>
              <a:rPr lang="zh-CN" altLang="en-US" sz="2000" dirty="0" smtClean="0"/>
              <a:t>定义：</a:t>
            </a:r>
            <a:endParaRPr lang="en-US" altLang="zh-CN" sz="2000" dirty="0" smtClean="0"/>
          </a:p>
          <a:p>
            <a:r>
              <a:rPr lang="zh-CN" altLang="en-US" sz="2000" dirty="0" smtClean="0"/>
              <a:t>性质：</a:t>
            </a:r>
            <a:endParaRPr lang="en-US" altLang="zh-CN" sz="2000" dirty="0" smtClean="0"/>
          </a:p>
          <a:p>
            <a:r>
              <a:rPr lang="zh-CN" altLang="en-US" sz="2000" dirty="0" smtClean="0"/>
              <a:t>分类：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en-US" altLang="zh-CN" sz="2000" dirty="0" smtClean="0"/>
          </a:p>
          <a:p>
            <a:pPr>
              <a:buNone/>
            </a:pPr>
            <a:r>
              <a:rPr lang="zh-CN" altLang="en-US" sz="2000" dirty="0" smtClean="0"/>
              <a:t>  </a:t>
            </a:r>
            <a:endParaRPr lang="en-US" altLang="zh-CN" sz="2000" dirty="0" smtClean="0"/>
          </a:p>
          <a:p>
            <a:endParaRPr lang="zh-CN" alt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1480663" y="1230819"/>
            <a:ext cx="5822813" cy="4320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商朝出现，西周鼎盛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8995" y="2596902"/>
            <a:ext cx="5832648" cy="3780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名义上国家公有、贵族拥有使用权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8995" y="3174636"/>
            <a:ext cx="5871374" cy="7560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公田：贵族占有（集体耕种、收货物交给贵族）</a:t>
            </a:r>
            <a:endParaRPr lang="en-US" altLang="zh-CN" sz="20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私田：劳动者的份田（没有所有权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80664" y="1787211"/>
            <a:ext cx="5857982" cy="4860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以沟洫将耕地分成面积大致相等的方块田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971645" y="2466099"/>
            <a:ext cx="3844426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方正粗雅宋_GBK" panose="02000000000000000000" pitchFamily="2" charset="-122"/>
                <a:ea typeface="方正粗雅宋_GBK" panose="02000000000000000000" pitchFamily="2" charset="-122"/>
              </a:rPr>
              <a:t>小</a:t>
            </a:r>
            <a:r>
              <a:rPr lang="zh-CN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方正粗雅宋_GBK" panose="02000000000000000000" pitchFamily="2" charset="-122"/>
                <a:ea typeface="方正粗雅宋_GBK" panose="02000000000000000000" pitchFamily="2" charset="-122"/>
              </a:rPr>
              <a:t>块私田由农户耕种，收获归己，公田则由大家通力合作，收成归国家或贵族</a:t>
            </a:r>
            <a:r>
              <a:rPr lang="zh-CN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方正粗雅宋_GBK" panose="02000000000000000000" pitchFamily="2" charset="-122"/>
                <a:ea typeface="方正粗雅宋_GBK" panose="02000000000000000000" pitchFamily="2" charset="-122"/>
              </a:rPr>
              <a:t>。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方正粗雅宋_GBK" panose="02000000000000000000" pitchFamily="2" charset="-122"/>
                <a:ea typeface="方正粗雅宋_GBK" panose="02000000000000000000" pitchFamily="2" charset="-122"/>
              </a:rPr>
              <a:t>贵族剥削劳役地租。</a:t>
            </a:r>
            <a:endParaRPr lang="zh-CN" sz="2400" dirty="0">
              <a:effectLst>
                <a:outerShdw blurRad="38100" dist="38100" dir="2700000" algn="tl">
                  <a:srgbClr val="000000"/>
                </a:outerShdw>
              </a:effectLst>
              <a:latin typeface="方正粗雅宋_GBK" panose="02000000000000000000" pitchFamily="2" charset="-122"/>
              <a:ea typeface="方正粗雅宋_GBK" panose="02000000000000000000" pitchFamily="2" charset="-122"/>
            </a:endParaRPr>
          </a:p>
        </p:txBody>
      </p:sp>
      <p:pic>
        <p:nvPicPr>
          <p:cNvPr id="27651" name="Picture 3" descr="101110165025_x041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291" y="246888"/>
            <a:ext cx="4481511" cy="455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076055" y="357504"/>
            <a:ext cx="37960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方里而井，井九百亩，其中为公田。八家皆私百亩，同养公田。</a:t>
            </a:r>
            <a:endParaRPr lang="zh-CN" altLang="en-US" sz="2800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384048"/>
            <a:ext cx="8964488" cy="685800"/>
          </a:xfrm>
        </p:spPr>
        <p:txBody>
          <a:bodyPr>
            <a:no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2. 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商</a:t>
            </a:r>
            <a:r>
              <a:rPr lang="zh-CN" altLang="en-US" sz="2400" dirty="0" smtClean="0">
                <a:solidFill>
                  <a:schemeClr val="tx1"/>
                </a:solidFill>
                <a:latin typeface="+mn-ea"/>
                <a:ea typeface="+mn-ea"/>
              </a:rPr>
              <a:t>朝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贝币与西周的</a:t>
            </a:r>
            <a:r>
              <a:rPr lang="en-US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工商食官</a:t>
            </a:r>
            <a:r>
              <a:rPr lang="en-US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政策</a:t>
            </a:r>
            <a:br>
              <a:rPr lang="zh-CN" altLang="zh-CN" sz="2400" dirty="0" smtClean="0">
                <a:solidFill>
                  <a:schemeClr val="tx1"/>
                </a:solidFill>
                <a:latin typeface="+mn-ea"/>
                <a:ea typeface="+mn-ea"/>
              </a:rPr>
            </a:br>
            <a:endParaRPr lang="zh-CN" altLang="en-US"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005576"/>
            <a:ext cx="8507288" cy="3761094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D:\Users\李晓风\Desktop\新建文件夹 (2)\IMG_635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5" y="415238"/>
            <a:ext cx="8628321" cy="43130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7038" y="408694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zh-CN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妇好</a:t>
            </a:r>
            <a:r>
              <a:rPr lang="zh-CN" alt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</a:rPr>
              <a:t>墓中的海贝</a:t>
            </a:r>
            <a:endParaRPr lang="zh-CN" alt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3465210" y="2463752"/>
            <a:ext cx="2114776" cy="97198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Users\李晓风\Desktop\新建文件夹 (2)\无标f题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000" y="46682"/>
            <a:ext cx="7218003" cy="502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685800"/>
          </a:xfrm>
        </p:spPr>
        <p:txBody>
          <a:bodyPr>
            <a:normAutofit/>
          </a:bodyPr>
          <a:lstStyle/>
          <a:p>
            <a:pPr algn="ctr"/>
            <a:r>
              <a:rPr lang="zh-CN" altLang="en-US" sz="2800" dirty="0" smtClean="0">
                <a:solidFill>
                  <a:schemeClr val="tx1"/>
                </a:solidFill>
              </a:rPr>
              <a:t>“工商食官”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843558"/>
            <a:ext cx="8291264" cy="3429000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国语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晋语四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：“公食贡，大夫食邑，士食田，庶人食力，工商食官，皂隶食职，官宰食加。”</a:t>
            </a:r>
            <a:endParaRPr lang="en-US" altLang="zh-CN" sz="2400" dirty="0" smtClean="0">
              <a:latin typeface="楷体" panose="02010609060101010101" charset="-122"/>
              <a:ea typeface="楷体" panose="02010609060101010101" charset="-122"/>
            </a:endParaRPr>
          </a:p>
          <a:p>
            <a:endParaRPr lang="en-US" altLang="zh-CN" sz="2400" dirty="0" smtClean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韦昭注：“工，百工。商，官贾也。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周礼</a:t>
            </a:r>
            <a:r>
              <a:rPr lang="en-US" altLang="zh-CN" sz="2400" dirty="0" smtClean="0">
                <a:latin typeface="楷体" panose="02010609060101010101" charset="-122"/>
                <a:ea typeface="楷体" panose="02010609060101010101" charset="-122"/>
              </a:rPr>
              <a:t>》 </a:t>
            </a:r>
            <a:r>
              <a:rPr lang="zh-CN" altLang="en-US" sz="2400" dirty="0" smtClean="0">
                <a:latin typeface="楷体" panose="02010609060101010101" charset="-122"/>
                <a:ea typeface="楷体" panose="02010609060101010101" charset="-122"/>
              </a:rPr>
              <a:t>府藏皆有贾人，以知物价。食官，官廪之。”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0"/>
            <a:ext cx="7772400" cy="685800"/>
          </a:xfrm>
        </p:spPr>
        <p:txBody>
          <a:bodyPr>
            <a:norm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一、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商周时期的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经济概况</a:t>
            </a:r>
            <a:endParaRPr lang="zh-CN" alt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0" y="735546"/>
          <a:ext cx="8640960" cy="341137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24136"/>
                <a:gridCol w="1800200"/>
                <a:gridCol w="5616624"/>
              </a:tblGrid>
              <a:tr h="388620">
                <a:tc>
                  <a:txBody>
                    <a:bodyPr/>
                    <a:lstStyle/>
                    <a:p>
                      <a:r>
                        <a:rPr lang="zh-CN" altLang="en-US" sz="1500" b="1" dirty="0" smtClean="0"/>
                        <a:t>经济特征</a:t>
                      </a:r>
                      <a:endParaRPr lang="zh-CN" altLang="en-US" sz="1500" b="1" dirty="0"/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r>
                        <a:rPr lang="zh-CN" altLang="en-US" sz="2100" dirty="0" smtClean="0"/>
                        <a:t>奴隶制经济</a:t>
                      </a:r>
                      <a:endParaRPr lang="zh-CN" altLang="en-US" sz="2100" dirty="0"/>
                    </a:p>
                  </a:txBody>
                  <a:tcPr marT="34290" marB="34290"/>
                </a:tc>
                <a:tc hMerge="1">
                  <a:tcPr/>
                </a:tc>
              </a:tr>
              <a:tr h="411194">
                <a:tc>
                  <a:txBody>
                    <a:bodyPr/>
                    <a:lstStyle/>
                    <a:p>
                      <a:r>
                        <a:rPr lang="zh-CN" altLang="en-US" sz="1500" b="1" dirty="0" smtClean="0"/>
                        <a:t>农业</a:t>
                      </a:r>
                      <a:endParaRPr lang="zh-CN" altLang="en-US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土地制度</a:t>
                      </a:r>
                      <a:endParaRPr lang="en-US" altLang="zh-CN" sz="21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井田制</a:t>
                      </a:r>
                      <a:endParaRPr lang="zh-CN" altLang="en-US" sz="2100" dirty="0"/>
                    </a:p>
                  </a:txBody>
                  <a:tcPr marT="34290" marB="34290"/>
                </a:tc>
              </a:tr>
              <a:tr h="444750">
                <a:tc>
                  <a:txBody>
                    <a:bodyPr/>
                    <a:lstStyle/>
                    <a:p>
                      <a:endParaRPr lang="zh-CN" altLang="en-US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农具</a:t>
                      </a:r>
                      <a:endParaRPr lang="zh-CN" alt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木、石、骨；少量青铜农具</a:t>
                      </a:r>
                      <a:endParaRPr lang="zh-CN" altLang="en-US" sz="2100" dirty="0"/>
                    </a:p>
                  </a:txBody>
                  <a:tcPr marT="34290" marB="34290"/>
                </a:tc>
              </a:tr>
              <a:tr h="722271">
                <a:tc>
                  <a:txBody>
                    <a:bodyPr/>
                    <a:lstStyle/>
                    <a:p>
                      <a:r>
                        <a:rPr lang="zh-CN" altLang="en-US" sz="1500" b="1" dirty="0" smtClean="0"/>
                        <a:t>手工业</a:t>
                      </a:r>
                      <a:endParaRPr lang="zh-CN" altLang="en-US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青铜铸造</a:t>
                      </a:r>
                      <a:endParaRPr lang="zh-CN" alt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发达、成熟</a:t>
                      </a:r>
                      <a:endParaRPr lang="en-US" altLang="zh-CN" sz="2100" dirty="0" smtClean="0"/>
                    </a:p>
                    <a:p>
                      <a:r>
                        <a:rPr lang="zh-CN" altLang="en-US" sz="1800" dirty="0" smtClean="0"/>
                        <a:t>数量多、种类全、工艺精湛、造型生动</a:t>
                      </a:r>
                      <a:endParaRPr lang="zh-CN" altLang="en-US" sz="1800" dirty="0"/>
                    </a:p>
                  </a:txBody>
                  <a:tcPr marT="34290" marB="34290"/>
                </a:tc>
              </a:tr>
              <a:tr h="722271">
                <a:tc>
                  <a:txBody>
                    <a:bodyPr/>
                    <a:lstStyle/>
                    <a:p>
                      <a:endParaRPr lang="zh-CN" altLang="en-US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丝织业</a:t>
                      </a:r>
                      <a:endParaRPr lang="en-US" altLang="zh-CN" sz="2100" dirty="0" smtClean="0"/>
                    </a:p>
                    <a:p>
                      <a:r>
                        <a:rPr lang="zh-CN" altLang="en-US" sz="2100" dirty="0" smtClean="0"/>
                        <a:t>陶瓷业</a:t>
                      </a:r>
                      <a:endParaRPr lang="zh-CN" alt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有一定的发展</a:t>
                      </a:r>
                      <a:endParaRPr lang="en-US" altLang="zh-CN" sz="2100" dirty="0" smtClean="0"/>
                    </a:p>
                    <a:p>
                      <a:r>
                        <a:rPr lang="zh-CN" altLang="en-US" sz="2100" dirty="0" smtClean="0"/>
                        <a:t>原始瓷器出现</a:t>
                      </a:r>
                      <a:endParaRPr lang="zh-CN" altLang="en-US" sz="2100" dirty="0"/>
                    </a:p>
                  </a:txBody>
                  <a:tcPr marT="34290" marB="34290"/>
                </a:tc>
              </a:tr>
              <a:tr h="722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100" b="1" dirty="0" smtClean="0"/>
                        <a:t>商业</a:t>
                      </a:r>
                      <a:endParaRPr lang="zh-CN" altLang="en-US" sz="2100" b="1" dirty="0" smtClean="0"/>
                    </a:p>
                    <a:p>
                      <a:endParaRPr lang="zh-CN" altLang="en-US" sz="2100" b="1" dirty="0"/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r>
                        <a:rPr lang="zh-CN" altLang="en-US" sz="1800" dirty="0" smtClean="0"/>
                        <a:t>（商）职业商人和最早的货币产生</a:t>
                      </a:r>
                      <a:endParaRPr lang="en-US" altLang="zh-CN" sz="1800" dirty="0" smtClean="0"/>
                    </a:p>
                    <a:p>
                      <a:r>
                        <a:rPr lang="zh-CN" altLang="en-US" sz="1800" dirty="0" smtClean="0"/>
                        <a:t>（周）“工商食官”政策</a:t>
                      </a:r>
                      <a:endParaRPr lang="zh-CN" altLang="en-US" sz="1800" dirty="0"/>
                    </a:p>
                  </a:txBody>
                  <a:tcPr marT="34290" marB="34290"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625544"/>
            <a:ext cx="8139178" cy="331514"/>
          </a:xfrm>
        </p:spPr>
        <p:txBody>
          <a:bodyPr>
            <a:noAutofit/>
          </a:bodyPr>
          <a:lstStyle/>
          <a:p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二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商周时期青铜铸造技艺的进步</a:t>
            </a:r>
            <a:b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</a:br>
            <a:endParaRPr lang="zh-CN" alt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401" y="1337669"/>
            <a:ext cx="8534400" cy="3632915"/>
          </a:xfrm>
        </p:spPr>
        <p:txBody>
          <a:bodyPr>
            <a:normAutofit lnSpcReduction="10000"/>
          </a:bodyPr>
          <a:lstStyle/>
          <a:p>
            <a:r>
              <a:rPr lang="zh-CN" altLang="en-US" sz="2100" b="1" dirty="0" smtClean="0">
                <a:latin typeface="+mj-ea"/>
                <a:ea typeface="+mj-ea"/>
              </a:rPr>
              <a:t>锄、斧、凿、戈、矛、鼎、尊、盘、铃、铙、锥、彝</a:t>
            </a:r>
            <a:endParaRPr lang="zh-CN" altLang="en-US" sz="2100" b="1" dirty="0" smtClean="0">
              <a:latin typeface="+mj-ea"/>
              <a:ea typeface="+mj-ea"/>
            </a:endParaRPr>
          </a:p>
          <a:p>
            <a:r>
              <a:rPr lang="zh-CN" altLang="zh-CN" sz="2000" b="1" dirty="0" smtClean="0"/>
              <a:t>对以上青铜器进行分类，说出你分类的理由。</a:t>
            </a:r>
            <a:endParaRPr lang="en-US" altLang="zh-CN" sz="2000" b="1" dirty="0" smtClean="0"/>
          </a:p>
          <a:p>
            <a:r>
              <a:rPr lang="zh-CN" altLang="en-US" sz="2000" dirty="0" smtClean="0"/>
              <a:t>生产工具</a:t>
            </a:r>
            <a:endParaRPr lang="en-US" altLang="zh-CN" sz="2000" dirty="0" smtClean="0"/>
          </a:p>
          <a:p>
            <a:r>
              <a:rPr lang="zh-CN" altLang="en-US" sz="2000" dirty="0" smtClean="0"/>
              <a:t>兵器</a:t>
            </a:r>
            <a:endParaRPr lang="en-US" altLang="zh-CN" sz="2000" dirty="0" smtClean="0"/>
          </a:p>
          <a:p>
            <a:r>
              <a:rPr lang="zh-CN" altLang="en-US" sz="2000" dirty="0" smtClean="0"/>
              <a:t>礼器</a:t>
            </a:r>
            <a:endParaRPr lang="en-US" altLang="zh-CN" sz="2000" dirty="0" smtClean="0"/>
          </a:p>
          <a:p>
            <a:r>
              <a:rPr lang="zh-CN" altLang="en-US" sz="2000" dirty="0" smtClean="0"/>
              <a:t>乐器</a:t>
            </a:r>
            <a:endParaRPr lang="en-US" altLang="zh-CN" sz="2000" dirty="0" smtClean="0"/>
          </a:p>
          <a:p>
            <a:r>
              <a:rPr lang="zh-CN" altLang="en-US" sz="2000" dirty="0" smtClean="0"/>
              <a:t>车马器</a:t>
            </a:r>
            <a:endParaRPr lang="en-US" altLang="zh-CN" sz="2000" dirty="0" smtClean="0"/>
          </a:p>
          <a:p>
            <a:endParaRPr lang="en-US" altLang="zh-CN" sz="2000" dirty="0" smtClean="0"/>
          </a:p>
          <a:p>
            <a:endParaRPr lang="zh-CN" altLang="zh-CN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49492"/>
            <a:ext cx="8820472" cy="451717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3200" dirty="0" smtClean="0">
                <a:latin typeface="+mj-ea"/>
                <a:ea typeface="+mj-ea"/>
              </a:rPr>
              <a:t>     《</a:t>
            </a:r>
            <a:r>
              <a:rPr lang="zh-CN" altLang="en-US" sz="3200" dirty="0" smtClean="0">
                <a:latin typeface="+mj-ea"/>
                <a:ea typeface="+mj-ea"/>
              </a:rPr>
              <a:t>左传</a:t>
            </a:r>
            <a:r>
              <a:rPr lang="en-US" altLang="zh-CN" sz="3200" b="1" dirty="0" smtClean="0">
                <a:latin typeface="+mj-ea"/>
                <a:ea typeface="+mj-ea"/>
              </a:rPr>
              <a:t>· </a:t>
            </a:r>
            <a:r>
              <a:rPr lang="zh-CN" altLang="en-US" sz="3200" dirty="0" smtClean="0">
                <a:latin typeface="+mj-ea"/>
                <a:ea typeface="+mj-ea"/>
              </a:rPr>
              <a:t>宣公三年</a:t>
            </a:r>
            <a:r>
              <a:rPr lang="en-US" altLang="zh-CN" sz="3200" dirty="0" smtClean="0">
                <a:latin typeface="+mj-ea"/>
                <a:ea typeface="+mj-ea"/>
              </a:rPr>
              <a:t>》</a:t>
            </a:r>
            <a:r>
              <a:rPr lang="zh-CN" altLang="en-US" sz="3200" dirty="0" smtClean="0">
                <a:latin typeface="+mj-ea"/>
                <a:ea typeface="+mj-ea"/>
              </a:rPr>
              <a:t>：桀有昏德，鼎迁于商，载祀六百。商纣暴虐，鼎迁于周。</a:t>
            </a:r>
            <a:r>
              <a:rPr lang="en-US" altLang="zh-CN" sz="3200" dirty="0" smtClean="0">
                <a:latin typeface="+mj-ea"/>
                <a:ea typeface="+mj-ea"/>
              </a:rPr>
              <a:t> </a:t>
            </a:r>
            <a:endParaRPr lang="en-US" altLang="zh-CN" sz="3200" dirty="0" smtClean="0">
              <a:latin typeface="+mj-ea"/>
              <a:ea typeface="+mj-ea"/>
            </a:endParaRPr>
          </a:p>
          <a:p>
            <a:r>
              <a:rPr lang="zh-CN" altLang="en-US" sz="3200" dirty="0" smtClean="0">
                <a:latin typeface="+mj-ea"/>
                <a:ea typeface="+mj-ea"/>
              </a:rPr>
              <a:t>     历史学家张光直认为：中国青铜时代最大的特征，在于青铜的使用是与祭祀和战争分离不开的。换言之，青铜便是政治的权力。</a:t>
            </a:r>
            <a:endParaRPr lang="en-US" altLang="zh-CN" sz="3200" dirty="0" smtClean="0">
              <a:latin typeface="+mj-ea"/>
              <a:ea typeface="+mj-ea"/>
            </a:endParaRPr>
          </a:p>
          <a:p>
            <a:endParaRPr lang="en-US" altLang="zh-CN" sz="2800" dirty="0" smtClean="0">
              <a:latin typeface="方正粗雅宋_GBK" panose="02000000000000000000" pitchFamily="2" charset="-122"/>
              <a:ea typeface="方正粗雅宋_GBK" panose="02000000000000000000" pitchFamily="2" charset="-122"/>
            </a:endParaRPr>
          </a:p>
          <a:p>
            <a:r>
              <a:rPr lang="zh-CN" altLang="en-US" sz="2800" dirty="0" smtClean="0">
                <a:latin typeface="方正粗雅宋_GBK" panose="02000000000000000000" pitchFamily="2" charset="-122"/>
                <a:ea typeface="方正粗雅宋_GBK" panose="02000000000000000000" pitchFamily="2" charset="-122"/>
              </a:rPr>
              <a:t>以上两则材料关于青铜器功能的分析有什么相似之处？</a:t>
            </a:r>
            <a:endParaRPr lang="en-US" altLang="zh-CN" sz="2800" dirty="0" smtClean="0">
              <a:latin typeface="方正粗雅宋_GBK" panose="02000000000000000000" pitchFamily="2" charset="-122"/>
              <a:ea typeface="方正粗雅宋_GBK" panose="02000000000000000000" pitchFamily="2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19968" y="1059771"/>
            <a:ext cx="615553" cy="195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华文隶书" panose="02010800040101010101" pitchFamily="2" charset="-122"/>
                <a:ea typeface="华文隶书" panose="02010800040101010101" pitchFamily="2" charset="-122"/>
              </a:rPr>
              <a:t>商后母戊鼎</a:t>
            </a:r>
            <a:endParaRPr lang="zh-CN" altLang="en-US" sz="2800" b="1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74754" name="Picture 2" descr="C:\Users\lixf\Desktop\0d338744ebf81a4cca116987d62a6059252da65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7"/>
            <a:ext cx="1651194" cy="264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司母戊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81875" y="86484"/>
            <a:ext cx="4350097" cy="5005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49492"/>
            <a:ext cx="8820472" cy="4517178"/>
          </a:xfrm>
        </p:spPr>
        <p:txBody>
          <a:bodyPr>
            <a:normAutofit fontScale="70000" lnSpcReduction="20000"/>
          </a:bodyPr>
          <a:lstStyle/>
          <a:p>
            <a:r>
              <a:rPr lang="zh-CN" altLang="en-US" sz="3200" dirty="0" smtClean="0">
                <a:latin typeface="+mj-ea"/>
                <a:ea typeface="+mj-ea"/>
              </a:rPr>
              <a:t>       发现于河南的二里头文化，被考古学家推测极有可能为夏文化遗存。考古学家发现了宫殿遗址，包括殿堂、庭院、殿门等配套建筑，台基高近</a:t>
            </a:r>
            <a:r>
              <a:rPr lang="en-US" altLang="zh-CN" sz="3200" dirty="0" smtClean="0">
                <a:latin typeface="+mj-ea"/>
                <a:ea typeface="+mj-ea"/>
              </a:rPr>
              <a:t>1</a:t>
            </a:r>
            <a:r>
              <a:rPr lang="zh-CN" altLang="en-US" sz="3200" dirty="0" smtClean="0">
                <a:latin typeface="+mj-ea"/>
                <a:ea typeface="+mj-ea"/>
              </a:rPr>
              <a:t>米，面积约</a:t>
            </a:r>
            <a:r>
              <a:rPr lang="en-US" altLang="zh-CN" sz="3200" dirty="0" smtClean="0">
                <a:latin typeface="+mj-ea"/>
                <a:ea typeface="+mj-ea"/>
              </a:rPr>
              <a:t>10000</a:t>
            </a:r>
            <a:r>
              <a:rPr lang="zh-CN" altLang="en-US" sz="3200" dirty="0" smtClean="0">
                <a:latin typeface="+mj-ea"/>
                <a:ea typeface="+mj-ea"/>
              </a:rPr>
              <a:t>平方米。宫殿周围还发现了陶器、骨器等作坊遗址，出土了铜渣。陶器中占比例最大的是酒器，为前所罕见，此外还发现了一些深坑，据推测是水井遗址。墓葬有很多玉器，制作工艺相当精美。</a:t>
            </a:r>
            <a:endParaRPr lang="en-US" altLang="zh-CN" sz="3200" dirty="0" smtClean="0">
              <a:latin typeface="+mj-ea"/>
              <a:ea typeface="+mj-ea"/>
            </a:endParaRPr>
          </a:p>
          <a:p>
            <a:r>
              <a:rPr lang="en-US" altLang="zh-CN" sz="3200" dirty="0" smtClean="0">
                <a:latin typeface="+mj-ea"/>
                <a:ea typeface="+mj-ea"/>
              </a:rPr>
              <a:t>                               ——</a:t>
            </a:r>
            <a:r>
              <a:rPr lang="zh-CN" altLang="en-US" sz="3200" dirty="0" smtClean="0">
                <a:latin typeface="+mj-ea"/>
                <a:ea typeface="+mj-ea"/>
              </a:rPr>
              <a:t>张帆</a:t>
            </a:r>
            <a:r>
              <a:rPr lang="en-US" altLang="zh-CN" sz="3200" dirty="0" smtClean="0">
                <a:latin typeface="+mj-ea"/>
                <a:ea typeface="+mj-ea"/>
              </a:rPr>
              <a:t>《</a:t>
            </a:r>
            <a:r>
              <a:rPr lang="zh-CN" altLang="en-US" sz="3200" dirty="0" smtClean="0">
                <a:latin typeface="+mj-ea"/>
                <a:ea typeface="+mj-ea"/>
              </a:rPr>
              <a:t>中国古代简史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en-US" altLang="zh-CN" sz="3200" dirty="0" smtClean="0">
              <a:latin typeface="楷体" panose="02010609060101010101" charset="-122"/>
              <a:ea typeface="楷体" panose="02010609060101010101" charset="-122"/>
            </a:endParaRPr>
          </a:p>
          <a:p>
            <a:endParaRPr lang="en-US" altLang="zh-CN" sz="3200" dirty="0" smtClean="0">
              <a:latin typeface="+mj-ea"/>
              <a:ea typeface="+mj-ea"/>
            </a:endParaRPr>
          </a:p>
          <a:p>
            <a:r>
              <a:rPr lang="zh-CN" altLang="en-US" sz="3200" dirty="0" smtClean="0">
                <a:latin typeface="+mj-ea"/>
                <a:ea typeface="+mj-ea"/>
              </a:rPr>
              <a:t>根据二里头文化的考古发现，概括夏朝</a:t>
            </a:r>
            <a:r>
              <a:rPr lang="zh-CN" altLang="en-US" sz="3200" dirty="0" smtClean="0">
                <a:latin typeface="+mj-ea"/>
                <a:ea typeface="+mj-ea"/>
              </a:rPr>
              <a:t>的社会发展水平</a:t>
            </a:r>
            <a:r>
              <a:rPr lang="zh-CN" altLang="en-US" sz="3200" dirty="0" smtClean="0">
                <a:latin typeface="+mj-ea"/>
                <a:ea typeface="+mj-ea"/>
              </a:rPr>
              <a:t>。</a:t>
            </a:r>
            <a:endParaRPr lang="zh-CN" altLang="en-US" sz="32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84048"/>
            <a:ext cx="8686800" cy="685800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青铜器还可以有助于哪些方面的历史研究？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9631" y="1606062"/>
            <a:ext cx="8417169" cy="3160608"/>
          </a:xfrm>
        </p:spPr>
        <p:txBody>
          <a:bodyPr/>
          <a:lstStyle/>
          <a:p>
            <a:r>
              <a:rPr lang="zh-CN" altLang="en-US" sz="2000" dirty="0" smtClean="0"/>
              <a:t>根据青铜器上的内容，了解当时的社会状况</a:t>
            </a:r>
            <a:endParaRPr lang="en-US" altLang="zh-CN" sz="2000" dirty="0" smtClean="0"/>
          </a:p>
          <a:p>
            <a:r>
              <a:rPr lang="zh-CN" altLang="en-US" sz="2000" dirty="0" smtClean="0"/>
              <a:t>根据青铜器上的铭文，了解当时的文字；</a:t>
            </a:r>
            <a:endParaRPr lang="en-US" altLang="zh-CN" sz="2000" dirty="0" smtClean="0"/>
          </a:p>
          <a:p>
            <a:r>
              <a:rPr lang="zh-CN" altLang="en-US" sz="2000" dirty="0" smtClean="0"/>
              <a:t>根据青铜器上的纹饰，了解当时人的宗教和审美观念；</a:t>
            </a:r>
            <a:endParaRPr lang="en-US" altLang="zh-CN" sz="2000" dirty="0" smtClean="0"/>
          </a:p>
          <a:p>
            <a:r>
              <a:rPr lang="zh-CN" altLang="en-US" sz="2000" dirty="0" smtClean="0"/>
              <a:t>根据青铜器的工艺技术，了解当时的手工业水平</a:t>
            </a:r>
            <a:endParaRPr lang="zh-CN" altLang="en-US" sz="2000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4" descr="img642"/>
          <p:cNvPicPr>
            <a:picLocks noChangeAspect="1" noChangeArrowheads="1"/>
          </p:cNvPicPr>
          <p:nvPr/>
        </p:nvPicPr>
        <p:blipFill rotWithShape="1">
          <a:blip r:embed="rId1" cstate="print"/>
          <a:srcRect l="2557" t="11701" r="3917" b="3905"/>
          <a:stretch>
            <a:fillRect/>
          </a:stretch>
        </p:blipFill>
        <p:spPr bwMode="auto">
          <a:xfrm>
            <a:off x="430109" y="241503"/>
            <a:ext cx="8053531" cy="47065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276389" y="555526"/>
            <a:ext cx="615553" cy="2605842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水柱_GBK" panose="02000000000000000000" charset="-122"/>
                <a:ea typeface="方正水柱_GBK" panose="02000000000000000000" charset="-122"/>
              </a:rPr>
              <a:t>青铜器常见纹饰</a:t>
            </a:r>
            <a:endParaRPr lang="zh-CN" altLang="en-US" sz="2800" dirty="0">
              <a:solidFill>
                <a:schemeClr val="bg1"/>
              </a:solidFill>
              <a:latin typeface="方正水柱_GBK" panose="02000000000000000000" charset="-122"/>
              <a:ea typeface="方正水柱_GBK" panose="020000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0"/>
            <a:ext cx="8712968" cy="4766670"/>
          </a:xfrm>
        </p:spPr>
        <p:txBody>
          <a:bodyPr>
            <a:normAutofit/>
          </a:bodyPr>
          <a:lstStyle/>
          <a:p>
            <a:r>
              <a:rPr lang="zh-CN" altLang="en-US" sz="3200" dirty="0" smtClean="0">
                <a:latin typeface="+mj-ea"/>
                <a:ea typeface="+mj-ea"/>
              </a:rPr>
              <a:t>    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商朝青铜文化不仅出现于殷商统治的中心地区，很多距离较远的方国、北起辽宁，南到江西，东抵江浙，都有很多青铜器出土。</a:t>
            </a:r>
            <a:endParaRPr lang="en-US" altLang="zh-CN" sz="3200" dirty="0" smtClean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dirty="0" smtClean="0">
                <a:latin typeface="+mn-ea"/>
              </a:rPr>
              <a:t>这则材料反映了什么问题？</a:t>
            </a:r>
            <a:endParaRPr lang="en-US" altLang="zh-CN" sz="3200" dirty="0" smtClean="0">
              <a:latin typeface="+mn-ea"/>
            </a:endParaRPr>
          </a:p>
          <a:p>
            <a:r>
              <a:rPr lang="zh-CN" altLang="en-US" sz="3200" dirty="0" smtClean="0"/>
              <a:t>商朝物质文化与四邻周边的彼此影响，以中原为核心的早期华夏文明正在四向延伸。</a:t>
            </a:r>
            <a:endParaRPr lang="en-US" altLang="zh-CN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303498"/>
            <a:ext cx="9144000" cy="4840002"/>
          </a:xfrm>
        </p:spPr>
        <p:txBody>
          <a:bodyPr/>
          <a:lstStyle/>
          <a:p>
            <a:r>
              <a:rPr lang="zh-CN" altLang="zh-CN" sz="2800" dirty="0" smtClean="0">
                <a:latin typeface="+mn-ea"/>
                <a:ea typeface="+mn-ea"/>
              </a:rPr>
              <a:t>三</a:t>
            </a:r>
            <a:r>
              <a:rPr lang="en-US" altLang="zh-CN" sz="2800" dirty="0" smtClean="0">
                <a:latin typeface="+mn-ea"/>
                <a:ea typeface="+mn-ea"/>
              </a:rPr>
              <a:t>. </a:t>
            </a:r>
            <a:r>
              <a:rPr lang="zh-CN" altLang="zh-CN" sz="2800" dirty="0" smtClean="0">
                <a:latin typeface="+mn-ea"/>
                <a:ea typeface="+mn-ea"/>
              </a:rPr>
              <a:t>甲骨文</a:t>
            </a:r>
            <a:r>
              <a:rPr lang="zh-CN" altLang="en-US" sz="2800" dirty="0" smtClean="0">
                <a:latin typeface="+mn-ea"/>
                <a:ea typeface="+mn-ea"/>
              </a:rPr>
              <a:t>与</a:t>
            </a:r>
            <a:r>
              <a:rPr lang="zh-CN" altLang="zh-CN" sz="2800" dirty="0" smtClean="0">
                <a:latin typeface="+mn-ea"/>
                <a:ea typeface="+mn-ea"/>
              </a:rPr>
              <a:t>金文</a:t>
            </a:r>
            <a:endParaRPr lang="en-US" altLang="zh-CN" sz="2800" dirty="0" smtClean="0">
              <a:latin typeface="+mn-ea"/>
              <a:ea typeface="+mn-ea"/>
            </a:endParaRPr>
          </a:p>
          <a:p>
            <a:r>
              <a:rPr lang="zh-CN" altLang="en-US" sz="1800" dirty="0" smtClean="0"/>
              <a:t>上古结绳而治</a:t>
            </a:r>
            <a:endParaRPr lang="en-US" altLang="zh-CN" sz="1800" dirty="0" smtClean="0"/>
          </a:p>
          <a:p>
            <a:r>
              <a:rPr lang="zh-CN" altLang="en-US" sz="1800" dirty="0" smtClean="0"/>
              <a:t>原始社会时期：陶器刻画符号（半坡仰韶文化）</a:t>
            </a:r>
            <a:endParaRPr lang="en-US" altLang="zh-CN" sz="1800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1026" name="Picture 2" descr="https://ss0.bdstatic.com/94oJfD_bAAcT8t7mm9GUKT-xh_/timg?image&amp;quality=100&amp;size=b4000_4000&amp;sec=1568034588&amp;di=15af3c32c61bef4a576fe7fb7fc68584&amp;src=http://img.zcool.cn/community/0184385c5be9fea801203d22ea0818.jpg@1280w_1l_2o_100sh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14966" y="2216910"/>
            <a:ext cx="6768752" cy="2926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84048"/>
            <a:ext cx="8686800" cy="685800"/>
          </a:xfrm>
        </p:spPr>
        <p:txBody>
          <a:bodyPr>
            <a:noAutofit/>
          </a:bodyPr>
          <a:lstStyle/>
          <a:p>
            <a:r>
              <a:rPr lang="zh-CN" altLang="zh-CN" sz="2800" b="0" dirty="0" smtClean="0">
                <a:solidFill>
                  <a:schemeClr val="tx1"/>
                </a:solidFill>
                <a:latin typeface="+mn-ea"/>
                <a:ea typeface="+mn-ea"/>
              </a:rPr>
              <a:t>三</a:t>
            </a:r>
            <a:r>
              <a:rPr lang="en-US" altLang="zh-CN" sz="2800" b="0" dirty="0" smtClean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lang="zh-CN" altLang="zh-CN" sz="2800" b="0" dirty="0" smtClean="0">
                <a:solidFill>
                  <a:schemeClr val="tx1"/>
                </a:solidFill>
                <a:latin typeface="+mn-ea"/>
                <a:ea typeface="+mn-ea"/>
              </a:rPr>
              <a:t>甲骨文</a:t>
            </a:r>
            <a:r>
              <a:rPr lang="zh-CN" altLang="en-US" sz="2800" b="0" dirty="0" smtClean="0">
                <a:solidFill>
                  <a:schemeClr val="tx1"/>
                </a:solidFill>
                <a:latin typeface="+mn-ea"/>
                <a:ea typeface="+mn-ea"/>
              </a:rPr>
              <a:t>与</a:t>
            </a:r>
            <a:r>
              <a:rPr lang="zh-CN" altLang="zh-CN" sz="2800" b="0" dirty="0" smtClean="0">
                <a:solidFill>
                  <a:schemeClr val="tx1"/>
                </a:solidFill>
                <a:latin typeface="+mn-ea"/>
                <a:ea typeface="+mn-ea"/>
              </a:rPr>
              <a:t>金文</a:t>
            </a:r>
            <a:b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</a:br>
            <a:endParaRPr lang="zh-CN" alt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167594"/>
            <a:ext cx="8964488" cy="3483006"/>
          </a:xfrm>
        </p:spPr>
        <p:txBody>
          <a:bodyPr>
            <a:noAutofit/>
          </a:bodyPr>
          <a:lstStyle/>
          <a:p>
            <a:r>
              <a:rPr lang="en-US" altLang="zh-CN" sz="2400" dirty="0" smtClean="0">
                <a:latin typeface="+mn-ea"/>
                <a:ea typeface="+mn-ea"/>
              </a:rPr>
              <a:t>1.</a:t>
            </a:r>
            <a:r>
              <a:rPr lang="zh-CN" altLang="en-US" sz="2400" dirty="0" smtClean="0">
                <a:latin typeface="+mn-ea"/>
                <a:ea typeface="+mn-ea"/>
              </a:rPr>
              <a:t>甲骨文</a:t>
            </a:r>
            <a:endParaRPr lang="en-US" altLang="zh-CN" sz="2400" dirty="0" smtClean="0">
              <a:latin typeface="+mn-ea"/>
              <a:ea typeface="+mn-ea"/>
            </a:endParaRPr>
          </a:p>
          <a:p>
            <a:pPr>
              <a:buNone/>
            </a:pPr>
            <a:r>
              <a:rPr lang="zh-CN" altLang="en-US" sz="2000" dirty="0" smtClean="0"/>
              <a:t>什么是甲骨文？</a:t>
            </a:r>
            <a:endParaRPr lang="en-US" altLang="zh-CN" sz="2000" dirty="0" smtClean="0"/>
          </a:p>
          <a:p>
            <a:r>
              <a:rPr lang="en-US" altLang="zh-CN" sz="2000" dirty="0" smtClean="0"/>
              <a:t>       </a:t>
            </a:r>
            <a:r>
              <a:rPr lang="zh-CN" altLang="en-US" sz="2000" dirty="0" smtClean="0">
                <a:latin typeface="+mj-ea"/>
                <a:ea typeface="+mj-ea"/>
              </a:rPr>
              <a:t>商朝后期出现刻在龟甲和兽骨上的文字。</a:t>
            </a:r>
            <a:endParaRPr lang="en-US" altLang="zh-CN" sz="20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CN" altLang="en-US" sz="2000" dirty="0" smtClean="0"/>
              <a:t>为什么要在龟甲、兽骨上刻字？</a:t>
            </a:r>
            <a:endParaRPr lang="en-US" altLang="zh-CN" sz="2000" dirty="0" smtClean="0"/>
          </a:p>
          <a:p>
            <a:r>
              <a:rPr lang="zh-CN" altLang="en-US" sz="2000" dirty="0" smtClean="0">
                <a:latin typeface="+mj-ea"/>
                <a:ea typeface="+mj-ea"/>
              </a:rPr>
              <a:t>         占卜记事。商人强烈的鬼神观影响下，将占卜经过概括写成卜辞，刻在甲骨上备查。</a:t>
            </a:r>
            <a:endParaRPr lang="en-US" altLang="zh-CN" sz="20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zh-CN" sz="2000" dirty="0" smtClean="0"/>
              <a:t>      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384048"/>
            <a:ext cx="8507288" cy="685800"/>
          </a:xfrm>
        </p:spPr>
        <p:txBody>
          <a:bodyPr>
            <a:normAutofit/>
          </a:bodyPr>
          <a:lstStyle/>
          <a:p>
            <a:r>
              <a:rPr lang="zh-CN" altLang="en-US" sz="2400" dirty="0" smtClean="0">
                <a:solidFill>
                  <a:schemeClr val="tx1"/>
                </a:solidFill>
                <a:latin typeface="+mn-ea"/>
                <a:ea typeface="+mn-ea"/>
              </a:rPr>
              <a:t>甲骨文：标志着中国古代汉字的成熟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059582"/>
            <a:ext cx="8712968" cy="3707088"/>
          </a:xfrm>
        </p:spPr>
        <p:txBody>
          <a:bodyPr>
            <a:normAutofit/>
          </a:bodyPr>
          <a:lstStyle/>
          <a:p>
            <a:r>
              <a:rPr lang="zh-CN" altLang="en-US" sz="2000" dirty="0" smtClean="0">
                <a:latin typeface="楷体" panose="02010609060101010101" charset="-122"/>
                <a:ea typeface="楷体" panose="02010609060101010101" charset="-122"/>
              </a:rPr>
              <a:t>      首先是字数相当多，目前见到的甲骨文单字已达</a:t>
            </a:r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5000</a:t>
            </a:r>
            <a:r>
              <a:rPr lang="zh-CN" altLang="en-US" sz="2000" dirty="0" smtClean="0">
                <a:latin typeface="楷体" panose="02010609060101010101" charset="-122"/>
                <a:ea typeface="楷体" panose="02010609060101010101" charset="-122"/>
              </a:rPr>
              <a:t>字以上。其次，字形结构也相当复杂，后人所总结构成汉字的会意、象形、假借、形声等六种原则，在甲骨文中皆可找到实例。再次，语法也很完备，词类上已有名词、代词、动词等区分，其句式结构也与后代汉语语法大体一致。根据上述情况判断，甲骨文不会是最早的汉字。甲骨文已经是一种十分发达和成熟的文字。</a:t>
            </a: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411510"/>
            <a:ext cx="9144000" cy="4428492"/>
          </a:xfrm>
        </p:spPr>
        <p:txBody>
          <a:bodyPr>
            <a:noAutofit/>
          </a:bodyPr>
          <a:lstStyle/>
          <a:p>
            <a:pPr fontAlgn="ctr"/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由于传统史书对于殷商历史叙述过于简略，故一度有人质疑其是否存在。甲骨文发现后，殷商的历史得以证实。甲骨文记载的商王世系继承与《史记》所载不尽相同，并出现类似</a:t>
            </a:r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嫡</a:t>
            </a:r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”“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庶</a:t>
            </a:r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的词语：甲骨文反映出商代祭祀分为不同等级，祭祀对象有祖先和天帝、日、月、云、星、山川河流等诸神，祭祀祖先的规模和频率超过了其它神；甲骨文还记载了商王与其它地区的朝聘贡巡之礼、军事联盟之礼、贵族之间的通婚之礼等。</a:t>
            </a:r>
            <a:endParaRPr lang="zh-CN" altLang="zh-CN" sz="20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 fontAlgn="ctr"/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                                ——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摘编自陈戌国《中国礼制史》</a:t>
            </a:r>
            <a:endParaRPr lang="zh-CN" altLang="zh-CN" sz="20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 fontAlgn="ctr">
              <a:buNone/>
            </a:pP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依据材料指出甲骨文反映了商代哪些社会状况？</a:t>
            </a:r>
            <a:endParaRPr lang="zh-CN" altLang="zh-CN" sz="20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>
              <a:buNone/>
            </a:pPr>
            <a:endParaRPr lang="zh-CN" altLang="en-US" sz="20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0"/>
            <a:ext cx="9144000" cy="4840002"/>
          </a:xfrm>
        </p:spPr>
        <p:txBody>
          <a:bodyPr>
            <a:normAutofit fontScale="85000" lnSpcReduction="10000"/>
          </a:bodyPr>
          <a:lstStyle/>
          <a:p>
            <a:pPr fontAlgn="ctr">
              <a:lnSpc>
                <a:spcPct val="150000"/>
              </a:lnSpc>
            </a:pPr>
            <a:r>
              <a:rPr lang="zh-CN" altLang="zh-CN" sz="3200" dirty="0" smtClean="0">
                <a:latin typeface="楷体" panose="02010609060101010101" charset="-122"/>
                <a:ea typeface="楷体" panose="02010609060101010101" charset="-122"/>
              </a:rPr>
              <a:t>由于传统史书对于殷商历史叙述过于简略，故一度有人质疑其是否存在。甲骨文发现后，殷商的历史得以证实。甲骨文记载的商王</a:t>
            </a:r>
            <a:r>
              <a:rPr lang="zh-CN" altLang="zh-CN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世系继承</a:t>
            </a:r>
            <a:r>
              <a:rPr lang="zh-CN" altLang="zh-CN" sz="3200" dirty="0" smtClean="0">
                <a:latin typeface="楷体" panose="02010609060101010101" charset="-122"/>
                <a:ea typeface="楷体" panose="02010609060101010101" charset="-122"/>
              </a:rPr>
              <a:t>与《史记》所载不尽相同，并出现类似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zh-CN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嫡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”“</a:t>
            </a:r>
            <a:r>
              <a:rPr lang="zh-CN" altLang="zh-CN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庶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zh-CN" sz="3200" dirty="0" smtClean="0">
                <a:latin typeface="楷体" panose="02010609060101010101" charset="-122"/>
                <a:ea typeface="楷体" panose="02010609060101010101" charset="-122"/>
              </a:rPr>
              <a:t>的词语：甲骨文反映出商代祭祀分为不同</a:t>
            </a:r>
            <a:r>
              <a:rPr lang="zh-CN" altLang="zh-CN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等级</a:t>
            </a:r>
            <a:r>
              <a:rPr lang="zh-CN" altLang="zh-CN" sz="3200" dirty="0" smtClean="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zh-CN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祭祀</a:t>
            </a:r>
            <a:r>
              <a:rPr lang="zh-CN" altLang="zh-CN" sz="3200" dirty="0" smtClean="0">
                <a:latin typeface="楷体" panose="02010609060101010101" charset="-122"/>
                <a:ea typeface="楷体" panose="02010609060101010101" charset="-122"/>
              </a:rPr>
              <a:t>对象有祖先和天帝、日、月、云、星、山川河流等诸神，祭祀祖先的规模和频率超过了其它神；甲骨文还记载了</a:t>
            </a:r>
            <a:r>
              <a:rPr lang="zh-CN" altLang="zh-CN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商王与其它地区</a:t>
            </a:r>
            <a:r>
              <a:rPr lang="zh-CN" altLang="zh-CN" sz="3200" dirty="0" smtClean="0">
                <a:latin typeface="楷体" panose="02010609060101010101" charset="-122"/>
                <a:ea typeface="楷体" panose="02010609060101010101" charset="-122"/>
              </a:rPr>
              <a:t>的朝聘贡巡之礼、军事联盟之礼、贵族之间的通婚之</a:t>
            </a:r>
            <a:r>
              <a:rPr lang="zh-CN" altLang="zh-CN" sz="32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礼</a:t>
            </a:r>
            <a:r>
              <a:rPr lang="zh-CN" altLang="zh-CN" sz="3200" dirty="0" smtClean="0">
                <a:latin typeface="楷体" panose="02010609060101010101" charset="-122"/>
                <a:ea typeface="楷体" panose="02010609060101010101" charset="-122"/>
              </a:rPr>
              <a:t>等。</a:t>
            </a:r>
            <a:endParaRPr lang="en-US" altLang="zh-CN" sz="32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 fontAlgn="ctr">
              <a:lnSpc>
                <a:spcPct val="150000"/>
              </a:lnSpc>
            </a:pPr>
            <a:endParaRPr lang="zh-CN" altLang="en-US" sz="32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20072" y="573528"/>
            <a:ext cx="2520280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dirty="0" smtClean="0">
                <a:solidFill>
                  <a:schemeClr val="bg1"/>
                </a:solidFill>
              </a:rPr>
              <a:t>出现王位世袭制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11760" y="1275606"/>
            <a:ext cx="2520280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宗法雏形出现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43808" y="1977684"/>
            <a:ext cx="2520280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存在等级差异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27784" y="2733768"/>
            <a:ext cx="2520280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强烈的鬼神观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5536" y="3381840"/>
            <a:ext cx="5688632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内外服制度下松散的政治联盟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04048" y="4299942"/>
            <a:ext cx="2520280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礼仪众多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411510"/>
            <a:ext cx="9144000" cy="4428492"/>
          </a:xfrm>
        </p:spPr>
        <p:txBody>
          <a:bodyPr>
            <a:normAutofit/>
          </a:bodyPr>
          <a:lstStyle/>
          <a:p>
            <a:pPr fontAlgn="ctr"/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由于传统史书对于殷商历史叙述过于简略，故一度有人质疑其是否存在。甲骨文发现后，殷商的历史得以证实。甲骨文记载的商王世系继承与《史记》所载不尽相同，并出现类似</a:t>
            </a:r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嫡</a:t>
            </a:r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”“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庶</a:t>
            </a:r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的词语：甲骨文反映出商代祭祀分为不同等级，祭祀对象有祖先和天帝、日、月、云、星、山川河流等诸神，祭祀祖先的规模和频率超过了其它神；甲骨文还记载了商王与其它地区的朝聘贡巡之礼、军事联盟之礼、贵族之间的通婚之礼等。</a:t>
            </a:r>
            <a:endParaRPr lang="zh-CN" altLang="zh-CN" sz="20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 fontAlgn="ctr"/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                   </a:t>
            </a:r>
            <a:endParaRPr lang="en-US" altLang="zh-CN" sz="20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 fontAlgn="ctr"/>
            <a:r>
              <a:rPr lang="zh-CN" altLang="en-US" sz="2000" dirty="0" smtClean="0">
                <a:latin typeface="楷体" panose="02010609060101010101" charset="-122"/>
                <a:ea typeface="楷体" panose="02010609060101010101" charset="-122"/>
              </a:rPr>
              <a:t>谈谈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甲骨文的发现对历史研究的意义</a:t>
            </a:r>
            <a:r>
              <a:rPr lang="zh-CN" altLang="en-US" sz="2000" dirty="0" smtClean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20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411510"/>
            <a:ext cx="9144000" cy="4428492"/>
          </a:xfrm>
        </p:spPr>
        <p:txBody>
          <a:bodyPr>
            <a:normAutofit/>
          </a:bodyPr>
          <a:lstStyle/>
          <a:p>
            <a:pPr fontAlgn="ctr">
              <a:lnSpc>
                <a:spcPct val="150000"/>
              </a:lnSpc>
            </a:pP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由于传统史书对于殷商历史</a:t>
            </a:r>
            <a:r>
              <a:rPr lang="zh-CN" altLang="zh-CN" sz="2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叙述过于简略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，故一度有人</a:t>
            </a:r>
            <a:r>
              <a:rPr lang="zh-CN" altLang="zh-CN" sz="2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质疑其是否存在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。甲骨文发现后，殷商的历史得以</a:t>
            </a:r>
            <a:r>
              <a:rPr lang="zh-CN" altLang="zh-CN" sz="2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证实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。甲骨文记载的商王世系继承与《史记》</a:t>
            </a:r>
            <a:r>
              <a:rPr lang="zh-CN" altLang="zh-CN" sz="20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所载不尽相同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，并出现类似</a:t>
            </a:r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嫡</a:t>
            </a:r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”“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庶</a:t>
            </a:r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zh-CN" sz="2000" dirty="0" smtClean="0">
                <a:latin typeface="楷体" panose="02010609060101010101" charset="-122"/>
                <a:ea typeface="楷体" panose="02010609060101010101" charset="-122"/>
              </a:rPr>
              <a:t>的词语：甲骨文反映出商代祭祀分为不同等级，祭祀对象有祖先和天帝、日、月、云、星、山川河流等诸神，祭祀祖先的规模和频率超过了其它神；甲骨文还记载了商王与其它地区的朝聘贡巡之礼、军事联盟之礼、贵族之间的通婚之礼等。</a:t>
            </a:r>
            <a:endParaRPr lang="zh-CN" altLang="zh-CN" sz="2000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72893" y="191389"/>
            <a:ext cx="3600400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dirty="0" smtClean="0">
                <a:solidFill>
                  <a:schemeClr val="bg1"/>
                </a:solidFill>
              </a:rPr>
              <a:t>证实商代历史存在；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92205" y="1497867"/>
            <a:ext cx="3960440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000" dirty="0" smtClean="0">
                <a:solidFill>
                  <a:schemeClr val="bg1"/>
                </a:solidFill>
              </a:rPr>
              <a:t>印证文献史料或订正其错误；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81980" y="3557114"/>
            <a:ext cx="3960440" cy="3780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400" dirty="0" smtClean="0">
                <a:solidFill>
                  <a:schemeClr val="bg1"/>
                </a:solidFill>
              </a:rPr>
              <a:t>开辟新的研究领域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49492"/>
            <a:ext cx="8820472" cy="4517178"/>
          </a:xfrm>
        </p:spPr>
        <p:txBody>
          <a:bodyPr>
            <a:normAutofit fontScale="70000" lnSpcReduction="20000"/>
          </a:bodyPr>
          <a:lstStyle/>
          <a:p>
            <a:r>
              <a:rPr lang="zh-CN" altLang="en-US" sz="3200" dirty="0" smtClean="0">
                <a:latin typeface="+mj-ea"/>
                <a:ea typeface="+mj-ea"/>
              </a:rPr>
              <a:t>       发现于河南的二里头文化，被考古学家推测极有可能为夏文化遗存。考古学家发现了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宫殿</a:t>
            </a:r>
            <a:r>
              <a:rPr lang="zh-CN" altLang="en-US" sz="3200" dirty="0" smtClean="0">
                <a:latin typeface="+mj-ea"/>
                <a:ea typeface="+mj-ea"/>
              </a:rPr>
              <a:t>遗址，包括殿堂、庭院、殿门等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配套</a:t>
            </a:r>
            <a:r>
              <a:rPr lang="zh-CN" altLang="en-US" sz="3200" dirty="0" smtClean="0">
                <a:latin typeface="+mj-ea"/>
                <a:ea typeface="+mj-ea"/>
              </a:rPr>
              <a:t>建筑，台基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高</a:t>
            </a:r>
            <a:r>
              <a:rPr lang="zh-CN" altLang="en-US" sz="3200" dirty="0" smtClean="0">
                <a:latin typeface="+mj-ea"/>
                <a:ea typeface="+mj-ea"/>
              </a:rPr>
              <a:t>近</a:t>
            </a:r>
            <a:r>
              <a:rPr lang="en-US" altLang="zh-CN" sz="3200" dirty="0" smtClean="0">
                <a:latin typeface="+mj-ea"/>
                <a:ea typeface="+mj-ea"/>
              </a:rPr>
              <a:t>1</a:t>
            </a:r>
            <a:r>
              <a:rPr lang="zh-CN" altLang="en-US" sz="3200" dirty="0" smtClean="0">
                <a:latin typeface="+mj-ea"/>
                <a:ea typeface="+mj-ea"/>
              </a:rPr>
              <a:t>米，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面积</a:t>
            </a:r>
            <a:r>
              <a:rPr lang="zh-CN" altLang="en-US" sz="3200" dirty="0" smtClean="0">
                <a:latin typeface="+mj-ea"/>
                <a:ea typeface="+mj-ea"/>
              </a:rPr>
              <a:t>约</a:t>
            </a:r>
            <a:r>
              <a:rPr lang="en-US" altLang="zh-CN" sz="3200" dirty="0" smtClean="0">
                <a:latin typeface="+mj-ea"/>
                <a:ea typeface="+mj-ea"/>
              </a:rPr>
              <a:t>10000</a:t>
            </a:r>
            <a:r>
              <a:rPr lang="zh-CN" altLang="en-US" sz="3200" dirty="0" smtClean="0">
                <a:latin typeface="+mj-ea"/>
                <a:ea typeface="+mj-ea"/>
              </a:rPr>
              <a:t>平方米。</a:t>
            </a:r>
            <a:endParaRPr lang="en-US" altLang="zh-CN" sz="3200" dirty="0" smtClean="0">
              <a:latin typeface="+mj-ea"/>
              <a:ea typeface="+mj-ea"/>
            </a:endParaRPr>
          </a:p>
          <a:p>
            <a:endParaRPr lang="en-US" altLang="zh-CN" sz="3200" dirty="0" smtClean="0">
              <a:latin typeface="+mj-ea"/>
              <a:ea typeface="+mj-ea"/>
            </a:endParaRPr>
          </a:p>
          <a:p>
            <a:r>
              <a:rPr lang="zh-CN" altLang="en-US" sz="3200" dirty="0" smtClean="0">
                <a:latin typeface="+mj-ea"/>
                <a:ea typeface="+mj-ea"/>
              </a:rPr>
              <a:t>宫殿周围还发现了陶器、骨器等作坊遗址，出土了铜渣。</a:t>
            </a:r>
            <a:endParaRPr lang="en-US" altLang="zh-CN" sz="3200" dirty="0" smtClean="0">
              <a:latin typeface="+mj-ea"/>
              <a:ea typeface="+mj-ea"/>
            </a:endParaRPr>
          </a:p>
          <a:p>
            <a:r>
              <a:rPr lang="zh-CN" altLang="en-US" sz="3200" dirty="0" smtClean="0">
                <a:latin typeface="+mj-ea"/>
                <a:ea typeface="+mj-ea"/>
              </a:rPr>
              <a:t>陶器中占比例最大的是酒器，为前所罕见。</a:t>
            </a:r>
            <a:endParaRPr lang="en-US" altLang="zh-CN" sz="3200" dirty="0" smtClean="0">
              <a:latin typeface="+mj-ea"/>
              <a:ea typeface="+mj-ea"/>
            </a:endParaRPr>
          </a:p>
          <a:p>
            <a:endParaRPr lang="en-US" altLang="zh-CN" sz="3200" dirty="0" smtClean="0">
              <a:latin typeface="+mj-ea"/>
              <a:ea typeface="+mj-ea"/>
            </a:endParaRPr>
          </a:p>
          <a:p>
            <a:r>
              <a:rPr lang="zh-CN" altLang="en-US" sz="3200" dirty="0" smtClean="0">
                <a:latin typeface="+mj-ea"/>
                <a:ea typeface="+mj-ea"/>
              </a:rPr>
              <a:t>此外还发现了一些深坑，据推测是水井遗址。墓葬有很多玉器，制作工艺相当精美。</a:t>
            </a:r>
            <a:endParaRPr lang="en-US" altLang="zh-CN" sz="3200" dirty="0" smtClean="0">
              <a:latin typeface="+mj-ea"/>
              <a:ea typeface="+mj-ea"/>
            </a:endParaRPr>
          </a:p>
          <a:p>
            <a:endParaRPr lang="en-US" altLang="zh-CN" sz="3200" dirty="0" smtClean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06769" y="1538922"/>
            <a:ext cx="6516216" cy="4320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</a:rPr>
              <a:t>大型宫殿建筑，体现王权的象征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5022" y="4459165"/>
            <a:ext cx="6516216" cy="4320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</a:rPr>
              <a:t>手工业发达、青铜铸造已经出现。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5184" y="2884861"/>
            <a:ext cx="6516216" cy="4320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</a:rPr>
              <a:t>农业发展、粮食产量有所增加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84048"/>
            <a:ext cx="8686800" cy="685800"/>
          </a:xfrm>
        </p:spPr>
        <p:txBody>
          <a:bodyPr>
            <a:noAutofit/>
          </a:bodyPr>
          <a:lstStyle/>
          <a:p>
            <a:r>
              <a:rPr lang="zh-CN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三</a:t>
            </a:r>
            <a:r>
              <a:rPr lang="en-US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甲骨文</a:t>
            </a:r>
            <a:r>
              <a:rPr lang="zh-CN" altLang="en-US" sz="2400" dirty="0" smtClean="0">
                <a:solidFill>
                  <a:schemeClr val="tx1"/>
                </a:solidFill>
                <a:latin typeface="+mn-ea"/>
                <a:ea typeface="+mn-ea"/>
              </a:rPr>
              <a:t>与</a:t>
            </a:r>
            <a:r>
              <a:rPr lang="zh-CN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金文</a:t>
            </a:r>
            <a:br>
              <a:rPr lang="zh-CN" altLang="zh-CN" sz="2400" dirty="0" smtClean="0">
                <a:solidFill>
                  <a:schemeClr val="tx1"/>
                </a:solidFill>
                <a:latin typeface="+mn-ea"/>
                <a:ea typeface="+mn-ea"/>
              </a:rPr>
            </a:br>
            <a:endParaRPr lang="zh-CN" altLang="en-US"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167594"/>
            <a:ext cx="8964488" cy="348300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CN" sz="2000" dirty="0" smtClean="0">
                <a:latin typeface="+mn-ea"/>
                <a:ea typeface="+mn-ea"/>
              </a:rPr>
              <a:t>2.</a:t>
            </a:r>
            <a:r>
              <a:rPr lang="zh-CN" altLang="en-US" sz="2000" dirty="0" smtClean="0">
                <a:latin typeface="+mn-ea"/>
                <a:ea typeface="+mn-ea"/>
              </a:rPr>
              <a:t>金文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金文：商周时期铸在青铜器上的文字</a:t>
            </a:r>
            <a:endParaRPr lang="en-US" altLang="zh-CN" sz="2000" dirty="0" smtClean="0">
              <a:latin typeface="+mn-ea"/>
              <a:ea typeface="+mn-ea"/>
            </a:endParaRPr>
          </a:p>
          <a:p>
            <a:r>
              <a:rPr lang="zh-CN" altLang="en-US" sz="2000" dirty="0" smtClean="0">
                <a:latin typeface="+mn-ea"/>
                <a:ea typeface="+mn-ea"/>
              </a:rPr>
              <a:t>籀文：西周晚期史官形成金文的标准字体：</a:t>
            </a:r>
            <a:endParaRPr lang="en-US" altLang="zh-CN" sz="2000" dirty="0" smtClean="0">
              <a:latin typeface="+mn-ea"/>
              <a:ea typeface="+mn-ea"/>
            </a:endParaRPr>
          </a:p>
          <a:p>
            <a:pPr>
              <a:buNone/>
            </a:pPr>
            <a:endParaRPr lang="en-US" altLang="zh-CN" sz="2000" dirty="0" smtClean="0">
              <a:latin typeface="+mn-ea"/>
              <a:ea typeface="+mn-ea"/>
            </a:endParaRPr>
          </a:p>
          <a:p>
            <a:pPr>
              <a:buNone/>
            </a:pPr>
            <a:endParaRPr lang="en-US" altLang="zh-CN" sz="2000" dirty="0" smtClean="0">
              <a:latin typeface="+mn-ea"/>
              <a:ea typeface="+mn-ea"/>
            </a:endParaRPr>
          </a:p>
          <a:p>
            <a:pPr>
              <a:buNone/>
            </a:pPr>
            <a:r>
              <a:rPr lang="en-US" altLang="zh-CN" sz="2000" dirty="0" smtClean="0">
                <a:latin typeface="+mn-ea"/>
                <a:ea typeface="+mn-ea"/>
              </a:rPr>
              <a:t>      </a:t>
            </a:r>
            <a:endParaRPr lang="zh-CN" altLang="en-US" sz="2000" dirty="0">
              <a:latin typeface="+mn-ea"/>
              <a:ea typeface="+mn-ea"/>
            </a:endParaRPr>
          </a:p>
        </p:txBody>
      </p:sp>
      <p:pic>
        <p:nvPicPr>
          <p:cNvPr id="4" name="Picture 2" descr="https://timgsa.baidu.com/timg?image&amp;quality=80&amp;size=b9999_10000&amp;sec=1568619534303&amp;di=afe250d57cee35fe40f8b32db3c78a3c&amp;imgtype=0&amp;src=http%3A%2F%2Fgss0.baidu.com%2F9vo3dSag_xI4khGko9WTAnF6hhy%2Fzhidao%2Fwh%253D450%252C600%2Fsign%3Dd1f6b8aa01f79052ef4a4f3a39c3fbfc%2Faa64034f78f0f7365e9187b80255b319ebc41318.jpg"/>
          <p:cNvPicPr>
            <a:picLocks noChangeAspect="1" noChangeArrowheads="1"/>
          </p:cNvPicPr>
          <p:nvPr/>
        </p:nvPicPr>
        <p:blipFill>
          <a:blip r:embed="rId1" cstate="print"/>
          <a:srcRect r="1609" b="45652"/>
          <a:stretch>
            <a:fillRect/>
          </a:stretch>
        </p:blipFill>
        <p:spPr bwMode="auto">
          <a:xfrm>
            <a:off x="611560" y="3219822"/>
            <a:ext cx="7560840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6389" y="0"/>
            <a:ext cx="7887571" cy="535577"/>
          </a:xfrm>
        </p:spPr>
        <p:txBody>
          <a:bodyPr>
            <a:normAutofit/>
          </a:bodyPr>
          <a:lstStyle/>
          <a:p>
            <a:pPr algn="ctr"/>
            <a:r>
              <a:rPr lang="zh-CN" altLang="en-US" sz="2800" dirty="0" smtClean="0"/>
              <a:t>本课总结</a:t>
            </a:r>
            <a:endParaRPr lang="zh-CN" alt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261257" y="718457"/>
          <a:ext cx="8640961" cy="413364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72236"/>
                <a:gridCol w="1070073"/>
                <a:gridCol w="1578981"/>
                <a:gridCol w="4919671"/>
              </a:tblGrid>
              <a:tr h="275080">
                <a:tc rowSpan="6">
                  <a:txBody>
                    <a:bodyPr/>
                    <a:lstStyle/>
                    <a:p>
                      <a:r>
                        <a:rPr lang="zh-CN" altLang="en-US" sz="1500" b="1" dirty="0" smtClean="0"/>
                        <a:t>经济</a:t>
                      </a:r>
                      <a:endParaRPr lang="zh-CN" altLang="en-US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 smtClean="0"/>
                        <a:t>经济特征</a:t>
                      </a:r>
                      <a:endParaRPr lang="zh-CN" altLang="en-US" sz="1600" b="1" dirty="0"/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r>
                        <a:rPr lang="zh-CN" altLang="en-US" sz="2100" dirty="0" smtClean="0"/>
                        <a:t>奴隶制经济</a:t>
                      </a:r>
                      <a:endParaRPr lang="zh-CN" altLang="en-US" sz="2100" dirty="0"/>
                    </a:p>
                  </a:txBody>
                  <a:tcPr marT="34290" marB="34290"/>
                </a:tc>
                <a:tc hMerge="1">
                  <a:tcPr/>
                </a:tc>
              </a:tr>
              <a:tr h="411194">
                <a:tc vMerge="1"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 smtClean="0"/>
                        <a:t>农业</a:t>
                      </a:r>
                      <a:endParaRPr lang="zh-CN" altLang="en-US" sz="16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土地制度</a:t>
                      </a:r>
                      <a:endParaRPr lang="en-US" altLang="zh-CN" sz="21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井田制</a:t>
                      </a:r>
                      <a:endParaRPr lang="zh-CN" altLang="en-US" sz="2100" dirty="0"/>
                    </a:p>
                  </a:txBody>
                  <a:tcPr marT="34290" marB="34290"/>
                </a:tc>
              </a:tr>
              <a:tr h="444750">
                <a:tc vMerge="1">
                  <a:tcPr marT="34290" marB="34290"/>
                </a:tc>
                <a:tc>
                  <a:txBody>
                    <a:bodyPr/>
                    <a:lstStyle/>
                    <a:p>
                      <a:endParaRPr lang="zh-CN" altLang="en-US" sz="16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农具</a:t>
                      </a:r>
                      <a:endParaRPr lang="zh-CN" alt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木、石、骨；少量青铜农具</a:t>
                      </a:r>
                      <a:endParaRPr lang="zh-CN" altLang="en-US" sz="2100" dirty="0"/>
                    </a:p>
                  </a:txBody>
                  <a:tcPr marT="34290" marB="34290"/>
                </a:tc>
              </a:tr>
              <a:tr h="722271">
                <a:tc vMerge="1"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 smtClean="0"/>
                        <a:t>手工业</a:t>
                      </a:r>
                      <a:endParaRPr lang="zh-CN" altLang="en-US" sz="16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青铜铸造</a:t>
                      </a:r>
                      <a:endParaRPr lang="zh-CN" alt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发达、成熟</a:t>
                      </a:r>
                      <a:endParaRPr lang="en-US" altLang="zh-CN" sz="2100" dirty="0" smtClean="0"/>
                    </a:p>
                    <a:p>
                      <a:r>
                        <a:rPr lang="zh-CN" altLang="en-US" sz="1800" dirty="0" smtClean="0"/>
                        <a:t>数量多、种类全、工艺精湛、造型生动</a:t>
                      </a:r>
                      <a:endParaRPr lang="zh-CN" altLang="en-US" sz="1800" dirty="0"/>
                    </a:p>
                  </a:txBody>
                  <a:tcPr marT="34290" marB="34290"/>
                </a:tc>
              </a:tr>
              <a:tr h="722271">
                <a:tc vMerge="1">
                  <a:tcPr marT="34290" marB="34290"/>
                </a:tc>
                <a:tc>
                  <a:txBody>
                    <a:bodyPr/>
                    <a:lstStyle/>
                    <a:p>
                      <a:endParaRPr lang="zh-CN" altLang="en-US" sz="16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丝织业</a:t>
                      </a:r>
                      <a:endParaRPr lang="en-US" altLang="zh-CN" sz="2100" dirty="0" smtClean="0"/>
                    </a:p>
                    <a:p>
                      <a:r>
                        <a:rPr lang="zh-CN" altLang="en-US" sz="2100" dirty="0" smtClean="0"/>
                        <a:t>陶瓷业</a:t>
                      </a:r>
                      <a:endParaRPr lang="zh-CN" alt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有一定的发展</a:t>
                      </a:r>
                      <a:endParaRPr lang="en-US" altLang="zh-CN" sz="2100" dirty="0" smtClean="0"/>
                    </a:p>
                    <a:p>
                      <a:r>
                        <a:rPr lang="zh-CN" altLang="en-US" sz="2100" dirty="0" smtClean="0"/>
                        <a:t>原始瓷器出现</a:t>
                      </a:r>
                      <a:endParaRPr lang="zh-CN" altLang="en-US" sz="2100" dirty="0"/>
                    </a:p>
                  </a:txBody>
                  <a:tcPr marT="34290" marB="34290"/>
                </a:tc>
              </a:tr>
              <a:tr h="722271">
                <a:tc vMerge="1"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 smtClean="0"/>
                        <a:t>商业</a:t>
                      </a:r>
                      <a:endParaRPr lang="zh-CN" altLang="en-US" sz="1600" b="1" dirty="0" smtClean="0"/>
                    </a:p>
                    <a:p>
                      <a:endParaRPr lang="zh-CN" altLang="en-US" sz="1600" b="1" dirty="0"/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r>
                        <a:rPr lang="zh-CN" altLang="en-US" sz="1800" dirty="0" smtClean="0"/>
                        <a:t>（商）职业商人和最早的货币产生</a:t>
                      </a:r>
                      <a:endParaRPr lang="en-US" altLang="zh-CN" sz="1800" dirty="0" smtClean="0"/>
                    </a:p>
                    <a:p>
                      <a:r>
                        <a:rPr lang="zh-CN" altLang="en-US" sz="1800" dirty="0" smtClean="0"/>
                        <a:t>（周）“工商食官”政策</a:t>
                      </a:r>
                      <a:endParaRPr lang="zh-CN" altLang="en-US" sz="1800" dirty="0"/>
                    </a:p>
                  </a:txBody>
                  <a:tcPr marT="34290" marB="34290"/>
                </a:tc>
                <a:tc hMerge="1">
                  <a:tcPr/>
                </a:tc>
              </a:tr>
              <a:tr h="722271">
                <a:tc>
                  <a:txBody>
                    <a:bodyPr/>
                    <a:lstStyle/>
                    <a:p>
                      <a:r>
                        <a:rPr lang="zh-CN" altLang="en-US" sz="2100" b="1" dirty="0" smtClean="0"/>
                        <a:t>文化</a:t>
                      </a:r>
                      <a:endParaRPr lang="zh-CN" alt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b="1" dirty="0" smtClean="0"/>
                        <a:t>甲骨文</a:t>
                      </a:r>
                      <a:endParaRPr lang="en-US" altLang="zh-CN" sz="2100" b="1" dirty="0" smtClean="0"/>
                    </a:p>
                    <a:p>
                      <a:r>
                        <a:rPr lang="zh-CN" altLang="en-US" sz="2100" b="1" dirty="0" smtClean="0"/>
                        <a:t>金文</a:t>
                      </a:r>
                      <a:endParaRPr lang="zh-CN" altLang="en-US" sz="2100" b="1" dirty="0"/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r>
                        <a:rPr lang="zh-CN" altLang="en-US" sz="1800" dirty="0" smtClean="0"/>
                        <a:t>刻在龟甲和兽骨上的文字</a:t>
                      </a:r>
                      <a:endParaRPr lang="en-US" altLang="zh-CN" sz="1800" dirty="0" smtClean="0"/>
                    </a:p>
                    <a:p>
                      <a:r>
                        <a:rPr lang="zh-CN" altLang="en-US" sz="1800" dirty="0" smtClean="0"/>
                        <a:t>刻在青铜器上的文字</a:t>
                      </a:r>
                      <a:endParaRPr lang="zh-CN" altLang="en-US" sz="1800" dirty="0"/>
                    </a:p>
                  </a:txBody>
                  <a:tcPr marT="34290" marB="34290"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  <a:endParaRPr lang="zh-CN" altLang="en-US" sz="5400" b="1" spc="3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pc="226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一、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商周时期的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经济概况</a:t>
            </a:r>
            <a:endParaRPr lang="zh-CN" alt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0"/>
            <a:ext cx="8964488" cy="4766670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sz="3200" dirty="0" smtClean="0"/>
              <a:t>        </a:t>
            </a:r>
            <a:endParaRPr lang="en-US" altLang="zh-CN" sz="3200" dirty="0" smtClean="0"/>
          </a:p>
          <a:p>
            <a:r>
              <a:rPr lang="zh-CN" altLang="en-US" sz="3200" dirty="0" smtClean="0">
                <a:latin typeface="+mj-ea"/>
                <a:ea typeface="+mj-ea"/>
              </a:rPr>
              <a:t>     商和西周是我国奴隶制社会经济发展并走向繁荣的时期。农业是主要生产部门，井田制是基本土地制度。井田即方块田，整治规则，有沟渠灌溉。农业生产中主要使用木、石、骨、蚌等材质的工具，青铜农具极少。青铜铸造是手工业生产中的主要部门，青铜器种类繁多，劳动人民创造了灿烂的青铜文化。我国是世界上最早养蚕缫丝的国家，绢帛是商周贵族普遍的衣着材料。</a:t>
            </a:r>
            <a:endParaRPr lang="en-US" altLang="zh-CN" sz="32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zh-CN" sz="3200" dirty="0" smtClean="0">
                <a:latin typeface="+mj-ea"/>
                <a:ea typeface="+mj-ea"/>
              </a:rPr>
              <a:t>                                                 ——《</a:t>
            </a:r>
            <a:r>
              <a:rPr lang="zh-CN" altLang="en-US" sz="3200" dirty="0" smtClean="0">
                <a:latin typeface="+mj-ea"/>
                <a:ea typeface="+mj-ea"/>
              </a:rPr>
              <a:t>中外历史纲要</a:t>
            </a:r>
            <a:r>
              <a:rPr lang="en-US" altLang="zh-CN" sz="3200" dirty="0" smtClean="0">
                <a:latin typeface="+mj-ea"/>
                <a:ea typeface="+mj-ea"/>
              </a:rPr>
              <a:t>》</a:t>
            </a:r>
            <a:endParaRPr lang="zh-CN" altLang="en-US" sz="3200" dirty="0" smtClean="0">
              <a:latin typeface="+mj-ea"/>
              <a:ea typeface="+mj-ea"/>
            </a:endParaRPr>
          </a:p>
          <a:p>
            <a:r>
              <a:rPr lang="zh-CN" altLang="en-US" sz="3200" dirty="0" smtClean="0"/>
              <a:t>依据材料，概括商周时期社会经济发展的表现。</a:t>
            </a:r>
            <a:endParaRPr lang="zh-CN" altLang="en-US" sz="3200" dirty="0"/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780402" y="930229"/>
            <a:ext cx="216024" cy="540060"/>
          </a:xfrm>
          <a:prstGeom prst="line">
            <a:avLst/>
          </a:prstGeom>
          <a:ln w="444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7251576" y="1764165"/>
            <a:ext cx="216024" cy="540060"/>
          </a:xfrm>
          <a:prstGeom prst="line">
            <a:avLst/>
          </a:prstGeom>
          <a:ln w="444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6034045" y="3058203"/>
            <a:ext cx="216024" cy="540060"/>
          </a:xfrm>
          <a:prstGeom prst="line">
            <a:avLst/>
          </a:prstGeom>
          <a:ln w="444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0"/>
            <a:ext cx="8964488" cy="4766670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sz="3200" dirty="0" smtClean="0"/>
              <a:t>        </a:t>
            </a:r>
            <a:endParaRPr lang="en-US" altLang="zh-CN" sz="3200" dirty="0" smtClean="0"/>
          </a:p>
          <a:p>
            <a:r>
              <a:rPr lang="en-US" altLang="zh-CN" sz="3200" dirty="0" smtClean="0"/>
              <a:t> </a:t>
            </a:r>
            <a:r>
              <a:rPr lang="zh-CN" altLang="en-US" sz="3200" dirty="0" smtClean="0">
                <a:latin typeface="+mj-ea"/>
                <a:ea typeface="+mj-ea"/>
              </a:rPr>
              <a:t>商和西周是我国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奴隶制社会经济</a:t>
            </a:r>
            <a:r>
              <a:rPr lang="zh-CN" altLang="en-US" sz="3200" dirty="0" smtClean="0">
                <a:latin typeface="+mj-ea"/>
                <a:ea typeface="+mj-ea"/>
              </a:rPr>
              <a:t>发展并走向繁荣的时期。</a:t>
            </a:r>
            <a:endParaRPr lang="en-US" altLang="zh-CN" sz="3200" dirty="0" smtClean="0">
              <a:latin typeface="+mj-ea"/>
              <a:ea typeface="+mj-ea"/>
            </a:endParaRPr>
          </a:p>
          <a:p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农业</a:t>
            </a:r>
            <a:r>
              <a:rPr lang="zh-CN" altLang="en-US" sz="3200" dirty="0" smtClean="0">
                <a:latin typeface="+mj-ea"/>
                <a:ea typeface="+mj-ea"/>
              </a:rPr>
              <a:t>是主要生产部门，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井田制</a:t>
            </a:r>
            <a:r>
              <a:rPr lang="zh-CN" altLang="en-US" sz="3200" dirty="0" smtClean="0">
                <a:latin typeface="+mj-ea"/>
                <a:ea typeface="+mj-ea"/>
              </a:rPr>
              <a:t>是基本土地制度。井 田即方块田，整治规则，有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沟渠灌溉</a:t>
            </a:r>
            <a:r>
              <a:rPr lang="zh-CN" altLang="en-US" sz="3200" dirty="0" smtClean="0">
                <a:latin typeface="+mj-ea"/>
                <a:ea typeface="+mj-ea"/>
              </a:rPr>
              <a:t>。农业生产中主要使 用木、石、骨、蚌等材质的工具，青铜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农具</a:t>
            </a:r>
            <a:r>
              <a:rPr lang="zh-CN" altLang="en-US" sz="3200" dirty="0" smtClean="0">
                <a:latin typeface="+mj-ea"/>
                <a:ea typeface="+mj-ea"/>
              </a:rPr>
              <a:t>极少。</a:t>
            </a:r>
            <a:endParaRPr lang="en-US" altLang="zh-CN" sz="3200" dirty="0" smtClean="0">
              <a:latin typeface="+mj-ea"/>
              <a:ea typeface="+mj-ea"/>
            </a:endParaRPr>
          </a:p>
          <a:p>
            <a:endParaRPr lang="en-US" altLang="zh-CN" sz="3200" dirty="0" smtClean="0">
              <a:latin typeface="+mj-ea"/>
              <a:ea typeface="+mj-ea"/>
            </a:endParaRPr>
          </a:p>
          <a:p>
            <a:r>
              <a:rPr lang="en-US" altLang="zh-CN" sz="3200" dirty="0" smtClean="0">
                <a:latin typeface="+mj-ea"/>
                <a:ea typeface="+mj-ea"/>
              </a:rPr>
              <a:t>1【</a:t>
            </a:r>
            <a:r>
              <a:rPr lang="zh-CN" altLang="en-US" sz="3200" dirty="0" smtClean="0">
                <a:latin typeface="+mj-ea"/>
                <a:ea typeface="+mj-ea"/>
              </a:rPr>
              <a:t>经济特点</a:t>
            </a:r>
            <a:r>
              <a:rPr lang="en-US" altLang="zh-CN" sz="3200" dirty="0" smtClean="0">
                <a:latin typeface="+mj-ea"/>
                <a:ea typeface="+mj-ea"/>
              </a:rPr>
              <a:t>】</a:t>
            </a:r>
            <a:r>
              <a:rPr lang="zh-CN" altLang="en-US" sz="3200" dirty="0" smtClean="0">
                <a:latin typeface="+mj-ea"/>
                <a:ea typeface="+mj-ea"/>
              </a:rPr>
              <a:t>奴隶制社会经济</a:t>
            </a:r>
            <a:endParaRPr lang="en-US" altLang="zh-CN" sz="3200" dirty="0" smtClean="0">
              <a:latin typeface="+mj-ea"/>
              <a:ea typeface="+mj-ea"/>
            </a:endParaRPr>
          </a:p>
          <a:p>
            <a:r>
              <a:rPr lang="en-US" altLang="zh-CN" sz="3200" dirty="0" smtClean="0">
                <a:latin typeface="+mj-ea"/>
                <a:ea typeface="+mj-ea"/>
              </a:rPr>
              <a:t>2【</a:t>
            </a:r>
            <a:r>
              <a:rPr lang="zh-CN" altLang="en-US" sz="3200" dirty="0" smtClean="0">
                <a:latin typeface="+mj-ea"/>
                <a:ea typeface="+mj-ea"/>
              </a:rPr>
              <a:t>农业</a:t>
            </a:r>
            <a:r>
              <a:rPr lang="en-US" altLang="zh-CN" sz="3200" dirty="0" smtClean="0">
                <a:latin typeface="+mj-ea"/>
                <a:ea typeface="+mj-ea"/>
              </a:rPr>
              <a:t>】</a:t>
            </a:r>
            <a:r>
              <a:rPr lang="zh-CN" altLang="en-US" sz="3200" dirty="0" smtClean="0">
                <a:latin typeface="+mj-ea"/>
                <a:ea typeface="+mj-ea"/>
              </a:rPr>
              <a:t>土地制度、农业技术、农具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0"/>
            <a:ext cx="8964488" cy="4766670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sz="3200" dirty="0" smtClean="0"/>
              <a:t>        </a:t>
            </a:r>
            <a:endParaRPr lang="en-US" altLang="zh-CN" sz="3200" dirty="0" smtClean="0"/>
          </a:p>
          <a:p>
            <a:r>
              <a:rPr lang="zh-CN" altLang="en-US" sz="3200" dirty="0" smtClean="0">
                <a:latin typeface="+mj-ea"/>
                <a:ea typeface="+mj-ea"/>
              </a:rPr>
              <a:t>  商和西周是我国奴隶制社会经济发展并走向繁荣的时期。</a:t>
            </a:r>
            <a:endParaRPr lang="en-US" altLang="zh-CN" sz="3200" dirty="0" smtClean="0">
              <a:latin typeface="+mj-ea"/>
              <a:ea typeface="+mj-ea"/>
            </a:endParaRPr>
          </a:p>
          <a:p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青铜铸造</a:t>
            </a:r>
            <a:r>
              <a:rPr lang="zh-CN" altLang="en-US" sz="3200" dirty="0" smtClean="0">
                <a:latin typeface="+mj-ea"/>
                <a:ea typeface="+mj-ea"/>
              </a:rPr>
              <a:t>是手工业生产中的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主要部门</a:t>
            </a:r>
            <a:r>
              <a:rPr lang="zh-CN" altLang="en-US" sz="3200" dirty="0" smtClean="0">
                <a:latin typeface="+mj-ea"/>
                <a:ea typeface="+mj-ea"/>
              </a:rPr>
              <a:t>，青铜器种类繁多，劳动人民创造了灿烂的青铜文化。我国是世界上最早</a:t>
            </a:r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养蚕缫丝</a:t>
            </a:r>
            <a:r>
              <a:rPr lang="zh-CN" altLang="en-US" sz="3200" dirty="0" smtClean="0">
                <a:latin typeface="+mj-ea"/>
                <a:ea typeface="+mj-ea"/>
              </a:rPr>
              <a:t>的国家，绢帛是商周贵族普遍的衣着材料。</a:t>
            </a:r>
            <a:endParaRPr lang="en-US" altLang="zh-CN" sz="3200" dirty="0" smtClean="0">
              <a:latin typeface="+mj-ea"/>
              <a:ea typeface="+mj-ea"/>
            </a:endParaRPr>
          </a:p>
          <a:p>
            <a:endParaRPr lang="en-US" altLang="zh-CN" sz="32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zh-CN" sz="3200" dirty="0" smtClean="0">
                <a:latin typeface="+mj-ea"/>
                <a:ea typeface="+mj-ea"/>
              </a:rPr>
              <a:t>3.【</a:t>
            </a:r>
            <a:r>
              <a:rPr lang="zh-CN" altLang="en-US" sz="3200" dirty="0" smtClean="0">
                <a:latin typeface="+mj-ea"/>
                <a:ea typeface="+mj-ea"/>
              </a:rPr>
              <a:t>手工业</a:t>
            </a:r>
            <a:r>
              <a:rPr lang="en-US" altLang="zh-CN" sz="3200" dirty="0" smtClean="0">
                <a:latin typeface="+mj-ea"/>
                <a:ea typeface="+mj-ea"/>
              </a:rPr>
              <a:t>】</a:t>
            </a:r>
            <a:r>
              <a:rPr lang="zh-CN" altLang="en-US" sz="3200" dirty="0" smtClean="0">
                <a:latin typeface="+mj-ea"/>
                <a:ea typeface="+mj-ea"/>
              </a:rPr>
              <a:t>青铜铸造业发达、丝织技术发展；</a:t>
            </a:r>
            <a:endParaRPr lang="en-US" altLang="zh-CN" sz="32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zh-CN" altLang="en-US" sz="3200" dirty="0" smtClean="0">
                <a:latin typeface="+mj-ea"/>
                <a:ea typeface="+mj-ea"/>
              </a:rPr>
              <a:t>阅读教材补充：原始瓷器出现、制陶技术发展</a:t>
            </a:r>
            <a:endParaRPr lang="en-US" altLang="zh-CN" sz="32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zh-CN" sz="3200" dirty="0" smtClean="0">
                <a:latin typeface="+mj-ea"/>
                <a:ea typeface="+mj-ea"/>
              </a:rPr>
              <a:t>4.【</a:t>
            </a:r>
            <a:r>
              <a:rPr lang="zh-CN" altLang="en-US" sz="3200" dirty="0" smtClean="0">
                <a:latin typeface="+mj-ea"/>
                <a:ea typeface="+mj-ea"/>
              </a:rPr>
              <a:t>商业</a:t>
            </a:r>
            <a:r>
              <a:rPr lang="en-US" altLang="zh-CN" sz="3200" dirty="0" smtClean="0">
                <a:latin typeface="+mj-ea"/>
                <a:ea typeface="+mj-ea"/>
              </a:rPr>
              <a:t>】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0"/>
            <a:ext cx="7772400" cy="685800"/>
          </a:xfrm>
        </p:spPr>
        <p:txBody>
          <a:bodyPr>
            <a:norm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一、</a:t>
            </a: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商周时期的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经济概况</a:t>
            </a:r>
            <a:endParaRPr lang="zh-CN" alt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0" y="735546"/>
          <a:ext cx="8640960" cy="341137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24136"/>
                <a:gridCol w="1800200"/>
                <a:gridCol w="5616624"/>
              </a:tblGrid>
              <a:tr h="388620">
                <a:tc>
                  <a:txBody>
                    <a:bodyPr/>
                    <a:lstStyle/>
                    <a:p>
                      <a:r>
                        <a:rPr lang="zh-CN" altLang="en-US" sz="1500" b="1" dirty="0" smtClean="0"/>
                        <a:t>经济特征</a:t>
                      </a:r>
                      <a:endParaRPr lang="zh-CN" altLang="en-US" sz="1500" b="1" dirty="0"/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r>
                        <a:rPr lang="zh-CN" altLang="en-US" sz="2100" dirty="0" smtClean="0"/>
                        <a:t>奴隶制经济</a:t>
                      </a:r>
                      <a:endParaRPr lang="zh-CN" altLang="en-US" sz="2100" dirty="0"/>
                    </a:p>
                  </a:txBody>
                  <a:tcPr marT="34290" marB="34290"/>
                </a:tc>
                <a:tc hMerge="1">
                  <a:tcPr/>
                </a:tc>
              </a:tr>
              <a:tr h="411194">
                <a:tc>
                  <a:txBody>
                    <a:bodyPr/>
                    <a:lstStyle/>
                    <a:p>
                      <a:r>
                        <a:rPr lang="zh-CN" altLang="en-US" sz="1500" b="1" dirty="0" smtClean="0"/>
                        <a:t>农业</a:t>
                      </a:r>
                      <a:endParaRPr lang="zh-CN" altLang="en-US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土地制度</a:t>
                      </a:r>
                      <a:endParaRPr lang="en-US" altLang="zh-CN" sz="2100" dirty="0" smtClean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井田制</a:t>
                      </a:r>
                      <a:endParaRPr lang="zh-CN" altLang="en-US" sz="2100" dirty="0"/>
                    </a:p>
                  </a:txBody>
                  <a:tcPr marT="34290" marB="34290"/>
                </a:tc>
              </a:tr>
              <a:tr h="444750">
                <a:tc>
                  <a:txBody>
                    <a:bodyPr/>
                    <a:lstStyle/>
                    <a:p>
                      <a:endParaRPr lang="zh-CN" altLang="en-US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农具</a:t>
                      </a:r>
                      <a:endParaRPr lang="zh-CN" alt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木、石、骨；少量青铜农具</a:t>
                      </a:r>
                      <a:endParaRPr lang="zh-CN" altLang="en-US" sz="2100" dirty="0"/>
                    </a:p>
                  </a:txBody>
                  <a:tcPr marT="34290" marB="34290"/>
                </a:tc>
              </a:tr>
              <a:tr h="722271">
                <a:tc>
                  <a:txBody>
                    <a:bodyPr/>
                    <a:lstStyle/>
                    <a:p>
                      <a:r>
                        <a:rPr lang="zh-CN" altLang="en-US" sz="1500" b="1" dirty="0" smtClean="0"/>
                        <a:t>手工业</a:t>
                      </a:r>
                      <a:endParaRPr lang="zh-CN" altLang="en-US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青铜铸造</a:t>
                      </a:r>
                      <a:endParaRPr lang="zh-CN" alt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发达、成熟</a:t>
                      </a:r>
                      <a:endParaRPr lang="en-US" altLang="zh-CN" sz="2100" dirty="0" smtClean="0"/>
                    </a:p>
                    <a:p>
                      <a:r>
                        <a:rPr lang="zh-CN" altLang="en-US" sz="1800" dirty="0" smtClean="0"/>
                        <a:t>数量多、种类全、工艺精湛、造型生动</a:t>
                      </a:r>
                      <a:endParaRPr lang="zh-CN" altLang="en-US" sz="1800" dirty="0"/>
                    </a:p>
                  </a:txBody>
                  <a:tcPr marT="34290" marB="34290"/>
                </a:tc>
              </a:tr>
              <a:tr h="722271">
                <a:tc>
                  <a:txBody>
                    <a:bodyPr/>
                    <a:lstStyle/>
                    <a:p>
                      <a:endParaRPr lang="zh-CN" altLang="en-US" sz="15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丝织业</a:t>
                      </a:r>
                      <a:endParaRPr lang="en-US" altLang="zh-CN" sz="2100" dirty="0" smtClean="0"/>
                    </a:p>
                    <a:p>
                      <a:r>
                        <a:rPr lang="zh-CN" altLang="en-US" sz="2100" dirty="0" smtClean="0"/>
                        <a:t>陶瓷业</a:t>
                      </a:r>
                      <a:endParaRPr lang="zh-CN" alt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2100" dirty="0" smtClean="0"/>
                        <a:t>有一定的发展</a:t>
                      </a:r>
                      <a:endParaRPr lang="en-US" altLang="zh-CN" sz="2100" dirty="0" smtClean="0"/>
                    </a:p>
                    <a:p>
                      <a:r>
                        <a:rPr lang="zh-CN" altLang="en-US" sz="2100" dirty="0" smtClean="0"/>
                        <a:t>原始瓷器</a:t>
                      </a:r>
                      <a:r>
                        <a:rPr lang="zh-CN" altLang="en-US" sz="2100" dirty="0" smtClean="0"/>
                        <a:t>出现、制陶技术发展</a:t>
                      </a:r>
                      <a:endParaRPr lang="zh-CN" altLang="en-US" sz="2100" dirty="0"/>
                    </a:p>
                  </a:txBody>
                  <a:tcPr marT="34290" marB="34290"/>
                </a:tc>
              </a:tr>
              <a:tr h="722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100" b="1" dirty="0" smtClean="0"/>
                        <a:t>商业</a:t>
                      </a:r>
                      <a:endParaRPr lang="zh-CN" altLang="en-US" sz="2100" b="1" dirty="0" smtClean="0"/>
                    </a:p>
                    <a:p>
                      <a:endParaRPr lang="zh-CN" altLang="en-US" sz="2100" b="1" dirty="0"/>
                    </a:p>
                  </a:txBody>
                  <a:tcPr marT="34290" marB="34290"/>
                </a:tc>
                <a:tc gridSpan="2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T="34290" marB="34290"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85800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  <a:latin typeface="+mn-ea"/>
                <a:ea typeface="+mn-ea"/>
              </a:rPr>
              <a:t>1.</a:t>
            </a:r>
            <a:r>
              <a:rPr lang="zh-CN" altLang="en-US" sz="2400" dirty="0" smtClean="0">
                <a:solidFill>
                  <a:schemeClr val="tx1"/>
                </a:solidFill>
                <a:latin typeface="+mn-ea"/>
                <a:ea typeface="+mn-ea"/>
              </a:rPr>
              <a:t>井田制</a:t>
            </a:r>
            <a:endParaRPr lang="zh-CN" altLang="en-US" sz="2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4" name="Picture 3" descr="101110165025_x041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291" y="735547"/>
            <a:ext cx="4481511" cy="351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004048" y="951570"/>
            <a:ext cx="3635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+mj-ea"/>
                <a:ea typeface="+mj-ea"/>
              </a:rPr>
              <a:t>方里而井，井九百亩，其中为公田。八家皆私百亩，同养公田。公事毕。然后敢治私事。</a:t>
            </a:r>
            <a:endParaRPr lang="en-US" altLang="zh-CN" sz="2800" dirty="0" smtClean="0">
              <a:latin typeface="+mj-ea"/>
              <a:ea typeface="+mj-ea"/>
            </a:endParaRPr>
          </a:p>
          <a:p>
            <a:r>
              <a:rPr lang="en-US" altLang="zh-CN" sz="2800" dirty="0" smtClean="0">
                <a:latin typeface="+mj-ea"/>
                <a:ea typeface="+mj-ea"/>
              </a:rPr>
              <a:t>       ——《</a:t>
            </a:r>
            <a:r>
              <a:rPr lang="zh-CN" altLang="en-US" sz="2800" dirty="0" smtClean="0">
                <a:latin typeface="+mj-ea"/>
                <a:ea typeface="+mj-ea"/>
              </a:rPr>
              <a:t>孟子</a:t>
            </a:r>
            <a:r>
              <a:rPr lang="en-US" altLang="zh-CN" sz="2800" dirty="0" smtClean="0">
                <a:latin typeface="+mj-ea"/>
                <a:ea typeface="+mj-ea"/>
              </a:rPr>
              <a:t>》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4569972"/>
            <a:ext cx="9144000" cy="5735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latin typeface="+mj-ea"/>
                <a:ea typeface="+mj-ea"/>
              </a:rPr>
              <a:t>翻译材料内容。根据材料谈谈你如何理解井田制？</a:t>
            </a:r>
            <a:endParaRPr lang="zh-CN" altLang="en-US" sz="24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151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3664</Words>
  <Application>WPS 演示</Application>
  <PresentationFormat>全屏显示(16:9)</PresentationFormat>
  <Paragraphs>326</Paragraphs>
  <Slides>32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7" baseType="lpstr">
      <vt:lpstr>Arial</vt:lpstr>
      <vt:lpstr>宋体</vt:lpstr>
      <vt:lpstr>Wingdings</vt:lpstr>
      <vt:lpstr>Calibri</vt:lpstr>
      <vt:lpstr>微软雅黑</vt:lpstr>
      <vt:lpstr>汉仪旗黑-85S</vt:lpstr>
      <vt:lpstr>微软雅黑 Light</vt:lpstr>
      <vt:lpstr>楷体</vt:lpstr>
      <vt:lpstr>Arial Unicode MS</vt:lpstr>
      <vt:lpstr>方正粗雅宋_GBK</vt:lpstr>
      <vt:lpstr>华文隶书</vt:lpstr>
      <vt:lpstr>方正水柱简体</vt:lpstr>
      <vt:lpstr>Calibri Light</vt:lpstr>
      <vt:lpstr>方正水柱_GBK</vt:lpstr>
      <vt:lpstr>1_Office 主题​​</vt:lpstr>
      <vt:lpstr>第3课   夏商西周时期的经济与文化 </vt:lpstr>
      <vt:lpstr>PowerPoint 演示文稿</vt:lpstr>
      <vt:lpstr>PowerPoint 演示文稿</vt:lpstr>
      <vt:lpstr>一、商周时期的经济概况</vt:lpstr>
      <vt:lpstr>PowerPoint 演示文稿</vt:lpstr>
      <vt:lpstr>PowerPoint 演示文稿</vt:lpstr>
      <vt:lpstr>PowerPoint 演示文稿</vt:lpstr>
      <vt:lpstr>一、商周时期的经济概况</vt:lpstr>
      <vt:lpstr>1.井田制</vt:lpstr>
      <vt:lpstr>1.井田制</vt:lpstr>
      <vt:lpstr>PowerPoint 演示文稿</vt:lpstr>
      <vt:lpstr>2. 商朝贝币与西周的“工商食官”政策 </vt:lpstr>
      <vt:lpstr>PowerPoint 演示文稿</vt:lpstr>
      <vt:lpstr>PowerPoint 演示文稿</vt:lpstr>
      <vt:lpstr>“工商食官”</vt:lpstr>
      <vt:lpstr>一、商周时期的经济概况</vt:lpstr>
      <vt:lpstr>二. 商周时期青铜铸造技艺的进步 </vt:lpstr>
      <vt:lpstr>PowerPoint 演示文稿</vt:lpstr>
      <vt:lpstr>PowerPoint 演示文稿</vt:lpstr>
      <vt:lpstr>青铜器还可以有助于哪些方面的历史研究？</vt:lpstr>
      <vt:lpstr>PowerPoint 演示文稿</vt:lpstr>
      <vt:lpstr>PowerPoint 演示文稿</vt:lpstr>
      <vt:lpstr>PowerPoint 演示文稿</vt:lpstr>
      <vt:lpstr>三. 甲骨文与金文 </vt:lpstr>
      <vt:lpstr>甲骨文：标志着中国古代汉字的成熟</vt:lpstr>
      <vt:lpstr>PowerPoint 演示文稿</vt:lpstr>
      <vt:lpstr>PowerPoint 演示文稿</vt:lpstr>
      <vt:lpstr>PowerPoint 演示文稿</vt:lpstr>
      <vt:lpstr>PowerPoint 演示文稿</vt:lpstr>
      <vt:lpstr>三. 甲骨文与金文 </vt:lpstr>
      <vt:lpstr>本课总结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徐海滨</cp:lastModifiedBy>
  <cp:revision>16</cp:revision>
  <dcterms:created xsi:type="dcterms:W3CDTF">2020-02-01T11:21:00Z</dcterms:created>
  <dcterms:modified xsi:type="dcterms:W3CDTF">2020-02-05T08:31:09Z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