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45.xml" ContentType="application/vnd.openxmlformats-officedocument.presentationml.tags+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tags/tag152.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notesSlides/notesSlide4.xml" ContentType="application/vnd.openxmlformats-officedocument.presentationml.notesSlide+xml"/>
  <Override PartName="/ppt/tags/tag153.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65" r:id="rId2"/>
    <p:sldId id="295" r:id="rId3"/>
    <p:sldId id="300" r:id="rId4"/>
    <p:sldId id="298" r:id="rId5"/>
    <p:sldId id="303" r:id="rId6"/>
    <p:sldId id="304" r:id="rId7"/>
    <p:sldId id="306" r:id="rId8"/>
    <p:sldId id="307" r:id="rId9"/>
    <p:sldId id="305" r:id="rId10"/>
    <p:sldId id="309" r:id="rId11"/>
    <p:sldId id="310" r:id="rId12"/>
    <p:sldId id="312" r:id="rId13"/>
    <p:sldId id="311" r:id="rId14"/>
    <p:sldId id="313" r:id="rId15"/>
    <p:sldId id="314" r:id="rId16"/>
    <p:sldId id="318" r:id="rId17"/>
    <p:sldId id="317" r:id="rId18"/>
    <p:sldId id="319" r:id="rId19"/>
    <p:sldId id="315" r:id="rId20"/>
    <p:sldId id="320" r:id="rId21"/>
    <p:sldId id="271" r:id="rId22"/>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5AEF3"/>
    <a:srgbClr val="6C5200"/>
    <a:srgbClr val="FFC50D"/>
    <a:srgbClr val="C0920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70" autoAdjust="0"/>
  </p:normalViewPr>
  <p:slideViewPr>
    <p:cSldViewPr snapToGrid="0">
      <p:cViewPr>
        <p:scale>
          <a:sx n="70" d="100"/>
          <a:sy n="70" d="100"/>
        </p:scale>
        <p:origin x="-366" y="-144"/>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公元前</a:t>
            </a:r>
            <a:r>
              <a:rPr lang="en-US" altLang="zh-CN" dirty="0" smtClean="0"/>
              <a:t>1046</a:t>
            </a:r>
            <a:r>
              <a:rPr lang="zh-CN" altLang="en-US" dirty="0" smtClean="0"/>
              <a:t>年周武王东征，灭商建国，史称西周。西周时期实行</a:t>
            </a:r>
            <a:endParaRPr lang="en-US" altLang="zh-CN" dirty="0" smtClean="0"/>
          </a:p>
          <a:p>
            <a:r>
              <a:rPr lang="zh-CN" altLang="en-US" dirty="0" smtClean="0"/>
              <a:t>分封制在当时称之为“封建”，即分封土地地、建立国家的意思。</a:t>
            </a: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诸侯再乡下分封给大夫，大夫再把土地和人民分封给士。卿大夫和士也要向上一级承担作战等义务，这样层层分封下去就形成了统治阶层内部等级森严的天子</a:t>
            </a:r>
            <a:r>
              <a:rPr lang="en-US" altLang="zh-CN" dirty="0" smtClean="0"/>
              <a:t>—</a:t>
            </a:r>
            <a:r>
              <a:rPr lang="zh-CN" altLang="en-US" dirty="0" smtClean="0"/>
              <a:t>诸侯</a:t>
            </a:r>
            <a:r>
              <a:rPr lang="en-US" altLang="zh-CN" dirty="0" smtClean="0"/>
              <a:t>—</a:t>
            </a:r>
            <a:r>
              <a:rPr lang="zh-CN" altLang="en-US" dirty="0" smtClean="0"/>
              <a:t>卿大夫</a:t>
            </a:r>
            <a:r>
              <a:rPr lang="en-US" altLang="zh-CN" dirty="0" smtClean="0"/>
              <a:t>---</a:t>
            </a:r>
            <a:r>
              <a:rPr lang="zh-CN" altLang="en-US" dirty="0" smtClean="0"/>
              <a:t>士</a:t>
            </a:r>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lnSpcReduction="10000"/>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dirty="0" smtClean="0"/>
              <a:t>他的继承人中拿一个最重要，继承人有怎样的地位和特权，什么是大宗，什么是小宗。</a:t>
            </a:r>
            <a:endParaRPr lang="en-US" altLang="zh-CN" dirty="0" smtClean="0"/>
          </a:p>
          <a:p>
            <a:pPr marL="0" marR="0" indent="0" defTabSz="914400" eaLnBrk="1" fontAlgn="auto" latinLnBrk="0" hangingPunct="1">
              <a:lnSpc>
                <a:spcPct val="100000"/>
              </a:lnSpc>
              <a:spcBef>
                <a:spcPts val="0"/>
              </a:spcBef>
              <a:spcAft>
                <a:spcPts val="0"/>
              </a:spcAft>
              <a:buClrTx/>
              <a:buSzTx/>
              <a:buFontTx/>
              <a:buNone/>
              <a:tabLst/>
              <a:defRPr/>
            </a:pPr>
            <a:endParaRPr lang="en-US" altLang="zh-CN" dirty="0" smtClean="0"/>
          </a:p>
          <a:p>
            <a:pPr marL="0" marR="0" indent="0" defTabSz="914400" eaLnBrk="1" fontAlgn="auto" latinLnBrk="0" hangingPunct="1">
              <a:lnSpc>
                <a:spcPct val="100000"/>
              </a:lnSpc>
              <a:spcBef>
                <a:spcPts val="0"/>
              </a:spcBef>
              <a:spcAft>
                <a:spcPts val="0"/>
              </a:spcAft>
              <a:buClrTx/>
              <a:buSzTx/>
              <a:buFontTx/>
              <a:buNone/>
              <a:tabLst/>
              <a:defRPr/>
            </a:pPr>
            <a:r>
              <a:rPr lang="zh-CN" altLang="en-US" dirty="0" smtClean="0"/>
              <a:t>为了加强分封制形成的统治秩序，解决</a:t>
            </a:r>
            <a:r>
              <a:rPr lang="zh-CN" altLang="en-US" b="1" dirty="0" smtClean="0">
                <a:solidFill>
                  <a:schemeClr val="tx1"/>
                </a:solidFill>
                <a:latin typeface="Times New Roman" pitchFamily="18" charset="0"/>
              </a:rPr>
              <a:t>解决贵族间在权力、财产和土地继承上的矛盾。西周实行宗法制。在宗法制下，嫡长子为大宗，是土地财产和权利的主要继承者。余嫡子和庶子与嫡长子相比则是小宗，则降一级分封为诸侯。</a:t>
            </a:r>
            <a:endParaRPr lang="en-US" altLang="zh-CN" b="1" dirty="0" smtClean="0">
              <a:solidFill>
                <a:schemeClr val="tx1"/>
              </a:solidFill>
              <a:latin typeface="Times New Roman" pitchFamily="18" charset="0"/>
            </a:endParaRPr>
          </a:p>
          <a:p>
            <a:pPr marL="0" marR="0" indent="0" defTabSz="914400" eaLnBrk="1" fontAlgn="auto" latinLnBrk="0" hangingPunct="1">
              <a:lnSpc>
                <a:spcPct val="100000"/>
              </a:lnSpc>
              <a:spcBef>
                <a:spcPts val="0"/>
              </a:spcBef>
              <a:spcAft>
                <a:spcPts val="0"/>
              </a:spcAft>
              <a:buClrTx/>
              <a:buSzTx/>
              <a:buFontTx/>
              <a:buNone/>
              <a:tabLst/>
              <a:defRPr/>
            </a:pPr>
            <a:r>
              <a:rPr lang="zh-CN" altLang="en-US" b="1" dirty="0" smtClean="0">
                <a:solidFill>
                  <a:schemeClr val="tx1"/>
                </a:solidFill>
                <a:latin typeface="Times New Roman" pitchFamily="18" charset="0"/>
              </a:rPr>
              <a:t>通过这张图我们能够看出两组关系。天子诸侯卿大夫士是在政治组织上是君臣关系。而大宗小宗是血缘关系上的兄弟关系。而政治权力分配是基于血缘关系</a:t>
            </a:r>
            <a:endParaRPr lang="en-US" altLang="zh-CN" b="1" dirty="0" smtClean="0">
              <a:solidFill>
                <a:schemeClr val="tx1"/>
              </a:solidFill>
              <a:latin typeface="Times New Roman" pitchFamily="18"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altLang="zh-CN" b="1" dirty="0" smtClean="0">
              <a:solidFill>
                <a:schemeClr val="tx1"/>
              </a:solidFill>
              <a:latin typeface="Times New Roman" pitchFamily="18" charset="0"/>
            </a:endParaRPr>
          </a:p>
          <a:p>
            <a:pPr marL="357188" indent="-357188" algn="just">
              <a:lnSpc>
                <a:spcPct val="120000"/>
              </a:lnSpc>
            </a:pPr>
            <a:r>
              <a:rPr lang="zh-CN" altLang="en-US" dirty="0" smtClean="0">
                <a:solidFill>
                  <a:schemeClr val="tx1"/>
                </a:solidFill>
                <a:effectLst>
                  <a:outerShdw blurRad="38100" dist="38100" dir="2700000" algn="tl">
                    <a:srgbClr val="000000">
                      <a:alpha val="43137"/>
                    </a:srgbClr>
                  </a:outerShdw>
                </a:effectLst>
                <a:latin typeface="方正正粗黑简体" panose="02000000000000000000" charset="-122"/>
                <a:ea typeface="方正正粗黑简体" panose="02000000000000000000" charset="-122"/>
                <a:sym typeface="+mn-ea"/>
              </a:rPr>
              <a:t>政治组织与亲族组织合一</a:t>
            </a:r>
            <a:r>
              <a:rPr lang="zh-CN" altLang="en-US" dirty="0" smtClean="0">
                <a:solidFill>
                  <a:schemeClr val="tx1"/>
                </a:solidFill>
                <a:effectLst>
                  <a:outerShdw blurRad="38100" dist="38100" dir="2700000" algn="tl">
                    <a:srgbClr val="000000">
                      <a:alpha val="43137"/>
                    </a:srgbClr>
                  </a:outerShdw>
                </a:effectLst>
                <a:latin typeface="方正正粗黑简体" panose="02000000000000000000" charset="-122"/>
                <a:ea typeface="方正正粗黑简体" panose="02000000000000000000" charset="-122"/>
                <a:sym typeface="Calibri" panose="020F0502020204030204"/>
              </a:rPr>
              <a:t>，</a:t>
            </a:r>
            <a:r>
              <a:rPr lang="zh-CN" altLang="en-US" dirty="0" smtClean="0">
                <a:solidFill>
                  <a:schemeClr val="tx1"/>
                </a:solidFill>
                <a:effectLst>
                  <a:outerShdw blurRad="38100" dist="38100" dir="2700000" algn="tl">
                    <a:srgbClr val="000000">
                      <a:alpha val="43137"/>
                    </a:srgbClr>
                  </a:outerShdw>
                </a:effectLst>
                <a:latin typeface="方正正粗黑简体" panose="02000000000000000000" charset="-122"/>
                <a:ea typeface="方正正粗黑简体" panose="02000000000000000000" charset="-122"/>
                <a:sym typeface="+mn-ea"/>
              </a:rPr>
              <a:t>政治权力分配基于血缘关系。</a:t>
            </a:r>
            <a:r>
              <a:rPr lang="zh-CN" altLang="en-US" sz="1200" b="1" dirty="0" smtClean="0">
                <a:solidFill>
                  <a:schemeClr val="bg1"/>
                </a:solidFill>
                <a:latin typeface="黑体" pitchFamily="49" charset="-122"/>
                <a:ea typeface="黑体" pitchFamily="49" charset="-122"/>
              </a:rPr>
              <a:t>分封制与宗法制总体上是互为表里、相辅相成的关系。</a:t>
            </a:r>
          </a:p>
          <a:p>
            <a:pPr marL="357188" indent="-357188" algn="just">
              <a:lnSpc>
                <a:spcPct val="120000"/>
              </a:lnSpc>
            </a:pPr>
            <a:r>
              <a:rPr lang="zh-CN" altLang="en-US" sz="1200" b="1" dirty="0" smtClean="0">
                <a:solidFill>
                  <a:schemeClr val="bg1"/>
                </a:solidFill>
                <a:latin typeface="黑体" pitchFamily="49" charset="-122"/>
                <a:ea typeface="黑体" pitchFamily="49" charset="-122"/>
              </a:rPr>
              <a:t>（</a:t>
            </a:r>
            <a:r>
              <a:rPr lang="en-US" altLang="zh-CN" sz="1200" b="1" dirty="0" smtClean="0">
                <a:solidFill>
                  <a:schemeClr val="bg1"/>
                </a:solidFill>
                <a:latin typeface="黑体" pitchFamily="49" charset="-122"/>
                <a:ea typeface="黑体" pitchFamily="49" charset="-122"/>
              </a:rPr>
              <a:t>1</a:t>
            </a:r>
            <a:r>
              <a:rPr lang="zh-CN" altLang="en-US" sz="1200" b="1" dirty="0" smtClean="0">
                <a:solidFill>
                  <a:schemeClr val="bg1"/>
                </a:solidFill>
                <a:latin typeface="黑体" pitchFamily="49" charset="-122"/>
                <a:ea typeface="黑体" pitchFamily="49" charset="-122"/>
              </a:rPr>
              <a:t>）分封制是宗法制的政治体现。周王以嫡长子世袭，其余诸子由周王将土地和人口分封给他们，成为诸侯。在诸侯领地内，诸侯仍由嫡长子继承，其余诸子接受分封</a:t>
            </a:r>
            <a:r>
              <a:rPr lang="en-US" altLang="zh-CN" sz="1200" b="1" dirty="0" smtClean="0">
                <a:solidFill>
                  <a:schemeClr val="bg1"/>
                </a:solidFill>
                <a:latin typeface="黑体" pitchFamily="49" charset="-122"/>
                <a:ea typeface="黑体" pitchFamily="49" charset="-122"/>
              </a:rPr>
              <a:t>,</a:t>
            </a:r>
            <a:r>
              <a:rPr lang="zh-CN" altLang="en-US" sz="1200" b="1" dirty="0" smtClean="0">
                <a:solidFill>
                  <a:schemeClr val="bg1"/>
                </a:solidFill>
                <a:latin typeface="黑体" pitchFamily="49" charset="-122"/>
                <a:ea typeface="黑体" pitchFamily="49" charset="-122"/>
              </a:rPr>
              <a:t>成为卿大夫。卿大夫再依次分封。这样层层分封下去，形成森严的等级。</a:t>
            </a:r>
          </a:p>
          <a:p>
            <a:pPr marL="357188" indent="-357188" algn="just">
              <a:lnSpc>
                <a:spcPct val="120000"/>
              </a:lnSpc>
            </a:pPr>
            <a:r>
              <a:rPr lang="zh-CN" altLang="en-US" sz="1200" b="1" dirty="0" smtClean="0">
                <a:solidFill>
                  <a:schemeClr val="bg1"/>
                </a:solidFill>
                <a:latin typeface="黑体" pitchFamily="49" charset="-122"/>
                <a:ea typeface="黑体" pitchFamily="49" charset="-122"/>
              </a:rPr>
              <a:t>（</a:t>
            </a:r>
            <a:r>
              <a:rPr lang="en-US" altLang="zh-CN" sz="1200" b="1" dirty="0" smtClean="0">
                <a:solidFill>
                  <a:schemeClr val="bg1"/>
                </a:solidFill>
                <a:latin typeface="黑体" pitchFamily="49" charset="-122"/>
                <a:ea typeface="黑体" pitchFamily="49" charset="-122"/>
              </a:rPr>
              <a:t>2</a:t>
            </a:r>
            <a:r>
              <a:rPr lang="zh-CN" altLang="en-US" sz="1200" b="1" dirty="0" smtClean="0">
                <a:solidFill>
                  <a:schemeClr val="bg1"/>
                </a:solidFill>
                <a:latin typeface="黑体" pitchFamily="49" charset="-122"/>
                <a:ea typeface="黑体" pitchFamily="49" charset="-122"/>
              </a:rPr>
              <a:t>）宗法制是分封制的内核纽带。分封制以血缘关系为纽带，保证了贵族在政治上的等级秩序，那么宗法制则以特定内容和原则的宗族传统观念使这个等级秩序得到稳固。它们共同为维护统治、巩固统治者的地位发挥了重要作用。</a:t>
            </a:r>
          </a:p>
          <a:p>
            <a:pPr>
              <a:buFontTx/>
              <a:buNone/>
              <a:defRPr/>
            </a:pPr>
            <a:endParaRPr lang="zh-CN" altLang="en-US" noProof="1" smtClean="0">
              <a:solidFill>
                <a:schemeClr val="tx1"/>
              </a:solidFill>
            </a:endParaRPr>
          </a:p>
          <a:p>
            <a:pPr marL="0" marR="0" indent="0" defTabSz="914400" eaLnBrk="1" fontAlgn="auto" latinLnBrk="0" hangingPunct="1">
              <a:lnSpc>
                <a:spcPct val="100000"/>
              </a:lnSpc>
              <a:spcBef>
                <a:spcPts val="0"/>
              </a:spcBef>
              <a:spcAft>
                <a:spcPts val="0"/>
              </a:spcAft>
              <a:buClrTx/>
              <a:buSzTx/>
              <a:buFontTx/>
              <a:buNone/>
              <a:tabLst/>
              <a:defRPr/>
            </a:pPr>
            <a:endParaRPr lang="zh-CN" altLang="en-US" b="1" dirty="0" smtClean="0">
              <a:solidFill>
                <a:schemeClr val="tx1"/>
              </a:solidFill>
              <a:latin typeface="Times New Roman" pitchFamily="18" charset="0"/>
            </a:endParaRPr>
          </a:p>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礼祭包括在</a:t>
            </a:r>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不同等级培优不同的乐舞</a:t>
            </a:r>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zh-CN" sz="1200" dirty="0" smtClean="0">
                <a:latin typeface="+mj-lt"/>
                <a:ea typeface="+mj-ea"/>
                <a:cs typeface="+mj-cs"/>
                <a:sym typeface="Calibri" panose="020F0502020204030204"/>
              </a:rPr>
              <a:t>夏商周三代的政治处于原始社会的氏族社会与秦之后的专制主义中央集权制度的中间阶段，因此他延续了原始社会时期氏族组织、血缘纽带，并且将之发展为维系国家统治的重要工具。但同时，夏商周三代又使得王权不断强化，特别是西周的分封制、宗法制、礼乐制，通过制度性设计来维护王权统治。这一时期开创的政治制度多以后世产生了相当深远的影响。</a:t>
            </a:r>
          </a:p>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dirty="0" smtClean="0"/>
              <a:t>一方面夏、商、周三代是三个联系的朝代。时间大约在公元前</a:t>
            </a:r>
            <a:r>
              <a:rPr lang="en-US" altLang="zh-CN" dirty="0" smtClean="0"/>
              <a:t>2070</a:t>
            </a:r>
            <a:r>
              <a:rPr lang="zh-CN" altLang="en-US" dirty="0" smtClean="0"/>
              <a:t>年至公元前</a:t>
            </a:r>
            <a:r>
              <a:rPr lang="en-US" altLang="zh-CN" dirty="0" smtClean="0"/>
              <a:t>771</a:t>
            </a:r>
            <a:r>
              <a:rPr lang="zh-CN" altLang="en-US" dirty="0" smtClean="0"/>
              <a:t>年。但另一方面，夏商周又是三个大体平行发展，同时存在的政权，是当时中华大地上并存的许多政治组织中较为强大的三个组织。因此这三个</a:t>
            </a:r>
            <a:r>
              <a:rPr lang="zh-CN" altLang="en-US" sz="1200" b="1" dirty="0" smtClean="0">
                <a:solidFill>
                  <a:schemeClr val="bg1"/>
                </a:solidFill>
                <a:latin typeface="Times New Roman" pitchFamily="18" charset="0"/>
              </a:rPr>
              <a:t>朝代的更替只代表三国之间势力强弱浮沉而已。</a:t>
            </a:r>
          </a:p>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sz="1200" dirty="0" smtClean="0">
                <a:latin typeface="+mn-ea"/>
                <a:ea typeface="+mj-ea"/>
                <a:cs typeface="+mj-cs"/>
                <a:sym typeface="Calibri" panose="020F0502020204030204"/>
              </a:rPr>
              <a:t>大禹死后，把政权传给了伯益，但是诸侯都去朝觐启而不是伯益。启是大禹的儿子。所以启虽继天子位。</a:t>
            </a:r>
            <a:r>
              <a:rPr lang="zh-CN" altLang="en-US" dirty="0" smtClean="0"/>
              <a:t>这段材料这段材料呈现的。在将大禹的儿子启破坏了大禹之前的禅让制，确立了“家天下”的王位世袭制。继承的是夏政权。这个政权是</a:t>
            </a:r>
            <a:endParaRPr lang="en-US" altLang="zh-CN" sz="1200" dirty="0" smtClean="0">
              <a:latin typeface="+mn-ea"/>
              <a:ea typeface="+mj-ea"/>
              <a:cs typeface="+mj-cs"/>
              <a:sym typeface="Calibri" panose="020F0502020204030204"/>
            </a:endParaRPr>
          </a:p>
          <a:p>
            <a:endParaRPr lang="en-US" altLang="zh-CN" sz="1200" dirty="0" smtClean="0">
              <a:latin typeface="+mn-ea"/>
              <a:ea typeface="+mj-ea"/>
              <a:cs typeface="+mj-cs"/>
              <a:sym typeface="Calibri" panose="020F0502020204030204"/>
            </a:endParaRPr>
          </a:p>
          <a:p>
            <a:r>
              <a:rPr lang="zh-CN" altLang="en-US" sz="1200" dirty="0" smtClean="0">
                <a:latin typeface="+mn-ea"/>
                <a:ea typeface="+mj-ea"/>
                <a:cs typeface="+mj-cs"/>
                <a:sym typeface="Calibri" panose="020F0502020204030204"/>
              </a:rPr>
              <a:t> 约公元前</a:t>
            </a:r>
            <a:r>
              <a:rPr lang="en-US" altLang="zh-CN" sz="1200" dirty="0" smtClean="0">
                <a:latin typeface="+mn-ea"/>
                <a:ea typeface="+mj-ea"/>
                <a:cs typeface="+mj-cs"/>
                <a:sym typeface="Calibri" panose="020F0502020204030204"/>
              </a:rPr>
              <a:t>2070</a:t>
            </a:r>
            <a:r>
              <a:rPr lang="zh-CN" altLang="en-US" sz="1200" dirty="0" smtClean="0">
                <a:latin typeface="+mn-ea"/>
                <a:ea typeface="+mj-ea"/>
                <a:cs typeface="+mj-cs"/>
                <a:sym typeface="Calibri" panose="020F0502020204030204"/>
              </a:rPr>
              <a:t>年，禹建立中国历史上第一个国家政权</a:t>
            </a:r>
            <a:r>
              <a:rPr lang="en-US" altLang="zh-CN" sz="1200" dirty="0" smtClean="0">
                <a:latin typeface="+mn-ea"/>
                <a:ea typeface="+mj-ea"/>
                <a:cs typeface="+mj-cs"/>
                <a:sym typeface="Calibri" panose="020F0502020204030204"/>
              </a:rPr>
              <a:t>——</a:t>
            </a:r>
            <a:r>
              <a:rPr lang="zh-CN" altLang="en-US" sz="1200" dirty="0" smtClean="0">
                <a:latin typeface="+mn-ea"/>
                <a:ea typeface="+mj-ea"/>
                <a:cs typeface="+mj-cs"/>
                <a:sym typeface="Calibri" panose="020F0502020204030204"/>
              </a:rPr>
              <a:t>夏朝</a:t>
            </a:r>
            <a:endParaRPr lang="en-US" altLang="zh-CN" sz="1200" dirty="0" smtClean="0">
              <a:latin typeface="+mn-ea"/>
              <a:ea typeface="+mj-ea"/>
              <a:cs typeface="+mj-cs"/>
              <a:sym typeface="Calibri" panose="020F0502020204030204"/>
            </a:endParaRPr>
          </a:p>
          <a:p>
            <a:r>
              <a:rPr lang="zh-CN" altLang="en-US" dirty="0" smtClean="0"/>
              <a:t>夏朝的建立有具有两大历史性的转变。</a:t>
            </a:r>
            <a:endParaRPr lang="en-US" altLang="zh-CN" dirty="0" smtClean="0"/>
          </a:p>
          <a:p>
            <a:r>
              <a:rPr lang="zh-CN" altLang="en-US" dirty="0" smtClean="0"/>
              <a:t>根据古书记载夏朝已经有了刑法和赋税制度，还出现了官吏和军队等权力要素。这些情况都是国家已经形成的重要标志。国家出现表明这一时期原始社会时期公有制向私有制社会的转变。这是一大变化</a:t>
            </a:r>
            <a:endParaRPr lang="en-US" altLang="zh-CN" dirty="0" smtClean="0"/>
          </a:p>
          <a:p>
            <a:r>
              <a:rPr lang="zh-CN" altLang="en-US" dirty="0" smtClean="0"/>
              <a:t>另一个变化是</a:t>
            </a:r>
            <a:endParaRPr lang="en-US" altLang="zh-CN" dirty="0" smtClean="0"/>
          </a:p>
          <a:p>
            <a:r>
              <a:rPr lang="zh-CN" altLang="en-US" dirty="0" smtClean="0"/>
              <a:t>那么有没有考古发现支撑呢？</a:t>
            </a:r>
            <a:endParaRPr lang="en-US" altLang="zh-CN" dirty="0" smtClean="0"/>
          </a:p>
          <a:p>
            <a:r>
              <a:rPr lang="zh-CN" altLang="en-US" dirty="0" smtClean="0"/>
              <a:t>因为经济不发达，夏人频繁换土易居，所以文献中所载夏都也不一样。夏朝的疆域也很不稳定，大致以中原为中心，对夏族生活的地区实行直接统治外，对其他地方主要是通过控制一些部族进行间接统治。</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目前，考古学家已经发现了一些能够与古文献所载夏朝地域、年代大致对应的考古遗迹、遗物。在河南洛阳偃师发现的二里头遗址，很有可能是夏王国的遗址。另外相同文化类型的遗址在豫西晋南也有多处发现</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dirty="0" smtClean="0"/>
              <a:t>二里头文化最值得注意的是发现了宫殿遗址，包括夯土台基、殿堂、庭院、殿门等配套建筑，还有排水的管道。台基面积约</a:t>
            </a:r>
            <a:r>
              <a:rPr lang="en-US" altLang="zh-CN" dirty="0" smtClean="0"/>
              <a:t>1</a:t>
            </a:r>
            <a:r>
              <a:rPr lang="zh-CN" altLang="en-US" dirty="0" smtClean="0"/>
              <a:t>万平方米，高达</a:t>
            </a:r>
            <a:r>
              <a:rPr lang="en-US" altLang="zh-CN" dirty="0" smtClean="0"/>
              <a:t>1</a:t>
            </a:r>
            <a:r>
              <a:rPr lang="zh-CN" altLang="en-US" dirty="0" smtClean="0"/>
              <a:t>米。这样大型的宫殿建筑，应该是王权的象征。此外宫殿周围还发现了陶器、骨器等作坊遗址。特别是铜器、铜渣等出土，表明此时已经进入了青铜时代。</a:t>
            </a:r>
          </a:p>
          <a:p>
            <a:endParaRPr lang="zh-CN" altLang="en-US" dirty="0" smtClean="0"/>
          </a:p>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dirty="0" smtClean="0"/>
              <a:t>商部落主要活动在黄河下游、华北北部，他们并不受夏朝的直接统治。大约在公元前</a:t>
            </a:r>
            <a:r>
              <a:rPr lang="en-US" altLang="zh-CN" dirty="0" smtClean="0"/>
              <a:t>1600</a:t>
            </a:r>
            <a:r>
              <a:rPr lang="zh-CN" altLang="en-US" dirty="0" smtClean="0"/>
              <a:t>年，商族的首领成汤灭夏，建立了商王朝。史书上记载商朝建立后多次迁都，到盘庚迁都到殷。盘庚所迁之殷后世称为殷墟。考古学家已经在河南安阳小屯村发现，印证了史书中关于商朝的记载。</a:t>
            </a:r>
          </a:p>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我们大家知道殷墟遗址中出土了非常多的甲骨文片，他们的功能是用来占卜。从这段话我们可以看出商朝王权统治的什么特点呢？从事事占卜可以看出商朝十分崇信鬼神，因此人世间的事情都需要神的主导。另一方面能否可行由上网决断，于是商王便成为神权的代言人，商王便通过垄断神权来强化王权。</a:t>
            </a:r>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b="1" dirty="0" smtClean="0">
                <a:solidFill>
                  <a:schemeClr val="bg1"/>
                </a:solidFill>
                <a:latin typeface="仿宋_GB2312" pitchFamily="49" charset="-122"/>
                <a:ea typeface="仿宋_GB2312" pitchFamily="49" charset="-122"/>
                <a:sym typeface="+mn-ea"/>
              </a:rPr>
              <a:t>服：服事天子也。</a:t>
            </a:r>
            <a:r>
              <a:rPr lang="en-US" altLang="zh-CN" b="1" dirty="0" smtClean="0">
                <a:solidFill>
                  <a:schemeClr val="bg1"/>
                </a:solidFill>
                <a:latin typeface="仿宋_GB2312" pitchFamily="49" charset="-122"/>
                <a:ea typeface="仿宋_GB2312" pitchFamily="49" charset="-122"/>
                <a:sym typeface="+mn-ea"/>
              </a:rPr>
              <a:t>《</a:t>
            </a:r>
            <a:r>
              <a:rPr lang="zh-CN" altLang="en-US" b="1" dirty="0" smtClean="0">
                <a:solidFill>
                  <a:schemeClr val="bg1"/>
                </a:solidFill>
                <a:latin typeface="仿宋_GB2312" pitchFamily="49" charset="-122"/>
                <a:ea typeface="仿宋_GB2312" pitchFamily="49" charset="-122"/>
                <a:sym typeface="+mn-ea"/>
              </a:rPr>
              <a:t>周礼</a:t>
            </a:r>
            <a:r>
              <a:rPr lang="en-US" altLang="zh-CN" b="1" dirty="0" smtClean="0">
                <a:solidFill>
                  <a:schemeClr val="bg1"/>
                </a:solidFill>
                <a:latin typeface="仿宋_GB2312" pitchFamily="49" charset="-122"/>
                <a:ea typeface="仿宋_GB2312" pitchFamily="49" charset="-122"/>
                <a:sym typeface="+mn-ea"/>
              </a:rPr>
              <a:t>》</a:t>
            </a:r>
            <a:endParaRPr lang="zh-CN" altLang="en-US" dirty="0" smtClean="0"/>
          </a:p>
          <a:p>
            <a:pPr marL="0" marR="0" indent="0" defTabSz="914400" eaLnBrk="1" fontAlgn="auto" latinLnBrk="0" hangingPunct="1">
              <a:lnSpc>
                <a:spcPct val="100000"/>
              </a:lnSpc>
              <a:spcBef>
                <a:spcPts val="0"/>
              </a:spcBef>
              <a:spcAft>
                <a:spcPts val="0"/>
              </a:spcAft>
              <a:buClrTx/>
              <a:buSzTx/>
              <a:buFontTx/>
              <a:buNone/>
              <a:tabLst/>
              <a:defRPr/>
            </a:pPr>
            <a:r>
              <a:rPr lang="zh-CN" altLang="en-US" b="1" dirty="0" smtClean="0">
                <a:solidFill>
                  <a:srgbClr val="660066"/>
                </a:solidFill>
                <a:effectLst>
                  <a:outerShdw blurRad="38100" dist="38100" dir="2700000" algn="tl">
                    <a:srgbClr val="C0C0C0"/>
                  </a:outerShdw>
                </a:effectLst>
              </a:rPr>
              <a:t>商朝的主要政治制度是内外服制度。“</a:t>
            </a:r>
            <a:r>
              <a:rPr lang="zh-CN" altLang="en-US" b="1" dirty="0" smtClean="0">
                <a:solidFill>
                  <a:srgbClr val="660066"/>
                </a:solidFill>
                <a:effectLst>
                  <a:outerShdw blurRad="38100" dist="38100" dir="2700000" algn="tl">
                    <a:srgbClr val="C0C0C0"/>
                  </a:outerShdw>
                </a:effectLst>
                <a:latin typeface="Garamond" pitchFamily="18" charset="0"/>
              </a:rPr>
              <a:t>内服</a:t>
            </a:r>
            <a:r>
              <a:rPr lang="zh-CN" altLang="en-US" b="1" dirty="0" smtClean="0">
                <a:solidFill>
                  <a:srgbClr val="660066"/>
                </a:solidFill>
                <a:effectLst>
                  <a:outerShdw blurRad="38100" dist="38100" dir="2700000" algn="tl">
                    <a:srgbClr val="C0C0C0"/>
                  </a:outerShdw>
                </a:effectLst>
              </a:rPr>
              <a:t>”</a:t>
            </a:r>
            <a:r>
              <a:rPr lang="zh-CN" altLang="en-US" b="1" dirty="0" smtClean="0">
                <a:effectLst>
                  <a:outerShdw blurRad="38100" dist="38100" dir="2700000" algn="tl">
                    <a:srgbClr val="C0C0C0"/>
                  </a:outerShdw>
                </a:effectLst>
                <a:latin typeface="Garamond" pitchFamily="18" charset="0"/>
              </a:rPr>
              <a:t>是商朝国家的中心地区，即</a:t>
            </a:r>
            <a:r>
              <a:rPr lang="zh-CN" altLang="en-US" b="1" dirty="0" smtClean="0">
                <a:effectLst>
                  <a:outerShdw blurRad="38100" dist="38100" dir="2700000" algn="tl">
                    <a:srgbClr val="C0C0C0"/>
                  </a:outerShdw>
                </a:effectLst>
              </a:rPr>
              <a:t>“</a:t>
            </a:r>
            <a:r>
              <a:rPr lang="zh-CN" altLang="en-US" b="1" dirty="0" smtClean="0">
                <a:effectLst>
                  <a:outerShdw blurRad="38100" dist="38100" dir="2700000" algn="tl">
                    <a:srgbClr val="C0C0C0"/>
                  </a:outerShdw>
                </a:effectLst>
                <a:latin typeface="Garamond" pitchFamily="18" charset="0"/>
              </a:rPr>
              <a:t>王畿</a:t>
            </a:r>
            <a:r>
              <a:rPr lang="zh-CN" altLang="en-US" b="1" dirty="0" smtClean="0">
                <a:effectLst>
                  <a:outerShdw blurRad="38100" dist="38100" dir="2700000" algn="tl">
                    <a:srgbClr val="C0C0C0"/>
                  </a:outerShdw>
                </a:effectLst>
              </a:rPr>
              <a:t>”</a:t>
            </a:r>
            <a:r>
              <a:rPr lang="zh-CN" altLang="en-US" b="1" dirty="0" smtClean="0">
                <a:effectLst>
                  <a:outerShdw blurRad="38100" dist="38100" dir="2700000" algn="tl">
                    <a:srgbClr val="C0C0C0"/>
                  </a:outerShdw>
                </a:effectLst>
                <a:latin typeface="Garamond" pitchFamily="18" charset="0"/>
              </a:rPr>
              <a:t>，由商王直接治理。</a:t>
            </a:r>
          </a:p>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外服有什么特点呢？义务包括定期向商王纳贡，并奉命征伐。但是外服基本上保持着原有的社会结构，有很大的自主权。因此商王对于外服附属国的控制力是有限的。</a:t>
            </a:r>
            <a:r>
              <a:rPr lang="en-US" altLang="zh-CN" sz="1200" dirty="0" smtClean="0">
                <a:solidFill>
                  <a:schemeClr val="bg1"/>
                </a:solidFill>
                <a:latin typeface="方正启体繁体" pitchFamily="65" charset="-122"/>
                <a:ea typeface="方正启体繁体" pitchFamily="65" charset="-122"/>
              </a:rPr>
              <a:t>※</a:t>
            </a:r>
            <a:r>
              <a:rPr lang="zh-CN" altLang="en-US" sz="1200" dirty="0" smtClean="0">
                <a:solidFill>
                  <a:schemeClr val="bg1"/>
                </a:solidFill>
                <a:ea typeface="方正启体繁体" pitchFamily="65" charset="-122"/>
              </a:rPr>
              <a:t>殷道衰，诸侯或不至。</a:t>
            </a:r>
          </a:p>
          <a:p>
            <a:r>
              <a:rPr lang="en-US" altLang="zh-CN" sz="1200" dirty="0" smtClean="0">
                <a:solidFill>
                  <a:schemeClr val="bg1"/>
                </a:solidFill>
                <a:latin typeface="方正启体繁体" pitchFamily="65" charset="-122"/>
                <a:ea typeface="方正启体繁体" pitchFamily="65" charset="-122"/>
              </a:rPr>
              <a:t>※</a:t>
            </a:r>
            <a:r>
              <a:rPr lang="zh-CN" altLang="en-US" sz="1200" dirty="0" smtClean="0">
                <a:solidFill>
                  <a:schemeClr val="bg1"/>
                </a:solidFill>
                <a:ea typeface="方正启体繁体" pitchFamily="65" charset="-122"/>
              </a:rPr>
              <a:t>殷复兴，诸侯归之</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2020-2-05</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2020-2-05</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2020-2-05</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2020-2-05</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2020-2-05</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2020-2-05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2020-2-05</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fontAlgn="auto">
              <a:spcBef>
                <a:spcPts val="0"/>
              </a:spcBef>
              <a:spcAft>
                <a:spcPts val="0"/>
              </a:spcAft>
              <a:defRPr/>
            </a:lvl1pPr>
          </a:lstStyle>
          <a:p>
            <a:pPr>
              <a:defRPr/>
            </a:pPr>
            <a:fld id="{DA577623-75E3-4B70-B081-210FE5FCC426}" type="datetimeFigureOut">
              <a:rPr lang="zh-CN" altLang="en-US"/>
              <a:pPr>
                <a:defRPr/>
              </a:pPr>
              <a:t>2020-2-05</a:t>
            </a:fld>
            <a:endParaRPr lang="zh-CN" altLang="en-US"/>
          </a:p>
        </p:txBody>
      </p:sp>
      <p:sp>
        <p:nvSpPr>
          <p:cNvPr id="5" name="页脚占位符 4"/>
          <p:cNvSpPr>
            <a:spLocks noGrp="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6" name="灯片编号占位符 5"/>
          <p:cNvSpPr>
            <a:spLocks noGrp="1"/>
          </p:cNvSpPr>
          <p:nvPr>
            <p:ph type="sldNum" sz="quarter" idx="12"/>
          </p:nvPr>
        </p:nvSpPr>
        <p:spPr/>
        <p:txBody>
          <a:bodyPr/>
          <a:lstStyle>
            <a:lvl1pPr fontAlgn="auto">
              <a:spcBef>
                <a:spcPts val="0"/>
              </a:spcBef>
              <a:spcAft>
                <a:spcPts val="0"/>
              </a:spcAft>
              <a:defRPr/>
            </a:lvl1pPr>
          </a:lstStyle>
          <a:p>
            <a:pPr>
              <a:defRPr/>
            </a:pPr>
            <a:fld id="{9B934FAD-C7B1-4C9D-86FB-4E42EF1033D2}" type="slidenum">
              <a:rPr lang="zh-CN" altLang="en-US"/>
              <a:pPr>
                <a:defRPr/>
              </a:pPr>
              <a:t>‹#›</a:t>
            </a:fld>
            <a:endParaRPr lang="zh-CN" altLang="en-US"/>
          </a:p>
        </p:txBody>
      </p:sp>
    </p:spTree>
    <p:extLst>
      <p:ext uri="{BB962C8B-B14F-4D97-AF65-F5344CB8AC3E}">
        <p14:creationId xmlns="" xmlns:p14="http://schemas.microsoft.com/office/powerpoint/2010/main" val="302099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2020-2-05</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2020-2-05</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2020-2-05</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2020-2-05</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2020-2-05</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2020-2-05</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 Id="rId27"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2"/>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3"/>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4"/>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2020-2-05</a:t>
            </a:fld>
            <a:endParaRPr lang="zh-CN" altLang="en-US"/>
          </a:p>
        </p:txBody>
      </p:sp>
      <p:sp>
        <p:nvSpPr>
          <p:cNvPr id="5" name="页脚占位符 4"/>
          <p:cNvSpPr>
            <a:spLocks noGrp="1"/>
          </p:cNvSpPr>
          <p:nvPr>
            <p:ph type="ftr" sz="quarter" idx="3"/>
            <p:custDataLst>
              <p:tags r:id="rId25"/>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6"/>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cstate="print"/>
          <a:srcRect r="531"/>
          <a:stretch/>
        </p:blipFill>
        <p:spPr>
          <a:xfrm>
            <a:off x="0" y="0"/>
            <a:ext cx="9144000" cy="5143500"/>
          </a:xfrm>
          <a:prstGeom prst="rect">
            <a:avLst/>
          </a:prstGeom>
        </p:spPr>
      </p:pic>
      <p:sp>
        <p:nvSpPr>
          <p:cNvPr id="15" name="标题 14"/>
          <p:cNvSpPr>
            <a:spLocks noGrp="1"/>
          </p:cNvSpPr>
          <p:nvPr>
            <p:ph type="ctrTitle" idx="13"/>
          </p:nvPr>
        </p:nvSpPr>
        <p:spPr>
          <a:xfrm>
            <a:off x="3483293" y="2219231"/>
            <a:ext cx="5412105" cy="728345"/>
          </a:xfrm>
        </p:spPr>
        <p:txBody>
          <a:bodyPr>
            <a:normAutofit fontScale="90000"/>
          </a:bodyPr>
          <a:lstStyle/>
          <a:p>
            <a:pPr algn="ctr"/>
            <a:r>
              <a:rPr lang="zh-CN" altLang="en-US" b="1" spc="300" dirty="0" smtClean="0">
                <a:solidFill>
                  <a:srgbClr val="FF0000"/>
                </a:solidFill>
                <a:latin typeface="微软雅黑" panose="020B0503020204020204" charset="-122"/>
                <a:ea typeface="微软雅黑" panose="020B0503020204020204" charset="-122"/>
                <a:sym typeface="+mn-ea"/>
              </a:rPr>
              <a:t>第</a:t>
            </a:r>
            <a:r>
              <a:rPr lang="en-US" altLang="zh-CN" b="1" spc="300" dirty="0" smtClean="0">
                <a:solidFill>
                  <a:srgbClr val="FF0000"/>
                </a:solidFill>
                <a:latin typeface="微软雅黑" panose="020B0503020204020204" charset="-122"/>
                <a:ea typeface="微软雅黑" panose="020B0503020204020204" charset="-122"/>
                <a:sym typeface="+mn-ea"/>
              </a:rPr>
              <a:t>2</a:t>
            </a:r>
            <a:r>
              <a:rPr lang="zh-CN" altLang="en-US" b="1" spc="300" dirty="0" smtClean="0">
                <a:solidFill>
                  <a:srgbClr val="FF0000"/>
                </a:solidFill>
                <a:latin typeface="微软雅黑" panose="020B0503020204020204" charset="-122"/>
                <a:ea typeface="微软雅黑" panose="020B0503020204020204" charset="-122"/>
                <a:sym typeface="+mn-ea"/>
              </a:rPr>
              <a:t>课</a:t>
            </a:r>
            <a:r>
              <a:rPr lang="en-US" altLang="zh-CN" b="1" spc="300" dirty="0" smtClean="0">
                <a:solidFill>
                  <a:srgbClr val="FF0000"/>
                </a:solidFill>
                <a:latin typeface="微软雅黑" panose="020B0503020204020204" charset="-122"/>
                <a:ea typeface="微软雅黑" panose="020B0503020204020204" charset="-122"/>
                <a:sym typeface="+mn-ea"/>
              </a:rPr>
              <a:t/>
            </a:r>
            <a:br>
              <a:rPr lang="en-US" altLang="zh-CN" b="1" spc="300" dirty="0" smtClean="0">
                <a:solidFill>
                  <a:srgbClr val="FF0000"/>
                </a:solidFill>
                <a:latin typeface="微软雅黑" panose="020B0503020204020204" charset="-122"/>
                <a:ea typeface="微软雅黑" panose="020B0503020204020204" charset="-122"/>
                <a:sym typeface="+mn-ea"/>
              </a:rPr>
            </a:br>
            <a:r>
              <a:rPr lang="zh-CN" altLang="en-US" b="1" spc="300" dirty="0" smtClean="0">
                <a:solidFill>
                  <a:srgbClr val="FF0000"/>
                </a:solidFill>
                <a:latin typeface="微软雅黑" panose="020B0503020204020204" charset="-122"/>
                <a:ea typeface="微软雅黑" panose="020B0503020204020204" charset="-122"/>
                <a:sym typeface="+mn-ea"/>
              </a:rPr>
              <a:t>夏商西周时期的政治</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高二历史</a:t>
            </a:r>
            <a:r>
              <a:rPr lang="zh-CN" altLang="en-US" sz="24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324224" y="3699565"/>
            <a:ext cx="4836240" cy="553998"/>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北京市第八十中学   李园园</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3416320" cy="523220"/>
          </a:xfrm>
          <a:prstGeom prst="rect">
            <a:avLst/>
          </a:prstGeom>
          <a:noFill/>
        </p:spPr>
        <p:txBody>
          <a:bodyPr wrap="none" rtlCol="0">
            <a:spAutoFit/>
          </a:bodyPr>
          <a:lstStyle/>
          <a:p>
            <a:r>
              <a:rPr lang="zh-CN" altLang="en-US" sz="2800" dirty="0" smtClean="0">
                <a:latin typeface="黑体" pitchFamily="49" charset="-122"/>
                <a:ea typeface="黑体" pitchFamily="49" charset="-122"/>
              </a:rPr>
              <a:t>三、西周的政治制度</a:t>
            </a:r>
            <a:endParaRPr lang="zh-CN" altLang="en-US" sz="2800" dirty="0">
              <a:latin typeface="黑体" pitchFamily="49" charset="-122"/>
              <a:ea typeface="黑体" pitchFamily="49" charset="-122"/>
            </a:endParaRPr>
          </a:p>
        </p:txBody>
      </p:sp>
      <p:sp>
        <p:nvSpPr>
          <p:cNvPr id="4" name="矩形 3"/>
          <p:cNvSpPr/>
          <p:nvPr/>
        </p:nvSpPr>
        <p:spPr>
          <a:xfrm>
            <a:off x="190372" y="626524"/>
            <a:ext cx="1638590" cy="461665"/>
          </a:xfrm>
          <a:prstGeom prst="rect">
            <a:avLst/>
          </a:prstGeom>
        </p:spPr>
        <p:txBody>
          <a:bodyPr wrap="none">
            <a:spAutoFit/>
          </a:bodyPr>
          <a:lstStyle/>
          <a:p>
            <a:r>
              <a:rPr lang="en-US" altLang="zh-CN" dirty="0" smtClean="0">
                <a:latin typeface="微软雅黑" pitchFamily="34" charset="-122"/>
                <a:ea typeface="微软雅黑" pitchFamily="34" charset="-122"/>
                <a:sym typeface="+mn-ea"/>
              </a:rPr>
              <a:t> </a:t>
            </a:r>
            <a:r>
              <a:rPr lang="en-US" altLang="zh-CN" sz="2400" dirty="0" smtClean="0">
                <a:latin typeface="黑体" pitchFamily="49" charset="-122"/>
                <a:ea typeface="黑体" pitchFamily="49" charset="-122"/>
                <a:sym typeface="+mn-ea"/>
              </a:rPr>
              <a:t>1</a:t>
            </a:r>
            <a:r>
              <a:rPr lang="zh-CN" altLang="en-US" sz="2400" dirty="0" smtClean="0">
                <a:latin typeface="黑体" pitchFamily="49" charset="-122"/>
                <a:ea typeface="黑体" pitchFamily="49" charset="-122"/>
                <a:sym typeface="+mn-ea"/>
              </a:rPr>
              <a:t>、分封制</a:t>
            </a:r>
            <a:endParaRPr lang="zh-CN" altLang="en-US" sz="2400" dirty="0">
              <a:latin typeface="黑体" pitchFamily="49" charset="-122"/>
              <a:ea typeface="黑体" pitchFamily="49" charset="-122"/>
            </a:endParaRPr>
          </a:p>
        </p:txBody>
      </p:sp>
      <p:grpSp>
        <p:nvGrpSpPr>
          <p:cNvPr id="8" name="组合 7"/>
          <p:cNvGrpSpPr/>
          <p:nvPr/>
        </p:nvGrpSpPr>
        <p:grpSpPr>
          <a:xfrm>
            <a:off x="4954138" y="1241946"/>
            <a:ext cx="3998793" cy="3901554"/>
            <a:chOff x="4920396" y="674090"/>
            <a:chExt cx="4018887" cy="3933357"/>
          </a:xfrm>
        </p:grpSpPr>
        <p:pic>
          <p:nvPicPr>
            <p:cNvPr id="6" name="Picture 2" descr="Image"/>
            <p:cNvPicPr>
              <a:picLocks noChangeAspect="1" noChangeArrowheads="1"/>
            </p:cNvPicPr>
            <p:nvPr/>
          </p:nvPicPr>
          <p:blipFill>
            <a:blip r:embed="rId3" cstate="print"/>
            <a:srcRect/>
            <a:stretch>
              <a:fillRect/>
            </a:stretch>
          </p:blipFill>
          <p:spPr bwMode="auto">
            <a:xfrm>
              <a:off x="4920396" y="674090"/>
              <a:ext cx="4018887" cy="3933357"/>
            </a:xfrm>
            <a:prstGeom prst="rect">
              <a:avLst/>
            </a:prstGeom>
            <a:noFill/>
          </p:spPr>
        </p:pic>
        <p:sp>
          <p:nvSpPr>
            <p:cNvPr id="7" name="矩形 6"/>
            <p:cNvSpPr/>
            <p:nvPr/>
          </p:nvSpPr>
          <p:spPr>
            <a:xfrm>
              <a:off x="4939816" y="681114"/>
              <a:ext cx="1467068" cy="400110"/>
            </a:xfrm>
            <a:prstGeom prst="rect">
              <a:avLst/>
            </a:prstGeom>
          </p:spPr>
          <p:txBody>
            <a:bodyPr wrap="none">
              <a:spAutoFit/>
            </a:bodyPr>
            <a:lstStyle/>
            <a:p>
              <a:r>
                <a:rPr lang="zh-CN" altLang="en-US" sz="2000" dirty="0" smtClean="0">
                  <a:latin typeface="黑体" pitchFamily="49" charset="-122"/>
                  <a:ea typeface="黑体" pitchFamily="49" charset="-122"/>
                </a:rPr>
                <a:t>西周的封国</a:t>
              </a:r>
              <a:endParaRPr lang="zh-CN" altLang="en-US" sz="2000" dirty="0">
                <a:latin typeface="黑体" pitchFamily="49" charset="-122"/>
                <a:ea typeface="黑体" pitchFamily="49" charset="-122"/>
              </a:endParaRPr>
            </a:p>
          </p:txBody>
        </p:sp>
      </p:grpSp>
      <p:sp>
        <p:nvSpPr>
          <p:cNvPr id="9" name="矩形 8"/>
          <p:cNvSpPr/>
          <p:nvPr/>
        </p:nvSpPr>
        <p:spPr>
          <a:xfrm>
            <a:off x="2822896" y="764275"/>
            <a:ext cx="3775393" cy="400110"/>
          </a:xfrm>
          <a:prstGeom prst="rect">
            <a:avLst/>
          </a:prstGeom>
        </p:spPr>
        <p:txBody>
          <a:bodyPr wrap="none">
            <a:spAutoFit/>
          </a:bodyPr>
          <a:lstStyle/>
          <a:p>
            <a:r>
              <a:rPr lang="zh-CN" altLang="en-US" sz="2000" noProof="1" smtClean="0">
                <a:latin typeface="微软雅黑" pitchFamily="34" charset="-122"/>
                <a:ea typeface="微软雅黑" pitchFamily="34" charset="-122"/>
                <a:sym typeface="+mn-ea"/>
              </a:rPr>
              <a:t>西周分封的</a:t>
            </a:r>
            <a:r>
              <a:rPr lang="zh-CN" altLang="en-US" sz="2000" noProof="1" smtClean="0">
                <a:solidFill>
                  <a:schemeClr val="tx1"/>
                </a:solidFill>
                <a:latin typeface="微软雅黑" pitchFamily="34" charset="-122"/>
                <a:ea typeface="微软雅黑" pitchFamily="34" charset="-122"/>
                <a:sym typeface="+mn-ea"/>
              </a:rPr>
              <a:t>对象及特点</a:t>
            </a:r>
            <a:r>
              <a:rPr lang="zh-CN" altLang="en-US" sz="2000" noProof="1" smtClean="0">
                <a:latin typeface="微软雅黑" pitchFamily="34" charset="-122"/>
                <a:ea typeface="微软雅黑" pitchFamily="34" charset="-122"/>
                <a:sym typeface="+mn-ea"/>
              </a:rPr>
              <a:t>有哪些？</a:t>
            </a:r>
            <a:endParaRPr lang="zh-CN" altLang="en-US" sz="2000" dirty="0">
              <a:latin typeface="微软雅黑" pitchFamily="34" charset="-122"/>
              <a:ea typeface="微软雅黑" pitchFamily="34" charset="-122"/>
            </a:endParaRPr>
          </a:p>
        </p:txBody>
      </p:sp>
      <p:pic>
        <p:nvPicPr>
          <p:cNvPr id="2050" name="Picture 2"/>
          <p:cNvPicPr>
            <a:picLocks noChangeAspect="1" noChangeArrowheads="1"/>
          </p:cNvPicPr>
          <p:nvPr/>
        </p:nvPicPr>
        <p:blipFill>
          <a:blip r:embed="rId4" cstate="print"/>
          <a:srcRect/>
          <a:stretch>
            <a:fillRect/>
          </a:stretch>
        </p:blipFill>
        <p:spPr bwMode="auto">
          <a:xfrm>
            <a:off x="177420" y="1269243"/>
            <a:ext cx="4685150" cy="3874258"/>
          </a:xfrm>
          <a:prstGeom prst="rect">
            <a:avLst/>
          </a:prstGeom>
          <a:noFill/>
          <a:ln w="9525">
            <a:noFill/>
            <a:miter lim="800000"/>
            <a:headEnd/>
            <a:tailEnd/>
          </a:ln>
        </p:spPr>
      </p:pic>
      <p:sp>
        <p:nvSpPr>
          <p:cNvPr id="10" name="矩形 9"/>
          <p:cNvSpPr/>
          <p:nvPr/>
        </p:nvSpPr>
        <p:spPr>
          <a:xfrm>
            <a:off x="3411940" y="109184"/>
            <a:ext cx="5936776" cy="400110"/>
          </a:xfrm>
          <a:prstGeom prst="rect">
            <a:avLst/>
          </a:prstGeom>
        </p:spPr>
        <p:txBody>
          <a:bodyPr wrap="square">
            <a:spAutoFit/>
          </a:bodyPr>
          <a:lstStyle/>
          <a:p>
            <a:r>
              <a:rPr lang="zh-CN" altLang="en-US" sz="2000" dirty="0" smtClean="0">
                <a:latin typeface="+mn-ea"/>
                <a:ea typeface="+mn-ea"/>
              </a:rPr>
              <a:t>公元前</a:t>
            </a:r>
            <a:r>
              <a:rPr lang="en-US" altLang="zh-CN" sz="2000" dirty="0" smtClean="0">
                <a:latin typeface="+mn-ea"/>
                <a:ea typeface="+mn-ea"/>
              </a:rPr>
              <a:t>1046</a:t>
            </a:r>
            <a:r>
              <a:rPr lang="zh-CN" altLang="en-US" sz="2000" dirty="0" smtClean="0">
                <a:latin typeface="+mn-ea"/>
                <a:ea typeface="+mn-ea"/>
              </a:rPr>
              <a:t>年周武王东征，灭商建国，史称西周。</a:t>
            </a:r>
            <a:endParaRPr lang="zh-CN" altLang="en-US" sz="2000"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241425" y="159004"/>
            <a:ext cx="1655763" cy="461665"/>
          </a:xfrm>
          <a:prstGeom prst="rect">
            <a:avLst/>
          </a:prstGeom>
          <a:noFill/>
          <a:ln w="9525">
            <a:noFill/>
            <a:miter lim="800000"/>
            <a:headEnd/>
            <a:tailEnd/>
          </a:ln>
          <a:effectLst>
            <a:prstShdw prst="shdw17" dist="17961" dir="2700000">
              <a:srgbClr val="708688"/>
            </a:prstShdw>
          </a:effectLst>
        </p:spPr>
        <p:txBody>
          <a:bodyPr>
            <a:spAutoFit/>
          </a:bodyPr>
          <a:lstStyle/>
          <a:p>
            <a:r>
              <a:rPr lang="zh-CN" altLang="en-US" sz="2400" dirty="0">
                <a:solidFill>
                  <a:schemeClr val="tx1"/>
                </a:solidFill>
                <a:latin typeface="微软雅黑" pitchFamily="34" charset="-122"/>
                <a:ea typeface="微软雅黑" pitchFamily="34" charset="-122"/>
              </a:rPr>
              <a:t>同姓诸侯</a:t>
            </a:r>
          </a:p>
        </p:txBody>
      </p:sp>
      <p:sp>
        <p:nvSpPr>
          <p:cNvPr id="5" name="Text Box 3"/>
          <p:cNvSpPr txBox="1">
            <a:spLocks noChangeArrowheads="1"/>
          </p:cNvSpPr>
          <p:nvPr/>
        </p:nvSpPr>
        <p:spPr bwMode="auto">
          <a:xfrm>
            <a:off x="2752725" y="159004"/>
            <a:ext cx="6121400" cy="461665"/>
          </a:xfrm>
          <a:prstGeom prst="rect">
            <a:avLst/>
          </a:prstGeom>
          <a:noFill/>
          <a:ln w="9525">
            <a:noFill/>
            <a:miter lim="800000"/>
            <a:headEnd/>
            <a:tailEnd/>
          </a:ln>
          <a:effectLst>
            <a:prstShdw prst="shdw17" dist="17961" dir="2700000">
              <a:srgbClr val="708688"/>
            </a:prstShdw>
          </a:effectLst>
        </p:spPr>
        <p:txBody>
          <a:bodyPr>
            <a:spAutoFit/>
          </a:bodyPr>
          <a:lstStyle/>
          <a:p>
            <a:r>
              <a:rPr lang="en-US" altLang="zh-CN" sz="2400" dirty="0">
                <a:solidFill>
                  <a:schemeClr val="tx1"/>
                </a:solidFill>
                <a:latin typeface="微软雅黑" pitchFamily="34" charset="-122"/>
                <a:ea typeface="微软雅黑" pitchFamily="34" charset="-122"/>
              </a:rPr>
              <a:t>(</a:t>
            </a:r>
            <a:r>
              <a:rPr lang="zh-CN" altLang="en-US" sz="2400" dirty="0">
                <a:solidFill>
                  <a:schemeClr val="tx1"/>
                </a:solidFill>
                <a:latin typeface="微软雅黑" pitchFamily="34" charset="-122"/>
                <a:ea typeface="微软雅黑" pitchFamily="34" charset="-122"/>
              </a:rPr>
              <a:t>受封主体，封于富庶之地或战略要地</a:t>
            </a:r>
            <a:r>
              <a:rPr lang="en-US" altLang="zh-CN" sz="2400" dirty="0">
                <a:solidFill>
                  <a:schemeClr val="tx1"/>
                </a:solidFill>
                <a:latin typeface="微软雅黑" pitchFamily="34" charset="-122"/>
                <a:ea typeface="微软雅黑" pitchFamily="34" charset="-122"/>
              </a:rPr>
              <a:t>)</a:t>
            </a:r>
          </a:p>
        </p:txBody>
      </p:sp>
      <p:sp>
        <p:nvSpPr>
          <p:cNvPr id="6" name="Text Box 4"/>
          <p:cNvSpPr txBox="1">
            <a:spLocks noChangeArrowheads="1"/>
          </p:cNvSpPr>
          <p:nvPr/>
        </p:nvSpPr>
        <p:spPr bwMode="auto">
          <a:xfrm>
            <a:off x="1241425" y="1370778"/>
            <a:ext cx="1655763" cy="461665"/>
          </a:xfrm>
          <a:prstGeom prst="rect">
            <a:avLst/>
          </a:prstGeom>
          <a:noFill/>
          <a:ln w="9525">
            <a:noFill/>
            <a:miter lim="800000"/>
            <a:headEnd/>
            <a:tailEnd/>
          </a:ln>
          <a:effectLst>
            <a:prstShdw prst="shdw17" dist="17961" dir="2700000">
              <a:srgbClr val="708688"/>
            </a:prstShdw>
          </a:effectLst>
        </p:spPr>
        <p:txBody>
          <a:bodyPr>
            <a:spAutoFit/>
          </a:bodyPr>
          <a:lstStyle/>
          <a:p>
            <a:r>
              <a:rPr lang="zh-CN" altLang="en-US" sz="2400" dirty="0">
                <a:solidFill>
                  <a:schemeClr val="tx1"/>
                </a:solidFill>
                <a:latin typeface="微软雅黑" pitchFamily="34" charset="-122"/>
                <a:ea typeface="微软雅黑" pitchFamily="34" charset="-122"/>
              </a:rPr>
              <a:t>异姓诸侯</a:t>
            </a:r>
          </a:p>
        </p:txBody>
      </p:sp>
      <p:sp>
        <p:nvSpPr>
          <p:cNvPr id="7" name="Text Box 5"/>
          <p:cNvSpPr txBox="1">
            <a:spLocks noChangeArrowheads="1"/>
          </p:cNvSpPr>
          <p:nvPr/>
        </p:nvSpPr>
        <p:spPr bwMode="auto">
          <a:xfrm>
            <a:off x="3041650" y="894528"/>
            <a:ext cx="5327650" cy="1200329"/>
          </a:xfrm>
          <a:prstGeom prst="rect">
            <a:avLst/>
          </a:prstGeom>
          <a:noFill/>
          <a:ln w="9525">
            <a:noFill/>
            <a:miter lim="800000"/>
            <a:headEnd/>
            <a:tailEnd/>
          </a:ln>
          <a:effectLst>
            <a:prstShdw prst="shdw17" dist="17961" dir="2700000">
              <a:srgbClr val="708688"/>
            </a:prstShdw>
          </a:effectLst>
        </p:spPr>
        <p:txBody>
          <a:bodyPr>
            <a:spAutoFit/>
          </a:bodyPr>
          <a:lstStyle/>
          <a:p>
            <a:r>
              <a:rPr lang="zh-CN" altLang="en-US" sz="2400" dirty="0">
                <a:solidFill>
                  <a:schemeClr val="tx1"/>
                </a:solidFill>
                <a:latin typeface="微软雅黑" pitchFamily="34" charset="-122"/>
                <a:ea typeface="微软雅黑" pitchFamily="34" charset="-122"/>
              </a:rPr>
              <a:t>功臣、姻亲</a:t>
            </a:r>
          </a:p>
          <a:p>
            <a:endParaRPr lang="zh-CN" altLang="zh-CN" sz="2400" dirty="0">
              <a:solidFill>
                <a:schemeClr val="tx1"/>
              </a:solidFill>
              <a:latin typeface="微软雅黑" pitchFamily="34" charset="-122"/>
              <a:ea typeface="微软雅黑" pitchFamily="34" charset="-122"/>
            </a:endParaRPr>
          </a:p>
          <a:p>
            <a:r>
              <a:rPr lang="zh-CN" altLang="en-US" sz="2400" dirty="0">
                <a:solidFill>
                  <a:schemeClr val="tx1"/>
                </a:solidFill>
                <a:latin typeface="微软雅黑" pitchFamily="34" charset="-122"/>
                <a:ea typeface="微软雅黑" pitchFamily="34" charset="-122"/>
              </a:rPr>
              <a:t>先代贵族</a:t>
            </a:r>
            <a:r>
              <a:rPr lang="en-US" altLang="zh-CN" sz="2400" dirty="0" smtClean="0">
                <a:solidFill>
                  <a:schemeClr val="tx1"/>
                </a:solidFill>
                <a:latin typeface="微软雅黑" pitchFamily="34" charset="-122"/>
                <a:ea typeface="微软雅黑" pitchFamily="34" charset="-122"/>
              </a:rPr>
              <a:t>(</a:t>
            </a:r>
            <a:r>
              <a:rPr lang="zh-CN" altLang="en-US" sz="2400" dirty="0" smtClean="0">
                <a:solidFill>
                  <a:schemeClr val="tx1"/>
                </a:solidFill>
                <a:latin typeface="微软雅黑" pitchFamily="34" charset="-122"/>
                <a:ea typeface="微软雅黑" pitchFamily="34" charset="-122"/>
              </a:rPr>
              <a:t>旧属国，</a:t>
            </a:r>
            <a:r>
              <a:rPr lang="zh-CN" altLang="en-US" sz="2400" dirty="0">
                <a:solidFill>
                  <a:schemeClr val="tx1"/>
                </a:solidFill>
                <a:latin typeface="微软雅黑" pitchFamily="34" charset="-122"/>
                <a:ea typeface="微软雅黑" pitchFamily="34" charset="-122"/>
              </a:rPr>
              <a:t>殷商旧族等</a:t>
            </a:r>
            <a:r>
              <a:rPr lang="en-US" altLang="zh-CN" sz="2400" dirty="0">
                <a:solidFill>
                  <a:schemeClr val="tx1"/>
                </a:solidFill>
                <a:latin typeface="微软雅黑" pitchFamily="34" charset="-122"/>
                <a:ea typeface="微软雅黑" pitchFamily="34" charset="-122"/>
              </a:rPr>
              <a:t>)</a:t>
            </a:r>
          </a:p>
        </p:txBody>
      </p:sp>
      <p:sp>
        <p:nvSpPr>
          <p:cNvPr id="8" name="AutoShape 6"/>
          <p:cNvSpPr>
            <a:spLocks/>
          </p:cNvSpPr>
          <p:nvPr/>
        </p:nvSpPr>
        <p:spPr bwMode="auto">
          <a:xfrm>
            <a:off x="1060449" y="272952"/>
            <a:ext cx="236087" cy="1405719"/>
          </a:xfrm>
          <a:prstGeom prst="leftBrace">
            <a:avLst>
              <a:gd name="adj1" fmla="val 0"/>
              <a:gd name="adj2" fmla="val 50000"/>
            </a:avLst>
          </a:prstGeom>
          <a:noFill/>
          <a:ln w="57150">
            <a:solidFill>
              <a:srgbClr val="FFC000"/>
            </a:solidFill>
            <a:round/>
            <a:headEnd/>
            <a:tailEnd/>
          </a:ln>
        </p:spPr>
        <p:txBody>
          <a:bodyPr wrap="none" anchor="ctr"/>
          <a:lstStyle/>
          <a:p>
            <a:endParaRPr lang="zh-CN" altLang="zh-CN" sz="2400">
              <a:solidFill>
                <a:schemeClr val="tx1"/>
              </a:solidFill>
              <a:latin typeface="微软雅黑" pitchFamily="34" charset="-122"/>
              <a:ea typeface="微软雅黑" pitchFamily="34" charset="-122"/>
            </a:endParaRPr>
          </a:p>
        </p:txBody>
      </p:sp>
      <p:sp>
        <p:nvSpPr>
          <p:cNvPr id="9" name="AutoShape 7"/>
          <p:cNvSpPr>
            <a:spLocks/>
          </p:cNvSpPr>
          <p:nvPr/>
        </p:nvSpPr>
        <p:spPr bwMode="auto">
          <a:xfrm>
            <a:off x="2816225" y="1180278"/>
            <a:ext cx="273050" cy="885825"/>
          </a:xfrm>
          <a:prstGeom prst="leftBrace">
            <a:avLst>
              <a:gd name="adj1" fmla="val 0"/>
              <a:gd name="adj2" fmla="val 50000"/>
            </a:avLst>
          </a:prstGeom>
          <a:noFill/>
          <a:ln w="57150">
            <a:solidFill>
              <a:srgbClr val="FFC000"/>
            </a:solidFill>
            <a:round/>
            <a:headEnd/>
            <a:tailEnd/>
          </a:ln>
        </p:spPr>
        <p:txBody>
          <a:bodyPr wrap="none" anchor="ctr"/>
          <a:lstStyle/>
          <a:p>
            <a:endParaRPr lang="zh-CN" altLang="zh-CN" sz="2400">
              <a:solidFill>
                <a:schemeClr val="tx1"/>
              </a:solidFill>
              <a:latin typeface="微软雅黑" pitchFamily="34" charset="-122"/>
              <a:ea typeface="微软雅黑" pitchFamily="34" charset="-122"/>
            </a:endParaRPr>
          </a:p>
        </p:txBody>
      </p:sp>
      <p:sp>
        <p:nvSpPr>
          <p:cNvPr id="10" name="Text Box 8"/>
          <p:cNvSpPr txBox="1">
            <a:spLocks noChangeArrowheads="1"/>
          </p:cNvSpPr>
          <p:nvPr/>
        </p:nvSpPr>
        <p:spPr bwMode="auto">
          <a:xfrm>
            <a:off x="465224" y="302874"/>
            <a:ext cx="553998" cy="1323439"/>
          </a:xfrm>
          <a:prstGeom prst="rect">
            <a:avLst/>
          </a:prstGeom>
          <a:noFill/>
          <a:ln w="9525">
            <a:noFill/>
            <a:miter lim="800000"/>
            <a:headEnd/>
            <a:tailEnd/>
          </a:ln>
          <a:effectLst>
            <a:prstShdw prst="shdw17" dist="17961" dir="2700000">
              <a:srgbClr val="708688"/>
            </a:prstShdw>
          </a:effectLst>
        </p:spPr>
        <p:txBody>
          <a:bodyPr vert="eaVert" wrap="none">
            <a:spAutoFit/>
          </a:bodyPr>
          <a:lstStyle/>
          <a:p>
            <a:r>
              <a:rPr lang="zh-CN" altLang="en-US" sz="2400" dirty="0">
                <a:solidFill>
                  <a:schemeClr val="tx1"/>
                </a:solidFill>
                <a:latin typeface="微软雅黑" pitchFamily="34" charset="-122"/>
                <a:ea typeface="微软雅黑" pitchFamily="34" charset="-122"/>
              </a:rPr>
              <a:t>分封对象</a:t>
            </a:r>
          </a:p>
        </p:txBody>
      </p:sp>
      <p:sp>
        <p:nvSpPr>
          <p:cNvPr id="11" name="Text Box 2"/>
          <p:cNvSpPr txBox="1">
            <a:spLocks noChangeArrowheads="1"/>
          </p:cNvSpPr>
          <p:nvPr/>
        </p:nvSpPr>
        <p:spPr bwMode="auto">
          <a:xfrm>
            <a:off x="26277" y="2091353"/>
            <a:ext cx="9431621" cy="1477328"/>
          </a:xfrm>
          <a:prstGeom prst="rect">
            <a:avLst/>
          </a:prstGeom>
          <a:noFill/>
          <a:ln>
            <a:noFill/>
          </a:ln>
          <a:effectLst/>
        </p:spPr>
        <p:txBody>
          <a:bodyPr wrap="square">
            <a:spAutoFit/>
          </a:bodyPr>
          <a:lstStyle/>
          <a:p>
            <a:pPr>
              <a:lnSpc>
                <a:spcPct val="125000"/>
              </a:lnSpc>
              <a:spcBef>
                <a:spcPts val="0"/>
              </a:spcBef>
              <a:buClr>
                <a:schemeClr val="accent1"/>
              </a:buClr>
              <a:buSzPct val="80000"/>
              <a:buFont typeface="Wingdings" panose="05000000000000000000" pitchFamily="2" charset="2"/>
              <a:buNone/>
              <a:defRPr/>
            </a:pPr>
            <a:r>
              <a:rPr kumimoji="1" lang="zh-CN" altLang="en-US" sz="2400" dirty="0" smtClean="0">
                <a:solidFill>
                  <a:schemeClr val="tx1"/>
                </a:solidFill>
                <a:latin typeface="+mn-ea"/>
                <a:ea typeface="+mn-ea"/>
              </a:rPr>
              <a:t>◇</a:t>
            </a:r>
            <a:r>
              <a:rPr lang="zh-CN" altLang="en-US" sz="2400" dirty="0">
                <a:solidFill>
                  <a:schemeClr val="tx1"/>
                </a:solidFill>
                <a:latin typeface="+mn-ea"/>
                <a:ea typeface="+mn-ea"/>
              </a:rPr>
              <a:t>权利</a:t>
            </a:r>
            <a:r>
              <a:rPr lang="en-US" altLang="zh-CN" sz="2400" dirty="0">
                <a:solidFill>
                  <a:schemeClr val="tx1"/>
                </a:solidFill>
                <a:latin typeface="+mn-ea"/>
                <a:ea typeface="+mn-ea"/>
              </a:rPr>
              <a:t>: </a:t>
            </a:r>
            <a:r>
              <a:rPr lang="en-US" altLang="zh-CN" sz="2400" dirty="0" smtClean="0">
                <a:solidFill>
                  <a:schemeClr val="tx1"/>
                </a:solidFill>
                <a:latin typeface="+mn-ea"/>
                <a:ea typeface="+mn-ea"/>
              </a:rPr>
              <a:t>  </a:t>
            </a:r>
            <a:r>
              <a:rPr lang="zh-CN" altLang="en-US" sz="2400" dirty="0" smtClean="0">
                <a:solidFill>
                  <a:schemeClr val="tx1"/>
                </a:solidFill>
                <a:latin typeface="+mn-ea"/>
                <a:ea typeface="+mn-ea"/>
              </a:rPr>
              <a:t>封地</a:t>
            </a:r>
            <a:r>
              <a:rPr lang="zh-CN" altLang="en-US" sz="2400" dirty="0" smtClean="0">
                <a:solidFill>
                  <a:schemeClr val="tx1"/>
                </a:solidFill>
                <a:latin typeface="+mn-ea"/>
                <a:ea typeface="+mn-ea"/>
              </a:rPr>
              <a:t>的土地、人口和</a:t>
            </a:r>
            <a:r>
              <a:rPr lang="zh-CN" altLang="en-US" sz="2400" dirty="0" smtClean="0">
                <a:solidFill>
                  <a:schemeClr val="tx1"/>
                </a:solidFill>
                <a:latin typeface="+mn-ea"/>
                <a:ea typeface="+mn-ea"/>
              </a:rPr>
              <a:t>权力</a:t>
            </a:r>
            <a:endParaRPr lang="en-US" altLang="zh-CN" sz="2400" dirty="0" smtClean="0">
              <a:solidFill>
                <a:schemeClr val="tx1"/>
              </a:solidFill>
              <a:latin typeface="+mn-ea"/>
              <a:ea typeface="+mn-ea"/>
            </a:endParaRPr>
          </a:p>
          <a:p>
            <a:pPr>
              <a:lnSpc>
                <a:spcPct val="125000"/>
              </a:lnSpc>
              <a:buClr>
                <a:schemeClr val="accent1"/>
              </a:buClr>
              <a:buSzPct val="80000"/>
              <a:defRPr/>
            </a:pPr>
            <a:r>
              <a:rPr lang="zh-CN" altLang="en-US" sz="2400" dirty="0" smtClean="0">
                <a:solidFill>
                  <a:schemeClr val="tx1"/>
                </a:solidFill>
                <a:latin typeface="+mn-ea"/>
                <a:ea typeface="+mn-ea"/>
              </a:rPr>
              <a:t>          </a:t>
            </a:r>
            <a:r>
              <a:rPr lang="zh-CN" altLang="en-US" sz="2400" dirty="0" smtClean="0">
                <a:solidFill>
                  <a:schemeClr val="tx1"/>
                </a:solidFill>
                <a:latin typeface="+mn-ea"/>
                <a:ea typeface="+mn-ea"/>
              </a:rPr>
              <a:t>  高度</a:t>
            </a:r>
            <a:r>
              <a:rPr lang="zh-CN" altLang="en-US" sz="2400" dirty="0" smtClean="0">
                <a:solidFill>
                  <a:schemeClr val="tx1"/>
                </a:solidFill>
                <a:latin typeface="+mn-ea"/>
                <a:ea typeface="+mn-ea"/>
              </a:rPr>
              <a:t>自主的行政权力（设置官员、建立武装、征派赋役等）</a:t>
            </a:r>
          </a:p>
          <a:p>
            <a:pPr>
              <a:lnSpc>
                <a:spcPct val="125000"/>
              </a:lnSpc>
              <a:buClr>
                <a:schemeClr val="accent1"/>
              </a:buClr>
              <a:buSzPct val="80000"/>
              <a:defRPr/>
            </a:pPr>
            <a:r>
              <a:rPr lang="zh-CN" altLang="en-US" sz="2400" dirty="0" smtClean="0">
                <a:solidFill>
                  <a:schemeClr val="tx1"/>
                </a:solidFill>
                <a:latin typeface="+mn-ea"/>
                <a:ea typeface="+mn-ea"/>
              </a:rPr>
              <a:t>          </a:t>
            </a:r>
            <a:r>
              <a:rPr lang="zh-CN" altLang="en-US" sz="2400" dirty="0" smtClean="0">
                <a:solidFill>
                  <a:schemeClr val="tx1"/>
                </a:solidFill>
                <a:latin typeface="+mn-ea"/>
                <a:ea typeface="+mn-ea"/>
              </a:rPr>
              <a:t>  世袭</a:t>
            </a:r>
            <a:r>
              <a:rPr lang="zh-CN" altLang="en-US" sz="2400" dirty="0">
                <a:solidFill>
                  <a:schemeClr val="tx1"/>
                </a:solidFill>
                <a:latin typeface="+mn-ea"/>
                <a:ea typeface="+mn-ea"/>
              </a:rPr>
              <a:t>领有封土，在封土内再</a:t>
            </a:r>
            <a:r>
              <a:rPr lang="zh-CN" altLang="en-US" sz="2400" dirty="0" smtClean="0">
                <a:solidFill>
                  <a:schemeClr val="tx1"/>
                </a:solidFill>
                <a:latin typeface="+mn-ea"/>
                <a:ea typeface="+mn-ea"/>
              </a:rPr>
              <a:t>分封</a:t>
            </a:r>
            <a:endParaRPr lang="en-US" altLang="zh-CN" sz="2400" dirty="0">
              <a:solidFill>
                <a:schemeClr val="tx1"/>
              </a:solidFill>
              <a:latin typeface="+mn-ea"/>
              <a:ea typeface="+mn-ea"/>
            </a:endParaRPr>
          </a:p>
        </p:txBody>
      </p:sp>
      <p:sp>
        <p:nvSpPr>
          <p:cNvPr id="12" name="Text Box 2"/>
          <p:cNvSpPr txBox="1">
            <a:spLocks noChangeArrowheads="1"/>
          </p:cNvSpPr>
          <p:nvPr/>
        </p:nvSpPr>
        <p:spPr bwMode="auto">
          <a:xfrm>
            <a:off x="26278" y="3548418"/>
            <a:ext cx="9117722" cy="2400657"/>
          </a:xfrm>
          <a:prstGeom prst="rect">
            <a:avLst/>
          </a:prstGeom>
          <a:noFill/>
          <a:ln>
            <a:noFill/>
          </a:ln>
          <a:effectLst/>
        </p:spPr>
        <p:txBody>
          <a:bodyPr wrap="square">
            <a:spAutoFit/>
          </a:bodyPr>
          <a:lstStyle/>
          <a:p>
            <a:pPr>
              <a:lnSpc>
                <a:spcPct val="125000"/>
              </a:lnSpc>
              <a:buClr>
                <a:schemeClr val="accent1"/>
              </a:buClr>
              <a:buSzPct val="80000"/>
              <a:defRPr/>
            </a:pPr>
            <a:r>
              <a:rPr kumimoji="1" lang="zh-CN" altLang="en-US" sz="2400" dirty="0" smtClean="0">
                <a:solidFill>
                  <a:schemeClr val="tx1"/>
                </a:solidFill>
                <a:latin typeface="+mn-ea"/>
                <a:ea typeface="+mn-ea"/>
              </a:rPr>
              <a:t>◇</a:t>
            </a:r>
            <a:r>
              <a:rPr lang="zh-CN" altLang="en-US" sz="2400" dirty="0" smtClean="0">
                <a:solidFill>
                  <a:schemeClr val="tx1"/>
                </a:solidFill>
                <a:latin typeface="+mn-ea"/>
                <a:ea typeface="+mn-ea"/>
              </a:rPr>
              <a:t>义务：政治上</a:t>
            </a:r>
            <a:r>
              <a:rPr lang="en-US" altLang="zh-CN" sz="2400" dirty="0" smtClean="0">
                <a:solidFill>
                  <a:schemeClr val="tx1"/>
                </a:solidFill>
                <a:latin typeface="+mn-ea"/>
                <a:ea typeface="+mn-ea"/>
              </a:rPr>
              <a:t>——</a:t>
            </a:r>
            <a:r>
              <a:rPr lang="zh-CN" altLang="en-US" sz="2400" dirty="0" smtClean="0">
                <a:solidFill>
                  <a:schemeClr val="tx1"/>
                </a:solidFill>
                <a:latin typeface="+mn-ea"/>
                <a:ea typeface="+mn-ea"/>
              </a:rPr>
              <a:t>听命天子，朝觐述职</a:t>
            </a:r>
          </a:p>
          <a:p>
            <a:pPr>
              <a:lnSpc>
                <a:spcPct val="125000"/>
              </a:lnSpc>
              <a:buClr>
                <a:schemeClr val="accent1"/>
              </a:buClr>
              <a:buSzPct val="80000"/>
              <a:defRPr/>
            </a:pPr>
            <a:r>
              <a:rPr lang="zh-CN" altLang="en-US" sz="2400" dirty="0" smtClean="0">
                <a:solidFill>
                  <a:schemeClr val="tx1"/>
                </a:solidFill>
                <a:latin typeface="+mn-ea"/>
                <a:ea typeface="+mn-ea"/>
              </a:rPr>
              <a:t>            军事上</a:t>
            </a:r>
            <a:r>
              <a:rPr lang="en-US" altLang="zh-CN" sz="2400" dirty="0" smtClean="0">
                <a:solidFill>
                  <a:schemeClr val="tx1"/>
                </a:solidFill>
                <a:latin typeface="+mn-ea"/>
                <a:ea typeface="+mn-ea"/>
              </a:rPr>
              <a:t>——</a:t>
            </a:r>
            <a:r>
              <a:rPr lang="zh-CN" altLang="en-US" sz="2400" dirty="0" smtClean="0">
                <a:solidFill>
                  <a:schemeClr val="tx1"/>
                </a:solidFill>
                <a:latin typeface="+mn-ea"/>
                <a:ea typeface="+mn-ea"/>
              </a:rPr>
              <a:t>镇守疆土，随从作战</a:t>
            </a:r>
          </a:p>
          <a:p>
            <a:pPr>
              <a:lnSpc>
                <a:spcPct val="125000"/>
              </a:lnSpc>
              <a:buClr>
                <a:schemeClr val="accent1"/>
              </a:buClr>
              <a:buSzPct val="80000"/>
              <a:defRPr/>
            </a:pPr>
            <a:r>
              <a:rPr lang="zh-CN" altLang="en-US" sz="2400" dirty="0" smtClean="0">
                <a:solidFill>
                  <a:schemeClr val="tx1"/>
                </a:solidFill>
                <a:latin typeface="+mn-ea"/>
                <a:ea typeface="+mn-ea"/>
              </a:rPr>
              <a:t>            经济上</a:t>
            </a:r>
            <a:r>
              <a:rPr lang="en-US" altLang="zh-CN" sz="2400" dirty="0" smtClean="0">
                <a:solidFill>
                  <a:schemeClr val="tx1"/>
                </a:solidFill>
                <a:latin typeface="+mn-ea"/>
                <a:ea typeface="+mn-ea"/>
              </a:rPr>
              <a:t>——</a:t>
            </a:r>
            <a:r>
              <a:rPr lang="zh-CN" altLang="en-US" sz="2400" dirty="0" smtClean="0">
                <a:solidFill>
                  <a:schemeClr val="tx1"/>
                </a:solidFill>
                <a:latin typeface="+mn-ea"/>
                <a:ea typeface="+mn-ea"/>
              </a:rPr>
              <a:t>交纳贡赋</a:t>
            </a:r>
            <a:endParaRPr kumimoji="1" lang="zh-CN" altLang="en-US" sz="2400" dirty="0" smtClean="0">
              <a:solidFill>
                <a:schemeClr val="tx1"/>
              </a:solidFill>
              <a:latin typeface="+mn-ea"/>
              <a:ea typeface="+mn-ea"/>
            </a:endParaRPr>
          </a:p>
          <a:p>
            <a:pPr>
              <a:lnSpc>
                <a:spcPct val="125000"/>
              </a:lnSpc>
              <a:spcBef>
                <a:spcPts val="0"/>
              </a:spcBef>
              <a:buClr>
                <a:schemeClr val="accent1"/>
              </a:buClr>
              <a:buSzPct val="80000"/>
              <a:buFont typeface="Wingdings" panose="05000000000000000000" pitchFamily="2" charset="2"/>
              <a:buNone/>
              <a:defRPr/>
            </a:pPr>
            <a:endParaRPr lang="en-US" altLang="zh-CN" sz="2400" dirty="0">
              <a:solidFill>
                <a:schemeClr val="tx1"/>
              </a:solidFill>
              <a:latin typeface="+mn-ea"/>
              <a:ea typeface="+mn-ea"/>
            </a:endParaRPr>
          </a:p>
          <a:p>
            <a:pPr>
              <a:lnSpc>
                <a:spcPct val="125000"/>
              </a:lnSpc>
              <a:spcBef>
                <a:spcPts val="0"/>
              </a:spcBef>
              <a:buClr>
                <a:schemeClr val="accent1"/>
              </a:buClr>
              <a:buSzPct val="80000"/>
              <a:buFont typeface="Wingdings" panose="05000000000000000000" pitchFamily="2" charset="2"/>
              <a:buNone/>
              <a:defRPr/>
            </a:pPr>
            <a:r>
              <a:rPr lang="en-US" altLang="zh-CN" sz="2400" dirty="0">
                <a:solidFill>
                  <a:schemeClr val="tx1"/>
                </a:solidFill>
                <a:latin typeface="+mn-ea"/>
                <a:ea typeface="+mn-ea"/>
              </a:rPr>
              <a:t>       </a:t>
            </a:r>
            <a:r>
              <a:rPr lang="en-US" altLang="zh-CN" sz="2400" dirty="0" smtClean="0">
                <a:solidFill>
                  <a:schemeClr val="tx1"/>
                </a:solidFill>
                <a:latin typeface="+mn-ea"/>
                <a:ea typeface="+mn-ea"/>
              </a:rPr>
              <a:t>    </a:t>
            </a:r>
            <a:endParaRPr lang="zh-CN" altLang="en-US" sz="2400" dirty="0">
              <a:solidFill>
                <a:schemeClr val="tx1"/>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63123" y="935349"/>
            <a:ext cx="902811" cy="523220"/>
          </a:xfrm>
          <a:prstGeom prst="rect">
            <a:avLst/>
          </a:prstGeom>
          <a:noFill/>
        </p:spPr>
        <p:txBody>
          <a:bodyPr wrap="none" rtlCol="0">
            <a:spAutoFit/>
          </a:bodyPr>
          <a:lstStyle/>
          <a:p>
            <a:r>
              <a:rPr lang="zh-CN" altLang="en-US" sz="2800" dirty="0" smtClean="0">
                <a:solidFill>
                  <a:schemeClr val="tx1"/>
                </a:solidFill>
                <a:latin typeface="黑体" pitchFamily="49" charset="-122"/>
                <a:ea typeface="黑体" pitchFamily="49" charset="-122"/>
              </a:rPr>
              <a:t>天下</a:t>
            </a:r>
            <a:endParaRPr lang="zh-CN" altLang="en-US" sz="2800" dirty="0">
              <a:solidFill>
                <a:schemeClr val="tx1"/>
              </a:solidFill>
              <a:latin typeface="黑体" pitchFamily="49" charset="-122"/>
              <a:ea typeface="黑体" pitchFamily="49" charset="-122"/>
            </a:endParaRPr>
          </a:p>
        </p:txBody>
      </p:sp>
      <p:sp>
        <p:nvSpPr>
          <p:cNvPr id="4" name="TextBox 3"/>
          <p:cNvSpPr txBox="1"/>
          <p:nvPr/>
        </p:nvSpPr>
        <p:spPr>
          <a:xfrm>
            <a:off x="2628026" y="1995967"/>
            <a:ext cx="4447051" cy="523220"/>
          </a:xfrm>
          <a:prstGeom prst="rect">
            <a:avLst/>
          </a:prstGeom>
          <a:noFill/>
        </p:spPr>
        <p:txBody>
          <a:bodyPr wrap="none" rtlCol="0">
            <a:spAutoFit/>
          </a:bodyPr>
          <a:lstStyle/>
          <a:p>
            <a:r>
              <a:rPr lang="zh-CN" altLang="en-US" sz="2800" dirty="0" smtClean="0">
                <a:solidFill>
                  <a:schemeClr val="tx1"/>
                </a:solidFill>
                <a:latin typeface="华文隶书" panose="02010800040101010101" pitchFamily="2" charset="-122"/>
                <a:ea typeface="华文隶书" panose="02010800040101010101" pitchFamily="2" charset="-122"/>
              </a:rPr>
              <a:t>     </a:t>
            </a:r>
            <a:r>
              <a:rPr lang="zh-CN" altLang="en-US" sz="2800" spc="-200" dirty="0" smtClean="0">
                <a:solidFill>
                  <a:schemeClr val="tx1"/>
                </a:solidFill>
                <a:latin typeface="黑体" pitchFamily="49" charset="-122"/>
                <a:ea typeface="黑体" pitchFamily="49" charset="-122"/>
              </a:rPr>
              <a:t>国 </a:t>
            </a:r>
            <a:r>
              <a:rPr lang="en-US" altLang="zh-CN" sz="2800" spc="-200" dirty="0" smtClean="0">
                <a:solidFill>
                  <a:schemeClr val="tx1"/>
                </a:solidFill>
                <a:latin typeface="黑体" pitchFamily="49" charset="-122"/>
                <a:ea typeface="黑体" pitchFamily="49" charset="-122"/>
              </a:rPr>
              <a:t>…</a:t>
            </a:r>
            <a:r>
              <a:rPr lang="en-US" altLang="zh-CN" sz="2800" dirty="0" smtClean="0">
                <a:solidFill>
                  <a:schemeClr val="tx1"/>
                </a:solidFill>
                <a:latin typeface="黑体" pitchFamily="49" charset="-122"/>
                <a:ea typeface="黑体" pitchFamily="49" charset="-122"/>
              </a:rPr>
              <a:t>………………</a:t>
            </a:r>
            <a:r>
              <a:rPr lang="en-US" altLang="zh-CN" sz="2800" spc="-200" dirty="0" smtClean="0">
                <a:solidFill>
                  <a:schemeClr val="tx1"/>
                </a:solidFill>
                <a:latin typeface="黑体" pitchFamily="49" charset="-122"/>
                <a:ea typeface="黑体" pitchFamily="49" charset="-122"/>
              </a:rPr>
              <a:t>…</a:t>
            </a:r>
            <a:r>
              <a:rPr lang="zh-CN" altLang="en-US" sz="2800" spc="-200" dirty="0" smtClean="0">
                <a:solidFill>
                  <a:schemeClr val="tx1"/>
                </a:solidFill>
                <a:latin typeface="黑体" pitchFamily="49" charset="-122"/>
                <a:ea typeface="黑体" pitchFamily="49" charset="-122"/>
              </a:rPr>
              <a:t> </a:t>
            </a:r>
            <a:r>
              <a:rPr lang="zh-CN" altLang="en-US" sz="2800" dirty="0" smtClean="0">
                <a:solidFill>
                  <a:schemeClr val="tx1"/>
                </a:solidFill>
                <a:latin typeface="黑体" pitchFamily="49" charset="-122"/>
                <a:ea typeface="黑体" pitchFamily="49" charset="-122"/>
              </a:rPr>
              <a:t>国</a:t>
            </a:r>
            <a:endParaRPr lang="zh-CN" altLang="en-US" sz="2800" dirty="0">
              <a:solidFill>
                <a:schemeClr val="tx1"/>
              </a:solidFill>
              <a:latin typeface="黑体" pitchFamily="49" charset="-122"/>
              <a:ea typeface="黑体" pitchFamily="49" charset="-122"/>
            </a:endParaRPr>
          </a:p>
        </p:txBody>
      </p:sp>
      <p:sp>
        <p:nvSpPr>
          <p:cNvPr id="5" name="TextBox 4"/>
          <p:cNvSpPr txBox="1"/>
          <p:nvPr/>
        </p:nvSpPr>
        <p:spPr>
          <a:xfrm>
            <a:off x="2025870" y="3137462"/>
            <a:ext cx="2518638" cy="523220"/>
          </a:xfrm>
          <a:prstGeom prst="rect">
            <a:avLst/>
          </a:prstGeom>
          <a:noFill/>
        </p:spPr>
        <p:txBody>
          <a:bodyPr wrap="none" rtlCol="0">
            <a:spAutoFit/>
          </a:bodyPr>
          <a:lstStyle/>
          <a:p>
            <a:r>
              <a:rPr lang="zh-CN" altLang="en-US" sz="2800" dirty="0" smtClean="0">
                <a:solidFill>
                  <a:schemeClr val="tx1"/>
                </a:solidFill>
                <a:latin typeface="黑体" pitchFamily="49" charset="-122"/>
                <a:ea typeface="黑体" pitchFamily="49" charset="-122"/>
              </a:rPr>
              <a:t>采邑 </a:t>
            </a:r>
            <a:r>
              <a:rPr lang="en-US" altLang="zh-CN" sz="2800" dirty="0" smtClean="0">
                <a:solidFill>
                  <a:schemeClr val="tx1"/>
                </a:solidFill>
                <a:latin typeface="黑体" pitchFamily="49" charset="-122"/>
                <a:ea typeface="黑体" pitchFamily="49" charset="-122"/>
              </a:rPr>
              <a:t>……</a:t>
            </a:r>
            <a:r>
              <a:rPr lang="zh-CN" altLang="en-US" sz="2800" dirty="0" smtClean="0">
                <a:solidFill>
                  <a:schemeClr val="tx1"/>
                </a:solidFill>
                <a:latin typeface="黑体" pitchFamily="49" charset="-122"/>
                <a:ea typeface="黑体" pitchFamily="49" charset="-122"/>
              </a:rPr>
              <a:t>采邑</a:t>
            </a:r>
            <a:endParaRPr lang="zh-CN" altLang="en-US" sz="2800" dirty="0">
              <a:solidFill>
                <a:schemeClr val="tx1"/>
              </a:solidFill>
              <a:latin typeface="黑体" pitchFamily="49" charset="-122"/>
              <a:ea typeface="黑体" pitchFamily="49" charset="-122"/>
            </a:endParaRPr>
          </a:p>
        </p:txBody>
      </p:sp>
      <p:sp>
        <p:nvSpPr>
          <p:cNvPr id="6" name="TextBox 5"/>
          <p:cNvSpPr txBox="1"/>
          <p:nvPr/>
        </p:nvSpPr>
        <p:spPr>
          <a:xfrm>
            <a:off x="1396325" y="4267667"/>
            <a:ext cx="1800493" cy="523220"/>
          </a:xfrm>
          <a:prstGeom prst="rect">
            <a:avLst/>
          </a:prstGeom>
          <a:noFill/>
        </p:spPr>
        <p:txBody>
          <a:bodyPr wrap="none" rtlCol="0">
            <a:spAutoFit/>
          </a:bodyPr>
          <a:lstStyle/>
          <a:p>
            <a:r>
              <a:rPr lang="zh-CN" altLang="en-US" sz="2800" dirty="0" smtClean="0">
                <a:solidFill>
                  <a:schemeClr val="tx1"/>
                </a:solidFill>
                <a:latin typeface="黑体" pitchFamily="49" charset="-122"/>
                <a:ea typeface="黑体" pitchFamily="49" charset="-122"/>
              </a:rPr>
              <a:t>禄田 </a:t>
            </a:r>
            <a:r>
              <a:rPr lang="en-US" altLang="zh-CN" sz="2800" dirty="0" smtClean="0">
                <a:solidFill>
                  <a:schemeClr val="tx1"/>
                </a:solidFill>
                <a:latin typeface="黑体" pitchFamily="49" charset="-122"/>
                <a:ea typeface="黑体" pitchFamily="49" charset="-122"/>
              </a:rPr>
              <a:t>……</a:t>
            </a:r>
            <a:endParaRPr lang="zh-CN" altLang="en-US" sz="2800" dirty="0">
              <a:solidFill>
                <a:schemeClr val="tx1"/>
              </a:solidFill>
              <a:latin typeface="黑体" pitchFamily="49" charset="-122"/>
              <a:ea typeface="黑体" pitchFamily="49" charset="-122"/>
            </a:endParaRPr>
          </a:p>
        </p:txBody>
      </p:sp>
      <p:sp>
        <p:nvSpPr>
          <p:cNvPr id="7" name="TextBox 6"/>
          <p:cNvSpPr txBox="1"/>
          <p:nvPr/>
        </p:nvSpPr>
        <p:spPr>
          <a:xfrm>
            <a:off x="5841817" y="3137461"/>
            <a:ext cx="2518638" cy="523220"/>
          </a:xfrm>
          <a:prstGeom prst="rect">
            <a:avLst/>
          </a:prstGeom>
          <a:noFill/>
        </p:spPr>
        <p:txBody>
          <a:bodyPr wrap="none" rtlCol="0">
            <a:spAutoFit/>
          </a:bodyPr>
          <a:lstStyle/>
          <a:p>
            <a:r>
              <a:rPr lang="zh-CN" altLang="en-US" sz="2800" dirty="0" smtClean="0">
                <a:solidFill>
                  <a:schemeClr val="tx1"/>
                </a:solidFill>
                <a:latin typeface="黑体" pitchFamily="49" charset="-122"/>
                <a:ea typeface="黑体" pitchFamily="49" charset="-122"/>
              </a:rPr>
              <a:t>采邑 </a:t>
            </a:r>
            <a:r>
              <a:rPr lang="en-US" altLang="zh-CN" sz="2800" dirty="0" smtClean="0">
                <a:solidFill>
                  <a:schemeClr val="tx1"/>
                </a:solidFill>
                <a:latin typeface="黑体" pitchFamily="49" charset="-122"/>
                <a:ea typeface="黑体" pitchFamily="49" charset="-122"/>
              </a:rPr>
              <a:t>……</a:t>
            </a:r>
            <a:r>
              <a:rPr lang="zh-CN" altLang="en-US" sz="2800" dirty="0" smtClean="0">
                <a:solidFill>
                  <a:schemeClr val="tx1"/>
                </a:solidFill>
                <a:latin typeface="黑体" pitchFamily="49" charset="-122"/>
                <a:ea typeface="黑体" pitchFamily="49" charset="-122"/>
              </a:rPr>
              <a:t>采邑</a:t>
            </a:r>
            <a:endParaRPr lang="zh-CN" altLang="en-US" sz="2800" dirty="0">
              <a:solidFill>
                <a:schemeClr val="tx1"/>
              </a:solidFill>
              <a:latin typeface="黑体" pitchFamily="49" charset="-122"/>
              <a:ea typeface="黑体" pitchFamily="49" charset="-122"/>
            </a:endParaRPr>
          </a:p>
        </p:txBody>
      </p:sp>
      <p:sp>
        <p:nvSpPr>
          <p:cNvPr id="8" name="TextBox 7"/>
          <p:cNvSpPr txBox="1"/>
          <p:nvPr/>
        </p:nvSpPr>
        <p:spPr>
          <a:xfrm>
            <a:off x="3105855" y="4279378"/>
            <a:ext cx="1800493" cy="523220"/>
          </a:xfrm>
          <a:prstGeom prst="rect">
            <a:avLst/>
          </a:prstGeom>
          <a:noFill/>
        </p:spPr>
        <p:txBody>
          <a:bodyPr wrap="none" rtlCol="0">
            <a:spAutoFit/>
          </a:bodyPr>
          <a:lstStyle/>
          <a:p>
            <a:r>
              <a:rPr lang="zh-CN" altLang="en-US" sz="2800" dirty="0" smtClean="0">
                <a:solidFill>
                  <a:schemeClr val="tx1"/>
                </a:solidFill>
                <a:latin typeface="黑体" pitchFamily="49" charset="-122"/>
                <a:ea typeface="黑体" pitchFamily="49" charset="-122"/>
              </a:rPr>
              <a:t>禄田 </a:t>
            </a:r>
            <a:r>
              <a:rPr lang="en-US" altLang="zh-CN" sz="2800" dirty="0" smtClean="0">
                <a:solidFill>
                  <a:schemeClr val="tx1"/>
                </a:solidFill>
                <a:latin typeface="黑体" pitchFamily="49" charset="-122"/>
                <a:ea typeface="黑体" pitchFamily="49" charset="-122"/>
              </a:rPr>
              <a:t>……</a:t>
            </a:r>
            <a:endParaRPr lang="zh-CN" altLang="en-US" sz="2800" dirty="0">
              <a:solidFill>
                <a:schemeClr val="tx1"/>
              </a:solidFill>
              <a:latin typeface="黑体" pitchFamily="49" charset="-122"/>
              <a:ea typeface="黑体" pitchFamily="49" charset="-122"/>
            </a:endParaRPr>
          </a:p>
        </p:txBody>
      </p:sp>
      <p:sp>
        <p:nvSpPr>
          <p:cNvPr id="9" name="TextBox 8"/>
          <p:cNvSpPr txBox="1"/>
          <p:nvPr/>
        </p:nvSpPr>
        <p:spPr>
          <a:xfrm>
            <a:off x="5233897" y="4267666"/>
            <a:ext cx="1800493" cy="523220"/>
          </a:xfrm>
          <a:prstGeom prst="rect">
            <a:avLst/>
          </a:prstGeom>
          <a:noFill/>
        </p:spPr>
        <p:txBody>
          <a:bodyPr wrap="none" rtlCol="0">
            <a:spAutoFit/>
          </a:bodyPr>
          <a:lstStyle/>
          <a:p>
            <a:r>
              <a:rPr lang="zh-CN" altLang="en-US" sz="2800" dirty="0" smtClean="0">
                <a:solidFill>
                  <a:schemeClr val="tx1"/>
                </a:solidFill>
                <a:latin typeface="黑体" pitchFamily="49" charset="-122"/>
                <a:ea typeface="黑体" pitchFamily="49" charset="-122"/>
              </a:rPr>
              <a:t>禄田 </a:t>
            </a:r>
            <a:r>
              <a:rPr lang="en-US" altLang="zh-CN" sz="2800" dirty="0" smtClean="0">
                <a:solidFill>
                  <a:schemeClr val="tx1"/>
                </a:solidFill>
                <a:latin typeface="黑体" pitchFamily="49" charset="-122"/>
                <a:ea typeface="黑体" pitchFamily="49" charset="-122"/>
              </a:rPr>
              <a:t>……</a:t>
            </a:r>
            <a:endParaRPr lang="zh-CN" altLang="en-US" sz="2800" dirty="0">
              <a:solidFill>
                <a:schemeClr val="tx1"/>
              </a:solidFill>
              <a:latin typeface="黑体" pitchFamily="49" charset="-122"/>
              <a:ea typeface="黑体" pitchFamily="49" charset="-122"/>
            </a:endParaRPr>
          </a:p>
        </p:txBody>
      </p:sp>
      <p:sp>
        <p:nvSpPr>
          <p:cNvPr id="10" name="TextBox 9"/>
          <p:cNvSpPr txBox="1"/>
          <p:nvPr/>
        </p:nvSpPr>
        <p:spPr>
          <a:xfrm>
            <a:off x="7317859" y="4283591"/>
            <a:ext cx="1620957" cy="523220"/>
          </a:xfrm>
          <a:prstGeom prst="rect">
            <a:avLst/>
          </a:prstGeom>
          <a:noFill/>
        </p:spPr>
        <p:txBody>
          <a:bodyPr wrap="none" rtlCol="0">
            <a:spAutoFit/>
          </a:bodyPr>
          <a:lstStyle/>
          <a:p>
            <a:r>
              <a:rPr lang="zh-CN" altLang="en-US" sz="2800" dirty="0" smtClean="0">
                <a:solidFill>
                  <a:schemeClr val="tx1"/>
                </a:solidFill>
                <a:latin typeface="黑体" pitchFamily="49" charset="-122"/>
                <a:ea typeface="黑体" pitchFamily="49" charset="-122"/>
              </a:rPr>
              <a:t>禄田</a:t>
            </a:r>
            <a:r>
              <a:rPr lang="en-US" altLang="zh-CN" sz="2800" dirty="0" smtClean="0">
                <a:solidFill>
                  <a:schemeClr val="tx1"/>
                </a:solidFill>
                <a:latin typeface="黑体" pitchFamily="49" charset="-122"/>
                <a:ea typeface="黑体" pitchFamily="49" charset="-122"/>
              </a:rPr>
              <a:t>……</a:t>
            </a:r>
            <a:endParaRPr lang="zh-CN" altLang="en-US" sz="2800" dirty="0">
              <a:solidFill>
                <a:schemeClr val="tx1"/>
              </a:solidFill>
              <a:latin typeface="黑体" pitchFamily="49" charset="-122"/>
              <a:ea typeface="黑体" pitchFamily="49" charset="-122"/>
            </a:endParaRPr>
          </a:p>
        </p:txBody>
      </p:sp>
      <p:sp>
        <p:nvSpPr>
          <p:cNvPr id="11" name="左大括号 10"/>
          <p:cNvSpPr/>
          <p:nvPr/>
        </p:nvSpPr>
        <p:spPr bwMode="auto">
          <a:xfrm rot="5400000">
            <a:off x="5001824" y="-42976"/>
            <a:ext cx="527996" cy="3732626"/>
          </a:xfrm>
          <a:prstGeom prst="leftBrace">
            <a:avLst>
              <a:gd name="adj1" fmla="val 0"/>
              <a:gd name="adj2" fmla="val 50000"/>
            </a:avLst>
          </a:prstGeom>
          <a:noFill/>
          <a:ln w="38100" cap="flat" cmpd="sng" algn="ctr">
            <a:solidFill>
              <a:schemeClr val="bg2">
                <a:lumMod val="20000"/>
                <a:lumOff val="80000"/>
              </a:schemeClr>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smtClean="0">
              <a:ln>
                <a:noFill/>
              </a:ln>
              <a:solidFill>
                <a:schemeClr val="tx1"/>
              </a:solidFill>
              <a:effectLst/>
              <a:latin typeface="Arial" pitchFamily="34" charset="0"/>
              <a:ea typeface="宋体" pitchFamily="2" charset="-122"/>
            </a:endParaRPr>
          </a:p>
        </p:txBody>
      </p:sp>
      <p:sp>
        <p:nvSpPr>
          <p:cNvPr id="12" name="左大括号 11"/>
          <p:cNvSpPr/>
          <p:nvPr/>
        </p:nvSpPr>
        <p:spPr bwMode="auto">
          <a:xfrm rot="5400000">
            <a:off x="3081726" y="2063208"/>
            <a:ext cx="624249" cy="1727977"/>
          </a:xfrm>
          <a:prstGeom prst="leftBrace">
            <a:avLst>
              <a:gd name="adj1" fmla="val 0"/>
              <a:gd name="adj2" fmla="val 50000"/>
            </a:avLst>
          </a:prstGeom>
          <a:noFill/>
          <a:ln w="38100" cap="flat" cmpd="sng" algn="ctr">
            <a:solidFill>
              <a:schemeClr val="bg2">
                <a:lumMod val="20000"/>
                <a:lumOff val="80000"/>
              </a:schemeClr>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smtClean="0">
              <a:ln>
                <a:noFill/>
              </a:ln>
              <a:solidFill>
                <a:schemeClr val="tx1"/>
              </a:solidFill>
              <a:effectLst/>
              <a:latin typeface="Arial" pitchFamily="34" charset="0"/>
              <a:ea typeface="宋体" pitchFamily="2" charset="-122"/>
            </a:endParaRPr>
          </a:p>
        </p:txBody>
      </p:sp>
      <p:sp>
        <p:nvSpPr>
          <p:cNvPr id="13" name="左大括号 12"/>
          <p:cNvSpPr/>
          <p:nvPr/>
        </p:nvSpPr>
        <p:spPr bwMode="auto">
          <a:xfrm rot="5400000">
            <a:off x="6861675" y="2099206"/>
            <a:ext cx="624247" cy="1655977"/>
          </a:xfrm>
          <a:prstGeom prst="leftBrace">
            <a:avLst>
              <a:gd name="adj1" fmla="val 0"/>
              <a:gd name="adj2" fmla="val 50000"/>
            </a:avLst>
          </a:prstGeom>
          <a:noFill/>
          <a:ln w="38100" cap="flat" cmpd="sng" algn="ctr">
            <a:solidFill>
              <a:schemeClr val="bg2">
                <a:lumMod val="20000"/>
                <a:lumOff val="80000"/>
              </a:schemeClr>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smtClean="0">
              <a:ln>
                <a:noFill/>
              </a:ln>
              <a:solidFill>
                <a:schemeClr val="tx1"/>
              </a:solidFill>
              <a:effectLst/>
              <a:latin typeface="Arial" pitchFamily="34" charset="0"/>
              <a:ea typeface="宋体" pitchFamily="2" charset="-122"/>
            </a:endParaRPr>
          </a:p>
        </p:txBody>
      </p:sp>
      <p:sp>
        <p:nvSpPr>
          <p:cNvPr id="14" name="左大括号 13"/>
          <p:cNvSpPr/>
          <p:nvPr/>
        </p:nvSpPr>
        <p:spPr bwMode="auto">
          <a:xfrm rot="5400000">
            <a:off x="2198692" y="3465561"/>
            <a:ext cx="624249" cy="1190076"/>
          </a:xfrm>
          <a:prstGeom prst="leftBrace">
            <a:avLst>
              <a:gd name="adj1" fmla="val 0"/>
              <a:gd name="adj2" fmla="val 50000"/>
            </a:avLst>
          </a:prstGeom>
          <a:noFill/>
          <a:ln w="38100" cap="flat" cmpd="sng" algn="ctr">
            <a:solidFill>
              <a:schemeClr val="bg2">
                <a:lumMod val="20000"/>
                <a:lumOff val="80000"/>
              </a:schemeClr>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smtClean="0">
              <a:ln>
                <a:noFill/>
              </a:ln>
              <a:solidFill>
                <a:schemeClr val="tx1"/>
              </a:solidFill>
              <a:effectLst/>
              <a:latin typeface="Arial" pitchFamily="34" charset="0"/>
              <a:ea typeface="宋体" pitchFamily="2" charset="-122"/>
            </a:endParaRPr>
          </a:p>
        </p:txBody>
      </p:sp>
      <p:sp>
        <p:nvSpPr>
          <p:cNvPr id="15" name="左大括号 14"/>
          <p:cNvSpPr/>
          <p:nvPr/>
        </p:nvSpPr>
        <p:spPr bwMode="auto">
          <a:xfrm rot="5400000">
            <a:off x="3926668" y="3484137"/>
            <a:ext cx="624249" cy="1190076"/>
          </a:xfrm>
          <a:prstGeom prst="leftBrace">
            <a:avLst>
              <a:gd name="adj1" fmla="val 0"/>
              <a:gd name="adj2" fmla="val 50000"/>
            </a:avLst>
          </a:prstGeom>
          <a:noFill/>
          <a:ln w="38100" cap="flat" cmpd="sng" algn="ctr">
            <a:solidFill>
              <a:schemeClr val="bg2">
                <a:lumMod val="20000"/>
                <a:lumOff val="80000"/>
              </a:schemeClr>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smtClean="0">
              <a:ln>
                <a:noFill/>
              </a:ln>
              <a:solidFill>
                <a:schemeClr val="tx1"/>
              </a:solidFill>
              <a:effectLst/>
              <a:latin typeface="Arial" pitchFamily="34" charset="0"/>
              <a:ea typeface="宋体" pitchFamily="2" charset="-122"/>
            </a:endParaRPr>
          </a:p>
        </p:txBody>
      </p:sp>
      <p:sp>
        <p:nvSpPr>
          <p:cNvPr id="16" name="左大括号 15"/>
          <p:cNvSpPr/>
          <p:nvPr/>
        </p:nvSpPr>
        <p:spPr bwMode="auto">
          <a:xfrm rot="5400000">
            <a:off x="6014639" y="3484137"/>
            <a:ext cx="624249" cy="1190076"/>
          </a:xfrm>
          <a:prstGeom prst="leftBrace">
            <a:avLst>
              <a:gd name="adj1" fmla="val 0"/>
              <a:gd name="adj2" fmla="val 50000"/>
            </a:avLst>
          </a:prstGeom>
          <a:noFill/>
          <a:ln w="38100" cap="flat" cmpd="sng" algn="ctr">
            <a:solidFill>
              <a:schemeClr val="bg2">
                <a:lumMod val="20000"/>
                <a:lumOff val="80000"/>
              </a:schemeClr>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smtClean="0">
              <a:ln>
                <a:noFill/>
              </a:ln>
              <a:solidFill>
                <a:schemeClr val="tx1"/>
              </a:solidFill>
              <a:effectLst/>
              <a:latin typeface="Arial" pitchFamily="34" charset="0"/>
              <a:ea typeface="宋体" pitchFamily="2" charset="-122"/>
            </a:endParaRPr>
          </a:p>
        </p:txBody>
      </p:sp>
      <p:sp>
        <p:nvSpPr>
          <p:cNvPr id="17" name="左大括号 16"/>
          <p:cNvSpPr/>
          <p:nvPr/>
        </p:nvSpPr>
        <p:spPr bwMode="auto">
          <a:xfrm rot="5400000">
            <a:off x="7708709" y="3484137"/>
            <a:ext cx="624249" cy="1190076"/>
          </a:xfrm>
          <a:prstGeom prst="leftBrace">
            <a:avLst>
              <a:gd name="adj1" fmla="val 0"/>
              <a:gd name="adj2" fmla="val 50000"/>
            </a:avLst>
          </a:prstGeom>
          <a:noFill/>
          <a:ln w="38100" cap="flat" cmpd="sng" algn="ctr">
            <a:solidFill>
              <a:schemeClr val="bg2">
                <a:lumMod val="20000"/>
                <a:lumOff val="80000"/>
              </a:schemeClr>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smtClean="0">
              <a:ln>
                <a:noFill/>
              </a:ln>
              <a:solidFill>
                <a:schemeClr val="tx1"/>
              </a:solidFill>
              <a:effectLst/>
              <a:latin typeface="Arial" pitchFamily="34" charset="0"/>
              <a:ea typeface="宋体" pitchFamily="2" charset="-122"/>
            </a:endParaRPr>
          </a:p>
        </p:txBody>
      </p:sp>
      <p:sp>
        <p:nvSpPr>
          <p:cNvPr id="18" name="TextBox 17"/>
          <p:cNvSpPr txBox="1"/>
          <p:nvPr/>
        </p:nvSpPr>
        <p:spPr>
          <a:xfrm>
            <a:off x="324060" y="1014415"/>
            <a:ext cx="4391939" cy="523220"/>
          </a:xfrm>
          <a:prstGeom prst="rect">
            <a:avLst/>
          </a:prstGeom>
          <a:noFill/>
        </p:spPr>
        <p:txBody>
          <a:bodyPr wrap="square" rtlCol="0">
            <a:spAutoFit/>
          </a:bodyPr>
          <a:lstStyle/>
          <a:p>
            <a:r>
              <a:rPr lang="zh-CN" altLang="en-US" sz="2800" dirty="0" smtClean="0">
                <a:solidFill>
                  <a:schemeClr val="tx1"/>
                </a:solidFill>
                <a:latin typeface="+mn-ea"/>
                <a:ea typeface="+mn-ea"/>
              </a:rPr>
              <a:t>天子 </a:t>
            </a:r>
            <a:r>
              <a:rPr lang="en-US" altLang="zh-CN" sz="2800" dirty="0" smtClean="0">
                <a:solidFill>
                  <a:schemeClr val="tx1"/>
                </a:solidFill>
                <a:latin typeface="+mn-ea"/>
                <a:ea typeface="+mn-ea"/>
              </a:rPr>
              <a:t>——————</a:t>
            </a:r>
            <a:endParaRPr lang="zh-CN" altLang="en-US" sz="2800" dirty="0">
              <a:solidFill>
                <a:schemeClr val="tx1"/>
              </a:solidFill>
              <a:latin typeface="+mn-ea"/>
              <a:ea typeface="+mn-ea"/>
            </a:endParaRPr>
          </a:p>
        </p:txBody>
      </p:sp>
      <p:sp>
        <p:nvSpPr>
          <p:cNvPr id="19" name="TextBox 18"/>
          <p:cNvSpPr txBox="1"/>
          <p:nvPr/>
        </p:nvSpPr>
        <p:spPr>
          <a:xfrm>
            <a:off x="324059" y="2061696"/>
            <a:ext cx="2879960" cy="523220"/>
          </a:xfrm>
          <a:prstGeom prst="rect">
            <a:avLst/>
          </a:prstGeom>
          <a:noFill/>
        </p:spPr>
        <p:txBody>
          <a:bodyPr wrap="square" rtlCol="0">
            <a:spAutoFit/>
          </a:bodyPr>
          <a:lstStyle/>
          <a:p>
            <a:r>
              <a:rPr lang="zh-CN" altLang="en-US" sz="2800" dirty="0" smtClean="0">
                <a:solidFill>
                  <a:schemeClr val="tx1"/>
                </a:solidFill>
                <a:latin typeface="+mn-ea"/>
                <a:ea typeface="+mn-ea"/>
              </a:rPr>
              <a:t>诸侯 </a:t>
            </a:r>
            <a:r>
              <a:rPr lang="en-US" altLang="zh-CN" sz="2800" dirty="0" smtClean="0">
                <a:solidFill>
                  <a:schemeClr val="tx1"/>
                </a:solidFill>
                <a:latin typeface="+mn-ea"/>
                <a:ea typeface="+mn-ea"/>
              </a:rPr>
              <a:t>————</a:t>
            </a:r>
            <a:endParaRPr lang="zh-CN" altLang="en-US" sz="2800" dirty="0">
              <a:solidFill>
                <a:schemeClr val="tx1"/>
              </a:solidFill>
              <a:latin typeface="+mn-ea"/>
              <a:ea typeface="+mn-ea"/>
            </a:endParaRPr>
          </a:p>
        </p:txBody>
      </p:sp>
      <p:sp>
        <p:nvSpPr>
          <p:cNvPr id="20" name="TextBox 19"/>
          <p:cNvSpPr txBox="1"/>
          <p:nvPr/>
        </p:nvSpPr>
        <p:spPr>
          <a:xfrm>
            <a:off x="324060" y="3143317"/>
            <a:ext cx="1800493" cy="523220"/>
          </a:xfrm>
          <a:prstGeom prst="rect">
            <a:avLst/>
          </a:prstGeom>
          <a:noFill/>
        </p:spPr>
        <p:txBody>
          <a:bodyPr wrap="none" rtlCol="0">
            <a:spAutoFit/>
          </a:bodyPr>
          <a:lstStyle/>
          <a:p>
            <a:r>
              <a:rPr lang="zh-CN" altLang="en-US" sz="2800" dirty="0" smtClean="0">
                <a:solidFill>
                  <a:schemeClr val="tx1"/>
                </a:solidFill>
                <a:latin typeface="+mn-ea"/>
                <a:ea typeface="+mn-ea"/>
              </a:rPr>
              <a:t>大夫 </a:t>
            </a:r>
            <a:r>
              <a:rPr lang="en-US" altLang="zh-CN" sz="2800" dirty="0" smtClean="0">
                <a:solidFill>
                  <a:schemeClr val="tx1"/>
                </a:solidFill>
                <a:latin typeface="+mn-ea"/>
                <a:ea typeface="+mn-ea"/>
              </a:rPr>
              <a:t>——</a:t>
            </a:r>
            <a:endParaRPr lang="zh-CN" altLang="en-US" sz="2800" dirty="0">
              <a:solidFill>
                <a:schemeClr val="tx1"/>
              </a:solidFill>
              <a:latin typeface="+mn-ea"/>
              <a:ea typeface="+mn-ea"/>
            </a:endParaRPr>
          </a:p>
        </p:txBody>
      </p:sp>
      <p:sp>
        <p:nvSpPr>
          <p:cNvPr id="21" name="TextBox 20"/>
          <p:cNvSpPr txBox="1"/>
          <p:nvPr/>
        </p:nvSpPr>
        <p:spPr>
          <a:xfrm>
            <a:off x="324059" y="4269665"/>
            <a:ext cx="1295982" cy="523220"/>
          </a:xfrm>
          <a:prstGeom prst="rect">
            <a:avLst/>
          </a:prstGeom>
          <a:noFill/>
        </p:spPr>
        <p:txBody>
          <a:bodyPr wrap="square" rtlCol="0">
            <a:spAutoFit/>
          </a:bodyPr>
          <a:lstStyle/>
          <a:p>
            <a:pPr algn="ctr"/>
            <a:r>
              <a:rPr lang="zh-CN" altLang="en-US" sz="2800" dirty="0" smtClean="0">
                <a:solidFill>
                  <a:schemeClr val="tx1"/>
                </a:solidFill>
                <a:latin typeface="+mn-ea"/>
                <a:ea typeface="+mn-ea"/>
              </a:rPr>
              <a:t>士 </a:t>
            </a:r>
            <a:r>
              <a:rPr lang="en-US" altLang="zh-CN" sz="2800" dirty="0" smtClean="0">
                <a:solidFill>
                  <a:schemeClr val="tx1"/>
                </a:solidFill>
                <a:latin typeface="+mn-ea"/>
                <a:ea typeface="+mn-ea"/>
              </a:rPr>
              <a:t>—</a:t>
            </a:r>
            <a:endParaRPr lang="zh-CN" altLang="en-US" sz="2800" dirty="0">
              <a:solidFill>
                <a:schemeClr val="tx1"/>
              </a:solidFill>
              <a:latin typeface="+mn-ea"/>
              <a:ea typeface="+mn-ea"/>
            </a:endParaRPr>
          </a:p>
        </p:txBody>
      </p:sp>
      <p:sp>
        <p:nvSpPr>
          <p:cNvPr id="22" name="TextBox 21"/>
          <p:cNvSpPr txBox="1"/>
          <p:nvPr/>
        </p:nvSpPr>
        <p:spPr>
          <a:xfrm>
            <a:off x="1082012" y="303789"/>
            <a:ext cx="7243122" cy="954107"/>
          </a:xfrm>
          <a:prstGeom prst="rect">
            <a:avLst/>
          </a:prstGeom>
          <a:noFill/>
        </p:spPr>
        <p:txBody>
          <a:bodyPr wrap="square" rtlCol="0">
            <a:spAutoFit/>
          </a:bodyPr>
          <a:lstStyle/>
          <a:p>
            <a:r>
              <a:rPr lang="zh-CN" altLang="en-US" sz="2800" dirty="0" smtClean="0">
                <a:solidFill>
                  <a:schemeClr val="tx1"/>
                </a:solidFill>
                <a:latin typeface="+mn-ea"/>
                <a:ea typeface="+mn-ea"/>
              </a:rPr>
              <a:t>分封的政治经济层级：国</a:t>
            </a:r>
            <a:r>
              <a:rPr lang="en-US" altLang="zh-CN" sz="2800" dirty="0">
                <a:solidFill>
                  <a:schemeClr val="tx1"/>
                </a:solidFill>
                <a:latin typeface="+mn-ea"/>
                <a:ea typeface="+mn-ea"/>
              </a:rPr>
              <a:t>——</a:t>
            </a:r>
            <a:r>
              <a:rPr lang="zh-CN" altLang="en-US" sz="2800" dirty="0">
                <a:solidFill>
                  <a:schemeClr val="tx1"/>
                </a:solidFill>
                <a:latin typeface="+mn-ea"/>
                <a:ea typeface="+mn-ea"/>
              </a:rPr>
              <a:t>采邑</a:t>
            </a:r>
            <a:r>
              <a:rPr lang="en-US" altLang="zh-CN" sz="2800" dirty="0">
                <a:solidFill>
                  <a:schemeClr val="tx1"/>
                </a:solidFill>
                <a:latin typeface="+mn-ea"/>
                <a:ea typeface="+mn-ea"/>
              </a:rPr>
              <a:t>——</a:t>
            </a:r>
            <a:r>
              <a:rPr lang="zh-CN" altLang="en-US" sz="2800" dirty="0">
                <a:solidFill>
                  <a:schemeClr val="tx1"/>
                </a:solidFill>
                <a:latin typeface="+mn-ea"/>
                <a:ea typeface="+mn-ea"/>
              </a:rPr>
              <a:t>禄田</a:t>
            </a:r>
          </a:p>
          <a:p>
            <a:endParaRPr lang="zh-CN" altLang="en-US" sz="2800" dirty="0">
              <a:solidFill>
                <a:schemeClr val="tx1"/>
              </a:solidFill>
              <a:latin typeface="方正粗雅宋_GBK" panose="02000000000000000000" pitchFamily="2" charset="-122"/>
              <a:ea typeface="方正粗雅宋_GBK" panose="02000000000000000000" pitchFamily="2" charset="-122"/>
            </a:endParaRPr>
          </a:p>
        </p:txBody>
      </p:sp>
      <p:sp>
        <p:nvSpPr>
          <p:cNvPr id="23" name="矩形 22"/>
          <p:cNvSpPr/>
          <p:nvPr/>
        </p:nvSpPr>
        <p:spPr>
          <a:xfrm>
            <a:off x="7260609" y="996287"/>
            <a:ext cx="1678675" cy="10918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800" dirty="0" smtClean="0"/>
              <a:t>层层分封等级森严</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7546" y="177414"/>
            <a:ext cx="4558353" cy="3046988"/>
          </a:xfrm>
          <a:prstGeom prst="rect">
            <a:avLst/>
          </a:prstGeom>
        </p:spPr>
        <p:txBody>
          <a:bodyPr wrap="square">
            <a:spAutoFit/>
          </a:bodyPr>
          <a:lstStyle/>
          <a:p>
            <a:pPr algn="just"/>
            <a:r>
              <a:rPr lang="en-US" altLang="zh-CN" sz="2400" b="1" dirty="0" err="1" smtClean="0">
                <a:solidFill>
                  <a:schemeClr val="tx1"/>
                </a:solidFill>
                <a:latin typeface="楷体" pitchFamily="49" charset="-122"/>
                <a:ea typeface="楷体" pitchFamily="49" charset="-122"/>
              </a:rPr>
              <a:t>封建之道，盖有三端</a:t>
            </a:r>
            <a:r>
              <a:rPr lang="en-US" altLang="zh-CN" sz="2400" b="1" dirty="0" smtClean="0">
                <a:solidFill>
                  <a:schemeClr val="tx1"/>
                </a:solidFill>
                <a:latin typeface="楷体" pitchFamily="49" charset="-122"/>
                <a:ea typeface="楷体" pitchFamily="49" charset="-122"/>
              </a:rPr>
              <a:t>：</a:t>
            </a:r>
          </a:p>
          <a:p>
            <a:pPr algn="just"/>
            <a:r>
              <a:rPr lang="en-US" altLang="zh-CN" sz="2400" b="1" dirty="0" smtClean="0">
                <a:solidFill>
                  <a:schemeClr val="tx1"/>
                </a:solidFill>
                <a:latin typeface="楷体" pitchFamily="49" charset="-122"/>
                <a:ea typeface="楷体" pitchFamily="49" charset="-122"/>
              </a:rPr>
              <a:t>    </a:t>
            </a:r>
            <a:r>
              <a:rPr lang="en-US" altLang="zh-CN" sz="2400" b="1" dirty="0" err="1" smtClean="0">
                <a:solidFill>
                  <a:schemeClr val="tx1"/>
                </a:solidFill>
                <a:latin typeface="楷体" pitchFamily="49" charset="-122"/>
                <a:ea typeface="楷体" pitchFamily="49" charset="-122"/>
              </a:rPr>
              <a:t>慑服他部，责令服从，一也</a:t>
            </a:r>
            <a:r>
              <a:rPr lang="en-US" altLang="zh-CN" sz="2400" b="1" dirty="0" smtClean="0">
                <a:solidFill>
                  <a:schemeClr val="tx1"/>
                </a:solidFill>
                <a:latin typeface="楷体" pitchFamily="49" charset="-122"/>
                <a:ea typeface="楷体" pitchFamily="49" charset="-122"/>
              </a:rPr>
              <a:t>。</a:t>
            </a:r>
          </a:p>
          <a:p>
            <a:pPr algn="just"/>
            <a:r>
              <a:rPr lang="en-US" altLang="zh-CN" sz="2400" b="1" dirty="0" smtClean="0">
                <a:solidFill>
                  <a:schemeClr val="tx1"/>
                </a:solidFill>
                <a:latin typeface="楷体" pitchFamily="49" charset="-122"/>
                <a:ea typeface="楷体" pitchFamily="49" charset="-122"/>
              </a:rPr>
              <a:t>    </a:t>
            </a:r>
            <a:r>
              <a:rPr lang="en-US" altLang="zh-CN" sz="2400" b="1" dirty="0" err="1" smtClean="0">
                <a:solidFill>
                  <a:schemeClr val="tx1"/>
                </a:solidFill>
                <a:latin typeface="楷体" pitchFamily="49" charset="-122"/>
                <a:ea typeface="楷体" pitchFamily="49" charset="-122"/>
              </a:rPr>
              <a:t>替其酋长，改树我之同姓、外戚、功臣、故旧，二也</a:t>
            </a:r>
            <a:r>
              <a:rPr lang="en-US" altLang="zh-CN" sz="2400" b="1" dirty="0" smtClean="0">
                <a:solidFill>
                  <a:schemeClr val="tx1"/>
                </a:solidFill>
                <a:latin typeface="楷体" pitchFamily="49" charset="-122"/>
                <a:ea typeface="楷体" pitchFamily="49" charset="-122"/>
              </a:rPr>
              <a:t>。</a:t>
            </a:r>
          </a:p>
          <a:p>
            <a:pPr algn="just"/>
            <a:r>
              <a:rPr lang="en-US" altLang="zh-CN" sz="2400" b="1" dirty="0" smtClean="0">
                <a:solidFill>
                  <a:schemeClr val="tx1"/>
                </a:solidFill>
                <a:latin typeface="楷体" pitchFamily="49" charset="-122"/>
                <a:ea typeface="楷体" pitchFamily="49" charset="-122"/>
              </a:rPr>
              <a:t>    </a:t>
            </a:r>
            <a:r>
              <a:rPr lang="en-US" altLang="zh-CN" sz="2400" b="1" dirty="0" err="1" smtClean="0">
                <a:solidFill>
                  <a:schemeClr val="tx1"/>
                </a:solidFill>
                <a:latin typeface="楷体" pitchFamily="49" charset="-122"/>
                <a:ea typeface="楷体" pitchFamily="49" charset="-122"/>
              </a:rPr>
              <a:t>开辟荒地，使同姓、外戚、功臣、故旧移殖焉，三也</a:t>
            </a:r>
            <a:r>
              <a:rPr lang="en-US" altLang="zh-CN" sz="2400" b="1" dirty="0" smtClean="0">
                <a:solidFill>
                  <a:schemeClr val="tx1"/>
                </a:solidFill>
                <a:latin typeface="楷体" pitchFamily="49" charset="-122"/>
                <a:ea typeface="楷体" pitchFamily="49" charset="-122"/>
              </a:rPr>
              <a:t>。</a:t>
            </a:r>
          </a:p>
          <a:p>
            <a:pPr algn="r"/>
            <a:r>
              <a:rPr lang="en-US" altLang="zh-CN" sz="2400" b="1" dirty="0" smtClean="0">
                <a:solidFill>
                  <a:schemeClr val="tx1"/>
                </a:solidFill>
                <a:latin typeface="楷体" pitchFamily="49" charset="-122"/>
                <a:ea typeface="楷体" pitchFamily="49" charset="-122"/>
              </a:rPr>
              <a:t>——</a:t>
            </a:r>
            <a:r>
              <a:rPr lang="zh-CN" altLang="en-US" sz="2400" b="1" dirty="0" smtClean="0">
                <a:solidFill>
                  <a:schemeClr val="tx1"/>
                </a:solidFill>
                <a:latin typeface="楷体" pitchFamily="49" charset="-122"/>
                <a:ea typeface="楷体" pitchFamily="49" charset="-122"/>
              </a:rPr>
              <a:t>吕思勉</a:t>
            </a:r>
            <a:r>
              <a:rPr lang="en-US" altLang="zh-CN" sz="2400" b="1" dirty="0" smtClean="0">
                <a:solidFill>
                  <a:schemeClr val="tx1"/>
                </a:solidFill>
                <a:latin typeface="楷体" pitchFamily="49" charset="-122"/>
                <a:ea typeface="楷体" pitchFamily="49" charset="-122"/>
              </a:rPr>
              <a:t>《</a:t>
            </a:r>
            <a:r>
              <a:rPr lang="zh-CN" altLang="en-US" sz="2400" b="1" dirty="0" smtClean="0">
                <a:solidFill>
                  <a:schemeClr val="tx1"/>
                </a:solidFill>
                <a:latin typeface="楷体" pitchFamily="49" charset="-122"/>
                <a:ea typeface="楷体" pitchFamily="49" charset="-122"/>
              </a:rPr>
              <a:t>中国制度史</a:t>
            </a:r>
            <a:r>
              <a:rPr lang="en-US" altLang="zh-CN" sz="2400" b="1" dirty="0" smtClean="0">
                <a:solidFill>
                  <a:schemeClr val="tx1"/>
                </a:solidFill>
                <a:latin typeface="楷体" pitchFamily="49" charset="-122"/>
                <a:ea typeface="楷体" pitchFamily="49" charset="-122"/>
              </a:rPr>
              <a:t>》</a:t>
            </a:r>
            <a:endParaRPr lang="zh-CN" altLang="en-US" sz="2400" b="1" dirty="0">
              <a:solidFill>
                <a:schemeClr val="tx1"/>
              </a:solidFill>
              <a:latin typeface="楷体" pitchFamily="49" charset="-122"/>
              <a:ea typeface="楷体" pitchFamily="49" charset="-122"/>
            </a:endParaRPr>
          </a:p>
        </p:txBody>
      </p:sp>
      <p:sp>
        <p:nvSpPr>
          <p:cNvPr id="5" name="Text Box 2"/>
          <p:cNvSpPr txBox="1">
            <a:spLocks noChangeArrowheads="1"/>
          </p:cNvSpPr>
          <p:nvPr/>
        </p:nvSpPr>
        <p:spPr bwMode="auto">
          <a:xfrm>
            <a:off x="0" y="3774236"/>
            <a:ext cx="4817660" cy="1015663"/>
          </a:xfrm>
          <a:prstGeom prst="rect">
            <a:avLst/>
          </a:prstGeom>
          <a:noFill/>
          <a:ln>
            <a:noFill/>
          </a:ln>
          <a:effectLst/>
        </p:spPr>
        <p:txBody>
          <a:bodyPr wrap="square">
            <a:spAutoFit/>
          </a:bodyPr>
          <a:lstStyle/>
          <a:p>
            <a:pPr>
              <a:lnSpc>
                <a:spcPct val="125000"/>
              </a:lnSpc>
              <a:spcBef>
                <a:spcPts val="0"/>
              </a:spcBef>
              <a:buClr>
                <a:schemeClr val="accent1"/>
              </a:buClr>
              <a:buSzPct val="80000"/>
              <a:buFont typeface="Wingdings" panose="05000000000000000000" pitchFamily="2" charset="2"/>
              <a:buNone/>
              <a:defRPr/>
            </a:pPr>
            <a:r>
              <a:rPr lang="zh-CN" altLang="en-US" sz="2400" dirty="0" smtClean="0">
                <a:solidFill>
                  <a:schemeClr val="tx1"/>
                </a:solidFill>
                <a:latin typeface="+mn-ea"/>
                <a:ea typeface="+mn-ea"/>
              </a:rPr>
              <a:t>      分封制作用：巩固了周王的统治，扩大了周王朝的统治范围。</a:t>
            </a:r>
            <a:endParaRPr lang="zh-CN" altLang="en-US" sz="2400" dirty="0">
              <a:solidFill>
                <a:schemeClr val="tx1"/>
              </a:solidFill>
              <a:latin typeface="+mn-ea"/>
              <a:ea typeface="+mn-ea"/>
            </a:endParaRPr>
          </a:p>
        </p:txBody>
      </p:sp>
      <p:sp>
        <p:nvSpPr>
          <p:cNvPr id="6" name="矩形 5"/>
          <p:cNvSpPr/>
          <p:nvPr/>
        </p:nvSpPr>
        <p:spPr>
          <a:xfrm>
            <a:off x="175230" y="3261809"/>
            <a:ext cx="4950394" cy="461665"/>
          </a:xfrm>
          <a:prstGeom prst="rect">
            <a:avLst/>
          </a:prstGeom>
        </p:spPr>
        <p:txBody>
          <a:bodyPr wrap="none">
            <a:spAutoFit/>
          </a:bodyPr>
          <a:lstStyle/>
          <a:p>
            <a:r>
              <a:rPr lang="zh-CN" altLang="en-US" sz="2400" dirty="0" smtClean="0">
                <a:latin typeface="微软雅黑" pitchFamily="34" charset="-122"/>
                <a:ea typeface="微软雅黑" pitchFamily="34" charset="-122"/>
              </a:rPr>
              <a:t>结合材料，思考西周分封制的作用</a:t>
            </a:r>
            <a:r>
              <a:rPr lang="en-US" altLang="zh-CN" sz="2400" dirty="0" smtClean="0">
                <a:latin typeface="微软雅黑" pitchFamily="34" charset="-122"/>
                <a:ea typeface="微软雅黑" pitchFamily="34" charset="-122"/>
              </a:rPr>
              <a:t>?</a:t>
            </a:r>
            <a:endParaRPr lang="zh-CN" altLang="en-US" sz="2400" dirty="0">
              <a:latin typeface="微软雅黑" pitchFamily="34" charset="-122"/>
              <a:ea typeface="微软雅黑" pitchFamily="34" charset="-122"/>
            </a:endParaRPr>
          </a:p>
        </p:txBody>
      </p:sp>
      <p:pic>
        <p:nvPicPr>
          <p:cNvPr id="7" name="Picture 2" descr="Im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3178" y="177420"/>
            <a:ext cx="4070822" cy="4542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3443"/>
            <a:ext cx="1800493" cy="523220"/>
          </a:xfrm>
          <a:prstGeom prst="rect">
            <a:avLst/>
          </a:prstGeom>
        </p:spPr>
        <p:txBody>
          <a:bodyPr wrap="none">
            <a:spAutoFit/>
          </a:bodyPr>
          <a:lstStyle/>
          <a:p>
            <a:r>
              <a:rPr lang="en-US" altLang="zh-CN" sz="2800" dirty="0" smtClean="0">
                <a:latin typeface="黑体" pitchFamily="49" charset="-122"/>
                <a:ea typeface="黑体" pitchFamily="49" charset="-122"/>
                <a:sym typeface="+mn-ea"/>
              </a:rPr>
              <a:t>2</a:t>
            </a:r>
            <a:r>
              <a:rPr lang="zh-CN" altLang="en-US" sz="2800" dirty="0" smtClean="0">
                <a:latin typeface="黑体" pitchFamily="49" charset="-122"/>
                <a:ea typeface="黑体" pitchFamily="49" charset="-122"/>
                <a:sym typeface="+mn-ea"/>
              </a:rPr>
              <a:t>、宗法制</a:t>
            </a:r>
            <a:endParaRPr lang="zh-CN" altLang="en-US" sz="2800" dirty="0">
              <a:latin typeface="黑体" pitchFamily="49" charset="-122"/>
              <a:ea typeface="黑体" pitchFamily="49" charset="-122"/>
            </a:endParaRPr>
          </a:p>
        </p:txBody>
      </p:sp>
      <p:pic>
        <p:nvPicPr>
          <p:cNvPr id="4" name="图片 447489" descr="天子"/>
          <p:cNvPicPr preferRelativeResize="0">
            <a:picLocks noChangeAspect="1" noChangeArrowheads="1"/>
          </p:cNvPicPr>
          <p:nvPr/>
        </p:nvPicPr>
        <p:blipFill>
          <a:blip r:embed="rId3" cstate="print"/>
          <a:srcRect/>
          <a:stretch>
            <a:fillRect/>
          </a:stretch>
        </p:blipFill>
        <p:spPr bwMode="auto">
          <a:xfrm>
            <a:off x="2072652" y="195186"/>
            <a:ext cx="493712" cy="1003300"/>
          </a:xfrm>
          <a:prstGeom prst="rect">
            <a:avLst/>
          </a:prstGeom>
          <a:noFill/>
          <a:ln w="9525">
            <a:noFill/>
            <a:miter lim="800000"/>
            <a:headEnd/>
            <a:tailEnd/>
          </a:ln>
        </p:spPr>
      </p:pic>
      <p:grpSp>
        <p:nvGrpSpPr>
          <p:cNvPr id="5" name="组合 447490"/>
          <p:cNvGrpSpPr>
            <a:grpSpLocks/>
          </p:cNvGrpSpPr>
          <p:nvPr/>
        </p:nvGrpSpPr>
        <p:grpSpPr bwMode="auto">
          <a:xfrm>
            <a:off x="4837461" y="4342427"/>
            <a:ext cx="2086123" cy="719185"/>
            <a:chOff x="1392" y="2672"/>
            <a:chExt cx="1299" cy="440"/>
          </a:xfrm>
        </p:grpSpPr>
        <p:sp>
          <p:nvSpPr>
            <p:cNvPr id="6" name="右箭头 447491"/>
            <p:cNvSpPr/>
            <p:nvPr/>
          </p:nvSpPr>
          <p:spPr>
            <a:xfrm>
              <a:off x="1392" y="2672"/>
              <a:ext cx="432" cy="144"/>
            </a:xfrm>
            <a:prstGeom prst="rightArrow">
              <a:avLst>
                <a:gd name="adj1" fmla="val 38888"/>
                <a:gd name="adj2" fmla="val 56916"/>
              </a:avLst>
            </a:prstGeom>
            <a:solidFill>
              <a:schemeClr val="accent5">
                <a:lumMod val="75000"/>
              </a:schemeClr>
            </a:solidFill>
            <a:ln w="9525">
              <a:noFill/>
            </a:ln>
          </p:spPr>
          <p:txBody>
            <a:bodyPr/>
            <a:lstStyle/>
            <a:p>
              <a:pPr>
                <a:defRPr/>
              </a:pPr>
              <a:endParaRPr lang="zh-CN" altLang="en-US" noProof="1">
                <a:solidFill>
                  <a:schemeClr val="tx1"/>
                </a:solidFill>
              </a:endParaRPr>
            </a:p>
          </p:txBody>
        </p:sp>
        <p:sp>
          <p:nvSpPr>
            <p:cNvPr id="7" name="右箭头 447492"/>
            <p:cNvSpPr/>
            <p:nvPr/>
          </p:nvSpPr>
          <p:spPr>
            <a:xfrm>
              <a:off x="1392" y="2960"/>
              <a:ext cx="432" cy="144"/>
            </a:xfrm>
            <a:prstGeom prst="rightArrow">
              <a:avLst>
                <a:gd name="adj1" fmla="val 38888"/>
                <a:gd name="adj2" fmla="val 56916"/>
              </a:avLst>
            </a:prstGeom>
            <a:solidFill>
              <a:srgbClr val="95AEF3"/>
            </a:solidFill>
            <a:ln w="9525">
              <a:noFill/>
            </a:ln>
          </p:spPr>
          <p:txBody>
            <a:bodyPr/>
            <a:lstStyle/>
            <a:p>
              <a:pPr>
                <a:defRPr/>
              </a:pPr>
              <a:endParaRPr lang="zh-CN" altLang="en-US" noProof="1">
                <a:solidFill>
                  <a:schemeClr val="tx1"/>
                </a:solidFill>
              </a:endParaRPr>
            </a:p>
          </p:txBody>
        </p:sp>
        <p:sp>
          <p:nvSpPr>
            <p:cNvPr id="8" name="文本框 447493"/>
            <p:cNvSpPr txBox="1"/>
            <p:nvPr/>
          </p:nvSpPr>
          <p:spPr>
            <a:xfrm>
              <a:off x="1920" y="2674"/>
              <a:ext cx="387" cy="152"/>
            </a:xfrm>
            <a:prstGeom prst="rect">
              <a:avLst/>
            </a:prstGeom>
            <a:noFill/>
            <a:ln w="9525">
              <a:noFill/>
            </a:ln>
          </p:spPr>
          <p:txBody>
            <a:bodyPr lIns="0" tIns="0" rIns="0" bIns="0" anchor="ctr" anchorCtr="1">
              <a:spAutoFit/>
            </a:bodyPr>
            <a:lstStyle/>
            <a:p>
              <a:pPr>
                <a:defRPr/>
              </a:pPr>
              <a:r>
                <a:rPr lang="zh-CN" altLang="en-US" sz="1600" b="1" noProof="1">
                  <a:solidFill>
                    <a:schemeClr val="tx1"/>
                  </a:solidFill>
                  <a:latin typeface="黑体" pitchFamily="49" charset="-122"/>
                  <a:ea typeface="黑体" pitchFamily="49" charset="-122"/>
                  <a:cs typeface="PMingLiU" pitchFamily="18" charset="-120"/>
                </a:rPr>
                <a:t>嫡长子</a:t>
              </a:r>
            </a:p>
          </p:txBody>
        </p:sp>
        <p:sp>
          <p:nvSpPr>
            <p:cNvPr id="9" name="文本框 447494"/>
            <p:cNvSpPr txBox="1"/>
            <p:nvPr/>
          </p:nvSpPr>
          <p:spPr>
            <a:xfrm>
              <a:off x="1924" y="2961"/>
              <a:ext cx="767" cy="151"/>
            </a:xfrm>
            <a:prstGeom prst="rect">
              <a:avLst/>
            </a:prstGeom>
            <a:noFill/>
            <a:ln w="9525">
              <a:noFill/>
            </a:ln>
          </p:spPr>
          <p:txBody>
            <a:bodyPr wrap="none" lIns="0" tIns="0" rIns="0" bIns="0" anchor="ctr" anchorCtr="1">
              <a:spAutoFit/>
            </a:bodyPr>
            <a:lstStyle/>
            <a:p>
              <a:pPr>
                <a:defRPr/>
              </a:pPr>
              <a:r>
                <a:rPr lang="zh-CN" altLang="en-US" sz="1600" b="1" noProof="1">
                  <a:solidFill>
                    <a:schemeClr val="tx1"/>
                  </a:solidFill>
                  <a:latin typeface="黑体" pitchFamily="49" charset="-122"/>
                  <a:ea typeface="黑体" pitchFamily="49" charset="-122"/>
                  <a:cs typeface="PMingLiU" pitchFamily="18" charset="-120"/>
                </a:rPr>
                <a:t>余嫡子及庶子</a:t>
              </a:r>
            </a:p>
          </p:txBody>
        </p:sp>
      </p:grpSp>
      <p:cxnSp>
        <p:nvCxnSpPr>
          <p:cNvPr id="10" name="直接箭头连接符 9"/>
          <p:cNvCxnSpPr>
            <a:cxnSpLocks noChangeShapeType="1"/>
          </p:cNvCxnSpPr>
          <p:nvPr/>
        </p:nvCxnSpPr>
        <p:spPr bwMode="auto">
          <a:xfrm>
            <a:off x="8535364" y="1122286"/>
            <a:ext cx="0" cy="261937"/>
          </a:xfrm>
          <a:prstGeom prst="straightConnector1">
            <a:avLst/>
          </a:prstGeom>
          <a:noFill/>
          <a:ln w="19050">
            <a:solidFill>
              <a:schemeClr val="folHlink"/>
            </a:solidFill>
            <a:round/>
            <a:headEnd type="triangle" w="med" len="med"/>
            <a:tailEnd type="triangle" w="med" len="med"/>
          </a:ln>
        </p:spPr>
      </p:cxnSp>
      <p:sp>
        <p:nvSpPr>
          <p:cNvPr id="11" name="直接连接符 10"/>
          <p:cNvSpPr>
            <a:spLocks noChangeShapeType="1"/>
          </p:cNvSpPr>
          <p:nvPr/>
        </p:nvSpPr>
        <p:spPr bwMode="auto">
          <a:xfrm>
            <a:off x="5196852" y="1731886"/>
            <a:ext cx="2819400" cy="0"/>
          </a:xfrm>
          <a:prstGeom prst="line">
            <a:avLst/>
          </a:prstGeom>
          <a:noFill/>
          <a:ln w="28575">
            <a:solidFill>
              <a:schemeClr val="accent1"/>
            </a:solidFill>
            <a:prstDash val="dash"/>
            <a:round/>
            <a:headEnd/>
            <a:tailEnd/>
          </a:ln>
        </p:spPr>
        <p:txBody>
          <a:bodyPr/>
          <a:lstStyle/>
          <a:p>
            <a:endParaRPr lang="zh-CN" altLang="en-US">
              <a:solidFill>
                <a:schemeClr val="tx1"/>
              </a:solidFill>
            </a:endParaRPr>
          </a:p>
        </p:txBody>
      </p:sp>
      <p:sp>
        <p:nvSpPr>
          <p:cNvPr id="12" name="直接连接符 11"/>
          <p:cNvSpPr>
            <a:spLocks noChangeShapeType="1"/>
          </p:cNvSpPr>
          <p:nvPr/>
        </p:nvSpPr>
        <p:spPr bwMode="auto">
          <a:xfrm>
            <a:off x="6416052" y="2646286"/>
            <a:ext cx="1524000" cy="0"/>
          </a:xfrm>
          <a:prstGeom prst="line">
            <a:avLst/>
          </a:prstGeom>
          <a:noFill/>
          <a:ln w="28575">
            <a:solidFill>
              <a:schemeClr val="accent1"/>
            </a:solidFill>
            <a:prstDash val="dash"/>
            <a:round/>
            <a:headEnd/>
            <a:tailEnd/>
          </a:ln>
        </p:spPr>
        <p:txBody>
          <a:bodyPr/>
          <a:lstStyle/>
          <a:p>
            <a:endParaRPr lang="zh-CN" altLang="en-US">
              <a:solidFill>
                <a:schemeClr val="tx1"/>
              </a:solidFill>
            </a:endParaRPr>
          </a:p>
        </p:txBody>
      </p:sp>
      <p:sp>
        <p:nvSpPr>
          <p:cNvPr id="13" name="直接连接符 12"/>
          <p:cNvSpPr>
            <a:spLocks noChangeShapeType="1"/>
          </p:cNvSpPr>
          <p:nvPr/>
        </p:nvSpPr>
        <p:spPr bwMode="auto">
          <a:xfrm>
            <a:off x="3825252" y="741286"/>
            <a:ext cx="4191000" cy="0"/>
          </a:xfrm>
          <a:prstGeom prst="line">
            <a:avLst/>
          </a:prstGeom>
          <a:noFill/>
          <a:ln w="28575">
            <a:solidFill>
              <a:schemeClr val="accent1"/>
            </a:solidFill>
            <a:prstDash val="dash"/>
            <a:round/>
            <a:headEnd/>
            <a:tailEnd/>
          </a:ln>
        </p:spPr>
        <p:txBody>
          <a:bodyPr/>
          <a:lstStyle/>
          <a:p>
            <a:endParaRPr lang="zh-CN" altLang="en-US">
              <a:solidFill>
                <a:schemeClr val="tx1"/>
              </a:solidFill>
            </a:endParaRPr>
          </a:p>
        </p:txBody>
      </p:sp>
      <p:sp>
        <p:nvSpPr>
          <p:cNvPr id="14" name="文本框 447499"/>
          <p:cNvSpPr txBox="1"/>
          <p:nvPr/>
        </p:nvSpPr>
        <p:spPr>
          <a:xfrm>
            <a:off x="8092452" y="469049"/>
            <a:ext cx="857250" cy="553998"/>
          </a:xfrm>
          <a:prstGeom prst="rect">
            <a:avLst/>
          </a:prstGeom>
          <a:noFill/>
          <a:ln w="9525" cap="flat" cmpd="sng">
            <a:solidFill>
              <a:schemeClr val="accent1"/>
            </a:solidFill>
            <a:prstDash val="solid"/>
            <a:miter/>
            <a:headEnd type="none" w="med" len="med"/>
            <a:tailEnd type="none" w="med" len="med"/>
          </a:ln>
        </p:spPr>
        <p:txBody>
          <a:bodyPr lIns="0" tIns="0" rIns="0" bIns="0" anchor="ctr" anchorCtr="1">
            <a:spAutoFit/>
          </a:bodyPr>
          <a:lstStyle/>
          <a:p>
            <a:pPr algn="ctr">
              <a:defRPr/>
            </a:pPr>
            <a:r>
              <a:rPr lang="zh-CN" altLang="en-US" b="1" noProof="1">
                <a:solidFill>
                  <a:schemeClr val="tx1"/>
                </a:solidFill>
                <a:effectLst>
                  <a:outerShdw blurRad="38100" dist="38100" dir="2700000" algn="tl">
                    <a:srgbClr val="000000"/>
                  </a:outerShdw>
                </a:effectLst>
                <a:latin typeface="黑体" pitchFamily="49" charset="-122"/>
                <a:ea typeface="黑体" pitchFamily="49" charset="-122"/>
                <a:cs typeface="黑体" pitchFamily="49" charset="-122"/>
              </a:rPr>
              <a:t>大宗</a:t>
            </a:r>
          </a:p>
          <a:p>
            <a:pPr algn="ctr">
              <a:defRPr/>
            </a:pPr>
            <a:r>
              <a:rPr lang="zh-CN" altLang="zh-TW" b="1" noProof="1">
                <a:solidFill>
                  <a:schemeClr val="tx1"/>
                </a:solidFill>
                <a:effectLst>
                  <a:outerShdw blurRad="38100" dist="38100" dir="2700000" algn="tl">
                    <a:srgbClr val="000000"/>
                  </a:outerShdw>
                </a:effectLst>
                <a:latin typeface="黑体" pitchFamily="49" charset="-122"/>
                <a:ea typeface="黑体" pitchFamily="49" charset="-122"/>
                <a:cs typeface="黑体" pitchFamily="49" charset="-122"/>
              </a:rPr>
              <a:t>(</a:t>
            </a:r>
            <a:r>
              <a:rPr lang="zh-CN" altLang="en-US" b="1" noProof="1">
                <a:solidFill>
                  <a:schemeClr val="tx1"/>
                </a:solidFill>
                <a:effectLst>
                  <a:outerShdw blurRad="38100" dist="38100" dir="2700000" algn="tl">
                    <a:srgbClr val="000000"/>
                  </a:outerShdw>
                </a:effectLst>
                <a:latin typeface="黑体" pitchFamily="49" charset="-122"/>
                <a:ea typeface="黑体" pitchFamily="49" charset="-122"/>
                <a:cs typeface="黑体" pitchFamily="49" charset="-122"/>
              </a:rPr>
              <a:t>宗主</a:t>
            </a:r>
            <a:r>
              <a:rPr lang="zh-CN" altLang="zh-TW" b="1" noProof="1">
                <a:solidFill>
                  <a:schemeClr val="tx1"/>
                </a:solidFill>
                <a:effectLst>
                  <a:outerShdw blurRad="38100" dist="38100" dir="2700000" algn="tl">
                    <a:srgbClr val="000000"/>
                  </a:outerShdw>
                </a:effectLst>
                <a:latin typeface="黑体" pitchFamily="49" charset="-122"/>
                <a:ea typeface="黑体" pitchFamily="49" charset="-122"/>
                <a:cs typeface="黑体" pitchFamily="49" charset="-122"/>
              </a:rPr>
              <a:t>)</a:t>
            </a:r>
            <a:endParaRPr lang="zh-CN" altLang="zh-TW" b="1" noProof="1">
              <a:solidFill>
                <a:schemeClr val="tx1"/>
              </a:solidFill>
              <a:effectLst>
                <a:outerShdw blurRad="38100" dist="38100" dir="2700000" algn="tl">
                  <a:srgbClr val="000000"/>
                </a:outerShdw>
              </a:effectLst>
              <a:latin typeface="黑体" pitchFamily="49" charset="-122"/>
              <a:ea typeface="黑体" pitchFamily="49" charset="-122"/>
            </a:endParaRPr>
          </a:p>
        </p:txBody>
      </p:sp>
      <p:sp>
        <p:nvSpPr>
          <p:cNvPr id="15" name="直接连接符 14"/>
          <p:cNvSpPr>
            <a:spLocks noChangeShapeType="1"/>
          </p:cNvSpPr>
          <p:nvPr/>
        </p:nvSpPr>
        <p:spPr bwMode="auto">
          <a:xfrm>
            <a:off x="7482852" y="3484486"/>
            <a:ext cx="533400" cy="0"/>
          </a:xfrm>
          <a:prstGeom prst="line">
            <a:avLst/>
          </a:prstGeom>
          <a:noFill/>
          <a:ln w="28575">
            <a:solidFill>
              <a:schemeClr val="accent1"/>
            </a:solidFill>
            <a:prstDash val="dash"/>
            <a:round/>
            <a:headEnd/>
            <a:tailEnd/>
          </a:ln>
        </p:spPr>
        <p:txBody>
          <a:bodyPr/>
          <a:lstStyle/>
          <a:p>
            <a:endParaRPr lang="zh-CN" altLang="en-US">
              <a:solidFill>
                <a:schemeClr val="tx1"/>
              </a:solidFill>
            </a:endParaRPr>
          </a:p>
        </p:txBody>
      </p:sp>
      <p:sp>
        <p:nvSpPr>
          <p:cNvPr id="16" name="文本框 447501"/>
          <p:cNvSpPr txBox="1"/>
          <p:nvPr/>
        </p:nvSpPr>
        <p:spPr>
          <a:xfrm>
            <a:off x="1996452" y="1198486"/>
            <a:ext cx="516167" cy="353943"/>
          </a:xfrm>
          <a:prstGeom prst="rect">
            <a:avLst/>
          </a:prstGeom>
          <a:noFill/>
          <a:ln w="9525">
            <a:noFill/>
          </a:ln>
        </p:spPr>
        <p:txBody>
          <a:bodyPr wrap="none" lIns="0" tIns="0" rIns="0">
            <a:spAutoFit/>
          </a:bodyPr>
          <a:lstStyle/>
          <a:p>
            <a:pPr>
              <a:defRPr/>
            </a:pPr>
            <a:r>
              <a:rPr lang="zh-CN" altLang="en-US" sz="2000" b="1" noProof="1">
                <a:solidFill>
                  <a:schemeClr val="tx1"/>
                </a:solidFill>
                <a:effectLst>
                  <a:outerShdw blurRad="38100" dist="38100" dir="2700000" algn="tl">
                    <a:srgbClr val="000000"/>
                  </a:outerShdw>
                </a:effectLst>
                <a:latin typeface="黑体" pitchFamily="49" charset="-122"/>
                <a:ea typeface="黑体" pitchFamily="49" charset="-122"/>
                <a:cs typeface="PMingLiU" pitchFamily="18" charset="-120"/>
              </a:rPr>
              <a:t>天子</a:t>
            </a:r>
          </a:p>
        </p:txBody>
      </p:sp>
      <p:sp>
        <p:nvSpPr>
          <p:cNvPr id="19" name="右箭头 447504"/>
          <p:cNvSpPr/>
          <p:nvPr/>
        </p:nvSpPr>
        <p:spPr>
          <a:xfrm>
            <a:off x="2556839" y="665078"/>
            <a:ext cx="811212" cy="270164"/>
          </a:xfrm>
          <a:prstGeom prst="rightArrow">
            <a:avLst>
              <a:gd name="adj1" fmla="val 38888"/>
              <a:gd name="adj2" fmla="val 56916"/>
            </a:avLst>
          </a:prstGeom>
          <a:solidFill>
            <a:schemeClr val="accent5"/>
          </a:solidFill>
          <a:ln w="9525">
            <a:noFill/>
          </a:ln>
        </p:spPr>
        <p:txBody>
          <a:bodyPr/>
          <a:lstStyle/>
          <a:p>
            <a:pPr>
              <a:defRPr/>
            </a:pPr>
            <a:endParaRPr lang="zh-CN" altLang="en-US" noProof="1">
              <a:solidFill>
                <a:schemeClr val="tx1"/>
              </a:solidFill>
            </a:endParaRPr>
          </a:p>
        </p:txBody>
      </p:sp>
      <p:pic>
        <p:nvPicPr>
          <p:cNvPr id="20" name="图片 447505" descr="諸侯"/>
          <p:cNvPicPr preferRelativeResize="0">
            <a:picLocks noChangeAspect="1" noChangeArrowheads="1"/>
          </p:cNvPicPr>
          <p:nvPr/>
        </p:nvPicPr>
        <p:blipFill>
          <a:blip r:embed="rId4" cstate="print"/>
          <a:srcRect/>
          <a:stretch>
            <a:fillRect/>
          </a:stretch>
        </p:blipFill>
        <p:spPr bwMode="auto">
          <a:xfrm>
            <a:off x="3377577" y="1261986"/>
            <a:ext cx="442912" cy="823912"/>
          </a:xfrm>
          <a:prstGeom prst="rect">
            <a:avLst/>
          </a:prstGeom>
          <a:noFill/>
          <a:ln w="9525">
            <a:noFill/>
            <a:miter lim="800000"/>
            <a:headEnd/>
            <a:tailEnd/>
          </a:ln>
        </p:spPr>
      </p:pic>
      <p:pic>
        <p:nvPicPr>
          <p:cNvPr id="21" name="图片 447506" descr="天子"/>
          <p:cNvPicPr preferRelativeResize="0">
            <a:picLocks noChangeAspect="1" noChangeArrowheads="1"/>
          </p:cNvPicPr>
          <p:nvPr/>
        </p:nvPicPr>
        <p:blipFill>
          <a:blip r:embed="rId3" cstate="print"/>
          <a:srcRect/>
          <a:stretch>
            <a:fillRect/>
          </a:stretch>
        </p:blipFill>
        <p:spPr bwMode="auto">
          <a:xfrm>
            <a:off x="3377577" y="207886"/>
            <a:ext cx="488950" cy="990600"/>
          </a:xfrm>
          <a:prstGeom prst="rect">
            <a:avLst/>
          </a:prstGeom>
          <a:noFill/>
          <a:ln w="9525">
            <a:noFill/>
            <a:miter lim="800000"/>
            <a:headEnd/>
            <a:tailEnd/>
          </a:ln>
        </p:spPr>
      </p:pic>
      <p:sp>
        <p:nvSpPr>
          <p:cNvPr id="22" name="文本框 447507"/>
          <p:cNvSpPr txBox="1"/>
          <p:nvPr/>
        </p:nvSpPr>
        <p:spPr>
          <a:xfrm>
            <a:off x="3368052" y="2163686"/>
            <a:ext cx="516167" cy="353943"/>
          </a:xfrm>
          <a:prstGeom prst="rect">
            <a:avLst/>
          </a:prstGeom>
          <a:noFill/>
          <a:ln w="9525">
            <a:noFill/>
          </a:ln>
        </p:spPr>
        <p:txBody>
          <a:bodyPr wrap="none" lIns="0" tIns="0" rIns="0">
            <a:spAutoFit/>
          </a:bodyPr>
          <a:lstStyle/>
          <a:p>
            <a:pPr>
              <a:defRPr/>
            </a:pPr>
            <a:r>
              <a:rPr lang="zh-CN" altLang="en-US" sz="2000" b="1" noProof="1">
                <a:solidFill>
                  <a:schemeClr val="tx1"/>
                </a:solidFill>
                <a:effectLst>
                  <a:outerShdw blurRad="38100" dist="38100" dir="2700000" algn="tl">
                    <a:srgbClr val="000000"/>
                  </a:outerShdw>
                </a:effectLst>
                <a:latin typeface="黑体" pitchFamily="49" charset="-122"/>
                <a:ea typeface="黑体" pitchFamily="49" charset="-122"/>
                <a:cs typeface="PMingLiU" pitchFamily="18" charset="-120"/>
              </a:rPr>
              <a:t>诸侯</a:t>
            </a:r>
          </a:p>
        </p:txBody>
      </p:sp>
      <p:pic>
        <p:nvPicPr>
          <p:cNvPr id="23" name="图片 447508" descr="卿大夫"/>
          <p:cNvPicPr preferRelativeResize="0">
            <a:picLocks noChangeAspect="1" noChangeArrowheads="1"/>
          </p:cNvPicPr>
          <p:nvPr/>
        </p:nvPicPr>
        <p:blipFill>
          <a:blip r:embed="rId5" cstate="print"/>
          <a:srcRect/>
          <a:stretch>
            <a:fillRect/>
          </a:stretch>
        </p:blipFill>
        <p:spPr bwMode="auto">
          <a:xfrm>
            <a:off x="4638052" y="2139873"/>
            <a:ext cx="468312" cy="887413"/>
          </a:xfrm>
          <a:prstGeom prst="rect">
            <a:avLst/>
          </a:prstGeom>
          <a:noFill/>
          <a:ln w="9525">
            <a:noFill/>
            <a:miter lim="800000"/>
            <a:headEnd/>
            <a:tailEnd/>
          </a:ln>
        </p:spPr>
      </p:pic>
      <p:pic>
        <p:nvPicPr>
          <p:cNvPr id="24" name="图片 447509" descr="諸侯"/>
          <p:cNvPicPr preferRelativeResize="0">
            <a:picLocks noChangeAspect="1" noChangeArrowheads="1"/>
          </p:cNvPicPr>
          <p:nvPr/>
        </p:nvPicPr>
        <p:blipFill>
          <a:blip r:embed="rId4" cstate="print"/>
          <a:srcRect/>
          <a:stretch>
            <a:fillRect/>
          </a:stretch>
        </p:blipFill>
        <p:spPr bwMode="auto">
          <a:xfrm>
            <a:off x="4638052" y="1198486"/>
            <a:ext cx="509587" cy="866775"/>
          </a:xfrm>
          <a:prstGeom prst="rect">
            <a:avLst/>
          </a:prstGeom>
          <a:noFill/>
          <a:ln w="9525">
            <a:noFill/>
            <a:miter lim="800000"/>
            <a:headEnd/>
            <a:tailEnd/>
          </a:ln>
        </p:spPr>
      </p:pic>
      <p:grpSp>
        <p:nvGrpSpPr>
          <p:cNvPr id="25" name="组合 447510"/>
          <p:cNvGrpSpPr>
            <a:grpSpLocks/>
          </p:cNvGrpSpPr>
          <p:nvPr/>
        </p:nvGrpSpPr>
        <p:grpSpPr bwMode="auto">
          <a:xfrm>
            <a:off x="3776039" y="1655686"/>
            <a:ext cx="811213" cy="990600"/>
            <a:chOff x="1728" y="1632"/>
            <a:chExt cx="432" cy="528"/>
          </a:xfrm>
        </p:grpSpPr>
        <p:sp>
          <p:nvSpPr>
            <p:cNvPr id="26" name="任意多边形 447511"/>
            <p:cNvSpPr>
              <a:spLocks noChangeArrowheads="1"/>
            </p:cNvSpPr>
            <p:nvPr/>
          </p:nvSpPr>
          <p:spPr bwMode="auto">
            <a:xfrm rot="5400000">
              <a:off x="1824" y="1824"/>
              <a:ext cx="384" cy="288"/>
            </a:xfrm>
            <a:custGeom>
              <a:avLst/>
              <a:gdLst>
                <a:gd name="T0" fmla="*/ 321 w 21600"/>
                <a:gd name="T1" fmla="*/ 0 h 21600"/>
                <a:gd name="T2" fmla="*/ 259 w 21600"/>
                <a:gd name="T3" fmla="*/ 65 h 21600"/>
                <a:gd name="T4" fmla="*/ 294 w 21600"/>
                <a:gd name="T5" fmla="*/ 65 h 21600"/>
                <a:gd name="T6" fmla="*/ 294 w 21600"/>
                <a:gd name="T7" fmla="*/ 243 h 21600"/>
                <a:gd name="T8" fmla="*/ 0 w 21600"/>
                <a:gd name="T9" fmla="*/ 243 h 21600"/>
                <a:gd name="T10" fmla="*/ 0 w 21600"/>
                <a:gd name="T11" fmla="*/ 288 h 21600"/>
                <a:gd name="T12" fmla="*/ 348 w 21600"/>
                <a:gd name="T13" fmla="*/ 288 h 21600"/>
                <a:gd name="T14" fmla="*/ 348 w 21600"/>
                <a:gd name="T15" fmla="*/ 65 h 21600"/>
                <a:gd name="T16" fmla="*/ 384 w 21600"/>
                <a:gd name="T17" fmla="*/ 65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18074" y="0"/>
                  </a:moveTo>
                  <a:lnTo>
                    <a:pt x="14549" y="4890"/>
                  </a:lnTo>
                  <a:lnTo>
                    <a:pt x="16550" y="4890"/>
                  </a:lnTo>
                  <a:lnTo>
                    <a:pt x="16550" y="18239"/>
                  </a:lnTo>
                  <a:lnTo>
                    <a:pt x="0" y="18239"/>
                  </a:lnTo>
                  <a:lnTo>
                    <a:pt x="0" y="21600"/>
                  </a:lnTo>
                  <a:lnTo>
                    <a:pt x="19599" y="21600"/>
                  </a:lnTo>
                  <a:lnTo>
                    <a:pt x="19599" y="4890"/>
                  </a:lnTo>
                  <a:lnTo>
                    <a:pt x="21600" y="4890"/>
                  </a:lnTo>
                  <a:close/>
                </a:path>
              </a:pathLst>
            </a:custGeom>
            <a:solidFill>
              <a:srgbClr val="72BFC5"/>
            </a:solidFill>
            <a:ln w="9525">
              <a:noFill/>
              <a:round/>
              <a:headEnd/>
              <a:tailEnd/>
            </a:ln>
          </p:spPr>
          <p:txBody>
            <a:bodyPr/>
            <a:lstStyle/>
            <a:p>
              <a:endParaRPr lang="zh-CN" altLang="en-US">
                <a:solidFill>
                  <a:schemeClr val="tx1"/>
                </a:solidFill>
              </a:endParaRPr>
            </a:p>
          </p:txBody>
        </p:sp>
        <p:sp>
          <p:nvSpPr>
            <p:cNvPr id="27" name="右箭头 447512"/>
            <p:cNvSpPr/>
            <p:nvPr/>
          </p:nvSpPr>
          <p:spPr>
            <a:xfrm>
              <a:off x="1728" y="1632"/>
              <a:ext cx="432" cy="144"/>
            </a:xfrm>
            <a:prstGeom prst="rightArrow">
              <a:avLst>
                <a:gd name="adj1" fmla="val 38888"/>
                <a:gd name="adj2" fmla="val 56916"/>
              </a:avLst>
            </a:prstGeom>
            <a:solidFill>
              <a:schemeClr val="accent5"/>
            </a:solidFill>
            <a:ln w="9525">
              <a:noFill/>
            </a:ln>
          </p:spPr>
          <p:txBody>
            <a:bodyPr/>
            <a:lstStyle/>
            <a:p>
              <a:pPr>
                <a:defRPr/>
              </a:pPr>
              <a:endParaRPr lang="zh-CN" altLang="en-US" noProof="1">
                <a:solidFill>
                  <a:schemeClr val="tx1"/>
                </a:solidFill>
              </a:endParaRPr>
            </a:p>
          </p:txBody>
        </p:sp>
      </p:grpSp>
      <p:sp>
        <p:nvSpPr>
          <p:cNvPr id="28" name="文本框 447513"/>
          <p:cNvSpPr txBox="1"/>
          <p:nvPr/>
        </p:nvSpPr>
        <p:spPr>
          <a:xfrm>
            <a:off x="4423479" y="3034915"/>
            <a:ext cx="774251" cy="353943"/>
          </a:xfrm>
          <a:prstGeom prst="rect">
            <a:avLst/>
          </a:prstGeom>
          <a:noFill/>
          <a:ln w="9525">
            <a:noFill/>
          </a:ln>
        </p:spPr>
        <p:txBody>
          <a:bodyPr wrap="none" lIns="0" tIns="0" rIns="0">
            <a:spAutoFit/>
          </a:bodyPr>
          <a:lstStyle/>
          <a:p>
            <a:pPr>
              <a:defRPr/>
            </a:pPr>
            <a:r>
              <a:rPr lang="zh-CN" altLang="en-US" sz="2000" b="1" noProof="1">
                <a:solidFill>
                  <a:schemeClr val="tx1"/>
                </a:solidFill>
                <a:effectLst>
                  <a:outerShdw blurRad="38100" dist="38100" dir="2700000" algn="tl">
                    <a:srgbClr val="000000"/>
                  </a:outerShdw>
                </a:effectLst>
                <a:latin typeface="黑体" pitchFamily="49" charset="-122"/>
                <a:ea typeface="黑体" pitchFamily="49" charset="-122"/>
                <a:cs typeface="PMingLiU" pitchFamily="18" charset="-120"/>
              </a:rPr>
              <a:t>卿大夫</a:t>
            </a:r>
          </a:p>
        </p:txBody>
      </p:sp>
      <p:pic>
        <p:nvPicPr>
          <p:cNvPr id="29" name="图片 447514" descr="士大夫"/>
          <p:cNvPicPr preferRelativeResize="0">
            <a:picLocks noChangeAspect="1" noChangeArrowheads="1"/>
          </p:cNvPicPr>
          <p:nvPr/>
        </p:nvPicPr>
        <p:blipFill>
          <a:blip r:embed="rId6" cstate="print"/>
          <a:srcRect/>
          <a:stretch>
            <a:fillRect/>
          </a:stretch>
        </p:blipFill>
        <p:spPr bwMode="auto">
          <a:xfrm>
            <a:off x="5838202" y="3009823"/>
            <a:ext cx="501650" cy="855663"/>
          </a:xfrm>
          <a:prstGeom prst="rect">
            <a:avLst/>
          </a:prstGeom>
          <a:noFill/>
          <a:ln w="9525">
            <a:noFill/>
            <a:miter lim="800000"/>
            <a:headEnd/>
            <a:tailEnd/>
          </a:ln>
        </p:spPr>
      </p:pic>
      <p:pic>
        <p:nvPicPr>
          <p:cNvPr id="30" name="图片 447515" descr="卿大夫"/>
          <p:cNvPicPr preferRelativeResize="0">
            <a:picLocks noChangeAspect="1" noChangeArrowheads="1"/>
          </p:cNvPicPr>
          <p:nvPr/>
        </p:nvPicPr>
        <p:blipFill>
          <a:blip r:embed="rId5" cstate="print"/>
          <a:srcRect/>
          <a:stretch>
            <a:fillRect/>
          </a:stretch>
        </p:blipFill>
        <p:spPr bwMode="auto">
          <a:xfrm>
            <a:off x="5896939" y="2084311"/>
            <a:ext cx="458788" cy="866775"/>
          </a:xfrm>
          <a:prstGeom prst="rect">
            <a:avLst/>
          </a:prstGeom>
          <a:noFill/>
          <a:ln w="9525">
            <a:noFill/>
            <a:miter lim="800000"/>
            <a:headEnd/>
            <a:tailEnd/>
          </a:ln>
        </p:spPr>
      </p:pic>
      <p:sp>
        <p:nvSpPr>
          <p:cNvPr id="33" name="右箭头 447518"/>
          <p:cNvSpPr/>
          <p:nvPr/>
        </p:nvSpPr>
        <p:spPr>
          <a:xfrm>
            <a:off x="5147639" y="2417678"/>
            <a:ext cx="811212" cy="311727"/>
          </a:xfrm>
          <a:prstGeom prst="rightArrow">
            <a:avLst>
              <a:gd name="adj1" fmla="val 38888"/>
              <a:gd name="adj2" fmla="val 56916"/>
            </a:avLst>
          </a:prstGeom>
          <a:solidFill>
            <a:schemeClr val="accent5"/>
          </a:solidFill>
          <a:ln w="9525">
            <a:noFill/>
          </a:ln>
        </p:spPr>
        <p:txBody>
          <a:bodyPr/>
          <a:lstStyle/>
          <a:p>
            <a:pPr>
              <a:defRPr/>
            </a:pPr>
            <a:endParaRPr lang="zh-CN" altLang="en-US" noProof="1">
              <a:solidFill>
                <a:schemeClr val="tx1"/>
              </a:solidFill>
            </a:endParaRPr>
          </a:p>
        </p:txBody>
      </p:sp>
      <p:sp>
        <p:nvSpPr>
          <p:cNvPr id="34" name="文本框 447519"/>
          <p:cNvSpPr txBox="1"/>
          <p:nvPr/>
        </p:nvSpPr>
        <p:spPr>
          <a:xfrm>
            <a:off x="5958852" y="3900411"/>
            <a:ext cx="258084" cy="353943"/>
          </a:xfrm>
          <a:prstGeom prst="rect">
            <a:avLst/>
          </a:prstGeom>
          <a:noFill/>
          <a:ln w="9525">
            <a:noFill/>
          </a:ln>
        </p:spPr>
        <p:txBody>
          <a:bodyPr wrap="none" lIns="0" tIns="0" rIns="0">
            <a:spAutoFit/>
          </a:bodyPr>
          <a:lstStyle/>
          <a:p>
            <a:pPr>
              <a:defRPr/>
            </a:pPr>
            <a:r>
              <a:rPr lang="zh-CN" altLang="en-US" sz="2000" b="1" noProof="1">
                <a:solidFill>
                  <a:schemeClr val="tx1"/>
                </a:solidFill>
                <a:effectLst>
                  <a:outerShdw blurRad="38100" dist="38100" dir="2700000" algn="tl">
                    <a:srgbClr val="000000"/>
                  </a:outerShdw>
                </a:effectLst>
                <a:latin typeface="黑体" pitchFamily="49" charset="-122"/>
                <a:ea typeface="黑体" pitchFamily="49" charset="-122"/>
                <a:cs typeface="PMingLiU" pitchFamily="18" charset="-120"/>
              </a:rPr>
              <a:t>士</a:t>
            </a:r>
          </a:p>
        </p:txBody>
      </p:sp>
      <p:pic>
        <p:nvPicPr>
          <p:cNvPr id="35" name="图片 447520" descr="庶人"/>
          <p:cNvPicPr preferRelativeResize="0">
            <a:picLocks noChangeAspect="1" noChangeArrowheads="1"/>
          </p:cNvPicPr>
          <p:nvPr/>
        </p:nvPicPr>
        <p:blipFill>
          <a:blip r:embed="rId7" cstate="print"/>
          <a:srcRect/>
          <a:stretch>
            <a:fillRect/>
          </a:stretch>
        </p:blipFill>
        <p:spPr bwMode="auto">
          <a:xfrm>
            <a:off x="7178052" y="3941686"/>
            <a:ext cx="433387" cy="838200"/>
          </a:xfrm>
          <a:prstGeom prst="rect">
            <a:avLst/>
          </a:prstGeom>
          <a:noFill/>
          <a:ln w="9525">
            <a:noFill/>
            <a:miter lim="800000"/>
            <a:headEnd/>
            <a:tailEnd/>
          </a:ln>
        </p:spPr>
      </p:pic>
      <p:pic>
        <p:nvPicPr>
          <p:cNvPr id="36" name="图片 447521" descr="士大夫"/>
          <p:cNvPicPr preferRelativeResize="0">
            <a:picLocks noChangeAspect="1" noChangeArrowheads="1"/>
          </p:cNvPicPr>
          <p:nvPr/>
        </p:nvPicPr>
        <p:blipFill>
          <a:blip r:embed="rId6" cstate="print"/>
          <a:srcRect/>
          <a:stretch>
            <a:fillRect/>
          </a:stretch>
        </p:blipFill>
        <p:spPr bwMode="auto">
          <a:xfrm>
            <a:off x="6896188" y="2937745"/>
            <a:ext cx="536575" cy="941388"/>
          </a:xfrm>
          <a:prstGeom prst="rect">
            <a:avLst/>
          </a:prstGeom>
          <a:noFill/>
          <a:ln w="9525">
            <a:noFill/>
            <a:miter lim="800000"/>
            <a:headEnd/>
            <a:tailEnd/>
          </a:ln>
        </p:spPr>
      </p:pic>
      <p:sp>
        <p:nvSpPr>
          <p:cNvPr id="39" name="右箭头 447524"/>
          <p:cNvSpPr/>
          <p:nvPr/>
        </p:nvSpPr>
        <p:spPr>
          <a:xfrm>
            <a:off x="6366839" y="3306678"/>
            <a:ext cx="607167" cy="269035"/>
          </a:xfrm>
          <a:prstGeom prst="rightArrow">
            <a:avLst>
              <a:gd name="adj1" fmla="val 38888"/>
              <a:gd name="adj2" fmla="val 56916"/>
            </a:avLst>
          </a:prstGeom>
          <a:solidFill>
            <a:schemeClr val="accent5"/>
          </a:solidFill>
          <a:ln w="9525">
            <a:noFill/>
          </a:ln>
        </p:spPr>
        <p:txBody>
          <a:bodyPr/>
          <a:lstStyle/>
          <a:p>
            <a:pPr>
              <a:defRPr/>
            </a:pPr>
            <a:endParaRPr lang="zh-CN" altLang="en-US" noProof="1">
              <a:solidFill>
                <a:schemeClr val="tx1"/>
              </a:solidFill>
            </a:endParaRPr>
          </a:p>
        </p:txBody>
      </p:sp>
      <p:sp>
        <p:nvSpPr>
          <p:cNvPr id="40" name="文本框 447525"/>
          <p:cNvSpPr txBox="1"/>
          <p:nvPr/>
        </p:nvSpPr>
        <p:spPr>
          <a:xfrm>
            <a:off x="7082518" y="4789557"/>
            <a:ext cx="516167" cy="353943"/>
          </a:xfrm>
          <a:prstGeom prst="rect">
            <a:avLst/>
          </a:prstGeom>
          <a:noFill/>
          <a:ln w="9525">
            <a:noFill/>
          </a:ln>
        </p:spPr>
        <p:txBody>
          <a:bodyPr wrap="none" lIns="0" tIns="0" rIns="0">
            <a:spAutoFit/>
          </a:bodyPr>
          <a:lstStyle/>
          <a:p>
            <a:pPr>
              <a:defRPr/>
            </a:pPr>
            <a:r>
              <a:rPr lang="zh-CN" altLang="en-US" sz="2000" b="1" noProof="1">
                <a:solidFill>
                  <a:schemeClr val="tx1"/>
                </a:solidFill>
                <a:effectLst>
                  <a:outerShdw blurRad="38100" dist="38100" dir="2700000" algn="tl">
                    <a:srgbClr val="000000"/>
                  </a:outerShdw>
                </a:effectLst>
                <a:latin typeface="黑体" pitchFamily="49" charset="-122"/>
                <a:ea typeface="黑体" pitchFamily="49" charset="-122"/>
                <a:cs typeface="PMingLiU" pitchFamily="18" charset="-120"/>
              </a:rPr>
              <a:t>庶人</a:t>
            </a:r>
          </a:p>
        </p:txBody>
      </p:sp>
      <p:sp>
        <p:nvSpPr>
          <p:cNvPr id="42" name="文本框 447527"/>
          <p:cNvSpPr txBox="1"/>
          <p:nvPr/>
        </p:nvSpPr>
        <p:spPr>
          <a:xfrm>
            <a:off x="8092452" y="1465999"/>
            <a:ext cx="857250" cy="553998"/>
          </a:xfrm>
          <a:prstGeom prst="rect">
            <a:avLst/>
          </a:prstGeom>
          <a:noFill/>
          <a:ln w="9525" cap="flat" cmpd="sng">
            <a:solidFill>
              <a:schemeClr val="accent1"/>
            </a:solidFill>
            <a:prstDash val="solid"/>
            <a:miter/>
            <a:headEnd type="none" w="med" len="med"/>
            <a:tailEnd type="none" w="med" len="med"/>
          </a:ln>
        </p:spPr>
        <p:txBody>
          <a:bodyPr lIns="0" tIns="0" rIns="0" bIns="0" anchor="ctr" anchorCtr="1">
            <a:spAutoFit/>
          </a:bodyPr>
          <a:lstStyle/>
          <a:p>
            <a:pPr algn="ctr">
              <a:defRPr/>
            </a:pPr>
            <a:r>
              <a:rPr lang="zh-CN" altLang="en-US" b="1" noProof="1">
                <a:solidFill>
                  <a:schemeClr val="tx1"/>
                </a:solidFill>
                <a:effectLst>
                  <a:outerShdw blurRad="38100" dist="38100" dir="2700000" algn="tl">
                    <a:srgbClr val="000000"/>
                  </a:outerShdw>
                </a:effectLst>
                <a:latin typeface="黑体" pitchFamily="49" charset="-122"/>
                <a:ea typeface="黑体" pitchFamily="49" charset="-122"/>
                <a:cs typeface="黑体" pitchFamily="49" charset="-122"/>
              </a:rPr>
              <a:t>小宗</a:t>
            </a:r>
          </a:p>
          <a:p>
            <a:pPr algn="ctr">
              <a:defRPr/>
            </a:pPr>
            <a:r>
              <a:rPr lang="zh-CN" altLang="zh-TW" b="1" noProof="1">
                <a:solidFill>
                  <a:schemeClr val="tx1"/>
                </a:solidFill>
                <a:effectLst>
                  <a:outerShdw blurRad="38100" dist="38100" dir="2700000" algn="tl">
                    <a:srgbClr val="000000"/>
                  </a:outerShdw>
                </a:effectLst>
                <a:latin typeface="黑体" pitchFamily="49" charset="-122"/>
                <a:ea typeface="黑体" pitchFamily="49" charset="-122"/>
                <a:cs typeface="黑体" pitchFamily="49" charset="-122"/>
              </a:rPr>
              <a:t>(</a:t>
            </a:r>
            <a:r>
              <a:rPr lang="zh-CN" altLang="en-US" b="1" noProof="1">
                <a:solidFill>
                  <a:schemeClr val="tx1"/>
                </a:solidFill>
                <a:effectLst>
                  <a:outerShdw blurRad="38100" dist="38100" dir="2700000" algn="tl">
                    <a:srgbClr val="000000"/>
                  </a:outerShdw>
                </a:effectLst>
                <a:latin typeface="黑体" pitchFamily="49" charset="-122"/>
                <a:ea typeface="黑体" pitchFamily="49" charset="-122"/>
                <a:cs typeface="黑体" pitchFamily="49" charset="-122"/>
              </a:rPr>
              <a:t>大宗</a:t>
            </a:r>
            <a:r>
              <a:rPr lang="zh-CN" altLang="zh-TW" b="1" noProof="1">
                <a:solidFill>
                  <a:schemeClr val="tx1"/>
                </a:solidFill>
                <a:effectLst>
                  <a:outerShdw blurRad="38100" dist="38100" dir="2700000" algn="tl">
                    <a:srgbClr val="000000"/>
                  </a:outerShdw>
                </a:effectLst>
                <a:latin typeface="黑体" pitchFamily="49" charset="-122"/>
                <a:ea typeface="黑体" pitchFamily="49" charset="-122"/>
                <a:cs typeface="黑体" pitchFamily="49" charset="-122"/>
              </a:rPr>
              <a:t>)</a:t>
            </a:r>
            <a:endParaRPr lang="zh-CN" altLang="zh-TW" b="1" noProof="1">
              <a:solidFill>
                <a:schemeClr val="tx1"/>
              </a:solidFill>
              <a:effectLst>
                <a:outerShdw blurRad="38100" dist="38100" dir="2700000" algn="tl">
                  <a:srgbClr val="000000"/>
                </a:outerShdw>
              </a:effectLst>
              <a:latin typeface="黑体" pitchFamily="49" charset="-122"/>
              <a:ea typeface="黑体" pitchFamily="49" charset="-122"/>
            </a:endParaRPr>
          </a:p>
        </p:txBody>
      </p:sp>
      <p:sp>
        <p:nvSpPr>
          <p:cNvPr id="43" name="文本框 447528"/>
          <p:cNvSpPr txBox="1"/>
          <p:nvPr/>
        </p:nvSpPr>
        <p:spPr>
          <a:xfrm>
            <a:off x="8092452" y="2434374"/>
            <a:ext cx="857250" cy="553998"/>
          </a:xfrm>
          <a:prstGeom prst="rect">
            <a:avLst/>
          </a:prstGeom>
          <a:noFill/>
          <a:ln w="9525" cap="flat" cmpd="sng">
            <a:solidFill>
              <a:schemeClr val="accent1"/>
            </a:solidFill>
            <a:prstDash val="solid"/>
            <a:miter/>
            <a:headEnd type="none" w="med" len="med"/>
            <a:tailEnd type="none" w="med" len="med"/>
          </a:ln>
        </p:spPr>
        <p:txBody>
          <a:bodyPr lIns="0" tIns="0" rIns="0" bIns="0" anchor="ctr" anchorCtr="1">
            <a:spAutoFit/>
          </a:bodyPr>
          <a:lstStyle/>
          <a:p>
            <a:pPr algn="ctr">
              <a:defRPr/>
            </a:pPr>
            <a:r>
              <a:rPr lang="zh-CN" altLang="en-US" b="1" noProof="1">
                <a:solidFill>
                  <a:schemeClr val="tx1"/>
                </a:solidFill>
                <a:effectLst>
                  <a:outerShdw blurRad="38100" dist="38100" dir="2700000" algn="tl">
                    <a:srgbClr val="000000"/>
                  </a:outerShdw>
                </a:effectLst>
                <a:latin typeface="黑体" pitchFamily="49" charset="-122"/>
                <a:ea typeface="黑体" pitchFamily="49" charset="-122"/>
                <a:cs typeface="黑体" pitchFamily="49" charset="-122"/>
              </a:rPr>
              <a:t>小宗</a:t>
            </a:r>
          </a:p>
          <a:p>
            <a:pPr algn="ctr">
              <a:defRPr/>
            </a:pPr>
            <a:r>
              <a:rPr lang="zh-CN" altLang="zh-TW" b="1" noProof="1">
                <a:solidFill>
                  <a:schemeClr val="tx1"/>
                </a:solidFill>
                <a:effectLst>
                  <a:outerShdw blurRad="38100" dist="38100" dir="2700000" algn="tl">
                    <a:srgbClr val="000000"/>
                  </a:outerShdw>
                </a:effectLst>
                <a:latin typeface="黑体" pitchFamily="49" charset="-122"/>
                <a:ea typeface="黑体" pitchFamily="49" charset="-122"/>
                <a:cs typeface="黑体" pitchFamily="49" charset="-122"/>
              </a:rPr>
              <a:t>(</a:t>
            </a:r>
            <a:r>
              <a:rPr lang="zh-CN" altLang="en-US" b="1" noProof="1">
                <a:solidFill>
                  <a:schemeClr val="tx1"/>
                </a:solidFill>
                <a:effectLst>
                  <a:outerShdw blurRad="38100" dist="38100" dir="2700000" algn="tl">
                    <a:srgbClr val="000000"/>
                  </a:outerShdw>
                </a:effectLst>
                <a:latin typeface="黑体" pitchFamily="49" charset="-122"/>
                <a:ea typeface="黑体" pitchFamily="49" charset="-122"/>
                <a:cs typeface="黑体" pitchFamily="49" charset="-122"/>
              </a:rPr>
              <a:t>大宗</a:t>
            </a:r>
            <a:r>
              <a:rPr lang="zh-CN" altLang="zh-TW" b="1" noProof="1">
                <a:solidFill>
                  <a:schemeClr val="tx1"/>
                </a:solidFill>
                <a:effectLst>
                  <a:outerShdw blurRad="38100" dist="38100" dir="2700000" algn="tl">
                    <a:srgbClr val="000000"/>
                  </a:outerShdw>
                </a:effectLst>
                <a:latin typeface="Times New Roman" pitchFamily="18" charset="0"/>
                <a:ea typeface="PMingLiU" pitchFamily="18" charset="-120"/>
                <a:cs typeface="PMingLiU" pitchFamily="18" charset="-120"/>
              </a:rPr>
              <a:t>)</a:t>
            </a:r>
            <a:endParaRPr lang="zh-CN" altLang="zh-TW" b="1" noProof="1">
              <a:solidFill>
                <a:schemeClr val="tx1"/>
              </a:solidFill>
              <a:effectLst>
                <a:outerShdw blurRad="38100" dist="38100" dir="2700000" algn="tl">
                  <a:srgbClr val="000000"/>
                </a:outerShdw>
              </a:effectLst>
              <a:latin typeface="Times New Roman" pitchFamily="18" charset="0"/>
              <a:ea typeface="PMingLiU" pitchFamily="18" charset="-120"/>
            </a:endParaRPr>
          </a:p>
        </p:txBody>
      </p:sp>
      <p:sp>
        <p:nvSpPr>
          <p:cNvPr id="44" name="文本框 447529"/>
          <p:cNvSpPr txBox="1"/>
          <p:nvPr/>
        </p:nvSpPr>
        <p:spPr>
          <a:xfrm>
            <a:off x="8092452" y="3348774"/>
            <a:ext cx="857250" cy="553998"/>
          </a:xfrm>
          <a:prstGeom prst="rect">
            <a:avLst/>
          </a:prstGeom>
          <a:noFill/>
          <a:ln w="9525" cap="flat" cmpd="sng">
            <a:solidFill>
              <a:schemeClr val="accent1"/>
            </a:solidFill>
            <a:prstDash val="solid"/>
            <a:miter/>
            <a:headEnd type="none" w="med" len="med"/>
            <a:tailEnd type="none" w="med" len="med"/>
          </a:ln>
        </p:spPr>
        <p:txBody>
          <a:bodyPr lIns="0" tIns="0" rIns="0" bIns="0" anchor="ctr" anchorCtr="1">
            <a:spAutoFit/>
          </a:bodyPr>
          <a:lstStyle/>
          <a:p>
            <a:pPr algn="ctr">
              <a:defRPr/>
            </a:pPr>
            <a:r>
              <a:rPr lang="zh-CN" altLang="en-US" b="1" noProof="1">
                <a:solidFill>
                  <a:schemeClr val="tx1"/>
                </a:solidFill>
                <a:effectLst>
                  <a:outerShdw blurRad="38100" dist="38100" dir="2700000" algn="tl">
                    <a:srgbClr val="000000"/>
                  </a:outerShdw>
                </a:effectLst>
                <a:latin typeface="黑体" pitchFamily="49" charset="-122"/>
                <a:ea typeface="黑体" pitchFamily="49" charset="-122"/>
                <a:cs typeface="黑体" pitchFamily="49" charset="-122"/>
              </a:rPr>
              <a:t>小宗</a:t>
            </a:r>
          </a:p>
          <a:p>
            <a:pPr algn="ctr">
              <a:defRPr/>
            </a:pPr>
            <a:r>
              <a:rPr lang="zh-CN" altLang="zh-TW" b="1" noProof="1">
                <a:solidFill>
                  <a:schemeClr val="tx1"/>
                </a:solidFill>
                <a:effectLst>
                  <a:outerShdw blurRad="38100" dist="38100" dir="2700000" algn="tl">
                    <a:srgbClr val="000000"/>
                  </a:outerShdw>
                </a:effectLst>
                <a:latin typeface="黑体" pitchFamily="49" charset="-122"/>
                <a:ea typeface="黑体" pitchFamily="49" charset="-122"/>
                <a:cs typeface="黑体" pitchFamily="49" charset="-122"/>
              </a:rPr>
              <a:t>(</a:t>
            </a:r>
            <a:r>
              <a:rPr lang="zh-CN" altLang="en-US" b="1" noProof="1">
                <a:solidFill>
                  <a:schemeClr val="tx1"/>
                </a:solidFill>
                <a:effectLst>
                  <a:outerShdw blurRad="38100" dist="38100" dir="2700000" algn="tl">
                    <a:srgbClr val="000000"/>
                  </a:outerShdw>
                </a:effectLst>
                <a:latin typeface="黑体" pitchFamily="49" charset="-122"/>
                <a:ea typeface="黑体" pitchFamily="49" charset="-122"/>
                <a:cs typeface="黑体" pitchFamily="49" charset="-122"/>
              </a:rPr>
              <a:t>大宗</a:t>
            </a:r>
            <a:r>
              <a:rPr lang="zh-CN" altLang="zh-TW" b="1" noProof="1">
                <a:solidFill>
                  <a:schemeClr val="tx1"/>
                </a:solidFill>
                <a:effectLst>
                  <a:outerShdw blurRad="38100" dist="38100" dir="2700000" algn="tl">
                    <a:srgbClr val="000000"/>
                  </a:outerShdw>
                </a:effectLst>
                <a:latin typeface="黑体" pitchFamily="49" charset="-122"/>
                <a:ea typeface="黑体" pitchFamily="49" charset="-122"/>
                <a:cs typeface="黑体" pitchFamily="49" charset="-122"/>
              </a:rPr>
              <a:t>)</a:t>
            </a:r>
            <a:endParaRPr lang="zh-CN" altLang="zh-TW" b="1" noProof="1">
              <a:solidFill>
                <a:schemeClr val="tx1"/>
              </a:solidFill>
              <a:effectLst>
                <a:outerShdw blurRad="38100" dist="38100" dir="2700000" algn="tl">
                  <a:srgbClr val="000000"/>
                </a:outerShdw>
              </a:effectLst>
              <a:latin typeface="黑体" pitchFamily="49" charset="-122"/>
              <a:ea typeface="黑体" pitchFamily="49" charset="-122"/>
            </a:endParaRPr>
          </a:p>
        </p:txBody>
      </p:sp>
      <p:cxnSp>
        <p:nvCxnSpPr>
          <p:cNvPr id="45" name="直接箭头连接符 44"/>
          <p:cNvCxnSpPr>
            <a:cxnSpLocks noChangeShapeType="1"/>
          </p:cNvCxnSpPr>
          <p:nvPr/>
        </p:nvCxnSpPr>
        <p:spPr bwMode="auto">
          <a:xfrm>
            <a:off x="8549652" y="2079548"/>
            <a:ext cx="0" cy="261938"/>
          </a:xfrm>
          <a:prstGeom prst="straightConnector1">
            <a:avLst/>
          </a:prstGeom>
          <a:noFill/>
          <a:ln w="19050">
            <a:solidFill>
              <a:schemeClr val="folHlink"/>
            </a:solidFill>
            <a:round/>
            <a:headEnd type="triangle" w="med" len="med"/>
            <a:tailEnd type="triangle" w="med" len="med"/>
          </a:ln>
        </p:spPr>
      </p:cxnSp>
      <p:cxnSp>
        <p:nvCxnSpPr>
          <p:cNvPr id="46" name="直接箭头连接符 45"/>
          <p:cNvCxnSpPr>
            <a:cxnSpLocks noChangeShapeType="1"/>
          </p:cNvCxnSpPr>
          <p:nvPr/>
        </p:nvCxnSpPr>
        <p:spPr bwMode="auto">
          <a:xfrm>
            <a:off x="8549652" y="3070148"/>
            <a:ext cx="0" cy="261938"/>
          </a:xfrm>
          <a:prstGeom prst="straightConnector1">
            <a:avLst/>
          </a:prstGeom>
          <a:noFill/>
          <a:ln w="19050">
            <a:solidFill>
              <a:schemeClr val="folHlink"/>
            </a:solidFill>
            <a:round/>
            <a:headEnd type="triangle" w="med" len="med"/>
            <a:tailEnd type="triangle" w="med" len="med"/>
          </a:ln>
        </p:spPr>
      </p:cxnSp>
      <p:sp>
        <p:nvSpPr>
          <p:cNvPr id="47" name="文本框 447532"/>
          <p:cNvSpPr txBox="1">
            <a:spLocks noChangeArrowheads="1"/>
          </p:cNvSpPr>
          <p:nvPr/>
        </p:nvSpPr>
        <p:spPr bwMode="auto">
          <a:xfrm>
            <a:off x="163773" y="1848366"/>
            <a:ext cx="3016210" cy="646331"/>
          </a:xfrm>
          <a:prstGeom prst="rect">
            <a:avLst/>
          </a:prstGeom>
          <a:noFill/>
          <a:ln w="9525">
            <a:solidFill>
              <a:schemeClr val="folHlink"/>
            </a:solidFill>
            <a:miter lim="800000"/>
            <a:headEnd/>
            <a:tailEnd/>
          </a:ln>
        </p:spPr>
        <p:txBody>
          <a:bodyPr wrap="square">
            <a:spAutoFit/>
          </a:bodyPr>
          <a:lstStyle/>
          <a:p>
            <a:pPr>
              <a:spcBef>
                <a:spcPct val="50000"/>
              </a:spcBef>
            </a:pPr>
            <a:r>
              <a:rPr lang="zh-CN" altLang="en-US" b="1" dirty="0" smtClean="0">
                <a:solidFill>
                  <a:schemeClr val="tx1"/>
                </a:solidFill>
                <a:latin typeface="Times New Roman" pitchFamily="18" charset="0"/>
              </a:rPr>
              <a:t>目的：解决贵族间在权力、财产和土地继承上的矛盾。</a:t>
            </a:r>
            <a:endParaRPr lang="zh-CN" altLang="en-US" b="1" dirty="0">
              <a:solidFill>
                <a:schemeClr val="tx1"/>
              </a:solidFill>
              <a:latin typeface="Times New Roman" pitchFamily="18" charset="0"/>
            </a:endParaRPr>
          </a:p>
        </p:txBody>
      </p:sp>
      <p:sp>
        <p:nvSpPr>
          <p:cNvPr id="49" name="任意多边形 447511"/>
          <p:cNvSpPr>
            <a:spLocks noChangeArrowheads="1"/>
          </p:cNvSpPr>
          <p:nvPr/>
        </p:nvSpPr>
        <p:spPr bwMode="auto">
          <a:xfrm rot="5400000">
            <a:off x="2689662" y="1158131"/>
            <a:ext cx="720436" cy="540809"/>
          </a:xfrm>
          <a:custGeom>
            <a:avLst/>
            <a:gdLst>
              <a:gd name="T0" fmla="*/ 321 w 21600"/>
              <a:gd name="T1" fmla="*/ 0 h 21600"/>
              <a:gd name="T2" fmla="*/ 259 w 21600"/>
              <a:gd name="T3" fmla="*/ 65 h 21600"/>
              <a:gd name="T4" fmla="*/ 294 w 21600"/>
              <a:gd name="T5" fmla="*/ 65 h 21600"/>
              <a:gd name="T6" fmla="*/ 294 w 21600"/>
              <a:gd name="T7" fmla="*/ 243 h 21600"/>
              <a:gd name="T8" fmla="*/ 0 w 21600"/>
              <a:gd name="T9" fmla="*/ 243 h 21600"/>
              <a:gd name="T10" fmla="*/ 0 w 21600"/>
              <a:gd name="T11" fmla="*/ 288 h 21600"/>
              <a:gd name="T12" fmla="*/ 348 w 21600"/>
              <a:gd name="T13" fmla="*/ 288 h 21600"/>
              <a:gd name="T14" fmla="*/ 348 w 21600"/>
              <a:gd name="T15" fmla="*/ 65 h 21600"/>
              <a:gd name="T16" fmla="*/ 384 w 21600"/>
              <a:gd name="T17" fmla="*/ 65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18074" y="0"/>
                </a:moveTo>
                <a:lnTo>
                  <a:pt x="14549" y="4890"/>
                </a:lnTo>
                <a:lnTo>
                  <a:pt x="16550" y="4890"/>
                </a:lnTo>
                <a:lnTo>
                  <a:pt x="16550" y="18239"/>
                </a:lnTo>
                <a:lnTo>
                  <a:pt x="0" y="18239"/>
                </a:lnTo>
                <a:lnTo>
                  <a:pt x="0" y="21600"/>
                </a:lnTo>
                <a:lnTo>
                  <a:pt x="19599" y="21600"/>
                </a:lnTo>
                <a:lnTo>
                  <a:pt x="19599" y="4890"/>
                </a:lnTo>
                <a:lnTo>
                  <a:pt x="21600" y="4890"/>
                </a:lnTo>
                <a:close/>
              </a:path>
            </a:pathLst>
          </a:custGeom>
          <a:solidFill>
            <a:srgbClr val="72BFC5"/>
          </a:solidFill>
          <a:ln w="9525">
            <a:noFill/>
            <a:round/>
            <a:headEnd/>
            <a:tailEnd/>
          </a:ln>
        </p:spPr>
        <p:txBody>
          <a:bodyPr/>
          <a:lstStyle/>
          <a:p>
            <a:endParaRPr lang="zh-CN" altLang="en-US">
              <a:solidFill>
                <a:schemeClr val="tx1"/>
              </a:solidFill>
            </a:endParaRPr>
          </a:p>
        </p:txBody>
      </p:sp>
      <p:sp>
        <p:nvSpPr>
          <p:cNvPr id="51" name="任意多边形 447511"/>
          <p:cNvSpPr>
            <a:spLocks noChangeArrowheads="1"/>
          </p:cNvSpPr>
          <p:nvPr/>
        </p:nvSpPr>
        <p:spPr bwMode="auto">
          <a:xfrm rot="5400000">
            <a:off x="5187202" y="2959635"/>
            <a:ext cx="720436" cy="540809"/>
          </a:xfrm>
          <a:custGeom>
            <a:avLst/>
            <a:gdLst>
              <a:gd name="T0" fmla="*/ 321 w 21600"/>
              <a:gd name="T1" fmla="*/ 0 h 21600"/>
              <a:gd name="T2" fmla="*/ 259 w 21600"/>
              <a:gd name="T3" fmla="*/ 65 h 21600"/>
              <a:gd name="T4" fmla="*/ 294 w 21600"/>
              <a:gd name="T5" fmla="*/ 65 h 21600"/>
              <a:gd name="T6" fmla="*/ 294 w 21600"/>
              <a:gd name="T7" fmla="*/ 243 h 21600"/>
              <a:gd name="T8" fmla="*/ 0 w 21600"/>
              <a:gd name="T9" fmla="*/ 243 h 21600"/>
              <a:gd name="T10" fmla="*/ 0 w 21600"/>
              <a:gd name="T11" fmla="*/ 288 h 21600"/>
              <a:gd name="T12" fmla="*/ 348 w 21600"/>
              <a:gd name="T13" fmla="*/ 288 h 21600"/>
              <a:gd name="T14" fmla="*/ 348 w 21600"/>
              <a:gd name="T15" fmla="*/ 65 h 21600"/>
              <a:gd name="T16" fmla="*/ 384 w 21600"/>
              <a:gd name="T17" fmla="*/ 65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18074" y="0"/>
                </a:moveTo>
                <a:lnTo>
                  <a:pt x="14549" y="4890"/>
                </a:lnTo>
                <a:lnTo>
                  <a:pt x="16550" y="4890"/>
                </a:lnTo>
                <a:lnTo>
                  <a:pt x="16550" y="18239"/>
                </a:lnTo>
                <a:lnTo>
                  <a:pt x="0" y="18239"/>
                </a:lnTo>
                <a:lnTo>
                  <a:pt x="0" y="21600"/>
                </a:lnTo>
                <a:lnTo>
                  <a:pt x="19599" y="21600"/>
                </a:lnTo>
                <a:lnTo>
                  <a:pt x="19599" y="4890"/>
                </a:lnTo>
                <a:lnTo>
                  <a:pt x="21600" y="4890"/>
                </a:lnTo>
                <a:close/>
              </a:path>
            </a:pathLst>
          </a:custGeom>
          <a:solidFill>
            <a:srgbClr val="72BFC5"/>
          </a:solidFill>
          <a:ln w="9525">
            <a:noFill/>
            <a:round/>
            <a:headEnd/>
            <a:tailEnd/>
          </a:ln>
        </p:spPr>
        <p:txBody>
          <a:bodyPr/>
          <a:lstStyle/>
          <a:p>
            <a:endParaRPr lang="zh-CN" altLang="en-US">
              <a:solidFill>
                <a:schemeClr val="tx1"/>
              </a:solidFill>
            </a:endParaRPr>
          </a:p>
        </p:txBody>
      </p:sp>
      <p:sp>
        <p:nvSpPr>
          <p:cNvPr id="52" name="任意多边形 447511"/>
          <p:cNvSpPr>
            <a:spLocks noChangeArrowheads="1"/>
          </p:cNvSpPr>
          <p:nvPr/>
        </p:nvSpPr>
        <p:spPr bwMode="auto">
          <a:xfrm rot="5400000">
            <a:off x="6565627" y="3819443"/>
            <a:ext cx="720436" cy="540809"/>
          </a:xfrm>
          <a:custGeom>
            <a:avLst/>
            <a:gdLst>
              <a:gd name="T0" fmla="*/ 321 w 21600"/>
              <a:gd name="T1" fmla="*/ 0 h 21600"/>
              <a:gd name="T2" fmla="*/ 259 w 21600"/>
              <a:gd name="T3" fmla="*/ 65 h 21600"/>
              <a:gd name="T4" fmla="*/ 294 w 21600"/>
              <a:gd name="T5" fmla="*/ 65 h 21600"/>
              <a:gd name="T6" fmla="*/ 294 w 21600"/>
              <a:gd name="T7" fmla="*/ 243 h 21600"/>
              <a:gd name="T8" fmla="*/ 0 w 21600"/>
              <a:gd name="T9" fmla="*/ 243 h 21600"/>
              <a:gd name="T10" fmla="*/ 0 w 21600"/>
              <a:gd name="T11" fmla="*/ 288 h 21600"/>
              <a:gd name="T12" fmla="*/ 348 w 21600"/>
              <a:gd name="T13" fmla="*/ 288 h 21600"/>
              <a:gd name="T14" fmla="*/ 348 w 21600"/>
              <a:gd name="T15" fmla="*/ 65 h 21600"/>
              <a:gd name="T16" fmla="*/ 384 w 21600"/>
              <a:gd name="T17" fmla="*/ 65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18074" y="0"/>
                </a:moveTo>
                <a:lnTo>
                  <a:pt x="14549" y="4890"/>
                </a:lnTo>
                <a:lnTo>
                  <a:pt x="16550" y="4890"/>
                </a:lnTo>
                <a:lnTo>
                  <a:pt x="16550" y="18239"/>
                </a:lnTo>
                <a:lnTo>
                  <a:pt x="0" y="18239"/>
                </a:lnTo>
                <a:lnTo>
                  <a:pt x="0" y="21600"/>
                </a:lnTo>
                <a:lnTo>
                  <a:pt x="19599" y="21600"/>
                </a:lnTo>
                <a:lnTo>
                  <a:pt x="19599" y="4890"/>
                </a:lnTo>
                <a:lnTo>
                  <a:pt x="21600" y="4890"/>
                </a:lnTo>
                <a:close/>
              </a:path>
            </a:pathLst>
          </a:custGeom>
          <a:solidFill>
            <a:srgbClr val="72BFC5"/>
          </a:solidFill>
          <a:ln w="9525">
            <a:noFill/>
            <a:round/>
            <a:headEnd/>
            <a:tailEnd/>
          </a:ln>
        </p:spPr>
        <p:txBody>
          <a:bodyPr/>
          <a:lstStyle/>
          <a:p>
            <a:endParaRPr lang="zh-CN" altLang="en-US">
              <a:solidFill>
                <a:schemeClr val="tx1"/>
              </a:solidFill>
            </a:endParaRPr>
          </a:p>
        </p:txBody>
      </p:sp>
      <p:sp>
        <p:nvSpPr>
          <p:cNvPr id="53" name="文本框 447532"/>
          <p:cNvSpPr txBox="1">
            <a:spLocks noChangeArrowheads="1"/>
          </p:cNvSpPr>
          <p:nvPr/>
        </p:nvSpPr>
        <p:spPr bwMode="auto">
          <a:xfrm>
            <a:off x="179695" y="2710450"/>
            <a:ext cx="3016210" cy="369332"/>
          </a:xfrm>
          <a:prstGeom prst="rect">
            <a:avLst/>
          </a:prstGeom>
          <a:noFill/>
          <a:ln w="9525">
            <a:solidFill>
              <a:schemeClr val="folHlink"/>
            </a:solidFill>
            <a:miter lim="800000"/>
            <a:headEnd/>
            <a:tailEnd/>
          </a:ln>
        </p:spPr>
        <p:txBody>
          <a:bodyPr wrap="square">
            <a:spAutoFit/>
          </a:bodyPr>
          <a:lstStyle/>
          <a:p>
            <a:pPr>
              <a:spcBef>
                <a:spcPct val="50000"/>
              </a:spcBef>
            </a:pPr>
            <a:r>
              <a:rPr lang="zh-CN" altLang="en-US" b="1" dirty="0" smtClean="0">
                <a:solidFill>
                  <a:schemeClr val="tx1"/>
                </a:solidFill>
                <a:latin typeface="Times New Roman" pitchFamily="18" charset="0"/>
              </a:rPr>
              <a:t>核心：嫡长子继承制</a:t>
            </a:r>
            <a:endParaRPr lang="zh-CN" altLang="en-US" b="1" dirty="0">
              <a:solidFill>
                <a:schemeClr val="tx1"/>
              </a:solidFill>
              <a:latin typeface="Times New Roman" pitchFamily="18" charset="0"/>
            </a:endParaRPr>
          </a:p>
        </p:txBody>
      </p:sp>
      <p:sp>
        <p:nvSpPr>
          <p:cNvPr id="55" name="TextBox 54"/>
          <p:cNvSpPr txBox="1"/>
          <p:nvPr/>
        </p:nvSpPr>
        <p:spPr>
          <a:xfrm>
            <a:off x="6488248" y="0"/>
            <a:ext cx="553998" cy="4558352"/>
          </a:xfrm>
          <a:prstGeom prst="rect">
            <a:avLst/>
          </a:prstGeom>
        </p:spPr>
        <p:style>
          <a:lnRef idx="2">
            <a:schemeClr val="dk1"/>
          </a:lnRef>
          <a:fillRef idx="1">
            <a:schemeClr val="lt1"/>
          </a:fillRef>
          <a:effectRef idx="0">
            <a:schemeClr val="dk1"/>
          </a:effectRef>
          <a:fontRef idx="minor">
            <a:schemeClr val="dk1"/>
          </a:fontRef>
        </p:style>
        <p:txBody>
          <a:bodyPr vert="eaVert" wrap="square" rtlCol="0">
            <a:spAutoFit/>
          </a:bodyPr>
          <a:lstStyle/>
          <a:p>
            <a:r>
              <a:rPr lang="zh-CN" altLang="en-US" sz="2400" dirty="0" smtClean="0"/>
              <a:t>政治隶属：君臣关系（分封制）</a:t>
            </a:r>
            <a:endParaRPr lang="zh-CN" altLang="en-US" sz="2400" dirty="0"/>
          </a:p>
        </p:txBody>
      </p:sp>
      <p:sp>
        <p:nvSpPr>
          <p:cNvPr id="56" name="TextBox 55"/>
          <p:cNvSpPr txBox="1"/>
          <p:nvPr/>
        </p:nvSpPr>
        <p:spPr>
          <a:xfrm>
            <a:off x="8278378" y="27296"/>
            <a:ext cx="553998" cy="4490112"/>
          </a:xfrm>
          <a:prstGeom prst="rect">
            <a:avLst/>
          </a:prstGeom>
        </p:spPr>
        <p:style>
          <a:lnRef idx="2">
            <a:schemeClr val="dk1"/>
          </a:lnRef>
          <a:fillRef idx="1">
            <a:schemeClr val="lt1"/>
          </a:fillRef>
          <a:effectRef idx="0">
            <a:schemeClr val="dk1"/>
          </a:effectRef>
          <a:fontRef idx="minor">
            <a:schemeClr val="dk1"/>
          </a:fontRef>
        </p:style>
        <p:txBody>
          <a:bodyPr vert="eaVert" wrap="square" rtlCol="0">
            <a:spAutoFit/>
          </a:bodyPr>
          <a:lstStyle/>
          <a:p>
            <a:r>
              <a:rPr lang="zh-CN" altLang="en-US" sz="2400" dirty="0" smtClean="0"/>
              <a:t>血缘关系：宗族兄弟（宗法制）</a:t>
            </a:r>
          </a:p>
        </p:txBody>
      </p:sp>
      <p:sp>
        <p:nvSpPr>
          <p:cNvPr id="58" name="矩形 57"/>
          <p:cNvSpPr/>
          <p:nvPr/>
        </p:nvSpPr>
        <p:spPr>
          <a:xfrm>
            <a:off x="7110481" y="2388358"/>
            <a:ext cx="1105469" cy="9809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800" dirty="0" smtClean="0"/>
              <a:t>世卿</a:t>
            </a:r>
            <a:endParaRPr lang="en-US" altLang="zh-CN" sz="2800" dirty="0" smtClean="0"/>
          </a:p>
          <a:p>
            <a:pPr algn="ctr"/>
            <a:r>
              <a:rPr lang="zh-CN" altLang="en-US" sz="2800" dirty="0" smtClean="0"/>
              <a:t>世禄</a:t>
            </a:r>
            <a:endParaRPr lang="zh-CN" altLang="en-US" sz="2800" dirty="0"/>
          </a:p>
        </p:txBody>
      </p:sp>
      <p:sp>
        <p:nvSpPr>
          <p:cNvPr id="59" name="文本框 447532"/>
          <p:cNvSpPr txBox="1">
            <a:spLocks noChangeArrowheads="1"/>
          </p:cNvSpPr>
          <p:nvPr/>
        </p:nvSpPr>
        <p:spPr bwMode="auto">
          <a:xfrm>
            <a:off x="181970" y="3381465"/>
            <a:ext cx="3352800" cy="646331"/>
          </a:xfrm>
          <a:prstGeom prst="rect">
            <a:avLst/>
          </a:prstGeom>
          <a:noFill/>
          <a:ln w="9525">
            <a:solidFill>
              <a:schemeClr val="folHlink"/>
            </a:solidFill>
            <a:miter lim="800000"/>
            <a:headEnd/>
            <a:tailEnd/>
          </a:ln>
        </p:spPr>
        <p:txBody>
          <a:bodyPr wrap="square">
            <a:spAutoFit/>
          </a:bodyPr>
          <a:lstStyle/>
          <a:p>
            <a:pPr>
              <a:spcBef>
                <a:spcPct val="50000"/>
              </a:spcBef>
            </a:pPr>
            <a:r>
              <a:rPr lang="zh-CN" altLang="en-US" b="1" dirty="0" smtClean="0">
                <a:solidFill>
                  <a:schemeClr val="tx1"/>
                </a:solidFill>
                <a:latin typeface="Times New Roman" pitchFamily="18" charset="0"/>
              </a:rPr>
              <a:t>作用：凝聚宗族，强化王权，把“国”和“家”密切结合。</a:t>
            </a:r>
            <a:endParaRPr lang="zh-CN" altLang="en-US" b="1" dirty="0">
              <a:solidFill>
                <a:schemeClr val="tx1"/>
              </a:solidFill>
              <a:latin typeface="Times New Roman" pitchFamily="18" charset="0"/>
            </a:endParaRPr>
          </a:p>
        </p:txBody>
      </p:sp>
      <p:sp>
        <p:nvSpPr>
          <p:cNvPr id="60" name="左箭头 59"/>
          <p:cNvSpPr/>
          <p:nvPr/>
        </p:nvSpPr>
        <p:spPr>
          <a:xfrm>
            <a:off x="7028596" y="0"/>
            <a:ext cx="1241947" cy="1337480"/>
          </a:xfrm>
          <a:prstGeom prst="leftArrow">
            <a:avLst>
              <a:gd name="adj1" fmla="val 50000"/>
              <a:gd name="adj2" fmla="val 2362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smtClean="0"/>
              <a:t>政治体现</a:t>
            </a:r>
            <a:endParaRPr lang="zh-CN" altLang="en-US" sz="2400" dirty="0"/>
          </a:p>
        </p:txBody>
      </p:sp>
      <p:sp>
        <p:nvSpPr>
          <p:cNvPr id="63" name="右箭头 62"/>
          <p:cNvSpPr/>
          <p:nvPr/>
        </p:nvSpPr>
        <p:spPr>
          <a:xfrm>
            <a:off x="7083188" y="3193576"/>
            <a:ext cx="1242000" cy="1339200"/>
          </a:xfrm>
          <a:prstGeom prst="rightArrow">
            <a:avLst>
              <a:gd name="adj1" fmla="val 50000"/>
              <a:gd name="adj2" fmla="val 2582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smtClean="0"/>
              <a:t>内核纽带</a:t>
            </a:r>
          </a:p>
        </p:txBody>
      </p:sp>
      <p:sp>
        <p:nvSpPr>
          <p:cNvPr id="50" name="矩形 49"/>
          <p:cNvSpPr/>
          <p:nvPr/>
        </p:nvSpPr>
        <p:spPr>
          <a:xfrm>
            <a:off x="7126404" y="1312460"/>
            <a:ext cx="1105469" cy="9809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800" dirty="0" smtClean="0"/>
              <a:t>家国天下</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linds(horizontal)">
                                      <p:cBhvr>
                                        <p:cTn id="25" dur="500"/>
                                        <p:tgtEl>
                                          <p:spTgt spid="42"/>
                                        </p:tgtEl>
                                      </p:cBhvr>
                                    </p:animEffect>
                                  </p:childTnLst>
                                </p:cTn>
                              </p:par>
                            </p:childTnLst>
                          </p:cTn>
                        </p:par>
                        <p:par>
                          <p:cTn id="26" fill="hold">
                            <p:stCondLst>
                              <p:cond delay="1000"/>
                            </p:stCondLst>
                            <p:childTnLst>
                              <p:par>
                                <p:cTn id="27" presetID="4" presetClass="entr" presetSubtype="32"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ox(ou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childTnLst>
                          </p:cTn>
                        </p:par>
                        <p:par>
                          <p:cTn id="35" fill="hold">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linds(horizontal)">
                                      <p:cBhvr>
                                        <p:cTn id="38" dur="500"/>
                                        <p:tgtEl>
                                          <p:spTgt spid="43"/>
                                        </p:tgtEl>
                                      </p:cBhvr>
                                    </p:animEffect>
                                  </p:childTnLst>
                                </p:cTn>
                              </p:par>
                            </p:childTnLst>
                          </p:cTn>
                        </p:par>
                        <p:par>
                          <p:cTn id="39" fill="hold">
                            <p:stCondLst>
                              <p:cond delay="1000"/>
                            </p:stCondLst>
                            <p:childTnLst>
                              <p:par>
                                <p:cTn id="40" presetID="4" presetClass="entr" presetSubtype="32"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ox(out)">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par>
                          <p:cTn id="48" fill="hold">
                            <p:stCondLst>
                              <p:cond delay="500"/>
                            </p:stCondLst>
                            <p:childTnLst>
                              <p:par>
                                <p:cTn id="49" presetID="3" presetClass="entr" presetSubtype="1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blinds(horizontal)">
                                      <p:cBhvr>
                                        <p:cTn id="51" dur="500"/>
                                        <p:tgtEl>
                                          <p:spTgt spid="44"/>
                                        </p:tgtEl>
                                      </p:cBhvr>
                                    </p:animEffect>
                                  </p:childTnLst>
                                </p:cTn>
                              </p:par>
                            </p:childTnLst>
                          </p:cTn>
                        </p:par>
                        <p:par>
                          <p:cTn id="52" fill="hold">
                            <p:stCondLst>
                              <p:cond delay="1000"/>
                            </p:stCondLst>
                            <p:childTnLst>
                              <p:par>
                                <p:cTn id="53" presetID="4" presetClass="entr" presetSubtype="32" fill="hold"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box(out)">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left)">
                                      <p:cBhvr>
                                        <p:cTn id="60" dur="500"/>
                                        <p:tgtEl>
                                          <p:spTgt spid="5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wipe(up)">
                                      <p:cBhvr>
                                        <p:cTn id="65" dur="500"/>
                                        <p:tgtEl>
                                          <p:spTgt spid="5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up)">
                                      <p:cBhvr>
                                        <p:cTn id="70" dur="500"/>
                                        <p:tgtEl>
                                          <p:spTgt spid="5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wipe(right)">
                                      <p:cBhvr>
                                        <p:cTn id="75" dur="500"/>
                                        <p:tgtEl>
                                          <p:spTgt spid="60"/>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blinds(horizontal)">
                                      <p:cBhvr>
                                        <p:cTn id="80" dur="500"/>
                                        <p:tgtEl>
                                          <p:spTgt spid="5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wipe(left)">
                                      <p:cBhvr>
                                        <p:cTn id="85" dur="500"/>
                                        <p:tgtEl>
                                          <p:spTgt spid="63"/>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blinds(horizontal)">
                                      <p:cBhvr>
                                        <p:cTn id="90" dur="500"/>
                                        <p:tgtEl>
                                          <p:spTgt spid="5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wipe(left)">
                                      <p:cBhvr>
                                        <p:cTn id="9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bldLvl="0" animBg="1"/>
      <p:bldP spid="15" grpId="0" animBg="1"/>
      <p:bldP spid="42" grpId="0" bldLvl="0" animBg="1"/>
      <p:bldP spid="43" grpId="0" bldLvl="0" animBg="1"/>
      <p:bldP spid="44" grpId="0" bldLvl="0" animBg="1"/>
      <p:bldP spid="47" grpId="0" animBg="1"/>
      <p:bldP spid="53" grpId="0" animBg="1"/>
      <p:bldP spid="55" grpId="0" animBg="1"/>
      <p:bldP spid="56" grpId="0" animBg="1"/>
      <p:bldP spid="58" grpId="0" animBg="1"/>
      <p:bldP spid="59" grpId="0" animBg="1"/>
      <p:bldP spid="60" grpId="0" animBg="1"/>
      <p:bldP spid="63"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2138" y="203443"/>
            <a:ext cx="1800493" cy="523220"/>
          </a:xfrm>
          <a:prstGeom prst="rect">
            <a:avLst/>
          </a:prstGeom>
        </p:spPr>
        <p:txBody>
          <a:bodyPr wrap="none">
            <a:spAutoFit/>
          </a:bodyPr>
          <a:lstStyle/>
          <a:p>
            <a:r>
              <a:rPr lang="en-US" altLang="zh-CN" sz="2800" dirty="0" smtClean="0">
                <a:latin typeface="黑体" pitchFamily="49" charset="-122"/>
                <a:ea typeface="黑体" pitchFamily="49" charset="-122"/>
                <a:sym typeface="+mn-ea"/>
              </a:rPr>
              <a:t>3</a:t>
            </a:r>
            <a:r>
              <a:rPr lang="zh-CN" altLang="en-US" sz="2800" dirty="0" smtClean="0">
                <a:latin typeface="黑体" pitchFamily="49" charset="-122"/>
                <a:ea typeface="黑体" pitchFamily="49" charset="-122"/>
                <a:sym typeface="+mn-ea"/>
              </a:rPr>
              <a:t>、礼乐制</a:t>
            </a:r>
            <a:endParaRPr lang="zh-CN" altLang="en-US" sz="2800" dirty="0">
              <a:latin typeface="黑体" pitchFamily="49" charset="-122"/>
              <a:ea typeface="黑体" pitchFamily="49" charset="-122"/>
            </a:endParaRPr>
          </a:p>
        </p:txBody>
      </p:sp>
      <p:sp>
        <p:nvSpPr>
          <p:cNvPr id="4" name="TextBox 1"/>
          <p:cNvSpPr txBox="1">
            <a:spLocks noChangeArrowheads="1"/>
          </p:cNvSpPr>
          <p:nvPr/>
        </p:nvSpPr>
        <p:spPr bwMode="auto">
          <a:xfrm>
            <a:off x="447414" y="1000646"/>
            <a:ext cx="7921625" cy="1261884"/>
          </a:xfrm>
          <a:prstGeom prst="rect">
            <a:avLst/>
          </a:prstGeom>
          <a:noFill/>
          <a:ln w="9525">
            <a:noFill/>
            <a:miter lim="800000"/>
            <a:headEnd/>
            <a:tailEnd/>
          </a:ln>
        </p:spPr>
        <p:txBody>
          <a:bodyPr>
            <a:spAutoFit/>
          </a:bodyPr>
          <a:lstStyle/>
          <a:p>
            <a:pPr algn="just"/>
            <a:r>
              <a:rPr lang="zh-CN" altLang="en-US" sz="2800" dirty="0">
                <a:solidFill>
                  <a:schemeClr val="bg1"/>
                </a:solidFill>
                <a:latin typeface="方正粗雅宋_GBK" pitchFamily="2" charset="-122"/>
                <a:ea typeface="方正粗雅宋_GBK" pitchFamily="2" charset="-122"/>
              </a:rPr>
              <a:t>    </a:t>
            </a:r>
            <a:r>
              <a:rPr lang="zh-CN" altLang="en-US" sz="2400" b="1" dirty="0" smtClean="0">
                <a:solidFill>
                  <a:schemeClr val="tx1"/>
                </a:solidFill>
                <a:latin typeface="楷体" pitchFamily="49" charset="-122"/>
                <a:ea typeface="楷体" pitchFamily="49" charset="-122"/>
              </a:rPr>
              <a:t>周礼：尊尊、亲亲、贤贤、男女有别四者之结体</a:t>
            </a:r>
            <a:r>
              <a:rPr lang="en-US" altLang="zh-CN" sz="2400" b="1" dirty="0" smtClean="0">
                <a:solidFill>
                  <a:schemeClr val="tx1"/>
                </a:solidFill>
                <a:latin typeface="楷体" pitchFamily="49" charset="-122"/>
                <a:ea typeface="楷体" pitchFamily="49" charset="-122"/>
              </a:rPr>
              <a:t>……</a:t>
            </a:r>
            <a:r>
              <a:rPr lang="zh-CN" altLang="en-US" sz="2400" b="1" dirty="0" smtClean="0">
                <a:solidFill>
                  <a:schemeClr val="tx1"/>
                </a:solidFill>
                <a:latin typeface="楷体" pitchFamily="49" charset="-122"/>
                <a:ea typeface="楷体" pitchFamily="49" charset="-122"/>
              </a:rPr>
              <a:t>然尊尊、亲亲、贤贤此三者，治天下之通义也。</a:t>
            </a:r>
            <a:endParaRPr lang="en-US" altLang="zh-CN" sz="2400" b="1" dirty="0" smtClean="0">
              <a:solidFill>
                <a:schemeClr val="tx1"/>
              </a:solidFill>
              <a:latin typeface="楷体" pitchFamily="49" charset="-122"/>
              <a:ea typeface="楷体" pitchFamily="49" charset="-122"/>
            </a:endParaRPr>
          </a:p>
          <a:p>
            <a:pPr algn="r"/>
            <a:r>
              <a:rPr lang="en-US" altLang="zh-CN" sz="2400" b="1" dirty="0" smtClean="0">
                <a:solidFill>
                  <a:schemeClr val="tx1"/>
                </a:solidFill>
                <a:latin typeface="楷体" pitchFamily="49" charset="-122"/>
                <a:ea typeface="楷体" pitchFamily="49" charset="-122"/>
              </a:rPr>
              <a:t>——</a:t>
            </a:r>
            <a:r>
              <a:rPr lang="zh-CN" altLang="en-US" sz="2400" b="1" dirty="0" smtClean="0">
                <a:solidFill>
                  <a:schemeClr val="tx1"/>
                </a:solidFill>
                <a:latin typeface="楷体" pitchFamily="49" charset="-122"/>
                <a:ea typeface="楷体" pitchFamily="49" charset="-122"/>
              </a:rPr>
              <a:t>王国维</a:t>
            </a:r>
            <a:r>
              <a:rPr lang="en-US" altLang="zh-CN" sz="2400" b="1" dirty="0" smtClean="0">
                <a:solidFill>
                  <a:schemeClr val="tx1"/>
                </a:solidFill>
                <a:latin typeface="楷体" pitchFamily="49" charset="-122"/>
                <a:ea typeface="楷体" pitchFamily="49" charset="-122"/>
              </a:rPr>
              <a:t>《</a:t>
            </a:r>
            <a:r>
              <a:rPr lang="zh-CN" altLang="en-US" sz="2400" b="1" dirty="0" smtClean="0">
                <a:solidFill>
                  <a:schemeClr val="tx1"/>
                </a:solidFill>
                <a:latin typeface="楷体" pitchFamily="49" charset="-122"/>
                <a:ea typeface="楷体" pitchFamily="49" charset="-122"/>
              </a:rPr>
              <a:t>殷周制度论</a:t>
            </a:r>
            <a:r>
              <a:rPr lang="en-US" altLang="zh-CN" sz="2400" b="1" dirty="0" smtClean="0">
                <a:solidFill>
                  <a:schemeClr val="tx1"/>
                </a:solidFill>
                <a:latin typeface="楷体" pitchFamily="49" charset="-122"/>
                <a:ea typeface="楷体" pitchFamily="49" charset="-122"/>
              </a:rPr>
              <a:t>》</a:t>
            </a:r>
            <a:endParaRPr lang="zh-CN" altLang="en-US" sz="2400" b="1" dirty="0">
              <a:solidFill>
                <a:schemeClr val="tx1"/>
              </a:solidFill>
              <a:latin typeface="楷体" pitchFamily="49" charset="-122"/>
              <a:ea typeface="楷体" pitchFamily="49" charset="-122"/>
            </a:endParaRPr>
          </a:p>
        </p:txBody>
      </p:sp>
      <p:sp>
        <p:nvSpPr>
          <p:cNvPr id="5" name="TextBox 1"/>
          <p:cNvSpPr txBox="1">
            <a:spLocks noChangeArrowheads="1"/>
          </p:cNvSpPr>
          <p:nvPr/>
        </p:nvSpPr>
        <p:spPr bwMode="auto">
          <a:xfrm>
            <a:off x="1302366" y="2382909"/>
            <a:ext cx="5724644" cy="1200329"/>
          </a:xfrm>
          <a:prstGeom prst="rect">
            <a:avLst/>
          </a:prstGeom>
          <a:noFill/>
          <a:ln w="12700">
            <a:solidFill>
              <a:schemeClr val="accent1"/>
            </a:solidFill>
            <a:miter lim="800000"/>
            <a:headEnd/>
            <a:tailEnd/>
          </a:ln>
        </p:spPr>
        <p:txBody>
          <a:bodyPr wrap="none">
            <a:spAutoFit/>
          </a:bodyPr>
          <a:lstStyle/>
          <a:p>
            <a:r>
              <a:rPr lang="zh-CN" altLang="en-US" sz="2400" dirty="0">
                <a:solidFill>
                  <a:schemeClr val="tx1"/>
                </a:solidFill>
                <a:latin typeface="+mn-ea"/>
                <a:ea typeface="+mn-ea"/>
                <a:cs typeface="华康黑体W9(P)"/>
              </a:rPr>
              <a:t>“尊尊”之礼：维护尊卑贵贱的政治等级</a:t>
            </a:r>
            <a:endParaRPr lang="en-US" altLang="zh-CN" sz="2400" dirty="0">
              <a:solidFill>
                <a:schemeClr val="tx1"/>
              </a:solidFill>
              <a:latin typeface="+mn-ea"/>
              <a:ea typeface="+mn-ea"/>
              <a:cs typeface="华康黑体W9(P)"/>
            </a:endParaRPr>
          </a:p>
          <a:p>
            <a:r>
              <a:rPr lang="zh-CN" altLang="en-US" sz="2400" dirty="0">
                <a:solidFill>
                  <a:schemeClr val="tx1"/>
                </a:solidFill>
                <a:latin typeface="+mn-ea"/>
                <a:ea typeface="+mn-ea"/>
                <a:cs typeface="华康黑体W9(P)"/>
              </a:rPr>
              <a:t>“亲亲”之礼：维护亲疏远近的亲缘等级</a:t>
            </a:r>
            <a:endParaRPr lang="en-US" altLang="zh-CN" sz="2400" dirty="0">
              <a:solidFill>
                <a:schemeClr val="tx1"/>
              </a:solidFill>
              <a:latin typeface="+mn-ea"/>
              <a:ea typeface="+mn-ea"/>
              <a:cs typeface="华康黑体W9(P)"/>
            </a:endParaRPr>
          </a:p>
          <a:p>
            <a:r>
              <a:rPr lang="zh-CN" altLang="en-US" sz="2400" dirty="0">
                <a:solidFill>
                  <a:schemeClr val="tx1"/>
                </a:solidFill>
                <a:latin typeface="+mn-ea"/>
                <a:ea typeface="+mn-ea"/>
                <a:cs typeface="华康黑体W9(P)"/>
              </a:rPr>
              <a:t>“贤贤”之礼：维护君子小人的文化等级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lixf\Desktop\GLW\IMG_20140104_115501.jpg"/>
          <p:cNvPicPr>
            <a:picLocks noChangeAspect="1" noChangeArrowheads="1"/>
          </p:cNvPicPr>
          <p:nvPr/>
        </p:nvPicPr>
        <p:blipFill>
          <a:blip r:embed="rId3" cstate="print"/>
          <a:srcRect/>
          <a:stretch>
            <a:fillRect/>
          </a:stretch>
        </p:blipFill>
        <p:spPr bwMode="auto">
          <a:xfrm>
            <a:off x="805347" y="0"/>
            <a:ext cx="7670343"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Users\李晓风\Desktop\新建文件夹 (2)\img895.jpg"/>
          <p:cNvPicPr>
            <a:picLocks noChangeAspect="1" noChangeArrowheads="1"/>
          </p:cNvPicPr>
          <p:nvPr/>
        </p:nvPicPr>
        <p:blipFill>
          <a:blip r:embed="rId3" cstate="print"/>
          <a:srcRect/>
          <a:stretch>
            <a:fillRect/>
          </a:stretch>
        </p:blipFill>
        <p:spPr bwMode="auto">
          <a:xfrm>
            <a:off x="791569" y="0"/>
            <a:ext cx="7444091"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36480" y="697577"/>
            <a:ext cx="8611737" cy="3410164"/>
          </a:xfrm>
          <a:prstGeom prst="rect">
            <a:avLst/>
          </a:prstGeom>
          <a:noFill/>
          <a:ln w="9525">
            <a:noFill/>
            <a:miter lim="800000"/>
            <a:headEnd/>
            <a:tailEnd/>
          </a:ln>
        </p:spPr>
        <p:txBody>
          <a:bodyPr wrap="square">
            <a:spAutoFit/>
          </a:bodyPr>
          <a:lstStyle/>
          <a:p>
            <a:pPr algn="just">
              <a:lnSpc>
                <a:spcPct val="110000"/>
              </a:lnSpc>
            </a:pPr>
            <a:r>
              <a:rPr lang="zh-CN" altLang="en-US" sz="2800" dirty="0">
                <a:solidFill>
                  <a:schemeClr val="bg1"/>
                </a:solidFill>
                <a:latin typeface="方正粗雅宋_GBK" pitchFamily="2" charset="-122"/>
                <a:ea typeface="方正粗雅宋_GBK" pitchFamily="2" charset="-122"/>
              </a:rPr>
              <a:t>    </a:t>
            </a:r>
            <a:r>
              <a:rPr lang="zh-CN" altLang="en-US" sz="2400" b="1" dirty="0">
                <a:solidFill>
                  <a:schemeClr val="tx1"/>
                </a:solidFill>
                <a:latin typeface="楷体" pitchFamily="49" charset="-122"/>
                <a:ea typeface="楷体" pitchFamily="49" charset="-122"/>
              </a:rPr>
              <a:t>在各种典礼、仪式中，不同社会地位的参与者都有各自不同的、严格的具体行为规范。通过这些行为规范区别尊卑、亲疏、贵贱、贤愚等社会范畴，是周代礼制的基本精神。</a:t>
            </a:r>
          </a:p>
          <a:p>
            <a:pPr algn="just">
              <a:lnSpc>
                <a:spcPct val="110000"/>
              </a:lnSpc>
            </a:pPr>
            <a:r>
              <a:rPr lang="zh-CN" altLang="en-US" sz="2400" b="1" dirty="0">
                <a:solidFill>
                  <a:schemeClr val="tx1"/>
                </a:solidFill>
                <a:latin typeface="楷体" pitchFamily="49" charset="-122"/>
                <a:ea typeface="楷体" pitchFamily="49" charset="-122"/>
              </a:rPr>
              <a:t>    礼仪的系统化与制度化，一方面意味着一个统治阶层的权力已由使用武力作强制性的统治，逐步演变到以合法的地位的象征。另一方面，规整的礼仪也代表统治阶层内部秩序的固定，使成员间的权利与义务有明白可知的规律可以遵循，减少了内部竞争与冲突，增加了统治阶层本身的稳定性。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8843748" cy="3046988"/>
          </a:xfrm>
          <a:prstGeom prst="rect">
            <a:avLst/>
          </a:prstGeom>
        </p:spPr>
        <p:txBody>
          <a:bodyPr wrap="square">
            <a:spAutoFit/>
          </a:bodyPr>
          <a:lstStyle/>
          <a:p>
            <a:pPr>
              <a:defRPr/>
            </a:pPr>
            <a:r>
              <a:rPr lang="zh-CN" altLang="en-US" sz="2400" b="1" dirty="0" smtClean="0">
                <a:solidFill>
                  <a:schemeClr val="tx1"/>
                </a:solidFill>
                <a:latin typeface="楷体" pitchFamily="49" charset="-122"/>
                <a:ea typeface="楷体" pitchFamily="49" charset="-122"/>
              </a:rPr>
              <a:t>    中国古代最早的国家，是在原始社会基础上发展起来的。在原始社会，基本的社会关系是血缘关系和亲缘关系，这种社会结构在国家诞生后被较为完整地保留下来。因此，中国古代的</a:t>
            </a:r>
            <a:r>
              <a:rPr lang="zh-CN" altLang="en-US" sz="2400" b="1" dirty="0" smtClean="0">
                <a:solidFill>
                  <a:srgbClr val="C00000"/>
                </a:solidFill>
                <a:latin typeface="楷体" pitchFamily="49" charset="-122"/>
                <a:ea typeface="楷体" pitchFamily="49" charset="-122"/>
              </a:rPr>
              <a:t>早期国家</a:t>
            </a:r>
            <a:r>
              <a:rPr lang="zh-CN" altLang="en-US" sz="2400" b="1" dirty="0" smtClean="0">
                <a:solidFill>
                  <a:schemeClr val="tx1"/>
                </a:solidFill>
                <a:latin typeface="楷体" pitchFamily="49" charset="-122"/>
                <a:ea typeface="楷体" pitchFamily="49" charset="-122"/>
              </a:rPr>
              <a:t>（夏商周三代）是一种部族国家</a:t>
            </a:r>
            <a:r>
              <a:rPr lang="en-US" altLang="zh-CN" sz="2400" b="1" dirty="0" smtClean="0">
                <a:solidFill>
                  <a:schemeClr val="tx1"/>
                </a:solidFill>
                <a:latin typeface="楷体" pitchFamily="49" charset="-122"/>
                <a:ea typeface="楷体" pitchFamily="49" charset="-122"/>
              </a:rPr>
              <a:t>,</a:t>
            </a:r>
            <a:r>
              <a:rPr lang="zh-CN" altLang="en-US" sz="2400" b="1" dirty="0" smtClean="0">
                <a:solidFill>
                  <a:schemeClr val="tx1"/>
                </a:solidFill>
                <a:latin typeface="楷体" pitchFamily="49" charset="-122"/>
                <a:ea typeface="楷体" pitchFamily="49" charset="-122"/>
              </a:rPr>
              <a:t>它的政治、法律和选官制度，都带有浓厚的部族色彩，形成了以宗法制为核心的制度体系，用分封制作为治理国家的基本方式，用世卿世禄制作为选拔官吏的基本方式。这种制度体系，以西周最为典型。</a:t>
            </a:r>
          </a:p>
          <a:p>
            <a:pPr algn="r">
              <a:defRPr/>
            </a:pPr>
            <a:r>
              <a:rPr lang="en-US" altLang="zh-CN" sz="2400" b="1" dirty="0" smtClean="0">
                <a:solidFill>
                  <a:schemeClr val="tx1"/>
                </a:solidFill>
                <a:latin typeface="楷体" pitchFamily="49" charset="-122"/>
                <a:ea typeface="楷体" pitchFamily="49" charset="-122"/>
              </a:rPr>
              <a:t>——</a:t>
            </a:r>
            <a:r>
              <a:rPr lang="zh-CN" altLang="en-US" sz="2400" b="1" dirty="0" smtClean="0">
                <a:solidFill>
                  <a:schemeClr val="tx1"/>
                </a:solidFill>
                <a:latin typeface="楷体" pitchFamily="49" charset="-122"/>
                <a:ea typeface="楷体" pitchFamily="49" charset="-122"/>
              </a:rPr>
              <a:t>张岂之</a:t>
            </a:r>
            <a:r>
              <a:rPr lang="en-US" altLang="zh-CN" sz="2400" b="1" dirty="0" smtClean="0">
                <a:solidFill>
                  <a:schemeClr val="tx1"/>
                </a:solidFill>
                <a:latin typeface="楷体" pitchFamily="49" charset="-122"/>
                <a:ea typeface="楷体" pitchFamily="49" charset="-122"/>
              </a:rPr>
              <a:t>《</a:t>
            </a:r>
            <a:r>
              <a:rPr lang="zh-CN" altLang="en-US" sz="2400" b="1" dirty="0" smtClean="0">
                <a:solidFill>
                  <a:schemeClr val="tx1"/>
                </a:solidFill>
                <a:latin typeface="楷体" pitchFamily="49" charset="-122"/>
                <a:ea typeface="楷体" pitchFamily="49" charset="-122"/>
              </a:rPr>
              <a:t>中国历史十五讲</a:t>
            </a:r>
            <a:r>
              <a:rPr lang="en-US" altLang="zh-CN" sz="2400" b="1" dirty="0" smtClean="0">
                <a:solidFill>
                  <a:schemeClr val="tx1"/>
                </a:solidFill>
                <a:latin typeface="楷体" pitchFamily="49" charset="-122"/>
                <a:ea typeface="楷体" pitchFamily="49" charset="-122"/>
              </a:rPr>
              <a:t>》</a:t>
            </a:r>
            <a:r>
              <a:rPr lang="zh-CN" altLang="en-US" sz="2400" b="1" dirty="0" smtClean="0">
                <a:solidFill>
                  <a:schemeClr val="tx1"/>
                </a:solidFill>
                <a:latin typeface="楷体" pitchFamily="49" charset="-122"/>
                <a:ea typeface="楷体" pitchFamily="49" charset="-122"/>
              </a:rPr>
              <a:t>。</a:t>
            </a:r>
            <a:endParaRPr lang="zh-CN" altLang="en-US" sz="2400" b="1" dirty="0">
              <a:solidFill>
                <a:schemeClr val="tx1"/>
              </a:solidFill>
              <a:latin typeface="楷体" pitchFamily="49" charset="-122"/>
              <a:ea typeface="楷体" pitchFamily="49" charset="-122"/>
            </a:endParaRPr>
          </a:p>
        </p:txBody>
      </p:sp>
      <p:sp>
        <p:nvSpPr>
          <p:cNvPr id="4" name="Text Box 3"/>
          <p:cNvSpPr txBox="1">
            <a:spLocks noChangeArrowheads="1"/>
          </p:cNvSpPr>
          <p:nvPr/>
        </p:nvSpPr>
        <p:spPr bwMode="auto">
          <a:xfrm>
            <a:off x="259307" y="3339975"/>
            <a:ext cx="8570793" cy="1862048"/>
          </a:xfrm>
          <a:prstGeom prst="rect">
            <a:avLst/>
          </a:prstGeom>
          <a:noFill/>
          <a:ln w="28575">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800">
                <a:solidFill>
                  <a:schemeClr val="tx1"/>
                </a:solidFill>
                <a:latin typeface="Arial" pitchFamily="34" charset="0"/>
                <a:ea typeface="经典繁颜体" pitchFamily="49" charset="-122"/>
              </a:defRPr>
            </a:lvl1pPr>
            <a:lvl2pPr marL="742950" indent="-285750" eaLnBrk="0" hangingPunct="0">
              <a:defRPr sz="2800">
                <a:solidFill>
                  <a:schemeClr val="tx1"/>
                </a:solidFill>
                <a:latin typeface="Arial" pitchFamily="34" charset="0"/>
                <a:ea typeface="经典繁颜体" pitchFamily="49" charset="-122"/>
              </a:defRPr>
            </a:lvl2pPr>
            <a:lvl3pPr marL="1143000" indent="-228600" eaLnBrk="0" hangingPunct="0">
              <a:defRPr sz="2800">
                <a:solidFill>
                  <a:schemeClr val="tx1"/>
                </a:solidFill>
                <a:latin typeface="Arial" pitchFamily="34" charset="0"/>
                <a:ea typeface="经典繁颜体" pitchFamily="49" charset="-122"/>
              </a:defRPr>
            </a:lvl3pPr>
            <a:lvl4pPr marL="1600200" indent="-228600" eaLnBrk="0" hangingPunct="0">
              <a:defRPr sz="2800">
                <a:solidFill>
                  <a:schemeClr val="tx1"/>
                </a:solidFill>
                <a:latin typeface="Arial" pitchFamily="34" charset="0"/>
                <a:ea typeface="经典繁颜体" pitchFamily="49" charset="-122"/>
              </a:defRPr>
            </a:lvl4pPr>
            <a:lvl5pPr marL="2057400" indent="-228600" eaLnBrk="0" hangingPunct="0">
              <a:defRPr sz="2800">
                <a:solidFill>
                  <a:schemeClr val="tx1"/>
                </a:solidFill>
                <a:latin typeface="Arial" pitchFamily="34" charset="0"/>
                <a:ea typeface="经典繁颜体" pitchFamily="49" charset="-122"/>
              </a:defRPr>
            </a:lvl5pPr>
            <a:lvl6pPr marL="2514600" indent="-228600" eaLnBrk="0" fontAlgn="base" hangingPunct="0">
              <a:spcBef>
                <a:spcPct val="0"/>
              </a:spcBef>
              <a:spcAft>
                <a:spcPct val="0"/>
              </a:spcAft>
              <a:defRPr sz="2800">
                <a:solidFill>
                  <a:schemeClr val="tx1"/>
                </a:solidFill>
                <a:latin typeface="Arial" pitchFamily="34" charset="0"/>
                <a:ea typeface="经典繁颜体" pitchFamily="49" charset="-122"/>
              </a:defRPr>
            </a:lvl6pPr>
            <a:lvl7pPr marL="2971800" indent="-228600" eaLnBrk="0" fontAlgn="base" hangingPunct="0">
              <a:spcBef>
                <a:spcPct val="0"/>
              </a:spcBef>
              <a:spcAft>
                <a:spcPct val="0"/>
              </a:spcAft>
              <a:defRPr sz="2800">
                <a:solidFill>
                  <a:schemeClr val="tx1"/>
                </a:solidFill>
                <a:latin typeface="Arial" pitchFamily="34" charset="0"/>
                <a:ea typeface="经典繁颜体" pitchFamily="49" charset="-122"/>
              </a:defRPr>
            </a:lvl7pPr>
            <a:lvl8pPr marL="3429000" indent="-228600" eaLnBrk="0" fontAlgn="base" hangingPunct="0">
              <a:spcBef>
                <a:spcPct val="0"/>
              </a:spcBef>
              <a:spcAft>
                <a:spcPct val="0"/>
              </a:spcAft>
              <a:defRPr sz="2800">
                <a:solidFill>
                  <a:schemeClr val="tx1"/>
                </a:solidFill>
                <a:latin typeface="Arial" pitchFamily="34" charset="0"/>
                <a:ea typeface="经典繁颜体" pitchFamily="49" charset="-122"/>
              </a:defRPr>
            </a:lvl8pPr>
            <a:lvl9pPr marL="3886200" indent="-228600" eaLnBrk="0" fontAlgn="base" hangingPunct="0">
              <a:spcBef>
                <a:spcPct val="0"/>
              </a:spcBef>
              <a:spcAft>
                <a:spcPct val="0"/>
              </a:spcAft>
              <a:defRPr sz="2800">
                <a:solidFill>
                  <a:schemeClr val="tx1"/>
                </a:solidFill>
                <a:latin typeface="Arial" pitchFamily="34" charset="0"/>
                <a:ea typeface="经典繁颜体" pitchFamily="49" charset="-122"/>
              </a:defRPr>
            </a:lvl9pPr>
          </a:lstStyle>
          <a:p>
            <a:pPr eaLnBrk="1" hangingPunct="1"/>
            <a:r>
              <a:rPr lang="zh-CN" altLang="en-US" sz="2300" dirty="0" smtClean="0">
                <a:latin typeface="微软雅黑" pitchFamily="34" charset="-122"/>
                <a:ea typeface="微软雅黑" pitchFamily="34" charset="-122"/>
              </a:rPr>
              <a:t>王权发展    王位世袭制     </a:t>
            </a:r>
            <a:endParaRPr lang="en-US" altLang="zh-CN" sz="2300" dirty="0" smtClean="0">
              <a:latin typeface="微软雅黑" pitchFamily="34" charset="-122"/>
              <a:ea typeface="微软雅黑" pitchFamily="34" charset="-122"/>
            </a:endParaRPr>
          </a:p>
          <a:p>
            <a:pPr eaLnBrk="1" hangingPunct="1"/>
            <a:r>
              <a:rPr lang="zh-CN" altLang="en-US" sz="2300" dirty="0" smtClean="0">
                <a:latin typeface="微软雅黑" pitchFamily="34" charset="-122"/>
                <a:ea typeface="微软雅黑" pitchFamily="34" charset="-122"/>
              </a:rPr>
              <a:t>血缘与政治结合</a:t>
            </a:r>
            <a:r>
              <a:rPr lang="en-US" altLang="zh-CN" sz="2300" dirty="0" smtClean="0">
                <a:latin typeface="微软雅黑" pitchFamily="34" charset="-122"/>
                <a:ea typeface="微软雅黑" pitchFamily="34" charset="-122"/>
              </a:rPr>
              <a:t>   </a:t>
            </a:r>
            <a:r>
              <a:rPr lang="zh-CN" altLang="en-US" sz="2300" dirty="0" smtClean="0">
                <a:latin typeface="微软雅黑" pitchFamily="34" charset="-122"/>
                <a:ea typeface="微软雅黑" pitchFamily="34" charset="-122"/>
              </a:rPr>
              <a:t>制度</a:t>
            </a:r>
            <a:r>
              <a:rPr lang="zh-CN" altLang="en-US" sz="2300" dirty="0">
                <a:latin typeface="微软雅黑" pitchFamily="34" charset="-122"/>
                <a:ea typeface="微软雅黑" pitchFamily="34" charset="-122"/>
              </a:rPr>
              <a:t>体系的</a:t>
            </a:r>
            <a:r>
              <a:rPr lang="zh-CN" altLang="en-US" sz="2300" dirty="0" smtClean="0">
                <a:latin typeface="微软雅黑" pitchFamily="34" charset="-122"/>
                <a:ea typeface="微软雅黑" pitchFamily="34" charset="-122"/>
              </a:rPr>
              <a:t>核心</a:t>
            </a:r>
            <a:r>
              <a:rPr lang="en-US" altLang="zh-CN" sz="2300" dirty="0" smtClean="0">
                <a:latin typeface="微软雅黑" pitchFamily="34" charset="-122"/>
                <a:ea typeface="微软雅黑" pitchFamily="34" charset="-122"/>
              </a:rPr>
              <a:t>——</a:t>
            </a:r>
            <a:r>
              <a:rPr lang="zh-CN" altLang="en-US" sz="2300" dirty="0" smtClean="0">
                <a:latin typeface="微软雅黑" pitchFamily="34" charset="-122"/>
                <a:ea typeface="微软雅黑" pitchFamily="34" charset="-122"/>
              </a:rPr>
              <a:t>宗法制（血缘维系）</a:t>
            </a:r>
            <a:endParaRPr lang="zh-CN" altLang="en-US" sz="2300" dirty="0">
              <a:latin typeface="微软雅黑" pitchFamily="34" charset="-122"/>
              <a:ea typeface="微软雅黑" pitchFamily="34" charset="-122"/>
            </a:endParaRPr>
          </a:p>
          <a:p>
            <a:pPr eaLnBrk="1" hangingPunct="1"/>
            <a:r>
              <a:rPr lang="zh-CN" altLang="en-US" sz="2300" dirty="0" smtClean="0">
                <a:latin typeface="微软雅黑" pitchFamily="34" charset="-122"/>
                <a:ea typeface="微软雅黑" pitchFamily="34" charset="-122"/>
              </a:rPr>
              <a:t>                           治理</a:t>
            </a:r>
            <a:r>
              <a:rPr lang="zh-CN" altLang="en-US" sz="2300" dirty="0">
                <a:latin typeface="微软雅黑" pitchFamily="34" charset="-122"/>
                <a:ea typeface="微软雅黑" pitchFamily="34" charset="-122"/>
              </a:rPr>
              <a:t>国家的基本</a:t>
            </a:r>
            <a:r>
              <a:rPr lang="zh-CN" altLang="en-US" sz="2300" dirty="0" smtClean="0">
                <a:latin typeface="微软雅黑" pitchFamily="34" charset="-122"/>
                <a:ea typeface="微软雅黑" pitchFamily="34" charset="-122"/>
              </a:rPr>
              <a:t>方式</a:t>
            </a:r>
            <a:r>
              <a:rPr lang="en-US" altLang="zh-CN" sz="2300" dirty="0" smtClean="0">
                <a:latin typeface="微软雅黑" pitchFamily="34" charset="-122"/>
                <a:ea typeface="微软雅黑" pitchFamily="34" charset="-122"/>
              </a:rPr>
              <a:t>——</a:t>
            </a:r>
            <a:r>
              <a:rPr lang="zh-CN" altLang="en-US" sz="2300" dirty="0" smtClean="0">
                <a:latin typeface="微软雅黑" pitchFamily="34" charset="-122"/>
                <a:ea typeface="微软雅黑" pitchFamily="34" charset="-122"/>
              </a:rPr>
              <a:t>分封制（等级森严）</a:t>
            </a:r>
            <a:endParaRPr lang="zh-CN" altLang="en-US" sz="2300" dirty="0">
              <a:latin typeface="微软雅黑" pitchFamily="34" charset="-122"/>
              <a:ea typeface="微软雅黑" pitchFamily="34" charset="-122"/>
            </a:endParaRPr>
          </a:p>
          <a:p>
            <a:pPr eaLnBrk="1" hangingPunct="1"/>
            <a:r>
              <a:rPr lang="zh-CN" altLang="en-US" sz="2300" dirty="0" smtClean="0">
                <a:latin typeface="微软雅黑" pitchFamily="34" charset="-122"/>
                <a:ea typeface="微软雅黑" pitchFamily="34" charset="-122"/>
              </a:rPr>
              <a:t>                           选拔</a:t>
            </a:r>
            <a:r>
              <a:rPr lang="zh-CN" altLang="en-US" sz="2300" dirty="0">
                <a:latin typeface="微软雅黑" pitchFamily="34" charset="-122"/>
                <a:ea typeface="微软雅黑" pitchFamily="34" charset="-122"/>
              </a:rPr>
              <a:t>官吏的基本</a:t>
            </a:r>
            <a:r>
              <a:rPr lang="zh-CN" altLang="en-US" sz="2300" dirty="0" smtClean="0">
                <a:latin typeface="微软雅黑" pitchFamily="34" charset="-122"/>
                <a:ea typeface="微软雅黑" pitchFamily="34" charset="-122"/>
              </a:rPr>
              <a:t>方式</a:t>
            </a:r>
            <a:r>
              <a:rPr lang="en-US" altLang="zh-CN" sz="2300" dirty="0" smtClean="0">
                <a:latin typeface="微软雅黑" pitchFamily="34" charset="-122"/>
                <a:ea typeface="微软雅黑" pitchFamily="34" charset="-122"/>
              </a:rPr>
              <a:t>——</a:t>
            </a:r>
            <a:r>
              <a:rPr lang="zh-CN" altLang="en-US" sz="2300" dirty="0" smtClean="0">
                <a:latin typeface="微软雅黑" pitchFamily="34" charset="-122"/>
                <a:ea typeface="微软雅黑" pitchFamily="34" charset="-122"/>
              </a:rPr>
              <a:t>世卿世禄制</a:t>
            </a:r>
            <a:endParaRPr lang="en-US" altLang="zh-CN" sz="2300" dirty="0" smtClean="0">
              <a:latin typeface="微软雅黑" pitchFamily="34" charset="-122"/>
              <a:ea typeface="微软雅黑" pitchFamily="34" charset="-122"/>
            </a:endParaRPr>
          </a:p>
          <a:p>
            <a:pPr eaLnBrk="1" hangingPunct="1"/>
            <a:r>
              <a:rPr lang="zh-CN" altLang="en-US" sz="2300" dirty="0" smtClean="0">
                <a:latin typeface="微软雅黑" pitchFamily="34" charset="-122"/>
                <a:ea typeface="微软雅黑" pitchFamily="34" charset="-122"/>
              </a:rPr>
              <a:t>政治生活准则</a:t>
            </a:r>
            <a:r>
              <a:rPr lang="en-US" altLang="zh-CN" sz="2300" dirty="0" smtClean="0">
                <a:latin typeface="微软雅黑" pitchFamily="34" charset="-122"/>
                <a:ea typeface="微软雅黑" pitchFamily="34" charset="-122"/>
              </a:rPr>
              <a:t>——</a:t>
            </a:r>
            <a:r>
              <a:rPr lang="zh-CN" altLang="en-US" sz="2300" dirty="0" smtClean="0">
                <a:latin typeface="微软雅黑" pitchFamily="34" charset="-122"/>
                <a:ea typeface="微软雅黑" pitchFamily="34" charset="-122"/>
              </a:rPr>
              <a:t>礼乐制</a:t>
            </a:r>
            <a:endParaRPr lang="zh-CN" altLang="en-US" sz="2300" dirty="0">
              <a:latin typeface="微软雅黑" pitchFamily="34" charset="-122"/>
              <a:ea typeface="微软雅黑" pitchFamily="34" charset="-122"/>
            </a:endParaRPr>
          </a:p>
        </p:txBody>
      </p:sp>
      <p:sp>
        <p:nvSpPr>
          <p:cNvPr id="5" name="TextBox 4"/>
          <p:cNvSpPr txBox="1"/>
          <p:nvPr/>
        </p:nvSpPr>
        <p:spPr>
          <a:xfrm>
            <a:off x="655092" y="2947917"/>
            <a:ext cx="7263527" cy="446276"/>
          </a:xfrm>
          <a:prstGeom prst="rect">
            <a:avLst/>
          </a:prstGeom>
          <a:noFill/>
        </p:spPr>
        <p:txBody>
          <a:bodyPr wrap="none" rtlCol="0">
            <a:spAutoFit/>
          </a:bodyPr>
          <a:lstStyle/>
          <a:p>
            <a:r>
              <a:rPr lang="zh-CN" altLang="en-US" sz="2300" dirty="0" smtClean="0">
                <a:latin typeface="+mn-ea"/>
                <a:ea typeface="+mn-ea"/>
              </a:rPr>
              <a:t>依据材料，结合所学，总结中国早期政治制度的特点？</a:t>
            </a:r>
            <a:endParaRPr lang="zh-CN" altLang="en-US" sz="2300"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4"/>
          <p:cNvSpPr>
            <a:spLocks noGrp="1"/>
          </p:cNvSpPr>
          <p:nvPr>
            <p:ph type="ctrTitle" idx="13"/>
          </p:nvPr>
        </p:nvSpPr>
        <p:spPr>
          <a:xfrm>
            <a:off x="1695437" y="417726"/>
            <a:ext cx="5412105" cy="728345"/>
          </a:xfrm>
        </p:spPr>
        <p:txBody>
          <a:bodyPr>
            <a:noAutofit/>
          </a:bodyPr>
          <a:lstStyle/>
          <a:p>
            <a:pPr algn="ctr"/>
            <a:r>
              <a:rPr lang="zh-CN" altLang="en-US" sz="2800" b="1" spc="300" dirty="0" smtClean="0">
                <a:solidFill>
                  <a:srgbClr val="FF0000"/>
                </a:solidFill>
                <a:latin typeface="微软雅黑" panose="020B0503020204020204" charset="-122"/>
                <a:ea typeface="微软雅黑" panose="020B0503020204020204" charset="-122"/>
                <a:sym typeface="+mn-ea"/>
              </a:rPr>
              <a:t>第</a:t>
            </a:r>
            <a:r>
              <a:rPr lang="en-US" altLang="zh-CN" sz="2800" b="1" spc="300" dirty="0" smtClean="0">
                <a:solidFill>
                  <a:srgbClr val="FF0000"/>
                </a:solidFill>
                <a:latin typeface="微软雅黑" panose="020B0503020204020204" charset="-122"/>
                <a:ea typeface="微软雅黑" panose="020B0503020204020204" charset="-122"/>
                <a:sym typeface="+mn-ea"/>
              </a:rPr>
              <a:t>2</a:t>
            </a:r>
            <a:r>
              <a:rPr lang="zh-CN" altLang="en-US" sz="2800" b="1" spc="300" dirty="0" smtClean="0">
                <a:solidFill>
                  <a:srgbClr val="FF0000"/>
                </a:solidFill>
                <a:latin typeface="微软雅黑" panose="020B0503020204020204" charset="-122"/>
                <a:ea typeface="微软雅黑" panose="020B0503020204020204" charset="-122"/>
                <a:sym typeface="+mn-ea"/>
              </a:rPr>
              <a:t>课</a:t>
            </a:r>
            <a:r>
              <a:rPr lang="en-US" altLang="zh-CN" sz="2800" b="1" spc="300" dirty="0" smtClean="0">
                <a:solidFill>
                  <a:srgbClr val="FF0000"/>
                </a:solidFill>
                <a:latin typeface="微软雅黑" panose="020B0503020204020204" charset="-122"/>
                <a:ea typeface="微软雅黑" panose="020B0503020204020204" charset="-122"/>
                <a:sym typeface="+mn-ea"/>
              </a:rPr>
              <a:t/>
            </a:r>
            <a:br>
              <a:rPr lang="en-US" altLang="zh-CN" sz="2800" b="1" spc="300" dirty="0" smtClean="0">
                <a:solidFill>
                  <a:srgbClr val="FF0000"/>
                </a:solidFill>
                <a:latin typeface="微软雅黑" panose="020B0503020204020204" charset="-122"/>
                <a:ea typeface="微软雅黑" panose="020B0503020204020204" charset="-122"/>
                <a:sym typeface="+mn-ea"/>
              </a:rPr>
            </a:br>
            <a:r>
              <a:rPr lang="zh-CN" altLang="en-US" sz="2800" b="1" spc="300" dirty="0" smtClean="0">
                <a:solidFill>
                  <a:srgbClr val="FF0000"/>
                </a:solidFill>
                <a:latin typeface="微软雅黑" panose="020B0503020204020204" charset="-122"/>
                <a:ea typeface="微软雅黑" panose="020B0503020204020204" charset="-122"/>
                <a:sym typeface="+mn-ea"/>
              </a:rPr>
              <a:t>夏商西周时期的政治</a:t>
            </a:r>
            <a:r>
              <a:rPr lang="en-US" altLang="zh-CN" sz="2800" b="1" spc="300" dirty="0" smtClean="0">
                <a:solidFill>
                  <a:srgbClr val="FF0000"/>
                </a:solidFill>
                <a:latin typeface="微软雅黑" panose="020B0503020204020204" charset="-122"/>
                <a:ea typeface="微软雅黑" panose="020B0503020204020204" charset="-122"/>
                <a:sym typeface="+mn-ea"/>
              </a:rPr>
              <a:t/>
            </a:r>
            <a:br>
              <a:rPr lang="en-US" altLang="zh-CN" sz="2800" b="1" spc="300" dirty="0" smtClean="0">
                <a:solidFill>
                  <a:srgbClr val="FF0000"/>
                </a:solidFill>
                <a:latin typeface="微软雅黑" panose="020B0503020204020204" charset="-122"/>
                <a:ea typeface="微软雅黑" panose="020B0503020204020204" charset="-122"/>
                <a:sym typeface="+mn-ea"/>
              </a:rPr>
            </a:br>
            <a:r>
              <a:rPr lang="zh-CN" altLang="en-US" sz="2000" b="1" spc="300" dirty="0" smtClean="0">
                <a:solidFill>
                  <a:srgbClr val="FF0000"/>
                </a:solidFill>
                <a:latin typeface="微软雅黑" panose="020B0503020204020204" charset="-122"/>
                <a:ea typeface="微软雅黑" panose="020B0503020204020204" charset="-122"/>
                <a:sym typeface="+mn-ea"/>
              </a:rPr>
              <a:t>（约公元前</a:t>
            </a:r>
            <a:r>
              <a:rPr lang="en-US" altLang="zh-CN" sz="2000" b="1" spc="300" dirty="0" smtClean="0">
                <a:solidFill>
                  <a:srgbClr val="FF0000"/>
                </a:solidFill>
                <a:latin typeface="微软雅黑" panose="020B0503020204020204" charset="-122"/>
                <a:ea typeface="微软雅黑" panose="020B0503020204020204" charset="-122"/>
                <a:sym typeface="+mn-ea"/>
              </a:rPr>
              <a:t>2070</a:t>
            </a:r>
            <a:r>
              <a:rPr lang="zh-CN" altLang="en-US" sz="2000" b="1" spc="300" dirty="0" smtClean="0">
                <a:solidFill>
                  <a:srgbClr val="FF0000"/>
                </a:solidFill>
                <a:latin typeface="微软雅黑" panose="020B0503020204020204" charset="-122"/>
                <a:ea typeface="微软雅黑" panose="020B0503020204020204" charset="-122"/>
                <a:sym typeface="+mn-ea"/>
              </a:rPr>
              <a:t>年</a:t>
            </a:r>
            <a:r>
              <a:rPr lang="en-US" altLang="zh-CN" sz="2000" b="1" spc="300" dirty="0" smtClean="0">
                <a:solidFill>
                  <a:srgbClr val="FF0000"/>
                </a:solidFill>
                <a:latin typeface="微软雅黑" panose="020B0503020204020204" charset="-122"/>
                <a:ea typeface="微软雅黑" panose="020B0503020204020204" charset="-122"/>
                <a:sym typeface="+mn-ea"/>
              </a:rPr>
              <a:t>—</a:t>
            </a:r>
            <a:r>
              <a:rPr lang="zh-CN" altLang="en-US" sz="2000" b="1" spc="300" dirty="0" smtClean="0">
                <a:solidFill>
                  <a:srgbClr val="FF0000"/>
                </a:solidFill>
                <a:latin typeface="微软雅黑" panose="020B0503020204020204" charset="-122"/>
                <a:ea typeface="微软雅黑" panose="020B0503020204020204" charset="-122"/>
                <a:sym typeface="+mn-ea"/>
              </a:rPr>
              <a:t>公元前</a:t>
            </a:r>
            <a:r>
              <a:rPr lang="en-US" altLang="zh-CN" sz="2000" b="1" spc="300" dirty="0" smtClean="0">
                <a:solidFill>
                  <a:srgbClr val="FF0000"/>
                </a:solidFill>
                <a:latin typeface="微软雅黑" panose="020B0503020204020204" charset="-122"/>
                <a:ea typeface="微软雅黑" panose="020B0503020204020204" charset="-122"/>
                <a:sym typeface="+mn-ea"/>
              </a:rPr>
              <a:t>771</a:t>
            </a:r>
            <a:r>
              <a:rPr lang="zh-CN" altLang="en-US" sz="2000" b="1" spc="300" dirty="0" smtClean="0">
                <a:solidFill>
                  <a:srgbClr val="FF0000"/>
                </a:solidFill>
                <a:latin typeface="微软雅黑" panose="020B0503020204020204" charset="-122"/>
                <a:ea typeface="微软雅黑" panose="020B0503020204020204" charset="-122"/>
                <a:sym typeface="+mn-ea"/>
              </a:rPr>
              <a:t>年）</a:t>
            </a:r>
            <a:endParaRPr lang="zh-CN" altLang="en-US" sz="2000" dirty="0">
              <a:solidFill>
                <a:srgbClr val="FF0000"/>
              </a:solidFill>
            </a:endParaRPr>
          </a:p>
        </p:txBody>
      </p:sp>
      <p:sp>
        <p:nvSpPr>
          <p:cNvPr id="4" name="矩形 3"/>
          <p:cNvSpPr>
            <a:spLocks noChangeArrowheads="1"/>
          </p:cNvSpPr>
          <p:nvPr/>
        </p:nvSpPr>
        <p:spPr bwMode="auto">
          <a:xfrm>
            <a:off x="592732" y="1416012"/>
            <a:ext cx="8210073" cy="32748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a:lnSpc>
                <a:spcPct val="125000"/>
              </a:lnSpc>
              <a:spcBef>
                <a:spcPts val="0"/>
              </a:spcBef>
              <a:buNone/>
            </a:pPr>
            <a:r>
              <a:rPr lang="zh-CN" altLang="en-US" sz="2800" dirty="0" smtClean="0">
                <a:solidFill>
                  <a:srgbClr val="000000"/>
                </a:solidFill>
                <a:latin typeface="微软雅黑" pitchFamily="34" charset="-122"/>
                <a:ea typeface="微软雅黑" pitchFamily="34" charset="-122"/>
                <a:sym typeface="+mn-ea"/>
              </a:rPr>
              <a:t>一、夏的建立与王位世袭制</a:t>
            </a:r>
            <a:endParaRPr lang="en-US" altLang="zh-CN" sz="2800" dirty="0" smtClean="0">
              <a:solidFill>
                <a:srgbClr val="000000"/>
              </a:solidFill>
              <a:latin typeface="微软雅黑" pitchFamily="34" charset="-122"/>
              <a:ea typeface="微软雅黑" pitchFamily="34" charset="-122"/>
              <a:sym typeface="+mn-ea"/>
            </a:endParaRPr>
          </a:p>
          <a:p>
            <a:pPr eaLnBrk="1">
              <a:lnSpc>
                <a:spcPct val="125000"/>
              </a:lnSpc>
              <a:spcBef>
                <a:spcPts val="0"/>
              </a:spcBef>
              <a:buNone/>
            </a:pPr>
            <a:r>
              <a:rPr lang="zh-CN" altLang="en-US" sz="2800" dirty="0" smtClean="0">
                <a:solidFill>
                  <a:srgbClr val="000000"/>
                </a:solidFill>
                <a:latin typeface="微软雅黑" pitchFamily="34" charset="-122"/>
                <a:ea typeface="微软雅黑" pitchFamily="34" charset="-122"/>
                <a:sym typeface="+mn-ea"/>
              </a:rPr>
              <a:t>二、商朝的内外服制度</a:t>
            </a:r>
            <a:endParaRPr lang="zh-CN" altLang="en-US" sz="2800" dirty="0" smtClean="0">
              <a:latin typeface="黑体" pitchFamily="49" charset="-122"/>
              <a:ea typeface="黑体" pitchFamily="49" charset="-122"/>
            </a:endParaRPr>
          </a:p>
          <a:p>
            <a:pPr eaLnBrk="1">
              <a:lnSpc>
                <a:spcPct val="125000"/>
              </a:lnSpc>
              <a:spcBef>
                <a:spcPts val="0"/>
              </a:spcBef>
              <a:buNone/>
            </a:pPr>
            <a:r>
              <a:rPr lang="zh-CN" altLang="en-US" sz="2800" dirty="0" smtClean="0">
                <a:solidFill>
                  <a:srgbClr val="000000"/>
                </a:solidFill>
                <a:latin typeface="微软雅黑" pitchFamily="34" charset="-122"/>
                <a:ea typeface="微软雅黑" pitchFamily="34" charset="-122"/>
                <a:sym typeface="+mn-ea"/>
              </a:rPr>
              <a:t>三、西周政治制度</a:t>
            </a:r>
            <a:endParaRPr lang="zh-CN" altLang="en-US" sz="2800" dirty="0" smtClean="0">
              <a:latin typeface="黑体" pitchFamily="49" charset="-122"/>
              <a:ea typeface="黑体" pitchFamily="49" charset="-122"/>
            </a:endParaRPr>
          </a:p>
          <a:p>
            <a:pPr eaLnBrk="1">
              <a:lnSpc>
                <a:spcPct val="125000"/>
              </a:lnSpc>
              <a:spcBef>
                <a:spcPts val="0"/>
              </a:spcBef>
              <a:buNone/>
            </a:pPr>
            <a:r>
              <a:rPr lang="en-US" altLang="zh-CN" sz="2800" dirty="0" smtClean="0">
                <a:solidFill>
                  <a:srgbClr val="000000"/>
                </a:solidFill>
                <a:latin typeface="微软雅黑" pitchFamily="34" charset="-122"/>
                <a:ea typeface="微软雅黑" pitchFamily="34" charset="-122"/>
                <a:sym typeface="+mn-ea"/>
              </a:rPr>
              <a:t>       1</a:t>
            </a:r>
            <a:r>
              <a:rPr lang="zh-CN" altLang="en-US" sz="2800" dirty="0" smtClean="0">
                <a:solidFill>
                  <a:srgbClr val="000000"/>
                </a:solidFill>
                <a:latin typeface="微软雅黑" pitchFamily="34" charset="-122"/>
                <a:ea typeface="微软雅黑" pitchFamily="34" charset="-122"/>
                <a:sym typeface="+mn-ea"/>
              </a:rPr>
              <a:t>、分封制</a:t>
            </a:r>
            <a:endParaRPr lang="en-US" altLang="zh-CN" sz="2800" dirty="0" smtClean="0">
              <a:solidFill>
                <a:srgbClr val="000000"/>
              </a:solidFill>
              <a:latin typeface="微软雅黑" pitchFamily="34" charset="-122"/>
              <a:ea typeface="微软雅黑" pitchFamily="34" charset="-122"/>
              <a:sym typeface="+mn-ea"/>
            </a:endParaRPr>
          </a:p>
          <a:p>
            <a:pPr eaLnBrk="1">
              <a:lnSpc>
                <a:spcPct val="125000"/>
              </a:lnSpc>
              <a:spcBef>
                <a:spcPts val="0"/>
              </a:spcBef>
              <a:buNone/>
            </a:pPr>
            <a:r>
              <a:rPr lang="en-US" altLang="zh-CN" sz="2800" dirty="0" smtClean="0">
                <a:solidFill>
                  <a:srgbClr val="000000"/>
                </a:solidFill>
                <a:latin typeface="微软雅黑" pitchFamily="34" charset="-122"/>
                <a:ea typeface="微软雅黑" pitchFamily="34" charset="-122"/>
                <a:sym typeface="+mn-ea"/>
              </a:rPr>
              <a:t>       2</a:t>
            </a:r>
            <a:r>
              <a:rPr lang="zh-CN" altLang="en-US" sz="2800" dirty="0" smtClean="0">
                <a:solidFill>
                  <a:srgbClr val="000000"/>
                </a:solidFill>
                <a:latin typeface="微软雅黑" pitchFamily="34" charset="-122"/>
                <a:ea typeface="微软雅黑" pitchFamily="34" charset="-122"/>
                <a:sym typeface="+mn-ea"/>
              </a:rPr>
              <a:t>、宗法制</a:t>
            </a:r>
            <a:endParaRPr lang="en-US" altLang="zh-CN" sz="2800" dirty="0" smtClean="0">
              <a:solidFill>
                <a:srgbClr val="000000"/>
              </a:solidFill>
              <a:latin typeface="微软雅黑" pitchFamily="34" charset="-122"/>
              <a:ea typeface="微软雅黑" pitchFamily="34" charset="-122"/>
              <a:sym typeface="+mn-ea"/>
            </a:endParaRPr>
          </a:p>
          <a:p>
            <a:pPr eaLnBrk="1">
              <a:lnSpc>
                <a:spcPct val="125000"/>
              </a:lnSpc>
              <a:spcBef>
                <a:spcPts val="0"/>
              </a:spcBef>
              <a:buNone/>
            </a:pPr>
            <a:r>
              <a:rPr lang="en-US" altLang="zh-CN" sz="2800" dirty="0" smtClean="0">
                <a:solidFill>
                  <a:srgbClr val="000000"/>
                </a:solidFill>
                <a:latin typeface="微软雅黑" pitchFamily="34" charset="-122"/>
                <a:ea typeface="微软雅黑" pitchFamily="34" charset="-122"/>
                <a:sym typeface="+mn-ea"/>
              </a:rPr>
              <a:t>       3</a:t>
            </a:r>
            <a:r>
              <a:rPr lang="zh-CN" altLang="en-US" sz="2800" dirty="0" smtClean="0">
                <a:solidFill>
                  <a:srgbClr val="000000"/>
                </a:solidFill>
                <a:latin typeface="微软雅黑" pitchFamily="34" charset="-122"/>
                <a:ea typeface="微软雅黑" pitchFamily="34" charset="-122"/>
                <a:sym typeface="+mn-ea"/>
              </a:rPr>
              <a:t>、礼乐制</a:t>
            </a:r>
            <a:endParaRPr lang="en-US" altLang="zh-CN" sz="2800" dirty="0" smtClean="0">
              <a:solidFill>
                <a:srgbClr val="000000"/>
              </a:solidFill>
              <a:latin typeface="微软雅黑" pitchFamily="34" charset="-122"/>
              <a:ea typeface="微软雅黑"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5842"/>
          <p:cNvSpPr txBox="1"/>
          <p:nvPr/>
        </p:nvSpPr>
        <p:spPr>
          <a:xfrm>
            <a:off x="285908" y="414418"/>
            <a:ext cx="492443" cy="3529012"/>
          </a:xfrm>
          <a:prstGeom prst="rect">
            <a:avLst/>
          </a:prstGeom>
          <a:noFill/>
          <a:ln w="9525">
            <a:noFill/>
          </a:ln>
        </p:spPr>
        <p:txBody>
          <a:bodyPr vert="eaVert" anchor="t">
            <a:spAutoFit/>
          </a:bodyPr>
          <a:lstStyle/>
          <a:p>
            <a:pPr algn="ctr">
              <a:spcBef>
                <a:spcPct val="50000"/>
              </a:spcBef>
            </a:pPr>
            <a:r>
              <a:rPr lang="zh-CN" altLang="en-US" sz="2000" dirty="0">
                <a:solidFill>
                  <a:schemeClr val="tx1"/>
                </a:solidFill>
                <a:latin typeface="+mn-ea"/>
                <a:ea typeface="+mn-ea"/>
              </a:rPr>
              <a:t>夏商周的政治制度</a:t>
            </a:r>
          </a:p>
        </p:txBody>
      </p:sp>
      <p:sp>
        <p:nvSpPr>
          <p:cNvPr id="5" name="左大括号 35843"/>
          <p:cNvSpPr/>
          <p:nvPr/>
        </p:nvSpPr>
        <p:spPr>
          <a:xfrm>
            <a:off x="782448" y="545910"/>
            <a:ext cx="268430" cy="3070046"/>
          </a:xfrm>
          <a:prstGeom prst="leftBrace">
            <a:avLst>
              <a:gd name="adj1" fmla="val 99783"/>
              <a:gd name="adj2" fmla="val 50000"/>
            </a:avLst>
          </a:prstGeom>
          <a:noFill/>
          <a:ln w="25400" cap="flat" cmpd="sng">
            <a:solidFill>
              <a:srgbClr val="000000"/>
            </a:solidFill>
            <a:prstDash val="solid"/>
            <a:round/>
            <a:headEnd type="none" w="med" len="med"/>
            <a:tailEnd type="none" w="med" len="med"/>
          </a:ln>
        </p:spPr>
        <p:txBody>
          <a:bodyPr anchor="t"/>
          <a:lstStyle/>
          <a:p>
            <a:pPr algn="ctr"/>
            <a:endParaRPr lang="zh-CN" altLang="en-US" sz="2000">
              <a:solidFill>
                <a:schemeClr val="tx1"/>
              </a:solidFill>
              <a:latin typeface="+mn-ea"/>
              <a:ea typeface="+mn-ea"/>
            </a:endParaRPr>
          </a:p>
        </p:txBody>
      </p:sp>
      <p:sp>
        <p:nvSpPr>
          <p:cNvPr id="6" name="文本框 35844"/>
          <p:cNvSpPr txBox="1"/>
          <p:nvPr/>
        </p:nvSpPr>
        <p:spPr>
          <a:xfrm>
            <a:off x="1237373" y="361651"/>
            <a:ext cx="1312863" cy="400110"/>
          </a:xfrm>
          <a:prstGeom prst="rect">
            <a:avLst/>
          </a:prstGeom>
          <a:noFill/>
          <a:ln w="9525">
            <a:noFill/>
          </a:ln>
        </p:spPr>
        <p:txBody>
          <a:bodyPr anchor="t">
            <a:spAutoFit/>
          </a:bodyPr>
          <a:lstStyle/>
          <a:p>
            <a:pPr>
              <a:spcBef>
                <a:spcPct val="50000"/>
              </a:spcBef>
            </a:pPr>
            <a:r>
              <a:rPr lang="zh-CN" altLang="en-US" sz="2000" dirty="0" smtClean="0">
                <a:solidFill>
                  <a:schemeClr val="tx1"/>
                </a:solidFill>
                <a:latin typeface="+mn-ea"/>
                <a:ea typeface="+mn-ea"/>
              </a:rPr>
              <a:t>夏</a:t>
            </a:r>
            <a:endParaRPr lang="zh-CN" altLang="en-US" sz="2000" dirty="0">
              <a:solidFill>
                <a:schemeClr val="tx1"/>
              </a:solidFill>
              <a:latin typeface="+mn-ea"/>
              <a:ea typeface="+mn-ea"/>
            </a:endParaRPr>
          </a:p>
        </p:txBody>
      </p:sp>
      <p:sp>
        <p:nvSpPr>
          <p:cNvPr id="7" name="文本框 35845"/>
          <p:cNvSpPr txBox="1"/>
          <p:nvPr/>
        </p:nvSpPr>
        <p:spPr>
          <a:xfrm>
            <a:off x="1169134" y="2944443"/>
            <a:ext cx="1389063" cy="400110"/>
          </a:xfrm>
          <a:prstGeom prst="rect">
            <a:avLst/>
          </a:prstGeom>
          <a:noFill/>
          <a:ln w="9525">
            <a:noFill/>
          </a:ln>
        </p:spPr>
        <p:txBody>
          <a:bodyPr anchor="t">
            <a:spAutoFit/>
          </a:bodyPr>
          <a:lstStyle/>
          <a:p>
            <a:pPr>
              <a:spcBef>
                <a:spcPct val="50000"/>
              </a:spcBef>
            </a:pPr>
            <a:r>
              <a:rPr lang="zh-CN" altLang="en-US" sz="2000" dirty="0" smtClean="0">
                <a:solidFill>
                  <a:schemeClr val="tx1"/>
                </a:solidFill>
                <a:latin typeface="+mn-ea"/>
                <a:ea typeface="+mn-ea"/>
              </a:rPr>
              <a:t>周朝</a:t>
            </a:r>
            <a:endParaRPr lang="en-US" altLang="zh-CN" sz="2000" dirty="0" smtClean="0">
              <a:solidFill>
                <a:schemeClr val="tx1"/>
              </a:solidFill>
              <a:latin typeface="+mn-ea"/>
              <a:ea typeface="+mn-ea"/>
            </a:endParaRPr>
          </a:p>
        </p:txBody>
      </p:sp>
      <p:sp>
        <p:nvSpPr>
          <p:cNvPr id="9" name="左大括号 35847"/>
          <p:cNvSpPr/>
          <p:nvPr/>
        </p:nvSpPr>
        <p:spPr>
          <a:xfrm>
            <a:off x="2163573" y="2318968"/>
            <a:ext cx="142875" cy="2133600"/>
          </a:xfrm>
          <a:prstGeom prst="leftBrace">
            <a:avLst>
              <a:gd name="adj1" fmla="val 124098"/>
              <a:gd name="adj2" fmla="val 50000"/>
            </a:avLst>
          </a:prstGeom>
          <a:noFill/>
          <a:ln w="25400" cap="flat" cmpd="sng">
            <a:solidFill>
              <a:srgbClr val="000000"/>
            </a:solidFill>
            <a:prstDash val="solid"/>
            <a:round/>
            <a:headEnd type="none" w="med" len="med"/>
            <a:tailEnd type="none" w="med" len="med"/>
          </a:ln>
        </p:spPr>
        <p:txBody>
          <a:bodyPr anchor="t"/>
          <a:lstStyle/>
          <a:p>
            <a:pPr algn="ctr"/>
            <a:endParaRPr lang="zh-CN" altLang="en-US" sz="2000">
              <a:solidFill>
                <a:schemeClr val="tx1"/>
              </a:solidFill>
              <a:latin typeface="+mn-ea"/>
              <a:ea typeface="+mn-ea"/>
            </a:endParaRPr>
          </a:p>
        </p:txBody>
      </p:sp>
      <p:grpSp>
        <p:nvGrpSpPr>
          <p:cNvPr id="12" name="组合 35850"/>
          <p:cNvGrpSpPr/>
          <p:nvPr/>
        </p:nvGrpSpPr>
        <p:grpSpPr>
          <a:xfrm>
            <a:off x="1966723" y="-370"/>
            <a:ext cx="2403475" cy="930276"/>
            <a:chOff x="-550" y="-145"/>
            <a:chExt cx="1514" cy="586"/>
          </a:xfrm>
        </p:grpSpPr>
        <p:sp>
          <p:nvSpPr>
            <p:cNvPr id="14" name="文本框 35852"/>
            <p:cNvSpPr txBox="1"/>
            <p:nvPr/>
          </p:nvSpPr>
          <p:spPr>
            <a:xfrm>
              <a:off x="-533" y="189"/>
              <a:ext cx="1497" cy="252"/>
            </a:xfrm>
            <a:prstGeom prst="rect">
              <a:avLst/>
            </a:prstGeom>
            <a:noFill/>
            <a:ln w="9525">
              <a:noFill/>
            </a:ln>
          </p:spPr>
          <p:txBody>
            <a:bodyPr anchor="t">
              <a:spAutoFit/>
            </a:bodyPr>
            <a:lstStyle/>
            <a:p>
              <a:pPr>
                <a:spcBef>
                  <a:spcPct val="50000"/>
                </a:spcBef>
              </a:pPr>
              <a:r>
                <a:rPr lang="zh-CN" altLang="en-US" sz="2000" dirty="0">
                  <a:solidFill>
                    <a:schemeClr val="tx1"/>
                  </a:solidFill>
                  <a:latin typeface="+mn-ea"/>
                  <a:ea typeface="+mn-ea"/>
                </a:rPr>
                <a:t>王位世袭制的形成</a:t>
              </a:r>
            </a:p>
          </p:txBody>
        </p:sp>
        <p:sp>
          <p:nvSpPr>
            <p:cNvPr id="15" name="文本框 35853"/>
            <p:cNvSpPr txBox="1"/>
            <p:nvPr/>
          </p:nvSpPr>
          <p:spPr>
            <a:xfrm>
              <a:off x="-550" y="-145"/>
              <a:ext cx="1497" cy="252"/>
            </a:xfrm>
            <a:prstGeom prst="rect">
              <a:avLst/>
            </a:prstGeom>
            <a:noFill/>
            <a:ln w="9525">
              <a:noFill/>
            </a:ln>
          </p:spPr>
          <p:txBody>
            <a:bodyPr anchor="t">
              <a:spAutoFit/>
            </a:bodyPr>
            <a:lstStyle/>
            <a:p>
              <a:pPr>
                <a:spcBef>
                  <a:spcPct val="50000"/>
                </a:spcBef>
              </a:pPr>
              <a:r>
                <a:rPr lang="zh-CN" altLang="en-US" sz="2000" dirty="0" smtClean="0">
                  <a:solidFill>
                    <a:schemeClr val="tx1"/>
                  </a:solidFill>
                  <a:latin typeface="+mn-ea"/>
                  <a:ea typeface="+mn-ea"/>
                </a:rPr>
                <a:t>第一个早期国家</a:t>
              </a:r>
              <a:endParaRPr lang="zh-CN" altLang="en-US" sz="2000" dirty="0">
                <a:solidFill>
                  <a:schemeClr val="tx1"/>
                </a:solidFill>
                <a:latin typeface="+mn-ea"/>
                <a:ea typeface="+mn-ea"/>
              </a:endParaRPr>
            </a:p>
          </p:txBody>
        </p:sp>
      </p:grpSp>
      <p:grpSp>
        <p:nvGrpSpPr>
          <p:cNvPr id="20" name="组合 35858"/>
          <p:cNvGrpSpPr/>
          <p:nvPr/>
        </p:nvGrpSpPr>
        <p:grpSpPr>
          <a:xfrm>
            <a:off x="2306448" y="3270610"/>
            <a:ext cx="6837363" cy="1695450"/>
            <a:chOff x="0" y="-138"/>
            <a:chExt cx="4307" cy="1068"/>
          </a:xfrm>
        </p:grpSpPr>
        <p:sp>
          <p:nvSpPr>
            <p:cNvPr id="21" name="文本框 35859"/>
            <p:cNvSpPr txBox="1"/>
            <p:nvPr/>
          </p:nvSpPr>
          <p:spPr>
            <a:xfrm>
              <a:off x="0" y="126"/>
              <a:ext cx="771" cy="446"/>
            </a:xfrm>
            <a:prstGeom prst="rect">
              <a:avLst/>
            </a:prstGeom>
            <a:noFill/>
            <a:ln w="9525">
              <a:noFill/>
            </a:ln>
          </p:spPr>
          <p:txBody>
            <a:bodyPr anchor="t">
              <a:spAutoFit/>
            </a:bodyPr>
            <a:lstStyle/>
            <a:p>
              <a:pPr>
                <a:spcBef>
                  <a:spcPct val="50000"/>
                </a:spcBef>
              </a:pPr>
              <a:r>
                <a:rPr lang="zh-CN" altLang="en-US" sz="2000" u="sng">
                  <a:solidFill>
                    <a:schemeClr val="tx1"/>
                  </a:solidFill>
                  <a:latin typeface="+mn-ea"/>
                  <a:ea typeface="+mn-ea"/>
                </a:rPr>
                <a:t>宗法制</a:t>
              </a:r>
              <a:r>
                <a:rPr lang="zh-CN" altLang="en-US" sz="2000">
                  <a:solidFill>
                    <a:schemeClr val="tx1"/>
                  </a:solidFill>
                  <a:latin typeface="+mn-ea"/>
                  <a:ea typeface="+mn-ea"/>
                </a:rPr>
                <a:t>（重点）</a:t>
              </a:r>
            </a:p>
          </p:txBody>
        </p:sp>
        <p:sp>
          <p:nvSpPr>
            <p:cNvPr id="22" name="矩形 35860"/>
            <p:cNvSpPr/>
            <p:nvPr/>
          </p:nvSpPr>
          <p:spPr>
            <a:xfrm>
              <a:off x="822" y="0"/>
              <a:ext cx="453" cy="252"/>
            </a:xfrm>
            <a:prstGeom prst="rect">
              <a:avLst/>
            </a:prstGeom>
            <a:noFill/>
            <a:ln w="9525">
              <a:noFill/>
            </a:ln>
          </p:spPr>
          <p:txBody>
            <a:bodyPr anchor="t">
              <a:spAutoFit/>
            </a:bodyPr>
            <a:lstStyle/>
            <a:p>
              <a:r>
                <a:rPr lang="zh-CN" altLang="en-US" sz="2000" dirty="0">
                  <a:solidFill>
                    <a:schemeClr val="tx1"/>
                  </a:solidFill>
                  <a:latin typeface="+mn-ea"/>
                  <a:ea typeface="+mn-ea"/>
                </a:rPr>
                <a:t>内容</a:t>
              </a:r>
            </a:p>
          </p:txBody>
        </p:sp>
        <p:sp>
          <p:nvSpPr>
            <p:cNvPr id="23" name="矩形 35861"/>
            <p:cNvSpPr/>
            <p:nvPr/>
          </p:nvSpPr>
          <p:spPr>
            <a:xfrm>
              <a:off x="822" y="227"/>
              <a:ext cx="453" cy="252"/>
            </a:xfrm>
            <a:prstGeom prst="rect">
              <a:avLst/>
            </a:prstGeom>
            <a:noFill/>
            <a:ln w="9525">
              <a:noFill/>
            </a:ln>
          </p:spPr>
          <p:txBody>
            <a:bodyPr anchor="t">
              <a:spAutoFit/>
            </a:bodyPr>
            <a:lstStyle/>
            <a:p>
              <a:pPr>
                <a:spcBef>
                  <a:spcPct val="50000"/>
                </a:spcBef>
              </a:pPr>
              <a:r>
                <a:rPr lang="zh-CN" altLang="en-US" sz="2000" dirty="0" smtClean="0">
                  <a:solidFill>
                    <a:schemeClr val="tx1"/>
                  </a:solidFill>
                  <a:latin typeface="+mn-ea"/>
                  <a:ea typeface="+mn-ea"/>
                </a:rPr>
                <a:t>核心</a:t>
              </a:r>
              <a:endParaRPr lang="zh-CN" altLang="en-US" sz="2000" dirty="0">
                <a:solidFill>
                  <a:schemeClr val="tx1"/>
                </a:solidFill>
                <a:latin typeface="+mn-ea"/>
                <a:ea typeface="+mn-ea"/>
              </a:endParaRPr>
            </a:p>
          </p:txBody>
        </p:sp>
        <p:sp>
          <p:nvSpPr>
            <p:cNvPr id="24" name="矩形 35862"/>
            <p:cNvSpPr/>
            <p:nvPr/>
          </p:nvSpPr>
          <p:spPr>
            <a:xfrm>
              <a:off x="822" y="454"/>
              <a:ext cx="453" cy="252"/>
            </a:xfrm>
            <a:prstGeom prst="rect">
              <a:avLst/>
            </a:prstGeom>
            <a:noFill/>
            <a:ln w="9525">
              <a:noFill/>
            </a:ln>
          </p:spPr>
          <p:txBody>
            <a:bodyPr anchor="t">
              <a:spAutoFit/>
            </a:bodyPr>
            <a:lstStyle/>
            <a:p>
              <a:r>
                <a:rPr lang="zh-CN" altLang="en-US" sz="2000" dirty="0">
                  <a:solidFill>
                    <a:schemeClr val="tx1"/>
                  </a:solidFill>
                  <a:latin typeface="+mn-ea"/>
                  <a:ea typeface="+mn-ea"/>
                </a:rPr>
                <a:t>作用</a:t>
              </a:r>
            </a:p>
          </p:txBody>
        </p:sp>
        <p:sp>
          <p:nvSpPr>
            <p:cNvPr id="25" name="直接连接符 35863"/>
            <p:cNvSpPr/>
            <p:nvPr/>
          </p:nvSpPr>
          <p:spPr>
            <a:xfrm>
              <a:off x="1184" y="153"/>
              <a:ext cx="317" cy="0"/>
            </a:xfrm>
            <a:prstGeom prst="line">
              <a:avLst/>
            </a:prstGeom>
            <a:ln w="25400" cap="flat" cmpd="sng">
              <a:solidFill>
                <a:srgbClr val="000000"/>
              </a:solidFill>
              <a:prstDash val="solid"/>
              <a:round/>
              <a:headEnd type="none" w="med" len="med"/>
              <a:tailEnd type="none" w="med" len="med"/>
            </a:ln>
          </p:spPr>
        </p:sp>
        <p:sp>
          <p:nvSpPr>
            <p:cNvPr id="26" name="直接连接符 35864"/>
            <p:cNvSpPr/>
            <p:nvPr/>
          </p:nvSpPr>
          <p:spPr>
            <a:xfrm>
              <a:off x="1184" y="380"/>
              <a:ext cx="317" cy="0"/>
            </a:xfrm>
            <a:prstGeom prst="line">
              <a:avLst/>
            </a:prstGeom>
            <a:ln w="25400" cap="flat" cmpd="sng">
              <a:solidFill>
                <a:srgbClr val="000000"/>
              </a:solidFill>
              <a:prstDash val="solid"/>
              <a:round/>
              <a:headEnd type="none" w="med" len="med"/>
              <a:tailEnd type="none" w="med" len="med"/>
            </a:ln>
          </p:spPr>
        </p:sp>
        <p:sp>
          <p:nvSpPr>
            <p:cNvPr id="27" name="直接连接符 35865"/>
            <p:cNvSpPr/>
            <p:nvPr/>
          </p:nvSpPr>
          <p:spPr>
            <a:xfrm>
              <a:off x="1185" y="590"/>
              <a:ext cx="317" cy="0"/>
            </a:xfrm>
            <a:prstGeom prst="line">
              <a:avLst/>
            </a:prstGeom>
            <a:ln w="25400" cap="flat" cmpd="sng">
              <a:solidFill>
                <a:srgbClr val="000000"/>
              </a:solidFill>
              <a:prstDash val="solid"/>
              <a:round/>
              <a:headEnd type="none" w="med" len="med"/>
              <a:tailEnd type="none" w="med" len="med"/>
            </a:ln>
          </p:spPr>
        </p:sp>
        <p:sp>
          <p:nvSpPr>
            <p:cNvPr id="28" name="左大括号 35866"/>
            <p:cNvSpPr/>
            <p:nvPr/>
          </p:nvSpPr>
          <p:spPr>
            <a:xfrm>
              <a:off x="720" y="91"/>
              <a:ext cx="90" cy="544"/>
            </a:xfrm>
            <a:prstGeom prst="leftBrace">
              <a:avLst>
                <a:gd name="adj1" fmla="val 50230"/>
                <a:gd name="adj2" fmla="val 50000"/>
              </a:avLst>
            </a:prstGeom>
            <a:noFill/>
            <a:ln w="25400" cap="flat" cmpd="sng">
              <a:solidFill>
                <a:srgbClr val="000000"/>
              </a:solidFill>
              <a:prstDash val="solid"/>
              <a:round/>
              <a:headEnd type="none" w="med" len="med"/>
              <a:tailEnd type="none" w="med" len="med"/>
            </a:ln>
          </p:spPr>
          <p:txBody>
            <a:bodyPr anchor="t"/>
            <a:lstStyle/>
            <a:p>
              <a:pPr algn="ctr"/>
              <a:endParaRPr lang="zh-CN" altLang="en-US" sz="2000">
                <a:solidFill>
                  <a:schemeClr val="tx1"/>
                </a:solidFill>
                <a:latin typeface="+mn-ea"/>
                <a:ea typeface="+mn-ea"/>
              </a:endParaRPr>
            </a:p>
          </p:txBody>
        </p:sp>
        <p:sp>
          <p:nvSpPr>
            <p:cNvPr id="29" name="文本框 35867"/>
            <p:cNvSpPr txBox="1"/>
            <p:nvPr/>
          </p:nvSpPr>
          <p:spPr>
            <a:xfrm>
              <a:off x="1496" y="-138"/>
              <a:ext cx="2811" cy="446"/>
            </a:xfrm>
            <a:prstGeom prst="rect">
              <a:avLst/>
            </a:prstGeom>
            <a:noFill/>
            <a:ln w="9525">
              <a:noFill/>
            </a:ln>
          </p:spPr>
          <p:txBody>
            <a:bodyPr wrap="square" anchor="t">
              <a:spAutoFit/>
            </a:bodyPr>
            <a:lstStyle/>
            <a:p>
              <a:pPr>
                <a:spcBef>
                  <a:spcPct val="50000"/>
                </a:spcBef>
              </a:pPr>
              <a:r>
                <a:rPr lang="zh-CN" altLang="en-US" sz="2000" dirty="0">
                  <a:solidFill>
                    <a:schemeClr val="tx1"/>
                  </a:solidFill>
                  <a:latin typeface="+mn-ea"/>
                  <a:ea typeface="+mn-ea"/>
                </a:rPr>
                <a:t>规定宗族内嫡庶</a:t>
              </a:r>
              <a:r>
                <a:rPr lang="zh-CN" altLang="en-US" sz="2000" dirty="0" smtClean="0">
                  <a:solidFill>
                    <a:schemeClr val="tx1"/>
                  </a:solidFill>
                  <a:latin typeface="+mn-ea"/>
                  <a:ea typeface="+mn-ea"/>
                </a:rPr>
                <a:t>系统，继承权力、财产和土地</a:t>
              </a:r>
              <a:endParaRPr lang="zh-CN" altLang="en-US" sz="2000" dirty="0">
                <a:solidFill>
                  <a:schemeClr val="tx1"/>
                </a:solidFill>
                <a:latin typeface="+mn-ea"/>
                <a:ea typeface="+mn-ea"/>
              </a:endParaRPr>
            </a:p>
          </p:txBody>
        </p:sp>
        <p:sp>
          <p:nvSpPr>
            <p:cNvPr id="30" name="文本框 35868"/>
            <p:cNvSpPr txBox="1"/>
            <p:nvPr/>
          </p:nvSpPr>
          <p:spPr>
            <a:xfrm>
              <a:off x="1502" y="279"/>
              <a:ext cx="1360" cy="252"/>
            </a:xfrm>
            <a:prstGeom prst="rect">
              <a:avLst/>
            </a:prstGeom>
            <a:noFill/>
            <a:ln w="9525">
              <a:noFill/>
            </a:ln>
          </p:spPr>
          <p:txBody>
            <a:bodyPr anchor="t">
              <a:spAutoFit/>
            </a:bodyPr>
            <a:lstStyle/>
            <a:p>
              <a:pPr>
                <a:spcBef>
                  <a:spcPct val="50000"/>
                </a:spcBef>
              </a:pPr>
              <a:r>
                <a:rPr lang="zh-CN" altLang="en-US" sz="2000" dirty="0">
                  <a:solidFill>
                    <a:schemeClr val="tx1"/>
                  </a:solidFill>
                  <a:latin typeface="+mn-ea"/>
                  <a:ea typeface="+mn-ea"/>
                </a:rPr>
                <a:t>嫡长子继承制</a:t>
              </a:r>
            </a:p>
          </p:txBody>
        </p:sp>
        <p:sp>
          <p:nvSpPr>
            <p:cNvPr id="31" name="文本框 35869"/>
            <p:cNvSpPr txBox="1"/>
            <p:nvPr/>
          </p:nvSpPr>
          <p:spPr>
            <a:xfrm>
              <a:off x="1519" y="484"/>
              <a:ext cx="2650" cy="446"/>
            </a:xfrm>
            <a:prstGeom prst="rect">
              <a:avLst/>
            </a:prstGeom>
            <a:noFill/>
            <a:ln w="9525">
              <a:noFill/>
            </a:ln>
          </p:spPr>
          <p:txBody>
            <a:bodyPr wrap="square" anchor="t">
              <a:spAutoFit/>
            </a:bodyPr>
            <a:lstStyle/>
            <a:p>
              <a:pPr>
                <a:spcBef>
                  <a:spcPct val="50000"/>
                </a:spcBef>
              </a:pPr>
              <a:r>
                <a:rPr lang="zh-CN" altLang="en-US" sz="2000" dirty="0">
                  <a:solidFill>
                    <a:schemeClr val="tx1"/>
                  </a:solidFill>
                  <a:latin typeface="+mn-ea"/>
                  <a:ea typeface="+mn-ea"/>
                </a:rPr>
                <a:t>保证了贵族的垄断地位，有利于统治集团内部的稳定和团结</a:t>
              </a:r>
            </a:p>
          </p:txBody>
        </p:sp>
      </p:grpSp>
      <p:grpSp>
        <p:nvGrpSpPr>
          <p:cNvPr id="32" name="组合 35870"/>
          <p:cNvGrpSpPr/>
          <p:nvPr/>
        </p:nvGrpSpPr>
        <p:grpSpPr>
          <a:xfrm>
            <a:off x="2306448" y="1655393"/>
            <a:ext cx="6646863" cy="1638301"/>
            <a:chOff x="0" y="-34"/>
            <a:chExt cx="4187" cy="1032"/>
          </a:xfrm>
        </p:grpSpPr>
        <p:sp>
          <p:nvSpPr>
            <p:cNvPr id="33" name="文本框 35871"/>
            <p:cNvSpPr txBox="1"/>
            <p:nvPr/>
          </p:nvSpPr>
          <p:spPr>
            <a:xfrm>
              <a:off x="0" y="304"/>
              <a:ext cx="771" cy="552"/>
            </a:xfrm>
            <a:prstGeom prst="rect">
              <a:avLst/>
            </a:prstGeom>
            <a:noFill/>
            <a:ln w="9525">
              <a:noFill/>
            </a:ln>
          </p:spPr>
          <p:txBody>
            <a:bodyPr anchor="t">
              <a:spAutoFit/>
            </a:bodyPr>
            <a:lstStyle/>
            <a:p>
              <a:pPr>
                <a:spcBef>
                  <a:spcPct val="50000"/>
                </a:spcBef>
              </a:pPr>
              <a:r>
                <a:rPr lang="zh-CN" altLang="en-US" sz="2000" u="sng">
                  <a:solidFill>
                    <a:schemeClr val="tx1"/>
                  </a:solidFill>
                  <a:latin typeface="+mn-ea"/>
                  <a:ea typeface="+mn-ea"/>
                </a:rPr>
                <a:t>分封制</a:t>
              </a:r>
            </a:p>
            <a:p>
              <a:pPr>
                <a:spcBef>
                  <a:spcPct val="50000"/>
                </a:spcBef>
              </a:pPr>
              <a:r>
                <a:rPr lang="zh-CN" altLang="en-US" sz="2000">
                  <a:solidFill>
                    <a:schemeClr val="tx1"/>
                  </a:solidFill>
                  <a:latin typeface="+mn-ea"/>
                  <a:ea typeface="+mn-ea"/>
                </a:rPr>
                <a:t>（重点）</a:t>
              </a:r>
            </a:p>
          </p:txBody>
        </p:sp>
        <p:sp>
          <p:nvSpPr>
            <p:cNvPr id="34" name="左大括号 35872"/>
            <p:cNvSpPr/>
            <p:nvPr/>
          </p:nvSpPr>
          <p:spPr>
            <a:xfrm>
              <a:off x="683" y="227"/>
              <a:ext cx="91" cy="771"/>
            </a:xfrm>
            <a:prstGeom prst="leftBrace">
              <a:avLst>
                <a:gd name="adj1" fmla="val 70408"/>
                <a:gd name="adj2" fmla="val 50000"/>
              </a:avLst>
            </a:prstGeom>
            <a:noFill/>
            <a:ln w="25400" cap="flat" cmpd="sng">
              <a:solidFill>
                <a:srgbClr val="000000"/>
              </a:solidFill>
              <a:prstDash val="solid"/>
              <a:round/>
              <a:headEnd type="none" w="med" len="med"/>
              <a:tailEnd type="none" w="med" len="med"/>
            </a:ln>
          </p:spPr>
          <p:txBody>
            <a:bodyPr anchor="t"/>
            <a:lstStyle/>
            <a:p>
              <a:pPr algn="ctr"/>
              <a:endParaRPr lang="zh-CN" altLang="en-US" sz="2000">
                <a:solidFill>
                  <a:schemeClr val="tx1"/>
                </a:solidFill>
                <a:latin typeface="+mn-ea"/>
                <a:ea typeface="+mn-ea"/>
              </a:endParaRPr>
            </a:p>
          </p:txBody>
        </p:sp>
        <p:sp>
          <p:nvSpPr>
            <p:cNvPr id="35" name="文本框 35873"/>
            <p:cNvSpPr txBox="1"/>
            <p:nvPr/>
          </p:nvSpPr>
          <p:spPr>
            <a:xfrm>
              <a:off x="774" y="409"/>
              <a:ext cx="589" cy="252"/>
            </a:xfrm>
            <a:prstGeom prst="rect">
              <a:avLst/>
            </a:prstGeom>
            <a:noFill/>
            <a:ln w="9525">
              <a:noFill/>
            </a:ln>
          </p:spPr>
          <p:txBody>
            <a:bodyPr anchor="t">
              <a:spAutoFit/>
            </a:bodyPr>
            <a:lstStyle/>
            <a:p>
              <a:pPr>
                <a:spcBef>
                  <a:spcPct val="50000"/>
                </a:spcBef>
              </a:pPr>
              <a:r>
                <a:rPr lang="zh-CN" altLang="en-US" sz="2000">
                  <a:solidFill>
                    <a:schemeClr val="tx1"/>
                  </a:solidFill>
                  <a:latin typeface="+mn-ea"/>
                  <a:ea typeface="+mn-ea"/>
                </a:rPr>
                <a:t>特点</a:t>
              </a:r>
            </a:p>
          </p:txBody>
        </p:sp>
        <p:sp>
          <p:nvSpPr>
            <p:cNvPr id="36" name="文本框 35874"/>
            <p:cNvSpPr txBox="1"/>
            <p:nvPr/>
          </p:nvSpPr>
          <p:spPr>
            <a:xfrm>
              <a:off x="765" y="688"/>
              <a:ext cx="635" cy="252"/>
            </a:xfrm>
            <a:prstGeom prst="rect">
              <a:avLst/>
            </a:prstGeom>
            <a:noFill/>
            <a:ln w="9525">
              <a:noFill/>
            </a:ln>
          </p:spPr>
          <p:txBody>
            <a:bodyPr anchor="t">
              <a:spAutoFit/>
            </a:bodyPr>
            <a:lstStyle/>
            <a:p>
              <a:pPr>
                <a:spcBef>
                  <a:spcPct val="50000"/>
                </a:spcBef>
              </a:pPr>
              <a:r>
                <a:rPr lang="zh-CN" altLang="en-US" sz="2000" dirty="0">
                  <a:solidFill>
                    <a:schemeClr val="tx1"/>
                  </a:solidFill>
                  <a:latin typeface="+mn-ea"/>
                  <a:ea typeface="+mn-ea"/>
                </a:rPr>
                <a:t>作用</a:t>
              </a:r>
            </a:p>
          </p:txBody>
        </p:sp>
        <p:sp>
          <p:nvSpPr>
            <p:cNvPr id="37" name="文本框 35875"/>
            <p:cNvSpPr txBox="1"/>
            <p:nvPr/>
          </p:nvSpPr>
          <p:spPr>
            <a:xfrm>
              <a:off x="774" y="91"/>
              <a:ext cx="455" cy="252"/>
            </a:xfrm>
            <a:prstGeom prst="rect">
              <a:avLst/>
            </a:prstGeom>
            <a:noFill/>
            <a:ln w="9525">
              <a:noFill/>
            </a:ln>
          </p:spPr>
          <p:txBody>
            <a:bodyPr wrap="square" anchor="t">
              <a:spAutoFit/>
            </a:bodyPr>
            <a:lstStyle/>
            <a:p>
              <a:pPr>
                <a:spcBef>
                  <a:spcPct val="50000"/>
                </a:spcBef>
              </a:pPr>
              <a:r>
                <a:rPr lang="zh-CN" altLang="en-US" sz="2000" dirty="0">
                  <a:solidFill>
                    <a:schemeClr val="tx1"/>
                  </a:solidFill>
                  <a:latin typeface="+mn-ea"/>
                  <a:ea typeface="+mn-ea"/>
                </a:rPr>
                <a:t>内容</a:t>
              </a:r>
            </a:p>
          </p:txBody>
        </p:sp>
        <p:sp>
          <p:nvSpPr>
            <p:cNvPr id="39" name="直接连接符 35877"/>
            <p:cNvSpPr/>
            <p:nvPr/>
          </p:nvSpPr>
          <p:spPr>
            <a:xfrm>
              <a:off x="1137" y="545"/>
              <a:ext cx="317" cy="0"/>
            </a:xfrm>
            <a:prstGeom prst="line">
              <a:avLst/>
            </a:prstGeom>
            <a:ln w="25400" cap="flat" cmpd="sng">
              <a:solidFill>
                <a:srgbClr val="000000"/>
              </a:solidFill>
              <a:prstDash val="solid"/>
              <a:round/>
              <a:headEnd type="none" w="med" len="med"/>
              <a:tailEnd type="none" w="med" len="med"/>
            </a:ln>
          </p:spPr>
        </p:sp>
        <p:sp>
          <p:nvSpPr>
            <p:cNvPr id="40" name="直接连接符 35878"/>
            <p:cNvSpPr/>
            <p:nvPr/>
          </p:nvSpPr>
          <p:spPr>
            <a:xfrm>
              <a:off x="1137" y="815"/>
              <a:ext cx="317" cy="0"/>
            </a:xfrm>
            <a:prstGeom prst="line">
              <a:avLst/>
            </a:prstGeom>
            <a:ln w="25400" cap="flat" cmpd="sng">
              <a:solidFill>
                <a:srgbClr val="000000"/>
              </a:solidFill>
              <a:prstDash val="solid"/>
              <a:round/>
              <a:headEnd type="none" w="med" len="med"/>
              <a:tailEnd type="none" w="med" len="med"/>
            </a:ln>
          </p:spPr>
        </p:sp>
        <p:sp>
          <p:nvSpPr>
            <p:cNvPr id="42" name="直接连接符 35880"/>
            <p:cNvSpPr/>
            <p:nvPr/>
          </p:nvSpPr>
          <p:spPr>
            <a:xfrm>
              <a:off x="1137" y="227"/>
              <a:ext cx="317" cy="0"/>
            </a:xfrm>
            <a:prstGeom prst="line">
              <a:avLst/>
            </a:prstGeom>
            <a:ln w="25400" cap="flat" cmpd="sng">
              <a:solidFill>
                <a:srgbClr val="000000"/>
              </a:solidFill>
              <a:prstDash val="solid"/>
              <a:round/>
              <a:headEnd type="none" w="med" len="med"/>
              <a:tailEnd type="none" w="med" len="med"/>
            </a:ln>
          </p:spPr>
        </p:sp>
        <p:sp>
          <p:nvSpPr>
            <p:cNvPr id="43" name="文本框 35881"/>
            <p:cNvSpPr txBox="1"/>
            <p:nvPr/>
          </p:nvSpPr>
          <p:spPr>
            <a:xfrm>
              <a:off x="1454" y="409"/>
              <a:ext cx="1633" cy="252"/>
            </a:xfrm>
            <a:prstGeom prst="rect">
              <a:avLst/>
            </a:prstGeom>
            <a:noFill/>
            <a:ln w="9525">
              <a:noFill/>
            </a:ln>
          </p:spPr>
          <p:txBody>
            <a:bodyPr anchor="t">
              <a:spAutoFit/>
            </a:bodyPr>
            <a:lstStyle/>
            <a:p>
              <a:pPr>
                <a:spcBef>
                  <a:spcPct val="50000"/>
                </a:spcBef>
              </a:pPr>
              <a:r>
                <a:rPr lang="zh-CN" altLang="en-US" sz="2000">
                  <a:solidFill>
                    <a:schemeClr val="tx1"/>
                  </a:solidFill>
                  <a:latin typeface="+mn-ea"/>
                  <a:ea typeface="+mn-ea"/>
                </a:rPr>
                <a:t>层层分封，等级森严</a:t>
              </a:r>
            </a:p>
          </p:txBody>
        </p:sp>
        <p:sp>
          <p:nvSpPr>
            <p:cNvPr id="44" name="文本框 35882"/>
            <p:cNvSpPr txBox="1"/>
            <p:nvPr/>
          </p:nvSpPr>
          <p:spPr>
            <a:xfrm>
              <a:off x="1463" y="696"/>
              <a:ext cx="1693" cy="252"/>
            </a:xfrm>
            <a:prstGeom prst="rect">
              <a:avLst/>
            </a:prstGeom>
            <a:noFill/>
            <a:ln w="9525">
              <a:noFill/>
            </a:ln>
          </p:spPr>
          <p:txBody>
            <a:bodyPr wrap="square" anchor="t">
              <a:spAutoFit/>
            </a:bodyPr>
            <a:lstStyle/>
            <a:p>
              <a:pPr>
                <a:spcBef>
                  <a:spcPct val="50000"/>
                </a:spcBef>
              </a:pPr>
              <a:r>
                <a:rPr lang="zh-CN" altLang="en-US" sz="2000" dirty="0" smtClean="0">
                  <a:solidFill>
                    <a:schemeClr val="tx1"/>
                  </a:solidFill>
                  <a:latin typeface="+mn-ea"/>
                  <a:ea typeface="+mn-ea"/>
                </a:rPr>
                <a:t>巩固王权，拓展疆域</a:t>
              </a:r>
              <a:endParaRPr lang="zh-CN" altLang="en-US" sz="2000" dirty="0">
                <a:solidFill>
                  <a:schemeClr val="tx1"/>
                </a:solidFill>
                <a:latin typeface="+mn-ea"/>
                <a:ea typeface="+mn-ea"/>
              </a:endParaRPr>
            </a:p>
          </p:txBody>
        </p:sp>
        <p:sp>
          <p:nvSpPr>
            <p:cNvPr id="46" name="文本框 35884"/>
            <p:cNvSpPr txBox="1"/>
            <p:nvPr/>
          </p:nvSpPr>
          <p:spPr>
            <a:xfrm>
              <a:off x="1454" y="-34"/>
              <a:ext cx="2733" cy="446"/>
            </a:xfrm>
            <a:prstGeom prst="rect">
              <a:avLst/>
            </a:prstGeom>
            <a:noFill/>
            <a:ln w="9525">
              <a:noFill/>
            </a:ln>
          </p:spPr>
          <p:txBody>
            <a:bodyPr wrap="square" anchor="t">
              <a:spAutoFit/>
            </a:bodyPr>
            <a:lstStyle/>
            <a:p>
              <a:r>
                <a:rPr lang="zh-CN" altLang="en-US" sz="2000" dirty="0" smtClean="0">
                  <a:solidFill>
                    <a:schemeClr val="tx1"/>
                  </a:solidFill>
                  <a:latin typeface="+mn-ea"/>
                  <a:ea typeface="+mn-ea"/>
                </a:rPr>
                <a:t>依据血缘、功劳大小，分封王畿以外的土地和人口，建立世袭诸侯国</a:t>
              </a:r>
              <a:endParaRPr lang="zh-CN" altLang="en-US" sz="2000" dirty="0">
                <a:solidFill>
                  <a:schemeClr val="tx1"/>
                </a:solidFill>
                <a:latin typeface="+mn-ea"/>
                <a:ea typeface="+mn-ea"/>
              </a:endParaRPr>
            </a:p>
          </p:txBody>
        </p:sp>
      </p:grpSp>
      <p:sp>
        <p:nvSpPr>
          <p:cNvPr id="50" name="文本框 35844"/>
          <p:cNvSpPr txBox="1"/>
          <p:nvPr/>
        </p:nvSpPr>
        <p:spPr>
          <a:xfrm>
            <a:off x="1171409" y="1305623"/>
            <a:ext cx="1312863" cy="400110"/>
          </a:xfrm>
          <a:prstGeom prst="rect">
            <a:avLst/>
          </a:prstGeom>
          <a:noFill/>
          <a:ln w="9525">
            <a:noFill/>
          </a:ln>
        </p:spPr>
        <p:txBody>
          <a:bodyPr anchor="t">
            <a:spAutoFit/>
          </a:bodyPr>
          <a:lstStyle/>
          <a:p>
            <a:pPr>
              <a:spcBef>
                <a:spcPct val="50000"/>
              </a:spcBef>
            </a:pPr>
            <a:r>
              <a:rPr lang="zh-CN" altLang="en-US" sz="2000" dirty="0" smtClean="0">
                <a:solidFill>
                  <a:schemeClr val="tx1"/>
                </a:solidFill>
                <a:latin typeface="+mn-ea"/>
                <a:ea typeface="+mn-ea"/>
              </a:rPr>
              <a:t>商</a:t>
            </a:r>
            <a:endParaRPr lang="zh-CN" altLang="en-US" sz="2000" dirty="0">
              <a:solidFill>
                <a:schemeClr val="tx1"/>
              </a:solidFill>
              <a:latin typeface="+mn-ea"/>
              <a:ea typeface="+mn-ea"/>
            </a:endParaRPr>
          </a:p>
        </p:txBody>
      </p:sp>
      <p:sp>
        <p:nvSpPr>
          <p:cNvPr id="51" name="左大括号 35872"/>
          <p:cNvSpPr/>
          <p:nvPr/>
        </p:nvSpPr>
        <p:spPr>
          <a:xfrm>
            <a:off x="1837141" y="243206"/>
            <a:ext cx="114489" cy="616603"/>
          </a:xfrm>
          <a:prstGeom prst="leftBrace">
            <a:avLst>
              <a:gd name="adj1" fmla="val 70408"/>
              <a:gd name="adj2" fmla="val 50000"/>
            </a:avLst>
          </a:prstGeom>
          <a:noFill/>
          <a:ln w="25400" cap="flat" cmpd="sng">
            <a:solidFill>
              <a:srgbClr val="000000"/>
            </a:solidFill>
            <a:prstDash val="solid"/>
            <a:round/>
            <a:headEnd type="none" w="med" len="med"/>
            <a:tailEnd type="none" w="med" len="med"/>
          </a:ln>
        </p:spPr>
        <p:txBody>
          <a:bodyPr anchor="t"/>
          <a:lstStyle/>
          <a:p>
            <a:pPr algn="ctr"/>
            <a:endParaRPr lang="zh-CN" altLang="en-US" sz="2000">
              <a:solidFill>
                <a:schemeClr val="tx1"/>
              </a:solidFill>
              <a:latin typeface="+mn-ea"/>
              <a:ea typeface="+mn-ea"/>
            </a:endParaRPr>
          </a:p>
        </p:txBody>
      </p:sp>
      <p:sp>
        <p:nvSpPr>
          <p:cNvPr id="52" name="左大括号 35872"/>
          <p:cNvSpPr/>
          <p:nvPr/>
        </p:nvSpPr>
        <p:spPr>
          <a:xfrm>
            <a:off x="1798473" y="1146233"/>
            <a:ext cx="114489" cy="616603"/>
          </a:xfrm>
          <a:prstGeom prst="leftBrace">
            <a:avLst>
              <a:gd name="adj1" fmla="val 70408"/>
              <a:gd name="adj2" fmla="val 50000"/>
            </a:avLst>
          </a:prstGeom>
          <a:noFill/>
          <a:ln w="25400" cap="flat" cmpd="sng">
            <a:solidFill>
              <a:srgbClr val="000000"/>
            </a:solidFill>
            <a:prstDash val="solid"/>
            <a:round/>
            <a:headEnd type="none" w="med" len="med"/>
            <a:tailEnd type="none" w="med" len="med"/>
          </a:ln>
        </p:spPr>
        <p:txBody>
          <a:bodyPr anchor="t"/>
          <a:lstStyle/>
          <a:p>
            <a:pPr algn="ctr"/>
            <a:endParaRPr lang="zh-CN" altLang="en-US" sz="2000">
              <a:solidFill>
                <a:schemeClr val="tx1"/>
              </a:solidFill>
              <a:latin typeface="+mn-ea"/>
              <a:ea typeface="+mn-ea"/>
            </a:endParaRPr>
          </a:p>
        </p:txBody>
      </p:sp>
      <p:sp>
        <p:nvSpPr>
          <p:cNvPr id="53" name="文本框 35853"/>
          <p:cNvSpPr txBox="1"/>
          <p:nvPr/>
        </p:nvSpPr>
        <p:spPr>
          <a:xfrm>
            <a:off x="1969045" y="1066800"/>
            <a:ext cx="2376488" cy="400050"/>
          </a:xfrm>
          <a:prstGeom prst="rect">
            <a:avLst/>
          </a:prstGeom>
          <a:noFill/>
          <a:ln w="9525">
            <a:noFill/>
          </a:ln>
        </p:spPr>
        <p:txBody>
          <a:bodyPr anchor="t">
            <a:spAutoFit/>
          </a:bodyPr>
          <a:lstStyle/>
          <a:p>
            <a:pPr>
              <a:spcBef>
                <a:spcPct val="50000"/>
              </a:spcBef>
            </a:pPr>
            <a:r>
              <a:rPr lang="zh-CN" altLang="en-US" sz="2000" dirty="0" smtClean="0">
                <a:solidFill>
                  <a:schemeClr val="tx1"/>
                </a:solidFill>
                <a:latin typeface="+mn-ea"/>
                <a:ea typeface="+mn-ea"/>
              </a:rPr>
              <a:t>以神权强化王权</a:t>
            </a:r>
            <a:endParaRPr lang="zh-CN" altLang="en-US" sz="2000" dirty="0">
              <a:solidFill>
                <a:schemeClr val="tx1"/>
              </a:solidFill>
              <a:latin typeface="+mn-ea"/>
              <a:ea typeface="+mn-ea"/>
            </a:endParaRPr>
          </a:p>
        </p:txBody>
      </p:sp>
      <p:sp>
        <p:nvSpPr>
          <p:cNvPr id="54" name="文本框 35853"/>
          <p:cNvSpPr txBox="1"/>
          <p:nvPr/>
        </p:nvSpPr>
        <p:spPr>
          <a:xfrm>
            <a:off x="1998615" y="1505803"/>
            <a:ext cx="2376488" cy="400050"/>
          </a:xfrm>
          <a:prstGeom prst="rect">
            <a:avLst/>
          </a:prstGeom>
          <a:noFill/>
          <a:ln w="9525">
            <a:noFill/>
          </a:ln>
        </p:spPr>
        <p:txBody>
          <a:bodyPr anchor="t">
            <a:spAutoFit/>
          </a:bodyPr>
          <a:lstStyle/>
          <a:p>
            <a:pPr>
              <a:spcBef>
                <a:spcPct val="50000"/>
              </a:spcBef>
            </a:pPr>
            <a:r>
              <a:rPr lang="zh-CN" altLang="en-US" sz="2000" dirty="0" smtClean="0">
                <a:solidFill>
                  <a:schemeClr val="tx1"/>
                </a:solidFill>
                <a:latin typeface="+mn-ea"/>
                <a:ea typeface="+mn-ea"/>
              </a:rPr>
              <a:t>内外服制度</a:t>
            </a:r>
            <a:endParaRPr lang="zh-CN" altLang="en-US" sz="2000" dirty="0">
              <a:solidFill>
                <a:schemeClr val="tx1"/>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夏朝地图"/>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93325" y="650542"/>
            <a:ext cx="6250675" cy="4514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矩形 3"/>
          <p:cNvSpPr>
            <a:spLocks noChangeArrowheads="1"/>
          </p:cNvSpPr>
          <p:nvPr/>
        </p:nvSpPr>
        <p:spPr bwMode="auto">
          <a:xfrm>
            <a:off x="0" y="2188845"/>
            <a:ext cx="5008728" cy="523220"/>
          </a:xfrm>
          <a:prstGeom prst="rect">
            <a:avLst/>
          </a:prstGeom>
          <a:noFill/>
          <a:ln w="9525">
            <a:noFill/>
            <a:miter lim="800000"/>
            <a:headEnd/>
            <a:tailEnd/>
          </a:ln>
        </p:spPr>
        <p:txBody>
          <a:bodyPr wrap="square">
            <a:spAutoFit/>
          </a:bodyPr>
          <a:lstStyle/>
          <a:p>
            <a:r>
              <a:rPr lang="zh-CN" altLang="en-US" sz="2800" b="1" dirty="0">
                <a:latin typeface="楷体" pitchFamily="49" charset="-122"/>
                <a:ea typeface="楷体" pitchFamily="49" charset="-122"/>
              </a:rPr>
              <a:t>   </a:t>
            </a:r>
            <a:endParaRPr lang="zh-CN" altLang="en-US" dirty="0"/>
          </a:p>
        </p:txBody>
      </p:sp>
      <p:sp>
        <p:nvSpPr>
          <p:cNvPr id="5" name="矩形 4"/>
          <p:cNvSpPr/>
          <p:nvPr/>
        </p:nvSpPr>
        <p:spPr>
          <a:xfrm>
            <a:off x="191068" y="3013439"/>
            <a:ext cx="4681181"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zh-CN" altLang="en-US" sz="2400" b="1" dirty="0" smtClean="0">
                <a:latin typeface="楷体" pitchFamily="49" charset="-122"/>
                <a:ea typeface="楷体" pitchFamily="49" charset="-122"/>
              </a:rPr>
              <a:t>   “及禹崩，虽受益</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诸侯皆去益而朝启，曰‘吾君帝禹之子也’，于是启遂即天子位，是为夏后帝启。”                          </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 </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史记</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夏本纪</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 </a:t>
            </a:r>
            <a:endParaRPr lang="zh-CN" altLang="en-US" sz="2400" b="1" dirty="0">
              <a:latin typeface="楷体" pitchFamily="49" charset="-122"/>
              <a:ea typeface="楷体" pitchFamily="49" charset="-122"/>
            </a:endParaRPr>
          </a:p>
        </p:txBody>
      </p:sp>
      <p:sp>
        <p:nvSpPr>
          <p:cNvPr id="6" name="TextBox 5"/>
          <p:cNvSpPr txBox="1"/>
          <p:nvPr/>
        </p:nvSpPr>
        <p:spPr>
          <a:xfrm>
            <a:off x="0" y="0"/>
            <a:ext cx="4493538" cy="523220"/>
          </a:xfrm>
          <a:prstGeom prst="rect">
            <a:avLst/>
          </a:prstGeom>
          <a:noFill/>
        </p:spPr>
        <p:txBody>
          <a:bodyPr wrap="none" rtlCol="0">
            <a:spAutoFit/>
          </a:bodyPr>
          <a:lstStyle/>
          <a:p>
            <a:r>
              <a:rPr lang="zh-CN" altLang="en-US" sz="2800" dirty="0" smtClean="0">
                <a:latin typeface="黑体" pitchFamily="49" charset="-122"/>
                <a:ea typeface="黑体" pitchFamily="49" charset="-122"/>
              </a:rPr>
              <a:t>一、夏的建立与王位世袭制</a:t>
            </a:r>
            <a:endParaRPr lang="zh-CN" altLang="en-US" sz="2800" dirty="0">
              <a:latin typeface="黑体" pitchFamily="49" charset="-122"/>
              <a:ea typeface="黑体" pitchFamily="49" charset="-122"/>
            </a:endParaRPr>
          </a:p>
        </p:txBody>
      </p:sp>
      <p:sp>
        <p:nvSpPr>
          <p:cNvPr id="7" name="TextBox 6"/>
          <p:cNvSpPr txBox="1"/>
          <p:nvPr/>
        </p:nvSpPr>
        <p:spPr>
          <a:xfrm>
            <a:off x="177420" y="1187356"/>
            <a:ext cx="2729553" cy="1569660"/>
          </a:xfrm>
          <a:prstGeom prst="rect">
            <a:avLst/>
          </a:prstGeom>
          <a:noFill/>
        </p:spPr>
        <p:txBody>
          <a:bodyPr wrap="square" rtlCol="0">
            <a:spAutoFit/>
          </a:bodyPr>
          <a:lstStyle/>
          <a:p>
            <a:r>
              <a:rPr lang="zh-CN" altLang="en-US" sz="2400" dirty="0" smtClean="0">
                <a:latin typeface="+mn-ea"/>
                <a:ea typeface="+mn-ea"/>
              </a:rPr>
              <a:t>      约公元前</a:t>
            </a:r>
            <a:r>
              <a:rPr lang="en-US" altLang="zh-CN" sz="2400" dirty="0" smtClean="0">
                <a:latin typeface="+mn-ea"/>
                <a:ea typeface="+mn-ea"/>
              </a:rPr>
              <a:t>2070</a:t>
            </a:r>
            <a:r>
              <a:rPr lang="zh-CN" altLang="en-US" sz="2400" dirty="0" smtClean="0">
                <a:latin typeface="+mn-ea"/>
                <a:ea typeface="+mn-ea"/>
              </a:rPr>
              <a:t>年，禹建立中国历史上第一个国家政权</a:t>
            </a:r>
            <a:r>
              <a:rPr lang="en-US" altLang="zh-CN" sz="2400" dirty="0" smtClean="0">
                <a:latin typeface="+mn-ea"/>
                <a:ea typeface="+mn-ea"/>
              </a:rPr>
              <a:t>——</a:t>
            </a:r>
            <a:r>
              <a:rPr lang="zh-CN" altLang="en-US" sz="2400" dirty="0" smtClean="0">
                <a:latin typeface="+mn-ea"/>
                <a:ea typeface="+mn-ea"/>
              </a:rPr>
              <a:t>夏朝</a:t>
            </a:r>
            <a:endParaRPr lang="zh-CN" altLang="en-US" sz="2400"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3"/>
          <p:cNvSpPr txBox="1">
            <a:spLocks noChangeArrowheads="1"/>
          </p:cNvSpPr>
          <p:nvPr/>
        </p:nvSpPr>
        <p:spPr bwMode="auto">
          <a:xfrm>
            <a:off x="0" y="0"/>
            <a:ext cx="9144000" cy="708422"/>
          </a:xfrm>
          <a:prstGeom prst="rect">
            <a:avLst/>
          </a:prstGeom>
          <a:noFill/>
          <a:ln w="9525">
            <a:noFill/>
            <a:miter lim="800000"/>
            <a:headEnd/>
            <a:tailEnd/>
          </a:ln>
          <a:effectLst/>
        </p:spPr>
        <p:txBody>
          <a:bodyPr>
            <a:spAutoFit/>
          </a:bodyPr>
          <a:lstStyle/>
          <a:p>
            <a:pPr>
              <a:defRPr/>
            </a:pPr>
            <a:endParaRPr kumimoji="1" lang="zh-CN" altLang="en-US" sz="4000" b="1">
              <a:solidFill>
                <a:srgbClr val="FFFFCC"/>
              </a:solidFill>
              <a:effectLst>
                <a:outerShdw blurRad="38100" dist="38100" dir="2700000" algn="tl">
                  <a:srgbClr val="000000"/>
                </a:outerShdw>
              </a:effectLst>
              <a:latin typeface="Times New Roman" pitchFamily="18" charset="0"/>
              <a:ea typeface="隶书" pitchFamily="49" charset="-122"/>
            </a:endParaRPr>
          </a:p>
        </p:txBody>
      </p:sp>
      <p:pic>
        <p:nvPicPr>
          <p:cNvPr id="6148" name="Picture 4" descr="二里头宫殿基址群发掘现场"/>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4961" y="320154"/>
            <a:ext cx="7924800" cy="3950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237" name="Text Box 5"/>
          <p:cNvSpPr txBox="1">
            <a:spLocks noChangeArrowheads="1"/>
          </p:cNvSpPr>
          <p:nvPr/>
        </p:nvSpPr>
        <p:spPr bwMode="auto">
          <a:xfrm>
            <a:off x="8440738" y="1241822"/>
            <a:ext cx="554038" cy="92869"/>
          </a:xfrm>
          <a:prstGeom prst="rect">
            <a:avLst/>
          </a:prstGeom>
          <a:noFill/>
          <a:ln w="9525">
            <a:noFill/>
            <a:miter lim="800000"/>
            <a:headEnd/>
            <a:tailEnd/>
          </a:ln>
          <a:effectLst/>
        </p:spPr>
        <p:txBody>
          <a:bodyPr vert="eaVert" wrap="none">
            <a:spAutoFit/>
          </a:bodyPr>
          <a:lstStyle/>
          <a:p>
            <a:pPr>
              <a:defRPr/>
            </a:pPr>
            <a:endParaRPr lang="zh-CN" altLang="en-US" sz="2400" b="1" dirty="0">
              <a:solidFill>
                <a:schemeClr val="bg1"/>
              </a:solidFill>
              <a:effectLst>
                <a:outerShdw blurRad="38100" dist="38100" dir="2700000" algn="tl">
                  <a:srgbClr val="000000"/>
                </a:outerShdw>
              </a:effectLst>
              <a:latin typeface="Times New Roman" pitchFamily="18" charset="0"/>
            </a:endParaRPr>
          </a:p>
        </p:txBody>
      </p:sp>
      <p:sp>
        <p:nvSpPr>
          <p:cNvPr id="2" name="矩形 1"/>
          <p:cNvSpPr/>
          <p:nvPr/>
        </p:nvSpPr>
        <p:spPr>
          <a:xfrm>
            <a:off x="2367047" y="4394305"/>
            <a:ext cx="3775393" cy="400110"/>
          </a:xfrm>
          <a:prstGeom prst="rect">
            <a:avLst/>
          </a:prstGeom>
        </p:spPr>
        <p:txBody>
          <a:bodyPr wrap="none">
            <a:spAutoFit/>
          </a:bodyPr>
          <a:lstStyle/>
          <a:p>
            <a:r>
              <a:rPr lang="zh-CN" altLang="en-US" sz="2000" dirty="0">
                <a:solidFill>
                  <a:schemeClr val="tx1"/>
                </a:solidFill>
                <a:latin typeface="黑体" pitchFamily="49" charset="-122"/>
                <a:ea typeface="黑体" pitchFamily="49" charset="-122"/>
              </a:rPr>
              <a:t>夏朝二里头宫殿基址群发掘现场</a:t>
            </a:r>
          </a:p>
        </p:txBody>
      </p:sp>
    </p:spTree>
    <p:extLst>
      <p:ext uri="{BB962C8B-B14F-4D97-AF65-F5344CB8AC3E}">
        <p14:creationId xmlns="" xmlns:p14="http://schemas.microsoft.com/office/powerpoint/2010/main" val="266661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3"/>
          <p:cNvPicPr>
            <a:picLocks noChangeAspect="1"/>
          </p:cNvPicPr>
          <p:nvPr/>
        </p:nvPicPr>
        <p:blipFill>
          <a:blip r:embed="rId3" cstate="print"/>
          <a:stretch>
            <a:fillRect/>
          </a:stretch>
        </p:blipFill>
        <p:spPr>
          <a:xfrm>
            <a:off x="-1" y="0"/>
            <a:ext cx="5060255" cy="5143500"/>
          </a:xfrm>
          <a:prstGeom prst="rect">
            <a:avLst/>
          </a:prstGeom>
        </p:spPr>
      </p:pic>
      <p:grpSp>
        <p:nvGrpSpPr>
          <p:cNvPr id="12" name="组合 11"/>
          <p:cNvGrpSpPr/>
          <p:nvPr/>
        </p:nvGrpSpPr>
        <p:grpSpPr>
          <a:xfrm>
            <a:off x="1364775" y="491318"/>
            <a:ext cx="7615452" cy="2906974"/>
            <a:chOff x="1364775" y="491318"/>
            <a:chExt cx="7615452" cy="2906974"/>
          </a:xfrm>
        </p:grpSpPr>
        <p:sp>
          <p:nvSpPr>
            <p:cNvPr id="4" name="椭圆 3"/>
            <p:cNvSpPr/>
            <p:nvPr/>
          </p:nvSpPr>
          <p:spPr>
            <a:xfrm>
              <a:off x="1364775" y="2088107"/>
              <a:ext cx="1337481" cy="131018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858603" y="491318"/>
              <a:ext cx="4121624" cy="1801771"/>
              <a:chOff x="5022376" y="2347413"/>
              <a:chExt cx="4121624" cy="1801771"/>
            </a:xfrm>
          </p:grpSpPr>
          <p:pic>
            <p:nvPicPr>
              <p:cNvPr id="5" name="Picture 2" descr="二里头遗址宫殿"/>
              <p:cNvPicPr>
                <a:picLocks noChangeAspect="1" noChangeArrowheads="1"/>
              </p:cNvPicPr>
              <p:nvPr/>
            </p:nvPicPr>
            <p:blipFill>
              <a:blip r:embed="rId4" cstate="print">
                <a:extLst>
                  <a:ext uri="{28A0092B-C50C-407E-A947-70E740481C1C}">
                    <a14:useLocalDpi xmlns="" xmlns:a14="http://schemas.microsoft.com/office/drawing/2010/main" val="0"/>
                  </a:ext>
                </a:extLst>
              </a:blip>
              <a:srcRect b="13404"/>
              <a:stretch>
                <a:fillRect/>
              </a:stretch>
            </p:blipFill>
            <p:spPr bwMode="auto">
              <a:xfrm>
                <a:off x="5022376" y="2405504"/>
                <a:ext cx="4121624" cy="17436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6002075" y="2347413"/>
                <a:ext cx="2145639"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zh-CN" altLang="en-US" dirty="0">
                    <a:solidFill>
                      <a:schemeClr val="bg1"/>
                    </a:solidFill>
                    <a:latin typeface="黑体" pitchFamily="49" charset="-122"/>
                    <a:ea typeface="黑体" pitchFamily="49" charset="-122"/>
                  </a:rPr>
                  <a:t>夏朝宫殿复原图</a:t>
                </a:r>
              </a:p>
            </p:txBody>
          </p:sp>
        </p:grpSp>
      </p:grpSp>
      <p:grpSp>
        <p:nvGrpSpPr>
          <p:cNvPr id="17" name="组合 16"/>
          <p:cNvGrpSpPr/>
          <p:nvPr/>
        </p:nvGrpSpPr>
        <p:grpSpPr>
          <a:xfrm>
            <a:off x="1419367" y="2565779"/>
            <a:ext cx="6141490" cy="2349688"/>
            <a:chOff x="1419367" y="2565779"/>
            <a:chExt cx="6141490" cy="2349688"/>
          </a:xfrm>
        </p:grpSpPr>
        <p:sp>
          <p:nvSpPr>
            <p:cNvPr id="8" name="椭圆 7"/>
            <p:cNvSpPr/>
            <p:nvPr/>
          </p:nvSpPr>
          <p:spPr>
            <a:xfrm>
              <a:off x="1419367" y="4476466"/>
              <a:ext cx="846161" cy="43900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472750" y="2565779"/>
              <a:ext cx="2088107" cy="2277662"/>
              <a:chOff x="6769288" y="0"/>
              <a:chExt cx="2088107" cy="2277662"/>
            </a:xfrm>
          </p:grpSpPr>
          <p:pic>
            <p:nvPicPr>
              <p:cNvPr id="10" name="Picture 2" descr="https://timgsa.baidu.com/timg?image&amp;quality=80&amp;size=b9999_10000&amp;sec=1580798757066&amp;di=34d261b281cd5b5861c01b83d7f29312&amp;imgtype=0&amp;src=http%3A%2F%2Fphotocdn.sohu.com%2F20130703%2FImg380584912.jpg"/>
              <p:cNvPicPr>
                <a:picLocks noChangeAspect="1" noChangeArrowheads="1"/>
              </p:cNvPicPr>
              <p:nvPr/>
            </p:nvPicPr>
            <p:blipFill>
              <a:blip r:embed="rId5" cstate="print"/>
              <a:srcRect l="6591" t="20443" r="5433" b="7247"/>
              <a:stretch>
                <a:fillRect/>
              </a:stretch>
            </p:blipFill>
            <p:spPr bwMode="auto">
              <a:xfrm>
                <a:off x="6769288" y="0"/>
                <a:ext cx="2088107" cy="1705970"/>
              </a:xfrm>
              <a:prstGeom prst="rect">
                <a:avLst/>
              </a:prstGeom>
              <a:noFill/>
            </p:spPr>
          </p:pic>
          <p:sp>
            <p:nvSpPr>
              <p:cNvPr id="11" name="Text Box 3"/>
              <p:cNvSpPr txBox="1">
                <a:spLocks noChangeArrowheads="1"/>
              </p:cNvSpPr>
              <p:nvPr/>
            </p:nvSpPr>
            <p:spPr bwMode="auto">
              <a:xfrm>
                <a:off x="7099915" y="1600554"/>
                <a:ext cx="1569660" cy="67710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dirty="0" smtClean="0">
                    <a:latin typeface="黑体" pitchFamily="49" charset="-122"/>
                    <a:ea typeface="黑体" pitchFamily="49" charset="-122"/>
                  </a:rPr>
                  <a:t> </a:t>
                </a:r>
                <a:r>
                  <a:rPr lang="zh-CN" altLang="en-US" dirty="0" smtClean="0">
                    <a:latin typeface="黑体" pitchFamily="49" charset="-122"/>
                    <a:ea typeface="黑体" pitchFamily="49" charset="-122"/>
                  </a:rPr>
                  <a:t>二里头出土</a:t>
                </a:r>
                <a:endParaRPr lang="en-US" altLang="zh-CN" dirty="0" smtClean="0">
                  <a:latin typeface="黑体" pitchFamily="49" charset="-122"/>
                  <a:ea typeface="黑体" pitchFamily="49" charset="-122"/>
                </a:endParaRPr>
              </a:p>
              <a:p>
                <a:pPr>
                  <a:defRPr/>
                </a:pPr>
                <a:r>
                  <a:rPr lang="zh-CN" altLang="en-US" dirty="0" smtClean="0">
                    <a:latin typeface="黑体" pitchFamily="49" charset="-122"/>
                    <a:ea typeface="黑体" pitchFamily="49" charset="-122"/>
                  </a:rPr>
                  <a:t>青铜乳钉纹爵</a:t>
                </a:r>
                <a:endParaRPr lang="zh-CN" altLang="en-US" dirty="0">
                  <a:latin typeface="黑体" pitchFamily="49" charset="-122"/>
                  <a:ea typeface="黑体" pitchFamily="49"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夏朝地图"/>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88861" y="650545"/>
            <a:ext cx="5909480" cy="4267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0" y="0"/>
            <a:ext cx="3775393" cy="523220"/>
          </a:xfrm>
          <a:prstGeom prst="rect">
            <a:avLst/>
          </a:prstGeom>
          <a:noFill/>
        </p:spPr>
        <p:txBody>
          <a:bodyPr wrap="none" rtlCol="0">
            <a:spAutoFit/>
          </a:bodyPr>
          <a:lstStyle/>
          <a:p>
            <a:r>
              <a:rPr lang="zh-CN" altLang="en-US" sz="2800" dirty="0" smtClean="0">
                <a:latin typeface="黑体" pitchFamily="49" charset="-122"/>
                <a:ea typeface="黑体" pitchFamily="49" charset="-122"/>
              </a:rPr>
              <a:t>二、商朝的内外服制度</a:t>
            </a:r>
            <a:endParaRPr lang="zh-CN" altLang="en-US" sz="2800" dirty="0">
              <a:latin typeface="黑体" pitchFamily="49" charset="-122"/>
              <a:ea typeface="黑体" pitchFamily="49" charset="-122"/>
            </a:endParaRPr>
          </a:p>
        </p:txBody>
      </p:sp>
      <p:grpSp>
        <p:nvGrpSpPr>
          <p:cNvPr id="7" name="组合 6"/>
          <p:cNvGrpSpPr/>
          <p:nvPr/>
        </p:nvGrpSpPr>
        <p:grpSpPr>
          <a:xfrm>
            <a:off x="177420" y="1732668"/>
            <a:ext cx="7347002" cy="1460235"/>
            <a:chOff x="177420" y="1732668"/>
            <a:chExt cx="7347002" cy="1460235"/>
          </a:xfrm>
        </p:grpSpPr>
        <p:sp>
          <p:nvSpPr>
            <p:cNvPr id="4" name="Line 3"/>
            <p:cNvSpPr>
              <a:spLocks noChangeShapeType="1"/>
            </p:cNvSpPr>
            <p:nvPr/>
          </p:nvSpPr>
          <p:spPr bwMode="auto">
            <a:xfrm flipH="1">
              <a:off x="6823880" y="1732668"/>
              <a:ext cx="700542" cy="874054"/>
            </a:xfrm>
            <a:prstGeom prst="line">
              <a:avLst/>
            </a:prstGeom>
            <a:noFill/>
            <a:ln w="187325">
              <a:solidFill>
                <a:srgbClr val="FF6600"/>
              </a:solidFill>
              <a:round/>
              <a:headEnd/>
              <a:tailEnd type="stealth" w="med" len="med"/>
            </a:ln>
            <a:extLst>
              <a:ext uri="{909E8E84-426E-40DD-AFC4-6F175D3DCCD1}">
                <a14:hiddenFill xmlns="" xmlns:a14="http://schemas.microsoft.com/office/drawing/2010/main">
                  <a:noFill/>
                </a14:hiddenFill>
              </a:ext>
            </a:extLst>
          </p:spPr>
          <p:txBody>
            <a:bodyPr/>
            <a:lstStyle/>
            <a:p>
              <a:endParaRPr lang="zh-CN" altLang="en-US"/>
            </a:p>
          </p:txBody>
        </p:sp>
        <p:sp>
          <p:nvSpPr>
            <p:cNvPr id="6" name="TextBox 5"/>
            <p:cNvSpPr txBox="1"/>
            <p:nvPr/>
          </p:nvSpPr>
          <p:spPr>
            <a:xfrm>
              <a:off x="177420" y="1992574"/>
              <a:ext cx="2729553" cy="1200329"/>
            </a:xfrm>
            <a:prstGeom prst="rect">
              <a:avLst/>
            </a:prstGeom>
            <a:noFill/>
          </p:spPr>
          <p:txBody>
            <a:bodyPr wrap="square" rtlCol="0">
              <a:spAutoFit/>
            </a:bodyPr>
            <a:lstStyle/>
            <a:p>
              <a:r>
                <a:rPr lang="zh-CN" altLang="en-US" sz="2400" dirty="0" smtClean="0">
                  <a:latin typeface="+mn-ea"/>
                  <a:ea typeface="+mn-ea"/>
                </a:rPr>
                <a:t>      约公元前</a:t>
              </a:r>
              <a:r>
                <a:rPr lang="en-US" altLang="zh-CN" sz="2400" dirty="0" smtClean="0">
                  <a:latin typeface="+mn-ea"/>
                  <a:ea typeface="+mn-ea"/>
                </a:rPr>
                <a:t>1600</a:t>
              </a:r>
              <a:r>
                <a:rPr lang="zh-CN" altLang="en-US" sz="2400" dirty="0" smtClean="0">
                  <a:latin typeface="+mn-ea"/>
                  <a:ea typeface="+mn-ea"/>
                </a:rPr>
                <a:t>年，商汤灭夏，建立商朝。</a:t>
              </a:r>
              <a:endParaRPr lang="zh-CN" altLang="en-US" sz="2400" dirty="0">
                <a:latin typeface="+mn-ea"/>
                <a:ea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a:spLocks/>
          </p:cNvSpPr>
          <p:nvPr/>
        </p:nvSpPr>
        <p:spPr>
          <a:xfrm>
            <a:off x="2934269" y="621428"/>
            <a:ext cx="5964071" cy="4290060"/>
          </a:xfrm>
          <a:prstGeom prst="rect">
            <a:avLst/>
          </a:prstGeom>
        </p:spPr>
        <p:txBody>
          <a:bodyPr vert="horz" wrap="square" lIns="91440" tIns="45720" rIns="91440" bIns="45720" anchor="t">
            <a:normAutofit fontScale="77500" lnSpcReduction="20000"/>
          </a:bodyPr>
          <a:lstStyle/>
          <a:p>
            <a:pPr marL="171450" marR="0" lvl="0" indent="-171450" algn="l" defTabSz="685800" rtl="0" eaLnBrk="1" fontAlgn="auto" latinLnBrk="0" hangingPunct="1">
              <a:lnSpc>
                <a:spcPct val="130000"/>
              </a:lnSpc>
              <a:spcBef>
                <a:spcPts val="0"/>
              </a:spcBef>
              <a:spcAft>
                <a:spcPts val="1000"/>
              </a:spcAft>
              <a:buClrTx/>
              <a:buSzTx/>
              <a:tabLst/>
              <a:defRPr/>
            </a:pPr>
            <a:r>
              <a:rPr kumimoji="0" lang="zh-CN" altLang="en-US" sz="2600" b="1" i="0" u="none" strike="noStrike" kern="1200" cap="none" spc="150" normalizeH="0" baseline="0" noProof="0" dirty="0" smtClean="0">
                <a:ln>
                  <a:noFill/>
                </a:ln>
                <a:solidFill>
                  <a:schemeClr val="tx1"/>
                </a:solidFill>
                <a:effectLst/>
                <a:uLnTx/>
                <a:uFillTx/>
                <a:latin typeface="楷体" pitchFamily="49" charset="-122"/>
                <a:ea typeface="楷体" pitchFamily="49" charset="-122"/>
                <a:cs typeface="+mn-cs"/>
              </a:rPr>
              <a:t>     从所发现的十万多片甲骨文的内容看，有两个特点值得注意：一是占卜所涉及的范围十分广泛。凡商王做任何事，都要经过占卜，以取得上天神的应允和指示。这样，凡是商王所要办的事，就都是神下达的旨意。既然是神下达的旨意，那就非办不可。像盘庚迁都，他用以解释非迁不可的最重要的理由就是</a:t>
            </a:r>
            <a:r>
              <a:rPr kumimoji="0" lang="en-US" altLang="zh-CN" sz="2600" b="1" i="0" u="none" strike="noStrike" kern="1200" cap="none" spc="150" normalizeH="0" baseline="0" noProof="0" dirty="0" smtClean="0">
                <a:ln>
                  <a:noFill/>
                </a:ln>
                <a:solidFill>
                  <a:schemeClr val="tx1"/>
                </a:solidFill>
                <a:effectLst/>
                <a:uLnTx/>
                <a:uFillTx/>
                <a:latin typeface="楷体" pitchFamily="49" charset="-122"/>
                <a:ea typeface="楷体" pitchFamily="49" charset="-122"/>
                <a:cs typeface="+mn-cs"/>
              </a:rPr>
              <a:t>“</a:t>
            </a:r>
            <a:r>
              <a:rPr kumimoji="0" lang="zh-CN" altLang="en-US" sz="2600" b="1" i="0" u="none" strike="noStrike" kern="1200" cap="none" spc="150" normalizeH="0" baseline="0" noProof="0" dirty="0" smtClean="0">
                <a:ln>
                  <a:noFill/>
                </a:ln>
                <a:solidFill>
                  <a:schemeClr val="tx1"/>
                </a:solidFill>
                <a:effectLst/>
                <a:uLnTx/>
                <a:uFillTx/>
                <a:latin typeface="楷体" pitchFamily="49" charset="-122"/>
                <a:ea typeface="楷体" pitchFamily="49" charset="-122"/>
                <a:cs typeface="+mn-cs"/>
              </a:rPr>
              <a:t>非敢违卜</a:t>
            </a:r>
            <a:r>
              <a:rPr kumimoji="0" lang="en-US" altLang="zh-CN" sz="2600" b="1" i="0" u="none" strike="noStrike" kern="1200" cap="none" spc="150" normalizeH="0" baseline="0" noProof="0" dirty="0" smtClean="0">
                <a:ln>
                  <a:noFill/>
                </a:ln>
                <a:solidFill>
                  <a:schemeClr val="tx1"/>
                </a:solidFill>
                <a:effectLst/>
                <a:uLnTx/>
                <a:uFillTx/>
                <a:latin typeface="楷体" pitchFamily="49" charset="-122"/>
                <a:ea typeface="楷体" pitchFamily="49" charset="-122"/>
                <a:cs typeface="+mn-cs"/>
              </a:rPr>
              <a:t>”</a:t>
            </a:r>
            <a:r>
              <a:rPr kumimoji="0" lang="zh-CN" altLang="en-US" sz="2600" b="1" i="0" u="none" strike="noStrike" kern="1200" cap="none" spc="150" normalizeH="0" baseline="0" noProof="0" dirty="0" smtClean="0">
                <a:ln>
                  <a:noFill/>
                </a:ln>
                <a:solidFill>
                  <a:schemeClr val="tx1"/>
                </a:solidFill>
                <a:effectLst/>
                <a:uLnTx/>
                <a:uFillTx/>
                <a:latin typeface="楷体" pitchFamily="49" charset="-122"/>
                <a:ea typeface="楷体" pitchFamily="49" charset="-122"/>
                <a:cs typeface="+mn-cs"/>
              </a:rPr>
              <a:t>，迁都是上帝的旨意，在占卜时已明示出来了；二是占卜时神在龟或骨上所显示的旨令，是吉是凶，能否可行，要由商王来作决断。这个决断形式，在甲骨文中就是</a:t>
            </a:r>
            <a:r>
              <a:rPr kumimoji="0" lang="en-US" altLang="zh-CN" sz="2600" b="1" i="0" u="none" strike="noStrike" kern="1200" cap="none" spc="150" normalizeH="0" baseline="0" noProof="0" dirty="0" smtClean="0">
                <a:ln>
                  <a:noFill/>
                </a:ln>
                <a:solidFill>
                  <a:schemeClr val="tx1"/>
                </a:solidFill>
                <a:effectLst/>
                <a:uLnTx/>
                <a:uFillTx/>
                <a:latin typeface="楷体" pitchFamily="49" charset="-122"/>
                <a:ea typeface="楷体" pitchFamily="49" charset="-122"/>
                <a:cs typeface="+mn-cs"/>
              </a:rPr>
              <a:t>“</a:t>
            </a:r>
            <a:r>
              <a:rPr kumimoji="0" lang="zh-CN" altLang="en-US" sz="2600" b="1" i="0" u="none" strike="noStrike" kern="1200" cap="none" spc="150" normalizeH="0" baseline="0" noProof="0" dirty="0" smtClean="0">
                <a:ln>
                  <a:noFill/>
                </a:ln>
                <a:solidFill>
                  <a:schemeClr val="tx1"/>
                </a:solidFill>
                <a:effectLst/>
                <a:uLnTx/>
                <a:uFillTx/>
                <a:latin typeface="楷体" pitchFamily="49" charset="-122"/>
                <a:ea typeface="楷体" pitchFamily="49" charset="-122"/>
                <a:cs typeface="+mn-cs"/>
              </a:rPr>
              <a:t>王占曰</a:t>
            </a:r>
            <a:r>
              <a:rPr kumimoji="0" lang="en-US" altLang="zh-CN" sz="2600" b="1" i="0" u="none" strike="noStrike" kern="1200" cap="none" spc="150" normalizeH="0" baseline="0" noProof="0" dirty="0" smtClean="0">
                <a:ln>
                  <a:noFill/>
                </a:ln>
                <a:solidFill>
                  <a:schemeClr val="tx1"/>
                </a:solidFill>
                <a:effectLst/>
                <a:uLnTx/>
                <a:uFillTx/>
                <a:latin typeface="楷体" pitchFamily="49" charset="-122"/>
                <a:ea typeface="楷体" pitchFamily="49" charset="-122"/>
                <a:cs typeface="+mn-cs"/>
              </a:rPr>
              <a:t>”</a:t>
            </a:r>
            <a:r>
              <a:rPr kumimoji="0" lang="zh-CN" altLang="en-US" sz="2600" b="1" i="0" u="none" strike="noStrike" kern="1200" cap="none" spc="150" normalizeH="0" baseline="0" noProof="0" dirty="0" smtClean="0">
                <a:ln>
                  <a:noFill/>
                </a:ln>
                <a:solidFill>
                  <a:schemeClr val="tx1"/>
                </a:solidFill>
                <a:effectLst/>
                <a:uLnTx/>
                <a:uFillTx/>
                <a:latin typeface="楷体" pitchFamily="49" charset="-122"/>
                <a:ea typeface="楷体" pitchFamily="49" charset="-122"/>
                <a:cs typeface="+mn-cs"/>
              </a:rPr>
              <a:t>。</a:t>
            </a:r>
          </a:p>
          <a:p>
            <a:pPr marL="171450" marR="0" lvl="0" indent="-171450" algn="r" defTabSz="685800" rtl="0" eaLnBrk="1" fontAlgn="auto" latinLnBrk="0" hangingPunct="1">
              <a:lnSpc>
                <a:spcPct val="130000"/>
              </a:lnSpc>
              <a:spcBef>
                <a:spcPts val="0"/>
              </a:spcBef>
              <a:spcAft>
                <a:spcPts val="1000"/>
              </a:spcAft>
              <a:buClrTx/>
              <a:buSzTx/>
              <a:tabLst/>
              <a:defRPr/>
            </a:pPr>
            <a:r>
              <a:rPr kumimoji="0" lang="zh-CN" altLang="en-US" sz="2600" b="1" i="0" u="none" strike="noStrike" kern="1200" cap="none" spc="150" normalizeH="0" baseline="0" noProof="0" dirty="0" smtClean="0">
                <a:ln>
                  <a:noFill/>
                </a:ln>
                <a:solidFill>
                  <a:schemeClr val="tx1"/>
                </a:solidFill>
                <a:effectLst/>
                <a:uLnTx/>
                <a:uFillTx/>
                <a:latin typeface="楷体" pitchFamily="49" charset="-122"/>
                <a:ea typeface="楷体" pitchFamily="49" charset="-122"/>
                <a:cs typeface="+mn-cs"/>
              </a:rPr>
              <a:t>——杨升南《商代的王权和对王权的神化》</a:t>
            </a:r>
            <a:endParaRPr kumimoji="0" lang="zh-CN" altLang="en-US" sz="2600" b="1" i="0" u="none" strike="noStrike" kern="1200" cap="none" spc="150" normalizeH="0" baseline="0" noProof="0" dirty="0">
              <a:ln>
                <a:noFill/>
              </a:ln>
              <a:solidFill>
                <a:schemeClr val="tx1"/>
              </a:solidFill>
              <a:effectLst/>
              <a:uLnTx/>
              <a:uFillTx/>
              <a:latin typeface="楷体" pitchFamily="49" charset="-122"/>
              <a:ea typeface="楷体" pitchFamily="49" charset="-122"/>
              <a:cs typeface="+mn-cs"/>
            </a:endParaRPr>
          </a:p>
        </p:txBody>
      </p:sp>
      <p:sp>
        <p:nvSpPr>
          <p:cNvPr id="4" name="矩形 3"/>
          <p:cNvSpPr/>
          <p:nvPr/>
        </p:nvSpPr>
        <p:spPr>
          <a:xfrm>
            <a:off x="4296211" y="0"/>
            <a:ext cx="3775393" cy="573042"/>
          </a:xfrm>
          <a:prstGeom prst="rect">
            <a:avLst/>
          </a:prstGeom>
        </p:spPr>
        <p:txBody>
          <a:bodyPr wrap="none">
            <a:spAutoFit/>
          </a:bodyPr>
          <a:lstStyle/>
          <a:p>
            <a:pPr marL="171450" lvl="0" indent="-171450" defTabSz="685800" hangingPunct="1">
              <a:lnSpc>
                <a:spcPct val="130000"/>
              </a:lnSpc>
              <a:spcAft>
                <a:spcPts val="1000"/>
              </a:spcAft>
              <a:defRPr/>
            </a:pPr>
            <a:r>
              <a:rPr lang="zh-CN" altLang="en-US" sz="2800" dirty="0" smtClean="0">
                <a:latin typeface="黑体" pitchFamily="49" charset="-122"/>
                <a:ea typeface="黑体" pitchFamily="49" charset="-122"/>
              </a:rPr>
              <a:t>垄断神权</a:t>
            </a:r>
            <a:r>
              <a:rPr lang="en-US" altLang="zh-CN" sz="2800" dirty="0" smtClean="0">
                <a:latin typeface="黑体" pitchFamily="49" charset="-122"/>
                <a:ea typeface="黑体" pitchFamily="49" charset="-122"/>
              </a:rPr>
              <a:t>——</a:t>
            </a:r>
            <a:r>
              <a:rPr lang="zh-CN" altLang="en-US" sz="2800" dirty="0" smtClean="0">
                <a:latin typeface="黑体" pitchFamily="49" charset="-122"/>
                <a:ea typeface="黑体" pitchFamily="49" charset="-122"/>
              </a:rPr>
              <a:t>强化王权</a:t>
            </a:r>
          </a:p>
        </p:txBody>
      </p:sp>
      <p:grpSp>
        <p:nvGrpSpPr>
          <p:cNvPr id="6" name="组合 5"/>
          <p:cNvGrpSpPr/>
          <p:nvPr/>
        </p:nvGrpSpPr>
        <p:grpSpPr>
          <a:xfrm>
            <a:off x="495704" y="1036625"/>
            <a:ext cx="2097371" cy="3708591"/>
            <a:chOff x="6255059" y="2751125"/>
            <a:chExt cx="2097371" cy="3708591"/>
          </a:xfrm>
        </p:grpSpPr>
        <p:pic>
          <p:nvPicPr>
            <p:cNvPr id="7" name="图片 429060" descr="商祭祀狩猎涂硃牛骨刻辞"/>
            <p:cNvPicPr>
              <a:picLocks noChangeAspect="1" noChangeArrowheads="1"/>
            </p:cNvPicPr>
            <p:nvPr/>
          </p:nvPicPr>
          <p:blipFill>
            <a:blip r:embed="rId3" cstate="print"/>
            <a:srcRect/>
            <a:stretch>
              <a:fillRect/>
            </a:stretch>
          </p:blipFill>
          <p:spPr bwMode="auto">
            <a:xfrm>
              <a:off x="6339410" y="2751125"/>
              <a:ext cx="2013020" cy="3176125"/>
            </a:xfrm>
            <a:prstGeom prst="rect">
              <a:avLst/>
            </a:prstGeom>
            <a:noFill/>
            <a:ln w="9525">
              <a:noFill/>
              <a:miter lim="800000"/>
              <a:headEnd/>
              <a:tailEnd/>
            </a:ln>
          </p:spPr>
        </p:pic>
        <p:sp>
          <p:nvSpPr>
            <p:cNvPr id="8" name="文本框 429061"/>
            <p:cNvSpPr txBox="1">
              <a:spLocks noChangeArrowheads="1"/>
            </p:cNvSpPr>
            <p:nvPr/>
          </p:nvSpPr>
          <p:spPr bwMode="auto">
            <a:xfrm>
              <a:off x="6255059" y="6059606"/>
              <a:ext cx="2001836" cy="400110"/>
            </a:xfrm>
            <a:prstGeom prst="rect">
              <a:avLst/>
            </a:prstGeom>
            <a:noFill/>
            <a:ln w="9525">
              <a:noFill/>
              <a:miter lim="800000"/>
              <a:headEnd/>
              <a:tailEnd/>
            </a:ln>
          </p:spPr>
          <p:txBody>
            <a:bodyPr wrap="square">
              <a:spAutoFit/>
            </a:bodyPr>
            <a:lstStyle/>
            <a:p>
              <a:r>
                <a:rPr lang="zh-CN" altLang="en-US" sz="2000" dirty="0">
                  <a:solidFill>
                    <a:schemeClr val="tx1"/>
                  </a:solidFill>
                  <a:latin typeface="黑体" pitchFamily="49" charset="-122"/>
                  <a:ea typeface="黑体" pitchFamily="49" charset="-122"/>
                </a:rPr>
                <a:t>刻有卜辞的牛骨</a:t>
              </a:r>
            </a:p>
          </p:txBody>
        </p:sp>
      </p:grpSp>
      <p:sp>
        <p:nvSpPr>
          <p:cNvPr id="9" name="文本框 429062"/>
          <p:cNvSpPr txBox="1">
            <a:spLocks noChangeArrowheads="1"/>
          </p:cNvSpPr>
          <p:nvPr/>
        </p:nvSpPr>
        <p:spPr bwMode="auto">
          <a:xfrm>
            <a:off x="0" y="320463"/>
            <a:ext cx="3998794" cy="461665"/>
          </a:xfrm>
          <a:prstGeom prst="rect">
            <a:avLst/>
          </a:prstGeom>
          <a:noFill/>
          <a:ln w="9525">
            <a:noFill/>
            <a:miter lim="800000"/>
            <a:headEnd/>
            <a:tailEnd/>
          </a:ln>
        </p:spPr>
        <p:txBody>
          <a:bodyPr wrap="square">
            <a:spAutoFit/>
          </a:bodyPr>
          <a:lstStyle/>
          <a:p>
            <a:pPr>
              <a:spcBef>
                <a:spcPct val="50000"/>
              </a:spcBef>
            </a:pPr>
            <a:r>
              <a:rPr lang="zh-CN" altLang="en-US" sz="2400" b="1" dirty="0">
                <a:solidFill>
                  <a:schemeClr val="tx1"/>
                </a:solidFill>
                <a:latin typeface="楷体" pitchFamily="49" charset="-122"/>
                <a:ea typeface="楷体" pitchFamily="49" charset="-122"/>
                <a:cs typeface="仿宋_GB2312"/>
              </a:rPr>
              <a:t>“国之大事，在祀与戎。”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商朝地图"/>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4739" y="982643"/>
            <a:ext cx="3456634" cy="4146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线形标注 1 7"/>
          <p:cNvSpPr/>
          <p:nvPr/>
        </p:nvSpPr>
        <p:spPr>
          <a:xfrm>
            <a:off x="4299044" y="996292"/>
            <a:ext cx="3603010" cy="1187356"/>
          </a:xfrm>
          <a:prstGeom prst="borderCallout1">
            <a:avLst>
              <a:gd name="adj1" fmla="val 70474"/>
              <a:gd name="adj2" fmla="val -2272"/>
              <a:gd name="adj3" fmla="val 121424"/>
              <a:gd name="adj4" fmla="val -42401"/>
            </a:avLst>
          </a:prstGeom>
          <a:ln w="28575">
            <a:solidFill>
              <a:srgbClr val="FFC50D"/>
            </a:solidFill>
          </a:ln>
        </p:spPr>
        <p:style>
          <a:lnRef idx="2">
            <a:schemeClr val="accent6"/>
          </a:lnRef>
          <a:fillRef idx="1">
            <a:schemeClr val="lt1"/>
          </a:fillRef>
          <a:effectRef idx="0">
            <a:schemeClr val="accent6"/>
          </a:effectRef>
          <a:fontRef idx="minor">
            <a:schemeClr val="dk1"/>
          </a:fontRef>
        </p:style>
        <p:txBody>
          <a:bodyPr rtlCol="0" anchor="ctr"/>
          <a:lstStyle/>
          <a:p>
            <a:pPr hangingPunct="1">
              <a:defRPr/>
            </a:pPr>
            <a:endParaRPr lang="en-US" altLang="zh-CN" sz="2400" dirty="0" smtClean="0">
              <a:solidFill>
                <a:srgbClr val="660066"/>
              </a:solidFill>
            </a:endParaRPr>
          </a:p>
          <a:p>
            <a:pPr hangingPunct="1">
              <a:defRPr/>
            </a:pPr>
            <a:r>
              <a:rPr lang="zh-CN" altLang="en-US" sz="2400" dirty="0" smtClean="0">
                <a:solidFill>
                  <a:srgbClr val="660066"/>
                </a:solidFill>
              </a:rPr>
              <a:t>“</a:t>
            </a:r>
            <a:r>
              <a:rPr lang="zh-CN" altLang="en-US" sz="2400" dirty="0" smtClean="0">
                <a:solidFill>
                  <a:srgbClr val="660066"/>
                </a:solidFill>
                <a:latin typeface="Garamond" pitchFamily="18" charset="0"/>
              </a:rPr>
              <a:t>内服</a:t>
            </a:r>
            <a:r>
              <a:rPr lang="zh-CN" altLang="en-US" sz="2400" dirty="0" smtClean="0">
                <a:solidFill>
                  <a:srgbClr val="660066"/>
                </a:solidFill>
              </a:rPr>
              <a:t>”</a:t>
            </a:r>
            <a:r>
              <a:rPr lang="zh-CN" altLang="en-US" sz="2400" dirty="0" smtClean="0">
                <a:latin typeface="Garamond" pitchFamily="18" charset="0"/>
              </a:rPr>
              <a:t>是商朝国家的中心地区，即</a:t>
            </a:r>
            <a:r>
              <a:rPr lang="zh-CN" altLang="en-US" sz="2400" dirty="0" smtClean="0"/>
              <a:t>“</a:t>
            </a:r>
            <a:r>
              <a:rPr lang="zh-CN" altLang="en-US" sz="2400" dirty="0" smtClean="0">
                <a:latin typeface="Garamond" pitchFamily="18" charset="0"/>
              </a:rPr>
              <a:t>王畿</a:t>
            </a:r>
            <a:r>
              <a:rPr lang="zh-CN" altLang="en-US" sz="2400" dirty="0" smtClean="0"/>
              <a:t>”</a:t>
            </a:r>
            <a:r>
              <a:rPr lang="zh-CN" altLang="en-US" sz="2400" dirty="0" smtClean="0">
                <a:latin typeface="Garamond" pitchFamily="18" charset="0"/>
              </a:rPr>
              <a:t>，由商王直接治理。</a:t>
            </a:r>
          </a:p>
          <a:p>
            <a:endParaRPr lang="zh-CN" altLang="en-US" sz="2400" dirty="0"/>
          </a:p>
        </p:txBody>
      </p:sp>
      <p:sp>
        <p:nvSpPr>
          <p:cNvPr id="10" name="线形标注 1 9"/>
          <p:cNvSpPr/>
          <p:nvPr/>
        </p:nvSpPr>
        <p:spPr>
          <a:xfrm>
            <a:off x="4328614" y="3004788"/>
            <a:ext cx="3603010" cy="1187356"/>
          </a:xfrm>
          <a:prstGeom prst="borderCallout1">
            <a:avLst>
              <a:gd name="adj1" fmla="val 70474"/>
              <a:gd name="adj2" fmla="val -2272"/>
              <a:gd name="adj3" fmla="val -415"/>
              <a:gd name="adj4" fmla="val -37856"/>
            </a:avLst>
          </a:prstGeom>
          <a:ln w="28575">
            <a:solidFill>
              <a:srgbClr val="6C5200"/>
            </a:solidFill>
          </a:ln>
        </p:spPr>
        <p:style>
          <a:lnRef idx="2">
            <a:schemeClr val="accent6"/>
          </a:lnRef>
          <a:fillRef idx="1">
            <a:schemeClr val="lt1"/>
          </a:fillRef>
          <a:effectRef idx="0">
            <a:schemeClr val="accent6"/>
          </a:effectRef>
          <a:fontRef idx="minor">
            <a:schemeClr val="dk1"/>
          </a:fontRef>
        </p:style>
        <p:txBody>
          <a:bodyPr rtlCol="0" anchor="ctr"/>
          <a:lstStyle/>
          <a:p>
            <a:pPr hangingPunct="1">
              <a:defRPr/>
            </a:pPr>
            <a:endParaRPr lang="en-US" altLang="zh-CN" sz="2400" dirty="0" smtClean="0">
              <a:solidFill>
                <a:srgbClr val="660066"/>
              </a:solidFill>
            </a:endParaRPr>
          </a:p>
          <a:p>
            <a:pPr hangingPunct="1">
              <a:defRPr/>
            </a:pPr>
            <a:endParaRPr lang="en-US" altLang="zh-CN" sz="2400" dirty="0" smtClean="0">
              <a:solidFill>
                <a:srgbClr val="660066"/>
              </a:solidFill>
            </a:endParaRPr>
          </a:p>
          <a:p>
            <a:pPr hangingPunct="1">
              <a:defRPr/>
            </a:pPr>
            <a:r>
              <a:rPr lang="zh-CN" altLang="en-US" sz="2400" dirty="0" smtClean="0">
                <a:solidFill>
                  <a:srgbClr val="660066"/>
                </a:solidFill>
              </a:rPr>
              <a:t>“</a:t>
            </a:r>
            <a:r>
              <a:rPr lang="zh-CN" altLang="en-US" sz="2400" dirty="0" smtClean="0">
                <a:solidFill>
                  <a:srgbClr val="660066"/>
                </a:solidFill>
                <a:latin typeface="Garamond" pitchFamily="18" charset="0"/>
              </a:rPr>
              <a:t>外服</a:t>
            </a:r>
            <a:r>
              <a:rPr lang="zh-CN" altLang="en-US" sz="2400" dirty="0" smtClean="0">
                <a:solidFill>
                  <a:srgbClr val="660066"/>
                </a:solidFill>
              </a:rPr>
              <a:t>”</a:t>
            </a:r>
            <a:r>
              <a:rPr lang="zh-CN" altLang="en-US" sz="2400" dirty="0" smtClean="0">
                <a:latin typeface="Garamond" pitchFamily="18" charset="0"/>
              </a:rPr>
              <a:t>是商朝国家的外围地区，即“四土”，属于各类地方势力管辖。 </a:t>
            </a:r>
          </a:p>
          <a:p>
            <a:pPr hangingPunct="1">
              <a:defRPr/>
            </a:pPr>
            <a:endParaRPr lang="zh-CN" altLang="en-US" sz="2400" dirty="0" smtClean="0">
              <a:latin typeface="Garamond" pitchFamily="18" charset="0"/>
            </a:endParaRPr>
          </a:p>
          <a:p>
            <a:endParaRPr lang="zh-CN" altLang="en-US" sz="2400" dirty="0"/>
          </a:p>
        </p:txBody>
      </p:sp>
      <p:sp>
        <p:nvSpPr>
          <p:cNvPr id="6" name="TextBox 5"/>
          <p:cNvSpPr txBox="1"/>
          <p:nvPr/>
        </p:nvSpPr>
        <p:spPr>
          <a:xfrm>
            <a:off x="191068" y="163773"/>
            <a:ext cx="5109091" cy="830997"/>
          </a:xfrm>
          <a:prstGeom prst="rect">
            <a:avLst/>
          </a:prstGeom>
          <a:noFill/>
        </p:spPr>
        <p:txBody>
          <a:bodyPr wrap="none" rtlCol="0">
            <a:spAutoFit/>
          </a:bodyPr>
          <a:lstStyle/>
          <a:p>
            <a:r>
              <a:rPr lang="zh-CN" altLang="en-US" sz="2400" dirty="0" smtClean="0"/>
              <a:t>商朝中央</a:t>
            </a:r>
            <a:r>
              <a:rPr lang="en-US" altLang="zh-CN" sz="2400" dirty="0" smtClean="0"/>
              <a:t>——</a:t>
            </a:r>
            <a:r>
              <a:rPr lang="zh-CN" altLang="en-US" sz="2400" dirty="0" smtClean="0"/>
              <a:t>设相、卿士等长官政务</a:t>
            </a:r>
            <a:endParaRPr lang="en-US" altLang="zh-CN" sz="2400" dirty="0" smtClean="0"/>
          </a:p>
          <a:p>
            <a:r>
              <a:rPr lang="zh-CN" altLang="en-US" sz="2400" dirty="0" smtClean="0"/>
              <a:t>商朝地方</a:t>
            </a:r>
            <a:r>
              <a:rPr lang="en-US" altLang="zh-CN" sz="2400" dirty="0" smtClean="0"/>
              <a:t>——</a:t>
            </a:r>
            <a:r>
              <a:rPr lang="zh-CN" altLang="en-US" sz="2400" dirty="0" smtClean="0"/>
              <a:t>内外服制度</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362661" y="928048"/>
            <a:ext cx="2162175" cy="2362200"/>
          </a:xfrm>
          <a:prstGeom prst="rect">
            <a:avLst/>
          </a:prstGeom>
          <a:noFill/>
          <a:ln w="9525">
            <a:noFill/>
            <a:miter lim="800000"/>
            <a:headEnd/>
            <a:tailEnd/>
          </a:ln>
        </p:spPr>
      </p:pic>
      <p:sp>
        <p:nvSpPr>
          <p:cNvPr id="4" name="矩形 3"/>
          <p:cNvSpPr/>
          <p:nvPr/>
        </p:nvSpPr>
        <p:spPr>
          <a:xfrm>
            <a:off x="2565778" y="608326"/>
            <a:ext cx="6346209" cy="3785652"/>
          </a:xfrm>
          <a:prstGeom prst="rect">
            <a:avLst/>
          </a:prstGeom>
        </p:spPr>
        <p:txBody>
          <a:bodyPr wrap="square">
            <a:spAutoFit/>
          </a:bodyPr>
          <a:lstStyle/>
          <a:p>
            <a:pPr algn="just" fontAlgn="base">
              <a:spcBef>
                <a:spcPct val="0"/>
              </a:spcBef>
              <a:spcAft>
                <a:spcPct val="0"/>
              </a:spcAft>
            </a:pPr>
            <a:r>
              <a:rPr lang="zh-CN" altLang="en-US" sz="2400" b="1" dirty="0" smtClean="0">
                <a:solidFill>
                  <a:schemeClr val="tx1"/>
                </a:solidFill>
                <a:latin typeface="楷体" pitchFamily="49" charset="-122"/>
                <a:ea typeface="楷体" pitchFamily="49" charset="-122"/>
              </a:rPr>
              <a:t>    外服指王畿以外的臣属地区，散布着许多臣服于商的部落、部族，其中较大者被称为“方”，今天亦称方国。这些部族、方国首领要为商王承担一定的义务，被赐予侯、伯等称号。总的来看，外服之地只是间接地受商统治，隶属关系并不稳固，往往视商之国力盛衰而定。外服以至外服以外的方国，其经济多较商落后，故而也不时进入王畿抢掠。终商一代，与方国的战争十分频繁。</a:t>
            </a:r>
            <a:endParaRPr lang="en-US" altLang="zh-CN" sz="2400" b="1" dirty="0" smtClean="0">
              <a:solidFill>
                <a:schemeClr val="tx1"/>
              </a:solidFill>
              <a:latin typeface="楷体" pitchFamily="49" charset="-122"/>
              <a:ea typeface="楷体" pitchFamily="49" charset="-122"/>
            </a:endParaRPr>
          </a:p>
          <a:p>
            <a:pPr algn="r" fontAlgn="base">
              <a:spcBef>
                <a:spcPct val="0"/>
              </a:spcBef>
              <a:spcAft>
                <a:spcPct val="0"/>
              </a:spcAft>
            </a:pPr>
            <a:r>
              <a:rPr lang="en-US" altLang="zh-CN" sz="2400" b="1" dirty="0" smtClean="0">
                <a:solidFill>
                  <a:schemeClr val="tx1"/>
                </a:solidFill>
                <a:latin typeface="楷体" pitchFamily="49" charset="-122"/>
                <a:ea typeface="楷体" pitchFamily="49" charset="-122"/>
              </a:rPr>
              <a:t>——</a:t>
            </a:r>
            <a:r>
              <a:rPr lang="zh-CN" altLang="en-US" sz="2400" b="1" dirty="0" smtClean="0">
                <a:solidFill>
                  <a:schemeClr val="tx1"/>
                </a:solidFill>
                <a:latin typeface="楷体" pitchFamily="49" charset="-122"/>
                <a:ea typeface="楷体" pitchFamily="49" charset="-122"/>
              </a:rPr>
              <a:t>张帆</a:t>
            </a:r>
            <a:r>
              <a:rPr lang="en-US" altLang="zh-CN" sz="2400" b="1" dirty="0" smtClean="0">
                <a:solidFill>
                  <a:schemeClr val="tx1"/>
                </a:solidFill>
                <a:latin typeface="楷体" pitchFamily="49" charset="-122"/>
                <a:ea typeface="楷体" pitchFamily="49" charset="-122"/>
              </a:rPr>
              <a:t>《</a:t>
            </a:r>
            <a:r>
              <a:rPr lang="zh-CN" altLang="en-US" sz="2400" b="1" dirty="0" smtClean="0">
                <a:solidFill>
                  <a:schemeClr val="tx1"/>
                </a:solidFill>
                <a:latin typeface="楷体" pitchFamily="49" charset="-122"/>
                <a:ea typeface="楷体" pitchFamily="49" charset="-122"/>
              </a:rPr>
              <a:t>中国古代简史</a:t>
            </a:r>
            <a:r>
              <a:rPr lang="en-US" altLang="zh-CN" sz="2400" b="1" dirty="0" smtClean="0">
                <a:solidFill>
                  <a:schemeClr val="tx1"/>
                </a:solidFill>
                <a:latin typeface="楷体" pitchFamily="49" charset="-122"/>
                <a:ea typeface="楷体" pitchFamily="49" charset="-122"/>
              </a:rPr>
              <a:t>》</a:t>
            </a:r>
            <a:endParaRPr lang="zh-CN" altLang="en-US" sz="2400" b="1" dirty="0">
              <a:solidFill>
                <a:schemeClr val="tx1"/>
              </a:solidFill>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1338</TotalTime>
  <Words>2601</Words>
  <Application>Microsoft Office PowerPoint</Application>
  <PresentationFormat>全屏显示(16:9)</PresentationFormat>
  <Paragraphs>177</Paragraphs>
  <Slides>21</Slides>
  <Notes>18</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1_Office 主题​​</vt:lpstr>
      <vt:lpstr>第2课 夏商西周时期的政治</vt:lpstr>
      <vt:lpstr>第2课 夏商西周时期的政治 （约公元前2070年—公元前771年）</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bj80</cp:lastModifiedBy>
  <cp:revision>110</cp:revision>
  <dcterms:created xsi:type="dcterms:W3CDTF">2020-02-01T11:21:51Z</dcterms:created>
  <dcterms:modified xsi:type="dcterms:W3CDTF">2020-02-05T01:36:21Z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