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tags/tag152.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notesSlides/notesSlide3.xml" ContentType="application/vnd.openxmlformats-officedocument.presentationml.notesSlide+xml"/>
  <Default Extension="bin" ContentType="application/vnd.openxmlformats-officedocument.oleObject"/>
  <Override PartName="/ppt/presProps.xml" ContentType="application/vnd.openxmlformats-officedocument.presentationml.presProps+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Default Extension="vml" ContentType="application/vnd.openxmlformats-officedocument.vmlDrawing"/>
  <Override PartName="/ppt/notesSlides/notesSlide8.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notesSlides/notesSlide4.xml" ContentType="application/vnd.openxmlformats-officedocument.presentationml.notesSlide+xml"/>
  <Override PartName="/ppt/tags/tag153.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notesSlides/notesSlide10.xml" ContentType="application/vnd.openxmlformats-officedocument.presentationml.notesSlide+xml"/>
  <Override PartName="/ppt/tags/tag154.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65" r:id="rId2"/>
    <p:sldId id="294" r:id="rId3"/>
    <p:sldId id="272" r:id="rId4"/>
    <p:sldId id="273" r:id="rId5"/>
    <p:sldId id="275" r:id="rId6"/>
    <p:sldId id="279" r:id="rId7"/>
    <p:sldId id="277" r:id="rId8"/>
    <p:sldId id="278" r:id="rId9"/>
    <p:sldId id="296" r:id="rId10"/>
    <p:sldId id="282" r:id="rId11"/>
    <p:sldId id="284" r:id="rId12"/>
    <p:sldId id="285" r:id="rId13"/>
    <p:sldId id="287" r:id="rId14"/>
    <p:sldId id="286" r:id="rId15"/>
    <p:sldId id="288" r:id="rId16"/>
    <p:sldId id="289" r:id="rId17"/>
    <p:sldId id="291" r:id="rId18"/>
    <p:sldId id="290" r:id="rId19"/>
    <p:sldId id="292" r:id="rId20"/>
    <p:sldId id="293" r:id="rId21"/>
    <p:sldId id="280" r:id="rId22"/>
    <p:sldId id="281" r:id="rId23"/>
    <p:sldId id="295" r:id="rId24"/>
    <p:sldId id="271" r:id="rId2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733" autoAdjust="0"/>
  </p:normalViewPr>
  <p:slideViewPr>
    <p:cSldViewPr snapToGrid="0">
      <p:cViewPr>
        <p:scale>
          <a:sx n="70" d="100"/>
          <a:sy n="70" d="100"/>
        </p:scale>
        <p:origin x="-366" y="33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由于我国各地的地理环境和气候差异，不同的考古遗址呈现出不同的考古学文化面貌和特色，同时在一定地理范围内又存在着相似性。因而在新时期时期，我国的文化遗址可归纳为五大文化系统，分别是分布于内蒙古东南部、辽宁西部和河北北部的的红山文化。红山文化出土了很多精美的玉礼器，还发现了包括祭祀和女神面在内的大型祭祀建筑遗址。</a:t>
            </a: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仰韶文化指在中原地区所发现的类型相近的诸多文化遗址。其农业、畜牧业已经发展相当程度，制陶业以表面有彩绘的彩陶最著名。我们大家所熟悉陕西西安附近的半坡遗址就是保存最为完整的仰韶文化村落。</a:t>
            </a: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龙山文化主要分布在黄河中下游。龙山文化的磨制石器比仰韶文化更加精美，家畜种类更多，其陶器以一种黑色、陶胎极薄的“蛋壳陶”为主要特征，还出土了较多的玉器</a:t>
            </a:r>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良渚文化主要分布在长江下游，石器农具磨制非常精细，农作物品种很多，养蚕和织丝是人们主要的经济活动。陶器以黑皮陶为特色。其最突出的是发现了祭祀和以</a:t>
            </a:r>
            <a:r>
              <a:rPr lang="zh-CN" altLang="en-US" sz="1200" b="0" i="0" dirty="0" smtClean="0">
                <a:latin typeface="+mj-lt"/>
                <a:ea typeface="+mj-ea"/>
                <a:cs typeface="+mj-cs"/>
                <a:sym typeface="Calibri" panose="020F0502020204030204"/>
              </a:rPr>
              <a:t>琮为中心的系列玉制礼器。玉琮被视为神权的象征。</a:t>
            </a: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大溪文化主要分布在长江中游地区，大溪文化的陶器以红陶为主。</a:t>
            </a:r>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zh-CN" sz="1200" dirty="0" smtClean="0">
                <a:latin typeface="+mj-lt"/>
                <a:ea typeface="+mj-ea"/>
                <a:cs typeface="+mj-cs"/>
                <a:sym typeface="Calibri" panose="020F0502020204030204"/>
              </a:rPr>
              <a:t>在北京周口店考古遗址的北京人所居住的洞穴中，发现了石器</a:t>
            </a:r>
            <a:r>
              <a:rPr lang="en-US" altLang="zh-CN" sz="1200" dirty="0" smtClean="0">
                <a:latin typeface="+mj-lt"/>
                <a:ea typeface="+mj-ea"/>
                <a:cs typeface="+mj-cs"/>
                <a:sym typeface="Calibri" panose="020F0502020204030204"/>
              </a:rPr>
              <a:t>10</a:t>
            </a:r>
            <a:r>
              <a:rPr lang="zh-CN" altLang="zh-CN" sz="1200" dirty="0" smtClean="0">
                <a:latin typeface="+mj-lt"/>
                <a:ea typeface="+mj-ea"/>
                <a:cs typeface="+mj-cs"/>
                <a:sym typeface="Calibri" panose="020F0502020204030204"/>
              </a:rPr>
              <a:t>万多件，包括砍砸器、刮削器、尖状器等，打制技术逐渐提高。洞穴中还有厚达</a:t>
            </a:r>
            <a:r>
              <a:rPr lang="en-US" altLang="zh-CN" sz="1200" dirty="0" smtClean="0">
                <a:latin typeface="+mj-lt"/>
                <a:ea typeface="+mj-ea"/>
                <a:cs typeface="+mj-cs"/>
                <a:sym typeface="Calibri" panose="020F0502020204030204"/>
              </a:rPr>
              <a:t>6</a:t>
            </a:r>
            <a:r>
              <a:rPr lang="zh-CN" altLang="zh-CN" sz="1200" dirty="0" smtClean="0">
                <a:latin typeface="+mj-lt"/>
                <a:ea typeface="+mj-ea"/>
                <a:cs typeface="+mj-cs"/>
                <a:sym typeface="Calibri" panose="020F0502020204030204"/>
              </a:rPr>
              <a:t>米的灰烬积曾，表明了北京人不仅懂得用火，而且还能保存火种。</a:t>
            </a:r>
            <a:r>
              <a:rPr lang="zh-CN" altLang="en-US" sz="1200" dirty="0" smtClean="0">
                <a:latin typeface="+mj-lt"/>
                <a:ea typeface="+mj-ea"/>
                <a:cs typeface="+mj-cs"/>
                <a:sym typeface="Calibri" panose="020F0502020204030204"/>
              </a:rPr>
              <a:t>在旧石器时代人类的社会组织形态都处在原始群阶段。他们以血缘为纽带形成一个个群体，一个原始群就是一个血缘大家庭</a:t>
            </a:r>
            <a:endParaRPr lang="zh-CN" altLang="zh-CN" sz="1200" dirty="0" smtClean="0">
              <a:latin typeface="+mj-lt"/>
              <a:ea typeface="+mj-ea"/>
              <a:cs typeface="+mj-cs"/>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距今约</a:t>
            </a:r>
            <a:r>
              <a:rPr lang="en-US" altLang="zh-CN" dirty="0" smtClean="0"/>
              <a:t>1</a:t>
            </a:r>
            <a:r>
              <a:rPr lang="zh-CN" altLang="en-US" dirty="0" smtClean="0"/>
              <a:t>万年前，中国进入新石器时代我国境内的新石器时代遗址已经发现</a:t>
            </a:r>
            <a:r>
              <a:rPr lang="en-US" altLang="zh-CN" dirty="0" smtClean="0"/>
              <a:t>1</a:t>
            </a:r>
            <a:r>
              <a:rPr lang="zh-CN" altLang="en-US" dirty="0" smtClean="0"/>
              <a:t>万处。新时期早期文化遗址代表有这表明成员的生活方式已经有狩猎、采集发展到早期农业。</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距今约</a:t>
            </a:r>
            <a:r>
              <a:rPr lang="en-US" altLang="zh-CN" dirty="0" smtClean="0"/>
              <a:t>5000</a:t>
            </a:r>
            <a:r>
              <a:rPr lang="zh-CN" altLang="en-US" dirty="0" smtClean="0"/>
              <a:t>年，进入到新石器时代的中晚期，原始农业情况</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这样时期古代文献中所说的六畜都已经饲养。其中以猪和犬为大宗。</a:t>
            </a: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耒耜是一种锄耕农具，主要是用作掘土和翻土，依靠人力来完成。</a:t>
            </a:r>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在原始社会晚期，手工业从农业中分离出来，成为独立的生产部门。原始社会时期纺织和编织工艺已经出现，但仍然以制陶业的成就最大。有彩陶、黑陶、白陶等。</a:t>
            </a:r>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交换比较频繁有固定的时间和场所，距今六七年，河南、甘肃、山西属于早期仰韶文化的村落遗址中都有产于沿海的海贝发现（装饰用），这自认是外地交换而来的物证</a:t>
            </a:r>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新时期时代，陶器上出现的一些刻画符号与后来的成熟文字具有一定渊源。在新石器时代的地面、岩壁、陶器上留存的生动、自然、质朴、粗犷的简单线条与色彩图案被视为中国绘画艺术的源头。在原始社会，人类遇到可怕事情总是归于一种神秘</a:t>
            </a:r>
            <a:r>
              <a:rPr lang="zh-CN" altLang="en-US" baseline="0" dirty="0" smtClean="0"/>
              <a:t> 无形力量，认为是鬼怪在作祟，因此为了辟邪消灾，他们就会带着 相貌凶恶的面具，口中高呼傩傩之声，来惊吓、驱逐恶魔。而这种傩戏被认为是中国古代戏曲的源头。</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2020-2-04</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2020-2-04</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2020-2-04</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2020-2-04</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2020-2-04</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2020-2-04</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2020-2-04</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2020-2-04</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2020-2-04</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2020-2-04</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2020-2-04</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2020-2-04</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2020-2-04</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2020-2-04</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2020-2-04</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2020-2-04</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2020-2-04</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2020-2-04</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2020-2-04</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2020-2-04</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0.jpe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4.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2.xml"/></Relationships>
</file>

<file path=ppt/slides/_rels/slide23.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4.xml"/><Relationship Id="rId1" Type="http://schemas.openxmlformats.org/officeDocument/2006/relationships/tags" Target="../tags/tag153.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6.jpe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cstate="print"/>
          <a:srcRect r="531"/>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728345"/>
          </a:xfrm>
        </p:spPr>
        <p:txBody>
          <a:bodyPr>
            <a:normAutofit/>
          </a:bodyPr>
          <a:lstStyle/>
          <a:p>
            <a:pPr algn="ctr"/>
            <a:r>
              <a:rPr lang="zh-CN" altLang="en-US" b="1" spc="300" dirty="0" smtClean="0">
                <a:solidFill>
                  <a:srgbClr val="FF0000"/>
                </a:solidFill>
                <a:latin typeface="微软雅黑" panose="020B0503020204020204" charset="-122"/>
                <a:ea typeface="微软雅黑" panose="020B0503020204020204" charset="-122"/>
                <a:sym typeface="+mn-ea"/>
              </a:rPr>
              <a:t>原始社会时期</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高二历史</a:t>
            </a:r>
            <a:r>
              <a:rPr lang="zh-CN" altLang="en-US" sz="24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324224" y="3699565"/>
            <a:ext cx="4836240" cy="553998"/>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北京市第八十中学   李园园</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55221" y="221931"/>
            <a:ext cx="1107996" cy="461665"/>
          </a:xfrm>
          <a:prstGeom prst="rect">
            <a:avLst/>
          </a:prstGeom>
          <a:noFill/>
          <a:ln w="9525">
            <a:noFill/>
            <a:miter lim="800000"/>
            <a:headEnd/>
            <a:tailEnd/>
          </a:ln>
          <a:effectLst/>
        </p:spPr>
        <p:txBody>
          <a:bodyPr wrap="none">
            <a:spAutoFit/>
          </a:bodyPr>
          <a:lstStyle/>
          <a:p>
            <a:r>
              <a:rPr kumimoji="1" lang="zh-CN" altLang="en-US" sz="2400" dirty="0">
                <a:solidFill>
                  <a:schemeClr val="tx1"/>
                </a:solidFill>
                <a:latin typeface="黑体" pitchFamily="49" charset="-122"/>
                <a:ea typeface="黑体" pitchFamily="49" charset="-122"/>
              </a:rPr>
              <a:t>六畜：</a:t>
            </a:r>
          </a:p>
        </p:txBody>
      </p:sp>
      <p:grpSp>
        <p:nvGrpSpPr>
          <p:cNvPr id="4" name="Group 3"/>
          <p:cNvGrpSpPr>
            <a:grpSpLocks/>
          </p:cNvGrpSpPr>
          <p:nvPr/>
        </p:nvGrpSpPr>
        <p:grpSpPr bwMode="auto">
          <a:xfrm>
            <a:off x="457200" y="796400"/>
            <a:ext cx="8153400" cy="1943101"/>
            <a:chOff x="288" y="864"/>
            <a:chExt cx="5136" cy="1632"/>
          </a:xfrm>
        </p:grpSpPr>
        <p:pic>
          <p:nvPicPr>
            <p:cNvPr id="5" name="Picture 4" descr="猪"/>
            <p:cNvPicPr>
              <a:picLocks noChangeAspect="1" noChangeArrowheads="1"/>
            </p:cNvPicPr>
            <p:nvPr/>
          </p:nvPicPr>
          <p:blipFill>
            <a:blip r:embed="rId3" cstate="print">
              <a:lum bright="-20000" contrast="20000"/>
            </a:blip>
            <a:srcRect/>
            <a:stretch>
              <a:fillRect/>
            </a:stretch>
          </p:blipFill>
          <p:spPr bwMode="auto">
            <a:xfrm>
              <a:off x="288" y="864"/>
              <a:ext cx="1680" cy="1273"/>
            </a:xfrm>
            <a:prstGeom prst="rect">
              <a:avLst/>
            </a:prstGeom>
            <a:noFill/>
            <a:ln w="9525">
              <a:noFill/>
              <a:miter lim="800000"/>
              <a:headEnd/>
              <a:tailEnd/>
            </a:ln>
          </p:spPr>
        </p:pic>
        <p:pic>
          <p:nvPicPr>
            <p:cNvPr id="6" name="Picture 5" descr="马"/>
            <p:cNvPicPr>
              <a:picLocks noChangeAspect="1" noChangeArrowheads="1"/>
            </p:cNvPicPr>
            <p:nvPr/>
          </p:nvPicPr>
          <p:blipFill>
            <a:blip r:embed="rId4" cstate="print"/>
            <a:srcRect/>
            <a:stretch>
              <a:fillRect/>
            </a:stretch>
          </p:blipFill>
          <p:spPr bwMode="auto">
            <a:xfrm>
              <a:off x="2304" y="864"/>
              <a:ext cx="1536" cy="1236"/>
            </a:xfrm>
            <a:prstGeom prst="rect">
              <a:avLst/>
            </a:prstGeom>
            <a:noFill/>
          </p:spPr>
        </p:pic>
        <p:pic>
          <p:nvPicPr>
            <p:cNvPr id="7" name="Picture 6" descr="牛"/>
            <p:cNvPicPr>
              <a:picLocks noChangeAspect="1" noChangeArrowheads="1"/>
            </p:cNvPicPr>
            <p:nvPr/>
          </p:nvPicPr>
          <p:blipFill>
            <a:blip r:embed="rId5" cstate="print"/>
            <a:srcRect/>
            <a:stretch>
              <a:fillRect/>
            </a:stretch>
          </p:blipFill>
          <p:spPr bwMode="auto">
            <a:xfrm>
              <a:off x="4176" y="864"/>
              <a:ext cx="1248" cy="1237"/>
            </a:xfrm>
            <a:prstGeom prst="rect">
              <a:avLst/>
            </a:prstGeom>
            <a:noFill/>
          </p:spPr>
        </p:pic>
        <p:sp>
          <p:nvSpPr>
            <p:cNvPr id="8" name="Text Box 7"/>
            <p:cNvSpPr txBox="1">
              <a:spLocks noChangeArrowheads="1"/>
            </p:cNvSpPr>
            <p:nvPr/>
          </p:nvSpPr>
          <p:spPr bwMode="auto">
            <a:xfrm>
              <a:off x="908" y="2160"/>
              <a:ext cx="278" cy="336"/>
            </a:xfrm>
            <a:prstGeom prst="rect">
              <a:avLst/>
            </a:prstGeom>
            <a:noFill/>
            <a:ln w="9525">
              <a:noFill/>
              <a:miter lim="800000"/>
              <a:headEnd/>
              <a:tailEnd/>
            </a:ln>
            <a:effectLst/>
          </p:spPr>
          <p:txBody>
            <a:bodyPr wrap="none">
              <a:spAutoFit/>
            </a:bodyPr>
            <a:lstStyle/>
            <a:p>
              <a:r>
                <a:rPr kumimoji="1" lang="zh-CN" altLang="en-US" sz="2000" dirty="0">
                  <a:solidFill>
                    <a:schemeClr val="tx1"/>
                  </a:solidFill>
                  <a:latin typeface="黑体" pitchFamily="49" charset="-122"/>
                  <a:ea typeface="黑体" pitchFamily="49" charset="-122"/>
                </a:rPr>
                <a:t>猪</a:t>
              </a:r>
            </a:p>
          </p:txBody>
        </p:sp>
        <p:sp>
          <p:nvSpPr>
            <p:cNvPr id="9" name="Text Box 8"/>
            <p:cNvSpPr txBox="1">
              <a:spLocks noChangeArrowheads="1"/>
            </p:cNvSpPr>
            <p:nvPr/>
          </p:nvSpPr>
          <p:spPr bwMode="auto">
            <a:xfrm>
              <a:off x="2730" y="2052"/>
              <a:ext cx="278" cy="336"/>
            </a:xfrm>
            <a:prstGeom prst="rect">
              <a:avLst/>
            </a:prstGeom>
            <a:noFill/>
            <a:ln w="9525">
              <a:noFill/>
              <a:miter lim="800000"/>
              <a:headEnd/>
              <a:tailEnd/>
            </a:ln>
            <a:effectLst/>
          </p:spPr>
          <p:txBody>
            <a:bodyPr wrap="none">
              <a:spAutoFit/>
            </a:bodyPr>
            <a:lstStyle/>
            <a:p>
              <a:r>
                <a:rPr kumimoji="1" lang="zh-CN" altLang="en-US" sz="2000" dirty="0">
                  <a:solidFill>
                    <a:schemeClr val="tx1"/>
                  </a:solidFill>
                  <a:latin typeface="黑体" pitchFamily="49" charset="-122"/>
                  <a:ea typeface="黑体" pitchFamily="49" charset="-122"/>
                </a:rPr>
                <a:t>马</a:t>
              </a:r>
            </a:p>
          </p:txBody>
        </p:sp>
        <p:sp>
          <p:nvSpPr>
            <p:cNvPr id="10" name="Text Box 9"/>
            <p:cNvSpPr txBox="1">
              <a:spLocks noChangeArrowheads="1"/>
            </p:cNvSpPr>
            <p:nvPr/>
          </p:nvSpPr>
          <p:spPr bwMode="auto">
            <a:xfrm>
              <a:off x="4608" y="2112"/>
              <a:ext cx="278" cy="336"/>
            </a:xfrm>
            <a:prstGeom prst="rect">
              <a:avLst/>
            </a:prstGeom>
            <a:noFill/>
            <a:ln w="9525">
              <a:noFill/>
              <a:miter lim="800000"/>
              <a:headEnd/>
              <a:tailEnd/>
            </a:ln>
            <a:effectLst/>
          </p:spPr>
          <p:txBody>
            <a:bodyPr wrap="none">
              <a:spAutoFit/>
            </a:bodyPr>
            <a:lstStyle/>
            <a:p>
              <a:r>
                <a:rPr kumimoji="1" lang="zh-CN" altLang="en-US" sz="2000" dirty="0">
                  <a:solidFill>
                    <a:schemeClr val="tx1"/>
                  </a:solidFill>
                  <a:latin typeface="黑体" pitchFamily="49" charset="-122"/>
                  <a:ea typeface="黑体" pitchFamily="49" charset="-122"/>
                </a:rPr>
                <a:t>牛</a:t>
              </a:r>
            </a:p>
          </p:txBody>
        </p:sp>
      </p:grpSp>
      <p:grpSp>
        <p:nvGrpSpPr>
          <p:cNvPr id="11" name="Group 10"/>
          <p:cNvGrpSpPr>
            <a:grpSpLocks/>
          </p:cNvGrpSpPr>
          <p:nvPr/>
        </p:nvGrpSpPr>
        <p:grpSpPr bwMode="auto">
          <a:xfrm>
            <a:off x="533400" y="2739501"/>
            <a:ext cx="8077200" cy="1896666"/>
            <a:chOff x="336" y="2592"/>
            <a:chExt cx="5088" cy="1593"/>
          </a:xfrm>
        </p:grpSpPr>
        <p:pic>
          <p:nvPicPr>
            <p:cNvPr id="12" name="Picture 11" descr="羊"/>
            <p:cNvPicPr>
              <a:picLocks noChangeAspect="1" noChangeArrowheads="1"/>
            </p:cNvPicPr>
            <p:nvPr/>
          </p:nvPicPr>
          <p:blipFill>
            <a:blip r:embed="rId6" cstate="print"/>
            <a:srcRect/>
            <a:stretch>
              <a:fillRect/>
            </a:stretch>
          </p:blipFill>
          <p:spPr bwMode="auto">
            <a:xfrm>
              <a:off x="336" y="2592"/>
              <a:ext cx="1680" cy="1248"/>
            </a:xfrm>
            <a:prstGeom prst="rect">
              <a:avLst/>
            </a:prstGeom>
            <a:noFill/>
          </p:spPr>
        </p:pic>
        <p:pic>
          <p:nvPicPr>
            <p:cNvPr id="13" name="Picture 12" descr="鸡"/>
            <p:cNvPicPr>
              <a:picLocks noChangeAspect="1" noChangeArrowheads="1"/>
            </p:cNvPicPr>
            <p:nvPr/>
          </p:nvPicPr>
          <p:blipFill>
            <a:blip r:embed="rId7" cstate="print"/>
            <a:srcRect/>
            <a:stretch>
              <a:fillRect/>
            </a:stretch>
          </p:blipFill>
          <p:spPr bwMode="auto">
            <a:xfrm>
              <a:off x="2352" y="2592"/>
              <a:ext cx="1248" cy="1237"/>
            </a:xfrm>
            <a:prstGeom prst="rect">
              <a:avLst/>
            </a:prstGeom>
            <a:noFill/>
          </p:spPr>
        </p:pic>
        <p:pic>
          <p:nvPicPr>
            <p:cNvPr id="14" name="Picture 13" descr="犬"/>
            <p:cNvPicPr>
              <a:picLocks noChangeAspect="1" noChangeArrowheads="1"/>
            </p:cNvPicPr>
            <p:nvPr/>
          </p:nvPicPr>
          <p:blipFill>
            <a:blip r:embed="rId8" cstate="print"/>
            <a:srcRect/>
            <a:stretch>
              <a:fillRect/>
            </a:stretch>
          </p:blipFill>
          <p:spPr bwMode="auto">
            <a:xfrm>
              <a:off x="3936" y="2594"/>
              <a:ext cx="1488" cy="1246"/>
            </a:xfrm>
            <a:prstGeom prst="rect">
              <a:avLst/>
            </a:prstGeom>
            <a:noFill/>
          </p:spPr>
        </p:pic>
        <p:sp>
          <p:nvSpPr>
            <p:cNvPr id="15" name="Text Box 14"/>
            <p:cNvSpPr txBox="1">
              <a:spLocks noChangeArrowheads="1"/>
            </p:cNvSpPr>
            <p:nvPr/>
          </p:nvSpPr>
          <p:spPr bwMode="auto">
            <a:xfrm>
              <a:off x="881" y="3789"/>
              <a:ext cx="278" cy="336"/>
            </a:xfrm>
            <a:prstGeom prst="rect">
              <a:avLst/>
            </a:prstGeom>
            <a:noFill/>
            <a:ln w="9525">
              <a:noFill/>
              <a:miter lim="800000"/>
              <a:headEnd/>
              <a:tailEnd/>
            </a:ln>
            <a:effectLst/>
          </p:spPr>
          <p:txBody>
            <a:bodyPr wrap="none">
              <a:spAutoFit/>
            </a:bodyPr>
            <a:lstStyle/>
            <a:p>
              <a:r>
                <a:rPr kumimoji="1" lang="zh-CN" altLang="en-US" sz="2000" dirty="0">
                  <a:solidFill>
                    <a:schemeClr val="tx1"/>
                  </a:solidFill>
                  <a:latin typeface="黑体" pitchFamily="49" charset="-122"/>
                  <a:ea typeface="黑体" pitchFamily="49" charset="-122"/>
                </a:rPr>
                <a:t>羊</a:t>
              </a:r>
            </a:p>
          </p:txBody>
        </p:sp>
        <p:sp>
          <p:nvSpPr>
            <p:cNvPr id="16" name="Text Box 15"/>
            <p:cNvSpPr txBox="1">
              <a:spLocks noChangeArrowheads="1"/>
            </p:cNvSpPr>
            <p:nvPr/>
          </p:nvSpPr>
          <p:spPr bwMode="auto">
            <a:xfrm>
              <a:off x="2784" y="3849"/>
              <a:ext cx="278" cy="336"/>
            </a:xfrm>
            <a:prstGeom prst="rect">
              <a:avLst/>
            </a:prstGeom>
            <a:noFill/>
            <a:ln w="9525">
              <a:noFill/>
              <a:miter lim="800000"/>
              <a:headEnd/>
              <a:tailEnd/>
            </a:ln>
            <a:effectLst/>
          </p:spPr>
          <p:txBody>
            <a:bodyPr wrap="none">
              <a:spAutoFit/>
            </a:bodyPr>
            <a:lstStyle/>
            <a:p>
              <a:r>
                <a:rPr kumimoji="1" lang="zh-CN" altLang="en-US" sz="2000" dirty="0">
                  <a:solidFill>
                    <a:schemeClr val="tx1"/>
                  </a:solidFill>
                  <a:latin typeface="黑体" pitchFamily="49" charset="-122"/>
                  <a:ea typeface="黑体" pitchFamily="49" charset="-122"/>
                </a:rPr>
                <a:t>鸡</a:t>
              </a:r>
            </a:p>
          </p:txBody>
        </p:sp>
        <p:sp>
          <p:nvSpPr>
            <p:cNvPr id="17" name="Text Box 16"/>
            <p:cNvSpPr txBox="1">
              <a:spLocks noChangeArrowheads="1"/>
            </p:cNvSpPr>
            <p:nvPr/>
          </p:nvSpPr>
          <p:spPr bwMode="auto">
            <a:xfrm>
              <a:off x="4464" y="3849"/>
              <a:ext cx="278" cy="336"/>
            </a:xfrm>
            <a:prstGeom prst="rect">
              <a:avLst/>
            </a:prstGeom>
            <a:noFill/>
            <a:ln w="9525">
              <a:noFill/>
              <a:miter lim="800000"/>
              <a:headEnd/>
              <a:tailEnd/>
            </a:ln>
            <a:effectLst/>
          </p:spPr>
          <p:txBody>
            <a:bodyPr wrap="none">
              <a:spAutoFit/>
            </a:bodyPr>
            <a:lstStyle/>
            <a:p>
              <a:r>
                <a:rPr kumimoji="1" lang="zh-CN" altLang="en-US" sz="2000" dirty="0">
                  <a:solidFill>
                    <a:schemeClr val="tx1"/>
                  </a:solidFill>
                  <a:latin typeface="黑体" pitchFamily="49" charset="-122"/>
                  <a:ea typeface="黑体" pitchFamily="49" charset="-122"/>
                </a:rPr>
                <a:t>狗</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086903" y="245660"/>
            <a:ext cx="2402006" cy="2456649"/>
            <a:chOff x="354844" y="2509430"/>
            <a:chExt cx="2402006" cy="2456649"/>
          </a:xfrm>
        </p:grpSpPr>
        <p:pic>
          <p:nvPicPr>
            <p:cNvPr id="43010" name="Picture 2" descr="https://timgsa.baidu.com/timg?image&amp;quality=80&amp;size=b9999_10000&amp;sec=1580643407916&amp;di=298aa27a4919da92f94a99ca13148f05&amp;imgtype=0&amp;src=http%3A%2F%2Fimg.pcauto.com.cn%2Fimages%2Fupload%2Fupc%2Ftx%2Fbbs6%2F2001%2F09%2Fc196%2F188137238_1578570014221_700x700.jpg"/>
            <p:cNvPicPr>
              <a:picLocks noChangeAspect="1" noChangeArrowheads="1"/>
            </p:cNvPicPr>
            <p:nvPr/>
          </p:nvPicPr>
          <p:blipFill>
            <a:blip r:embed="rId3" cstate="print"/>
            <a:srcRect l="21001" t="4661" r="12679"/>
            <a:stretch>
              <a:fillRect/>
            </a:stretch>
          </p:blipFill>
          <p:spPr bwMode="auto">
            <a:xfrm>
              <a:off x="354844" y="2509430"/>
              <a:ext cx="2402006" cy="2091549"/>
            </a:xfrm>
            <a:prstGeom prst="rect">
              <a:avLst/>
            </a:prstGeom>
            <a:noFill/>
          </p:spPr>
        </p:pic>
        <p:sp>
          <p:nvSpPr>
            <p:cNvPr id="4" name="矩形 3"/>
            <p:cNvSpPr/>
            <p:nvPr/>
          </p:nvSpPr>
          <p:spPr>
            <a:xfrm>
              <a:off x="447023" y="4596747"/>
              <a:ext cx="2262158" cy="369332"/>
            </a:xfrm>
            <a:prstGeom prst="rect">
              <a:avLst/>
            </a:prstGeom>
          </p:spPr>
          <p:txBody>
            <a:bodyPr wrap="none">
              <a:spAutoFit/>
            </a:bodyPr>
            <a:lstStyle/>
            <a:p>
              <a:r>
                <a:rPr kumimoji="1" lang="zh-CN" altLang="en-US" dirty="0" smtClean="0">
                  <a:solidFill>
                    <a:schemeClr val="tx1"/>
                  </a:solidFill>
                  <a:latin typeface="黑体" pitchFamily="49" charset="-122"/>
                  <a:ea typeface="黑体" pitchFamily="49" charset="-122"/>
                </a:rPr>
                <a:t>良渚文化出土的石犁</a:t>
              </a:r>
              <a:endParaRPr kumimoji="1" lang="zh-CN" altLang="en-US" dirty="0">
                <a:solidFill>
                  <a:schemeClr val="tx1"/>
                </a:solidFill>
                <a:latin typeface="黑体" pitchFamily="49" charset="-122"/>
                <a:ea typeface="黑体" pitchFamily="49" charset="-122"/>
              </a:endParaRPr>
            </a:p>
          </p:txBody>
        </p:sp>
      </p:grpSp>
      <p:grpSp>
        <p:nvGrpSpPr>
          <p:cNvPr id="5" name="组合 4"/>
          <p:cNvGrpSpPr/>
          <p:nvPr/>
        </p:nvGrpSpPr>
        <p:grpSpPr>
          <a:xfrm>
            <a:off x="3002365" y="232013"/>
            <a:ext cx="2647640" cy="2547772"/>
            <a:chOff x="746620" y="184893"/>
            <a:chExt cx="2647640" cy="2547772"/>
          </a:xfrm>
        </p:grpSpPr>
        <p:pic>
          <p:nvPicPr>
            <p:cNvPr id="8" name="Picture 10" descr="耒耜"/>
            <p:cNvPicPr>
              <a:picLocks noChangeAspect="1" noChangeArrowheads="1"/>
            </p:cNvPicPr>
            <p:nvPr/>
          </p:nvPicPr>
          <p:blipFill>
            <a:blip r:embed="rId4" cstate="print"/>
            <a:srcRect/>
            <a:stretch>
              <a:fillRect/>
            </a:stretch>
          </p:blipFill>
          <p:spPr bwMode="auto">
            <a:xfrm>
              <a:off x="746620" y="184893"/>
              <a:ext cx="2412430" cy="2166422"/>
            </a:xfrm>
            <a:prstGeom prst="rect">
              <a:avLst/>
            </a:prstGeom>
            <a:noFill/>
          </p:spPr>
        </p:pic>
        <p:sp>
          <p:nvSpPr>
            <p:cNvPr id="7" name="矩形 6"/>
            <p:cNvSpPr/>
            <p:nvPr/>
          </p:nvSpPr>
          <p:spPr>
            <a:xfrm>
              <a:off x="785854" y="2363333"/>
              <a:ext cx="2608406" cy="369332"/>
            </a:xfrm>
            <a:prstGeom prst="rect">
              <a:avLst/>
            </a:prstGeom>
          </p:spPr>
          <p:txBody>
            <a:bodyPr wrap="none">
              <a:spAutoFit/>
            </a:bodyPr>
            <a:lstStyle/>
            <a:p>
              <a:r>
                <a:rPr kumimoji="1" lang="zh-CN" altLang="en-US" dirty="0" smtClean="0">
                  <a:solidFill>
                    <a:schemeClr val="tx1"/>
                  </a:solidFill>
                  <a:latin typeface="黑体" pitchFamily="49" charset="-122"/>
                  <a:ea typeface="黑体" pitchFamily="49" charset="-122"/>
                </a:rPr>
                <a:t>河姆渡遗址出土的骨耜 </a:t>
              </a:r>
              <a:endParaRPr kumimoji="1" lang="zh-CN" altLang="en-US" dirty="0">
                <a:solidFill>
                  <a:schemeClr val="tx1"/>
                </a:solidFill>
                <a:latin typeface="黑体" pitchFamily="49" charset="-122"/>
                <a:ea typeface="黑体" pitchFamily="49" charset="-122"/>
              </a:endParaRPr>
            </a:p>
          </p:txBody>
        </p:sp>
      </p:grpSp>
      <p:grpSp>
        <p:nvGrpSpPr>
          <p:cNvPr id="11" name="组合 10"/>
          <p:cNvGrpSpPr/>
          <p:nvPr/>
        </p:nvGrpSpPr>
        <p:grpSpPr>
          <a:xfrm>
            <a:off x="0" y="575308"/>
            <a:ext cx="2831754" cy="2179833"/>
            <a:chOff x="2565779" y="2731654"/>
            <a:chExt cx="2831754" cy="2179833"/>
          </a:xfrm>
        </p:grpSpPr>
        <p:pic>
          <p:nvPicPr>
            <p:cNvPr id="12" name="Picture 6" descr="https://ss0.bdstatic.com/70cFuHSh_Q1YnxGkpoWK1HF6hhy/it/u=1561140821,784048127&amp;fm=26&amp;gp=0.jpg"/>
            <p:cNvPicPr>
              <a:picLocks noChangeAspect="1" noChangeArrowheads="1"/>
            </p:cNvPicPr>
            <p:nvPr/>
          </p:nvPicPr>
          <p:blipFill>
            <a:blip r:embed="rId5" cstate="print"/>
            <a:srcRect l="11196" t="19194" r="8513" b="15631"/>
            <a:stretch>
              <a:fillRect/>
            </a:stretch>
          </p:blipFill>
          <p:spPr bwMode="auto">
            <a:xfrm>
              <a:off x="2565779" y="2731654"/>
              <a:ext cx="2831754" cy="1540095"/>
            </a:xfrm>
            <a:prstGeom prst="rect">
              <a:avLst/>
            </a:prstGeom>
            <a:noFill/>
          </p:spPr>
        </p:pic>
        <p:sp>
          <p:nvSpPr>
            <p:cNvPr id="13" name="矩形 12"/>
            <p:cNvSpPr/>
            <p:nvPr/>
          </p:nvSpPr>
          <p:spPr>
            <a:xfrm>
              <a:off x="2876324" y="4542155"/>
              <a:ext cx="2262158" cy="369332"/>
            </a:xfrm>
            <a:prstGeom prst="rect">
              <a:avLst/>
            </a:prstGeom>
          </p:spPr>
          <p:txBody>
            <a:bodyPr wrap="none">
              <a:spAutoFit/>
            </a:bodyPr>
            <a:lstStyle/>
            <a:p>
              <a:r>
                <a:rPr kumimoji="1" lang="zh-CN" altLang="en-US" dirty="0" smtClean="0">
                  <a:solidFill>
                    <a:schemeClr val="tx1"/>
                  </a:solidFill>
                  <a:latin typeface="黑体" pitchFamily="49" charset="-122"/>
                  <a:ea typeface="黑体" pitchFamily="49" charset="-122"/>
                </a:rPr>
                <a:t>半坡遗址出土的石刀</a:t>
              </a:r>
              <a:endParaRPr kumimoji="1" lang="zh-CN" altLang="en-US" dirty="0">
                <a:solidFill>
                  <a:schemeClr val="tx1"/>
                </a:solidFill>
                <a:latin typeface="黑体" pitchFamily="49" charset="-122"/>
                <a:ea typeface="黑体" pitchFamily="49" charset="-122"/>
              </a:endParaRPr>
            </a:p>
          </p:txBody>
        </p:sp>
      </p:grpSp>
      <p:sp>
        <p:nvSpPr>
          <p:cNvPr id="14" name="矩形 13"/>
          <p:cNvSpPr/>
          <p:nvPr/>
        </p:nvSpPr>
        <p:spPr>
          <a:xfrm>
            <a:off x="218364" y="3090702"/>
            <a:ext cx="8488908" cy="1200329"/>
          </a:xfrm>
          <a:prstGeom prst="rect">
            <a:avLst/>
          </a:prstGeom>
        </p:spPr>
        <p:txBody>
          <a:bodyPr wrap="square">
            <a:spAutoFit/>
          </a:bodyPr>
          <a:lstStyle/>
          <a:p>
            <a:r>
              <a:rPr lang="en-US" altLang="zh-CN" sz="2400" b="1" dirty="0" smtClean="0">
                <a:latin typeface="楷体" pitchFamily="49" charset="-122"/>
                <a:ea typeface="楷体" pitchFamily="49" charset="-122"/>
              </a:rPr>
              <a:t>    </a:t>
            </a:r>
            <a:r>
              <a:rPr lang="zh-CN" altLang="zh-CN" sz="2400" b="1" dirty="0" smtClean="0">
                <a:latin typeface="楷体" pitchFamily="49" charset="-122"/>
                <a:ea typeface="楷体" pitchFamily="49" charset="-122"/>
              </a:rPr>
              <a:t>原始社会人们先用石刀、石斧把树木砍倒，晒干后放火焚烧，然后再用石犁翻土播种。</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              ——</a:t>
            </a:r>
            <a:r>
              <a:rPr lang="zh-CN" altLang="zh-CN" sz="2400" b="1" dirty="0" smtClean="0">
                <a:latin typeface="楷体" pitchFamily="49" charset="-122"/>
                <a:ea typeface="楷体" pitchFamily="49" charset="-122"/>
              </a:rPr>
              <a:t>人教版必修</a:t>
            </a:r>
            <a:r>
              <a:rPr lang="en-US" altLang="zh-CN" sz="2400" b="1" dirty="0" smtClean="0">
                <a:latin typeface="楷体" pitchFamily="49" charset="-122"/>
                <a:ea typeface="楷体" pitchFamily="49" charset="-122"/>
              </a:rPr>
              <a:t>2</a:t>
            </a:r>
            <a:r>
              <a:rPr lang="zh-CN" altLang="zh-CN" sz="2400" b="1" dirty="0" smtClean="0">
                <a:latin typeface="楷体" pitchFamily="49" charset="-122"/>
                <a:ea typeface="楷体" pitchFamily="49" charset="-122"/>
              </a:rPr>
              <a:t>第</a:t>
            </a:r>
            <a:r>
              <a:rPr lang="en-US" altLang="zh-CN" sz="2400" b="1" dirty="0" smtClean="0">
                <a:latin typeface="楷体" pitchFamily="49" charset="-122"/>
                <a:ea typeface="楷体" pitchFamily="49" charset="-122"/>
              </a:rPr>
              <a:t>1</a:t>
            </a:r>
            <a:r>
              <a:rPr lang="zh-CN" altLang="zh-CN" sz="2400" b="1" dirty="0" smtClean="0">
                <a:latin typeface="楷体" pitchFamily="49" charset="-122"/>
                <a:ea typeface="楷体" pitchFamily="49" charset="-122"/>
              </a:rPr>
              <a:t>课《发达的古代农业》</a:t>
            </a:r>
            <a:endParaRPr lang="zh-CN" altLang="en-US" sz="2400" b="1" dirty="0">
              <a:latin typeface="楷体" pitchFamily="49" charset="-122"/>
              <a:ea typeface="楷体" pitchFamily="49" charset="-122"/>
            </a:endParaRPr>
          </a:p>
        </p:txBody>
      </p:sp>
      <p:sp>
        <p:nvSpPr>
          <p:cNvPr id="15" name="矩形 14"/>
          <p:cNvSpPr/>
          <p:nvPr/>
        </p:nvSpPr>
        <p:spPr>
          <a:xfrm>
            <a:off x="218364" y="4408880"/>
            <a:ext cx="2720617"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spcBef>
                <a:spcPct val="5000"/>
              </a:spcBef>
            </a:pPr>
            <a:r>
              <a:rPr lang="zh-CN" altLang="en-US" sz="2400" dirty="0" smtClean="0">
                <a:solidFill>
                  <a:schemeClr val="tx1"/>
                </a:solidFill>
                <a:latin typeface="+mn-ea"/>
              </a:rPr>
              <a:t>耕作方式</a:t>
            </a:r>
            <a:r>
              <a:rPr lang="en-US" altLang="zh-CN" sz="2400" dirty="0" smtClean="0">
                <a:solidFill>
                  <a:schemeClr val="tx1"/>
                </a:solidFill>
                <a:latin typeface="+mn-ea"/>
              </a:rPr>
              <a:t>:</a:t>
            </a:r>
            <a:r>
              <a:rPr lang="zh-CN" altLang="en-US" sz="2400" dirty="0" smtClean="0">
                <a:solidFill>
                  <a:schemeClr val="tx1"/>
                </a:solidFill>
                <a:latin typeface="+mn-ea"/>
                <a:ea typeface="+mn-ea"/>
              </a:rPr>
              <a:t>刀耕火种</a:t>
            </a:r>
            <a:endParaRPr lang="zh-CN" altLang="en-US" sz="2400" dirty="0">
              <a:solidFill>
                <a:schemeClr val="tx1"/>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468" y="177421"/>
            <a:ext cx="3954929" cy="523220"/>
          </a:xfrm>
          <a:prstGeom prst="rect">
            <a:avLst/>
          </a:prstGeom>
          <a:noFill/>
        </p:spPr>
        <p:txBody>
          <a:bodyPr wrap="none" rtlCol="0">
            <a:spAutoFit/>
          </a:bodyPr>
          <a:lstStyle/>
          <a:p>
            <a:r>
              <a:rPr lang="en-US" altLang="zh-CN" sz="2800" dirty="0" smtClean="0">
                <a:latin typeface="黑体" pitchFamily="49" charset="-122"/>
                <a:ea typeface="黑体" pitchFamily="49" charset="-122"/>
              </a:rPr>
              <a:t>2</a:t>
            </a:r>
            <a:r>
              <a:rPr lang="zh-CN" altLang="en-US" sz="2800" dirty="0" smtClean="0">
                <a:latin typeface="黑体" pitchFamily="49" charset="-122"/>
                <a:ea typeface="黑体" pitchFamily="49" charset="-122"/>
              </a:rPr>
              <a:t>、新石器时代的手工业</a:t>
            </a:r>
            <a:endParaRPr lang="zh-CN" altLang="en-US" sz="2800" dirty="0">
              <a:latin typeface="黑体" pitchFamily="49" charset="-122"/>
              <a:ea typeface="黑体" pitchFamily="49" charset="-122"/>
            </a:endParaRPr>
          </a:p>
        </p:txBody>
      </p:sp>
      <p:pic>
        <p:nvPicPr>
          <p:cNvPr id="47106" name="Picture 2" descr="https://ss2.baidu.com/6ONYsjip0QIZ8tyhnq/it/u=4142042609,2771087829&amp;fm=173&amp;s=2B61536EFE2A53154D685D3803008093&amp;w=640&amp;h=411&amp;img.JPEG"/>
          <p:cNvPicPr>
            <a:picLocks noChangeAspect="1" noChangeArrowheads="1"/>
          </p:cNvPicPr>
          <p:nvPr/>
        </p:nvPicPr>
        <p:blipFill>
          <a:blip r:embed="rId3" cstate="print"/>
          <a:srcRect l="31702" t="2570" r="30238"/>
          <a:stretch>
            <a:fillRect/>
          </a:stretch>
        </p:blipFill>
        <p:spPr bwMode="auto">
          <a:xfrm>
            <a:off x="477670" y="1331476"/>
            <a:ext cx="1937983" cy="3185934"/>
          </a:xfrm>
          <a:prstGeom prst="rect">
            <a:avLst/>
          </a:prstGeom>
          <a:noFill/>
        </p:spPr>
      </p:pic>
      <p:sp>
        <p:nvSpPr>
          <p:cNvPr id="6" name="矩形 5"/>
          <p:cNvSpPr/>
          <p:nvPr/>
        </p:nvSpPr>
        <p:spPr>
          <a:xfrm>
            <a:off x="388878" y="4596748"/>
            <a:ext cx="2723823" cy="369332"/>
          </a:xfrm>
          <a:prstGeom prst="rect">
            <a:avLst/>
          </a:prstGeom>
        </p:spPr>
        <p:txBody>
          <a:bodyPr wrap="none">
            <a:spAutoFit/>
          </a:bodyPr>
          <a:lstStyle/>
          <a:p>
            <a:r>
              <a:rPr lang="zh-CN" altLang="en-US" dirty="0" smtClean="0">
                <a:latin typeface="黑体" pitchFamily="49" charset="-122"/>
                <a:ea typeface="黑体" pitchFamily="49" charset="-122"/>
              </a:rPr>
              <a:t>红陶人头壶（仰韶文化）</a:t>
            </a:r>
            <a:endParaRPr lang="zh-CN" altLang="en-US" dirty="0">
              <a:latin typeface="黑体" pitchFamily="49" charset="-122"/>
              <a:ea typeface="黑体" pitchFamily="49" charset="-122"/>
            </a:endParaRPr>
          </a:p>
        </p:txBody>
      </p:sp>
      <p:pic>
        <p:nvPicPr>
          <p:cNvPr id="47108" name="Picture 4" descr="https://bkimg.cdn.bcebos.com/pic/a50f4bfbfbedab6483ac122bfd36afc378311e7a?x-bce-process=image/watermark,g_7,image_d2F0ZXIvYmFpa2U4MA==,xp_5,yp_5"/>
          <p:cNvPicPr>
            <a:picLocks noChangeAspect="1" noChangeArrowheads="1"/>
          </p:cNvPicPr>
          <p:nvPr/>
        </p:nvPicPr>
        <p:blipFill>
          <a:blip r:embed="rId4" cstate="print"/>
          <a:srcRect/>
          <a:stretch>
            <a:fillRect/>
          </a:stretch>
        </p:blipFill>
        <p:spPr bwMode="auto">
          <a:xfrm>
            <a:off x="2988859" y="1880147"/>
            <a:ext cx="3280770" cy="2462116"/>
          </a:xfrm>
          <a:prstGeom prst="rect">
            <a:avLst/>
          </a:prstGeom>
          <a:noFill/>
        </p:spPr>
      </p:pic>
      <p:pic>
        <p:nvPicPr>
          <p:cNvPr id="47110" name="Picture 6" descr="https://timgsa.baidu.com/timg?image&amp;quality=80&amp;size=b9999_10000&amp;sec=1580644536382&amp;di=5c1deefe04a6d3cc5f82bf1ef604d509&amp;imgtype=jpg&amp;src=http%3A%2F%2Fimg1.imgtn.bdimg.com%2Fit%2Fu%3D4096163791%2C254609291%26fm%3D214%26gp%3D0.jpg"/>
          <p:cNvPicPr>
            <a:picLocks noChangeAspect="1" noChangeArrowheads="1"/>
          </p:cNvPicPr>
          <p:nvPr/>
        </p:nvPicPr>
        <p:blipFill>
          <a:blip r:embed="rId5" cstate="print"/>
          <a:srcRect/>
          <a:stretch>
            <a:fillRect/>
          </a:stretch>
        </p:blipFill>
        <p:spPr bwMode="auto">
          <a:xfrm>
            <a:off x="6567273" y="1376646"/>
            <a:ext cx="2276475" cy="3048001"/>
          </a:xfrm>
          <a:prstGeom prst="rect">
            <a:avLst/>
          </a:prstGeom>
          <a:noFill/>
        </p:spPr>
      </p:pic>
      <p:sp>
        <p:nvSpPr>
          <p:cNvPr id="10" name="矩形 9"/>
          <p:cNvSpPr/>
          <p:nvPr/>
        </p:nvSpPr>
        <p:spPr>
          <a:xfrm>
            <a:off x="6420177" y="4530782"/>
            <a:ext cx="2723823" cy="369332"/>
          </a:xfrm>
          <a:prstGeom prst="rect">
            <a:avLst/>
          </a:prstGeom>
        </p:spPr>
        <p:txBody>
          <a:bodyPr wrap="none">
            <a:spAutoFit/>
          </a:bodyPr>
          <a:lstStyle/>
          <a:p>
            <a:r>
              <a:rPr lang="zh-CN" altLang="en-US" dirty="0" smtClean="0">
                <a:latin typeface="黑体" pitchFamily="49" charset="-122"/>
                <a:ea typeface="黑体" pitchFamily="49" charset="-122"/>
              </a:rPr>
              <a:t>蛋壳黑陶杯（龙山文化）</a:t>
            </a:r>
            <a:endParaRPr lang="zh-CN" altLang="en-US" dirty="0">
              <a:latin typeface="黑体" pitchFamily="49" charset="-122"/>
              <a:ea typeface="黑体" pitchFamily="49" charset="-122"/>
            </a:endParaRPr>
          </a:p>
        </p:txBody>
      </p:sp>
      <p:sp>
        <p:nvSpPr>
          <p:cNvPr id="11" name="矩形 10"/>
          <p:cNvSpPr/>
          <p:nvPr/>
        </p:nvSpPr>
        <p:spPr>
          <a:xfrm>
            <a:off x="3311857" y="4543430"/>
            <a:ext cx="2492990" cy="369332"/>
          </a:xfrm>
          <a:prstGeom prst="rect">
            <a:avLst/>
          </a:prstGeom>
        </p:spPr>
        <p:txBody>
          <a:bodyPr wrap="none">
            <a:spAutoFit/>
          </a:bodyPr>
          <a:lstStyle/>
          <a:p>
            <a:r>
              <a:rPr lang="zh-CN" altLang="en-US" dirty="0" smtClean="0">
                <a:latin typeface="黑体" pitchFamily="49" charset="-122"/>
                <a:ea typeface="黑体" pitchFamily="49" charset="-122"/>
              </a:rPr>
              <a:t>半坡遗址人面鱼纹彩陶</a:t>
            </a:r>
            <a:endParaRPr lang="zh-CN" altLang="en-US" dirty="0">
              <a:latin typeface="黑体" pitchFamily="49" charset="-122"/>
              <a:ea typeface="黑体" pitchFamily="49" charset="-122"/>
            </a:endParaRPr>
          </a:p>
        </p:txBody>
      </p:sp>
      <p:sp>
        <p:nvSpPr>
          <p:cNvPr id="9" name="矩形 8"/>
          <p:cNvSpPr/>
          <p:nvPr/>
        </p:nvSpPr>
        <p:spPr>
          <a:xfrm>
            <a:off x="-1" y="747331"/>
            <a:ext cx="9403307" cy="461665"/>
          </a:xfrm>
          <a:prstGeom prst="rect">
            <a:avLst/>
          </a:prstGeom>
        </p:spPr>
        <p:txBody>
          <a:bodyPr wrap="square">
            <a:spAutoFit/>
          </a:bodyPr>
          <a:lstStyle/>
          <a:p>
            <a:r>
              <a:rPr lang="zh-CN" altLang="zh-CN" sz="2400" dirty="0" smtClean="0"/>
              <a:t>原始社会晚期，手工业就从农业中分离出来，成为独立的生产部门。</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linds(horizontal)">
                                      <p:cBhvr>
                                        <p:cTn id="7" dur="500"/>
                                        <p:tgtEl>
                                          <p:spTgt spid="4710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7108"/>
                                        </p:tgtEl>
                                        <p:attrNameLst>
                                          <p:attrName>style.visibility</p:attrName>
                                        </p:attrNameLst>
                                      </p:cBhvr>
                                      <p:to>
                                        <p:strVal val="visible"/>
                                      </p:to>
                                    </p:set>
                                    <p:animEffect transition="in" filter="blinds(horizontal)">
                                      <p:cBhvr>
                                        <p:cTn id="15" dur="500"/>
                                        <p:tgtEl>
                                          <p:spTgt spid="4710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7110"/>
                                        </p:tgtEl>
                                        <p:attrNameLst>
                                          <p:attrName>style.visibility</p:attrName>
                                        </p:attrNameLst>
                                      </p:cBhvr>
                                      <p:to>
                                        <p:strVal val="visible"/>
                                      </p:to>
                                    </p:set>
                                    <p:animEffect transition="in" filter="blinds(horizontal)">
                                      <p:cBhvr>
                                        <p:cTn id="23" dur="500"/>
                                        <p:tgtEl>
                                          <p:spTgt spid="471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5314" y="488024"/>
            <a:ext cx="8154537" cy="1815882"/>
          </a:xfrm>
          <a:prstGeom prst="rect">
            <a:avLst/>
          </a:prstGeom>
        </p:spPr>
        <p:txBody>
          <a:bodyPr wrap="square">
            <a:spAutoFit/>
          </a:bodyPr>
          <a:lstStyle/>
          <a:p>
            <a:r>
              <a:rPr lang="zh-CN" altLang="en-US" sz="2800" dirty="0" smtClean="0"/>
              <a:t>冶炼业：原始社会后期中国开始冶铜；</a:t>
            </a:r>
            <a:endParaRPr lang="en-US" altLang="zh-CN" sz="2800" dirty="0" smtClean="0"/>
          </a:p>
          <a:p>
            <a:endParaRPr lang="en-US" altLang="zh-CN" sz="2800" dirty="0" smtClean="0"/>
          </a:p>
          <a:p>
            <a:r>
              <a:rPr lang="zh-CN" altLang="en-US" sz="2800" dirty="0" smtClean="0"/>
              <a:t>纺织业：中国也是世界上首先发明丝织技术的国家，早在上古时期，人们已经会养蚕缫丝 ；</a:t>
            </a:r>
            <a:endParaRPr lang="zh-CN" altLang="en-US" sz="2800" dirty="0"/>
          </a:p>
        </p:txBody>
      </p:sp>
      <p:pic>
        <p:nvPicPr>
          <p:cNvPr id="48130" name="Picture 2" descr="https://timgsa.baidu.com/timg?image&amp;quality=80&amp;size=b9999_10000&amp;sec=1580644978097&amp;di=8b99b7371b65a3586c5ebf8c7039752f&amp;imgtype=0&amp;src=http%3A%2F%2Fa.hiphotos.baidu.com%2Fzhidao%2Fwh%253D450%252C600%2Fsign%3Dc803899aa918972ba36f08ced3fd57bf%2F2cf5e0fe9925bc314475b4165cdf8db1cb137017.jpg"/>
          <p:cNvPicPr>
            <a:picLocks noChangeAspect="1" noChangeArrowheads="1"/>
          </p:cNvPicPr>
          <p:nvPr/>
        </p:nvPicPr>
        <p:blipFill>
          <a:blip r:embed="rId2" cstate="print"/>
          <a:srcRect/>
          <a:stretch>
            <a:fillRect/>
          </a:stretch>
        </p:blipFill>
        <p:spPr bwMode="auto">
          <a:xfrm>
            <a:off x="791571" y="2316134"/>
            <a:ext cx="2396366" cy="2624591"/>
          </a:xfrm>
          <a:prstGeom prst="rect">
            <a:avLst/>
          </a:prstGeom>
          <a:noFill/>
        </p:spPr>
      </p:pic>
      <p:sp>
        <p:nvSpPr>
          <p:cNvPr id="5" name="TextBox 4"/>
          <p:cNvSpPr txBox="1"/>
          <p:nvPr/>
        </p:nvSpPr>
        <p:spPr>
          <a:xfrm>
            <a:off x="3739486" y="2620370"/>
            <a:ext cx="4575815" cy="1631216"/>
          </a:xfrm>
          <a:prstGeom prst="rect">
            <a:avLst/>
          </a:prstGeom>
          <a:noFill/>
        </p:spPr>
        <p:txBody>
          <a:bodyPr wrap="square" rtlCol="0">
            <a:spAutoFit/>
          </a:bodyPr>
          <a:lstStyle/>
          <a:p>
            <a:r>
              <a:rPr lang="zh-CN" altLang="en-US" sz="2800" b="1" dirty="0" smtClean="0">
                <a:latin typeface="楷体" pitchFamily="49" charset="-122"/>
                <a:ea typeface="楷体" pitchFamily="49" charset="-122"/>
              </a:rPr>
              <a:t>   </a:t>
            </a:r>
            <a:r>
              <a:rPr lang="zh-CN" altLang="en-US" sz="2400" b="1" dirty="0" smtClean="0">
                <a:latin typeface="楷体" pitchFamily="49" charset="-122"/>
                <a:ea typeface="楷体" pitchFamily="49" charset="-122"/>
              </a:rPr>
              <a:t>距今约</a:t>
            </a:r>
            <a:r>
              <a:rPr lang="en-US" altLang="zh-CN" sz="2400" b="1" dirty="0" smtClean="0">
                <a:latin typeface="楷体" pitchFamily="49" charset="-122"/>
                <a:ea typeface="楷体" pitchFamily="49" charset="-122"/>
              </a:rPr>
              <a:t>4800</a:t>
            </a:r>
            <a:r>
              <a:rPr lang="zh-CN" altLang="en-US" sz="2400" b="1" dirty="0" smtClean="0">
                <a:latin typeface="楷体" pitchFamily="49" charset="-122"/>
                <a:ea typeface="楷体" pitchFamily="49" charset="-122"/>
              </a:rPr>
              <a:t>年的浙江吴兴钱山漾遗址出土的丝带、绢片用家蚕丝织而成，绢片经纬密度为每厘米</a:t>
            </a:r>
            <a:r>
              <a:rPr lang="en-US" altLang="zh-CN" sz="2400" b="1" dirty="0" smtClean="0">
                <a:latin typeface="楷体" pitchFamily="49" charset="-122"/>
                <a:ea typeface="楷体" pitchFamily="49" charset="-122"/>
              </a:rPr>
              <a:t>48</a:t>
            </a:r>
            <a:r>
              <a:rPr lang="zh-CN" altLang="en-US" sz="2400" b="1" dirty="0" smtClean="0">
                <a:latin typeface="楷体" pitchFamily="49" charset="-122"/>
                <a:ea typeface="楷体" pitchFamily="49" charset="-122"/>
              </a:rPr>
              <a:t>根。</a:t>
            </a:r>
            <a:endParaRPr lang="zh-CN" altLang="en-US" sz="2400" b="1" dirty="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linds(horizontal)">
                                      <p:cBhvr>
                                        <p:cTn id="7" dur="500"/>
                                        <p:tgtEl>
                                          <p:spTgt spid="481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468" y="177421"/>
            <a:ext cx="3595856" cy="523220"/>
          </a:xfrm>
          <a:prstGeom prst="rect">
            <a:avLst/>
          </a:prstGeom>
          <a:noFill/>
        </p:spPr>
        <p:txBody>
          <a:bodyPr wrap="none" rtlCol="0">
            <a:spAutoFit/>
          </a:bodyPr>
          <a:lstStyle/>
          <a:p>
            <a:r>
              <a:rPr lang="en-US" altLang="zh-CN" sz="2800" dirty="0" smtClean="0">
                <a:latin typeface="黑体" pitchFamily="49" charset="-122"/>
                <a:ea typeface="黑体" pitchFamily="49" charset="-122"/>
              </a:rPr>
              <a:t>3</a:t>
            </a:r>
            <a:r>
              <a:rPr lang="zh-CN" altLang="en-US" sz="2800" dirty="0" smtClean="0">
                <a:latin typeface="黑体" pitchFamily="49" charset="-122"/>
                <a:ea typeface="黑体" pitchFamily="49" charset="-122"/>
              </a:rPr>
              <a:t>、新石器时代的商业</a:t>
            </a:r>
            <a:endParaRPr lang="zh-CN" altLang="en-US" sz="2800" dirty="0">
              <a:latin typeface="黑体" pitchFamily="49" charset="-122"/>
              <a:ea typeface="黑体" pitchFamily="49" charset="-122"/>
            </a:endParaRPr>
          </a:p>
        </p:txBody>
      </p:sp>
      <p:pic>
        <p:nvPicPr>
          <p:cNvPr id="49154" name="Picture 2" descr="http://photocdn.sohu.com/20150514/mp15049403_1431607468971_1_th.jpeg"/>
          <p:cNvPicPr>
            <a:picLocks noChangeAspect="1" noChangeArrowheads="1"/>
          </p:cNvPicPr>
          <p:nvPr/>
        </p:nvPicPr>
        <p:blipFill>
          <a:blip r:embed="rId3" cstate="print"/>
          <a:srcRect l="8290" t="12006" r="12435" b="19852"/>
          <a:stretch>
            <a:fillRect/>
          </a:stretch>
        </p:blipFill>
        <p:spPr bwMode="auto">
          <a:xfrm>
            <a:off x="477671" y="1132765"/>
            <a:ext cx="2688609" cy="1733265"/>
          </a:xfrm>
          <a:prstGeom prst="rect">
            <a:avLst/>
          </a:prstGeom>
          <a:noFill/>
        </p:spPr>
      </p:pic>
      <p:sp>
        <p:nvSpPr>
          <p:cNvPr id="5" name="矩形 4"/>
          <p:cNvSpPr/>
          <p:nvPr/>
        </p:nvSpPr>
        <p:spPr>
          <a:xfrm>
            <a:off x="1278342" y="2892051"/>
            <a:ext cx="646331" cy="369332"/>
          </a:xfrm>
          <a:prstGeom prst="rect">
            <a:avLst/>
          </a:prstGeom>
        </p:spPr>
        <p:txBody>
          <a:bodyPr wrap="none">
            <a:spAutoFit/>
          </a:bodyPr>
          <a:lstStyle/>
          <a:p>
            <a:r>
              <a:rPr lang="zh-CN" altLang="en-US" dirty="0" smtClean="0">
                <a:latin typeface="黑体" pitchFamily="49" charset="-122"/>
                <a:ea typeface="黑体" pitchFamily="49" charset="-122"/>
              </a:rPr>
              <a:t>海贝</a:t>
            </a:r>
            <a:endParaRPr lang="zh-CN" altLang="en-US" dirty="0">
              <a:latin typeface="黑体" pitchFamily="49" charset="-122"/>
              <a:ea typeface="黑体" pitchFamily="49" charset="-122"/>
            </a:endParaRPr>
          </a:p>
        </p:txBody>
      </p:sp>
      <p:sp>
        <p:nvSpPr>
          <p:cNvPr id="6" name="矩形 5"/>
          <p:cNvSpPr/>
          <p:nvPr/>
        </p:nvSpPr>
        <p:spPr>
          <a:xfrm>
            <a:off x="4032913" y="1197708"/>
            <a:ext cx="4572000" cy="1569660"/>
          </a:xfrm>
          <a:prstGeom prst="rect">
            <a:avLst/>
          </a:prstGeom>
        </p:spPr>
        <p:txBody>
          <a:bodyPr>
            <a:spAutoFit/>
          </a:bodyPr>
          <a:lstStyle/>
          <a:p>
            <a:pPr latinLnBrk="1"/>
            <a:r>
              <a:rPr lang="zh-CN" altLang="en-US" sz="2400" b="1" dirty="0" smtClean="0">
                <a:latin typeface="楷体" pitchFamily="49" charset="-122"/>
                <a:ea typeface="楷体" pitchFamily="49" charset="-122"/>
              </a:rPr>
              <a:t>   “神农氏作</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日中为市，致天下之民，聚天下之货，交易而退，各得其所。” </a:t>
            </a:r>
            <a:endParaRPr lang="en-US" altLang="zh-CN" sz="2400" b="1" dirty="0" smtClean="0">
              <a:latin typeface="楷体" pitchFamily="49" charset="-122"/>
              <a:ea typeface="楷体" pitchFamily="49" charset="-122"/>
            </a:endParaRPr>
          </a:p>
          <a:p>
            <a:pPr latinLnBrk="1"/>
            <a:r>
              <a:rPr lang="en-US" altLang="zh-CN" sz="2400" b="1" dirty="0" smtClean="0">
                <a:latin typeface="楷体" pitchFamily="49" charset="-122"/>
                <a:ea typeface="楷体" pitchFamily="49" charset="-122"/>
              </a:rPr>
              <a:t>    ——《</a:t>
            </a:r>
            <a:r>
              <a:rPr lang="zh-CN" altLang="en-US" sz="2400" b="1" dirty="0" smtClean="0">
                <a:latin typeface="楷体" pitchFamily="49" charset="-122"/>
                <a:ea typeface="楷体" pitchFamily="49" charset="-122"/>
              </a:rPr>
              <a:t>易</a:t>
            </a:r>
            <a:r>
              <a:rPr lang="en-US" altLang="zh-CN" sz="2400" b="1" dirty="0" smtClean="0">
                <a:latin typeface="楷体" pitchFamily="49" charset="-122"/>
                <a:ea typeface="楷体" pitchFamily="49" charset="-122"/>
              </a:rPr>
              <a:t>· </a:t>
            </a:r>
            <a:r>
              <a:rPr lang="zh-CN" altLang="en-US" sz="2400" b="1" dirty="0" smtClean="0">
                <a:latin typeface="楷体" pitchFamily="49" charset="-122"/>
                <a:ea typeface="楷体" pitchFamily="49" charset="-122"/>
              </a:rPr>
              <a:t>系辞下传</a:t>
            </a:r>
            <a:r>
              <a:rPr lang="en-US" altLang="zh-CN" sz="2400" b="1" dirty="0" smtClean="0">
                <a:latin typeface="楷体" pitchFamily="49" charset="-122"/>
                <a:ea typeface="楷体" pitchFamily="49" charset="-122"/>
              </a:rPr>
              <a:t>》</a:t>
            </a:r>
            <a:endParaRPr lang="zh-CN" altLang="en-US" sz="2400" b="1" dirty="0">
              <a:latin typeface="楷体" pitchFamily="49" charset="-122"/>
              <a:ea typeface="楷体" pitchFamily="49" charset="-122"/>
            </a:endParaRPr>
          </a:p>
        </p:txBody>
      </p:sp>
      <p:sp>
        <p:nvSpPr>
          <p:cNvPr id="7" name="矩形 6"/>
          <p:cNvSpPr/>
          <p:nvPr/>
        </p:nvSpPr>
        <p:spPr>
          <a:xfrm>
            <a:off x="402610" y="3286675"/>
            <a:ext cx="8154537" cy="1384995"/>
          </a:xfrm>
          <a:prstGeom prst="rect">
            <a:avLst/>
          </a:prstGeom>
        </p:spPr>
        <p:txBody>
          <a:bodyPr wrap="square">
            <a:spAutoFit/>
          </a:bodyPr>
          <a:lstStyle/>
          <a:p>
            <a:r>
              <a:rPr lang="zh-CN" altLang="en-US" sz="2800" dirty="0" smtClean="0"/>
              <a:t>      原始社会末期，随着剩余商品的出现，社会分工的发展，产生了原始商业。</a:t>
            </a:r>
            <a:endParaRPr lang="en-US" altLang="zh-CN" sz="2800" dirty="0" smtClean="0"/>
          </a:p>
          <a:p>
            <a:r>
              <a:rPr lang="en-US" altLang="zh-CN" sz="2800" dirty="0" smtClean="0"/>
              <a:t>     </a:t>
            </a:r>
            <a:r>
              <a:rPr lang="zh-CN" altLang="en-US" sz="2800" dirty="0" smtClean="0"/>
              <a:t>天然贝壳为中国最早出现的交换媒介。</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468" y="177421"/>
            <a:ext cx="4314001" cy="523220"/>
          </a:xfrm>
          <a:prstGeom prst="rect">
            <a:avLst/>
          </a:prstGeom>
          <a:noFill/>
        </p:spPr>
        <p:txBody>
          <a:bodyPr wrap="none" rtlCol="0">
            <a:spAutoFit/>
          </a:bodyPr>
          <a:lstStyle/>
          <a:p>
            <a:r>
              <a:rPr lang="en-US" altLang="zh-CN" sz="2800" dirty="0" smtClean="0">
                <a:latin typeface="黑体" pitchFamily="49" charset="-122"/>
                <a:ea typeface="黑体" pitchFamily="49" charset="-122"/>
              </a:rPr>
              <a:t>4</a:t>
            </a:r>
            <a:r>
              <a:rPr lang="zh-CN" altLang="en-US" sz="2800" dirty="0" smtClean="0">
                <a:latin typeface="黑体" pitchFamily="49" charset="-122"/>
                <a:ea typeface="黑体" pitchFamily="49" charset="-122"/>
              </a:rPr>
              <a:t>、新石器时代的文化艺术</a:t>
            </a:r>
            <a:endParaRPr lang="zh-CN" altLang="en-US" sz="2800" dirty="0">
              <a:latin typeface="黑体" pitchFamily="49" charset="-122"/>
              <a:ea typeface="黑体" pitchFamily="49" charset="-122"/>
            </a:endParaRPr>
          </a:p>
        </p:txBody>
      </p:sp>
      <p:sp>
        <p:nvSpPr>
          <p:cNvPr id="50180" name="AutoShape 4" descr="http://img1.imgtn.bdimg.com/it/u=3556446631,12739905&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50182" name="AutoShape 6" descr="http://img1.imgtn.bdimg.com/it/u=3556446631,12739905&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50184" name="AutoShape 8" descr="http://img1.imgtn.bdimg.com/it/u=3556446631,12739905&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grpSp>
        <p:nvGrpSpPr>
          <p:cNvPr id="13" name="组合 12"/>
          <p:cNvGrpSpPr/>
          <p:nvPr/>
        </p:nvGrpSpPr>
        <p:grpSpPr>
          <a:xfrm>
            <a:off x="0" y="1009938"/>
            <a:ext cx="3005951" cy="3213824"/>
            <a:chOff x="5611504" y="204717"/>
            <a:chExt cx="3005951" cy="3213824"/>
          </a:xfrm>
        </p:grpSpPr>
        <p:pic>
          <p:nvPicPr>
            <p:cNvPr id="50185" name="Picture 9"/>
            <p:cNvPicPr>
              <a:picLocks noChangeAspect="1" noChangeArrowheads="1"/>
            </p:cNvPicPr>
            <p:nvPr/>
          </p:nvPicPr>
          <p:blipFill>
            <a:blip r:embed="rId3" cstate="print"/>
            <a:srcRect l="11673" t="7220" r="5777" b="3172"/>
            <a:stretch>
              <a:fillRect/>
            </a:stretch>
          </p:blipFill>
          <p:spPr bwMode="auto">
            <a:xfrm>
              <a:off x="6155140" y="204717"/>
              <a:ext cx="1910686" cy="2756848"/>
            </a:xfrm>
            <a:prstGeom prst="rect">
              <a:avLst/>
            </a:prstGeom>
            <a:noFill/>
            <a:ln w="9525">
              <a:noFill/>
              <a:miter lim="800000"/>
              <a:headEnd/>
              <a:tailEnd/>
            </a:ln>
          </p:spPr>
        </p:pic>
        <p:sp>
          <p:nvSpPr>
            <p:cNvPr id="10" name="TextBox 9"/>
            <p:cNvSpPr txBox="1"/>
            <p:nvPr/>
          </p:nvSpPr>
          <p:spPr>
            <a:xfrm>
              <a:off x="5611504" y="3018431"/>
              <a:ext cx="3005951" cy="400110"/>
            </a:xfrm>
            <a:prstGeom prst="rect">
              <a:avLst/>
            </a:prstGeom>
            <a:noFill/>
          </p:spPr>
          <p:txBody>
            <a:bodyPr wrap="none" rtlCol="0">
              <a:spAutoFit/>
            </a:bodyPr>
            <a:lstStyle/>
            <a:p>
              <a:r>
                <a:rPr lang="zh-CN" altLang="en-US" sz="2000" dirty="0" smtClean="0">
                  <a:latin typeface="黑体" pitchFamily="49" charset="-122"/>
                  <a:ea typeface="黑体" pitchFamily="49" charset="-122"/>
                </a:rPr>
                <a:t>大汶口文化陶器上的符号</a:t>
              </a:r>
              <a:endParaRPr lang="zh-CN" altLang="en-US" sz="2000" dirty="0">
                <a:latin typeface="黑体" pitchFamily="49" charset="-122"/>
                <a:ea typeface="黑体" pitchFamily="49" charset="-122"/>
              </a:endParaRPr>
            </a:p>
          </p:txBody>
        </p:sp>
      </p:grpSp>
      <p:sp>
        <p:nvSpPr>
          <p:cNvPr id="50187" name="AutoShape 11" descr="http://img0.imgtn.bdimg.com/it/u=2168512750,826421345&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grpSp>
        <p:nvGrpSpPr>
          <p:cNvPr id="17" name="组合 16"/>
          <p:cNvGrpSpPr/>
          <p:nvPr/>
        </p:nvGrpSpPr>
        <p:grpSpPr>
          <a:xfrm>
            <a:off x="2784001" y="1177550"/>
            <a:ext cx="3193717" cy="3007542"/>
            <a:chOff x="2784001" y="1000126"/>
            <a:chExt cx="3193717" cy="3007542"/>
          </a:xfrm>
        </p:grpSpPr>
        <p:pic>
          <p:nvPicPr>
            <p:cNvPr id="50188" name="Picture 12"/>
            <p:cNvPicPr>
              <a:picLocks noChangeAspect="1" noChangeArrowheads="1"/>
            </p:cNvPicPr>
            <p:nvPr/>
          </p:nvPicPr>
          <p:blipFill>
            <a:blip r:embed="rId4" cstate="print"/>
            <a:srcRect/>
            <a:stretch>
              <a:fillRect/>
            </a:stretch>
          </p:blipFill>
          <p:spPr bwMode="auto">
            <a:xfrm>
              <a:off x="2784001" y="1000126"/>
              <a:ext cx="3193717" cy="2412520"/>
            </a:xfrm>
            <a:prstGeom prst="rect">
              <a:avLst/>
            </a:prstGeom>
            <a:noFill/>
            <a:ln w="9525">
              <a:noFill/>
              <a:miter lim="800000"/>
              <a:headEnd/>
              <a:tailEnd/>
            </a:ln>
          </p:spPr>
        </p:pic>
        <p:sp>
          <p:nvSpPr>
            <p:cNvPr id="14" name="TextBox 13"/>
            <p:cNvSpPr txBox="1"/>
            <p:nvPr/>
          </p:nvSpPr>
          <p:spPr>
            <a:xfrm>
              <a:off x="3170830" y="3607558"/>
              <a:ext cx="2749471" cy="400110"/>
            </a:xfrm>
            <a:prstGeom prst="rect">
              <a:avLst/>
            </a:prstGeom>
            <a:noFill/>
          </p:spPr>
          <p:txBody>
            <a:bodyPr wrap="none" rtlCol="0">
              <a:spAutoFit/>
            </a:bodyPr>
            <a:lstStyle/>
            <a:p>
              <a:r>
                <a:rPr lang="zh-CN" altLang="en-US" sz="2000" dirty="0" smtClean="0">
                  <a:latin typeface="黑体" pitchFamily="49" charset="-122"/>
                  <a:ea typeface="黑体" pitchFamily="49" charset="-122"/>
                </a:rPr>
                <a:t>内蒙古阴山人面纹岩画</a:t>
              </a:r>
              <a:endParaRPr lang="zh-CN" altLang="en-US" sz="2000" dirty="0">
                <a:latin typeface="黑体" pitchFamily="49" charset="-122"/>
                <a:ea typeface="黑体" pitchFamily="49" charset="-122"/>
              </a:endParaRPr>
            </a:p>
          </p:txBody>
        </p:sp>
      </p:grpSp>
      <p:grpSp>
        <p:nvGrpSpPr>
          <p:cNvPr id="18" name="组合 17"/>
          <p:cNvGrpSpPr/>
          <p:nvPr/>
        </p:nvGrpSpPr>
        <p:grpSpPr>
          <a:xfrm>
            <a:off x="6114197" y="1251014"/>
            <a:ext cx="3029803" cy="2922705"/>
            <a:chOff x="6114197" y="1073590"/>
            <a:chExt cx="3029803" cy="2922705"/>
          </a:xfrm>
        </p:grpSpPr>
        <p:pic>
          <p:nvPicPr>
            <p:cNvPr id="50190" name="Picture 14" descr="https://timgsa.baidu.com/timg?image&amp;quality=80&amp;size=b9999_10000&amp;sec=1580647782184&amp;di=0c9c3caabd7d6724a0c3b83c916b6a30&amp;imgtype=0&amp;src=http%3A%2F%2Fimage.thepaper.cn%2Fwap%2Fimage%2F4%2F874%2F131.jpg"/>
            <p:cNvPicPr>
              <a:picLocks noChangeAspect="1" noChangeArrowheads="1"/>
            </p:cNvPicPr>
            <p:nvPr/>
          </p:nvPicPr>
          <p:blipFill>
            <a:blip r:embed="rId5" cstate="print"/>
            <a:srcRect l="16621" t="18269" r="15080" b="5433"/>
            <a:stretch>
              <a:fillRect/>
            </a:stretch>
          </p:blipFill>
          <p:spPr bwMode="auto">
            <a:xfrm>
              <a:off x="6114197" y="1073590"/>
              <a:ext cx="3029803" cy="2256463"/>
            </a:xfrm>
            <a:prstGeom prst="rect">
              <a:avLst/>
            </a:prstGeom>
            <a:noFill/>
          </p:spPr>
        </p:pic>
        <p:sp>
          <p:nvSpPr>
            <p:cNvPr id="16" name="TextBox 15"/>
            <p:cNvSpPr txBox="1"/>
            <p:nvPr/>
          </p:nvSpPr>
          <p:spPr>
            <a:xfrm>
              <a:off x="6530454" y="3596185"/>
              <a:ext cx="1980029" cy="400110"/>
            </a:xfrm>
            <a:prstGeom prst="rect">
              <a:avLst/>
            </a:prstGeom>
            <a:noFill/>
          </p:spPr>
          <p:txBody>
            <a:bodyPr wrap="none" rtlCol="0">
              <a:spAutoFit/>
            </a:bodyPr>
            <a:lstStyle/>
            <a:p>
              <a:r>
                <a:rPr lang="zh-CN" altLang="en-US" sz="2000" dirty="0" smtClean="0">
                  <a:latin typeface="黑体" pitchFamily="49" charset="-122"/>
                  <a:ea typeface="黑体" pitchFamily="49" charset="-122"/>
                </a:rPr>
                <a:t>三星堆傩戏面具</a:t>
              </a:r>
              <a:endParaRPr lang="zh-CN" altLang="en-US" sz="2000" dirty="0">
                <a:latin typeface="黑体" pitchFamily="49" charset="-122"/>
                <a:ea typeface="黑体"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t="24080" r="54784"/>
          <a:stretch>
            <a:fillRect/>
          </a:stretch>
        </p:blipFill>
        <p:spPr bwMode="auto">
          <a:xfrm>
            <a:off x="242656" y="656689"/>
            <a:ext cx="4315695" cy="42922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6" name="组合 5"/>
          <p:cNvGrpSpPr/>
          <p:nvPr/>
        </p:nvGrpSpPr>
        <p:grpSpPr>
          <a:xfrm>
            <a:off x="4754871" y="996286"/>
            <a:ext cx="1868277" cy="2689453"/>
            <a:chOff x="4823109" y="491319"/>
            <a:chExt cx="1868277" cy="2689453"/>
          </a:xfrm>
        </p:grpSpPr>
        <p:pic>
          <p:nvPicPr>
            <p:cNvPr id="54274" name="Picture 2" descr="https://bkimg.cdn.bcebos.com/pic/3b292df5e0fe9925e72768fc3ea85edf8db17176?x-bce-process=image/watermark,g_7,image_d2F0ZXIvYmFpa2U5Mg==,xp_5,yp_5"/>
            <p:cNvPicPr>
              <a:picLocks noChangeAspect="1" noChangeArrowheads="1"/>
            </p:cNvPicPr>
            <p:nvPr/>
          </p:nvPicPr>
          <p:blipFill>
            <a:blip r:embed="rId4" cstate="print"/>
            <a:srcRect/>
            <a:stretch>
              <a:fillRect/>
            </a:stretch>
          </p:blipFill>
          <p:spPr bwMode="auto">
            <a:xfrm>
              <a:off x="4823109" y="491319"/>
              <a:ext cx="1868277" cy="2306472"/>
            </a:xfrm>
            <a:prstGeom prst="rect">
              <a:avLst/>
            </a:prstGeom>
            <a:noFill/>
          </p:spPr>
        </p:pic>
        <p:sp>
          <p:nvSpPr>
            <p:cNvPr id="5" name="TextBox 4"/>
            <p:cNvSpPr txBox="1"/>
            <p:nvPr/>
          </p:nvSpPr>
          <p:spPr>
            <a:xfrm>
              <a:off x="4926842" y="2811440"/>
              <a:ext cx="1569660" cy="369332"/>
            </a:xfrm>
            <a:prstGeom prst="rect">
              <a:avLst/>
            </a:prstGeom>
            <a:noFill/>
          </p:spPr>
          <p:txBody>
            <a:bodyPr wrap="none" rtlCol="0">
              <a:spAutoFit/>
            </a:bodyPr>
            <a:lstStyle/>
            <a:p>
              <a:r>
                <a:rPr lang="zh-CN" altLang="en-US" dirty="0" smtClean="0">
                  <a:latin typeface="黑体" pitchFamily="49" charset="-122"/>
                  <a:ea typeface="黑体" pitchFamily="49" charset="-122"/>
                </a:rPr>
                <a:t>红山文化玉龙</a:t>
              </a:r>
              <a:endParaRPr lang="zh-CN" altLang="en-US" dirty="0">
                <a:latin typeface="黑体" pitchFamily="49" charset="-122"/>
                <a:ea typeface="黑体" pitchFamily="49" charset="-122"/>
              </a:endParaRPr>
            </a:p>
          </p:txBody>
        </p:sp>
      </p:grpSp>
      <p:grpSp>
        <p:nvGrpSpPr>
          <p:cNvPr id="9" name="组合 8"/>
          <p:cNvGrpSpPr/>
          <p:nvPr/>
        </p:nvGrpSpPr>
        <p:grpSpPr>
          <a:xfrm>
            <a:off x="6591300" y="1436380"/>
            <a:ext cx="2552700" cy="2934021"/>
            <a:chOff x="6591300" y="986004"/>
            <a:chExt cx="2552700" cy="2934021"/>
          </a:xfrm>
        </p:grpSpPr>
        <p:pic>
          <p:nvPicPr>
            <p:cNvPr id="54276" name="Picture 4" descr="https://bkimg.cdn.bcebos.com/pic/11385343fbf2b211e396442eca8065380cd78e12?x-bce-process=image/resize,m_lfit,w_268,limit_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591300" y="986004"/>
              <a:ext cx="2552700" cy="2667000"/>
            </a:xfrm>
            <a:prstGeom prst="rect">
              <a:avLst/>
            </a:prstGeom>
            <a:noFill/>
          </p:spPr>
        </p:pic>
        <p:sp>
          <p:nvSpPr>
            <p:cNvPr id="8" name="TextBox 7"/>
            <p:cNvSpPr txBox="1"/>
            <p:nvPr/>
          </p:nvSpPr>
          <p:spPr>
            <a:xfrm>
              <a:off x="6839803" y="3550693"/>
              <a:ext cx="2031325" cy="369332"/>
            </a:xfrm>
            <a:prstGeom prst="rect">
              <a:avLst/>
            </a:prstGeom>
            <a:noFill/>
          </p:spPr>
          <p:txBody>
            <a:bodyPr wrap="none" rtlCol="0">
              <a:spAutoFit/>
            </a:bodyPr>
            <a:lstStyle/>
            <a:p>
              <a:r>
                <a:rPr lang="zh-CN" altLang="en-US" dirty="0" smtClean="0">
                  <a:latin typeface="黑体" pitchFamily="49" charset="-122"/>
                  <a:ea typeface="黑体" pitchFamily="49" charset="-122"/>
                </a:rPr>
                <a:t>红山文化女神头像</a:t>
              </a:r>
              <a:endParaRPr lang="zh-CN" altLang="en-US" dirty="0">
                <a:latin typeface="黑体" pitchFamily="49" charset="-122"/>
                <a:ea typeface="黑体" pitchFamily="49" charset="-122"/>
              </a:endParaRPr>
            </a:p>
          </p:txBody>
        </p:sp>
      </p:grpSp>
      <p:sp>
        <p:nvSpPr>
          <p:cNvPr id="13" name="五边形 12"/>
          <p:cNvSpPr/>
          <p:nvPr/>
        </p:nvSpPr>
        <p:spPr>
          <a:xfrm flipH="1">
            <a:off x="4735770" y="272955"/>
            <a:ext cx="4408229" cy="423081"/>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400" dirty="0" smtClean="0">
                <a:latin typeface="+mn-ea"/>
              </a:rPr>
              <a:t>红山文化（距今</a:t>
            </a:r>
            <a:r>
              <a:rPr lang="en-US" altLang="zh-CN" sz="2400" dirty="0" smtClean="0">
                <a:latin typeface="+mn-ea"/>
              </a:rPr>
              <a:t>5000</a:t>
            </a:r>
            <a:r>
              <a:rPr lang="zh-CN" altLang="en-US" sz="2400" dirty="0" smtClean="0">
                <a:latin typeface="+mn-ea"/>
              </a:rPr>
              <a:t>年左右）</a:t>
            </a:r>
            <a:endParaRPr lang="zh-CN" altLang="en-US" sz="2400" dirty="0">
              <a:latin typeface="+mn-ea"/>
            </a:endParaRPr>
          </a:p>
        </p:txBody>
      </p:sp>
      <p:sp>
        <p:nvSpPr>
          <p:cNvPr id="14" name="TextBox 13"/>
          <p:cNvSpPr txBox="1"/>
          <p:nvPr/>
        </p:nvSpPr>
        <p:spPr>
          <a:xfrm>
            <a:off x="200067" y="0"/>
            <a:ext cx="3057247" cy="523220"/>
          </a:xfrm>
          <a:prstGeom prst="rect">
            <a:avLst/>
          </a:prstGeom>
          <a:noFill/>
        </p:spPr>
        <p:txBody>
          <a:bodyPr wrap="none" rtlCol="0">
            <a:spAutoFit/>
          </a:bodyPr>
          <a:lstStyle/>
          <a:p>
            <a:r>
              <a:rPr lang="zh-CN" altLang="en-US" sz="2800" dirty="0" smtClean="0">
                <a:latin typeface="黑体" pitchFamily="49" charset="-122"/>
                <a:ea typeface="黑体" pitchFamily="49" charset="-122"/>
              </a:rPr>
              <a:t>二、中华文明起源</a:t>
            </a:r>
            <a:endParaRPr lang="zh-CN" altLang="en-US" sz="2800"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t="24080" r="54784"/>
          <a:stretch>
            <a:fillRect/>
          </a:stretch>
        </p:blipFill>
        <p:spPr bwMode="auto">
          <a:xfrm>
            <a:off x="310895" y="451972"/>
            <a:ext cx="4315695" cy="42922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2" name="组合 11"/>
          <p:cNvGrpSpPr/>
          <p:nvPr/>
        </p:nvGrpSpPr>
        <p:grpSpPr>
          <a:xfrm>
            <a:off x="4804012" y="823732"/>
            <a:ext cx="2956340" cy="2232934"/>
            <a:chOff x="4804012" y="823732"/>
            <a:chExt cx="2956340" cy="2232934"/>
          </a:xfrm>
        </p:grpSpPr>
        <p:pic>
          <p:nvPicPr>
            <p:cNvPr id="57346" name="Picture 2" descr="https://bkimg.cdn.bcebos.com/pic/a50f4bfbfbedab6483ac122bfd36afc378311e7a?x-bce-process=image/watermark,g_7,image_d2F0ZXIvYmFpa2U4MA==,xp_5,yp_5"/>
            <p:cNvPicPr>
              <a:picLocks noChangeAspect="1" noChangeArrowheads="1"/>
            </p:cNvPicPr>
            <p:nvPr/>
          </p:nvPicPr>
          <p:blipFill>
            <a:blip r:embed="rId4" cstate="print"/>
            <a:srcRect t="9384"/>
            <a:stretch>
              <a:fillRect/>
            </a:stretch>
          </p:blipFill>
          <p:spPr bwMode="auto">
            <a:xfrm>
              <a:off x="4804012" y="823732"/>
              <a:ext cx="2866030" cy="1949037"/>
            </a:xfrm>
            <a:prstGeom prst="rect">
              <a:avLst/>
            </a:prstGeom>
            <a:noFill/>
          </p:spPr>
        </p:pic>
        <p:sp>
          <p:nvSpPr>
            <p:cNvPr id="6" name="矩形 5"/>
            <p:cNvSpPr/>
            <p:nvPr/>
          </p:nvSpPr>
          <p:spPr>
            <a:xfrm>
              <a:off x="5036529" y="2687334"/>
              <a:ext cx="2723823" cy="369332"/>
            </a:xfrm>
            <a:prstGeom prst="rect">
              <a:avLst/>
            </a:prstGeom>
          </p:spPr>
          <p:txBody>
            <a:bodyPr wrap="none">
              <a:spAutoFit/>
            </a:bodyPr>
            <a:lstStyle/>
            <a:p>
              <a:r>
                <a:rPr lang="zh-CN" altLang="en-US" dirty="0" smtClean="0">
                  <a:latin typeface="黑体" pitchFamily="49" charset="-122"/>
                  <a:ea typeface="黑体" pitchFamily="49" charset="-122"/>
                </a:rPr>
                <a:t>仰韶文化人面鱼纹彩陶盆</a:t>
              </a:r>
              <a:endParaRPr lang="zh-CN" altLang="en-US" dirty="0">
                <a:latin typeface="黑体" pitchFamily="49" charset="-122"/>
                <a:ea typeface="黑体" pitchFamily="49" charset="-122"/>
              </a:endParaRPr>
            </a:p>
          </p:txBody>
        </p:sp>
      </p:grpSp>
      <p:grpSp>
        <p:nvGrpSpPr>
          <p:cNvPr id="13" name="组合 12"/>
          <p:cNvGrpSpPr/>
          <p:nvPr/>
        </p:nvGrpSpPr>
        <p:grpSpPr>
          <a:xfrm>
            <a:off x="6359857" y="3058662"/>
            <a:ext cx="2784143" cy="2084838"/>
            <a:chOff x="6359857" y="3058662"/>
            <a:chExt cx="2784143" cy="2084838"/>
          </a:xfrm>
        </p:grpSpPr>
        <p:pic>
          <p:nvPicPr>
            <p:cNvPr id="57348" name="Picture 4" descr="https://bkimg.cdn.bcebos.com/pic/562c11dfa9ec8a136c1772c6fc03918fa0ecc082?x-bce-process=image/crop,x_0,y_27,w_650,h_429/watermark,g_7,image_d2F0ZXIvYmFpa2U4MA==,xp_5,yp_5"/>
            <p:cNvPicPr>
              <a:picLocks noChangeAspect="1" noChangeArrowheads="1"/>
            </p:cNvPicPr>
            <p:nvPr/>
          </p:nvPicPr>
          <p:blipFill>
            <a:blip r:embed="rId5" cstate="print"/>
            <a:srcRect/>
            <a:stretch>
              <a:fillRect/>
            </a:stretch>
          </p:blipFill>
          <p:spPr bwMode="auto">
            <a:xfrm>
              <a:off x="6359857" y="3058662"/>
              <a:ext cx="2538484" cy="1675400"/>
            </a:xfrm>
            <a:prstGeom prst="rect">
              <a:avLst/>
            </a:prstGeom>
            <a:noFill/>
          </p:spPr>
        </p:pic>
        <p:sp>
          <p:nvSpPr>
            <p:cNvPr id="8" name="矩形 7"/>
            <p:cNvSpPr/>
            <p:nvPr/>
          </p:nvSpPr>
          <p:spPr>
            <a:xfrm>
              <a:off x="6420177" y="4774168"/>
              <a:ext cx="2723823" cy="369332"/>
            </a:xfrm>
            <a:prstGeom prst="rect">
              <a:avLst/>
            </a:prstGeom>
          </p:spPr>
          <p:txBody>
            <a:bodyPr wrap="none">
              <a:spAutoFit/>
            </a:bodyPr>
            <a:lstStyle/>
            <a:p>
              <a:r>
                <a:rPr lang="zh-CN" altLang="en-US" dirty="0" smtClean="0">
                  <a:latin typeface="黑体" pitchFamily="49" charset="-122"/>
                  <a:ea typeface="黑体" pitchFamily="49" charset="-122"/>
                </a:rPr>
                <a:t>仰韶文化</a:t>
              </a:r>
              <a:r>
                <a:rPr lang="zh-CN" altLang="en-US" dirty="0" smtClean="0"/>
                <a:t>网纹彩陶船形壶</a:t>
              </a:r>
              <a:endParaRPr lang="zh-CN" altLang="en-US" dirty="0">
                <a:latin typeface="黑体" pitchFamily="49" charset="-122"/>
                <a:ea typeface="黑体" pitchFamily="49" charset="-122"/>
              </a:endParaRPr>
            </a:p>
          </p:txBody>
        </p:sp>
      </p:grpSp>
      <p:sp>
        <p:nvSpPr>
          <p:cNvPr id="11" name="五边形 10"/>
          <p:cNvSpPr/>
          <p:nvPr/>
        </p:nvSpPr>
        <p:spPr>
          <a:xfrm flipH="1">
            <a:off x="3821375" y="0"/>
            <a:ext cx="5322625" cy="423081"/>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400" dirty="0" smtClean="0">
                <a:latin typeface="+mn-ea"/>
              </a:rPr>
              <a:t>仰韶文化（距今</a:t>
            </a:r>
            <a:r>
              <a:rPr lang="en-US" altLang="zh-CN" sz="2400" dirty="0" smtClean="0">
                <a:latin typeface="+mn-ea"/>
              </a:rPr>
              <a:t>7000-5000</a:t>
            </a:r>
            <a:r>
              <a:rPr lang="zh-CN" altLang="en-US" sz="2400" dirty="0" smtClean="0">
                <a:latin typeface="+mn-ea"/>
              </a:rPr>
              <a:t>年之间）</a:t>
            </a:r>
            <a:endParaRPr lang="zh-CN" altLang="en-US" sz="24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t="24080" r="54784"/>
          <a:stretch>
            <a:fillRect/>
          </a:stretch>
        </p:blipFill>
        <p:spPr bwMode="auto">
          <a:xfrm>
            <a:off x="310895" y="451972"/>
            <a:ext cx="4315695" cy="42922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2" name="组合 11"/>
          <p:cNvGrpSpPr/>
          <p:nvPr/>
        </p:nvGrpSpPr>
        <p:grpSpPr>
          <a:xfrm>
            <a:off x="5314709" y="1240168"/>
            <a:ext cx="2723823" cy="3414286"/>
            <a:chOff x="5314709" y="1240168"/>
            <a:chExt cx="2723823" cy="3414286"/>
          </a:xfrm>
        </p:grpSpPr>
        <p:pic>
          <p:nvPicPr>
            <p:cNvPr id="9" name="Picture 6" descr="https://timgsa.baidu.com/timg?image&amp;quality=80&amp;size=b9999_10000&amp;sec=1580644536382&amp;di=5c1deefe04a6d3cc5f82bf1ef604d509&amp;imgtype=jpg&amp;src=http%3A%2F%2Fimg1.imgtn.bdimg.com%2Fit%2Fu%3D4096163791%2C254609291%26fm%3D214%26gp%3D0.jpg"/>
            <p:cNvPicPr>
              <a:picLocks noChangeAspect="1" noChangeArrowheads="1"/>
            </p:cNvPicPr>
            <p:nvPr/>
          </p:nvPicPr>
          <p:blipFill>
            <a:blip r:embed="rId4" cstate="print"/>
            <a:srcRect/>
            <a:stretch>
              <a:fillRect/>
            </a:stretch>
          </p:blipFill>
          <p:spPr bwMode="auto">
            <a:xfrm>
              <a:off x="5502749" y="1240168"/>
              <a:ext cx="2276475" cy="3048001"/>
            </a:xfrm>
            <a:prstGeom prst="rect">
              <a:avLst/>
            </a:prstGeom>
            <a:noFill/>
          </p:spPr>
        </p:pic>
        <p:sp>
          <p:nvSpPr>
            <p:cNvPr id="10" name="矩形 9"/>
            <p:cNvSpPr/>
            <p:nvPr/>
          </p:nvSpPr>
          <p:spPr>
            <a:xfrm>
              <a:off x="5314709" y="4285122"/>
              <a:ext cx="2723823" cy="369332"/>
            </a:xfrm>
            <a:prstGeom prst="rect">
              <a:avLst/>
            </a:prstGeom>
          </p:spPr>
          <p:txBody>
            <a:bodyPr wrap="none">
              <a:spAutoFit/>
            </a:bodyPr>
            <a:lstStyle/>
            <a:p>
              <a:r>
                <a:rPr lang="zh-CN" altLang="en-US" dirty="0" smtClean="0">
                  <a:latin typeface="黑体" pitchFamily="49" charset="-122"/>
                  <a:ea typeface="黑体" pitchFamily="49" charset="-122"/>
                </a:rPr>
                <a:t>蛋壳黑陶杯（龙山文化）</a:t>
              </a:r>
              <a:endParaRPr lang="zh-CN" altLang="en-US" dirty="0">
                <a:latin typeface="黑体" pitchFamily="49" charset="-122"/>
                <a:ea typeface="黑体" pitchFamily="49" charset="-122"/>
              </a:endParaRPr>
            </a:p>
          </p:txBody>
        </p:sp>
      </p:grpSp>
      <p:sp>
        <p:nvSpPr>
          <p:cNvPr id="11" name="五边形 10"/>
          <p:cNvSpPr/>
          <p:nvPr/>
        </p:nvSpPr>
        <p:spPr>
          <a:xfrm flipH="1">
            <a:off x="3821375" y="0"/>
            <a:ext cx="5322625" cy="423081"/>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400" dirty="0" smtClean="0">
                <a:latin typeface="+mn-ea"/>
              </a:rPr>
              <a:t>龙山文化（距今</a:t>
            </a:r>
            <a:r>
              <a:rPr lang="en-US" altLang="zh-CN" sz="2400" dirty="0" smtClean="0">
                <a:latin typeface="+mn-ea"/>
              </a:rPr>
              <a:t>5000-4000</a:t>
            </a:r>
            <a:r>
              <a:rPr lang="zh-CN" altLang="en-US" sz="2400" dirty="0" smtClean="0">
                <a:latin typeface="+mn-ea"/>
              </a:rPr>
              <a:t>年之间）</a:t>
            </a:r>
            <a:endParaRPr lang="zh-CN" altLang="en-US" sz="24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t="24080" r="54784"/>
          <a:stretch>
            <a:fillRect/>
          </a:stretch>
        </p:blipFill>
        <p:spPr bwMode="auto">
          <a:xfrm>
            <a:off x="310895" y="451972"/>
            <a:ext cx="4315695" cy="42922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五边形 4"/>
          <p:cNvSpPr/>
          <p:nvPr/>
        </p:nvSpPr>
        <p:spPr>
          <a:xfrm flipH="1">
            <a:off x="3821375" y="0"/>
            <a:ext cx="5322625" cy="423081"/>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400" dirty="0" smtClean="0">
                <a:latin typeface="+mn-ea"/>
              </a:rPr>
              <a:t>良渚文化（距今</a:t>
            </a:r>
            <a:r>
              <a:rPr lang="en-US" altLang="zh-CN" sz="2400" dirty="0" smtClean="0">
                <a:latin typeface="+mn-ea"/>
              </a:rPr>
              <a:t>5000-4000</a:t>
            </a:r>
            <a:r>
              <a:rPr lang="zh-CN" altLang="en-US" sz="2400" dirty="0" smtClean="0">
                <a:latin typeface="+mn-ea"/>
              </a:rPr>
              <a:t>年之间）</a:t>
            </a:r>
            <a:endParaRPr lang="zh-CN" altLang="en-US" sz="2400" dirty="0">
              <a:latin typeface="+mn-ea"/>
            </a:endParaRPr>
          </a:p>
        </p:txBody>
      </p:sp>
      <p:grpSp>
        <p:nvGrpSpPr>
          <p:cNvPr id="8" name="组合 7"/>
          <p:cNvGrpSpPr/>
          <p:nvPr/>
        </p:nvGrpSpPr>
        <p:grpSpPr>
          <a:xfrm>
            <a:off x="5351075" y="586853"/>
            <a:ext cx="2683237" cy="4299612"/>
            <a:chOff x="5351075" y="586853"/>
            <a:chExt cx="2683237" cy="4299612"/>
          </a:xfrm>
        </p:grpSpPr>
        <p:pic>
          <p:nvPicPr>
            <p:cNvPr id="61442" name="Picture 2" descr="https://bkimg.cdn.bcebos.com/pic/bd3eb13533fa828b0ffc55d7f71f4134970a5a23?x-bce-process=image/watermark,g_7,image_d2F0ZXIvYmFpa2U4MA==,xp_5,yp_5"/>
            <p:cNvPicPr>
              <a:picLocks noChangeAspect="1" noChangeArrowheads="1"/>
            </p:cNvPicPr>
            <p:nvPr/>
          </p:nvPicPr>
          <p:blipFill>
            <a:blip r:embed="rId4" cstate="print"/>
            <a:srcRect/>
            <a:stretch>
              <a:fillRect/>
            </a:stretch>
          </p:blipFill>
          <p:spPr bwMode="auto">
            <a:xfrm>
              <a:off x="5351075" y="586853"/>
              <a:ext cx="2683237" cy="3819667"/>
            </a:xfrm>
            <a:prstGeom prst="rect">
              <a:avLst/>
            </a:prstGeom>
            <a:noFill/>
          </p:spPr>
        </p:pic>
        <p:sp>
          <p:nvSpPr>
            <p:cNvPr id="7" name="矩形 6"/>
            <p:cNvSpPr/>
            <p:nvPr/>
          </p:nvSpPr>
          <p:spPr>
            <a:xfrm>
              <a:off x="5969802" y="4517133"/>
              <a:ext cx="2031325" cy="369332"/>
            </a:xfrm>
            <a:prstGeom prst="rect">
              <a:avLst/>
            </a:prstGeom>
          </p:spPr>
          <p:txBody>
            <a:bodyPr wrap="none">
              <a:spAutoFit/>
            </a:bodyPr>
            <a:lstStyle/>
            <a:p>
              <a:r>
                <a:rPr lang="zh-CN" altLang="en-US" dirty="0" smtClean="0">
                  <a:latin typeface="黑体" pitchFamily="49" charset="-122"/>
                  <a:ea typeface="黑体" pitchFamily="49" charset="-122"/>
                </a:rPr>
                <a:t>玉琮（良渚文化）</a:t>
              </a:r>
              <a:endParaRPr lang="zh-CN" altLang="en-US" dirty="0">
                <a:latin typeface="黑体" pitchFamily="49" charset="-122"/>
                <a:ea typeface="黑体"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2173599" y="240029"/>
            <a:ext cx="440462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a:spcBef>
                <a:spcPts val="0"/>
              </a:spcBef>
              <a:buNone/>
            </a:pPr>
            <a:r>
              <a:rPr lang="zh-CN" altLang="en-US" dirty="0" smtClean="0">
                <a:solidFill>
                  <a:srgbClr val="000000"/>
                </a:solidFill>
                <a:latin typeface="微软雅黑" pitchFamily="34" charset="-122"/>
                <a:ea typeface="微软雅黑" pitchFamily="34" charset="-122"/>
                <a:sym typeface="+mn-ea"/>
              </a:rPr>
              <a:t>第</a:t>
            </a:r>
            <a:r>
              <a:rPr lang="en-US" altLang="zh-CN" dirty="0" smtClean="0">
                <a:solidFill>
                  <a:srgbClr val="000000"/>
                </a:solidFill>
                <a:latin typeface="微软雅黑" pitchFamily="34" charset="-122"/>
                <a:ea typeface="微软雅黑" pitchFamily="34" charset="-122"/>
                <a:sym typeface="+mn-ea"/>
              </a:rPr>
              <a:t>1</a:t>
            </a:r>
            <a:r>
              <a:rPr lang="zh-CN" altLang="en-US" dirty="0" smtClean="0">
                <a:solidFill>
                  <a:srgbClr val="000000"/>
                </a:solidFill>
                <a:latin typeface="微软雅黑" pitchFamily="34" charset="-122"/>
                <a:ea typeface="微软雅黑" pitchFamily="34" charset="-122"/>
                <a:sym typeface="+mn-ea"/>
              </a:rPr>
              <a:t>课   原始社会时期</a:t>
            </a:r>
          </a:p>
        </p:txBody>
      </p:sp>
      <p:sp>
        <p:nvSpPr>
          <p:cNvPr id="4" name="矩形 3"/>
          <p:cNvSpPr>
            <a:spLocks noChangeArrowheads="1"/>
          </p:cNvSpPr>
          <p:nvPr/>
        </p:nvSpPr>
        <p:spPr bwMode="auto">
          <a:xfrm>
            <a:off x="701915" y="951988"/>
            <a:ext cx="8210073"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a:spcBef>
                <a:spcPts val="0"/>
              </a:spcBef>
              <a:buNone/>
            </a:pPr>
            <a:r>
              <a:rPr lang="zh-CN" altLang="en-US" dirty="0" smtClean="0">
                <a:solidFill>
                  <a:srgbClr val="000000"/>
                </a:solidFill>
                <a:latin typeface="微软雅黑" pitchFamily="34" charset="-122"/>
                <a:ea typeface="微软雅黑" pitchFamily="34" charset="-122"/>
                <a:sym typeface="+mn-ea"/>
              </a:rPr>
              <a:t>一、旧石器时代</a:t>
            </a:r>
            <a:r>
              <a:rPr lang="zh-CN" altLang="en-US" dirty="0" smtClean="0">
                <a:latin typeface="黑体" pitchFamily="49" charset="-122"/>
                <a:ea typeface="黑体" pitchFamily="49" charset="-122"/>
              </a:rPr>
              <a:t>（距今</a:t>
            </a:r>
            <a:r>
              <a:rPr lang="en-US" altLang="zh-CN" dirty="0" smtClean="0">
                <a:latin typeface="黑体" pitchFamily="49" charset="-122"/>
                <a:ea typeface="黑体" pitchFamily="49" charset="-122"/>
              </a:rPr>
              <a:t>300</a:t>
            </a:r>
            <a:r>
              <a:rPr lang="zh-CN" altLang="en-US" dirty="0" smtClean="0">
                <a:latin typeface="黑体" pitchFamily="49" charset="-122"/>
                <a:ea typeface="黑体" pitchFamily="49" charset="-122"/>
              </a:rPr>
              <a:t>万</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万年）</a:t>
            </a:r>
          </a:p>
          <a:p>
            <a:pPr eaLnBrk="1">
              <a:spcBef>
                <a:spcPts val="0"/>
              </a:spcBef>
              <a:buNone/>
            </a:pPr>
            <a:r>
              <a:rPr lang="zh-CN" altLang="en-US" dirty="0" smtClean="0">
                <a:solidFill>
                  <a:srgbClr val="000000"/>
                </a:solidFill>
                <a:latin typeface="微软雅黑" pitchFamily="34" charset="-122"/>
                <a:ea typeface="微软雅黑" pitchFamily="34" charset="-122"/>
                <a:sym typeface="+mn-ea"/>
              </a:rPr>
              <a:t>二、</a:t>
            </a:r>
            <a:r>
              <a:rPr lang="zh-CN" altLang="en-US" dirty="0" smtClean="0">
                <a:solidFill>
                  <a:srgbClr val="000000"/>
                </a:solidFill>
                <a:latin typeface="微软雅黑" pitchFamily="34" charset="-122"/>
                <a:ea typeface="微软雅黑" pitchFamily="34" charset="-122"/>
                <a:sym typeface="+mn-ea"/>
              </a:rPr>
              <a:t>新石器时代</a:t>
            </a:r>
            <a:r>
              <a:rPr lang="zh-CN" altLang="en-US" dirty="0" smtClean="0">
                <a:latin typeface="黑体" pitchFamily="49" charset="-122"/>
                <a:ea typeface="黑体" pitchFamily="49" charset="-122"/>
              </a:rPr>
              <a:t>（距今</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万年</a:t>
            </a:r>
            <a:r>
              <a:rPr lang="en-US" altLang="zh-CN" dirty="0" smtClean="0">
                <a:latin typeface="黑体" pitchFamily="49" charset="-122"/>
                <a:ea typeface="黑体" pitchFamily="49" charset="-122"/>
              </a:rPr>
              <a:t>——5000</a:t>
            </a:r>
            <a:r>
              <a:rPr lang="zh-CN" altLang="en-US" dirty="0" smtClean="0">
                <a:latin typeface="黑体" pitchFamily="49" charset="-122"/>
                <a:ea typeface="黑体" pitchFamily="49" charset="-122"/>
              </a:rPr>
              <a:t>年）</a:t>
            </a:r>
          </a:p>
          <a:p>
            <a:pPr eaLnBrk="1">
              <a:spcBef>
                <a:spcPts val="0"/>
              </a:spcBef>
              <a:buNone/>
            </a:pPr>
            <a:r>
              <a:rPr lang="en-US" altLang="zh-CN" dirty="0" smtClean="0">
                <a:solidFill>
                  <a:srgbClr val="000000"/>
                </a:solidFill>
                <a:latin typeface="微软雅黑" pitchFamily="34" charset="-122"/>
                <a:ea typeface="微软雅黑" pitchFamily="34" charset="-122"/>
                <a:sym typeface="+mn-ea"/>
              </a:rPr>
              <a:t>       1</a:t>
            </a:r>
            <a:r>
              <a:rPr lang="zh-CN" altLang="en-US" dirty="0" smtClean="0">
                <a:solidFill>
                  <a:srgbClr val="000000"/>
                </a:solidFill>
                <a:latin typeface="微软雅黑" pitchFamily="34" charset="-122"/>
                <a:ea typeface="微软雅黑" pitchFamily="34" charset="-122"/>
                <a:sym typeface="+mn-ea"/>
              </a:rPr>
              <a:t>、农业</a:t>
            </a:r>
            <a:endParaRPr lang="en-US" altLang="zh-CN" dirty="0" smtClean="0">
              <a:solidFill>
                <a:srgbClr val="000000"/>
              </a:solidFill>
              <a:latin typeface="微软雅黑" pitchFamily="34" charset="-122"/>
              <a:ea typeface="微软雅黑" pitchFamily="34" charset="-122"/>
              <a:sym typeface="+mn-ea"/>
            </a:endParaRPr>
          </a:p>
          <a:p>
            <a:pPr eaLnBrk="1">
              <a:spcBef>
                <a:spcPts val="0"/>
              </a:spcBef>
              <a:buNone/>
            </a:pPr>
            <a:r>
              <a:rPr lang="en-US" altLang="zh-CN" dirty="0" smtClean="0">
                <a:solidFill>
                  <a:srgbClr val="000000"/>
                </a:solidFill>
                <a:latin typeface="微软雅黑" pitchFamily="34" charset="-122"/>
                <a:ea typeface="微软雅黑" pitchFamily="34" charset="-122"/>
                <a:sym typeface="+mn-ea"/>
              </a:rPr>
              <a:t>       2</a:t>
            </a:r>
            <a:r>
              <a:rPr lang="zh-CN" altLang="en-US" dirty="0" smtClean="0">
                <a:solidFill>
                  <a:srgbClr val="000000"/>
                </a:solidFill>
                <a:latin typeface="微软雅黑" pitchFamily="34" charset="-122"/>
                <a:ea typeface="微软雅黑" pitchFamily="34" charset="-122"/>
                <a:sym typeface="+mn-ea"/>
              </a:rPr>
              <a:t>、手工业</a:t>
            </a:r>
            <a:endParaRPr lang="en-US" altLang="zh-CN" dirty="0" smtClean="0">
              <a:solidFill>
                <a:srgbClr val="000000"/>
              </a:solidFill>
              <a:latin typeface="微软雅黑" pitchFamily="34" charset="-122"/>
              <a:ea typeface="微软雅黑" pitchFamily="34" charset="-122"/>
              <a:sym typeface="+mn-ea"/>
            </a:endParaRPr>
          </a:p>
          <a:p>
            <a:pPr eaLnBrk="1">
              <a:spcBef>
                <a:spcPts val="0"/>
              </a:spcBef>
              <a:buNone/>
            </a:pPr>
            <a:r>
              <a:rPr lang="en-US" altLang="zh-CN" dirty="0" smtClean="0">
                <a:solidFill>
                  <a:srgbClr val="000000"/>
                </a:solidFill>
                <a:latin typeface="微软雅黑" pitchFamily="34" charset="-122"/>
                <a:ea typeface="微软雅黑" pitchFamily="34" charset="-122"/>
                <a:sym typeface="+mn-ea"/>
              </a:rPr>
              <a:t>       3</a:t>
            </a:r>
            <a:r>
              <a:rPr lang="zh-CN" altLang="en-US" dirty="0" smtClean="0">
                <a:solidFill>
                  <a:srgbClr val="000000"/>
                </a:solidFill>
                <a:latin typeface="微软雅黑" pitchFamily="34" charset="-122"/>
                <a:ea typeface="微软雅黑" pitchFamily="34" charset="-122"/>
                <a:sym typeface="+mn-ea"/>
              </a:rPr>
              <a:t>、商业</a:t>
            </a:r>
            <a:endParaRPr lang="en-US" altLang="zh-CN" dirty="0" smtClean="0">
              <a:solidFill>
                <a:srgbClr val="000000"/>
              </a:solidFill>
              <a:latin typeface="微软雅黑" pitchFamily="34" charset="-122"/>
              <a:ea typeface="微软雅黑" pitchFamily="34" charset="-122"/>
              <a:sym typeface="+mn-ea"/>
            </a:endParaRPr>
          </a:p>
          <a:p>
            <a:pPr eaLnBrk="1">
              <a:spcBef>
                <a:spcPts val="0"/>
              </a:spcBef>
              <a:buNone/>
            </a:pPr>
            <a:r>
              <a:rPr lang="en-US" altLang="zh-CN" dirty="0" smtClean="0">
                <a:solidFill>
                  <a:srgbClr val="000000"/>
                </a:solidFill>
                <a:latin typeface="微软雅黑" pitchFamily="34" charset="-122"/>
                <a:ea typeface="微软雅黑" pitchFamily="34" charset="-122"/>
                <a:sym typeface="+mn-ea"/>
              </a:rPr>
              <a:t>       4</a:t>
            </a:r>
            <a:r>
              <a:rPr lang="zh-CN" altLang="en-US" dirty="0" smtClean="0">
                <a:solidFill>
                  <a:srgbClr val="000000"/>
                </a:solidFill>
                <a:latin typeface="微软雅黑" pitchFamily="34" charset="-122"/>
                <a:ea typeface="微软雅黑" pitchFamily="34" charset="-122"/>
                <a:sym typeface="+mn-ea"/>
              </a:rPr>
              <a:t>、文化艺术</a:t>
            </a:r>
            <a:endParaRPr lang="en-US" altLang="zh-CN" dirty="0" smtClean="0">
              <a:solidFill>
                <a:srgbClr val="000000"/>
              </a:solidFill>
              <a:latin typeface="微软雅黑" pitchFamily="34" charset="-122"/>
              <a:ea typeface="微软雅黑" pitchFamily="34" charset="-122"/>
              <a:sym typeface="+mn-ea"/>
            </a:endParaRPr>
          </a:p>
          <a:p>
            <a:pPr eaLnBrk="1">
              <a:spcBef>
                <a:spcPts val="0"/>
              </a:spcBef>
              <a:buNone/>
            </a:pPr>
            <a:r>
              <a:rPr lang="zh-CN" altLang="en-US" dirty="0" smtClean="0">
                <a:solidFill>
                  <a:srgbClr val="000000"/>
                </a:solidFill>
                <a:latin typeface="微软雅黑" pitchFamily="34" charset="-122"/>
                <a:ea typeface="微软雅黑" pitchFamily="34" charset="-122"/>
                <a:sym typeface="+mn-ea"/>
              </a:rPr>
              <a:t>三、探讨中华文明起源</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t="24080" r="54784"/>
          <a:stretch>
            <a:fillRect/>
          </a:stretch>
        </p:blipFill>
        <p:spPr bwMode="auto">
          <a:xfrm>
            <a:off x="310895" y="451972"/>
            <a:ext cx="4315695" cy="42922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五边形 4"/>
          <p:cNvSpPr/>
          <p:nvPr/>
        </p:nvSpPr>
        <p:spPr>
          <a:xfrm flipH="1">
            <a:off x="3821375" y="0"/>
            <a:ext cx="5322625" cy="423081"/>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400" dirty="0" smtClean="0">
                <a:latin typeface="+mn-ea"/>
              </a:rPr>
              <a:t>大溪文化（距今</a:t>
            </a:r>
            <a:r>
              <a:rPr lang="en-US" altLang="zh-CN" sz="2400" dirty="0" smtClean="0">
                <a:latin typeface="+mn-ea"/>
              </a:rPr>
              <a:t>4500-3500</a:t>
            </a:r>
            <a:r>
              <a:rPr lang="zh-CN" altLang="en-US" sz="2400" dirty="0" smtClean="0">
                <a:latin typeface="+mn-ea"/>
              </a:rPr>
              <a:t>年之间）</a:t>
            </a:r>
            <a:endParaRPr lang="zh-CN" altLang="en-US" sz="2400" dirty="0">
              <a:latin typeface="+mn-ea"/>
            </a:endParaRPr>
          </a:p>
        </p:txBody>
      </p:sp>
      <p:grpSp>
        <p:nvGrpSpPr>
          <p:cNvPr id="9" name="组合 8"/>
          <p:cNvGrpSpPr/>
          <p:nvPr/>
        </p:nvGrpSpPr>
        <p:grpSpPr>
          <a:xfrm>
            <a:off x="4749422" y="1105468"/>
            <a:ext cx="4203511" cy="3083963"/>
            <a:chOff x="4749422" y="1105468"/>
            <a:chExt cx="4203511" cy="3083963"/>
          </a:xfrm>
        </p:grpSpPr>
        <p:pic>
          <p:nvPicPr>
            <p:cNvPr id="63490" name="Picture 2" descr="http://5b0988e595225.cdn.sohucs.com/images/20180729/33daf7d70add4d63b5eaa1b6b90afad8.jpeg"/>
            <p:cNvPicPr>
              <a:picLocks noChangeAspect="1" noChangeArrowheads="1"/>
            </p:cNvPicPr>
            <p:nvPr/>
          </p:nvPicPr>
          <p:blipFill>
            <a:blip r:embed="rId4" cstate="print"/>
            <a:srcRect l="5147" t="11654" r="4789" b="6162"/>
            <a:stretch>
              <a:fillRect/>
            </a:stretch>
          </p:blipFill>
          <p:spPr bwMode="auto">
            <a:xfrm>
              <a:off x="4749422" y="1105468"/>
              <a:ext cx="4203511" cy="2606722"/>
            </a:xfrm>
            <a:prstGeom prst="rect">
              <a:avLst/>
            </a:prstGeom>
            <a:noFill/>
          </p:spPr>
        </p:pic>
        <p:sp>
          <p:nvSpPr>
            <p:cNvPr id="8" name="矩形 7"/>
            <p:cNvSpPr/>
            <p:nvPr/>
          </p:nvSpPr>
          <p:spPr>
            <a:xfrm>
              <a:off x="5348022" y="3820099"/>
              <a:ext cx="2839239" cy="369332"/>
            </a:xfrm>
            <a:prstGeom prst="rect">
              <a:avLst/>
            </a:prstGeom>
          </p:spPr>
          <p:txBody>
            <a:bodyPr wrap="none">
              <a:spAutoFit/>
            </a:bodyPr>
            <a:lstStyle/>
            <a:p>
              <a:r>
                <a:rPr lang="zh-CN" altLang="en-US" dirty="0" smtClean="0">
                  <a:latin typeface="黑体" pitchFamily="49" charset="-122"/>
                  <a:ea typeface="黑体" pitchFamily="49" charset="-122"/>
                </a:rPr>
                <a:t>刻划栉纹红陶釜 大溪文化</a:t>
              </a:r>
              <a:endParaRPr lang="zh-CN" altLang="en-US" dirty="0">
                <a:latin typeface="黑体" pitchFamily="49" charset="-122"/>
                <a:ea typeface="黑体"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t="24080" r="54784"/>
          <a:stretch>
            <a:fillRect/>
          </a:stretch>
        </p:blipFill>
        <p:spPr bwMode="auto">
          <a:xfrm>
            <a:off x="310895" y="451972"/>
            <a:ext cx="4315695" cy="42922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矩形 5"/>
          <p:cNvSpPr>
            <a:spLocks noChangeArrowheads="1"/>
          </p:cNvSpPr>
          <p:nvPr/>
        </p:nvSpPr>
        <p:spPr bwMode="auto">
          <a:xfrm>
            <a:off x="4817659" y="228907"/>
            <a:ext cx="4115416" cy="1435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fontAlgn="base" hangingPunct="1">
              <a:lnSpc>
                <a:spcPct val="125000"/>
              </a:lnSpc>
              <a:spcBef>
                <a:spcPct val="0"/>
              </a:spcBef>
              <a:spcAft>
                <a:spcPct val="0"/>
              </a:spcAft>
              <a:buFontTx/>
              <a:buNone/>
            </a:pPr>
            <a:r>
              <a:rPr lang="zh-CN" altLang="en-US" sz="2400" dirty="0" smtClean="0">
                <a:latin typeface="微软雅黑" pitchFamily="34" charset="-122"/>
                <a:ea typeface="微软雅黑" pitchFamily="34" charset="-122"/>
              </a:rPr>
              <a:t>思考：从新石器时代各区域文化特征能看出中华文明起源的什么特征？</a:t>
            </a:r>
          </a:p>
        </p:txBody>
      </p:sp>
      <p:sp>
        <p:nvSpPr>
          <p:cNvPr id="5" name="矩形 4"/>
          <p:cNvSpPr/>
          <p:nvPr/>
        </p:nvSpPr>
        <p:spPr>
          <a:xfrm>
            <a:off x="4722125" y="1727180"/>
            <a:ext cx="4421875" cy="3416320"/>
          </a:xfrm>
          <a:prstGeom prst="rect">
            <a:avLst/>
          </a:prstGeom>
        </p:spPr>
        <p:txBody>
          <a:bodyPr wrap="square">
            <a:spAutoFit/>
          </a:bodyPr>
          <a:lstStyle/>
          <a:p>
            <a:pPr latinLnBrk="1"/>
            <a:r>
              <a:rPr lang="zh-CN" altLang="en-US" sz="2400" b="1" dirty="0" smtClean="0">
                <a:latin typeface="楷体" pitchFamily="49" charset="-122"/>
                <a:ea typeface="楷体" pitchFamily="49" charset="-122"/>
              </a:rPr>
              <a:t>   中国大地上的各种</a:t>
            </a:r>
            <a:r>
              <a:rPr lang="zh-CN" altLang="en-US" sz="2400" b="1" dirty="0" smtClean="0">
                <a:latin typeface="楷体" pitchFamily="49" charset="-122"/>
                <a:ea typeface="楷体" pitchFamily="49" charset="-122"/>
              </a:rPr>
              <a:t>新石器文化</a:t>
            </a:r>
            <a:r>
              <a:rPr lang="zh-CN" altLang="en-US" sz="2400" b="1" dirty="0" smtClean="0">
                <a:latin typeface="楷体" pitchFamily="49" charset="-122"/>
                <a:ea typeface="楷体" pitchFamily="49" charset="-122"/>
              </a:rPr>
              <a:t>区域，既有各自特点，呈现出多元的格局，并在长期交流互动中相互促进、取长补短、兼收并蓄，最终融汇凝聚出以二里头文化为代表的文明核心，开启了夏商周三代文明。中华文明的起源和早期发展是一个多元一体的过程。</a:t>
            </a:r>
            <a:endParaRPr lang="en-US" altLang="zh-CN" sz="2400" b="1" dirty="0" smtClean="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extLst>
              <p:ext uri="{D42A27DB-BD31-4B8C-83A1-F6EECF244321}">
                <p14:modId xmlns:p14="http://schemas.microsoft.com/office/powerpoint/2010/main" xmlns="" val="3256551468"/>
              </p:ext>
            </p:extLst>
          </p:nvPr>
        </p:nvGraphicFramePr>
        <p:xfrm>
          <a:off x="179514" y="1015583"/>
          <a:ext cx="8856982" cy="3706871"/>
        </p:xfrm>
        <a:graphic>
          <a:graphicData uri="http://schemas.openxmlformats.org/drawingml/2006/table">
            <a:tbl>
              <a:tblPr firstRow="1" bandRow="1">
                <a:tableStyleId>{5C22544A-7EE6-4342-B048-85BDC9FD1C3A}</a:tableStyleId>
              </a:tblPr>
              <a:tblGrid>
                <a:gridCol w="1451666"/>
                <a:gridCol w="1451666"/>
                <a:gridCol w="1451666"/>
                <a:gridCol w="1430891"/>
                <a:gridCol w="2004890"/>
                <a:gridCol w="1066203"/>
              </a:tblGrid>
              <a:tr h="611185">
                <a:tc>
                  <a:txBody>
                    <a:bodyPr/>
                    <a:lstStyle/>
                    <a:p>
                      <a:pPr>
                        <a:buNone/>
                      </a:pPr>
                      <a:r>
                        <a:rPr lang="zh-CN" altLang="en-US" sz="2000" dirty="0">
                          <a:latin typeface="+mn-ea"/>
                          <a:ea typeface="+mn-ea"/>
                        </a:rPr>
                        <a:t>距今年代</a:t>
                      </a:r>
                    </a:p>
                    <a:p>
                      <a:pPr>
                        <a:buNone/>
                      </a:pPr>
                      <a:endParaRPr lang="zh-CN" altLang="en-US" sz="2000" dirty="0">
                        <a:latin typeface="+mn-ea"/>
                        <a:ea typeface="+mn-ea"/>
                      </a:endParaRPr>
                    </a:p>
                  </a:txBody>
                  <a:tcPr marL="68580" marR="68580" marT="34290" marB="34290"/>
                </a:tc>
                <a:tc>
                  <a:txBody>
                    <a:bodyPr/>
                    <a:lstStyle/>
                    <a:p>
                      <a:pPr algn="ctr">
                        <a:buNone/>
                      </a:pPr>
                      <a:r>
                        <a:rPr lang="zh-CN" altLang="en-US" sz="2000" dirty="0">
                          <a:latin typeface="+mn-ea"/>
                          <a:ea typeface="+mn-ea"/>
                        </a:rPr>
                        <a:t>不同</a:t>
                      </a:r>
                    </a:p>
                    <a:p>
                      <a:pPr algn="ctr">
                        <a:buNone/>
                      </a:pPr>
                      <a:r>
                        <a:rPr lang="zh-CN" altLang="en-US" sz="2000" dirty="0">
                          <a:latin typeface="+mn-ea"/>
                          <a:ea typeface="+mn-ea"/>
                        </a:rPr>
                        <a:t>时期</a:t>
                      </a:r>
                    </a:p>
                  </a:txBody>
                  <a:tcPr marL="68580" marR="68580" marT="34290" marB="34290"/>
                </a:tc>
                <a:tc>
                  <a:txBody>
                    <a:bodyPr/>
                    <a:lstStyle/>
                    <a:p>
                      <a:pPr algn="ctr">
                        <a:buNone/>
                      </a:pPr>
                      <a:r>
                        <a:rPr lang="zh-CN" altLang="en-US" sz="2000" dirty="0">
                          <a:latin typeface="+mn-ea"/>
                          <a:ea typeface="+mn-ea"/>
                        </a:rPr>
                        <a:t>代表</a:t>
                      </a:r>
                    </a:p>
                    <a:p>
                      <a:pPr algn="ctr">
                        <a:buNone/>
                      </a:pPr>
                      <a:r>
                        <a:rPr lang="zh-CN" altLang="en-US" sz="2000" dirty="0" smtClean="0">
                          <a:latin typeface="+mn-ea"/>
                          <a:ea typeface="+mn-ea"/>
                        </a:rPr>
                        <a:t>遗址</a:t>
                      </a:r>
                      <a:r>
                        <a:rPr lang="en-US" altLang="zh-CN" sz="2000" dirty="0" smtClean="0">
                          <a:latin typeface="+mn-ea"/>
                          <a:ea typeface="+mn-ea"/>
                        </a:rPr>
                        <a:t>/</a:t>
                      </a:r>
                      <a:r>
                        <a:rPr lang="zh-CN" altLang="en-US" sz="2000" dirty="0" smtClean="0">
                          <a:latin typeface="+mn-ea"/>
                          <a:ea typeface="+mn-ea"/>
                        </a:rPr>
                        <a:t>文明</a:t>
                      </a:r>
                      <a:endParaRPr lang="zh-CN" altLang="en-US" sz="2000" dirty="0">
                        <a:latin typeface="+mn-ea"/>
                        <a:ea typeface="+mn-ea"/>
                      </a:endParaRPr>
                    </a:p>
                  </a:txBody>
                  <a:tcPr marL="68580" marR="68580" marT="34290" marB="34290"/>
                </a:tc>
                <a:tc>
                  <a:txBody>
                    <a:bodyPr/>
                    <a:lstStyle/>
                    <a:p>
                      <a:pPr>
                        <a:buNone/>
                      </a:pPr>
                      <a:endParaRPr lang="zh-CN" altLang="en-US" sz="2000" dirty="0">
                        <a:latin typeface="+mn-ea"/>
                        <a:ea typeface="+mn-ea"/>
                      </a:endParaRPr>
                    </a:p>
                    <a:p>
                      <a:pPr>
                        <a:buNone/>
                      </a:pPr>
                      <a:r>
                        <a:rPr lang="zh-CN" altLang="en-US" sz="2000" dirty="0" smtClean="0">
                          <a:latin typeface="+mn-ea"/>
                          <a:ea typeface="+mn-ea"/>
                        </a:rPr>
                        <a:t>生产工具</a:t>
                      </a:r>
                      <a:endParaRPr lang="zh-CN" altLang="en-US" sz="2000" dirty="0">
                        <a:latin typeface="+mn-ea"/>
                        <a:ea typeface="+mn-ea"/>
                      </a:endParaRPr>
                    </a:p>
                  </a:txBody>
                  <a:tcPr marL="68580" marR="68580" marT="34290" marB="34290"/>
                </a:tc>
                <a:tc>
                  <a:txBody>
                    <a:bodyPr/>
                    <a:lstStyle/>
                    <a:p>
                      <a:pPr>
                        <a:buNone/>
                      </a:pPr>
                      <a:endParaRPr lang="zh-CN" altLang="en-US" sz="2000" dirty="0">
                        <a:latin typeface="+mn-ea"/>
                        <a:ea typeface="+mn-ea"/>
                      </a:endParaRPr>
                    </a:p>
                    <a:p>
                      <a:pPr>
                        <a:buNone/>
                      </a:pPr>
                      <a:r>
                        <a:rPr lang="zh-CN" altLang="en-US" sz="2000" dirty="0" smtClean="0">
                          <a:latin typeface="+mn-ea"/>
                          <a:ea typeface="+mn-ea"/>
                        </a:rPr>
                        <a:t>生产</a:t>
                      </a:r>
                      <a:r>
                        <a:rPr lang="zh-CN" altLang="en-US" sz="2000" dirty="0">
                          <a:latin typeface="+mn-ea"/>
                          <a:ea typeface="+mn-ea"/>
                        </a:rPr>
                        <a:t>活动</a:t>
                      </a:r>
                    </a:p>
                  </a:txBody>
                  <a:tcPr marL="68580" marR="68580" marT="34290" marB="34290"/>
                </a:tc>
                <a:tc>
                  <a:txBody>
                    <a:bodyPr/>
                    <a:lstStyle/>
                    <a:p>
                      <a:pPr>
                        <a:buNone/>
                      </a:pPr>
                      <a:r>
                        <a:rPr lang="zh-CN" altLang="en-US" sz="2000" dirty="0">
                          <a:latin typeface="+mn-ea"/>
                          <a:ea typeface="+mn-ea"/>
                        </a:rPr>
                        <a:t>社会</a:t>
                      </a:r>
                    </a:p>
                    <a:p>
                      <a:pPr>
                        <a:buNone/>
                      </a:pPr>
                      <a:r>
                        <a:rPr lang="zh-CN" altLang="en-US" sz="2000" dirty="0">
                          <a:latin typeface="+mn-ea"/>
                          <a:ea typeface="+mn-ea"/>
                        </a:rPr>
                        <a:t>生活</a:t>
                      </a:r>
                    </a:p>
                  </a:txBody>
                  <a:tcPr marL="68580" marR="68580" marT="34290" marB="34290"/>
                </a:tc>
              </a:tr>
              <a:tr h="8858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dirty="0" smtClean="0">
                          <a:latin typeface="+mn-ea"/>
                          <a:ea typeface="+mn-ea"/>
                        </a:rPr>
                        <a:t>300—1</a:t>
                      </a:r>
                      <a:r>
                        <a:rPr lang="zh-CN" altLang="en-US" sz="2000" b="1" dirty="0" smtClean="0">
                          <a:latin typeface="+mn-ea"/>
                          <a:ea typeface="+mn-ea"/>
                        </a:rPr>
                        <a:t>万年</a:t>
                      </a:r>
                    </a:p>
                    <a:p>
                      <a:pPr>
                        <a:buNone/>
                      </a:pPr>
                      <a:endParaRPr lang="zh-CN" altLang="en-US" sz="2000" dirty="0">
                        <a:latin typeface="+mn-ea"/>
                        <a:ea typeface="+mn-ea"/>
                      </a:endParaRPr>
                    </a:p>
                  </a:txBody>
                  <a:tcPr marL="68580" marR="68580" marT="34290" marB="34290"/>
                </a:tc>
                <a:tc>
                  <a:txBody>
                    <a:bodyPr/>
                    <a:lstStyle/>
                    <a:p>
                      <a:pPr>
                        <a:buNone/>
                      </a:pPr>
                      <a:r>
                        <a:rPr lang="zh-CN" altLang="en-US" sz="2000" b="1" dirty="0">
                          <a:latin typeface="+mn-ea"/>
                          <a:ea typeface="+mn-ea"/>
                        </a:rPr>
                        <a:t>旧石器时代</a:t>
                      </a:r>
                    </a:p>
                  </a:txBody>
                  <a:tcPr marL="68580" marR="68580" marT="34290" marB="34290"/>
                </a:tc>
                <a:tc>
                  <a:txBody>
                    <a:bodyPr/>
                    <a:lstStyle/>
                    <a:p>
                      <a:pPr>
                        <a:buNone/>
                      </a:pPr>
                      <a:r>
                        <a:rPr lang="zh-CN" altLang="en-US" sz="2000" b="1" dirty="0">
                          <a:latin typeface="+mn-ea"/>
                          <a:ea typeface="+mn-ea"/>
                        </a:rPr>
                        <a:t>元谋人</a:t>
                      </a:r>
                    </a:p>
                    <a:p>
                      <a:pPr>
                        <a:buNone/>
                      </a:pPr>
                      <a:r>
                        <a:rPr lang="zh-CN" altLang="en-US" sz="2000" b="1" dirty="0">
                          <a:latin typeface="+mn-ea"/>
                          <a:ea typeface="+mn-ea"/>
                        </a:rPr>
                        <a:t>北京人</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b="1" dirty="0" smtClean="0">
                          <a:latin typeface="+mn-ea"/>
                          <a:ea typeface="+mn-ea"/>
                        </a:rPr>
                        <a:t>打制石器</a:t>
                      </a:r>
                    </a:p>
                    <a:p>
                      <a:pPr>
                        <a:buNone/>
                      </a:pPr>
                      <a:endParaRPr lang="zh-CN" altLang="en-US" sz="2000" dirty="0">
                        <a:latin typeface="+mn-ea"/>
                        <a:ea typeface="+mn-ea"/>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b="1" dirty="0" smtClean="0">
                          <a:latin typeface="+mn-ea"/>
                          <a:ea typeface="+mn-ea"/>
                        </a:rPr>
                        <a:t>渔猎采集</a:t>
                      </a:r>
                    </a:p>
                    <a:p>
                      <a:pPr>
                        <a:buNone/>
                      </a:pPr>
                      <a:endParaRPr lang="zh-CN" altLang="en-US" sz="2000" dirty="0">
                        <a:latin typeface="+mn-ea"/>
                        <a:ea typeface="+mn-ea"/>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b="1" dirty="0" smtClean="0">
                          <a:latin typeface="+mn-ea"/>
                          <a:ea typeface="+mn-ea"/>
                        </a:rPr>
                        <a:t>原始群居</a:t>
                      </a:r>
                    </a:p>
                    <a:p>
                      <a:pPr>
                        <a:buNone/>
                      </a:pPr>
                      <a:endParaRPr lang="zh-CN" altLang="en-US" sz="2000" dirty="0">
                        <a:latin typeface="+mn-ea"/>
                        <a:ea typeface="+mn-ea"/>
                      </a:endParaRPr>
                    </a:p>
                  </a:txBody>
                  <a:tcPr marL="68580" marR="68580" marT="34290" marB="34290"/>
                </a:tc>
              </a:tr>
              <a:tr h="20457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dirty="0" smtClean="0">
                          <a:latin typeface="+mn-ea"/>
                          <a:ea typeface="+mn-ea"/>
                        </a:rPr>
                        <a:t>1</a:t>
                      </a:r>
                      <a:r>
                        <a:rPr lang="zh-CN" altLang="en-US" sz="2000" b="1" dirty="0" smtClean="0">
                          <a:latin typeface="+mn-ea"/>
                          <a:ea typeface="+mn-ea"/>
                        </a:rPr>
                        <a:t>万</a:t>
                      </a:r>
                      <a:r>
                        <a:rPr lang="en-US" altLang="zh-CN" sz="2000" b="1" dirty="0" smtClean="0">
                          <a:latin typeface="+mn-ea"/>
                          <a:ea typeface="+mn-ea"/>
                        </a:rPr>
                        <a:t>—5000</a:t>
                      </a:r>
                      <a:r>
                        <a:rPr lang="zh-CN" altLang="en-US" sz="2000" b="1" dirty="0" smtClean="0">
                          <a:latin typeface="+mn-ea"/>
                          <a:ea typeface="+mn-ea"/>
                        </a:rPr>
                        <a:t>年</a:t>
                      </a:r>
                    </a:p>
                    <a:p>
                      <a:pPr>
                        <a:buNone/>
                      </a:pPr>
                      <a:endParaRPr lang="zh-CN" altLang="en-US" sz="2000" dirty="0">
                        <a:latin typeface="+mn-ea"/>
                        <a:ea typeface="+mn-ea"/>
                      </a:endParaRPr>
                    </a:p>
                  </a:txBody>
                  <a:tcPr marL="68580" marR="68580" marT="34290" marB="34290"/>
                </a:tc>
                <a:tc>
                  <a:txBody>
                    <a:bodyPr/>
                    <a:lstStyle/>
                    <a:p>
                      <a:pPr>
                        <a:buNone/>
                      </a:pPr>
                      <a:r>
                        <a:rPr lang="zh-CN" altLang="en-US" sz="2000" b="1" kern="1200" dirty="0" smtClean="0">
                          <a:solidFill>
                            <a:schemeClr val="dk1"/>
                          </a:solidFill>
                          <a:latin typeface="+mn-ea"/>
                          <a:ea typeface="+mn-ea"/>
                          <a:cs typeface="+mn-cs"/>
                        </a:rPr>
                        <a:t>新石器时代</a:t>
                      </a:r>
                      <a:endParaRPr lang="zh-CN" altLang="en-US" sz="2000" b="1" kern="1200" dirty="0">
                        <a:solidFill>
                          <a:schemeClr val="dk1"/>
                        </a:solidFill>
                        <a:latin typeface="+mn-ea"/>
                        <a:ea typeface="+mn-ea"/>
                        <a:cs typeface="+mn-cs"/>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2000" b="1" kern="1200" dirty="0">
                        <a:solidFill>
                          <a:schemeClr val="dk1"/>
                        </a:solidFill>
                        <a:latin typeface="+mn-ea"/>
                        <a:ea typeface="+mn-ea"/>
                        <a:cs typeface="+mn-cs"/>
                      </a:endParaRPr>
                    </a:p>
                  </a:txBody>
                  <a:tcPr marL="68580" marR="68580" marT="34290" marB="34290"/>
                </a:tc>
                <a:tc>
                  <a:txBody>
                    <a:bodyPr/>
                    <a:lstStyle/>
                    <a:p>
                      <a:pPr>
                        <a:buNone/>
                      </a:pPr>
                      <a:endParaRPr lang="zh-CN" altLang="en-US" sz="2000" dirty="0">
                        <a:latin typeface="+mn-ea"/>
                        <a:ea typeface="+mn-ea"/>
                      </a:endParaRPr>
                    </a:p>
                  </a:txBody>
                  <a:tcPr marL="68580" marR="68580" marT="34290" marB="34290"/>
                </a:tc>
                <a:tc>
                  <a:txBody>
                    <a:bodyPr/>
                    <a:lstStyle/>
                    <a:p>
                      <a:endParaRPr lang="en-US" altLang="zh-CN" sz="2000" b="1" dirty="0" smtClean="0">
                        <a:latin typeface="+mn-ea"/>
                        <a:ea typeface="+mn-ea"/>
                      </a:endParaRPr>
                    </a:p>
                  </a:txBody>
                  <a:tcPr marL="68580" marR="68580" marT="34290" marB="34290"/>
                </a:tc>
                <a:tc>
                  <a:txBody>
                    <a:bodyPr/>
                    <a:lstStyle/>
                    <a:p>
                      <a:pPr>
                        <a:buNone/>
                      </a:pPr>
                      <a:endParaRPr lang="zh-CN" altLang="en-US" sz="2000" dirty="0">
                        <a:latin typeface="+mn-ea"/>
                        <a:ea typeface="+mn-ea"/>
                      </a:endParaRPr>
                    </a:p>
                  </a:txBody>
                  <a:tcPr marL="68580" marR="68580" marT="34290" marB="34290"/>
                </a:tc>
              </a:tr>
            </a:tbl>
          </a:graphicData>
        </a:graphic>
      </p:graphicFrame>
      <p:sp>
        <p:nvSpPr>
          <p:cNvPr id="6" name="标题 14"/>
          <p:cNvSpPr txBox="1">
            <a:spLocks/>
          </p:cNvSpPr>
          <p:nvPr/>
        </p:nvSpPr>
        <p:spPr>
          <a:xfrm>
            <a:off x="1700636" y="177421"/>
            <a:ext cx="5412105" cy="728345"/>
          </a:xfrm>
          <a:prstGeom prst="rect">
            <a:avLst/>
          </a:prstGeom>
        </p:spPr>
        <p:txBody>
          <a:bodyP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300" normalizeH="0" baseline="0" noProof="0" dirty="0" smtClean="0">
                <a:ln>
                  <a:noFill/>
                </a:ln>
                <a:solidFill>
                  <a:schemeClr val="tx1"/>
                </a:solidFill>
                <a:effectLst/>
                <a:uLnTx/>
                <a:uFillTx/>
                <a:latin typeface="微软雅黑" panose="020B0503020204020204" charset="-122"/>
                <a:ea typeface="微软雅黑" panose="020B0503020204020204" charset="-122"/>
                <a:cs typeface="+mj-cs"/>
                <a:sym typeface="+mn-ea"/>
              </a:rPr>
              <a:t>原始社会时期</a:t>
            </a:r>
            <a:endParaRPr kumimoji="0" lang="zh-CN" altLang="en-US" sz="3600" b="1" i="0" u="none" strike="noStrike" kern="1200" cap="none" spc="200" normalizeH="0" baseline="0" noProof="0" dirty="0">
              <a:ln>
                <a:noFill/>
              </a:ln>
              <a:solidFill>
                <a:schemeClr val="tx1"/>
              </a:solidFill>
              <a:effectLst/>
              <a:uLnTx/>
              <a:uFillTx/>
              <a:latin typeface="Arial" panose="020B0604020202020204" pitchFamily="34" charset="0"/>
              <a:ea typeface="微软雅黑" panose="020B0503020204020204" charset="-122"/>
              <a:cs typeface="+mj-cs"/>
            </a:endParaRPr>
          </a:p>
        </p:txBody>
      </p:sp>
      <p:sp>
        <p:nvSpPr>
          <p:cNvPr id="7" name="矩形 6"/>
          <p:cNvSpPr/>
          <p:nvPr/>
        </p:nvSpPr>
        <p:spPr>
          <a:xfrm>
            <a:off x="3186752" y="2856668"/>
            <a:ext cx="1262418" cy="1631216"/>
          </a:xfrm>
          <a:prstGeom prst="rect">
            <a:avLst/>
          </a:prstGeom>
        </p:spPr>
        <p:txBody>
          <a:bodyPr wrap="square">
            <a:spAutoFit/>
          </a:bodyPr>
          <a:lstStyle/>
          <a:p>
            <a:pPr hangingPunct="1">
              <a:defRPr/>
            </a:pPr>
            <a:r>
              <a:rPr lang="zh-CN" altLang="en-US" sz="2000" b="1" kern="1200" dirty="0" smtClean="0">
                <a:solidFill>
                  <a:schemeClr val="dk1"/>
                </a:solidFill>
                <a:latin typeface="+mn-ea"/>
              </a:rPr>
              <a:t>红山文化</a:t>
            </a:r>
            <a:endParaRPr lang="en-US" altLang="zh-CN" sz="2000" b="1" kern="1200" dirty="0" smtClean="0">
              <a:solidFill>
                <a:schemeClr val="dk1"/>
              </a:solidFill>
              <a:latin typeface="+mn-ea"/>
            </a:endParaRPr>
          </a:p>
          <a:p>
            <a:pPr hangingPunct="1">
              <a:defRPr/>
            </a:pPr>
            <a:r>
              <a:rPr lang="zh-CN" altLang="en-US" sz="2000" b="1" kern="1200" dirty="0" smtClean="0">
                <a:solidFill>
                  <a:schemeClr val="dk1"/>
                </a:solidFill>
                <a:latin typeface="+mn-ea"/>
              </a:rPr>
              <a:t>仰韶文化</a:t>
            </a:r>
          </a:p>
          <a:p>
            <a:r>
              <a:rPr lang="zh-CN" altLang="en-US" sz="2000" b="1" kern="1200" dirty="0" smtClean="0">
                <a:solidFill>
                  <a:schemeClr val="dk1"/>
                </a:solidFill>
                <a:latin typeface="+mn-ea"/>
              </a:rPr>
              <a:t>龙山文化</a:t>
            </a:r>
            <a:endParaRPr lang="en-US" altLang="zh-CN" sz="2000" b="1" kern="1200" dirty="0" smtClean="0">
              <a:solidFill>
                <a:schemeClr val="dk1"/>
              </a:solidFill>
              <a:latin typeface="+mn-ea"/>
            </a:endParaRPr>
          </a:p>
          <a:p>
            <a:r>
              <a:rPr lang="zh-CN" altLang="en-US" sz="2000" b="1" kern="1200" dirty="0" smtClean="0">
                <a:solidFill>
                  <a:schemeClr val="dk1"/>
                </a:solidFill>
                <a:latin typeface="+mn-ea"/>
              </a:rPr>
              <a:t>良渚文化</a:t>
            </a:r>
            <a:endParaRPr lang="en-US" altLang="zh-CN" sz="2000" b="1" kern="1200" dirty="0" smtClean="0">
              <a:solidFill>
                <a:schemeClr val="dk1"/>
              </a:solidFill>
              <a:latin typeface="+mn-ea"/>
            </a:endParaRPr>
          </a:p>
          <a:p>
            <a:r>
              <a:rPr lang="zh-CN" altLang="en-US" sz="2000" b="1" kern="1200" dirty="0" smtClean="0">
                <a:solidFill>
                  <a:schemeClr val="dk1"/>
                </a:solidFill>
                <a:latin typeface="+mn-ea"/>
              </a:rPr>
              <a:t>大溪文化</a:t>
            </a:r>
            <a:endParaRPr lang="zh-CN" altLang="en-US" sz="2000" b="1" kern="1200" dirty="0">
              <a:solidFill>
                <a:schemeClr val="dk1"/>
              </a:solidFill>
              <a:latin typeface="+mn-ea"/>
            </a:endParaRPr>
          </a:p>
        </p:txBody>
      </p:sp>
      <p:sp>
        <p:nvSpPr>
          <p:cNvPr id="8" name="矩形 7"/>
          <p:cNvSpPr/>
          <p:nvPr/>
        </p:nvSpPr>
        <p:spPr>
          <a:xfrm>
            <a:off x="4606119" y="2890029"/>
            <a:ext cx="1235122" cy="677108"/>
          </a:xfrm>
          <a:prstGeom prst="rect">
            <a:avLst/>
          </a:prstGeom>
        </p:spPr>
        <p:txBody>
          <a:bodyPr wrap="square">
            <a:spAutoFit/>
          </a:bodyPr>
          <a:lstStyle/>
          <a:p>
            <a:pPr hangingPunct="1">
              <a:defRPr/>
            </a:pPr>
            <a:r>
              <a:rPr lang="zh-CN" altLang="en-US" sz="2000" b="1" dirty="0" smtClean="0">
                <a:latin typeface="+mn-ea"/>
              </a:rPr>
              <a:t>打磨石器</a:t>
            </a:r>
          </a:p>
          <a:p>
            <a:endParaRPr lang="zh-CN" altLang="en-US" dirty="0">
              <a:latin typeface="+mn-ea"/>
            </a:endParaRPr>
          </a:p>
        </p:txBody>
      </p:sp>
      <p:sp>
        <p:nvSpPr>
          <p:cNvPr id="9" name="矩形 8"/>
          <p:cNvSpPr/>
          <p:nvPr/>
        </p:nvSpPr>
        <p:spPr>
          <a:xfrm>
            <a:off x="5923127" y="2819768"/>
            <a:ext cx="1992573" cy="1323439"/>
          </a:xfrm>
          <a:prstGeom prst="rect">
            <a:avLst/>
          </a:prstGeom>
        </p:spPr>
        <p:txBody>
          <a:bodyPr wrap="square">
            <a:spAutoFit/>
          </a:bodyPr>
          <a:lstStyle/>
          <a:p>
            <a:r>
              <a:rPr lang="zh-CN" altLang="en-US" sz="2000" b="1" dirty="0" smtClean="0">
                <a:latin typeface="+mn-ea"/>
              </a:rPr>
              <a:t>种植业为核心，农牧采猎并存</a:t>
            </a:r>
            <a:endParaRPr lang="en-US" altLang="zh-CN" sz="2000" b="1" dirty="0" smtClean="0">
              <a:latin typeface="+mn-ea"/>
            </a:endParaRPr>
          </a:p>
          <a:p>
            <a:r>
              <a:rPr lang="zh-CN" altLang="en-US" sz="2000" b="1" dirty="0" smtClean="0">
                <a:latin typeface="+mn-ea"/>
              </a:rPr>
              <a:t>制作陶器、玉器</a:t>
            </a:r>
            <a:endParaRPr lang="en-US" altLang="zh-CN" sz="2000" b="1" dirty="0" smtClean="0">
              <a:latin typeface="+mn-ea"/>
            </a:endParaRPr>
          </a:p>
          <a:p>
            <a:r>
              <a:rPr lang="zh-CN" altLang="en-US" sz="2000" b="1" dirty="0" smtClean="0">
                <a:latin typeface="+mn-ea"/>
              </a:rPr>
              <a:t>纺织、养蚕缫丝</a:t>
            </a:r>
            <a:endParaRPr lang="en-US" altLang="zh-CN" sz="2000" b="1" dirty="0" smtClean="0">
              <a:latin typeface="+mn-ea"/>
            </a:endParaRPr>
          </a:p>
        </p:txBody>
      </p:sp>
      <p:sp>
        <p:nvSpPr>
          <p:cNvPr id="10" name="矩形 9"/>
          <p:cNvSpPr/>
          <p:nvPr/>
        </p:nvSpPr>
        <p:spPr>
          <a:xfrm>
            <a:off x="8031709" y="2901655"/>
            <a:ext cx="1112291" cy="1323439"/>
          </a:xfrm>
          <a:prstGeom prst="rect">
            <a:avLst/>
          </a:prstGeom>
        </p:spPr>
        <p:txBody>
          <a:bodyPr wrap="square">
            <a:spAutoFit/>
          </a:bodyPr>
          <a:lstStyle/>
          <a:p>
            <a:pPr hangingPunct="1">
              <a:defRPr/>
            </a:pPr>
            <a:r>
              <a:rPr lang="zh-CN" altLang="en-US" sz="2000" b="1" dirty="0" smtClean="0">
                <a:latin typeface="+mn-ea"/>
              </a:rPr>
              <a:t>氏族</a:t>
            </a:r>
            <a:endParaRPr lang="en-US" altLang="zh-CN" sz="2000" b="1" dirty="0" smtClean="0">
              <a:latin typeface="+mn-ea"/>
            </a:endParaRPr>
          </a:p>
          <a:p>
            <a:pPr hangingPunct="1">
              <a:defRPr/>
            </a:pPr>
            <a:r>
              <a:rPr lang="zh-CN" altLang="en-US" sz="2000" b="1" dirty="0" smtClean="0">
                <a:latin typeface="+mn-ea"/>
              </a:rPr>
              <a:t>公社</a:t>
            </a:r>
            <a:endParaRPr lang="en-US" altLang="zh-CN" sz="2000" b="1" dirty="0" smtClean="0">
              <a:latin typeface="+mn-ea"/>
            </a:endParaRPr>
          </a:p>
          <a:p>
            <a:pPr hangingPunct="1">
              <a:defRPr/>
            </a:pPr>
            <a:r>
              <a:rPr lang="zh-CN" altLang="en-US" sz="2000" b="1" dirty="0" smtClean="0">
                <a:latin typeface="+mn-ea"/>
              </a:rPr>
              <a:t>祭祀</a:t>
            </a:r>
            <a:endParaRPr lang="en-US" altLang="zh-CN" sz="2000" b="1" dirty="0" smtClean="0">
              <a:latin typeface="+mn-ea"/>
            </a:endParaRPr>
          </a:p>
          <a:p>
            <a:pPr hangingPunct="1">
              <a:defRPr/>
            </a:pPr>
            <a:r>
              <a:rPr lang="zh-CN" altLang="en-US" sz="2000" b="1" dirty="0" smtClean="0">
                <a:latin typeface="+mn-ea"/>
              </a:rPr>
              <a:t>神庙</a:t>
            </a:r>
          </a:p>
        </p:txBody>
      </p:sp>
    </p:spTree>
    <p:custDataLst>
      <p:tags r:id="rId1"/>
    </p:custDataLst>
    <p:extLst>
      <p:ext uri="{BB962C8B-B14F-4D97-AF65-F5344CB8AC3E}">
        <p14:creationId xmlns:p14="http://schemas.microsoft.com/office/powerpoint/2010/main" xmlns="" val="138091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0"/>
          <p:cNvSpPr txBox="1"/>
          <p:nvPr/>
        </p:nvSpPr>
        <p:spPr>
          <a:xfrm>
            <a:off x="229262" y="774799"/>
            <a:ext cx="1453515" cy="460375"/>
          </a:xfrm>
          <a:prstGeom prst="rect">
            <a:avLst/>
          </a:prstGeom>
          <a:solidFill>
            <a:schemeClr val="bg1"/>
          </a:solidFill>
          <a:ln w="9525">
            <a:solidFill>
              <a:srgbClr val="FF0000"/>
            </a:solidFill>
          </a:ln>
        </p:spPr>
        <p:txBody>
          <a:bodyPr wrap="square">
            <a:spAutoFit/>
          </a:bodyPr>
          <a:lstStyle/>
          <a:p>
            <a:pPr indent="0" algn="l"/>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原始社会</a:t>
            </a:r>
            <a:endParaRPr lang="zh-CN" sz="2400"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左大括号 15"/>
          <p:cNvSpPr/>
          <p:nvPr/>
        </p:nvSpPr>
        <p:spPr>
          <a:xfrm>
            <a:off x="1682777" y="279499"/>
            <a:ext cx="293370" cy="1450975"/>
          </a:xfrm>
          <a:prstGeom prst="leftBrace">
            <a:avLst>
              <a:gd name="adj1" fmla="val 33241"/>
              <a:gd name="adj2" fmla="val 50000"/>
            </a:avLst>
          </a:prstGeom>
          <a:noFill/>
          <a:ln w="25400" cap="flat" cmpd="sng">
            <a:solidFill>
              <a:srgbClr val="FF0000"/>
            </a:solidFill>
            <a:prstDash val="solid"/>
            <a:headEnd type="none" w="med" len="med"/>
            <a:tailEnd type="none" w="med" len="med"/>
          </a:ln>
        </p:spPr>
        <p:txBody>
          <a:bodyPr/>
          <a:lstStyle/>
          <a:p>
            <a:endParaRPr lang="zh-CN" altLang="en-US"/>
          </a:p>
        </p:txBody>
      </p:sp>
      <p:sp>
        <p:nvSpPr>
          <p:cNvPr id="5" name="文本框 14"/>
          <p:cNvSpPr txBox="1"/>
          <p:nvPr/>
        </p:nvSpPr>
        <p:spPr>
          <a:xfrm>
            <a:off x="1995832" y="160754"/>
            <a:ext cx="2139439" cy="461665"/>
          </a:xfrm>
          <a:prstGeom prst="rect">
            <a:avLst/>
          </a:prstGeom>
          <a:noFill/>
          <a:ln w="9525">
            <a:solidFill>
              <a:schemeClr val="tx1"/>
            </a:solidFill>
          </a:ln>
        </p:spPr>
        <p:txBody>
          <a:bodyPr wrap="square">
            <a:spAutoFit/>
          </a:bodyPr>
          <a:lstStyle/>
          <a:p>
            <a:pPr>
              <a:buClrTx/>
            </a:pPr>
            <a:r>
              <a:rPr lang="zh-CN" altLang="en-US" sz="2400" b="1" dirty="0">
                <a:solidFill>
                  <a:srgbClr val="000099"/>
                </a:solidFill>
                <a:latin typeface="Arial" panose="020B0604020202020204" pitchFamily="34" charset="0"/>
                <a:ea typeface="楷体_GB2312" pitchFamily="49" charset="-122"/>
              </a:rPr>
              <a:t> </a:t>
            </a:r>
            <a:r>
              <a:rPr lang="zh-CN" sz="2400" b="1" dirty="0">
                <a:latin typeface="Arial" panose="020B0604020202020204" pitchFamily="34" charset="0"/>
                <a:ea typeface="楷体_GB2312" pitchFamily="49" charset="-122"/>
              </a:rPr>
              <a:t>旧石器时代：</a:t>
            </a:r>
            <a:endParaRPr lang="zh-CN" sz="2400" b="1" dirty="0">
              <a:solidFill>
                <a:srgbClr val="FF0000"/>
              </a:solidFill>
              <a:latin typeface="Arial" panose="020B0604020202020204" pitchFamily="34" charset="0"/>
              <a:ea typeface="楷体_GB2312" pitchFamily="49" charset="-122"/>
            </a:endParaRPr>
          </a:p>
        </p:txBody>
      </p:sp>
      <p:sp>
        <p:nvSpPr>
          <p:cNvPr id="6" name="文本框 3">
            <a:hlinkClick r:id="rId2" action="ppaction://hlinksldjump"/>
          </p:cNvPr>
          <p:cNvSpPr txBox="1"/>
          <p:nvPr/>
        </p:nvSpPr>
        <p:spPr>
          <a:xfrm>
            <a:off x="4421876" y="188050"/>
            <a:ext cx="2802130" cy="460375"/>
          </a:xfrm>
          <a:prstGeom prst="rect">
            <a:avLst/>
          </a:prstGeom>
          <a:solidFill>
            <a:schemeClr val="bg1"/>
          </a:solidFill>
          <a:ln w="9525">
            <a:solidFill>
              <a:srgbClr val="FF0000"/>
            </a:solidFill>
          </a:ln>
        </p:spPr>
        <p:txBody>
          <a:bodyPr wrap="square">
            <a:spAutoFit/>
          </a:bodyPr>
          <a:lstStyle/>
          <a:p>
            <a:pPr indent="0" algn="l"/>
            <a:r>
              <a:rPr lang="zh-CN" sz="2400" b="1" dirty="0">
                <a:latin typeface="宋体" panose="02010600030101010101" pitchFamily="2" charset="-122"/>
                <a:ea typeface="宋体" panose="02010600030101010101" pitchFamily="2" charset="-122"/>
                <a:cs typeface="宋体" panose="02010600030101010101" pitchFamily="2" charset="-122"/>
                <a:sym typeface="+mn-ea"/>
              </a:rPr>
              <a:t>打</a:t>
            </a:r>
            <a:r>
              <a:rPr lang="zh-CN" sz="2400" b="1" dirty="0" smtClean="0">
                <a:latin typeface="宋体" panose="02010600030101010101" pitchFamily="2" charset="-122"/>
                <a:ea typeface="宋体" panose="02010600030101010101" pitchFamily="2" charset="-122"/>
                <a:cs typeface="宋体" panose="02010600030101010101" pitchFamily="2" charset="-122"/>
                <a:sym typeface="+mn-ea"/>
              </a:rPr>
              <a:t>制石器</a:t>
            </a:r>
            <a:endParaRPr lang="zh-CN" sz="2400"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1967257" y="1218029"/>
            <a:ext cx="2127071" cy="830997"/>
          </a:xfrm>
          <a:prstGeom prst="rect">
            <a:avLst/>
          </a:prstGeom>
          <a:noFill/>
          <a:ln w="9525">
            <a:solidFill>
              <a:schemeClr val="tx1"/>
            </a:solidFill>
          </a:ln>
        </p:spPr>
        <p:txBody>
          <a:bodyPr wrap="square">
            <a:spAutoFit/>
          </a:bodyPr>
          <a:lstStyle/>
          <a:p>
            <a:pPr algn="ctr">
              <a:buClrTx/>
            </a:pPr>
            <a:r>
              <a:rPr lang="zh-CN" altLang="en-US" sz="2400" b="1" dirty="0">
                <a:solidFill>
                  <a:schemeClr val="tx1"/>
                </a:solidFill>
                <a:latin typeface="Arial" panose="020B0604020202020204" pitchFamily="34" charset="0"/>
                <a:ea typeface="楷体_GB2312" pitchFamily="49" charset="-122"/>
              </a:rPr>
              <a:t> 距今约</a:t>
            </a:r>
            <a:r>
              <a:rPr lang="en-US" altLang="zh-CN" sz="2400" b="1" dirty="0">
                <a:solidFill>
                  <a:schemeClr val="tx1"/>
                </a:solidFill>
                <a:latin typeface="Arial" panose="020B0604020202020204" pitchFamily="34" charset="0"/>
                <a:ea typeface="楷体_GB2312" pitchFamily="49" charset="-122"/>
              </a:rPr>
              <a:t>1</a:t>
            </a:r>
            <a:r>
              <a:rPr lang="zh-CN" altLang="en-US" sz="2400" b="1" dirty="0">
                <a:solidFill>
                  <a:schemeClr val="tx1"/>
                </a:solidFill>
                <a:latin typeface="Arial" panose="020B0604020202020204" pitchFamily="34" charset="0"/>
                <a:ea typeface="楷体_GB2312" pitchFamily="49" charset="-122"/>
              </a:rPr>
              <a:t>万年</a:t>
            </a:r>
          </a:p>
          <a:p>
            <a:pPr algn="ctr">
              <a:buClrTx/>
            </a:pPr>
            <a:r>
              <a:rPr lang="zh-CN" sz="2400" b="1" dirty="0">
                <a:solidFill>
                  <a:srgbClr val="FF0000"/>
                </a:solidFill>
                <a:latin typeface="Arial" panose="020B0604020202020204" pitchFamily="34" charset="0"/>
                <a:ea typeface="楷体_GB2312" pitchFamily="49" charset="-122"/>
              </a:rPr>
              <a:t>新石器时代</a:t>
            </a:r>
          </a:p>
        </p:txBody>
      </p:sp>
      <p:sp>
        <p:nvSpPr>
          <p:cNvPr id="8" name="文本框 7"/>
          <p:cNvSpPr txBox="1"/>
          <p:nvPr/>
        </p:nvSpPr>
        <p:spPr>
          <a:xfrm>
            <a:off x="4387451" y="1012195"/>
            <a:ext cx="4360764" cy="1569660"/>
          </a:xfrm>
          <a:prstGeom prst="rect">
            <a:avLst/>
          </a:prstGeom>
          <a:solidFill>
            <a:schemeClr val="bg1"/>
          </a:solidFill>
          <a:ln w="9525">
            <a:solidFill>
              <a:srgbClr val="FF0000"/>
            </a:solidFill>
          </a:ln>
        </p:spPr>
        <p:txBody>
          <a:bodyPr wrap="square">
            <a:spAutoFit/>
          </a:bodyPr>
          <a:lstStyle/>
          <a:p>
            <a:pPr indent="0" algn="l"/>
            <a:r>
              <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a:t>
            </a:r>
            <a:r>
              <a:rPr lang="zh-CN" sz="2400" b="1" dirty="0" smtClean="0">
                <a:latin typeface="宋体" panose="02010600030101010101" pitchFamily="2" charset="-122"/>
                <a:ea typeface="宋体" panose="02010600030101010101" pitchFamily="2" charset="-122"/>
                <a:cs typeface="宋体" panose="02010600030101010101" pitchFamily="2" charset="-122"/>
                <a:sym typeface="+mn-ea"/>
              </a:rPr>
              <a:t>磨制石器</a:t>
            </a:r>
            <a:endParaRPr lang="zh-CN" sz="2400" b="1" dirty="0">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、南稻北粟；种植业为主，家畜饲养业为辅</a:t>
            </a:r>
            <a:r>
              <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刀耕火种</a:t>
            </a:r>
            <a:endPar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2400" dirty="0" smtClean="0">
                <a:solidFill>
                  <a:schemeClr val="tx1"/>
                </a:solidFill>
                <a:latin typeface="+mn-ea"/>
                <a:sym typeface="+mn-ea"/>
              </a:rPr>
              <a:t>3</a:t>
            </a:r>
            <a:r>
              <a:rPr lang="zh-CN" altLang="en-US" sz="2400" dirty="0" smtClean="0">
                <a:solidFill>
                  <a:schemeClr val="tx1"/>
                </a:solidFill>
                <a:latin typeface="+mn-ea"/>
                <a:sym typeface="+mn-ea"/>
              </a:rPr>
              <a:t>、纺织、制陶（主要）</a:t>
            </a:r>
            <a:endParaRPr lang="zh-CN" altLang="en-US" sz="2400" dirty="0">
              <a:solidFill>
                <a:schemeClr val="tx1"/>
              </a:solidFill>
              <a:latin typeface="+mn-ea"/>
              <a:sym typeface="+mn-ea"/>
            </a:endParaRPr>
          </a:p>
        </p:txBody>
      </p:sp>
      <p:sp>
        <p:nvSpPr>
          <p:cNvPr id="10" name="文本框 9"/>
          <p:cNvSpPr txBox="1"/>
          <p:nvPr/>
        </p:nvSpPr>
        <p:spPr>
          <a:xfrm>
            <a:off x="1058620" y="3206991"/>
            <a:ext cx="1861185" cy="802640"/>
          </a:xfrm>
          <a:prstGeom prst="rect">
            <a:avLst/>
          </a:prstGeom>
          <a:solidFill>
            <a:schemeClr val="bg1"/>
          </a:solidFill>
          <a:ln w="9525">
            <a:solidFill>
              <a:srgbClr val="FF0000"/>
            </a:solidFill>
          </a:ln>
        </p:spPr>
        <p:txBody>
          <a:bodyPr wrap="square">
            <a:spAutoFit/>
          </a:bodyPr>
          <a:lstStyle/>
          <a:p>
            <a:pPr indent="0" algn="ctr"/>
            <a:r>
              <a:rPr lang="zh-CN" sz="2400" b="1" dirty="0">
                <a:latin typeface="宋体" panose="02010600030101010101" pitchFamily="2" charset="-122"/>
                <a:ea typeface="宋体" panose="02010600030101010101" pitchFamily="2" charset="-122"/>
                <a:cs typeface="宋体" panose="02010600030101010101" pitchFamily="2" charset="-122"/>
                <a:sym typeface="+mn-ea"/>
              </a:rPr>
              <a:t>黄河中上游</a:t>
            </a:r>
          </a:p>
          <a:p>
            <a:pPr indent="0" algn="ctr"/>
            <a:r>
              <a:rPr 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仰韶文化</a:t>
            </a:r>
          </a:p>
        </p:txBody>
      </p:sp>
      <p:sp>
        <p:nvSpPr>
          <p:cNvPr id="11" name="文本框 10"/>
          <p:cNvSpPr txBox="1"/>
          <p:nvPr/>
        </p:nvSpPr>
        <p:spPr>
          <a:xfrm>
            <a:off x="3460627" y="3211749"/>
            <a:ext cx="1861185" cy="802800"/>
          </a:xfrm>
          <a:prstGeom prst="rect">
            <a:avLst/>
          </a:prstGeom>
          <a:solidFill>
            <a:schemeClr val="bg1"/>
          </a:solidFill>
          <a:ln w="9525">
            <a:solidFill>
              <a:srgbClr val="FF0000"/>
            </a:solidFill>
          </a:ln>
        </p:spPr>
        <p:txBody>
          <a:bodyPr wrap="square">
            <a:spAutoFit/>
          </a:bodyPr>
          <a:lstStyle/>
          <a:p>
            <a:pPr indent="0" algn="ctr"/>
            <a:r>
              <a:rPr lang="zh-CN" sz="2400" b="1" dirty="0" smtClean="0">
                <a:latin typeface="宋体" panose="02010600030101010101" pitchFamily="2" charset="-122"/>
                <a:ea typeface="宋体" panose="02010600030101010101" pitchFamily="2" charset="-122"/>
                <a:cs typeface="宋体" panose="02010600030101010101" pitchFamily="2" charset="-122"/>
                <a:sym typeface="+mn-ea"/>
              </a:rPr>
              <a:t>黄河</a:t>
            </a: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中</a:t>
            </a:r>
            <a:r>
              <a:rPr lang="zh-CN" sz="2400" b="1" dirty="0" smtClean="0">
                <a:latin typeface="宋体" panose="02010600030101010101" pitchFamily="2" charset="-122"/>
                <a:ea typeface="宋体" panose="02010600030101010101" pitchFamily="2" charset="-122"/>
                <a:cs typeface="宋体" panose="02010600030101010101" pitchFamily="2" charset="-122"/>
                <a:sym typeface="+mn-ea"/>
              </a:rPr>
              <a:t>下游</a:t>
            </a:r>
            <a:endParaRPr lang="zh-CN" sz="2400" b="1" dirty="0">
              <a:latin typeface="宋体" panose="02010600030101010101" pitchFamily="2" charset="-122"/>
              <a:ea typeface="宋体" panose="02010600030101010101" pitchFamily="2" charset="-122"/>
              <a:cs typeface="宋体" panose="02010600030101010101" pitchFamily="2" charset="-122"/>
              <a:sym typeface="+mn-ea"/>
            </a:endParaRPr>
          </a:p>
          <a:p>
            <a:pPr indent="0" algn="ctr"/>
            <a:r>
              <a:rPr lang="zh-CN" altLang="en-US" sz="2400" b="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龙山</a:t>
            </a:r>
            <a:r>
              <a:rPr lang="zh-CN" sz="2400" b="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文化</a:t>
            </a:r>
            <a:endParaRPr 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9" name="文本框 21"/>
          <p:cNvSpPr txBox="1"/>
          <p:nvPr/>
        </p:nvSpPr>
        <p:spPr>
          <a:xfrm>
            <a:off x="2416288" y="2361011"/>
            <a:ext cx="1456690" cy="802640"/>
          </a:xfrm>
          <a:prstGeom prst="rect">
            <a:avLst/>
          </a:prstGeom>
          <a:noFill/>
          <a:ln w="9525">
            <a:solidFill>
              <a:srgbClr val="FF0000"/>
            </a:solidFill>
          </a:ln>
        </p:spPr>
        <p:txBody>
          <a:bodyPr wrap="square">
            <a:spAutoFit/>
          </a:bodyPr>
          <a:lstStyle/>
          <a:p>
            <a:pPr lvl="0" algn="ctr">
              <a:buClrTx/>
            </a:pPr>
            <a:r>
              <a:rPr lang="zh-CN" sz="2400" b="1" dirty="0">
                <a:latin typeface="Arial" panose="020B0604020202020204" pitchFamily="34" charset="0"/>
                <a:ea typeface="楷体_GB2312" pitchFamily="49" charset="-122"/>
                <a:sym typeface="+mn-ea"/>
              </a:rPr>
              <a:t>辽河流域</a:t>
            </a:r>
          </a:p>
          <a:p>
            <a:pPr lvl="0" algn="ctr">
              <a:buClrTx/>
            </a:pPr>
            <a:r>
              <a:rPr lang="zh-CN" sz="2400" b="1" dirty="0">
                <a:solidFill>
                  <a:srgbClr val="FF0000"/>
                </a:solidFill>
                <a:latin typeface="Arial" panose="020B0604020202020204" pitchFamily="34" charset="0"/>
                <a:ea typeface="楷体_GB2312" pitchFamily="49" charset="-122"/>
                <a:sym typeface="+mn-ea"/>
              </a:rPr>
              <a:t>红山文化</a:t>
            </a:r>
          </a:p>
        </p:txBody>
      </p:sp>
      <p:sp>
        <p:nvSpPr>
          <p:cNvPr id="20" name="文本框 22"/>
          <p:cNvSpPr txBox="1"/>
          <p:nvPr/>
        </p:nvSpPr>
        <p:spPr>
          <a:xfrm>
            <a:off x="3480812" y="4148730"/>
            <a:ext cx="1787225" cy="802800"/>
          </a:xfrm>
          <a:prstGeom prst="rect">
            <a:avLst/>
          </a:prstGeom>
          <a:noFill/>
          <a:ln w="9525">
            <a:solidFill>
              <a:srgbClr val="FF0000"/>
            </a:solidFill>
          </a:ln>
        </p:spPr>
        <p:txBody>
          <a:bodyPr wrap="square">
            <a:spAutoFit/>
          </a:bodyPr>
          <a:lstStyle/>
          <a:p>
            <a:pPr lvl="0" algn="ctr">
              <a:buClrTx/>
            </a:pPr>
            <a:r>
              <a:rPr lang="zh-CN" sz="2400" b="1" dirty="0">
                <a:latin typeface="Arial" panose="020B0604020202020204" pitchFamily="34" charset="0"/>
                <a:ea typeface="楷体_GB2312" pitchFamily="49" charset="-122"/>
                <a:sym typeface="+mn-ea"/>
              </a:rPr>
              <a:t>长江下游</a:t>
            </a:r>
          </a:p>
          <a:p>
            <a:pPr lvl="0" algn="ctr">
              <a:buClrTx/>
            </a:pPr>
            <a:r>
              <a:rPr lang="zh-CN" sz="2400" b="1" dirty="0">
                <a:solidFill>
                  <a:srgbClr val="FF0000"/>
                </a:solidFill>
                <a:latin typeface="Arial" panose="020B0604020202020204" pitchFamily="34" charset="0"/>
                <a:ea typeface="楷体_GB2312" pitchFamily="49" charset="-122"/>
                <a:sym typeface="+mn-ea"/>
              </a:rPr>
              <a:t>良渚文化</a:t>
            </a:r>
          </a:p>
        </p:txBody>
      </p:sp>
      <p:sp>
        <p:nvSpPr>
          <p:cNvPr id="32" name="文本框 22"/>
          <p:cNvSpPr txBox="1"/>
          <p:nvPr/>
        </p:nvSpPr>
        <p:spPr>
          <a:xfrm>
            <a:off x="1067432" y="4157946"/>
            <a:ext cx="1853189" cy="802800"/>
          </a:xfrm>
          <a:prstGeom prst="rect">
            <a:avLst/>
          </a:prstGeom>
          <a:noFill/>
          <a:ln w="9525">
            <a:solidFill>
              <a:srgbClr val="FF0000"/>
            </a:solidFill>
          </a:ln>
        </p:spPr>
        <p:txBody>
          <a:bodyPr wrap="square">
            <a:spAutoFit/>
          </a:bodyPr>
          <a:lstStyle/>
          <a:p>
            <a:pPr lvl="0" algn="ctr">
              <a:buClrTx/>
            </a:pPr>
            <a:r>
              <a:rPr lang="zh-CN" sz="2400" b="1" dirty="0" smtClean="0">
                <a:latin typeface="Arial" panose="020B0604020202020204" pitchFamily="34" charset="0"/>
                <a:ea typeface="楷体_GB2312" pitchFamily="49" charset="-122"/>
                <a:sym typeface="+mn-ea"/>
              </a:rPr>
              <a:t>长江</a:t>
            </a:r>
            <a:r>
              <a:rPr lang="zh-CN" altLang="en-US" sz="2400" b="1" dirty="0" smtClean="0">
                <a:latin typeface="Arial" panose="020B0604020202020204" pitchFamily="34" charset="0"/>
                <a:ea typeface="楷体_GB2312" pitchFamily="49" charset="-122"/>
                <a:sym typeface="+mn-ea"/>
              </a:rPr>
              <a:t>中</a:t>
            </a:r>
            <a:r>
              <a:rPr lang="zh-CN" sz="2400" b="1" dirty="0" smtClean="0">
                <a:latin typeface="Arial" panose="020B0604020202020204" pitchFamily="34" charset="0"/>
                <a:ea typeface="楷体_GB2312" pitchFamily="49" charset="-122"/>
                <a:sym typeface="+mn-ea"/>
              </a:rPr>
              <a:t>游</a:t>
            </a:r>
            <a:endParaRPr lang="zh-CN" sz="2400" b="1" dirty="0">
              <a:latin typeface="Arial" panose="020B0604020202020204" pitchFamily="34" charset="0"/>
              <a:ea typeface="楷体_GB2312" pitchFamily="49" charset="-122"/>
              <a:sym typeface="+mn-ea"/>
            </a:endParaRPr>
          </a:p>
          <a:p>
            <a:pPr lvl="0" algn="ctr">
              <a:buClrTx/>
            </a:pPr>
            <a:r>
              <a:rPr lang="zh-CN" altLang="en-US" sz="2400" b="1" dirty="0" smtClean="0">
                <a:solidFill>
                  <a:srgbClr val="FF0000"/>
                </a:solidFill>
                <a:latin typeface="Arial" panose="020B0604020202020204" pitchFamily="34" charset="0"/>
                <a:ea typeface="楷体_GB2312" pitchFamily="49" charset="-122"/>
                <a:sym typeface="+mn-ea"/>
              </a:rPr>
              <a:t>大溪</a:t>
            </a:r>
            <a:r>
              <a:rPr lang="zh-CN" sz="2400" b="1" dirty="0" smtClean="0">
                <a:solidFill>
                  <a:srgbClr val="FF0000"/>
                </a:solidFill>
                <a:latin typeface="Arial" panose="020B0604020202020204" pitchFamily="34" charset="0"/>
                <a:ea typeface="楷体_GB2312" pitchFamily="49" charset="-122"/>
                <a:sym typeface="+mn-ea"/>
              </a:rPr>
              <a:t>文化</a:t>
            </a:r>
            <a:endParaRPr lang="zh-CN" sz="2400" b="1" dirty="0">
              <a:solidFill>
                <a:srgbClr val="FF0000"/>
              </a:solidFill>
              <a:latin typeface="Arial" panose="020B0604020202020204" pitchFamily="34" charset="0"/>
              <a:ea typeface="楷体_GB2312" pitchFamily="49" charset="-122"/>
              <a:sym typeface="+mn-ea"/>
            </a:endParaRPr>
          </a:p>
        </p:txBody>
      </p:sp>
      <p:sp>
        <p:nvSpPr>
          <p:cNvPr id="33" name="下箭头 32"/>
          <p:cNvSpPr/>
          <p:nvPr/>
        </p:nvSpPr>
        <p:spPr>
          <a:xfrm>
            <a:off x="3029803" y="2074460"/>
            <a:ext cx="354842" cy="32754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214651" y="2606722"/>
            <a:ext cx="4107976" cy="20881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smtClean="0">
                <a:solidFill>
                  <a:schemeClr val="tx1"/>
                </a:solidFill>
              </a:rPr>
              <a:t>多元格局</a:t>
            </a:r>
            <a:endParaRPr lang="en-US" altLang="zh-CN" sz="3600" dirty="0" smtClean="0">
              <a:solidFill>
                <a:schemeClr val="tx1"/>
              </a:solidFill>
            </a:endParaRPr>
          </a:p>
          <a:p>
            <a:pPr algn="ctr"/>
            <a:r>
              <a:rPr lang="zh-CN" altLang="en-US" sz="3600" dirty="0" smtClean="0">
                <a:solidFill>
                  <a:schemeClr val="tx1"/>
                </a:solidFill>
              </a:rPr>
              <a:t>一体发展</a:t>
            </a:r>
            <a:endParaRPr lang="zh-CN" altLang="en-US" sz="3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9"/>
                                        </p:tgtEl>
                                        <p:attrNameLst>
                                          <p:attrName>style.visibility</p:attrName>
                                        </p:attrNameLst>
                                      </p:cBhvr>
                                      <p:to>
                                        <p:strVal val="visible"/>
                                      </p:to>
                                    </p:set>
                                    <p:anim calcmode="discrete" valueType="clr">
                                      <p:cBhvr override="childStyle">
                                        <p:cTn id="38"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9"/>
                                        </p:tgtEl>
                                        <p:attrNameLst>
                                          <p:attrName>fill.color</p:attrName>
                                        </p:attrNameLst>
                                      </p:cBhvr>
                                      <p:tavLst>
                                        <p:tav tm="0">
                                          <p:val>
                                            <p:clrVal>
                                              <a:schemeClr val="accent2"/>
                                            </p:clrVal>
                                          </p:val>
                                        </p:tav>
                                        <p:tav tm="50000">
                                          <p:val>
                                            <p:clrVal>
                                              <a:schemeClr val="hlink"/>
                                            </p:clrVal>
                                          </p:val>
                                        </p:tav>
                                      </p:tavLst>
                                    </p:anim>
                                    <p:set>
                                      <p:cBhvr>
                                        <p:cTn id="40" dur="80"/>
                                        <p:tgtEl>
                                          <p:spTgt spid="19"/>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7" presetClass="entr" presetSubtype="0" fill="hold" grpId="0" nodeType="clickEffect">
                                  <p:stCondLst>
                                    <p:cond delay="0"/>
                                  </p:stCondLst>
                                  <p:iterate type="lt">
                                    <p:tmPct val="50000"/>
                                  </p:iterate>
                                  <p:childTnLst>
                                    <p:set>
                                      <p:cBhvr>
                                        <p:cTn id="56" dur="1" fill="hold">
                                          <p:stCondLst>
                                            <p:cond delay="0"/>
                                          </p:stCondLst>
                                        </p:cTn>
                                        <p:tgtEl>
                                          <p:spTgt spid="32"/>
                                        </p:tgtEl>
                                        <p:attrNameLst>
                                          <p:attrName>style.visibility</p:attrName>
                                        </p:attrNameLst>
                                      </p:cBhvr>
                                      <p:to>
                                        <p:strVal val="visible"/>
                                      </p:to>
                                    </p:set>
                                    <p:anim calcmode="discrete" valueType="clr">
                                      <p:cBhvr override="childStyle">
                                        <p:cTn id="57"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32"/>
                                        </p:tgtEl>
                                        <p:attrNameLst>
                                          <p:attrName>fill.color</p:attrName>
                                        </p:attrNameLst>
                                      </p:cBhvr>
                                      <p:tavLst>
                                        <p:tav tm="0">
                                          <p:val>
                                            <p:clrVal>
                                              <a:schemeClr val="accent2"/>
                                            </p:clrVal>
                                          </p:val>
                                        </p:tav>
                                        <p:tav tm="50000">
                                          <p:val>
                                            <p:clrVal>
                                              <a:schemeClr val="hlink"/>
                                            </p:clrVal>
                                          </p:val>
                                        </p:tav>
                                      </p:tavLst>
                                    </p:anim>
                                    <p:set>
                                      <p:cBhvr>
                                        <p:cTn id="59" dur="80"/>
                                        <p:tgtEl>
                                          <p:spTgt spid="32"/>
                                        </p:tgtEl>
                                        <p:attrNameLst>
                                          <p:attrName>fill.type</p:attrName>
                                        </p:attrNameLst>
                                      </p:cBhvr>
                                      <p:to>
                                        <p:strVal val="solid"/>
                                      </p:to>
                                    </p:set>
                                  </p:childTnLst>
                                </p:cTn>
                              </p:par>
                            </p:childTnLst>
                          </p:cTn>
                        </p:par>
                      </p:childTnLst>
                    </p:cTn>
                  </p:par>
                  <p:par>
                    <p:cTn id="60" fill="hold">
                      <p:stCondLst>
                        <p:cond delay="indefinite"/>
                      </p:stCondLst>
                      <p:childTnLst>
                        <p:par>
                          <p:cTn id="61" fill="hold">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20"/>
                                        </p:tgtEl>
                                        <p:attrNameLst>
                                          <p:attrName>style.visibility</p:attrName>
                                        </p:attrNameLst>
                                      </p:cBhvr>
                                      <p:to>
                                        <p:strVal val="visible"/>
                                      </p:to>
                                    </p:set>
                                    <p:anim calcmode="discrete" valueType="clr">
                                      <p:cBhvr override="childStyle">
                                        <p:cTn id="64"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20"/>
                                        </p:tgtEl>
                                        <p:attrNameLst>
                                          <p:attrName>fill.color</p:attrName>
                                        </p:attrNameLst>
                                      </p:cBhvr>
                                      <p:tavLst>
                                        <p:tav tm="0">
                                          <p:val>
                                            <p:clrVal>
                                              <a:schemeClr val="accent2"/>
                                            </p:clrVal>
                                          </p:val>
                                        </p:tav>
                                        <p:tav tm="50000">
                                          <p:val>
                                            <p:clrVal>
                                              <a:schemeClr val="hlink"/>
                                            </p:clrVal>
                                          </p:val>
                                        </p:tav>
                                      </p:tavLst>
                                    </p:anim>
                                    <p:set>
                                      <p:cBhvr>
                                        <p:cTn id="66" dur="80"/>
                                        <p:tgtEl>
                                          <p:spTgt spid="20"/>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down)">
                                      <p:cBhvr>
                                        <p:cTn id="7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10" grpId="0" bldLvl="0" animBg="1"/>
      <p:bldP spid="11" grpId="0" bldLvl="0" animBg="1"/>
      <p:bldP spid="19" grpId="0" bldLvl="0" animBg="1"/>
      <p:bldP spid="20" grpId="0" bldLvl="0" animBg="1"/>
      <p:bldP spid="32" grpId="0" bldLvl="0" animBg="1"/>
      <p:bldP spid="33"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5729" t="6169" r="2608"/>
          <a:stretch/>
        </p:blipFill>
        <p:spPr bwMode="auto">
          <a:xfrm>
            <a:off x="203199" y="845389"/>
            <a:ext cx="5214190" cy="40787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矩形 3"/>
          <p:cNvSpPr>
            <a:spLocks noChangeArrowheads="1"/>
          </p:cNvSpPr>
          <p:nvPr/>
        </p:nvSpPr>
        <p:spPr bwMode="auto">
          <a:xfrm>
            <a:off x="5503653" y="908769"/>
            <a:ext cx="3640347"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a:spcBef>
                <a:spcPts val="0"/>
              </a:spcBef>
              <a:buNone/>
            </a:pPr>
            <a:r>
              <a:rPr lang="zh-CN" altLang="en-US" sz="2800" dirty="0" smtClean="0">
                <a:solidFill>
                  <a:srgbClr val="000000"/>
                </a:solidFill>
                <a:latin typeface="微软雅黑" pitchFamily="34" charset="-122"/>
                <a:ea typeface="微软雅黑" pitchFamily="34" charset="-122"/>
                <a:sym typeface="+mn-ea"/>
              </a:rPr>
              <a:t>思考：</a:t>
            </a:r>
            <a:endParaRPr lang="en-US" altLang="zh-CN" sz="2800" dirty="0" smtClean="0">
              <a:solidFill>
                <a:srgbClr val="000000"/>
              </a:solidFill>
              <a:latin typeface="微软雅黑" pitchFamily="34" charset="-122"/>
              <a:ea typeface="微软雅黑" pitchFamily="34" charset="-122"/>
              <a:sym typeface="+mn-ea"/>
            </a:endParaRPr>
          </a:p>
          <a:p>
            <a:pPr eaLnBrk="1">
              <a:spcBef>
                <a:spcPts val="0"/>
              </a:spcBef>
              <a:buNone/>
            </a:pPr>
            <a:r>
              <a:rPr lang="en-US" altLang="zh-CN" sz="2800" dirty="0" smtClean="0">
                <a:solidFill>
                  <a:srgbClr val="000000"/>
                </a:solidFill>
                <a:latin typeface="微软雅黑" pitchFamily="34" charset="-122"/>
                <a:ea typeface="微软雅黑" pitchFamily="34" charset="-122"/>
                <a:sym typeface="+mn-ea"/>
              </a:rPr>
              <a:t>       </a:t>
            </a:r>
            <a:r>
              <a:rPr lang="zh-CN" altLang="en-US" sz="2800" dirty="0" smtClean="0">
                <a:solidFill>
                  <a:srgbClr val="000000"/>
                </a:solidFill>
                <a:latin typeface="微软雅黑" pitchFamily="34" charset="-122"/>
                <a:ea typeface="微软雅黑" pitchFamily="34" charset="-122"/>
                <a:sym typeface="+mn-ea"/>
              </a:rPr>
              <a:t>从地图上指出中国早期人类分布的基本特点，可以得出什么结论？</a:t>
            </a:r>
          </a:p>
        </p:txBody>
      </p:sp>
      <p:sp>
        <p:nvSpPr>
          <p:cNvPr id="5" name="矩形 4"/>
          <p:cNvSpPr/>
          <p:nvPr/>
        </p:nvSpPr>
        <p:spPr>
          <a:xfrm>
            <a:off x="5798346" y="3455456"/>
            <a:ext cx="2698175" cy="954107"/>
          </a:xfrm>
          <a:prstGeom prst="rect">
            <a:avLst/>
          </a:prstGeom>
        </p:spPr>
        <p:txBody>
          <a:bodyPr wrap="none">
            <a:spAutoFit/>
          </a:bodyPr>
          <a:lstStyle/>
          <a:p>
            <a:r>
              <a:rPr lang="zh-CN" altLang="en-US" sz="2800" dirty="0" smtClean="0">
                <a:latin typeface="+mn-ea"/>
                <a:ea typeface="+mn-ea"/>
                <a:sym typeface="+mn-ea"/>
              </a:rPr>
              <a:t>主要分布在</a:t>
            </a:r>
            <a:endParaRPr lang="en-US" altLang="zh-CN" sz="2800" dirty="0" smtClean="0">
              <a:latin typeface="+mn-ea"/>
              <a:ea typeface="+mn-ea"/>
              <a:sym typeface="+mn-ea"/>
            </a:endParaRPr>
          </a:p>
          <a:p>
            <a:r>
              <a:rPr lang="zh-CN" altLang="en-US" sz="2800" dirty="0" smtClean="0">
                <a:solidFill>
                  <a:srgbClr val="FF0000"/>
                </a:solidFill>
                <a:latin typeface="+mn-ea"/>
                <a:ea typeface="+mn-ea"/>
                <a:sym typeface="+mn-ea"/>
              </a:rPr>
              <a:t>黄河</a:t>
            </a:r>
            <a:r>
              <a:rPr lang="zh-CN" altLang="en-US" sz="2800" dirty="0" smtClean="0">
                <a:latin typeface="+mn-ea"/>
                <a:ea typeface="+mn-ea"/>
                <a:sym typeface="+mn-ea"/>
              </a:rPr>
              <a:t>和</a:t>
            </a:r>
            <a:r>
              <a:rPr lang="zh-CN" altLang="en-US" sz="2800" dirty="0" smtClean="0">
                <a:solidFill>
                  <a:srgbClr val="FF0000"/>
                </a:solidFill>
                <a:latin typeface="+mn-ea"/>
                <a:ea typeface="+mn-ea"/>
                <a:sym typeface="+mn-ea"/>
              </a:rPr>
              <a:t>长江</a:t>
            </a:r>
            <a:r>
              <a:rPr lang="zh-CN" altLang="en-US" sz="2800" dirty="0" smtClean="0">
                <a:latin typeface="+mn-ea"/>
                <a:ea typeface="+mn-ea"/>
                <a:sym typeface="+mn-ea"/>
              </a:rPr>
              <a:t>流域</a:t>
            </a:r>
            <a:endParaRPr lang="zh-CN" altLang="en-US" sz="2800" dirty="0">
              <a:latin typeface="+mn-ea"/>
              <a:ea typeface="+mn-ea"/>
            </a:endParaRPr>
          </a:p>
        </p:txBody>
      </p:sp>
      <p:sp>
        <p:nvSpPr>
          <p:cNvPr id="6" name="TextBox 5"/>
          <p:cNvSpPr txBox="1"/>
          <p:nvPr/>
        </p:nvSpPr>
        <p:spPr>
          <a:xfrm>
            <a:off x="379562" y="207034"/>
            <a:ext cx="6288901" cy="523220"/>
          </a:xfrm>
          <a:prstGeom prst="rect">
            <a:avLst/>
          </a:prstGeom>
          <a:noFill/>
        </p:spPr>
        <p:txBody>
          <a:bodyPr wrap="none" rtlCol="0">
            <a:spAutoFit/>
          </a:bodyPr>
          <a:lstStyle/>
          <a:p>
            <a:r>
              <a:rPr lang="zh-CN" altLang="en-US" sz="2800" dirty="0" smtClean="0">
                <a:latin typeface="黑体" pitchFamily="49" charset="-122"/>
                <a:ea typeface="黑体" pitchFamily="49" charset="-122"/>
              </a:rPr>
              <a:t>一、旧石器时代（距今</a:t>
            </a:r>
            <a:r>
              <a:rPr lang="en-US" altLang="zh-CN" sz="2800" dirty="0" smtClean="0">
                <a:latin typeface="黑体" pitchFamily="49" charset="-122"/>
                <a:ea typeface="黑体" pitchFamily="49" charset="-122"/>
              </a:rPr>
              <a:t>300</a:t>
            </a:r>
            <a:r>
              <a:rPr lang="zh-CN" altLang="en-US" sz="2800" dirty="0" smtClean="0">
                <a:latin typeface="黑体" pitchFamily="49" charset="-122"/>
                <a:ea typeface="黑体" pitchFamily="49" charset="-122"/>
              </a:rPr>
              <a:t>万</a:t>
            </a:r>
            <a:r>
              <a:rPr lang="en-US" altLang="zh-CN" sz="2800" dirty="0" smtClean="0">
                <a:latin typeface="黑体" pitchFamily="49" charset="-122"/>
                <a:ea typeface="黑体" pitchFamily="49" charset="-122"/>
              </a:rPr>
              <a:t>—1</a:t>
            </a:r>
            <a:r>
              <a:rPr lang="zh-CN" altLang="en-US" sz="2800" dirty="0" smtClean="0">
                <a:latin typeface="黑体" pitchFamily="49" charset="-122"/>
                <a:ea typeface="黑体" pitchFamily="49" charset="-122"/>
              </a:rPr>
              <a:t>万年）</a:t>
            </a:r>
            <a:endParaRPr lang="zh-CN" altLang="en-US" sz="2800"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6544" t="5740" r="2830"/>
          <a:stretch/>
        </p:blipFill>
        <p:spPr bwMode="auto">
          <a:xfrm>
            <a:off x="1998133" y="662563"/>
            <a:ext cx="4931317" cy="393201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2" name="组合 11"/>
          <p:cNvGrpSpPr/>
          <p:nvPr/>
        </p:nvGrpSpPr>
        <p:grpSpPr>
          <a:xfrm>
            <a:off x="0" y="2386344"/>
            <a:ext cx="4357512" cy="2332455"/>
            <a:chOff x="0" y="2386344"/>
            <a:chExt cx="4357512" cy="2332455"/>
          </a:xfrm>
        </p:grpSpPr>
        <p:sp>
          <p:nvSpPr>
            <p:cNvPr id="4" name="椭圆 3"/>
            <p:cNvSpPr/>
            <p:nvPr/>
          </p:nvSpPr>
          <p:spPr>
            <a:xfrm>
              <a:off x="3976916" y="3396343"/>
              <a:ext cx="380596" cy="31770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2" descr="https://timgsa.baidu.com/timg?image&amp;quality=80&amp;size=b9999_10000&amp;sec=1580583197374&amp;di=61dc18751cfdfcac388a5d8ab790d082&amp;imgtype=0&amp;src=http%3A%2F%2Fimg.mp.itc.cn%2Fq_mini%2Cc_zoom%2Cw_640%2Fupload%2F20170729%2F3a1d86c2ab654ca484f08a586299f257_th.jpg"/>
            <p:cNvPicPr>
              <a:picLocks noChangeAspect="1" noChangeArrowheads="1"/>
            </p:cNvPicPr>
            <p:nvPr/>
          </p:nvPicPr>
          <p:blipFill>
            <a:blip r:embed="rId3" cstate="print">
              <a:clrChange>
                <a:clrFrom>
                  <a:srgbClr val="EBEBEB"/>
                </a:clrFrom>
                <a:clrTo>
                  <a:srgbClr val="EBEBEB">
                    <a:alpha val="0"/>
                  </a:srgbClr>
                </a:clrTo>
              </a:clrChange>
            </a:blip>
            <a:srcRect l="9504" r="13223"/>
            <a:stretch>
              <a:fillRect/>
            </a:stretch>
          </p:blipFill>
          <p:spPr bwMode="auto">
            <a:xfrm>
              <a:off x="0" y="2386344"/>
              <a:ext cx="1998088" cy="1745389"/>
            </a:xfrm>
            <a:prstGeom prst="rect">
              <a:avLst/>
            </a:prstGeom>
            <a:noFill/>
          </p:spPr>
        </p:pic>
        <p:sp>
          <p:nvSpPr>
            <p:cNvPr id="7" name="TextBox 6"/>
            <p:cNvSpPr txBox="1"/>
            <p:nvPr/>
          </p:nvSpPr>
          <p:spPr>
            <a:xfrm>
              <a:off x="0" y="4072468"/>
              <a:ext cx="2146742" cy="646331"/>
            </a:xfrm>
            <a:prstGeom prst="rect">
              <a:avLst/>
            </a:prstGeom>
            <a:noFill/>
          </p:spPr>
          <p:txBody>
            <a:bodyPr wrap="none" rtlCol="0">
              <a:spAutoFit/>
            </a:bodyPr>
            <a:lstStyle/>
            <a:p>
              <a:r>
                <a:rPr lang="zh-CN" altLang="en-US" sz="1800" dirty="0" smtClean="0">
                  <a:latin typeface="黑体" pitchFamily="49" charset="-122"/>
                  <a:ea typeface="黑体" pitchFamily="49" charset="-122"/>
                </a:rPr>
                <a:t>  元谋人门齿化石</a:t>
              </a:r>
              <a:endParaRPr lang="en-US" altLang="zh-CN" sz="1800" dirty="0" smtClean="0">
                <a:latin typeface="黑体" pitchFamily="49" charset="-122"/>
                <a:ea typeface="黑体" pitchFamily="49" charset="-122"/>
              </a:endParaRPr>
            </a:p>
            <a:p>
              <a:r>
                <a:rPr lang="zh-CN" altLang="en-US" sz="1800" dirty="0" smtClean="0">
                  <a:latin typeface="黑体" pitchFamily="49" charset="-122"/>
                  <a:ea typeface="黑体" pitchFamily="49" charset="-122"/>
                </a:rPr>
                <a:t>（距今约</a:t>
              </a:r>
              <a:r>
                <a:rPr lang="en-US" altLang="zh-CN" sz="1800" dirty="0" smtClean="0">
                  <a:latin typeface="黑体" pitchFamily="49" charset="-122"/>
                  <a:ea typeface="黑体" pitchFamily="49" charset="-122"/>
                </a:rPr>
                <a:t>170</a:t>
              </a:r>
              <a:r>
                <a:rPr lang="zh-CN" altLang="en-US" sz="1800" dirty="0" smtClean="0">
                  <a:latin typeface="黑体" pitchFamily="49" charset="-122"/>
                  <a:ea typeface="黑体" pitchFamily="49" charset="-122"/>
                </a:rPr>
                <a:t>万年）</a:t>
              </a:r>
              <a:endParaRPr lang="zh-CN" altLang="en-US" sz="1800" dirty="0">
                <a:latin typeface="黑体" pitchFamily="49" charset="-122"/>
                <a:ea typeface="黑体" pitchFamily="49" charset="-122"/>
              </a:endParaRPr>
            </a:p>
          </p:txBody>
        </p:sp>
      </p:grpSp>
      <p:grpSp>
        <p:nvGrpSpPr>
          <p:cNvPr id="13" name="组合 12"/>
          <p:cNvGrpSpPr/>
          <p:nvPr/>
        </p:nvGrpSpPr>
        <p:grpSpPr>
          <a:xfrm>
            <a:off x="5066293" y="0"/>
            <a:ext cx="4180299" cy="2865650"/>
            <a:chOff x="5066293" y="0"/>
            <a:chExt cx="4180299" cy="2865650"/>
          </a:xfrm>
        </p:grpSpPr>
        <p:grpSp>
          <p:nvGrpSpPr>
            <p:cNvPr id="8" name="组合 7"/>
            <p:cNvGrpSpPr/>
            <p:nvPr/>
          </p:nvGrpSpPr>
          <p:grpSpPr>
            <a:xfrm>
              <a:off x="6907490" y="0"/>
              <a:ext cx="2339102" cy="2865650"/>
              <a:chOff x="6207720" y="0"/>
              <a:chExt cx="2339102" cy="2865650"/>
            </a:xfrm>
          </p:grpSpPr>
          <p:pic>
            <p:nvPicPr>
              <p:cNvPr id="9" name="Picture 2" descr="https://timgsa.baidu.com/timg?image&amp;quality=80&amp;size=b9999_10000&amp;sec=1580622213989&amp;di=a900ab7eda825b820c1a6fd2c76adb86&amp;imgtype=jpg&amp;src=http%3A%2F%2Fimg1.imgtn.bdimg.com%2Fit%2Fu%3D4137318286%2C1973708075%26fm%3D214%26gp%3D0.jpg"/>
              <p:cNvPicPr>
                <a:picLocks noChangeAspect="1" noChangeArrowheads="1"/>
              </p:cNvPicPr>
              <p:nvPr/>
            </p:nvPicPr>
            <p:blipFill>
              <a:blip r:embed="rId4" cstate="print">
                <a:clrChange>
                  <a:clrFrom>
                    <a:srgbClr val="FFFFFF"/>
                  </a:clrFrom>
                  <a:clrTo>
                    <a:srgbClr val="FFFFFF">
                      <a:alpha val="0"/>
                    </a:srgbClr>
                  </a:clrTo>
                </a:clrChange>
              </a:blip>
              <a:srcRect l="32415" t="-285" r="37314" b="11300"/>
              <a:stretch>
                <a:fillRect/>
              </a:stretch>
            </p:blipFill>
            <p:spPr bwMode="auto">
              <a:xfrm>
                <a:off x="6249607" y="0"/>
                <a:ext cx="1989438" cy="2347784"/>
              </a:xfrm>
              <a:prstGeom prst="rect">
                <a:avLst/>
              </a:prstGeom>
              <a:noFill/>
            </p:spPr>
          </p:pic>
          <p:sp>
            <p:nvSpPr>
              <p:cNvPr id="10" name="TextBox 9"/>
              <p:cNvSpPr txBox="1"/>
              <p:nvPr/>
            </p:nvSpPr>
            <p:spPr>
              <a:xfrm>
                <a:off x="6207720" y="2250097"/>
                <a:ext cx="2339102" cy="615553"/>
              </a:xfrm>
              <a:prstGeom prst="rect">
                <a:avLst/>
              </a:prstGeom>
              <a:noFill/>
            </p:spPr>
            <p:txBody>
              <a:bodyPr wrap="none" rtlCol="0">
                <a:spAutoFit/>
              </a:bodyPr>
              <a:lstStyle/>
              <a:p>
                <a:r>
                  <a:rPr lang="zh-CN" altLang="en-US" sz="1800" dirty="0" smtClean="0">
                    <a:latin typeface="黑体" pitchFamily="49" charset="-122"/>
                    <a:ea typeface="黑体" pitchFamily="49" charset="-122"/>
                  </a:rPr>
                  <a:t>  北京人复原头像</a:t>
                </a:r>
                <a:endParaRPr lang="en-US" altLang="zh-CN" sz="1800" dirty="0" smtClean="0">
                  <a:latin typeface="黑体" pitchFamily="49" charset="-122"/>
                  <a:ea typeface="黑体" pitchFamily="49" charset="-122"/>
                </a:endParaRPr>
              </a:p>
              <a:p>
                <a:r>
                  <a:rPr lang="zh-CN" altLang="en-US" sz="1600" dirty="0" smtClean="0">
                    <a:latin typeface="黑体" pitchFamily="49" charset="-122"/>
                    <a:ea typeface="黑体" pitchFamily="49" charset="-122"/>
                  </a:rPr>
                  <a:t> 距今约</a:t>
                </a:r>
                <a:r>
                  <a:rPr lang="en-US" altLang="zh-CN" sz="1600" dirty="0" smtClean="0">
                    <a:latin typeface="黑体" pitchFamily="49" charset="-122"/>
                    <a:ea typeface="黑体" pitchFamily="49" charset="-122"/>
                  </a:rPr>
                  <a:t>70</a:t>
                </a:r>
                <a:r>
                  <a:rPr lang="zh-CN" altLang="en-US" sz="1600" dirty="0" smtClean="0">
                    <a:latin typeface="黑体" pitchFamily="49" charset="-122"/>
                    <a:ea typeface="黑体" pitchFamily="49" charset="-122"/>
                  </a:rPr>
                  <a:t>万年至</a:t>
                </a:r>
                <a:r>
                  <a:rPr lang="en-US" altLang="zh-CN" sz="1600" dirty="0" smtClean="0">
                    <a:latin typeface="黑体" pitchFamily="49" charset="-122"/>
                    <a:ea typeface="黑体" pitchFamily="49" charset="-122"/>
                  </a:rPr>
                  <a:t>20</a:t>
                </a:r>
                <a:r>
                  <a:rPr lang="zh-CN" altLang="en-US" sz="1600" dirty="0" smtClean="0">
                    <a:latin typeface="黑体" pitchFamily="49" charset="-122"/>
                    <a:ea typeface="黑体" pitchFamily="49" charset="-122"/>
                  </a:rPr>
                  <a:t>万年</a:t>
                </a:r>
                <a:endParaRPr lang="en-US" altLang="zh-CN" sz="1600" dirty="0" smtClean="0">
                  <a:latin typeface="黑体" pitchFamily="49" charset="-122"/>
                  <a:ea typeface="黑体" pitchFamily="49" charset="-122"/>
                </a:endParaRPr>
              </a:p>
            </p:txBody>
          </p:sp>
        </p:grpSp>
        <p:sp>
          <p:nvSpPr>
            <p:cNvPr id="11" name="椭圆 10"/>
            <p:cNvSpPr/>
            <p:nvPr/>
          </p:nvSpPr>
          <p:spPr>
            <a:xfrm>
              <a:off x="5066293" y="2024743"/>
              <a:ext cx="522515" cy="23303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extLst>
              <p:ext uri="{D42A27DB-BD31-4B8C-83A1-F6EECF244321}">
                <p14:modId xmlns:p14="http://schemas.microsoft.com/office/powerpoint/2010/main" xmlns="" val="134594820"/>
              </p:ext>
            </p:extLst>
          </p:nvPr>
        </p:nvGraphicFramePr>
        <p:xfrm>
          <a:off x="251505" y="3148476"/>
          <a:ext cx="8628106" cy="1728059"/>
        </p:xfrm>
        <a:graphic>
          <a:graphicData uri="http://schemas.openxmlformats.org/drawingml/2006/table">
            <a:tbl>
              <a:tblPr firstRow="1" bandRow="1">
                <a:tableStyleId>{5C22544A-7EE6-4342-B048-85BDC9FD1C3A}</a:tableStyleId>
              </a:tblPr>
              <a:tblGrid>
                <a:gridCol w="1698065"/>
                <a:gridCol w="1345720"/>
                <a:gridCol w="1198674"/>
                <a:gridCol w="1393915"/>
                <a:gridCol w="1691419"/>
                <a:gridCol w="1300313"/>
              </a:tblGrid>
              <a:tr h="722219">
                <a:tc>
                  <a:txBody>
                    <a:bodyPr/>
                    <a:lstStyle/>
                    <a:p>
                      <a:pPr>
                        <a:buNone/>
                      </a:pPr>
                      <a:r>
                        <a:rPr lang="zh-CN" altLang="en-US" sz="2000" b="0" dirty="0">
                          <a:latin typeface="+mn-ea"/>
                          <a:ea typeface="+mn-ea"/>
                        </a:rPr>
                        <a:t>距今年代</a:t>
                      </a:r>
                    </a:p>
                    <a:p>
                      <a:pPr>
                        <a:buNone/>
                      </a:pPr>
                      <a:endParaRPr lang="zh-CN" altLang="en-US" sz="2000" b="0" dirty="0">
                        <a:latin typeface="+mn-ea"/>
                        <a:ea typeface="+mn-ea"/>
                      </a:endParaRPr>
                    </a:p>
                  </a:txBody>
                  <a:tcPr marL="68580" marR="68580"/>
                </a:tc>
                <a:tc>
                  <a:txBody>
                    <a:bodyPr/>
                    <a:lstStyle/>
                    <a:p>
                      <a:pPr algn="ctr">
                        <a:buNone/>
                      </a:pPr>
                      <a:r>
                        <a:rPr lang="zh-CN" altLang="en-US" sz="2000" b="0" dirty="0">
                          <a:latin typeface="+mn-ea"/>
                          <a:ea typeface="+mn-ea"/>
                        </a:rPr>
                        <a:t>不同</a:t>
                      </a:r>
                    </a:p>
                    <a:p>
                      <a:pPr algn="ctr">
                        <a:buNone/>
                      </a:pPr>
                      <a:r>
                        <a:rPr lang="zh-CN" altLang="en-US" sz="2000" b="0" dirty="0">
                          <a:latin typeface="+mn-ea"/>
                          <a:ea typeface="+mn-ea"/>
                        </a:rPr>
                        <a:t>时期</a:t>
                      </a:r>
                    </a:p>
                  </a:txBody>
                  <a:tcPr marL="68580" marR="68580"/>
                </a:tc>
                <a:tc>
                  <a:txBody>
                    <a:bodyPr/>
                    <a:lstStyle/>
                    <a:p>
                      <a:pPr algn="ctr">
                        <a:buNone/>
                      </a:pPr>
                      <a:r>
                        <a:rPr lang="zh-CN" altLang="en-US" sz="2000" b="0" dirty="0">
                          <a:latin typeface="+mn-ea"/>
                          <a:ea typeface="+mn-ea"/>
                        </a:rPr>
                        <a:t>代表</a:t>
                      </a:r>
                    </a:p>
                    <a:p>
                      <a:pPr algn="ctr">
                        <a:buNone/>
                      </a:pPr>
                      <a:r>
                        <a:rPr lang="zh-CN" altLang="en-US" sz="2000" b="0" dirty="0">
                          <a:latin typeface="+mn-ea"/>
                          <a:ea typeface="+mn-ea"/>
                        </a:rPr>
                        <a:t>遗址</a:t>
                      </a:r>
                    </a:p>
                  </a:txBody>
                  <a:tcPr marL="68580" marR="68580"/>
                </a:tc>
                <a:tc>
                  <a:txBody>
                    <a:bodyPr/>
                    <a:lstStyle/>
                    <a:p>
                      <a:pPr>
                        <a:buNone/>
                      </a:pPr>
                      <a:endParaRPr lang="zh-CN" altLang="en-US" sz="1800" b="0" dirty="0">
                        <a:latin typeface="+mn-ea"/>
                        <a:ea typeface="+mn-ea"/>
                      </a:endParaRPr>
                    </a:p>
                    <a:p>
                      <a:pPr>
                        <a:buNone/>
                      </a:pPr>
                      <a:r>
                        <a:rPr lang="zh-CN" altLang="en-US" sz="1800" b="0" dirty="0">
                          <a:latin typeface="+mn-ea"/>
                          <a:ea typeface="+mn-ea"/>
                        </a:rPr>
                        <a:t>生产工具</a:t>
                      </a:r>
                    </a:p>
                  </a:txBody>
                  <a:tcPr marL="68580" marR="68580"/>
                </a:tc>
                <a:tc>
                  <a:txBody>
                    <a:bodyPr/>
                    <a:lstStyle/>
                    <a:p>
                      <a:pPr>
                        <a:buNone/>
                      </a:pPr>
                      <a:endParaRPr lang="zh-CN" altLang="en-US" sz="1800" b="0" dirty="0">
                        <a:latin typeface="+mn-ea"/>
                        <a:ea typeface="+mn-ea"/>
                      </a:endParaRPr>
                    </a:p>
                    <a:p>
                      <a:pPr>
                        <a:buNone/>
                      </a:pPr>
                      <a:r>
                        <a:rPr lang="zh-CN" altLang="en-US" sz="1800" b="0" dirty="0" smtClean="0">
                          <a:latin typeface="+mn-ea"/>
                          <a:ea typeface="+mn-ea"/>
                        </a:rPr>
                        <a:t>生产</a:t>
                      </a:r>
                      <a:r>
                        <a:rPr lang="zh-CN" altLang="en-US" sz="1800" b="0" dirty="0">
                          <a:latin typeface="+mn-ea"/>
                          <a:ea typeface="+mn-ea"/>
                        </a:rPr>
                        <a:t>活动</a:t>
                      </a:r>
                    </a:p>
                  </a:txBody>
                  <a:tcPr marL="68580" marR="68580"/>
                </a:tc>
                <a:tc>
                  <a:txBody>
                    <a:bodyPr/>
                    <a:lstStyle/>
                    <a:p>
                      <a:pPr>
                        <a:buNone/>
                      </a:pPr>
                      <a:r>
                        <a:rPr lang="zh-CN" altLang="en-US" sz="2000" b="0">
                          <a:latin typeface="+mn-ea"/>
                          <a:ea typeface="+mn-ea"/>
                        </a:rPr>
                        <a:t>社会</a:t>
                      </a:r>
                    </a:p>
                    <a:p>
                      <a:pPr>
                        <a:buNone/>
                      </a:pPr>
                      <a:r>
                        <a:rPr lang="zh-CN" altLang="en-US" sz="2000" b="0">
                          <a:latin typeface="+mn-ea"/>
                          <a:ea typeface="+mn-ea"/>
                        </a:rPr>
                        <a:t>生活</a:t>
                      </a:r>
                    </a:p>
                  </a:txBody>
                  <a:tcPr marL="68580" marR="68580"/>
                </a:tc>
              </a:tr>
              <a:tr h="6922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0" dirty="0" smtClean="0">
                          <a:latin typeface="+mn-ea"/>
                          <a:ea typeface="+mn-ea"/>
                        </a:rPr>
                        <a:t>300</a:t>
                      </a:r>
                      <a:r>
                        <a:rPr lang="zh-CN" altLang="en-US" sz="2000" b="0" dirty="0" smtClean="0">
                          <a:latin typeface="+mn-ea"/>
                          <a:ea typeface="+mn-ea"/>
                        </a:rPr>
                        <a:t>万</a:t>
                      </a:r>
                      <a:r>
                        <a:rPr lang="en-US" altLang="zh-CN" sz="2000" b="0" dirty="0" smtClean="0">
                          <a:latin typeface="+mn-ea"/>
                          <a:ea typeface="+mn-ea"/>
                        </a:rPr>
                        <a:t>—1</a:t>
                      </a:r>
                      <a:r>
                        <a:rPr lang="zh-CN" altLang="en-US" sz="2000" b="0" dirty="0" smtClean="0">
                          <a:latin typeface="+mn-ea"/>
                          <a:ea typeface="+mn-ea"/>
                        </a:rPr>
                        <a:t>万年</a:t>
                      </a:r>
                    </a:p>
                    <a:p>
                      <a:pPr>
                        <a:buNone/>
                      </a:pPr>
                      <a:endParaRPr lang="zh-CN" altLang="en-US" sz="2000" b="0" dirty="0">
                        <a:latin typeface="+mn-ea"/>
                        <a:ea typeface="+mn-ea"/>
                      </a:endParaRPr>
                    </a:p>
                  </a:txBody>
                  <a:tcPr marL="68580" marR="68580"/>
                </a:tc>
                <a:tc>
                  <a:txBody>
                    <a:bodyPr/>
                    <a:lstStyle/>
                    <a:p>
                      <a:pPr>
                        <a:buNone/>
                      </a:pPr>
                      <a:r>
                        <a:rPr lang="zh-CN" altLang="en-US" sz="1800" b="0" dirty="0">
                          <a:latin typeface="+mn-ea"/>
                          <a:ea typeface="+mn-ea"/>
                        </a:rPr>
                        <a:t>旧石器时代</a:t>
                      </a:r>
                    </a:p>
                  </a:txBody>
                  <a:tcPr marL="68580" marR="68580"/>
                </a:tc>
                <a:tc>
                  <a:txBody>
                    <a:bodyPr/>
                    <a:lstStyle/>
                    <a:p>
                      <a:pPr>
                        <a:buNone/>
                      </a:pPr>
                      <a:endParaRPr lang="zh-CN" altLang="en-US" sz="2000" b="0" dirty="0">
                        <a:latin typeface="+mn-ea"/>
                        <a:ea typeface="+mn-ea"/>
                      </a:endParaRPr>
                    </a:p>
                  </a:txBody>
                  <a:tcPr marL="68580" marR="68580"/>
                </a:tc>
                <a:tc>
                  <a:txBody>
                    <a:bodyPr/>
                    <a:lstStyle/>
                    <a:p>
                      <a:pPr>
                        <a:buNone/>
                      </a:pPr>
                      <a:endParaRPr lang="zh-CN" altLang="en-US" sz="2000" b="0" dirty="0">
                        <a:latin typeface="+mn-ea"/>
                        <a:ea typeface="+mn-ea"/>
                      </a:endParaRPr>
                    </a:p>
                  </a:txBody>
                  <a:tcPr marL="68580" marR="68580"/>
                </a:tc>
                <a:tc>
                  <a:txBody>
                    <a:bodyPr/>
                    <a:lstStyle/>
                    <a:p>
                      <a:pPr>
                        <a:buNone/>
                      </a:pPr>
                      <a:endParaRPr lang="zh-CN" altLang="en-US" sz="2000" b="0" dirty="0">
                        <a:latin typeface="+mn-ea"/>
                        <a:ea typeface="+mn-ea"/>
                      </a:endParaRPr>
                    </a:p>
                  </a:txBody>
                  <a:tcPr marL="68580" marR="68580"/>
                </a:tc>
                <a:tc>
                  <a:txBody>
                    <a:bodyPr/>
                    <a:lstStyle/>
                    <a:p>
                      <a:pPr>
                        <a:buNone/>
                      </a:pPr>
                      <a:endParaRPr lang="zh-CN" altLang="en-US" sz="2000" b="0" dirty="0">
                        <a:latin typeface="+mn-ea"/>
                        <a:ea typeface="+mn-ea"/>
                      </a:endParaRPr>
                    </a:p>
                  </a:txBody>
                  <a:tcPr marL="68580" marR="68580"/>
                </a:tc>
              </a:tr>
            </a:tbl>
          </a:graphicData>
        </a:graphic>
      </p:graphicFrame>
      <p:grpSp>
        <p:nvGrpSpPr>
          <p:cNvPr id="6" name="组合 5"/>
          <p:cNvGrpSpPr/>
          <p:nvPr/>
        </p:nvGrpSpPr>
        <p:grpSpPr>
          <a:xfrm>
            <a:off x="414068" y="276045"/>
            <a:ext cx="2723823" cy="2525937"/>
            <a:chOff x="414068" y="276045"/>
            <a:chExt cx="2723823" cy="2525937"/>
          </a:xfrm>
        </p:grpSpPr>
        <p:pic>
          <p:nvPicPr>
            <p:cNvPr id="1025" name="Picture 1"/>
            <p:cNvPicPr>
              <a:picLocks noChangeAspect="1" noChangeArrowheads="1"/>
            </p:cNvPicPr>
            <p:nvPr/>
          </p:nvPicPr>
          <p:blipFill>
            <a:blip r:embed="rId3" cstate="print"/>
            <a:srcRect l="10764" t="13347" r="11301" b="10387"/>
            <a:stretch>
              <a:fillRect/>
            </a:stretch>
          </p:blipFill>
          <p:spPr bwMode="auto">
            <a:xfrm>
              <a:off x="534838" y="276045"/>
              <a:ext cx="2501660" cy="2070340"/>
            </a:xfrm>
            <a:prstGeom prst="rect">
              <a:avLst/>
            </a:prstGeom>
            <a:noFill/>
            <a:ln w="9525">
              <a:noFill/>
              <a:miter lim="800000"/>
              <a:headEnd/>
              <a:tailEnd/>
            </a:ln>
          </p:spPr>
        </p:pic>
        <p:sp>
          <p:nvSpPr>
            <p:cNvPr id="5" name="TextBox 4"/>
            <p:cNvSpPr txBox="1"/>
            <p:nvPr/>
          </p:nvSpPr>
          <p:spPr>
            <a:xfrm>
              <a:off x="414068" y="2432650"/>
              <a:ext cx="2723823" cy="369332"/>
            </a:xfrm>
            <a:prstGeom prst="rect">
              <a:avLst/>
            </a:prstGeom>
            <a:noFill/>
          </p:spPr>
          <p:txBody>
            <a:bodyPr wrap="none" rtlCol="0">
              <a:spAutoFit/>
            </a:bodyPr>
            <a:lstStyle/>
            <a:p>
              <a:r>
                <a:rPr lang="zh-CN" altLang="en-US" dirty="0" smtClean="0">
                  <a:latin typeface="黑体" pitchFamily="49" charset="-122"/>
                  <a:ea typeface="黑体" pitchFamily="49" charset="-122"/>
                </a:rPr>
                <a:t>北京周口店遗址出土石斧</a:t>
              </a:r>
              <a:endParaRPr lang="zh-CN" altLang="en-US" dirty="0">
                <a:latin typeface="黑体" pitchFamily="49" charset="-122"/>
                <a:ea typeface="黑体" pitchFamily="49" charset="-122"/>
              </a:endParaRPr>
            </a:p>
          </p:txBody>
        </p:sp>
      </p:grpSp>
      <p:pic>
        <p:nvPicPr>
          <p:cNvPr id="1026" name="Picture 2"/>
          <p:cNvPicPr>
            <a:picLocks noChangeAspect="1" noChangeArrowheads="1"/>
          </p:cNvPicPr>
          <p:nvPr/>
        </p:nvPicPr>
        <p:blipFill>
          <a:blip r:embed="rId4" cstate="print"/>
          <a:srcRect/>
          <a:stretch>
            <a:fillRect/>
          </a:stretch>
        </p:blipFill>
        <p:spPr bwMode="auto">
          <a:xfrm>
            <a:off x="3512077" y="340743"/>
            <a:ext cx="2505075" cy="1943100"/>
          </a:xfrm>
          <a:prstGeom prst="rect">
            <a:avLst/>
          </a:prstGeom>
          <a:noFill/>
          <a:ln w="9525">
            <a:noFill/>
            <a:miter lim="800000"/>
            <a:headEnd/>
            <a:tailEnd/>
          </a:ln>
        </p:spPr>
      </p:pic>
      <p:sp>
        <p:nvSpPr>
          <p:cNvPr id="8" name="TextBox 7"/>
          <p:cNvSpPr txBox="1"/>
          <p:nvPr/>
        </p:nvSpPr>
        <p:spPr>
          <a:xfrm>
            <a:off x="3395932" y="2447028"/>
            <a:ext cx="2723823" cy="369332"/>
          </a:xfrm>
          <a:prstGeom prst="rect">
            <a:avLst/>
          </a:prstGeom>
          <a:noFill/>
        </p:spPr>
        <p:txBody>
          <a:bodyPr wrap="none" rtlCol="0">
            <a:spAutoFit/>
          </a:bodyPr>
          <a:lstStyle/>
          <a:p>
            <a:r>
              <a:rPr lang="zh-CN" altLang="en-US" dirty="0" smtClean="0">
                <a:latin typeface="黑体" pitchFamily="49" charset="-122"/>
                <a:ea typeface="黑体" pitchFamily="49" charset="-122"/>
              </a:rPr>
              <a:t>北京周口店遗址出土石镐</a:t>
            </a:r>
            <a:endParaRPr lang="zh-CN" altLang="en-US" dirty="0">
              <a:latin typeface="黑体" pitchFamily="49" charset="-122"/>
              <a:ea typeface="黑体" pitchFamily="49" charset="-122"/>
            </a:endParaRPr>
          </a:p>
        </p:txBody>
      </p:sp>
      <p:sp>
        <p:nvSpPr>
          <p:cNvPr id="9" name="矩形 8"/>
          <p:cNvSpPr/>
          <p:nvPr/>
        </p:nvSpPr>
        <p:spPr>
          <a:xfrm>
            <a:off x="6150633" y="281763"/>
            <a:ext cx="2700069" cy="2585323"/>
          </a:xfrm>
          <a:prstGeom prst="rect">
            <a:avLst/>
          </a:prstGeom>
        </p:spPr>
        <p:txBody>
          <a:bodyPr wrap="square">
            <a:spAutoFit/>
          </a:bodyPr>
          <a:lstStyle/>
          <a:p>
            <a:r>
              <a:rPr lang="zh-CN" altLang="en-US" b="1" dirty="0" smtClean="0">
                <a:latin typeface="楷体" pitchFamily="49" charset="-122"/>
                <a:ea typeface="楷体" pitchFamily="49" charset="-122"/>
              </a:rPr>
              <a:t>    在北京人居住的洞穴中，由上到下发现有四层面积较大而且较厚的灰烬层，最厚处可达</a:t>
            </a:r>
            <a:r>
              <a:rPr lang="en-US" altLang="zh-CN" b="1" dirty="0" smtClean="0">
                <a:latin typeface="楷体" pitchFamily="49" charset="-122"/>
                <a:ea typeface="楷体" pitchFamily="49" charset="-122"/>
              </a:rPr>
              <a:t>6</a:t>
            </a:r>
            <a:r>
              <a:rPr lang="zh-CN" altLang="en-US" b="1" dirty="0" smtClean="0">
                <a:latin typeface="楷体" pitchFamily="49" charset="-122"/>
                <a:ea typeface="楷体" pitchFamily="49" charset="-122"/>
              </a:rPr>
              <a:t>米。（其中有）烧过的石头和兽骨，不少朴树籽。</a:t>
            </a:r>
            <a:endParaRPr lang="en-US" altLang="zh-CN" b="1" dirty="0" smtClean="0">
              <a:latin typeface="楷体" pitchFamily="49" charset="-122"/>
              <a:ea typeface="楷体" pitchFamily="49" charset="-122"/>
            </a:endParaRPr>
          </a:p>
          <a:p>
            <a:r>
              <a:rPr lang="en-US" altLang="zh-CN" b="1" dirty="0" smtClean="0">
                <a:latin typeface="楷体" pitchFamily="49" charset="-122"/>
                <a:ea typeface="楷体" pitchFamily="49" charset="-122"/>
              </a:rPr>
              <a:t>   ——</a:t>
            </a:r>
            <a:r>
              <a:rPr lang="zh-CN" altLang="en-US" b="1" dirty="0" smtClean="0">
                <a:latin typeface="楷体" pitchFamily="49" charset="-122"/>
                <a:ea typeface="楷体" pitchFamily="49" charset="-122"/>
              </a:rPr>
              <a:t>选自周口店遗址博物馆网页</a:t>
            </a:r>
            <a:endParaRPr lang="zh-CN" altLang="en-US" b="1" dirty="0">
              <a:latin typeface="楷体" pitchFamily="49" charset="-122"/>
              <a:ea typeface="楷体" pitchFamily="49" charset="-122"/>
            </a:endParaRPr>
          </a:p>
        </p:txBody>
      </p:sp>
      <p:sp>
        <p:nvSpPr>
          <p:cNvPr id="10" name="矩形 9"/>
          <p:cNvSpPr/>
          <p:nvPr/>
        </p:nvSpPr>
        <p:spPr>
          <a:xfrm>
            <a:off x="3350525" y="3938885"/>
            <a:ext cx="1044054" cy="923330"/>
          </a:xfrm>
          <a:prstGeom prst="rect">
            <a:avLst/>
          </a:prstGeom>
        </p:spPr>
        <p:txBody>
          <a:bodyPr wrap="square">
            <a:spAutoFit/>
          </a:bodyPr>
          <a:lstStyle/>
          <a:p>
            <a:r>
              <a:rPr lang="zh-CN" altLang="en-US" dirty="0" smtClean="0">
                <a:latin typeface="+mn-ea"/>
              </a:rPr>
              <a:t>元谋人</a:t>
            </a:r>
          </a:p>
          <a:p>
            <a:r>
              <a:rPr lang="zh-CN" altLang="en-US" dirty="0" smtClean="0">
                <a:latin typeface="+mn-ea"/>
              </a:rPr>
              <a:t>北京人</a:t>
            </a:r>
          </a:p>
          <a:p>
            <a:endParaRPr lang="zh-CN" altLang="en-US" dirty="0">
              <a:latin typeface="+mn-ea"/>
            </a:endParaRPr>
          </a:p>
        </p:txBody>
      </p:sp>
      <p:sp>
        <p:nvSpPr>
          <p:cNvPr id="11" name="矩形 10"/>
          <p:cNvSpPr/>
          <p:nvPr/>
        </p:nvSpPr>
        <p:spPr>
          <a:xfrm>
            <a:off x="4563913" y="3929281"/>
            <a:ext cx="1107996" cy="369332"/>
          </a:xfrm>
          <a:prstGeom prst="rect">
            <a:avLst/>
          </a:prstGeom>
        </p:spPr>
        <p:txBody>
          <a:bodyPr wrap="none">
            <a:spAutoFit/>
          </a:bodyPr>
          <a:lstStyle/>
          <a:p>
            <a:pPr hangingPunct="1">
              <a:defRPr/>
            </a:pPr>
            <a:r>
              <a:rPr lang="zh-CN" altLang="en-US" dirty="0" smtClean="0">
                <a:latin typeface="+mn-ea"/>
              </a:rPr>
              <a:t>打制石器</a:t>
            </a:r>
          </a:p>
        </p:txBody>
      </p:sp>
      <p:sp>
        <p:nvSpPr>
          <p:cNvPr id="12" name="矩形 11"/>
          <p:cNvSpPr/>
          <p:nvPr/>
        </p:nvSpPr>
        <p:spPr>
          <a:xfrm>
            <a:off x="6078814" y="3942929"/>
            <a:ext cx="1107996" cy="369332"/>
          </a:xfrm>
          <a:prstGeom prst="rect">
            <a:avLst/>
          </a:prstGeom>
        </p:spPr>
        <p:txBody>
          <a:bodyPr wrap="none">
            <a:spAutoFit/>
          </a:bodyPr>
          <a:lstStyle/>
          <a:p>
            <a:pPr hangingPunct="1">
              <a:defRPr/>
            </a:pPr>
            <a:r>
              <a:rPr lang="zh-CN" altLang="en-US" dirty="0" smtClean="0">
                <a:latin typeface="+mn-ea"/>
              </a:rPr>
              <a:t>渔猎采集</a:t>
            </a:r>
          </a:p>
        </p:txBody>
      </p:sp>
      <p:sp>
        <p:nvSpPr>
          <p:cNvPr id="13" name="矩形 12"/>
          <p:cNvSpPr/>
          <p:nvPr/>
        </p:nvSpPr>
        <p:spPr>
          <a:xfrm>
            <a:off x="7660774" y="3956577"/>
            <a:ext cx="646331" cy="369332"/>
          </a:xfrm>
          <a:prstGeom prst="rect">
            <a:avLst/>
          </a:prstGeom>
        </p:spPr>
        <p:txBody>
          <a:bodyPr wrap="none">
            <a:spAutoFit/>
          </a:bodyPr>
          <a:lstStyle/>
          <a:p>
            <a:pPr hangingPunct="1">
              <a:defRPr/>
            </a:pPr>
            <a:r>
              <a:rPr lang="zh-CN" altLang="en-US" dirty="0" smtClean="0">
                <a:latin typeface="+mn-ea"/>
              </a:rPr>
              <a:t>群居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65828" y="878650"/>
            <a:ext cx="8348355" cy="27988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720000" defTabSz="914400" rtl="0" eaLnBrk="1" fontAlgn="base" latinLnBrk="0" hangingPunct="1">
              <a:lnSpc>
                <a:spcPct val="125000"/>
              </a:lnSpc>
              <a:spcBef>
                <a:spcPct val="0"/>
              </a:spcBef>
              <a:spcAft>
                <a:spcPct val="0"/>
              </a:spcAft>
              <a:buClrTx/>
              <a:buSzTx/>
              <a:buFontTx/>
              <a:buNone/>
              <a:tabLst/>
            </a:pPr>
            <a:r>
              <a:rPr kumimoji="0" lang="zh-CN" sz="2400" b="1"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新石器时代的人与他们旧石器时代的前辈在两个方面有所不同：一方面是新石器时代的人不再用打制法，而是用磨制法来制作石器；另一方面是他们食物来源的大半或全部都是靠栽培植物和畜养动物，而不是靠狩猎或采集去获得的。而在这两个方面的变化中，后者尤为重要。</a:t>
            </a:r>
          </a:p>
          <a:p>
            <a:pPr marL="0" marR="0" lvl="0" indent="720000" algn="l" defTabSz="914400" rtl="0" eaLnBrk="0" fontAlgn="base" latinLnBrk="0" hangingPunct="0">
              <a:lnSpc>
                <a:spcPct val="125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               </a:t>
            </a:r>
            <a:r>
              <a:rPr kumimoji="0" lang="zh-CN" altLang="zh-CN" sz="2400" b="1"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r>
              <a:rPr kumimoji="0" lang="zh-CN" sz="2400" b="1"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斯塔夫里阿诺斯：</a:t>
            </a:r>
            <a:r>
              <a:rPr kumimoji="0" lang="zh-CN" altLang="zh-CN" sz="2400" b="1"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r>
              <a:rPr kumimoji="0" lang="zh-CN" sz="2400" b="1"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全球通史</a:t>
            </a:r>
            <a:r>
              <a:rPr kumimoji="0" lang="zh-CN" altLang="zh-CN" sz="2400" b="1"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p>
        </p:txBody>
      </p:sp>
      <p:sp>
        <p:nvSpPr>
          <p:cNvPr id="5" name="TextBox 4"/>
          <p:cNvSpPr txBox="1"/>
          <p:nvPr/>
        </p:nvSpPr>
        <p:spPr>
          <a:xfrm>
            <a:off x="186420" y="213756"/>
            <a:ext cx="6827510" cy="523220"/>
          </a:xfrm>
          <a:prstGeom prst="rect">
            <a:avLst/>
          </a:prstGeom>
          <a:noFill/>
        </p:spPr>
        <p:txBody>
          <a:bodyPr wrap="none" rtlCol="0">
            <a:spAutoFit/>
          </a:bodyPr>
          <a:lstStyle/>
          <a:p>
            <a:r>
              <a:rPr lang="zh-CN" altLang="en-US" sz="2800" dirty="0" smtClean="0">
                <a:latin typeface="黑体" pitchFamily="49" charset="-122"/>
                <a:ea typeface="黑体" pitchFamily="49" charset="-122"/>
              </a:rPr>
              <a:t>二、新石器时代（距今</a:t>
            </a:r>
            <a:r>
              <a:rPr lang="en-US" altLang="zh-CN" sz="2800" dirty="0" smtClean="0">
                <a:latin typeface="黑体" pitchFamily="49" charset="-122"/>
                <a:ea typeface="黑体" pitchFamily="49" charset="-122"/>
              </a:rPr>
              <a:t>1</a:t>
            </a:r>
            <a:r>
              <a:rPr lang="zh-CN" altLang="en-US" sz="2800" dirty="0" smtClean="0">
                <a:latin typeface="黑体" pitchFamily="49" charset="-122"/>
                <a:ea typeface="黑体" pitchFamily="49" charset="-122"/>
              </a:rPr>
              <a:t>万年</a:t>
            </a:r>
            <a:r>
              <a:rPr lang="en-US" altLang="zh-CN" sz="2800" dirty="0" smtClean="0">
                <a:latin typeface="黑体" pitchFamily="49" charset="-122"/>
                <a:ea typeface="黑体" pitchFamily="49" charset="-122"/>
              </a:rPr>
              <a:t>——5000</a:t>
            </a:r>
            <a:r>
              <a:rPr lang="zh-CN" altLang="en-US" sz="2800" dirty="0" smtClean="0">
                <a:latin typeface="黑体" pitchFamily="49" charset="-122"/>
                <a:ea typeface="黑体" pitchFamily="49" charset="-122"/>
              </a:rPr>
              <a:t>年）</a:t>
            </a:r>
            <a:endParaRPr lang="zh-CN" altLang="en-US" sz="2800" dirty="0">
              <a:latin typeface="黑体" pitchFamily="49" charset="-122"/>
              <a:ea typeface="黑体" pitchFamily="49" charset="-122"/>
            </a:endParaRPr>
          </a:p>
        </p:txBody>
      </p:sp>
      <p:sp>
        <p:nvSpPr>
          <p:cNvPr id="4" name="TextBox 3"/>
          <p:cNvSpPr txBox="1"/>
          <p:nvPr/>
        </p:nvSpPr>
        <p:spPr>
          <a:xfrm>
            <a:off x="2470269" y="3643953"/>
            <a:ext cx="1415772" cy="461665"/>
          </a:xfrm>
          <a:prstGeom prst="rect">
            <a:avLst/>
          </a:prstGeom>
          <a:noFill/>
        </p:spPr>
        <p:txBody>
          <a:bodyPr wrap="none" rtlCol="0">
            <a:spAutoFit/>
          </a:bodyPr>
          <a:lstStyle/>
          <a:p>
            <a:r>
              <a:rPr lang="zh-CN" altLang="en-US" sz="2400" dirty="0" smtClean="0"/>
              <a:t>打制石器</a:t>
            </a:r>
            <a:endParaRPr lang="zh-CN" altLang="en-US" sz="2400" dirty="0"/>
          </a:p>
        </p:txBody>
      </p:sp>
      <p:grpSp>
        <p:nvGrpSpPr>
          <p:cNvPr id="14" name="组合 13"/>
          <p:cNvGrpSpPr/>
          <p:nvPr/>
        </p:nvGrpSpPr>
        <p:grpSpPr>
          <a:xfrm>
            <a:off x="3889636" y="3632579"/>
            <a:ext cx="2114083" cy="461665"/>
            <a:chOff x="3889636" y="3632579"/>
            <a:chExt cx="2114083" cy="461665"/>
          </a:xfrm>
        </p:grpSpPr>
        <p:sp>
          <p:nvSpPr>
            <p:cNvPr id="9" name="右箭头 8"/>
            <p:cNvSpPr/>
            <p:nvPr/>
          </p:nvSpPr>
          <p:spPr>
            <a:xfrm>
              <a:off x="3889636" y="3821373"/>
              <a:ext cx="641445" cy="12283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0" name="TextBox 9"/>
            <p:cNvSpPr txBox="1"/>
            <p:nvPr/>
          </p:nvSpPr>
          <p:spPr>
            <a:xfrm>
              <a:off x="4587947" y="3632579"/>
              <a:ext cx="1415772" cy="461665"/>
            </a:xfrm>
            <a:prstGeom prst="rect">
              <a:avLst/>
            </a:prstGeom>
            <a:noFill/>
          </p:spPr>
          <p:txBody>
            <a:bodyPr wrap="none" rtlCol="0">
              <a:spAutoFit/>
            </a:bodyPr>
            <a:lstStyle/>
            <a:p>
              <a:r>
                <a:rPr lang="zh-CN" altLang="en-US" sz="2400" dirty="0" smtClean="0"/>
                <a:t>磨制石器</a:t>
              </a:r>
              <a:endParaRPr lang="zh-CN" altLang="en-US" sz="2400" dirty="0"/>
            </a:p>
          </p:txBody>
        </p:sp>
      </p:grpSp>
      <p:sp>
        <p:nvSpPr>
          <p:cNvPr id="11" name="TextBox 10"/>
          <p:cNvSpPr txBox="1"/>
          <p:nvPr/>
        </p:nvSpPr>
        <p:spPr>
          <a:xfrm>
            <a:off x="2445245" y="4192145"/>
            <a:ext cx="1415772" cy="461665"/>
          </a:xfrm>
          <a:prstGeom prst="rect">
            <a:avLst/>
          </a:prstGeom>
          <a:noFill/>
        </p:spPr>
        <p:txBody>
          <a:bodyPr wrap="none" rtlCol="0">
            <a:spAutoFit/>
          </a:bodyPr>
          <a:lstStyle/>
          <a:p>
            <a:r>
              <a:rPr lang="zh-CN" altLang="en-US" sz="2400" dirty="0" smtClean="0"/>
              <a:t>采集狩猎</a:t>
            </a:r>
            <a:endParaRPr lang="zh-CN" altLang="en-US" sz="2400" dirty="0"/>
          </a:p>
        </p:txBody>
      </p:sp>
      <p:grpSp>
        <p:nvGrpSpPr>
          <p:cNvPr id="15" name="组合 14"/>
          <p:cNvGrpSpPr/>
          <p:nvPr/>
        </p:nvGrpSpPr>
        <p:grpSpPr>
          <a:xfrm>
            <a:off x="3864612" y="4180771"/>
            <a:ext cx="2114083" cy="461665"/>
            <a:chOff x="3864612" y="4180771"/>
            <a:chExt cx="2114083" cy="461665"/>
          </a:xfrm>
        </p:grpSpPr>
        <p:sp>
          <p:nvSpPr>
            <p:cNvPr id="12" name="右箭头 11"/>
            <p:cNvSpPr/>
            <p:nvPr/>
          </p:nvSpPr>
          <p:spPr>
            <a:xfrm>
              <a:off x="3864612" y="4369565"/>
              <a:ext cx="641445" cy="12283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3" name="TextBox 12"/>
            <p:cNvSpPr txBox="1"/>
            <p:nvPr/>
          </p:nvSpPr>
          <p:spPr>
            <a:xfrm>
              <a:off x="4562923" y="4180771"/>
              <a:ext cx="1415772" cy="461665"/>
            </a:xfrm>
            <a:prstGeom prst="rect">
              <a:avLst/>
            </a:prstGeom>
            <a:noFill/>
          </p:spPr>
          <p:txBody>
            <a:bodyPr wrap="none" rtlCol="0">
              <a:spAutoFit/>
            </a:bodyPr>
            <a:lstStyle/>
            <a:p>
              <a:r>
                <a:rPr lang="zh-CN" altLang="en-US" sz="2400" dirty="0" smtClean="0"/>
                <a:t>农耕畜养</a:t>
              </a:r>
              <a:endParaRPr lang="zh-CN" alt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276045" y="613398"/>
            <a:ext cx="5003321" cy="4288561"/>
          </a:xfrm>
          <a:prstGeom prst="rect">
            <a:avLst/>
          </a:prstGeom>
          <a:noFill/>
          <a:ln w="9525">
            <a:noFill/>
            <a:miter lim="800000"/>
            <a:headEnd/>
            <a:tailEnd/>
          </a:ln>
        </p:spPr>
      </p:pic>
      <p:sp>
        <p:nvSpPr>
          <p:cNvPr id="4" name="TextBox 3"/>
          <p:cNvSpPr txBox="1"/>
          <p:nvPr/>
        </p:nvSpPr>
        <p:spPr>
          <a:xfrm>
            <a:off x="293298" y="0"/>
            <a:ext cx="3595856" cy="523220"/>
          </a:xfrm>
          <a:prstGeom prst="rect">
            <a:avLst/>
          </a:prstGeom>
          <a:noFill/>
        </p:spPr>
        <p:txBody>
          <a:bodyPr wrap="none" rtlCol="0">
            <a:spAutoFit/>
          </a:bodyPr>
          <a:lstStyle/>
          <a:p>
            <a:r>
              <a:rPr lang="en-US" altLang="zh-CN" sz="2800" dirty="0" smtClean="0">
                <a:latin typeface="黑体" pitchFamily="49" charset="-122"/>
                <a:ea typeface="黑体" pitchFamily="49" charset="-122"/>
              </a:rPr>
              <a:t>1</a:t>
            </a:r>
            <a:r>
              <a:rPr lang="zh-CN" altLang="en-US" sz="2800" dirty="0" smtClean="0">
                <a:latin typeface="黑体" pitchFamily="49" charset="-122"/>
                <a:ea typeface="黑体" pitchFamily="49" charset="-122"/>
              </a:rPr>
              <a:t>、新石器时代的农业</a:t>
            </a:r>
            <a:endParaRPr lang="zh-CN" altLang="en-US" sz="2800" dirty="0">
              <a:latin typeface="黑体" pitchFamily="49" charset="-122"/>
              <a:ea typeface="黑体" pitchFamily="49" charset="-122"/>
            </a:endParaRPr>
          </a:p>
        </p:txBody>
      </p:sp>
      <p:sp>
        <p:nvSpPr>
          <p:cNvPr id="5" name="椭圆 4"/>
          <p:cNvSpPr/>
          <p:nvPr/>
        </p:nvSpPr>
        <p:spPr>
          <a:xfrm>
            <a:off x="3312682" y="3493699"/>
            <a:ext cx="380596" cy="21171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769882" y="3286664"/>
            <a:ext cx="431182" cy="20703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226417" y="2257657"/>
            <a:ext cx="284533" cy="23537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493836" y="2596551"/>
            <a:ext cx="380596" cy="21171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272644" y="1289040"/>
            <a:ext cx="3871356" cy="2000548"/>
          </a:xfrm>
          <a:prstGeom prst="rect">
            <a:avLst/>
          </a:prstGeom>
        </p:spPr>
        <p:txBody>
          <a:bodyPr wrap="square">
            <a:spAutoFit/>
          </a:bodyPr>
          <a:lstStyle/>
          <a:p>
            <a:r>
              <a:rPr lang="zh-CN" altLang="en-US" sz="2800" dirty="0" smtClean="0"/>
              <a:t>       </a:t>
            </a:r>
            <a:r>
              <a:rPr lang="zh-CN" altLang="en-US" sz="2400" b="1" dirty="0" smtClean="0">
                <a:latin typeface="楷体" pitchFamily="49" charset="-122"/>
                <a:ea typeface="楷体" pitchFamily="49" charset="-122"/>
              </a:rPr>
              <a:t>上述文化遗址发现了农作物遗址，并有农业生产工具出土。</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   ——</a:t>
            </a:r>
            <a:r>
              <a:rPr lang="zh-CN" altLang="en-US" sz="2400" b="1" dirty="0" smtClean="0">
                <a:latin typeface="楷体" pitchFamily="49" charset="-122"/>
                <a:ea typeface="楷体" pitchFamily="49" charset="-122"/>
              </a:rPr>
              <a:t>张帆</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      《</a:t>
            </a:r>
            <a:r>
              <a:rPr lang="zh-CN" altLang="en-US" sz="2400" b="1" dirty="0" smtClean="0">
                <a:latin typeface="楷体" pitchFamily="49" charset="-122"/>
                <a:ea typeface="楷体" pitchFamily="49" charset="-122"/>
              </a:rPr>
              <a:t>中国古代史</a:t>
            </a:r>
            <a:r>
              <a:rPr lang="en-US" altLang="zh-CN" sz="2400" b="1" dirty="0" smtClean="0">
                <a:latin typeface="楷体" pitchFamily="49" charset="-122"/>
                <a:ea typeface="楷体" pitchFamily="49" charset="-122"/>
              </a:rPr>
              <a:t>》</a:t>
            </a:r>
            <a:endParaRPr lang="zh-CN" altLang="en-US" sz="2400" b="1" dirty="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4" cstate="print"/>
          <a:srcRect/>
          <a:stretch>
            <a:fillRect/>
          </a:stretch>
        </p:blipFill>
        <p:spPr bwMode="auto">
          <a:xfrm>
            <a:off x="204793" y="375891"/>
            <a:ext cx="5003321" cy="4288561"/>
          </a:xfrm>
          <a:prstGeom prst="rect">
            <a:avLst/>
          </a:prstGeom>
          <a:noFill/>
          <a:ln w="9525">
            <a:noFill/>
            <a:miter lim="800000"/>
            <a:headEnd/>
            <a:tailEnd/>
          </a:ln>
        </p:spPr>
      </p:pic>
      <p:grpSp>
        <p:nvGrpSpPr>
          <p:cNvPr id="27" name="组合 26"/>
          <p:cNvGrpSpPr/>
          <p:nvPr/>
        </p:nvGrpSpPr>
        <p:grpSpPr>
          <a:xfrm>
            <a:off x="2775155" y="337663"/>
            <a:ext cx="5825343" cy="2310534"/>
            <a:chOff x="2775155" y="337663"/>
            <a:chExt cx="5825343" cy="2310534"/>
          </a:xfrm>
        </p:grpSpPr>
        <p:sp>
          <p:nvSpPr>
            <p:cNvPr id="10" name="椭圆 9"/>
            <p:cNvSpPr/>
            <p:nvPr/>
          </p:nvSpPr>
          <p:spPr>
            <a:xfrm>
              <a:off x="2775155" y="2400161"/>
              <a:ext cx="359931" cy="2480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Group 11"/>
            <p:cNvGrpSpPr>
              <a:grpSpLocks/>
            </p:cNvGrpSpPr>
            <p:nvPr/>
          </p:nvGrpSpPr>
          <p:grpSpPr bwMode="auto">
            <a:xfrm>
              <a:off x="5568373" y="337663"/>
              <a:ext cx="3032125" cy="1998663"/>
              <a:chOff x="3560" y="618"/>
              <a:chExt cx="1910" cy="1259"/>
            </a:xfrm>
          </p:grpSpPr>
          <p:sp>
            <p:nvSpPr>
              <p:cNvPr id="13" name="Text Box 12"/>
              <p:cNvSpPr txBox="1">
                <a:spLocks noChangeArrowheads="1"/>
              </p:cNvSpPr>
              <p:nvPr/>
            </p:nvSpPr>
            <p:spPr bwMode="auto">
              <a:xfrm>
                <a:off x="3606" y="1435"/>
                <a:ext cx="1824" cy="442"/>
              </a:xfrm>
              <a:prstGeom prst="rect">
                <a:avLst/>
              </a:prstGeom>
              <a:noFill/>
              <a:ln w="9525">
                <a:noFill/>
                <a:miter lim="800000"/>
                <a:headEnd/>
                <a:tailEnd/>
              </a:ln>
              <a:effectLst/>
            </p:spPr>
            <p:txBody>
              <a:bodyPr>
                <a:spAutoFit/>
              </a:bodyPr>
              <a:lstStyle/>
              <a:p>
                <a:pPr algn="ctr"/>
                <a:r>
                  <a:rPr kumimoji="1" lang="zh-CN" altLang="en-US" sz="2000" dirty="0">
                    <a:solidFill>
                      <a:schemeClr val="tx1"/>
                    </a:solidFill>
                    <a:latin typeface="黑体" pitchFamily="49" charset="-122"/>
                    <a:ea typeface="黑体" pitchFamily="49" charset="-122"/>
                  </a:rPr>
                  <a:t>炭化了的粟和菜籽</a:t>
                </a:r>
              </a:p>
              <a:p>
                <a:pPr algn="ctr"/>
                <a:r>
                  <a:rPr kumimoji="1" lang="zh-CN" altLang="en-US" sz="2000" dirty="0">
                    <a:solidFill>
                      <a:schemeClr val="tx1"/>
                    </a:solidFill>
                    <a:latin typeface="黑体" pitchFamily="49" charset="-122"/>
                    <a:ea typeface="黑体" pitchFamily="49" charset="-122"/>
                  </a:rPr>
                  <a:t>（半坡遗址出土）</a:t>
                </a:r>
              </a:p>
            </p:txBody>
          </p:sp>
          <p:grpSp>
            <p:nvGrpSpPr>
              <p:cNvPr id="14" name="Group 13"/>
              <p:cNvGrpSpPr>
                <a:grpSpLocks/>
              </p:cNvGrpSpPr>
              <p:nvPr/>
            </p:nvGrpSpPr>
            <p:grpSpPr bwMode="auto">
              <a:xfrm>
                <a:off x="3560" y="618"/>
                <a:ext cx="1910" cy="817"/>
                <a:chOff x="3624" y="436"/>
                <a:chExt cx="2136" cy="908"/>
              </a:xfrm>
            </p:grpSpPr>
            <p:graphicFrame>
              <p:nvGraphicFramePr>
                <p:cNvPr id="15" name="Object 14"/>
                <p:cNvGraphicFramePr>
                  <a:graphicFrameLocks noChangeAspect="1"/>
                </p:cNvGraphicFramePr>
                <p:nvPr/>
              </p:nvGraphicFramePr>
              <p:xfrm>
                <a:off x="4694" y="436"/>
                <a:ext cx="1066" cy="908"/>
              </p:xfrm>
              <a:graphic>
                <a:graphicData uri="http://schemas.openxmlformats.org/presentationml/2006/ole">
                  <p:oleObj spid="_x0000_s34817" name="Image" r:id="rId5" imgW="3961905" imgH="1892063" progId="">
                    <p:embed/>
                  </p:oleObj>
                </a:graphicData>
              </a:graphic>
            </p:graphicFrame>
            <p:graphicFrame>
              <p:nvGraphicFramePr>
                <p:cNvPr id="16" name="Object 15"/>
                <p:cNvGraphicFramePr>
                  <a:graphicFrameLocks noChangeAspect="1"/>
                </p:cNvGraphicFramePr>
                <p:nvPr/>
              </p:nvGraphicFramePr>
              <p:xfrm>
                <a:off x="3624" y="436"/>
                <a:ext cx="1070" cy="908"/>
              </p:xfrm>
              <a:graphic>
                <a:graphicData uri="http://schemas.openxmlformats.org/presentationml/2006/ole">
                  <p:oleObj spid="_x0000_s34818" name="Image" r:id="rId6" imgW="3961905" imgH="1892063" progId="">
                    <p:embed/>
                  </p:oleObj>
                </a:graphicData>
              </a:graphic>
            </p:graphicFrame>
          </p:grpSp>
        </p:grpSp>
        <p:cxnSp>
          <p:nvCxnSpPr>
            <p:cNvPr id="21" name="肘形连接符 20"/>
            <p:cNvCxnSpPr/>
            <p:nvPr/>
          </p:nvCxnSpPr>
          <p:spPr>
            <a:xfrm flipV="1">
              <a:off x="2992581" y="1056905"/>
              <a:ext cx="2493819" cy="1282535"/>
            </a:xfrm>
            <a:prstGeom prst="bentConnector3">
              <a:avLst>
                <a:gd name="adj1" fmla="val -476"/>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4128941" y="2643189"/>
            <a:ext cx="4173683" cy="2201863"/>
            <a:chOff x="4128941" y="2643189"/>
            <a:chExt cx="4173683" cy="2201863"/>
          </a:xfrm>
        </p:grpSpPr>
        <p:sp>
          <p:nvSpPr>
            <p:cNvPr id="11" name="椭圆 10"/>
            <p:cNvSpPr/>
            <p:nvPr/>
          </p:nvSpPr>
          <p:spPr>
            <a:xfrm>
              <a:off x="4128941" y="2815797"/>
              <a:ext cx="466810" cy="22428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Group 8"/>
            <p:cNvGrpSpPr>
              <a:grpSpLocks/>
            </p:cNvGrpSpPr>
            <p:nvPr/>
          </p:nvGrpSpPr>
          <p:grpSpPr bwMode="auto">
            <a:xfrm>
              <a:off x="5664200" y="2643189"/>
              <a:ext cx="2638424" cy="2201863"/>
              <a:chOff x="3477" y="1632"/>
              <a:chExt cx="1662" cy="1387"/>
            </a:xfrm>
          </p:grpSpPr>
          <p:pic>
            <p:nvPicPr>
              <p:cNvPr id="18" name="Picture 9" descr="图1-4-4：稻谷遗存（河姆渡）"/>
              <p:cNvPicPr>
                <a:picLocks noChangeAspect="1" noChangeArrowheads="1"/>
              </p:cNvPicPr>
              <p:nvPr/>
            </p:nvPicPr>
            <p:blipFill>
              <a:blip r:embed="rId7" cstate="print"/>
              <a:srcRect/>
              <a:stretch>
                <a:fillRect/>
              </a:stretch>
            </p:blipFill>
            <p:spPr bwMode="auto">
              <a:xfrm>
                <a:off x="3828" y="1632"/>
                <a:ext cx="953" cy="940"/>
              </a:xfrm>
              <a:prstGeom prst="rect">
                <a:avLst/>
              </a:prstGeom>
              <a:noFill/>
              <a:effectLst/>
            </p:spPr>
          </p:pic>
          <p:sp>
            <p:nvSpPr>
              <p:cNvPr id="19" name="Text Box 10"/>
              <p:cNvSpPr txBox="1">
                <a:spLocks noChangeArrowheads="1"/>
              </p:cNvSpPr>
              <p:nvPr/>
            </p:nvSpPr>
            <p:spPr bwMode="auto">
              <a:xfrm>
                <a:off x="3477" y="2573"/>
                <a:ext cx="1662" cy="446"/>
              </a:xfrm>
              <a:prstGeom prst="rect">
                <a:avLst/>
              </a:prstGeom>
              <a:noFill/>
              <a:ln w="9525">
                <a:noFill/>
                <a:miter lim="800000"/>
                <a:headEnd/>
                <a:tailEnd/>
              </a:ln>
              <a:effectLst/>
            </p:spPr>
            <p:txBody>
              <a:bodyPr wrap="square">
                <a:spAutoFit/>
              </a:bodyPr>
              <a:lstStyle/>
              <a:p>
                <a:pPr algn="ctr"/>
                <a:r>
                  <a:rPr kumimoji="1" lang="zh-CN" altLang="en-US" sz="2000" dirty="0">
                    <a:solidFill>
                      <a:schemeClr val="tx1"/>
                    </a:solidFill>
                    <a:latin typeface="黑体" pitchFamily="49" charset="-122"/>
                    <a:ea typeface="黑体" pitchFamily="49" charset="-122"/>
                  </a:rPr>
                  <a:t>碳化稻谷</a:t>
                </a:r>
              </a:p>
              <a:p>
                <a:pPr algn="ctr"/>
                <a:r>
                  <a:rPr kumimoji="1" lang="zh-CN" altLang="en-US" sz="2000" dirty="0">
                    <a:solidFill>
                      <a:schemeClr val="tx1"/>
                    </a:solidFill>
                    <a:latin typeface="黑体" pitchFamily="49" charset="-122"/>
                    <a:ea typeface="黑体" pitchFamily="49" charset="-122"/>
                  </a:rPr>
                  <a:t>（河姆渡遗址出土）</a:t>
                </a:r>
              </a:p>
            </p:txBody>
          </p:sp>
        </p:grpSp>
        <p:cxnSp>
          <p:nvCxnSpPr>
            <p:cNvPr id="24" name="直接箭头连接符 23"/>
            <p:cNvCxnSpPr>
              <a:stCxn id="11" idx="6"/>
            </p:cNvCxnSpPr>
            <p:nvPr/>
          </p:nvCxnSpPr>
          <p:spPr>
            <a:xfrm flipV="1">
              <a:off x="4595751" y="2921330"/>
              <a:ext cx="1496291" cy="66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0" y="4294037"/>
            <a:ext cx="5724644" cy="849463"/>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spcBef>
                <a:spcPct val="5000"/>
              </a:spcBef>
            </a:pPr>
            <a:r>
              <a:rPr lang="zh-CN" altLang="en-US" sz="2400" dirty="0" smtClean="0">
                <a:solidFill>
                  <a:schemeClr val="tx1"/>
                </a:solidFill>
                <a:latin typeface="+mn-ea"/>
              </a:rPr>
              <a:t>空间分布</a:t>
            </a:r>
            <a:r>
              <a:rPr lang="en-US" altLang="zh-CN" sz="2400" dirty="0" smtClean="0">
                <a:solidFill>
                  <a:schemeClr val="tx1"/>
                </a:solidFill>
                <a:latin typeface="+mn-ea"/>
                <a:ea typeface="+mn-ea"/>
              </a:rPr>
              <a:t>:</a:t>
            </a:r>
            <a:r>
              <a:rPr lang="zh-CN" altLang="en-US" sz="2400" dirty="0" smtClean="0">
                <a:solidFill>
                  <a:schemeClr val="tx1"/>
                </a:solidFill>
                <a:latin typeface="+mn-ea"/>
                <a:ea typeface="+mn-ea"/>
              </a:rPr>
              <a:t>南稻北粟；</a:t>
            </a:r>
            <a:endParaRPr lang="en-US" altLang="zh-CN" sz="2400" dirty="0" smtClean="0">
              <a:solidFill>
                <a:schemeClr val="tx1"/>
              </a:solidFill>
              <a:latin typeface="+mn-ea"/>
              <a:ea typeface="+mn-ea"/>
            </a:endParaRPr>
          </a:p>
          <a:p>
            <a:pPr>
              <a:spcBef>
                <a:spcPct val="5000"/>
              </a:spcBef>
            </a:pPr>
            <a:r>
              <a:rPr lang="zh-CN" altLang="en-US" sz="2400" dirty="0" smtClean="0">
                <a:solidFill>
                  <a:schemeClr val="tx1"/>
                </a:solidFill>
                <a:latin typeface="+mn-ea"/>
                <a:ea typeface="+mn-ea"/>
              </a:rPr>
              <a:t>结构特点：种植业为主，家畜饲养业为辅</a:t>
            </a:r>
            <a:endParaRPr lang="zh-CN" altLang="en-US" sz="2400" dirty="0">
              <a:solidFill>
                <a:schemeClr val="tx1"/>
              </a:solidFill>
              <a:latin typeface="+mn-ea"/>
              <a:ea typeface="+mn-ea"/>
            </a:endParaRPr>
          </a:p>
        </p:txBody>
      </p:sp>
      <p:sp>
        <p:nvSpPr>
          <p:cNvPr id="26" name="矩形 25"/>
          <p:cNvSpPr/>
          <p:nvPr/>
        </p:nvSpPr>
        <p:spPr>
          <a:xfrm>
            <a:off x="1754003" y="3190563"/>
            <a:ext cx="3550722" cy="1021278"/>
          </a:xfrm>
          <a:prstGeom prst="rect">
            <a:avLst/>
          </a:prstGeom>
          <a:solidFill>
            <a:srgbClr val="FFFFFF">
              <a:alpha val="81176"/>
            </a:srgbClr>
          </a:solidFill>
        </p:spPr>
        <p:style>
          <a:lnRef idx="2">
            <a:schemeClr val="accent6"/>
          </a:lnRef>
          <a:fillRef idx="1">
            <a:schemeClr val="lt1"/>
          </a:fillRef>
          <a:effectRef idx="0">
            <a:schemeClr val="accent6"/>
          </a:effectRef>
          <a:fontRef idx="minor">
            <a:schemeClr val="dk1"/>
          </a:fontRef>
        </p:style>
        <p:txBody>
          <a:bodyPr rtlCol="0" anchor="ctr"/>
          <a:lstStyle/>
          <a:p>
            <a:r>
              <a:rPr lang="zh-CN" altLang="en-US" dirty="0" smtClean="0"/>
              <a:t>      在半坡遗址中，还出土了一批幼体猪骨。在河姆渡文化遗址中也发现了大量的家畜骨骸。</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91236" y="0"/>
            <a:ext cx="1434579" cy="523220"/>
          </a:xfrm>
          <a:prstGeom prst="rect">
            <a:avLst/>
          </a:prstGeom>
          <a:noFill/>
          <a:ln w="9525">
            <a:noFill/>
            <a:miter lim="800000"/>
            <a:headEnd/>
            <a:tailEnd/>
          </a:ln>
          <a:effectLst/>
        </p:spPr>
        <p:txBody>
          <a:bodyPr wrap="square">
            <a:spAutoFit/>
          </a:bodyPr>
          <a:lstStyle/>
          <a:p>
            <a:r>
              <a:rPr kumimoji="1" lang="zh-CN" altLang="en-US" sz="2800" dirty="0">
                <a:solidFill>
                  <a:schemeClr val="tx1"/>
                </a:solidFill>
                <a:latin typeface="黑体" pitchFamily="49" charset="-122"/>
                <a:ea typeface="黑体" pitchFamily="49" charset="-122"/>
              </a:rPr>
              <a:t>五谷：</a:t>
            </a:r>
          </a:p>
        </p:txBody>
      </p:sp>
      <p:grpSp>
        <p:nvGrpSpPr>
          <p:cNvPr id="4" name="Group 3"/>
          <p:cNvGrpSpPr>
            <a:grpSpLocks/>
          </p:cNvGrpSpPr>
          <p:nvPr/>
        </p:nvGrpSpPr>
        <p:grpSpPr bwMode="auto">
          <a:xfrm>
            <a:off x="369627" y="3126557"/>
            <a:ext cx="5269882" cy="2016943"/>
            <a:chOff x="336" y="2496"/>
            <a:chExt cx="3600" cy="1592"/>
          </a:xfrm>
        </p:grpSpPr>
        <p:sp>
          <p:nvSpPr>
            <p:cNvPr id="5" name="Text Box 4"/>
            <p:cNvSpPr txBox="1">
              <a:spLocks noChangeArrowheads="1"/>
            </p:cNvSpPr>
            <p:nvPr/>
          </p:nvSpPr>
          <p:spPr bwMode="auto">
            <a:xfrm>
              <a:off x="2924" y="3772"/>
              <a:ext cx="301" cy="316"/>
            </a:xfrm>
            <a:prstGeom prst="rect">
              <a:avLst/>
            </a:prstGeom>
            <a:noFill/>
            <a:ln w="9525">
              <a:noFill/>
              <a:miter lim="800000"/>
              <a:headEnd/>
              <a:tailEnd/>
            </a:ln>
            <a:effectLst/>
          </p:spPr>
          <p:txBody>
            <a:bodyPr wrap="none">
              <a:spAutoFit/>
            </a:bodyPr>
            <a:lstStyle/>
            <a:p>
              <a:r>
                <a:rPr kumimoji="1" lang="zh-CN" altLang="en-US" sz="2000" dirty="0">
                  <a:solidFill>
                    <a:schemeClr val="tx1"/>
                  </a:solidFill>
                  <a:latin typeface="黑体" pitchFamily="49" charset="-122"/>
                  <a:ea typeface="黑体" pitchFamily="49" charset="-122"/>
                </a:rPr>
                <a:t>黍</a:t>
              </a:r>
            </a:p>
          </p:txBody>
        </p:sp>
        <p:pic>
          <p:nvPicPr>
            <p:cNvPr id="6" name="Picture 5" descr="稷"/>
            <p:cNvPicPr>
              <a:picLocks noChangeAspect="1" noChangeArrowheads="1"/>
            </p:cNvPicPr>
            <p:nvPr/>
          </p:nvPicPr>
          <p:blipFill>
            <a:blip r:embed="rId2" cstate="print"/>
            <a:srcRect/>
            <a:stretch>
              <a:fillRect/>
            </a:stretch>
          </p:blipFill>
          <p:spPr bwMode="auto">
            <a:xfrm>
              <a:off x="336" y="2496"/>
              <a:ext cx="1776" cy="1332"/>
            </a:xfrm>
            <a:prstGeom prst="rect">
              <a:avLst/>
            </a:prstGeom>
            <a:noFill/>
          </p:spPr>
        </p:pic>
        <p:sp>
          <p:nvSpPr>
            <p:cNvPr id="7" name="Text Box 6"/>
            <p:cNvSpPr txBox="1">
              <a:spLocks noChangeArrowheads="1"/>
            </p:cNvSpPr>
            <p:nvPr/>
          </p:nvSpPr>
          <p:spPr bwMode="auto">
            <a:xfrm>
              <a:off x="1008" y="3763"/>
              <a:ext cx="301" cy="316"/>
            </a:xfrm>
            <a:prstGeom prst="rect">
              <a:avLst/>
            </a:prstGeom>
            <a:noFill/>
            <a:ln w="9525">
              <a:noFill/>
              <a:miter lim="800000"/>
              <a:headEnd/>
              <a:tailEnd/>
            </a:ln>
            <a:effectLst/>
          </p:spPr>
          <p:txBody>
            <a:bodyPr wrap="none">
              <a:spAutoFit/>
            </a:bodyPr>
            <a:lstStyle/>
            <a:p>
              <a:r>
                <a:rPr kumimoji="1" lang="zh-CN" altLang="en-US" sz="2000" dirty="0">
                  <a:solidFill>
                    <a:schemeClr val="tx1"/>
                  </a:solidFill>
                  <a:latin typeface="黑体" pitchFamily="49" charset="-122"/>
                  <a:ea typeface="黑体" pitchFamily="49" charset="-122"/>
                </a:rPr>
                <a:t>稷</a:t>
              </a:r>
            </a:p>
          </p:txBody>
        </p:sp>
        <p:pic>
          <p:nvPicPr>
            <p:cNvPr id="8" name="Picture 7" descr="黍2"/>
            <p:cNvPicPr>
              <a:picLocks noChangeAspect="1" noChangeArrowheads="1"/>
            </p:cNvPicPr>
            <p:nvPr/>
          </p:nvPicPr>
          <p:blipFill>
            <a:blip r:embed="rId3" cstate="print"/>
            <a:srcRect/>
            <a:stretch>
              <a:fillRect/>
            </a:stretch>
          </p:blipFill>
          <p:spPr bwMode="auto">
            <a:xfrm>
              <a:off x="2352" y="2496"/>
              <a:ext cx="1584" cy="1316"/>
            </a:xfrm>
            <a:prstGeom prst="rect">
              <a:avLst/>
            </a:prstGeom>
            <a:noFill/>
          </p:spPr>
        </p:pic>
      </p:grpSp>
      <p:grpSp>
        <p:nvGrpSpPr>
          <p:cNvPr id="9" name="Group 8"/>
          <p:cNvGrpSpPr>
            <a:grpSpLocks/>
          </p:cNvGrpSpPr>
          <p:nvPr/>
        </p:nvGrpSpPr>
        <p:grpSpPr bwMode="auto">
          <a:xfrm>
            <a:off x="6183573" y="3137960"/>
            <a:ext cx="1453610" cy="2005540"/>
            <a:chOff x="4368" y="2496"/>
            <a:chExt cx="993" cy="1583"/>
          </a:xfrm>
        </p:grpSpPr>
        <p:pic>
          <p:nvPicPr>
            <p:cNvPr id="10" name="Picture 9" descr="粟"/>
            <p:cNvPicPr>
              <a:picLocks noChangeAspect="1" noChangeArrowheads="1"/>
            </p:cNvPicPr>
            <p:nvPr/>
          </p:nvPicPr>
          <p:blipFill>
            <a:blip r:embed="rId4" cstate="print"/>
            <a:srcRect/>
            <a:stretch>
              <a:fillRect/>
            </a:stretch>
          </p:blipFill>
          <p:spPr bwMode="auto">
            <a:xfrm>
              <a:off x="4368" y="2496"/>
              <a:ext cx="993" cy="1296"/>
            </a:xfrm>
            <a:prstGeom prst="rect">
              <a:avLst/>
            </a:prstGeom>
            <a:noFill/>
          </p:spPr>
        </p:pic>
        <p:sp>
          <p:nvSpPr>
            <p:cNvPr id="11" name="Text Box 10"/>
            <p:cNvSpPr txBox="1">
              <a:spLocks noChangeArrowheads="1"/>
            </p:cNvSpPr>
            <p:nvPr/>
          </p:nvSpPr>
          <p:spPr bwMode="auto">
            <a:xfrm>
              <a:off x="4704" y="3763"/>
              <a:ext cx="301" cy="316"/>
            </a:xfrm>
            <a:prstGeom prst="rect">
              <a:avLst/>
            </a:prstGeom>
            <a:noFill/>
            <a:ln w="9525">
              <a:noFill/>
              <a:miter lim="800000"/>
              <a:headEnd/>
              <a:tailEnd/>
            </a:ln>
            <a:effectLst/>
          </p:spPr>
          <p:txBody>
            <a:bodyPr wrap="none">
              <a:spAutoFit/>
            </a:bodyPr>
            <a:lstStyle/>
            <a:p>
              <a:r>
                <a:rPr kumimoji="1" lang="zh-CN" altLang="en-US" sz="2000" dirty="0">
                  <a:solidFill>
                    <a:schemeClr val="tx1"/>
                  </a:solidFill>
                  <a:latin typeface="黑体" pitchFamily="49" charset="-122"/>
                  <a:ea typeface="黑体" pitchFamily="49" charset="-122"/>
                </a:rPr>
                <a:t>粟</a:t>
              </a:r>
            </a:p>
          </p:txBody>
        </p:sp>
      </p:grpSp>
      <p:grpSp>
        <p:nvGrpSpPr>
          <p:cNvPr id="12" name="Group 11"/>
          <p:cNvGrpSpPr>
            <a:grpSpLocks/>
          </p:cNvGrpSpPr>
          <p:nvPr/>
        </p:nvGrpSpPr>
        <p:grpSpPr bwMode="auto">
          <a:xfrm>
            <a:off x="304801" y="787008"/>
            <a:ext cx="7897504" cy="2016943"/>
            <a:chOff x="240" y="720"/>
            <a:chExt cx="5395" cy="1592"/>
          </a:xfrm>
        </p:grpSpPr>
        <p:pic>
          <p:nvPicPr>
            <p:cNvPr id="13" name="Picture 12" descr="麦"/>
            <p:cNvPicPr>
              <a:picLocks noChangeAspect="1" noChangeArrowheads="1"/>
            </p:cNvPicPr>
            <p:nvPr/>
          </p:nvPicPr>
          <p:blipFill>
            <a:blip r:embed="rId5" cstate="print"/>
            <a:srcRect/>
            <a:stretch>
              <a:fillRect/>
            </a:stretch>
          </p:blipFill>
          <p:spPr bwMode="auto">
            <a:xfrm>
              <a:off x="240" y="720"/>
              <a:ext cx="1131" cy="1296"/>
            </a:xfrm>
            <a:prstGeom prst="rect">
              <a:avLst/>
            </a:prstGeom>
            <a:noFill/>
          </p:spPr>
        </p:pic>
        <p:pic>
          <p:nvPicPr>
            <p:cNvPr id="14" name="Picture 13" descr="大豆"/>
            <p:cNvPicPr>
              <a:picLocks noChangeAspect="1" noChangeArrowheads="1"/>
            </p:cNvPicPr>
            <p:nvPr/>
          </p:nvPicPr>
          <p:blipFill>
            <a:blip r:embed="rId6" cstate="print"/>
            <a:srcRect/>
            <a:stretch>
              <a:fillRect/>
            </a:stretch>
          </p:blipFill>
          <p:spPr bwMode="auto">
            <a:xfrm>
              <a:off x="1584" y="744"/>
              <a:ext cx="1344" cy="1272"/>
            </a:xfrm>
            <a:prstGeom prst="rect">
              <a:avLst/>
            </a:prstGeom>
            <a:noFill/>
          </p:spPr>
        </p:pic>
        <p:pic>
          <p:nvPicPr>
            <p:cNvPr id="15" name="Picture 14" descr="黄麻"/>
            <p:cNvPicPr>
              <a:picLocks noChangeAspect="1" noChangeArrowheads="1"/>
            </p:cNvPicPr>
            <p:nvPr/>
          </p:nvPicPr>
          <p:blipFill>
            <a:blip r:embed="rId7" cstate="print"/>
            <a:srcRect/>
            <a:stretch>
              <a:fillRect/>
            </a:stretch>
          </p:blipFill>
          <p:spPr bwMode="auto">
            <a:xfrm>
              <a:off x="3168" y="720"/>
              <a:ext cx="996" cy="1296"/>
            </a:xfrm>
            <a:prstGeom prst="rect">
              <a:avLst/>
            </a:prstGeom>
            <a:noFill/>
          </p:spPr>
        </p:pic>
        <p:sp>
          <p:nvSpPr>
            <p:cNvPr id="16" name="Text Box 15"/>
            <p:cNvSpPr txBox="1">
              <a:spLocks noChangeArrowheads="1"/>
            </p:cNvSpPr>
            <p:nvPr/>
          </p:nvSpPr>
          <p:spPr bwMode="auto">
            <a:xfrm>
              <a:off x="624" y="1987"/>
              <a:ext cx="301" cy="316"/>
            </a:xfrm>
            <a:prstGeom prst="rect">
              <a:avLst/>
            </a:prstGeom>
            <a:noFill/>
            <a:ln w="9525">
              <a:noFill/>
              <a:miter lim="800000"/>
              <a:headEnd/>
              <a:tailEnd/>
            </a:ln>
            <a:effectLst/>
          </p:spPr>
          <p:txBody>
            <a:bodyPr wrap="none">
              <a:spAutoFit/>
            </a:bodyPr>
            <a:lstStyle/>
            <a:p>
              <a:r>
                <a:rPr kumimoji="1" lang="zh-CN" altLang="en-US" sz="2000" dirty="0">
                  <a:solidFill>
                    <a:schemeClr val="tx1"/>
                  </a:solidFill>
                  <a:latin typeface="黑体" pitchFamily="49" charset="-122"/>
                  <a:ea typeface="黑体" pitchFamily="49" charset="-122"/>
                </a:rPr>
                <a:t>麦</a:t>
              </a:r>
            </a:p>
          </p:txBody>
        </p:sp>
        <p:sp>
          <p:nvSpPr>
            <p:cNvPr id="17" name="Text Box 16"/>
            <p:cNvSpPr txBox="1">
              <a:spLocks noChangeArrowheads="1"/>
            </p:cNvSpPr>
            <p:nvPr/>
          </p:nvSpPr>
          <p:spPr bwMode="auto">
            <a:xfrm>
              <a:off x="2064" y="1996"/>
              <a:ext cx="301" cy="316"/>
            </a:xfrm>
            <a:prstGeom prst="rect">
              <a:avLst/>
            </a:prstGeom>
            <a:noFill/>
            <a:ln w="9525">
              <a:noFill/>
              <a:miter lim="800000"/>
              <a:headEnd/>
              <a:tailEnd/>
            </a:ln>
            <a:effectLst/>
          </p:spPr>
          <p:txBody>
            <a:bodyPr wrap="none">
              <a:spAutoFit/>
            </a:bodyPr>
            <a:lstStyle/>
            <a:p>
              <a:r>
                <a:rPr kumimoji="1" lang="zh-CN" altLang="en-US" sz="2000" dirty="0">
                  <a:solidFill>
                    <a:schemeClr val="tx1"/>
                  </a:solidFill>
                  <a:latin typeface="黑体" pitchFamily="49" charset="-122"/>
                  <a:ea typeface="黑体" pitchFamily="49" charset="-122"/>
                </a:rPr>
                <a:t>豆</a:t>
              </a:r>
            </a:p>
          </p:txBody>
        </p:sp>
        <p:sp>
          <p:nvSpPr>
            <p:cNvPr id="18" name="Text Box 17"/>
            <p:cNvSpPr txBox="1">
              <a:spLocks noChangeArrowheads="1"/>
            </p:cNvSpPr>
            <p:nvPr/>
          </p:nvSpPr>
          <p:spPr bwMode="auto">
            <a:xfrm>
              <a:off x="3500" y="1987"/>
              <a:ext cx="301" cy="316"/>
            </a:xfrm>
            <a:prstGeom prst="rect">
              <a:avLst/>
            </a:prstGeom>
            <a:noFill/>
            <a:ln w="9525">
              <a:noFill/>
              <a:miter lim="800000"/>
              <a:headEnd/>
              <a:tailEnd/>
            </a:ln>
            <a:effectLst/>
          </p:spPr>
          <p:txBody>
            <a:bodyPr wrap="none">
              <a:spAutoFit/>
            </a:bodyPr>
            <a:lstStyle/>
            <a:p>
              <a:r>
                <a:rPr kumimoji="1" lang="zh-CN" altLang="en-US" sz="2000" dirty="0">
                  <a:solidFill>
                    <a:schemeClr val="tx1"/>
                  </a:solidFill>
                  <a:latin typeface="黑体" pitchFamily="49" charset="-122"/>
                  <a:ea typeface="黑体" pitchFamily="49" charset="-122"/>
                </a:rPr>
                <a:t>麻</a:t>
              </a:r>
            </a:p>
          </p:txBody>
        </p:sp>
        <p:pic>
          <p:nvPicPr>
            <p:cNvPr id="19" name="Picture 18" descr="稻"/>
            <p:cNvPicPr>
              <a:picLocks noChangeAspect="1" noChangeArrowheads="1"/>
            </p:cNvPicPr>
            <p:nvPr/>
          </p:nvPicPr>
          <p:blipFill>
            <a:blip r:embed="rId8" cstate="print"/>
            <a:srcRect/>
            <a:stretch>
              <a:fillRect/>
            </a:stretch>
          </p:blipFill>
          <p:spPr bwMode="auto">
            <a:xfrm>
              <a:off x="4368" y="720"/>
              <a:ext cx="1267" cy="1296"/>
            </a:xfrm>
            <a:prstGeom prst="rect">
              <a:avLst/>
            </a:prstGeom>
            <a:noFill/>
          </p:spPr>
        </p:pic>
        <p:sp>
          <p:nvSpPr>
            <p:cNvPr id="20" name="Text Box 19"/>
            <p:cNvSpPr txBox="1">
              <a:spLocks noChangeArrowheads="1"/>
            </p:cNvSpPr>
            <p:nvPr/>
          </p:nvSpPr>
          <p:spPr bwMode="auto">
            <a:xfrm>
              <a:off x="4752" y="1987"/>
              <a:ext cx="301" cy="316"/>
            </a:xfrm>
            <a:prstGeom prst="rect">
              <a:avLst/>
            </a:prstGeom>
            <a:noFill/>
            <a:ln w="9525">
              <a:noFill/>
              <a:miter lim="800000"/>
              <a:headEnd/>
              <a:tailEnd/>
            </a:ln>
            <a:effectLst/>
          </p:spPr>
          <p:txBody>
            <a:bodyPr wrap="none">
              <a:spAutoFit/>
            </a:bodyPr>
            <a:lstStyle/>
            <a:p>
              <a:r>
                <a:rPr kumimoji="1" lang="zh-CN" altLang="en-US" sz="2000" dirty="0">
                  <a:solidFill>
                    <a:schemeClr val="tx1"/>
                  </a:solidFill>
                  <a:latin typeface="黑体" pitchFamily="49" charset="-122"/>
                  <a:ea typeface="黑体" pitchFamily="49" charset="-122"/>
                </a:rPr>
                <a:t>稻</a:t>
              </a:r>
            </a:p>
          </p:txBody>
        </p:sp>
      </p:grpSp>
      <p:sp>
        <p:nvSpPr>
          <p:cNvPr id="21" name="Text Box 20"/>
          <p:cNvSpPr txBox="1">
            <a:spLocks noChangeArrowheads="1"/>
          </p:cNvSpPr>
          <p:nvPr/>
        </p:nvSpPr>
        <p:spPr bwMode="auto">
          <a:xfrm>
            <a:off x="5219700" y="-332179"/>
            <a:ext cx="169807" cy="584775"/>
          </a:xfrm>
          <a:prstGeom prst="rect">
            <a:avLst/>
          </a:prstGeom>
          <a:noFill/>
          <a:ln w="9525">
            <a:noFill/>
            <a:miter lim="800000"/>
            <a:headEnd/>
            <a:tailEnd/>
          </a:ln>
          <a:effectLst/>
        </p:spPr>
        <p:txBody>
          <a:bodyPr wrap="square">
            <a:spAutoFit/>
          </a:bodyPr>
          <a:lstStyle/>
          <a:p>
            <a:endParaRPr lang="zh-CN" altLang="zh-CN" sz="3200">
              <a:solidFill>
                <a:schemeClr val="bg1"/>
              </a:solidFill>
              <a:ea typeface="华文行楷" pitchFamily="2" charset="-122"/>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9055"/>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1034</TotalTime>
  <Words>1702</Words>
  <Application>Microsoft Office PowerPoint</Application>
  <PresentationFormat>全屏显示(16:9)</PresentationFormat>
  <Paragraphs>186</Paragraphs>
  <Slides>24</Slides>
  <Notes>15</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26" baseType="lpstr">
      <vt:lpstr>1_Office 主题​​</vt:lpstr>
      <vt:lpstr>Image</vt:lpstr>
      <vt:lpstr>原始社会时期</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bj80</cp:lastModifiedBy>
  <cp:revision>60</cp:revision>
  <dcterms:created xsi:type="dcterms:W3CDTF">2020-02-01T11:21:51Z</dcterms:created>
  <dcterms:modified xsi:type="dcterms:W3CDTF">2020-02-04T07:25:37Z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