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356" r:id="rId3"/>
    <p:sldId id="377" r:id="rId4"/>
    <p:sldId id="381" r:id="rId5"/>
    <p:sldId id="376" r:id="rId6"/>
    <p:sldId id="378" r:id="rId7"/>
    <p:sldId id="379" r:id="rId8"/>
    <p:sldId id="380" r:id="rId9"/>
    <p:sldId id="382" r:id="rId10"/>
    <p:sldId id="383" r:id="rId11"/>
    <p:sldId id="384" r:id="rId12"/>
    <p:sldId id="389" r:id="rId13"/>
    <p:sldId id="390" r:id="rId14"/>
    <p:sldId id="393" r:id="rId15"/>
    <p:sldId id="392" r:id="rId16"/>
    <p:sldId id="391" r:id="rId17"/>
    <p:sldId id="385" r:id="rId18"/>
    <p:sldId id="394" r:id="rId19"/>
    <p:sldId id="395" r:id="rId20"/>
    <p:sldId id="271" r:id="rId21"/>
  </p:sldIdLst>
  <p:sldSz cx="9144000" cy="5143500" type="screen16x9"/>
  <p:notesSz cx="6761163" cy="99425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CC"/>
    <a:srgbClr val="0033CC"/>
    <a:srgbClr val="D1D7DF"/>
    <a:srgbClr val="547D9D"/>
    <a:srgbClr val="E9ECF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2" autoAdjust="0"/>
  </p:normalViewPr>
  <p:slideViewPr>
    <p:cSldViewPr snapToGrid="0">
      <p:cViewPr varScale="1">
        <p:scale>
          <a:sx n="142" d="100"/>
          <a:sy n="142" d="100"/>
        </p:scale>
        <p:origin x="-73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5DDED-5798-44FF-B958-80E03FD69C0C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46B0-8037-40CA-B934-15E3A67089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1489" y="4722694"/>
            <a:ext cx="4958186" cy="44741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G:\2019&#24180;&#19978;&#26032;&#35838;&#22530;&#19968;&#36718;\&#19968;&#36718;&#29983;&#29289;(&#26032;&#35838;&#22530;)\q267.t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F:\&#23385;&#26230;&#26230;\&#26041;&#27491;&#25991;&#20214;\&#29983;&#29289;\&#20154;&#25945;&#29983;&#29289;&#24191;&#19996;&#19987;&#29992;\&#20154;&#25945;&#29983;&#29289;\XX17.T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08147" y="2077299"/>
            <a:ext cx="5412105" cy="1200754"/>
          </a:xfrm>
        </p:spPr>
        <p:txBody>
          <a:bodyPr>
            <a:noAutofit/>
          </a:bodyPr>
          <a:lstStyle/>
          <a:p>
            <a:pPr algn="ctr"/>
            <a:r>
              <a:rPr lang="zh-CN" altLang="en-US" sz="3300" b="1" spc="216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r>
              <a:rPr lang="en-US" altLang="zh-CN" sz="3300" b="1" spc="216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</a:t>
            </a:r>
            <a:r>
              <a:rPr lang="en-US" altLang="zh-CN" sz="3300" b="1" spc="21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300" b="1" spc="21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300" b="1" spc="216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物质的提取和分离</a:t>
            </a:r>
            <a:endParaRPr lang="en-US" altLang="zh-CN" sz="3300" b="1" spc="216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40842" y="3639053"/>
            <a:ext cx="4462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北京市日坛中学  </a:t>
            </a:r>
            <a:r>
              <a:rPr lang="zh-CN" altLang="en-US" sz="2000" spc="16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刘晓静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（七）</a:t>
            </a:r>
            <a:r>
              <a:rPr lang="zh-CN" altLang="zh-CN" dirty="0" smtClean="0">
                <a:solidFill>
                  <a:srgbClr val="0066CC"/>
                </a:solidFill>
              </a:rPr>
              <a:t>相关知识拓展分析：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1141225"/>
          </a:xfrm>
        </p:spPr>
        <p:txBody>
          <a:bodyPr>
            <a:normAutofit/>
          </a:bodyPr>
          <a:lstStyle/>
          <a:p>
            <a:r>
              <a:rPr lang="en-US" altLang="zh-CN" sz="1800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1800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叶绿体中色素的作用：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吸收、传递、转化光能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r>
              <a:rPr lang="en-US" altLang="zh-CN" sz="1800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1800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影响叶绿素合成的外界因素：</a:t>
            </a:r>
          </a:p>
          <a:p>
            <a:endParaRPr lang="zh-CN" altLang="en-US" sz="1800" b="1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11307" y="1842621"/>
          <a:ext cx="7593106" cy="21904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8347"/>
                <a:gridCol w="6474759"/>
              </a:tblGrid>
              <a:tr h="544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影响因素</a:t>
                      </a: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原因及结果</a:t>
                      </a:r>
                    </a:p>
                  </a:txBody>
                  <a:tcPr marL="68537" marR="68537" marT="0" marB="0"/>
                </a:tc>
              </a:tr>
              <a:tr h="544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光照</a:t>
                      </a: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光是影响叶绿素合成的主要条件，一般植物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在黑暗中不能合成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叶绿素，因而叶片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发黄</a:t>
                      </a:r>
                    </a:p>
                  </a:txBody>
                  <a:tcPr marL="68537" marR="68537" marT="0" marB="0"/>
                </a:tc>
              </a:tr>
              <a:tr h="544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温度</a:t>
                      </a: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温度可影响与叶绿素合成有关的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酶的活性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，进而影响叶绿素的合成</a:t>
                      </a:r>
                    </a:p>
                  </a:txBody>
                  <a:tcPr marL="68537" marR="68537" marT="0" marB="0"/>
                </a:tc>
              </a:tr>
              <a:tr h="544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必需元素</a:t>
                      </a: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叶绿素中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含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、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Mg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等必需元素，缺乏</a:t>
                      </a:r>
                      <a:r>
                        <a:rPr lang="en-US" sz="1800" b="1" kern="100" dirty="0"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、</a:t>
                      </a:r>
                      <a:r>
                        <a:rPr lang="en-US" sz="1800" b="1" kern="100" dirty="0">
                          <a:latin typeface="楷体" pitchFamily="49" charset="-122"/>
                          <a:ea typeface="楷体" pitchFamily="49" charset="-122"/>
                        </a:rPr>
                        <a:t>Mg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将导致叶绿素</a:t>
                      </a: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无法</a:t>
                      </a:r>
                      <a:r>
                        <a:rPr lang="zh-CN" altLang="en-US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合成</a:t>
                      </a: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，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叶片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变黄</a:t>
                      </a:r>
                    </a:p>
                  </a:txBody>
                  <a:tcPr marL="68537" marR="6853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558" y="519486"/>
            <a:ext cx="4432660" cy="13227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zh-CN" sz="1800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用圆形滤纸做色素分离的实验，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会出现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四个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同心圆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由外到内依次为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胡萝卜素、叶黄素、叶绿素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、叶绿素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00000"/>
              </a:lnSpc>
            </a:pPr>
            <a:endParaRPr lang="zh-CN" altLang="en-US" sz="1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193" y="458090"/>
            <a:ext cx="3389220" cy="235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540512" y="2890651"/>
            <a:ext cx="8139178" cy="174186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脂溶性色素和水溶性色素：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植物色素包括</a:t>
            </a:r>
            <a:r>
              <a:rPr lang="zh-CN" altLang="zh-CN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脂溶性的</a:t>
            </a:r>
            <a:r>
              <a:rPr lang="zh-CN" altLang="en-US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叶绿体</a:t>
            </a:r>
            <a:r>
              <a:rPr lang="zh-CN" altLang="zh-CN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色素</a:t>
            </a:r>
            <a:r>
              <a:rPr lang="zh-CN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水溶性的</a:t>
            </a:r>
            <a:r>
              <a:rPr lang="zh-CN" altLang="en-US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细胞液</a:t>
            </a:r>
            <a:r>
              <a:rPr lang="zh-CN" altLang="zh-CN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色素</a:t>
            </a:r>
            <a:r>
              <a:rPr lang="zh-CN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，脂溶性叶绿体色素存在于叶绿体中，水溶性的细胞液色素存在于液泡中。花、叶、果实的颜色，除绿色之外，大多由</a:t>
            </a:r>
            <a:r>
              <a:rPr lang="zh-CN" altLang="zh-CN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液泡</a:t>
            </a:r>
            <a:r>
              <a:rPr lang="zh-CN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内细胞液中的色素所产生，</a:t>
            </a:r>
            <a:r>
              <a:rPr lang="zh-CN" altLang="zh-CN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常见的是花青素</a:t>
            </a:r>
            <a:r>
              <a:rPr lang="zh-CN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（并不只有花青素一种，其他的不常见而已）。</a:t>
            </a:r>
            <a:endParaRPr kumimoji="0" lang="zh-CN" altLang="en-US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65482" y="1105673"/>
            <a:ext cx="2388706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（一）复习要点：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9788" y="4601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实验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DNA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的粗提取与鉴定</a:t>
            </a:r>
            <a:endParaRPr lang="zh-CN" altLang="zh-CN" sz="20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477" y="1346667"/>
            <a:ext cx="4600294" cy="286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（二）实验原理：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1457231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．基本原理：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900"/>
              </a:lnSpc>
              <a:buNone/>
            </a:pP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利用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RNA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、蛋白质和脂质等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在物理和化学性质方面的差异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，提取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，去除其他成分。</a:t>
            </a:r>
          </a:p>
          <a:p>
            <a:pPr>
              <a:lnSpc>
                <a:spcPct val="100000"/>
              </a:lnSpc>
            </a:pP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与蛋白质在物理化学性质方面的差异：</a:t>
            </a:r>
          </a:p>
          <a:p>
            <a:pPr>
              <a:lnSpc>
                <a:spcPct val="100000"/>
              </a:lnSpc>
            </a:pPr>
            <a:endParaRPr lang="zh-CN" altLang="en-US" sz="1800" b="1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70111" y="2086754"/>
          <a:ext cx="7761194" cy="2591630"/>
        </p:xfrm>
        <a:graphic>
          <a:graphicData uri="http://schemas.openxmlformats.org/drawingml/2006/table">
            <a:tbl>
              <a:tblPr/>
              <a:tblGrid>
                <a:gridCol w="762001"/>
                <a:gridCol w="1590947"/>
                <a:gridCol w="721947"/>
                <a:gridCol w="1922929"/>
                <a:gridCol w="1102659"/>
                <a:gridCol w="1660711"/>
              </a:tblGrid>
              <a:tr h="2051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比较项目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</a:rPr>
                        <a:t>DNA</a:t>
                      </a:r>
                      <a:endParaRPr lang="zh-CN" sz="16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楷体" pitchFamily="49" charset="-122"/>
                          <a:ea typeface="楷体" pitchFamily="49" charset="-122"/>
                        </a:rPr>
                        <a:t>蛋白质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4312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solidFill>
                          <a:srgbClr val="0066CC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solidFill>
                          <a:srgbClr val="0066CC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solidFill>
                          <a:srgbClr val="0066CC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rgbClr val="0066CC"/>
                          </a:solidFill>
                          <a:latin typeface="楷体" pitchFamily="49" charset="-122"/>
                          <a:ea typeface="楷体" pitchFamily="49" charset="-122"/>
                        </a:rPr>
                        <a:t>溶解</a:t>
                      </a:r>
                      <a:r>
                        <a:rPr lang="zh-CN" sz="1600" b="1" kern="100" dirty="0">
                          <a:solidFill>
                            <a:srgbClr val="0066CC"/>
                          </a:solidFill>
                          <a:latin typeface="楷体" pitchFamily="49" charset="-122"/>
                          <a:ea typeface="楷体" pitchFamily="49" charset="-122"/>
                        </a:rPr>
                        <a:t>性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</a:rPr>
                        <a:t>2mol/L </a:t>
                      </a:r>
                      <a:r>
                        <a:rPr lang="en-US" sz="1600" b="1" kern="100" dirty="0" err="1">
                          <a:latin typeface="楷体" pitchFamily="49" charset="-122"/>
                          <a:ea typeface="楷体" pitchFamily="49" charset="-122"/>
                        </a:rPr>
                        <a:t>NaCl</a:t>
                      </a:r>
                      <a:endParaRPr lang="zh-CN" sz="16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溶液中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溶解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部分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发生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盐析沉淀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latin typeface="楷体" pitchFamily="49" charset="-122"/>
                          <a:ea typeface="楷体" pitchFamily="49" charset="-122"/>
                        </a:rPr>
                        <a:t>NaCl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溶液</a:t>
                      </a:r>
                      <a:r>
                        <a:rPr lang="zh-CN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从</a:t>
                      </a:r>
                      <a:r>
                        <a:rPr lang="en-US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2 </a:t>
                      </a: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</a:rPr>
                        <a:t>mol/L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降低过程中</a:t>
                      </a:r>
                      <a:r>
                        <a:rPr lang="zh-CN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，</a:t>
                      </a:r>
                      <a:r>
                        <a:rPr lang="zh-CN" altLang="en-US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蛋白质</a:t>
                      </a:r>
                      <a:r>
                        <a:rPr lang="zh-CN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溶解度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逐渐增大 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楷体" pitchFamily="49" charset="-122"/>
                          <a:ea typeface="楷体" pitchFamily="49" charset="-122"/>
                        </a:rPr>
                        <a:t>0.14mol/L NaCl</a:t>
                      </a:r>
                      <a:endParaRPr lang="zh-CN" sz="1600" b="1" kern="10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楷体" pitchFamily="49" charset="-122"/>
                          <a:ea typeface="楷体" pitchFamily="49" charset="-122"/>
                        </a:rPr>
                        <a:t>溶液中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沉淀</a:t>
                      </a:r>
                      <a:r>
                        <a:rPr lang="zh-CN" sz="16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析出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66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600" b="1" kern="1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溶解</a:t>
                      </a:r>
                      <a:endParaRPr lang="zh-CN" sz="16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02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酒精溶液中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析出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溶解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solidFill>
                          <a:srgbClr val="0066CC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rgbClr val="0066CC"/>
                          </a:solidFill>
                          <a:latin typeface="楷体" pitchFamily="49" charset="-122"/>
                          <a:ea typeface="楷体" pitchFamily="49" charset="-122"/>
                        </a:rPr>
                        <a:t>耐受</a:t>
                      </a:r>
                      <a:r>
                        <a:rPr lang="zh-CN" sz="1600" b="1" kern="100" dirty="0">
                          <a:solidFill>
                            <a:srgbClr val="0066CC"/>
                          </a:solidFill>
                          <a:latin typeface="楷体" pitchFamily="49" charset="-122"/>
                          <a:ea typeface="楷体" pitchFamily="49" charset="-122"/>
                        </a:rPr>
                        <a:t>性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蛋白酶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无影响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水解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09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楷体" pitchFamily="49" charset="-122"/>
                          <a:ea typeface="楷体" pitchFamily="49" charset="-122"/>
                        </a:rPr>
                        <a:t>高温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</a:rPr>
                        <a:t>80</a:t>
                      </a:r>
                      <a:r>
                        <a:rPr lang="en-US" sz="1600" b="1" kern="100" baseline="30000" dirty="0">
                          <a:latin typeface="楷体" pitchFamily="49" charset="-122"/>
                          <a:ea typeface="楷体" pitchFamily="49" charset="-122"/>
                        </a:rPr>
                        <a:t>o</a:t>
                      </a: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</a:rPr>
                        <a:t>C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以上变性</a:t>
                      </a: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大多</a:t>
                      </a:r>
                      <a:r>
                        <a:rPr lang="zh-CN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不能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忍受</a:t>
                      </a: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</a:rPr>
                        <a:t>60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</a:rPr>
                        <a:t>～</a:t>
                      </a:r>
                      <a:r>
                        <a:rPr lang="en-US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80</a:t>
                      </a:r>
                      <a:r>
                        <a:rPr lang="en-US" sz="1600" b="1" kern="100" baseline="30000" dirty="0" smtClean="0">
                          <a:latin typeface="楷体" pitchFamily="49" charset="-122"/>
                          <a:ea typeface="楷体" pitchFamily="49" charset="-122"/>
                        </a:rPr>
                        <a:t>o</a:t>
                      </a:r>
                      <a:r>
                        <a:rPr lang="en-US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C</a:t>
                      </a:r>
                      <a:r>
                        <a:rPr lang="zh-CN" sz="1600" b="1" kern="100" dirty="0" smtClean="0">
                          <a:latin typeface="楷体" pitchFamily="49" charset="-122"/>
                          <a:ea typeface="楷体" pitchFamily="49" charset="-122"/>
                        </a:rPr>
                        <a:t>高温</a:t>
                      </a:r>
                      <a:endParaRPr lang="zh-CN" sz="16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2452" marR="62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393" name="Picture 1" descr="G:\2019年上新课堂一轮\一轮生物(新课堂)\q267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32410" y="2447364"/>
            <a:ext cx="1647265" cy="988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518" y="520726"/>
            <a:ext cx="3276212" cy="331514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（三）</a:t>
            </a:r>
            <a:r>
              <a:rPr lang="zh-CN" altLang="zh-CN" dirty="0" smtClean="0">
                <a:solidFill>
                  <a:srgbClr val="0066CC"/>
                </a:solidFill>
              </a:rPr>
              <a:t>实验材料的选取：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3" y="1084264"/>
            <a:ext cx="8139178" cy="2869172"/>
          </a:xfrm>
        </p:spPr>
        <p:txBody>
          <a:bodyPr>
            <a:normAutofit/>
          </a:bodyPr>
          <a:lstStyle/>
          <a:p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凡是含有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的生物材料都可以考虑，但是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使用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含量相对较高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的生物组织，成功的可能性更大，如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鸡血细胞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（原因：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含量丰富，材料易得，鸡血细胞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吸水易胀破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），若用其他动物组织如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肝脏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，则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需研磨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植物细胞有细胞壁，因此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需破坏细胞壁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，另外通常在研磨之前加入洗涤剂和食盐，其中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洗涤剂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用于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瓦解细胞膜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食盐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则用于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溶解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。实验室常用的植物材料有新鲜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菜花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（提前放冰箱冷藏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24h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）、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洋葱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等。</a:t>
            </a:r>
          </a:p>
          <a:p>
            <a:endParaRPr lang="zh-CN" altLang="en-US" sz="1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2751776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（四）实验基本过程：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894" y="679357"/>
            <a:ext cx="5712376" cy="377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>
          <a:xfrm>
            <a:off x="3211606" y="665629"/>
            <a:ext cx="2227728" cy="3476065"/>
            <a:chOff x="3211606" y="665629"/>
            <a:chExt cx="2227728" cy="3476065"/>
          </a:xfrm>
        </p:grpSpPr>
        <p:sp>
          <p:nvSpPr>
            <p:cNvPr id="11" name="矩形 10"/>
            <p:cNvSpPr/>
            <p:nvPr/>
          </p:nvSpPr>
          <p:spPr>
            <a:xfrm>
              <a:off x="3603812" y="665629"/>
              <a:ext cx="598394" cy="2689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21742" y="986117"/>
              <a:ext cx="598394" cy="2689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561230" y="1302123"/>
              <a:ext cx="486335" cy="2689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597088" y="2915770"/>
              <a:ext cx="1611406" cy="2689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567953" y="3225053"/>
              <a:ext cx="472888" cy="2689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435287" y="3843618"/>
              <a:ext cx="1004047" cy="29807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211606" y="2599764"/>
              <a:ext cx="1824317" cy="2689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6339850" y="257534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种方案除杂质</a:t>
            </a:r>
            <a:endParaRPr lang="zh-CN" altLang="en-US" b="1" dirty="0">
              <a:solidFill>
                <a:srgbClr val="0066CC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29114" y="789627"/>
            <a:ext cx="1561051" cy="269081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提取细胞核</a:t>
            </a:r>
            <a:r>
              <a:rPr lang="zh-CN" altLang="en-US" sz="1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物质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25938" y="1334933"/>
            <a:ext cx="1349074" cy="278720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溶解核内</a:t>
            </a:r>
            <a:r>
              <a:rPr lang="en-US" altLang="zh-CN" sz="1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DNA</a:t>
            </a:r>
            <a:endParaRPr lang="en-US" altLang="zh-CN" sz="16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78689" y="2073927"/>
            <a:ext cx="934106" cy="27259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析出</a:t>
            </a:r>
            <a:r>
              <a:rPr lang="en-US" altLang="zh-CN" sz="1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DNA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83242" y="3258983"/>
            <a:ext cx="1694329" cy="284560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黏稠物再</a:t>
            </a:r>
            <a:r>
              <a:rPr lang="zh-CN" altLang="en-US" sz="1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溶解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337040" y="4199578"/>
            <a:ext cx="1680020" cy="27624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提取较纯净的</a:t>
            </a:r>
            <a:r>
              <a:rPr lang="en-US" altLang="zh-CN" sz="1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DNA</a:t>
            </a:r>
            <a:endParaRPr lang="zh-CN" altLang="en-US" sz="1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60277" y="2750587"/>
            <a:ext cx="1495417" cy="281731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滤取</a:t>
            </a:r>
            <a:r>
              <a:rPr lang="en-US" altLang="zh-CN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黏稠</a:t>
            </a:r>
            <a:r>
              <a:rPr lang="zh-CN" altLang="en-US" sz="1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物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365800" y="3715343"/>
            <a:ext cx="2081565" cy="278606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过滤含</a:t>
            </a:r>
            <a:r>
              <a:rPr lang="en-US" altLang="zh-CN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1600" b="1" dirty="0" err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NaCl</a:t>
            </a:r>
            <a:r>
              <a:rPr lang="zh-CN" altLang="en-US" sz="1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溶液</a:t>
            </a:r>
            <a:endParaRPr lang="zh-CN" altLang="en-US" sz="1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>
            <a:off x="1021977" y="1069047"/>
            <a:ext cx="6724" cy="29583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sm" len="med"/>
          </a:ln>
        </p:spPr>
        <p:txBody>
          <a:bodyPr lIns="0" tIns="0" rIns="0" bIns="0"/>
          <a:lstStyle/>
          <a:p>
            <a:endParaRPr lang="zh-CN" altLang="en-US" sz="16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2612486" y="257486"/>
            <a:ext cx="333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solidFill>
                  <a:srgbClr val="0066CC"/>
                </a:solidFill>
                <a:latin typeface="+mn-ea"/>
                <a:ea typeface="+mn-ea"/>
              </a:rPr>
              <a:t>鸡血细胞</a:t>
            </a:r>
            <a:r>
              <a:rPr lang="en-US" altLang="zh-CN" sz="2000" b="1" dirty="0" smtClean="0">
                <a:solidFill>
                  <a:srgbClr val="0066CC"/>
                </a:solidFill>
                <a:latin typeface="+mn-ea"/>
                <a:ea typeface="+mn-ea"/>
              </a:rPr>
              <a:t>DNA</a:t>
            </a:r>
            <a:r>
              <a:rPr lang="zh-CN" altLang="en-US" sz="2000" b="1" dirty="0" smtClean="0">
                <a:solidFill>
                  <a:srgbClr val="0066CC"/>
                </a:solidFill>
                <a:latin typeface="+mn-ea"/>
                <a:ea typeface="+mn-ea"/>
              </a:rPr>
              <a:t>的提取过程：</a:t>
            </a:r>
            <a:endParaRPr lang="zh-CN" altLang="en-US" sz="2000" b="1" dirty="0">
              <a:solidFill>
                <a:srgbClr val="0066CC"/>
              </a:solidFill>
              <a:latin typeface="+mn-ea"/>
              <a:ea typeface="+mn-ea"/>
            </a:endParaRP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1519110" y="1940081"/>
            <a:ext cx="68446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上述滤液中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缓缓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加入蒸馏水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并沿一个方向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轻轻搅拌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，出现丝状物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en-US" sz="16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当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丝状物不在增加时，停止加</a:t>
            </a:r>
            <a:r>
              <a:rPr lang="zh-CN" altLang="en-US" sz="16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水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此时</a:t>
            </a:r>
            <a:r>
              <a:rPr lang="en-US" altLang="zh-CN" sz="1600" b="1" dirty="0" err="1">
                <a:latin typeface="楷体" pitchFamily="49" charset="-122"/>
                <a:ea typeface="楷体" pitchFamily="49" charset="-122"/>
              </a:rPr>
              <a:t>NaCl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溶液的浓度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相当于</a:t>
            </a:r>
            <a:r>
              <a:rPr lang="en-US" altLang="zh-CN" sz="1600" b="1" dirty="0" smtClean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0.14mol/L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1851119" y="2704420"/>
            <a:ext cx="5903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用多层纱布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过滤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含</a:t>
            </a:r>
            <a:r>
              <a:rPr lang="en-US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的粘稠物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留在纱布上。 </a:t>
            </a:r>
            <a:endParaRPr lang="zh-CN" altLang="en-US" sz="1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12" name="Rectangle 21"/>
          <p:cNvSpPr>
            <a:spLocks noChangeArrowheads="1"/>
          </p:cNvSpPr>
          <p:nvPr/>
        </p:nvSpPr>
        <p:spPr bwMode="auto">
          <a:xfrm>
            <a:off x="2524983" y="3645014"/>
            <a:ext cx="3805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用两层纱布</a:t>
            </a:r>
            <a:r>
              <a:rPr lang="zh-CN" altLang="en-US" sz="1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过滤，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取滤液（含有</a:t>
            </a:r>
            <a:r>
              <a:rPr lang="en-US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13" name="Text Box 22"/>
          <p:cNvSpPr txBox="1">
            <a:spLocks noChangeArrowheads="1"/>
          </p:cNvSpPr>
          <p:nvPr/>
        </p:nvSpPr>
        <p:spPr bwMode="auto">
          <a:xfrm>
            <a:off x="2027782" y="4042918"/>
            <a:ext cx="670608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所得滤液加入体积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分数为</a:t>
            </a:r>
            <a:r>
              <a:rPr lang="en-US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95%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的冷却酒精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50ml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用玻棒沿一个方向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轻缓搅拌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，溶液中（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析出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）出现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乳白色丝状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物（</a:t>
            </a:r>
            <a:r>
              <a:rPr lang="en-US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玻棒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将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丝状物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卷起。</a:t>
            </a:r>
          </a:p>
        </p:txBody>
      </p:sp>
      <p:sp>
        <p:nvSpPr>
          <p:cNvPr id="8214" name="Rectangle 25"/>
          <p:cNvSpPr>
            <a:spLocks noChangeArrowheads="1"/>
          </p:cNvSpPr>
          <p:nvPr/>
        </p:nvSpPr>
        <p:spPr bwMode="auto">
          <a:xfrm>
            <a:off x="1973177" y="769923"/>
            <a:ext cx="654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鸡血细胞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吸水破裂，细胞核内物质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释放，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纱布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过滤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取滤液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852815" y="1193948"/>
            <a:ext cx="6337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在滤液中加</a:t>
            </a:r>
            <a:r>
              <a:rPr lang="en-US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2mol/L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1600" b="1" dirty="0" err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NaCl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溶液并搅拌，使染色质中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DNA</a:t>
            </a:r>
          </a:p>
          <a:p>
            <a:pPr algn="just">
              <a:defRPr/>
            </a:pP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与蛋白质分离，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充分溶解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，蛋白质沉淀，</a:t>
            </a:r>
            <a:r>
              <a:rPr lang="zh-CN" altLang="en-US" sz="16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过滤后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取滤液</a:t>
            </a:r>
            <a:r>
              <a:rPr lang="zh-CN" altLang="en-US" sz="16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16" name="矩形 29"/>
          <p:cNvSpPr>
            <a:spLocks noChangeArrowheads="1"/>
          </p:cNvSpPr>
          <p:nvPr/>
        </p:nvSpPr>
        <p:spPr bwMode="auto">
          <a:xfrm>
            <a:off x="2122189" y="3209129"/>
            <a:ext cx="6773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在烧杯中用</a:t>
            </a:r>
            <a:r>
              <a:rPr lang="en-US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2mol/L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1600" b="1" dirty="0" err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NaCl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溶液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溶解</a:t>
            </a:r>
            <a:r>
              <a:rPr lang="en-US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，而蛋白质则盐析沉淀。</a:t>
            </a:r>
            <a:endParaRPr lang="zh-CN" altLang="en-US" sz="1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>
            <a:off x="1013013" y="1712265"/>
            <a:ext cx="6724" cy="29583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sm" len="med"/>
          </a:ln>
        </p:spPr>
        <p:txBody>
          <a:bodyPr lIns="0" tIns="0" rIns="0" bIns="0"/>
          <a:lstStyle/>
          <a:p>
            <a:endParaRPr lang="zh-CN" altLang="en-US" sz="16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999565" y="2384618"/>
            <a:ext cx="6724" cy="29583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sm" len="med"/>
          </a:ln>
        </p:spPr>
        <p:txBody>
          <a:bodyPr lIns="0" tIns="0" rIns="0" bIns="0"/>
          <a:lstStyle/>
          <a:p>
            <a:endParaRPr lang="zh-CN" altLang="en-US" sz="16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999566" y="3541065"/>
            <a:ext cx="2240" cy="190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sm" len="med"/>
          </a:ln>
        </p:spPr>
        <p:txBody>
          <a:bodyPr lIns="0" tIns="0" rIns="0" bIns="0"/>
          <a:lstStyle/>
          <a:p>
            <a:endParaRPr lang="zh-CN" altLang="en-US" sz="16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997325" y="3061453"/>
            <a:ext cx="2240" cy="190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sm" len="med"/>
          </a:ln>
        </p:spPr>
        <p:txBody>
          <a:bodyPr lIns="0" tIns="0" rIns="0" bIns="0"/>
          <a:lstStyle/>
          <a:p>
            <a:endParaRPr lang="zh-CN" altLang="en-US" sz="16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1017495" y="4009471"/>
            <a:ext cx="2240" cy="190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sm" len="med"/>
          </a:ln>
        </p:spPr>
        <p:txBody>
          <a:bodyPr lIns="0" tIns="0" rIns="0" bIns="0"/>
          <a:lstStyle/>
          <a:p>
            <a:endParaRPr lang="zh-CN" altLang="en-US" sz="16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1" grpId="0"/>
      <p:bldP spid="8212" grpId="0"/>
      <p:bldP spid="8213" grpId="0" animBg="1"/>
      <p:bldP spid="8214" grpId="0"/>
      <p:bldP spid="29" grpId="0"/>
      <p:bldP spid="82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582" y="574515"/>
            <a:ext cx="2987099" cy="331514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（五）</a:t>
            </a:r>
            <a:r>
              <a:rPr lang="en-US" altLang="zh-CN" dirty="0" smtClean="0">
                <a:solidFill>
                  <a:srgbClr val="0066CC"/>
                </a:solidFill>
              </a:rPr>
              <a:t>DNA</a:t>
            </a:r>
            <a:r>
              <a:rPr lang="zh-CN" altLang="en-US" dirty="0" smtClean="0">
                <a:solidFill>
                  <a:srgbClr val="0066CC"/>
                </a:solidFill>
              </a:rPr>
              <a:t>的鉴定：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14456" y="1242733"/>
          <a:ext cx="7776864" cy="2374526"/>
        </p:xfrm>
        <a:graphic>
          <a:graphicData uri="http://schemas.openxmlformats.org/drawingml/2006/table">
            <a:tbl>
              <a:tblPr/>
              <a:tblGrid>
                <a:gridCol w="871444"/>
                <a:gridCol w="2185147"/>
                <a:gridCol w="1028700"/>
                <a:gridCol w="1143000"/>
                <a:gridCol w="2548573"/>
              </a:tblGrid>
              <a:tr h="4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比较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加入物质</a:t>
                      </a:r>
                      <a:endParaRPr lang="zh-CN" sz="1800" kern="10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结果</a:t>
                      </a:r>
                      <a:endParaRPr lang="zh-CN" sz="1800" kern="10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条件：</a:t>
                      </a:r>
                      <a:r>
                        <a:rPr lang="zh-CN" altLang="en-US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沸水浴</a:t>
                      </a: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5min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实验组</a:t>
                      </a:r>
                      <a:endParaRPr lang="zh-CN" sz="1800" kern="10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均加入</a:t>
                      </a:r>
                      <a:r>
                        <a:rPr lang="zh-CN" sz="1800" b="1" kern="1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：</a:t>
                      </a:r>
                      <a:endParaRPr lang="en-US" altLang="zh-CN" sz="1800" b="1" kern="100" dirty="0" smtClean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①</a:t>
                      </a: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4mL</a:t>
                      </a:r>
                      <a:r>
                        <a:rPr lang="zh-CN" sz="1800" b="1" kern="1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二苯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胺试剂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②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2mol/L </a:t>
                      </a:r>
                      <a:r>
                        <a:rPr lang="en-US" sz="1800" b="1" kern="100" dirty="0" err="1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NaCl</a:t>
                      </a: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溶液</a:t>
                      </a: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5ml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丝状物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(DNA)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溶</a:t>
                      </a:r>
                      <a:r>
                        <a:rPr lang="zh-CN" sz="1800" b="1" kern="1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液逐渐</a:t>
                      </a: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变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蓝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对照组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不变蓝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" descr="F:\孙晶晶\方正文件\生物\人教生物广东专用\人教生物\XX17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364" y="1757643"/>
            <a:ext cx="18732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>
                <a:solidFill>
                  <a:srgbClr val="0066CC"/>
                </a:solidFill>
              </a:rPr>
              <a:t>（六）注意事项：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35348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不能用哺乳动物的成熟红细胞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作实验材料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无细胞核，提取不到 </a:t>
            </a:r>
            <a:r>
              <a:rPr lang="en-US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）。</a:t>
            </a:r>
            <a:endParaRPr lang="zh-CN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．制备鸡血细胞液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时需向鸡血中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加入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柠檬酸钠（防止血液凝固）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，静置后上层是血浆，下层为所需要的血细胞（主要是红细胞）；整个实验中加入“两次蒸馏水，三次</a:t>
            </a:r>
            <a:r>
              <a:rPr lang="en-US" altLang="zh-CN" sz="1600" b="1" dirty="0" err="1" smtClean="0">
                <a:latin typeface="楷体" pitchFamily="49" charset="-122"/>
                <a:ea typeface="楷体" pitchFamily="49" charset="-122"/>
              </a:rPr>
              <a:t>NaCl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溶液，一次酒精”，两次加蒸馏水的目的不同，一是涨破细胞，二是稀释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2mol/L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1600" b="1" dirty="0" err="1" smtClean="0">
                <a:latin typeface="楷体" pitchFamily="49" charset="-122"/>
                <a:ea typeface="楷体" pitchFamily="49" charset="-122"/>
              </a:rPr>
              <a:t>NaCl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溶液至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0.14mol/L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．加入洗涤剂后，动作要轻缓、柔和，否则容易产生大量的泡沫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加入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95%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冷酒精后用玻璃棒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轻缓地沿一个方向搅拌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，卷起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白色丝状物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．预冷的酒精具有以下优点：一是抑制核酸水解酶活性，防止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降解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二是降低分子运动，易于形成沉淀析出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三是低温有利于增加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分子柔韧性，减少断裂。</a:t>
            </a:r>
          </a:p>
          <a:p>
            <a:pPr>
              <a:lnSpc>
                <a:spcPct val="100000"/>
              </a:lnSpc>
            </a:pP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736" y="339191"/>
            <a:ext cx="7747359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小结：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0671" y="727916"/>
            <a:ext cx="7673400" cy="4042179"/>
          </a:xfrm>
        </p:spPr>
        <p:txBody>
          <a:bodyPr>
            <a:normAutofit/>
          </a:bodyPr>
          <a:lstStyle/>
          <a:p>
            <a:r>
              <a:rPr lang="zh-CN" altLang="zh-CN" sz="1800" b="1" dirty="0" smtClean="0">
                <a:solidFill>
                  <a:srgbClr val="FF0000"/>
                </a:solidFill>
                <a:latin typeface="+mn-ea"/>
              </a:rPr>
              <a:t>实验</a:t>
            </a:r>
            <a:r>
              <a:rPr lang="en-US" altLang="zh-CN" sz="18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zh-CN" sz="1800" b="1" dirty="0" smtClean="0">
                <a:solidFill>
                  <a:srgbClr val="FF0000"/>
                </a:solidFill>
                <a:latin typeface="+mn-ea"/>
              </a:rPr>
              <a:t>：绿叶中色素的提取和分离</a:t>
            </a:r>
          </a:p>
          <a:p>
            <a:pPr>
              <a:lnSpc>
                <a:spcPct val="10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原理（提取色素、分离色素）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试剂（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SiO</a:t>
            </a:r>
            <a:r>
              <a:rPr lang="en-US" altLang="zh-CN" sz="1600" b="1" baseline="-25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600" b="1" baseline="-250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CaCO</a:t>
            </a:r>
            <a:r>
              <a:rPr lang="en-US" altLang="zh-CN" sz="1600" b="1" baseline="-250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1600" b="1" baseline="-250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无水乙醇、层析液）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色素带种类、位置、颜色、含量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endParaRPr lang="en-US" altLang="zh-CN" sz="600" b="1" dirty="0" smtClean="0">
              <a:latin typeface="+mj-lt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zh-CN" sz="1600" b="1" dirty="0" smtClean="0">
                <a:solidFill>
                  <a:srgbClr val="FF0000"/>
                </a:solidFill>
                <a:latin typeface="+mn-ea"/>
              </a:rPr>
              <a:t>实验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zh-CN" sz="1600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DNA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的粗提取与鉴定</a:t>
            </a:r>
            <a:endParaRPr lang="zh-CN" altLang="zh-CN" sz="16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原理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取材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处理（破碎细胞：蒸馏水、洗涤剂）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的溶解性（</a:t>
            </a:r>
            <a:r>
              <a:rPr lang="en-US" altLang="zh-CN" sz="1600" b="1" kern="100" dirty="0" smtClean="0">
                <a:latin typeface="楷体" pitchFamily="49" charset="-122"/>
                <a:ea typeface="楷体" pitchFamily="49" charset="-122"/>
              </a:rPr>
              <a:t> 2mol/L </a:t>
            </a:r>
            <a:r>
              <a:rPr lang="en-US" altLang="zh-CN" sz="1600" b="1" kern="100" dirty="0" err="1" smtClean="0">
                <a:latin typeface="楷体" pitchFamily="49" charset="-122"/>
                <a:ea typeface="楷体" pitchFamily="49" charset="-122"/>
              </a:rPr>
              <a:t>NaCl</a:t>
            </a:r>
            <a:r>
              <a:rPr lang="zh-CN" altLang="en-US" sz="1600" b="1" kern="1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1600" b="1" kern="100" dirty="0" smtClean="0">
                <a:latin typeface="楷体" pitchFamily="49" charset="-122"/>
                <a:ea typeface="楷体" pitchFamily="49" charset="-122"/>
              </a:rPr>
              <a:t>0.14mol/L </a:t>
            </a:r>
            <a:r>
              <a:rPr lang="en-US" altLang="zh-CN" sz="1600" b="1" kern="100" dirty="0" err="1" smtClean="0">
                <a:latin typeface="楷体" pitchFamily="49" charset="-122"/>
                <a:ea typeface="楷体" pitchFamily="49" charset="-122"/>
              </a:rPr>
              <a:t>NaCl</a:t>
            </a:r>
            <a:r>
              <a:rPr lang="zh-CN" altLang="en-US" sz="1600" b="1" kern="1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1600" b="1" kern="100" dirty="0" smtClean="0">
                <a:latin typeface="楷体" pitchFamily="49" charset="-122"/>
                <a:ea typeface="楷体" pitchFamily="49" charset="-122"/>
              </a:rPr>
              <a:t>95%</a:t>
            </a:r>
            <a:r>
              <a:rPr lang="zh-CN" altLang="en-US" sz="1600" b="1" kern="100" dirty="0" smtClean="0">
                <a:latin typeface="楷体" pitchFamily="49" charset="-122"/>
                <a:ea typeface="楷体" pitchFamily="49" charset="-122"/>
              </a:rPr>
              <a:t>冷酒精）</a:t>
            </a:r>
            <a:endParaRPr lang="en-US" altLang="zh-CN" sz="1600" b="1" kern="1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 b="1" kern="100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kern="100" dirty="0" smtClean="0">
                <a:latin typeface="楷体" pitchFamily="49" charset="-122"/>
                <a:ea typeface="楷体" pitchFamily="49" charset="-122"/>
              </a:rPr>
              <a:t>的耐受性（蛋白酶、高温）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的鉴定（二苯胺，沸水浴）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46C3E778-68D1-47E3-ADF9-564A699D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68" y="1847545"/>
            <a:ext cx="7534196" cy="1231832"/>
          </a:xfrm>
        </p:spPr>
        <p:txBody>
          <a:bodyPr>
            <a:normAutofit/>
          </a:bodyPr>
          <a:lstStyle/>
          <a:p>
            <a:r>
              <a:rPr lang="zh-CN" altLang="zh-CN" sz="2000" dirty="0" smtClean="0">
                <a:solidFill>
                  <a:srgbClr val="FF0000"/>
                </a:solidFill>
              </a:rPr>
              <a:t>实验</a:t>
            </a:r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zh-CN" altLang="zh-CN" sz="2000" dirty="0" smtClean="0">
                <a:solidFill>
                  <a:srgbClr val="FF0000"/>
                </a:solidFill>
              </a:rPr>
              <a:t>：绿叶中色素的提取和分离（人教版必修一</a:t>
            </a:r>
            <a:r>
              <a:rPr lang="en-US" altLang="zh-CN" sz="2000" dirty="0" smtClean="0">
                <a:solidFill>
                  <a:srgbClr val="FF0000"/>
                </a:solidFill>
              </a:rPr>
              <a:t>P97</a:t>
            </a:r>
            <a:r>
              <a:rPr lang="zh-CN" altLang="zh-CN" sz="2000" dirty="0" smtClean="0">
                <a:solidFill>
                  <a:srgbClr val="FF0000"/>
                </a:solidFill>
              </a:rPr>
              <a:t>）</a:t>
            </a:r>
          </a:p>
          <a:p>
            <a:r>
              <a:rPr lang="zh-CN" altLang="zh-CN" sz="2000" dirty="0" smtClean="0">
                <a:solidFill>
                  <a:srgbClr val="FF0000"/>
                </a:solidFill>
              </a:rPr>
              <a:t>实验</a:t>
            </a:r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r>
              <a:rPr lang="zh-CN" altLang="zh-CN" sz="2000" dirty="0" smtClean="0">
                <a:solidFill>
                  <a:srgbClr val="FF0000"/>
                </a:solidFill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DNA</a:t>
            </a:r>
            <a:r>
              <a:rPr lang="zh-CN" altLang="zh-CN" sz="2000" dirty="0" smtClean="0">
                <a:solidFill>
                  <a:srgbClr val="FF0000"/>
                </a:solidFill>
              </a:rPr>
              <a:t>的粗提取与鉴定（人教版选修一 </a:t>
            </a:r>
            <a:r>
              <a:rPr lang="en-US" altLang="zh-CN" sz="2000" dirty="0" smtClean="0">
                <a:solidFill>
                  <a:srgbClr val="FF0000"/>
                </a:solidFill>
              </a:rPr>
              <a:t>P54</a:t>
            </a:r>
            <a:r>
              <a:rPr lang="zh-CN" altLang="zh-CN" sz="2000" dirty="0" smtClean="0">
                <a:solidFill>
                  <a:srgbClr val="FF0000"/>
                </a:solidFill>
              </a:rPr>
              <a:t>）</a:t>
            </a:r>
            <a:endParaRPr lang="zh-CN" altLang="zh-CN" sz="2000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F2E2A5D-C371-4B3D-BAE5-BCDA358C872D}"/>
              </a:ext>
            </a:extLst>
          </p:cNvPr>
          <p:cNvSpPr/>
          <p:nvPr/>
        </p:nvSpPr>
        <p:spPr>
          <a:xfrm>
            <a:off x="1092423" y="916645"/>
            <a:ext cx="60773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 smtClean="0">
                <a:solidFill>
                  <a:srgbClr val="0066CC"/>
                </a:solidFill>
              </a:rPr>
              <a:t>教材中物质提取与分离的实验有</a:t>
            </a:r>
            <a:r>
              <a:rPr lang="en-US" altLang="zh-CN" sz="2600" b="1" dirty="0" smtClean="0">
                <a:solidFill>
                  <a:srgbClr val="0066CC"/>
                </a:solidFill>
              </a:rPr>
              <a:t>2</a:t>
            </a:r>
            <a:r>
              <a:rPr lang="zh-CN" altLang="zh-CN" sz="2600" b="1" dirty="0" smtClean="0">
                <a:solidFill>
                  <a:srgbClr val="0066CC"/>
                </a:solidFill>
              </a:rPr>
              <a:t>个：</a:t>
            </a:r>
            <a:r>
              <a:rPr lang="en-US" altLang="zh-CN" sz="2600" dirty="0" smtClean="0">
                <a:solidFill>
                  <a:srgbClr val="0066CC"/>
                </a:solidFill>
              </a:rPr>
              <a:t>    </a:t>
            </a:r>
            <a:endParaRPr lang="zh-CN" altLang="zh-CN" sz="26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70" y="1098950"/>
            <a:ext cx="233491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（一）复习要点：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9788" y="4601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实验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：绿叶中色素的提取和分离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436" y="1493743"/>
            <a:ext cx="5241552" cy="28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（二）实验原理：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81704"/>
            <a:ext cx="8139178" cy="3319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2000" b="1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提取色素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的原理：</a:t>
            </a:r>
          </a:p>
          <a:p>
            <a:pPr>
              <a:lnSpc>
                <a:spcPct val="100000"/>
              </a:lnSpc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 叶绿体中的色素能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溶解在有机溶剂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如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无水乙醇（或丙酮）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中，所以用无水乙醇可提取叶绿体中的色素。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2000" b="1" dirty="0" smtClean="0">
                <a:solidFill>
                  <a:srgbClr val="0066CC"/>
                </a:solidFill>
                <a:latin typeface="+mn-ea"/>
                <a:ea typeface="+mn-ea"/>
              </a:rPr>
              <a:t>分离色素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的原理：</a:t>
            </a:r>
          </a:p>
          <a:p>
            <a:pPr>
              <a:lnSpc>
                <a:spcPct val="100000"/>
              </a:lnSpc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原理：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不同的色素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在层析液中溶解度不同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，溶解度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的色素分子随层析液在滤纸条上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扩散得快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，溶解度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低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的色素分子随层析液在滤纸条上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扩散得慢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，因而可用层析液将不同色素分离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方法：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纸层析法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（三）实验过程：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660" y="793097"/>
            <a:ext cx="6419569" cy="331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133166" y="4084108"/>
            <a:ext cx="525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层析液成分</a:t>
            </a:r>
            <a:r>
              <a:rPr lang="en-US" altLang="zh-CN" sz="1200" b="1" dirty="0" smtClean="0">
                <a:latin typeface="楷体" pitchFamily="49" charset="-122"/>
                <a:ea typeface="楷体" pitchFamily="49" charset="-122"/>
              </a:rPr>
              <a:t>:20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份石油醚、</a:t>
            </a:r>
            <a:r>
              <a:rPr lang="en-US" altLang="zh-CN" sz="12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份丙酮和</a:t>
            </a:r>
            <a:r>
              <a:rPr lang="en-US" altLang="zh-CN" sz="12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份苯混合而成。也可用</a:t>
            </a:r>
            <a:r>
              <a:rPr lang="en-US" altLang="zh-CN" sz="1200" b="1" dirty="0" smtClean="0">
                <a:latin typeface="楷体" pitchFamily="49" charset="-122"/>
                <a:ea typeface="楷体" pitchFamily="49" charset="-122"/>
              </a:rPr>
              <a:t>93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号汽油</a:t>
            </a:r>
            <a:r>
              <a:rPr lang="en-US" altLang="zh-CN" sz="12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1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54758" y="2669473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（使层析液在纸条上扩散速度均衡）</a:t>
            </a:r>
            <a:endParaRPr lang="zh-CN" altLang="en-US" sz="1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（四）试剂作用及操作注意事项：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97006" y="892360"/>
          <a:ext cx="7754470" cy="33838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7870"/>
                <a:gridCol w="786653"/>
                <a:gridCol w="3301253"/>
                <a:gridCol w="2998694"/>
              </a:tblGrid>
              <a:tr h="48340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实验过程</a:t>
                      </a:r>
                    </a:p>
                  </a:txBody>
                  <a:tcPr marL="46325" marR="4632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华文楷体" pitchFamily="2" charset="-122"/>
                          <a:ea typeface="华文楷体" pitchFamily="2" charset="-122"/>
                        </a:rPr>
                        <a:t>试剂使用</a:t>
                      </a: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及注意事项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操作目的</a:t>
                      </a:r>
                    </a:p>
                  </a:txBody>
                  <a:tcPr marL="46325" marR="46325" marT="0" marB="0"/>
                </a:tc>
              </a:tr>
              <a:tr h="483401"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0066CC"/>
                          </a:solidFill>
                          <a:latin typeface="+mn-ea"/>
                          <a:ea typeface="+mn-ea"/>
                        </a:rPr>
                        <a:t>提取</a:t>
                      </a:r>
                      <a:endParaRPr lang="en-US" altLang="zh-CN" sz="1800" b="1" kern="100" dirty="0" smtClean="0">
                        <a:solidFill>
                          <a:srgbClr val="0066CC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0066CC"/>
                          </a:solidFill>
                          <a:latin typeface="+mn-ea"/>
                          <a:ea typeface="+mn-ea"/>
                        </a:rPr>
                        <a:t>色素</a:t>
                      </a:r>
                      <a:endParaRPr lang="zh-CN" sz="1800" b="1" kern="100" dirty="0">
                        <a:solidFill>
                          <a:srgbClr val="0066CC"/>
                        </a:solidFill>
                        <a:latin typeface="+mn-ea"/>
                        <a:ea typeface="+mn-ea"/>
                      </a:endParaRP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选材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选新鲜绿色叶片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华文楷体" pitchFamily="2" charset="-122"/>
                          <a:ea typeface="华文楷体" pitchFamily="2" charset="-122"/>
                        </a:rPr>
                        <a:t>使滤液中色素含量高</a:t>
                      </a:r>
                    </a:p>
                  </a:txBody>
                  <a:tcPr marL="46325" marR="46325" marT="0" marB="0"/>
                </a:tc>
              </a:tr>
              <a:tr h="483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华文楷体" pitchFamily="2" charset="-122"/>
                          <a:ea typeface="华文楷体" pitchFamily="2" charset="-122"/>
                        </a:rPr>
                        <a:t>实验</a:t>
                      </a:r>
                      <a:endParaRPr lang="en-US" altLang="zh-CN" sz="2000" b="1" kern="100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华文楷体" pitchFamily="2" charset="-122"/>
                          <a:ea typeface="华文楷体" pitchFamily="2" charset="-122"/>
                        </a:rPr>
                        <a:t>试剂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研磨时加</a:t>
                      </a: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无水乙醇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溶解色素</a:t>
                      </a:r>
                    </a:p>
                  </a:txBody>
                  <a:tcPr marL="46325" marR="46325" marT="0" marB="0"/>
                </a:tc>
              </a:tr>
              <a:tr h="483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加少量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SiO</a:t>
                      </a:r>
                      <a:r>
                        <a:rPr lang="en-US" sz="2000" b="1" kern="100" baseline="-25000" dirty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</a:t>
                      </a:r>
                      <a:endParaRPr lang="zh-CN" sz="2000" b="1" kern="100" dirty="0">
                        <a:solidFill>
                          <a:srgbClr val="FF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使叶片研磨充分</a:t>
                      </a:r>
                    </a:p>
                  </a:txBody>
                  <a:tcPr marL="46325" marR="46325" marT="0" marB="0"/>
                </a:tc>
              </a:tr>
              <a:tr h="483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加少量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CaCO</a:t>
                      </a:r>
                      <a:r>
                        <a:rPr lang="en-US" sz="2000" b="1" kern="100" baseline="-25000" dirty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3</a:t>
                      </a:r>
                      <a:endParaRPr lang="zh-CN" sz="2000" b="1" kern="100" dirty="0">
                        <a:solidFill>
                          <a:srgbClr val="FF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防止色素被破坏</a:t>
                      </a:r>
                    </a:p>
                  </a:txBody>
                  <a:tcPr marL="46325" marR="46325" marT="0" marB="0"/>
                </a:tc>
              </a:tr>
              <a:tr h="483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华文楷体" pitchFamily="2" charset="-122"/>
                          <a:ea typeface="华文楷体" pitchFamily="2" charset="-122"/>
                        </a:rPr>
                        <a:t>实验</a:t>
                      </a:r>
                      <a:endParaRPr lang="en-US" altLang="zh-CN" sz="2000" b="1" kern="100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华文楷体" pitchFamily="2" charset="-122"/>
                          <a:ea typeface="华文楷体" pitchFamily="2" charset="-122"/>
                        </a:rPr>
                        <a:t>操作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华文楷体" pitchFamily="2" charset="-122"/>
                          <a:ea typeface="华文楷体" pitchFamily="2" charset="-122"/>
                        </a:rPr>
                        <a:t>迅速、充分研磨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防止乙醇过度挥发</a:t>
                      </a:r>
                    </a:p>
                  </a:txBody>
                  <a:tcPr marL="46325" marR="46325" marT="0" marB="0"/>
                </a:tc>
              </a:tr>
              <a:tr h="483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华文楷体" pitchFamily="2" charset="-122"/>
                          <a:ea typeface="华文楷体" pitchFamily="2" charset="-122"/>
                        </a:rPr>
                        <a:t>盛放滤液的试管管口加棉塞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</a:rPr>
                        <a:t>防止乙醇挥发和色素氧化</a:t>
                      </a:r>
                    </a:p>
                  </a:txBody>
                  <a:tcPr marL="46325" marR="463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98394" y="881418"/>
          <a:ext cx="8081683" cy="30652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5118"/>
                <a:gridCol w="995083"/>
                <a:gridCol w="3259300"/>
                <a:gridCol w="3222182"/>
              </a:tblGrid>
              <a:tr h="408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实验过程</a:t>
                      </a:r>
                    </a:p>
                  </a:txBody>
                  <a:tcPr marL="46325" marR="4632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楷体" pitchFamily="49" charset="-122"/>
                          <a:ea typeface="楷体" pitchFamily="49" charset="-122"/>
                        </a:rPr>
                        <a:t>试剂使用及注意事项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楷体" pitchFamily="49" charset="-122"/>
                          <a:ea typeface="楷体" pitchFamily="49" charset="-122"/>
                        </a:rPr>
                        <a:t>操作目的</a:t>
                      </a:r>
                    </a:p>
                  </a:txBody>
                  <a:tcPr marL="46325" marR="46325" marT="0" marB="0"/>
                </a:tc>
              </a:tr>
              <a:tr h="623100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0066CC"/>
                          </a:solidFill>
                          <a:latin typeface="+mn-ea"/>
                          <a:ea typeface="+mn-ea"/>
                        </a:rPr>
                        <a:t>分离</a:t>
                      </a:r>
                      <a:endParaRPr lang="en-US" altLang="zh-CN" sz="1800" b="1" kern="100" dirty="0" smtClean="0">
                        <a:solidFill>
                          <a:srgbClr val="0066CC"/>
                        </a:solidFill>
                        <a:latin typeface="+mn-ea"/>
                        <a:ea typeface="+mn-ea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0066CC"/>
                          </a:solidFill>
                          <a:latin typeface="+mn-ea"/>
                          <a:ea typeface="+mn-ea"/>
                        </a:rPr>
                        <a:t>色素</a:t>
                      </a:r>
                      <a:endParaRPr lang="zh-CN" sz="1800" b="1" kern="100" dirty="0">
                        <a:solidFill>
                          <a:srgbClr val="0066CC"/>
                        </a:solidFill>
                        <a:latin typeface="+mn-ea"/>
                        <a:ea typeface="+mn-ea"/>
                      </a:endParaRP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制备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滤纸条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滤纸预先干燥处理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使层析液在滤纸上快速扩散</a:t>
                      </a:r>
                    </a:p>
                  </a:txBody>
                  <a:tcPr marL="46325" marR="46325" marT="0" marB="0"/>
                </a:tc>
              </a:tr>
              <a:tr h="6231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楷体" pitchFamily="49" charset="-122"/>
                          <a:ea typeface="楷体" pitchFamily="49" charset="-122"/>
                        </a:rPr>
                        <a:t>画</a:t>
                      </a: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滤液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细线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滤液细线要直、细、齐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使分离出的色素带平整</a:t>
                      </a:r>
                      <a:r>
                        <a:rPr lang="zh-CN" sz="2000" b="1" kern="100" dirty="0" smtClean="0">
                          <a:latin typeface="楷体" pitchFamily="49" charset="-122"/>
                          <a:ea typeface="楷体" pitchFamily="49" charset="-122"/>
                        </a:rPr>
                        <a:t>、</a:t>
                      </a:r>
                      <a:endParaRPr lang="en-US" altLang="zh-CN" sz="20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楷体" pitchFamily="49" charset="-122"/>
                          <a:ea typeface="楷体" pitchFamily="49" charset="-122"/>
                        </a:rPr>
                        <a:t>不</a:t>
                      </a: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重叠</a:t>
                      </a:r>
                    </a:p>
                  </a:txBody>
                  <a:tcPr marL="46325" marR="46325" marT="0" marB="0"/>
                </a:tc>
              </a:tr>
              <a:tr h="6231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滤液细线干燥后再重复</a:t>
                      </a:r>
                      <a:r>
                        <a:rPr lang="zh-CN" sz="2000" b="1" kern="100" dirty="0" smtClean="0">
                          <a:latin typeface="楷体" pitchFamily="49" charset="-122"/>
                          <a:ea typeface="楷体" pitchFamily="49" charset="-122"/>
                        </a:rPr>
                        <a:t>画</a:t>
                      </a:r>
                      <a:endParaRPr lang="en-US" altLang="zh-CN" sz="20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楷体" pitchFamily="49" charset="-122"/>
                          <a:ea typeface="楷体" pitchFamily="49" charset="-122"/>
                        </a:rPr>
                        <a:t>一两</a:t>
                      </a: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次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楷体" pitchFamily="49" charset="-122"/>
                          <a:ea typeface="楷体" pitchFamily="49" charset="-122"/>
                        </a:rPr>
                        <a:t>使分离出的色素带清晰分明</a:t>
                      </a:r>
                    </a:p>
                  </a:txBody>
                  <a:tcPr marL="46325" marR="46325" marT="0" marB="0"/>
                </a:tc>
              </a:tr>
              <a:tr h="7387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100" dirty="0" smtClean="0">
                          <a:latin typeface="楷体" pitchFamily="49" charset="-122"/>
                          <a:ea typeface="楷体" pitchFamily="49" charset="-122"/>
                        </a:rPr>
                        <a:t>色素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楷体" pitchFamily="49" charset="-122"/>
                          <a:ea typeface="楷体" pitchFamily="49" charset="-122"/>
                        </a:rPr>
                        <a:t>分离</a:t>
                      </a:r>
                      <a:endParaRPr lang="en-US" altLang="zh-CN" sz="20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滤液细线不要</a:t>
                      </a:r>
                      <a:r>
                        <a:rPr lang="zh-CN" sz="20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触及</a:t>
                      </a:r>
                      <a:r>
                        <a:rPr lang="en-US" altLang="zh-CN" sz="20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(</a:t>
                      </a:r>
                      <a:r>
                        <a:rPr lang="zh-CN" sz="20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或浸没</a:t>
                      </a:r>
                      <a:r>
                        <a:rPr lang="en-US" altLang="zh-CN" sz="20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)</a:t>
                      </a:r>
                      <a:endParaRPr lang="zh-CN" sz="2000" b="1" kern="1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层析液</a:t>
                      </a:r>
                    </a:p>
                  </a:txBody>
                  <a:tcPr marL="46325" marR="46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防止色素直接溶解到层析液中而导致滤纸条上无色素带</a:t>
                      </a:r>
                    </a:p>
                  </a:txBody>
                  <a:tcPr marL="46325" marR="463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（五）实验现象及结果分析：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3095" y="2798763"/>
            <a:ext cx="8139178" cy="1974943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①从色素带的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位置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可知色素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在层析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液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中溶解度大小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依次是：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胡萝卜素＞叶黄素＞叶绿素a＞叶绿素b</a:t>
            </a:r>
          </a:p>
          <a:p>
            <a:pPr>
              <a:lnSpc>
                <a:spcPts val="1600"/>
              </a:lnSpc>
            </a:pP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②从色素带的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宽度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可知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色素含量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的多少依次为：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叶绿素a＞叶绿素b＞叶黄素＞胡萝卜素</a:t>
            </a:r>
          </a:p>
          <a:p>
            <a:pPr>
              <a:lnSpc>
                <a:spcPts val="1800"/>
              </a:lnSpc>
            </a:pP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相邻两条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色素带中，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距离最远的是胡萝卜素与叶黄素。</a:t>
            </a:r>
            <a:endParaRPr lang="zh-CN" altLang="zh-CN" sz="16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 t="1858" b="4954"/>
          <a:stretch>
            <a:fillRect/>
          </a:stretch>
        </p:blipFill>
        <p:spPr bwMode="auto">
          <a:xfrm>
            <a:off x="1074924" y="679076"/>
            <a:ext cx="6657975" cy="202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66CC"/>
                </a:solidFill>
              </a:rPr>
              <a:t>（六）</a:t>
            </a:r>
            <a:r>
              <a:rPr lang="zh-CN" altLang="zh-CN" dirty="0" smtClean="0">
                <a:solidFill>
                  <a:srgbClr val="0066CC"/>
                </a:solidFill>
              </a:rPr>
              <a:t>绿叶中色素提取和分离实验的异常现象分析</a:t>
            </a:r>
            <a:r>
              <a:rPr lang="zh-CN" altLang="en-US" dirty="0" smtClean="0">
                <a:solidFill>
                  <a:srgbClr val="0066CC"/>
                </a:solidFill>
              </a:rPr>
              <a:t>：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6323" y="849779"/>
          <a:ext cx="7909112" cy="3602702"/>
        </p:xfrm>
        <a:graphic>
          <a:graphicData uri="http://schemas.openxmlformats.org/drawingml/2006/table">
            <a:tbl>
              <a:tblPr/>
              <a:tblGrid>
                <a:gridCol w="1797424"/>
                <a:gridCol w="6111688"/>
              </a:tblGrid>
              <a:tr h="5221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66CC"/>
                          </a:solidFill>
                          <a:latin typeface="楷体" pitchFamily="49" charset="-122"/>
                          <a:ea typeface="楷体" pitchFamily="49" charset="-122"/>
                        </a:rPr>
                        <a:t>异常现象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66CC"/>
                          </a:solidFill>
                          <a:latin typeface="楷体" pitchFamily="49" charset="-122"/>
                          <a:ea typeface="楷体" pitchFamily="49" charset="-122"/>
                        </a:rPr>
                        <a:t>原因分析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收集到的</a:t>
                      </a: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滤液</a:t>
                      </a:r>
                      <a:endParaRPr lang="en-US" altLang="zh-CN" sz="18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或滤纸条上</a:t>
                      </a:r>
                      <a:endParaRPr lang="en-US" altLang="zh-CN" sz="1800" b="1" kern="100" dirty="0" smtClean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绿色过浅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①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未</a:t>
                      </a: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加</a:t>
                      </a:r>
                      <a:r>
                        <a:rPr lang="zh-CN" altLang="zh-CN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二氧化硅</a:t>
                      </a:r>
                      <a:r>
                        <a:rPr lang="en-US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(</a:t>
                      </a:r>
                      <a:r>
                        <a:rPr lang="zh-CN" alt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石英砂</a:t>
                      </a:r>
                      <a:r>
                        <a:rPr lang="en-US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)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，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研磨不充分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②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使用放置数天的</a:t>
                      </a: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叶片</a:t>
                      </a:r>
                      <a:r>
                        <a:rPr lang="zh-CN" altLang="en-US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或者</a:t>
                      </a:r>
                      <a:r>
                        <a:rPr lang="zh-CN" altLang="en-US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叶片发黄</a:t>
                      </a:r>
                      <a:r>
                        <a:rPr lang="zh-CN" alt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，滤液色素</a:t>
                      </a:r>
                      <a:r>
                        <a:rPr lang="en-US" alt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(</a:t>
                      </a:r>
                      <a:r>
                        <a:rPr lang="zh-CN" alt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叶绿素</a:t>
                      </a:r>
                      <a:r>
                        <a:rPr lang="en-US" alt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)</a:t>
                      </a:r>
                      <a:r>
                        <a:rPr lang="zh-CN" alt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太少</a:t>
                      </a: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；</a:t>
                      </a:r>
                      <a:endParaRPr lang="zh-CN" sz="18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③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一次加入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大量的无水乙醇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，提取出的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色素浓度太低</a:t>
                      </a:r>
                      <a:r>
                        <a:rPr lang="en-US" sz="1800" b="1" kern="100" dirty="0">
                          <a:latin typeface="楷体" pitchFamily="49" charset="-122"/>
                          <a:ea typeface="楷体" pitchFamily="49" charset="-122"/>
                        </a:rPr>
                        <a:t>(</a:t>
                      </a: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正确</a:t>
                      </a:r>
                      <a:endParaRPr lang="en-US" altLang="zh-CN" sz="18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做法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：分次加入少量无水乙醇提取色素</a:t>
                      </a:r>
                      <a:r>
                        <a:rPr lang="en-US" sz="1800" b="1" kern="100" dirty="0">
                          <a:latin typeface="楷体" pitchFamily="49" charset="-122"/>
                          <a:ea typeface="楷体" pitchFamily="49" charset="-122"/>
                        </a:rPr>
                        <a:t>)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④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未加碳酸钙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或加入过少，色素分子被破坏。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滤纸条色素</a:t>
                      </a: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带</a:t>
                      </a:r>
                      <a:endParaRPr lang="en-US" altLang="zh-CN" sz="18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重叠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①滤液细线不直；②滤液细线过粗。</a:t>
                      </a:r>
                      <a:endParaRPr lang="zh-CN" sz="1800" b="1" kern="1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2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8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滤纸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条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无</a:t>
                      </a: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色素带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①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忘记画滤液细线或没有提取出色素；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②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滤液细线接触到层析液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，且时间较长，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色素全部溶解</a:t>
                      </a: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到</a:t>
                      </a:r>
                      <a:endParaRPr lang="en-US" altLang="zh-CN" sz="1800" b="1" kern="1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楷体" pitchFamily="49" charset="-122"/>
                          <a:ea typeface="楷体" pitchFamily="49" charset="-122"/>
                        </a:rPr>
                        <a:t>层析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</a:rPr>
                        <a:t>液中。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1677</Words>
  <Application>Microsoft Office PowerPoint</Application>
  <PresentationFormat>全屏显示(16:9)</PresentationFormat>
  <Paragraphs>198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1_Office 主题​​</vt:lpstr>
      <vt:lpstr>课时1: 物质的提取和分离</vt:lpstr>
      <vt:lpstr>幻灯片 2</vt:lpstr>
      <vt:lpstr>（一）复习要点：</vt:lpstr>
      <vt:lpstr>（二）实验原理：</vt:lpstr>
      <vt:lpstr>（三）实验过程：</vt:lpstr>
      <vt:lpstr>（四）试剂作用及操作注意事项：</vt:lpstr>
      <vt:lpstr>幻灯片 7</vt:lpstr>
      <vt:lpstr>（五）实验现象及结果分析：</vt:lpstr>
      <vt:lpstr>（六）绿叶中色素提取和分离实验的异常现象分析：</vt:lpstr>
      <vt:lpstr>（七）相关知识拓展分析：</vt:lpstr>
      <vt:lpstr>幻灯片 11</vt:lpstr>
      <vt:lpstr>（一）复习要点：</vt:lpstr>
      <vt:lpstr>（二）实验原理：</vt:lpstr>
      <vt:lpstr>（三）实验材料的选取：</vt:lpstr>
      <vt:lpstr>（四）实验基本过程：</vt:lpstr>
      <vt:lpstr>幻灯片 16</vt:lpstr>
      <vt:lpstr>（五）DNA的鉴定：</vt:lpstr>
      <vt:lpstr>（六）注意事项：</vt:lpstr>
      <vt:lpstr>小结：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2008</cp:lastModifiedBy>
  <cp:revision>140</cp:revision>
  <dcterms:created xsi:type="dcterms:W3CDTF">2020-02-01T11:21:51Z</dcterms:created>
  <dcterms:modified xsi:type="dcterms:W3CDTF">2020-02-05T05:59:13Z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