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9" r:id="rId3"/>
    <p:sldId id="264" r:id="rId4"/>
    <p:sldId id="266" r:id="rId5"/>
    <p:sldId id="466" r:id="rId6"/>
    <p:sldId id="468" r:id="rId7"/>
    <p:sldId id="470" r:id="rId8"/>
    <p:sldId id="474" r:id="rId9"/>
    <p:sldId id="267" r:id="rId10"/>
    <p:sldId id="477" r:id="rId11"/>
    <p:sldId id="388" r:id="rId12"/>
    <p:sldId id="260" r:id="rId13"/>
    <p:sldId id="278" r:id="rId14"/>
    <p:sldId id="286" r:id="rId15"/>
    <p:sldId id="261" r:id="rId16"/>
    <p:sldId id="287" r:id="rId17"/>
    <p:sldId id="288" r:id="rId18"/>
    <p:sldId id="289" r:id="rId19"/>
    <p:sldId id="290" r:id="rId20"/>
    <p:sldId id="291" r:id="rId21"/>
    <p:sldId id="292" r:id="rId22"/>
    <p:sldId id="478" r:id="rId23"/>
    <p:sldId id="293" r:id="rId24"/>
    <p:sldId id="294" r:id="rId25"/>
    <p:sldId id="408" r:id="rId26"/>
    <p:sldId id="409" r:id="rId27"/>
    <p:sldId id="480" r:id="rId28"/>
    <p:sldId id="481" r:id="rId29"/>
  </p:sldIdLst>
  <p:sldSz cx="9528175" cy="5359400"/>
  <p:notesSz cx="6858000" cy="9144000"/>
  <p:defaultTextStyle>
    <a:defPPr>
      <a:defRPr lang="zh-CN"/>
    </a:defPPr>
    <a:lvl1pPr marL="0" algn="l" defTabSz="695960" rtl="0" eaLnBrk="1" latinLnBrk="0" hangingPunct="1">
      <a:defRPr sz="1370" kern="1200">
        <a:solidFill>
          <a:schemeClr val="tx1"/>
        </a:solidFill>
        <a:latin typeface="+mn-lt"/>
        <a:ea typeface="+mn-ea"/>
        <a:cs typeface="+mn-cs"/>
      </a:defRPr>
    </a:lvl1pPr>
    <a:lvl2pPr marL="347980" algn="l" defTabSz="695960" rtl="0" eaLnBrk="1" latinLnBrk="0" hangingPunct="1">
      <a:defRPr sz="1370" kern="1200">
        <a:solidFill>
          <a:schemeClr val="tx1"/>
        </a:solidFill>
        <a:latin typeface="+mn-lt"/>
        <a:ea typeface="+mn-ea"/>
        <a:cs typeface="+mn-cs"/>
      </a:defRPr>
    </a:lvl2pPr>
    <a:lvl3pPr marL="695960" algn="l" defTabSz="695960" rtl="0" eaLnBrk="1" latinLnBrk="0" hangingPunct="1">
      <a:defRPr sz="1370" kern="1200">
        <a:solidFill>
          <a:schemeClr val="tx1"/>
        </a:solidFill>
        <a:latin typeface="+mn-lt"/>
        <a:ea typeface="+mn-ea"/>
        <a:cs typeface="+mn-cs"/>
      </a:defRPr>
    </a:lvl3pPr>
    <a:lvl4pPr marL="1043940" algn="l" defTabSz="695960" rtl="0" eaLnBrk="1" latinLnBrk="0" hangingPunct="1">
      <a:defRPr sz="1370" kern="1200">
        <a:solidFill>
          <a:schemeClr val="tx1"/>
        </a:solidFill>
        <a:latin typeface="+mn-lt"/>
        <a:ea typeface="+mn-ea"/>
        <a:cs typeface="+mn-cs"/>
      </a:defRPr>
    </a:lvl4pPr>
    <a:lvl5pPr marL="1392555" algn="l" defTabSz="695960" rtl="0" eaLnBrk="1" latinLnBrk="0" hangingPunct="1">
      <a:defRPr sz="1370" kern="1200">
        <a:solidFill>
          <a:schemeClr val="tx1"/>
        </a:solidFill>
        <a:latin typeface="+mn-lt"/>
        <a:ea typeface="+mn-ea"/>
        <a:cs typeface="+mn-cs"/>
      </a:defRPr>
    </a:lvl5pPr>
    <a:lvl6pPr marL="1740535" algn="l" defTabSz="695960" rtl="0" eaLnBrk="1" latinLnBrk="0" hangingPunct="1">
      <a:defRPr sz="1370" kern="1200">
        <a:solidFill>
          <a:schemeClr val="tx1"/>
        </a:solidFill>
        <a:latin typeface="+mn-lt"/>
        <a:ea typeface="+mn-ea"/>
        <a:cs typeface="+mn-cs"/>
      </a:defRPr>
    </a:lvl6pPr>
    <a:lvl7pPr marL="2088515" algn="l" defTabSz="695960" rtl="0" eaLnBrk="1" latinLnBrk="0" hangingPunct="1">
      <a:defRPr sz="1370" kern="1200">
        <a:solidFill>
          <a:schemeClr val="tx1"/>
        </a:solidFill>
        <a:latin typeface="+mn-lt"/>
        <a:ea typeface="+mn-ea"/>
        <a:cs typeface="+mn-cs"/>
      </a:defRPr>
    </a:lvl7pPr>
    <a:lvl8pPr marL="2436495" algn="l" defTabSz="695960" rtl="0" eaLnBrk="1" latinLnBrk="0" hangingPunct="1">
      <a:defRPr sz="1370" kern="1200">
        <a:solidFill>
          <a:schemeClr val="tx1"/>
        </a:solidFill>
        <a:latin typeface="+mn-lt"/>
        <a:ea typeface="+mn-ea"/>
        <a:cs typeface="+mn-cs"/>
      </a:defRPr>
    </a:lvl8pPr>
    <a:lvl9pPr marL="2784475" algn="l" defTabSz="695960" rtl="0" eaLnBrk="1" latinLnBrk="0" hangingPunct="1">
      <a:defRPr sz="137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970">
          <p15:clr>
            <a:srgbClr val="A4A3A4"/>
          </p15:clr>
        </p15:guide>
        <p15:guide id="2" orient="horz" pos="1858">
          <p15:clr>
            <a:srgbClr val="A4A3A4"/>
          </p15:clr>
        </p15:guide>
        <p15:guide id="3" pos="3012">
          <p15:clr>
            <a:srgbClr val="A4A3A4"/>
          </p15:clr>
        </p15:guide>
        <p15:guide id="4" pos="18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C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9" autoAdjust="0"/>
    <p:restoredTop sz="94660"/>
  </p:normalViewPr>
  <p:slideViewPr>
    <p:cSldViewPr snapToGrid="0" showGuides="1">
      <p:cViewPr varScale="1">
        <p:scale>
          <a:sx n="83" d="100"/>
          <a:sy n="83" d="100"/>
        </p:scale>
        <p:origin x="-576" y="-52"/>
      </p:cViewPr>
      <p:guideLst>
        <p:guide orient="horz" pos="1970"/>
        <p:guide orient="horz" pos="1858"/>
        <p:guide pos="3012"/>
        <p:guide pos="18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5CE6C-7D12-4367-8E70-794DE029FEEA}" type="datetimeFigureOut">
              <a:rPr lang="zh-CN" altLang="en-US" smtClean="0"/>
              <a:t>2020/2/7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96440-F0BF-41AB-AD52-E92AAD722AB5}" type="slidenum">
              <a:rPr lang="zh-CN" altLang="en-US" smtClean="0"/>
              <a:t>‹#›</a:t>
            </a:fld>
            <a:endParaRPr lang="zh-CN" altLang="en-US"/>
          </a:p>
        </p:txBody>
      </p:sp>
    </p:spTree>
    <p:extLst>
      <p:ext uri="{BB962C8B-B14F-4D97-AF65-F5344CB8AC3E}">
        <p14:creationId xmlns:p14="http://schemas.microsoft.com/office/powerpoint/2010/main" val="393040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12</a:t>
            </a:fld>
            <a:endParaRPr lang="zh-CN" altLang="en-US"/>
          </a:p>
        </p:txBody>
      </p:sp>
    </p:spTree>
    <p:extLst>
      <p:ext uri="{BB962C8B-B14F-4D97-AF65-F5344CB8AC3E}">
        <p14:creationId xmlns:p14="http://schemas.microsoft.com/office/powerpoint/2010/main" val="3503011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13</a:t>
            </a:fld>
            <a:endParaRPr lang="zh-CN" altLang="en-US"/>
          </a:p>
        </p:txBody>
      </p:sp>
    </p:spTree>
    <p:extLst>
      <p:ext uri="{BB962C8B-B14F-4D97-AF65-F5344CB8AC3E}">
        <p14:creationId xmlns:p14="http://schemas.microsoft.com/office/powerpoint/2010/main" val="3997316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在这些注解中可见，古人是以服饰华采之美为华</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以广阔的疆界与和雅的礼仪为夏。文献有</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诸夏</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之称，乃</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诸多夏国</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华夏列国</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之义，因为先秦时期华夏是由九州诸国组成。华即华夏族，亦称夏、诸夏，它是以上古的炎黄部落联盟为核心</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逐渐融汇许多不同来源的氏族部落集团而形成的，具有共同经济和文化生活的族体。华夏之名在西周已经出现，它成为中原主体居民的总称，以别于四邻较为落后的民族。后者相对华夏族被概称为</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夷</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，具体又有夷、蛮、戎、狄等名称。后世文献习惯上将它们按方位分别称为东夷，南蛮、西戎、北狄，合称</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四夷</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。春秋时，大致夷</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狭义</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、蛮指东南诸族，戎，狄指西北诸族，但也并不是非常严格。</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在长期杂居、邻居的过程中，发达的华夏文明对戎狄蛮夷产生了很大影响，戎狄蛮夷的文化也进一步丰富了华夏文明。到春秋、战国之交，进人中原的戎狄诸部绝大部分已融入华夏族当中，楚国也渐不再被视为蛮夷。通过春秋时期的华夷之争，华夏族吸收了大量新鲜血液，成为更加稳定和分布更广泛的族群，到后世形成了统一而有持久生命力的汉民族。——张帆《中国古代简史》</a:t>
            </a:r>
          </a:p>
          <a:p>
            <a:endParaRPr lang="zh-CN" altLang="en-US" dirty="0"/>
          </a:p>
        </p:txBody>
      </p:sp>
      <p:sp>
        <p:nvSpPr>
          <p:cNvPr id="4" name="灯片编号占位符 3"/>
          <p:cNvSpPr>
            <a:spLocks noGrp="1"/>
          </p:cNvSpPr>
          <p:nvPr>
            <p:ph type="sldNum" sz="quarter" idx="5"/>
          </p:nvPr>
        </p:nvSpPr>
        <p:spPr/>
        <p:txBody>
          <a:bodyPr/>
          <a:lstStyle/>
          <a:p>
            <a:fld id="{1B9544AD-F046-4C1D-8F20-87F2FF67793E}" type="slidenum">
              <a:rPr lang="zh-CN" altLang="en-US" smtClean="0"/>
              <a:t>20</a:t>
            </a:fld>
            <a:endParaRPr lang="zh-CN" altLang="en-US"/>
          </a:p>
        </p:txBody>
      </p:sp>
    </p:spTree>
    <p:extLst>
      <p:ext uri="{BB962C8B-B14F-4D97-AF65-F5344CB8AC3E}">
        <p14:creationId xmlns:p14="http://schemas.microsoft.com/office/powerpoint/2010/main" val="2401398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春秋战国扰攘五六百年，在中国历史上常被当作乱世。吊诡之处在于，正是在这一个乱世里，中国却经历了前所未有的扩张和融合，终于整合为秦汉大帝国的基础，也落实了诸夏中国的演变历程。</a:t>
            </a:r>
          </a:p>
          <a:p>
            <a:endParaRPr lang="zh-CN" altLang="en-US" dirty="0"/>
          </a:p>
        </p:txBody>
      </p:sp>
      <p:sp>
        <p:nvSpPr>
          <p:cNvPr id="4" name="灯片编号占位符 3"/>
          <p:cNvSpPr>
            <a:spLocks noGrp="1"/>
          </p:cNvSpPr>
          <p:nvPr>
            <p:ph type="sldNum" sz="quarter" idx="5"/>
          </p:nvPr>
        </p:nvSpPr>
        <p:spPr/>
        <p:txBody>
          <a:bodyPr/>
          <a:lstStyle/>
          <a:p>
            <a:fld id="{1B9544AD-F046-4C1D-8F20-87F2FF67793E}" type="slidenum">
              <a:rPr lang="zh-CN" altLang="en-US" smtClean="0"/>
              <a:t>21</a:t>
            </a:fld>
            <a:endParaRPr lang="zh-CN" altLang="en-US"/>
          </a:p>
        </p:txBody>
      </p:sp>
    </p:spTree>
    <p:extLst>
      <p:ext uri="{BB962C8B-B14F-4D97-AF65-F5344CB8AC3E}">
        <p14:creationId xmlns:p14="http://schemas.microsoft.com/office/powerpoint/2010/main" val="1239215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solidFill>
                  <a:prstClr val="black"/>
                </a:solidFill>
              </a:rPr>
              <a:pPr/>
              <a:t>28</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2</a:t>
            </a:fld>
            <a:endParaRPr lang="zh-CN" altLang="en-US"/>
          </a:p>
        </p:txBody>
      </p:sp>
    </p:spTree>
    <p:extLst>
      <p:ext uri="{BB962C8B-B14F-4D97-AF65-F5344CB8AC3E}">
        <p14:creationId xmlns:p14="http://schemas.microsoft.com/office/powerpoint/2010/main" val="157260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3</a:t>
            </a:fld>
            <a:endParaRPr lang="zh-CN" altLang="en-US"/>
          </a:p>
        </p:txBody>
      </p:sp>
    </p:spTree>
    <p:extLst>
      <p:ext uri="{BB962C8B-B14F-4D97-AF65-F5344CB8AC3E}">
        <p14:creationId xmlns:p14="http://schemas.microsoft.com/office/powerpoint/2010/main" val="327553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4</a:t>
            </a:fld>
            <a:endParaRPr lang="zh-CN" altLang="en-US"/>
          </a:p>
        </p:txBody>
      </p:sp>
    </p:spTree>
    <p:extLst>
      <p:ext uri="{BB962C8B-B14F-4D97-AF65-F5344CB8AC3E}">
        <p14:creationId xmlns:p14="http://schemas.microsoft.com/office/powerpoint/2010/main" val="3884476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9</a:t>
            </a:fld>
            <a:endParaRPr lang="zh-CN" altLang="en-US"/>
          </a:p>
        </p:txBody>
      </p:sp>
    </p:spTree>
    <p:extLst>
      <p:ext uri="{BB962C8B-B14F-4D97-AF65-F5344CB8AC3E}">
        <p14:creationId xmlns:p14="http://schemas.microsoft.com/office/powerpoint/2010/main" val="216541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91022" y="877106"/>
            <a:ext cx="7146131" cy="1865865"/>
          </a:xfrm>
        </p:spPr>
        <p:txBody>
          <a:bodyPr anchor="b"/>
          <a:lstStyle>
            <a:lvl1pPr algn="ctr">
              <a:defRPr sz="4690"/>
            </a:lvl1pPr>
          </a:lstStyle>
          <a:p>
            <a:r>
              <a:rPr lang="zh-CN" altLang="en-US"/>
              <a:t>单击此处编辑母版标题样式</a:t>
            </a:r>
            <a:endParaRPr lang="en-US" dirty="0"/>
          </a:p>
        </p:txBody>
      </p:sp>
      <p:sp>
        <p:nvSpPr>
          <p:cNvPr id="3" name="Subtitle 2"/>
          <p:cNvSpPr>
            <a:spLocks noGrp="1"/>
          </p:cNvSpPr>
          <p:nvPr>
            <p:ph type="subTitle" idx="1"/>
          </p:nvPr>
        </p:nvSpPr>
        <p:spPr>
          <a:xfrm>
            <a:off x="1191022" y="2814926"/>
            <a:ext cx="7146131" cy="1293947"/>
          </a:xfrm>
        </p:spPr>
        <p:txBody>
          <a:bodyPr/>
          <a:lstStyle>
            <a:lvl1pPr marL="0" indent="0" algn="ctr">
              <a:buNone/>
              <a:defRPr sz="1875"/>
            </a:lvl1pPr>
            <a:lvl2pPr marL="357505" indent="0" algn="ctr">
              <a:buNone/>
              <a:defRPr sz="1565"/>
            </a:lvl2pPr>
            <a:lvl3pPr marL="714375" indent="0" algn="ctr">
              <a:buNone/>
              <a:defRPr sz="1405"/>
            </a:lvl3pPr>
            <a:lvl4pPr marL="1071880" indent="0" algn="ctr">
              <a:buNone/>
              <a:defRPr sz="1250"/>
            </a:lvl4pPr>
            <a:lvl5pPr marL="1429385" indent="0" algn="ctr">
              <a:buNone/>
              <a:defRPr sz="1250"/>
            </a:lvl5pPr>
            <a:lvl6pPr marL="1786255" indent="0" algn="ctr">
              <a:buNone/>
              <a:defRPr sz="1250"/>
            </a:lvl6pPr>
            <a:lvl7pPr marL="2143760" indent="0" algn="ctr">
              <a:buNone/>
              <a:defRPr sz="1250"/>
            </a:lvl7pPr>
            <a:lvl8pPr marL="2501265" indent="0" algn="ctr">
              <a:buNone/>
              <a:defRPr sz="1250"/>
            </a:lvl8pPr>
            <a:lvl9pPr marL="2858135" indent="0" algn="ctr">
              <a:buNone/>
              <a:defRPr sz="125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8600" y="285338"/>
            <a:ext cx="2054513" cy="45418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55062" y="285338"/>
            <a:ext cx="6044436" cy="45418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50099" y="1336129"/>
            <a:ext cx="8218051" cy="2229361"/>
          </a:xfrm>
        </p:spPr>
        <p:txBody>
          <a:bodyPr anchor="b"/>
          <a:lstStyle>
            <a:lvl1pPr>
              <a:defRPr sz="4690"/>
            </a:lvl1pPr>
          </a:lstStyle>
          <a:p>
            <a:r>
              <a:rPr lang="zh-CN" altLang="en-US"/>
              <a:t>单击此处编辑母版标题样式</a:t>
            </a:r>
            <a:endParaRPr lang="en-US" dirty="0"/>
          </a:p>
        </p:txBody>
      </p:sp>
      <p:sp>
        <p:nvSpPr>
          <p:cNvPr id="3" name="Text Placeholder 2"/>
          <p:cNvSpPr>
            <a:spLocks noGrp="1"/>
          </p:cNvSpPr>
          <p:nvPr>
            <p:ph type="body" idx="1"/>
          </p:nvPr>
        </p:nvSpPr>
        <p:spPr>
          <a:xfrm>
            <a:off x="650099" y="3586581"/>
            <a:ext cx="8218051" cy="1172368"/>
          </a:xfrm>
        </p:spPr>
        <p:txBody>
          <a:bodyPr/>
          <a:lstStyle>
            <a:lvl1pPr marL="0" indent="0">
              <a:buNone/>
              <a:defRPr sz="1875">
                <a:solidFill>
                  <a:schemeClr val="tx1">
                    <a:tint val="75000"/>
                  </a:schemeClr>
                </a:solidFill>
              </a:defRPr>
            </a:lvl1pPr>
            <a:lvl2pPr marL="357505" indent="0">
              <a:buNone/>
              <a:defRPr sz="1565">
                <a:solidFill>
                  <a:schemeClr val="tx1">
                    <a:tint val="75000"/>
                  </a:schemeClr>
                </a:solidFill>
              </a:defRPr>
            </a:lvl2pPr>
            <a:lvl3pPr marL="714375" indent="0">
              <a:buNone/>
              <a:defRPr sz="1405">
                <a:solidFill>
                  <a:schemeClr val="tx1">
                    <a:tint val="75000"/>
                  </a:schemeClr>
                </a:solidFill>
              </a:defRPr>
            </a:lvl3pPr>
            <a:lvl4pPr marL="1071880" indent="0">
              <a:buNone/>
              <a:defRPr sz="1250">
                <a:solidFill>
                  <a:schemeClr val="tx1">
                    <a:tint val="75000"/>
                  </a:schemeClr>
                </a:solidFill>
              </a:defRPr>
            </a:lvl4pPr>
            <a:lvl5pPr marL="1429385" indent="0">
              <a:buNone/>
              <a:defRPr sz="1250">
                <a:solidFill>
                  <a:schemeClr val="tx1">
                    <a:tint val="75000"/>
                  </a:schemeClr>
                </a:solidFill>
              </a:defRPr>
            </a:lvl5pPr>
            <a:lvl6pPr marL="1786255" indent="0">
              <a:buNone/>
              <a:defRPr sz="1250">
                <a:solidFill>
                  <a:schemeClr val="tx1">
                    <a:tint val="75000"/>
                  </a:schemeClr>
                </a:solidFill>
              </a:defRPr>
            </a:lvl6pPr>
            <a:lvl7pPr marL="2143760" indent="0">
              <a:buNone/>
              <a:defRPr sz="1250">
                <a:solidFill>
                  <a:schemeClr val="tx1">
                    <a:tint val="75000"/>
                  </a:schemeClr>
                </a:solidFill>
              </a:defRPr>
            </a:lvl7pPr>
            <a:lvl8pPr marL="2501265" indent="0">
              <a:buNone/>
              <a:defRPr sz="1250">
                <a:solidFill>
                  <a:schemeClr val="tx1">
                    <a:tint val="75000"/>
                  </a:schemeClr>
                </a:solidFill>
              </a:defRPr>
            </a:lvl8pPr>
            <a:lvl9pPr marL="2858135" indent="0">
              <a:buNone/>
              <a:defRPr sz="125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55062" y="1426692"/>
            <a:ext cx="4049474" cy="340049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823639" y="1426692"/>
            <a:ext cx="4049474" cy="340049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45CC81A-D027-4A12-8E52-B5DDDC2B9315}" type="datetimeFigureOut">
              <a:rPr lang="zh-CN" altLang="en-US" smtClean="0"/>
              <a:t>2020/2/7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56303" y="285339"/>
            <a:ext cx="8218051" cy="103590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56304" y="1313798"/>
            <a:ext cx="4030864" cy="643872"/>
          </a:xfrm>
        </p:spPr>
        <p:txBody>
          <a:bodyPr anchor="b"/>
          <a:lstStyle>
            <a:lvl1pPr marL="0" indent="0">
              <a:buNone/>
              <a:defRPr sz="1875" b="1"/>
            </a:lvl1pPr>
            <a:lvl2pPr marL="357505" indent="0">
              <a:buNone/>
              <a:defRPr sz="1565" b="1"/>
            </a:lvl2pPr>
            <a:lvl3pPr marL="714375" indent="0">
              <a:buNone/>
              <a:defRPr sz="1405" b="1"/>
            </a:lvl3pPr>
            <a:lvl4pPr marL="1071880" indent="0">
              <a:buNone/>
              <a:defRPr sz="1250" b="1"/>
            </a:lvl4pPr>
            <a:lvl5pPr marL="1429385" indent="0">
              <a:buNone/>
              <a:defRPr sz="1250" b="1"/>
            </a:lvl5pPr>
            <a:lvl6pPr marL="1786255" indent="0">
              <a:buNone/>
              <a:defRPr sz="1250" b="1"/>
            </a:lvl6pPr>
            <a:lvl7pPr marL="2143760" indent="0">
              <a:buNone/>
              <a:defRPr sz="1250" b="1"/>
            </a:lvl7pPr>
            <a:lvl8pPr marL="2501265" indent="0">
              <a:buNone/>
              <a:defRPr sz="1250" b="1"/>
            </a:lvl8pPr>
            <a:lvl9pPr marL="2858135" indent="0">
              <a:buNone/>
              <a:defRPr sz="1250" b="1"/>
            </a:lvl9pPr>
          </a:lstStyle>
          <a:p>
            <a:pPr lvl="0"/>
            <a:r>
              <a:rPr lang="zh-CN" altLang="en-US"/>
              <a:t>单击此处编辑母版文本样式</a:t>
            </a:r>
          </a:p>
        </p:txBody>
      </p:sp>
      <p:sp>
        <p:nvSpPr>
          <p:cNvPr id="4" name="Content Placeholder 3"/>
          <p:cNvSpPr>
            <a:spLocks noGrp="1"/>
          </p:cNvSpPr>
          <p:nvPr>
            <p:ph sz="half" idx="2"/>
          </p:nvPr>
        </p:nvSpPr>
        <p:spPr>
          <a:xfrm>
            <a:off x="656304" y="1957670"/>
            <a:ext cx="4030864" cy="28794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823639" y="1313798"/>
            <a:ext cx="4050715" cy="643872"/>
          </a:xfrm>
        </p:spPr>
        <p:txBody>
          <a:bodyPr anchor="b"/>
          <a:lstStyle>
            <a:lvl1pPr marL="0" indent="0">
              <a:buNone/>
              <a:defRPr sz="1875" b="1"/>
            </a:lvl1pPr>
            <a:lvl2pPr marL="357505" indent="0">
              <a:buNone/>
              <a:defRPr sz="1565" b="1"/>
            </a:lvl2pPr>
            <a:lvl3pPr marL="714375" indent="0">
              <a:buNone/>
              <a:defRPr sz="1405" b="1"/>
            </a:lvl3pPr>
            <a:lvl4pPr marL="1071880" indent="0">
              <a:buNone/>
              <a:defRPr sz="1250" b="1"/>
            </a:lvl4pPr>
            <a:lvl5pPr marL="1429385" indent="0">
              <a:buNone/>
              <a:defRPr sz="1250" b="1"/>
            </a:lvl5pPr>
            <a:lvl6pPr marL="1786255" indent="0">
              <a:buNone/>
              <a:defRPr sz="1250" b="1"/>
            </a:lvl6pPr>
            <a:lvl7pPr marL="2143760" indent="0">
              <a:buNone/>
              <a:defRPr sz="1250" b="1"/>
            </a:lvl7pPr>
            <a:lvl8pPr marL="2501265" indent="0">
              <a:buNone/>
              <a:defRPr sz="1250" b="1"/>
            </a:lvl8pPr>
            <a:lvl9pPr marL="2858135" indent="0">
              <a:buNone/>
              <a:defRPr sz="1250" b="1"/>
            </a:lvl9pPr>
          </a:lstStyle>
          <a:p>
            <a:pPr lvl="0"/>
            <a:r>
              <a:rPr lang="zh-CN" altLang="en-US"/>
              <a:t>单击此处编辑母版文本样式</a:t>
            </a:r>
          </a:p>
        </p:txBody>
      </p:sp>
      <p:sp>
        <p:nvSpPr>
          <p:cNvPr id="6" name="Content Placeholder 5"/>
          <p:cNvSpPr>
            <a:spLocks noGrp="1"/>
          </p:cNvSpPr>
          <p:nvPr>
            <p:ph sz="quarter" idx="4"/>
          </p:nvPr>
        </p:nvSpPr>
        <p:spPr>
          <a:xfrm>
            <a:off x="4823639" y="1957670"/>
            <a:ext cx="4050715" cy="28794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45CC81A-D027-4A12-8E52-B5DDDC2B9315}" type="datetimeFigureOut">
              <a:rPr lang="zh-CN" altLang="en-US" smtClean="0"/>
              <a:t>2020/2/7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45CC81A-D027-4A12-8E52-B5DDDC2B9315}" type="datetimeFigureOut">
              <a:rPr lang="zh-CN" altLang="en-US" smtClean="0"/>
              <a:t>2020/2/7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CC81A-D027-4A12-8E52-B5DDDC2B9315}" type="datetimeFigureOut">
              <a:rPr lang="zh-CN" altLang="en-US" smtClean="0"/>
              <a:t>2020/2/7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56304" y="357293"/>
            <a:ext cx="3073084" cy="1250527"/>
          </a:xfrm>
        </p:spPr>
        <p:txBody>
          <a:bodyPr anchor="b"/>
          <a:lstStyle>
            <a:lvl1pPr>
              <a:defRPr sz="2500"/>
            </a:lvl1pPr>
          </a:lstStyle>
          <a:p>
            <a:r>
              <a:rPr lang="zh-CN" altLang="en-US"/>
              <a:t>单击此处编辑母版标题样式</a:t>
            </a:r>
            <a:endParaRPr lang="en-US" dirty="0"/>
          </a:p>
        </p:txBody>
      </p:sp>
      <p:sp>
        <p:nvSpPr>
          <p:cNvPr id="3" name="Content Placeholder 2"/>
          <p:cNvSpPr>
            <a:spLocks noGrp="1"/>
          </p:cNvSpPr>
          <p:nvPr>
            <p:ph idx="1"/>
          </p:nvPr>
        </p:nvSpPr>
        <p:spPr>
          <a:xfrm>
            <a:off x="4050715" y="771655"/>
            <a:ext cx="4823639" cy="3808648"/>
          </a:xfrm>
        </p:spPr>
        <p:txBody>
          <a:bodyPr/>
          <a:lstStyle>
            <a:lvl1pPr>
              <a:defRPr sz="2500"/>
            </a:lvl1pPr>
            <a:lvl2pPr>
              <a:defRPr sz="2190"/>
            </a:lvl2pPr>
            <a:lvl3pPr>
              <a:defRPr sz="1875"/>
            </a:lvl3pPr>
            <a:lvl4pPr>
              <a:defRPr sz="1565"/>
            </a:lvl4pPr>
            <a:lvl5pPr>
              <a:defRPr sz="1565"/>
            </a:lvl5pPr>
            <a:lvl6pPr>
              <a:defRPr sz="1565"/>
            </a:lvl6pPr>
            <a:lvl7pPr>
              <a:defRPr sz="1565"/>
            </a:lvl7pPr>
            <a:lvl8pPr>
              <a:defRPr sz="1565"/>
            </a:lvl8pPr>
            <a:lvl9pPr>
              <a:defRPr sz="15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56304" y="1607820"/>
            <a:ext cx="3073084" cy="2978685"/>
          </a:xfrm>
        </p:spPr>
        <p:txBody>
          <a:bodyPr/>
          <a:lstStyle>
            <a:lvl1pPr marL="0" indent="0">
              <a:buNone/>
              <a:defRPr sz="1250"/>
            </a:lvl1pPr>
            <a:lvl2pPr marL="357505" indent="0">
              <a:buNone/>
              <a:defRPr sz="1095"/>
            </a:lvl2pPr>
            <a:lvl3pPr marL="714375" indent="0">
              <a:buNone/>
              <a:defRPr sz="940"/>
            </a:lvl3pPr>
            <a:lvl4pPr marL="1071880" indent="0">
              <a:buNone/>
              <a:defRPr sz="780"/>
            </a:lvl4pPr>
            <a:lvl5pPr marL="1429385" indent="0">
              <a:buNone/>
              <a:defRPr sz="780"/>
            </a:lvl5pPr>
            <a:lvl6pPr marL="1786255" indent="0">
              <a:buNone/>
              <a:defRPr sz="780"/>
            </a:lvl6pPr>
            <a:lvl7pPr marL="2143760" indent="0">
              <a:buNone/>
              <a:defRPr sz="780"/>
            </a:lvl7pPr>
            <a:lvl8pPr marL="2501265" indent="0">
              <a:buNone/>
              <a:defRPr sz="780"/>
            </a:lvl8pPr>
            <a:lvl9pPr marL="2858135" indent="0">
              <a:buNone/>
              <a:defRPr sz="78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t>2020/2/7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56304" y="357293"/>
            <a:ext cx="3073084" cy="1250527"/>
          </a:xfrm>
        </p:spPr>
        <p:txBody>
          <a:bodyPr anchor="b"/>
          <a:lstStyle>
            <a:lvl1pPr>
              <a:defRPr sz="25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050715" y="771655"/>
            <a:ext cx="4823639" cy="3808648"/>
          </a:xfrm>
        </p:spPr>
        <p:txBody>
          <a:bodyPr anchor="t"/>
          <a:lstStyle>
            <a:lvl1pPr marL="0" indent="0">
              <a:buNone/>
              <a:defRPr sz="2500"/>
            </a:lvl1pPr>
            <a:lvl2pPr marL="357505" indent="0">
              <a:buNone/>
              <a:defRPr sz="2190"/>
            </a:lvl2pPr>
            <a:lvl3pPr marL="714375" indent="0">
              <a:buNone/>
              <a:defRPr sz="1875"/>
            </a:lvl3pPr>
            <a:lvl4pPr marL="1071880" indent="0">
              <a:buNone/>
              <a:defRPr sz="1565"/>
            </a:lvl4pPr>
            <a:lvl5pPr marL="1429385" indent="0">
              <a:buNone/>
              <a:defRPr sz="1565"/>
            </a:lvl5pPr>
            <a:lvl6pPr marL="1786255" indent="0">
              <a:buNone/>
              <a:defRPr sz="1565"/>
            </a:lvl6pPr>
            <a:lvl7pPr marL="2143760" indent="0">
              <a:buNone/>
              <a:defRPr sz="1565"/>
            </a:lvl7pPr>
            <a:lvl8pPr marL="2501265" indent="0">
              <a:buNone/>
              <a:defRPr sz="1565"/>
            </a:lvl8pPr>
            <a:lvl9pPr marL="2858135" indent="0">
              <a:buNone/>
              <a:defRPr sz="1565"/>
            </a:lvl9pPr>
          </a:lstStyle>
          <a:p>
            <a:r>
              <a:rPr lang="zh-CN" altLang="en-US"/>
              <a:t>单击图标添加图片</a:t>
            </a:r>
            <a:endParaRPr lang="en-US" dirty="0"/>
          </a:p>
        </p:txBody>
      </p:sp>
      <p:sp>
        <p:nvSpPr>
          <p:cNvPr id="4" name="Text Placeholder 3"/>
          <p:cNvSpPr>
            <a:spLocks noGrp="1"/>
          </p:cNvSpPr>
          <p:nvPr>
            <p:ph type="body" sz="half" idx="2"/>
          </p:nvPr>
        </p:nvSpPr>
        <p:spPr>
          <a:xfrm>
            <a:off x="656304" y="1607820"/>
            <a:ext cx="3073084" cy="2978685"/>
          </a:xfrm>
        </p:spPr>
        <p:txBody>
          <a:bodyPr/>
          <a:lstStyle>
            <a:lvl1pPr marL="0" indent="0">
              <a:buNone/>
              <a:defRPr sz="1250"/>
            </a:lvl1pPr>
            <a:lvl2pPr marL="357505" indent="0">
              <a:buNone/>
              <a:defRPr sz="1095"/>
            </a:lvl2pPr>
            <a:lvl3pPr marL="714375" indent="0">
              <a:buNone/>
              <a:defRPr sz="940"/>
            </a:lvl3pPr>
            <a:lvl4pPr marL="1071880" indent="0">
              <a:buNone/>
              <a:defRPr sz="780"/>
            </a:lvl4pPr>
            <a:lvl5pPr marL="1429385" indent="0">
              <a:buNone/>
              <a:defRPr sz="780"/>
            </a:lvl5pPr>
            <a:lvl6pPr marL="1786255" indent="0">
              <a:buNone/>
              <a:defRPr sz="780"/>
            </a:lvl6pPr>
            <a:lvl7pPr marL="2143760" indent="0">
              <a:buNone/>
              <a:defRPr sz="780"/>
            </a:lvl7pPr>
            <a:lvl8pPr marL="2501265" indent="0">
              <a:buNone/>
              <a:defRPr sz="780"/>
            </a:lvl8pPr>
            <a:lvl9pPr marL="2858135" indent="0">
              <a:buNone/>
              <a:defRPr sz="78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t>2020/2/7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062" y="285339"/>
            <a:ext cx="8218051" cy="103590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55062" y="1426692"/>
            <a:ext cx="8218051" cy="340049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55062" y="4967370"/>
            <a:ext cx="2143839" cy="285338"/>
          </a:xfrm>
          <a:prstGeom prst="rect">
            <a:avLst/>
          </a:prstGeom>
        </p:spPr>
        <p:txBody>
          <a:bodyPr vert="horz" lIns="91440" tIns="45720" rIns="91440" bIns="45720" rtlCol="0" anchor="ctr"/>
          <a:lstStyle>
            <a:lvl1pPr algn="l">
              <a:defRPr sz="940">
                <a:solidFill>
                  <a:schemeClr val="tx1">
                    <a:tint val="75000"/>
                  </a:schemeClr>
                </a:solidFill>
              </a:defRPr>
            </a:lvl1pPr>
          </a:lstStyle>
          <a:p>
            <a:fld id="{745CC81A-D027-4A12-8E52-B5DDDC2B9315}" type="datetimeFigureOut">
              <a:rPr lang="zh-CN" altLang="en-US" smtClean="0"/>
              <a:t>2020/2/7</a:t>
            </a:fld>
            <a:endParaRPr lang="zh-CN" altLang="en-US"/>
          </a:p>
        </p:txBody>
      </p:sp>
      <p:sp>
        <p:nvSpPr>
          <p:cNvPr id="5" name="Footer Placeholder 4"/>
          <p:cNvSpPr>
            <a:spLocks noGrp="1"/>
          </p:cNvSpPr>
          <p:nvPr>
            <p:ph type="ftr" sz="quarter" idx="3"/>
          </p:nvPr>
        </p:nvSpPr>
        <p:spPr>
          <a:xfrm>
            <a:off x="3156208" y="4967370"/>
            <a:ext cx="3215759" cy="285338"/>
          </a:xfrm>
          <a:prstGeom prst="rect">
            <a:avLst/>
          </a:prstGeom>
        </p:spPr>
        <p:txBody>
          <a:bodyPr vert="horz" lIns="91440" tIns="45720" rIns="91440" bIns="45720" rtlCol="0" anchor="ctr"/>
          <a:lstStyle>
            <a:lvl1pPr algn="ctr">
              <a:defRPr sz="94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729274" y="4967370"/>
            <a:ext cx="2143839" cy="285338"/>
          </a:xfrm>
          <a:prstGeom prst="rect">
            <a:avLst/>
          </a:prstGeom>
        </p:spPr>
        <p:txBody>
          <a:bodyPr vert="horz" lIns="91440" tIns="45720" rIns="91440" bIns="45720" rtlCol="0" anchor="ctr"/>
          <a:lstStyle>
            <a:lvl1pPr algn="r">
              <a:defRPr sz="940">
                <a:solidFill>
                  <a:schemeClr val="tx1">
                    <a:tint val="75000"/>
                  </a:schemeClr>
                </a:solidFill>
              </a:defRPr>
            </a:lvl1pPr>
          </a:lstStyle>
          <a:p>
            <a:fld id="{E7ED0DC7-352A-4401-8624-A008792AD5A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14375" rtl="0" eaLnBrk="1" latinLnBrk="0" hangingPunct="1">
        <a:lnSpc>
          <a:spcPct val="90000"/>
        </a:lnSpc>
        <a:spcBef>
          <a:spcPct val="0"/>
        </a:spcBef>
        <a:buNone/>
        <a:defRPr sz="3440" kern="1200">
          <a:solidFill>
            <a:schemeClr val="tx1"/>
          </a:solidFill>
          <a:latin typeface="+mj-lt"/>
          <a:ea typeface="+mj-ea"/>
          <a:cs typeface="+mj-cs"/>
        </a:defRPr>
      </a:lvl1pPr>
    </p:titleStyle>
    <p:bodyStyle>
      <a:lvl1pPr marL="178435" indent="-178435" algn="l" defTabSz="714375" rtl="0" eaLnBrk="1" latinLnBrk="0" hangingPunct="1">
        <a:lnSpc>
          <a:spcPct val="90000"/>
        </a:lnSpc>
        <a:spcBef>
          <a:spcPts val="780"/>
        </a:spcBef>
        <a:buFont typeface="Arial" panose="020B0604020202020204" pitchFamily="34" charset="0"/>
        <a:buChar char="•"/>
        <a:defRPr sz="2190" kern="1200">
          <a:solidFill>
            <a:schemeClr val="tx1"/>
          </a:solidFill>
          <a:latin typeface="+mn-lt"/>
          <a:ea typeface="+mn-ea"/>
          <a:cs typeface="+mn-cs"/>
        </a:defRPr>
      </a:lvl1pPr>
      <a:lvl2pPr marL="535940" indent="-178435" algn="l" defTabSz="714375" rtl="0" eaLnBrk="1" latinLnBrk="0" hangingPunct="1">
        <a:lnSpc>
          <a:spcPct val="90000"/>
        </a:lnSpc>
        <a:spcBef>
          <a:spcPts val="390"/>
        </a:spcBef>
        <a:buFont typeface="Arial" panose="020B0604020202020204" pitchFamily="34" charset="0"/>
        <a:buChar char="•"/>
        <a:defRPr sz="1875" kern="1200">
          <a:solidFill>
            <a:schemeClr val="tx1"/>
          </a:solidFill>
          <a:latin typeface="+mn-lt"/>
          <a:ea typeface="+mn-ea"/>
          <a:cs typeface="+mn-cs"/>
        </a:defRPr>
      </a:lvl2pPr>
      <a:lvl3pPr marL="893445" indent="-178435" algn="l" defTabSz="714375" rtl="0" eaLnBrk="1" latinLnBrk="0" hangingPunct="1">
        <a:lnSpc>
          <a:spcPct val="90000"/>
        </a:lnSpc>
        <a:spcBef>
          <a:spcPts val="390"/>
        </a:spcBef>
        <a:buFont typeface="Arial" panose="020B0604020202020204" pitchFamily="34" charset="0"/>
        <a:buChar char="•"/>
        <a:defRPr sz="1565" kern="1200">
          <a:solidFill>
            <a:schemeClr val="tx1"/>
          </a:solidFill>
          <a:latin typeface="+mn-lt"/>
          <a:ea typeface="+mn-ea"/>
          <a:cs typeface="+mn-cs"/>
        </a:defRPr>
      </a:lvl3pPr>
      <a:lvl4pPr marL="125031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4pPr>
      <a:lvl5pPr marL="160782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5pPr>
      <a:lvl6pPr marL="196532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6pPr>
      <a:lvl7pPr marL="232219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7pPr>
      <a:lvl8pPr marL="267970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8pPr>
      <a:lvl9pPr marL="303720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9pPr>
    </p:bodyStyle>
    <p:otherStyle>
      <a:defPPr>
        <a:defRPr lang="en-US"/>
      </a:defPPr>
      <a:lvl1pPr marL="0" algn="l" defTabSz="714375" rtl="0" eaLnBrk="1" latinLnBrk="0" hangingPunct="1">
        <a:defRPr sz="1405" kern="1200">
          <a:solidFill>
            <a:schemeClr val="tx1"/>
          </a:solidFill>
          <a:latin typeface="+mn-lt"/>
          <a:ea typeface="+mn-ea"/>
          <a:cs typeface="+mn-cs"/>
        </a:defRPr>
      </a:lvl1pPr>
      <a:lvl2pPr marL="357505" algn="l" defTabSz="714375" rtl="0" eaLnBrk="1" latinLnBrk="0" hangingPunct="1">
        <a:defRPr sz="1405" kern="1200">
          <a:solidFill>
            <a:schemeClr val="tx1"/>
          </a:solidFill>
          <a:latin typeface="+mn-lt"/>
          <a:ea typeface="+mn-ea"/>
          <a:cs typeface="+mn-cs"/>
        </a:defRPr>
      </a:lvl2pPr>
      <a:lvl3pPr marL="714375" algn="l" defTabSz="714375" rtl="0" eaLnBrk="1" latinLnBrk="0" hangingPunct="1">
        <a:defRPr sz="1405" kern="1200">
          <a:solidFill>
            <a:schemeClr val="tx1"/>
          </a:solidFill>
          <a:latin typeface="+mn-lt"/>
          <a:ea typeface="+mn-ea"/>
          <a:cs typeface="+mn-cs"/>
        </a:defRPr>
      </a:lvl3pPr>
      <a:lvl4pPr marL="1071880" algn="l" defTabSz="714375" rtl="0" eaLnBrk="1" latinLnBrk="0" hangingPunct="1">
        <a:defRPr sz="1405" kern="1200">
          <a:solidFill>
            <a:schemeClr val="tx1"/>
          </a:solidFill>
          <a:latin typeface="+mn-lt"/>
          <a:ea typeface="+mn-ea"/>
          <a:cs typeface="+mn-cs"/>
        </a:defRPr>
      </a:lvl4pPr>
      <a:lvl5pPr marL="1429385" algn="l" defTabSz="714375" rtl="0" eaLnBrk="1" latinLnBrk="0" hangingPunct="1">
        <a:defRPr sz="1405" kern="1200">
          <a:solidFill>
            <a:schemeClr val="tx1"/>
          </a:solidFill>
          <a:latin typeface="+mn-lt"/>
          <a:ea typeface="+mn-ea"/>
          <a:cs typeface="+mn-cs"/>
        </a:defRPr>
      </a:lvl5pPr>
      <a:lvl6pPr marL="1786255" algn="l" defTabSz="714375" rtl="0" eaLnBrk="1" latinLnBrk="0" hangingPunct="1">
        <a:defRPr sz="1405" kern="1200">
          <a:solidFill>
            <a:schemeClr val="tx1"/>
          </a:solidFill>
          <a:latin typeface="+mn-lt"/>
          <a:ea typeface="+mn-ea"/>
          <a:cs typeface="+mn-cs"/>
        </a:defRPr>
      </a:lvl6pPr>
      <a:lvl7pPr marL="2143760" algn="l" defTabSz="714375" rtl="0" eaLnBrk="1" latinLnBrk="0" hangingPunct="1">
        <a:defRPr sz="1405" kern="1200">
          <a:solidFill>
            <a:schemeClr val="tx1"/>
          </a:solidFill>
          <a:latin typeface="+mn-lt"/>
          <a:ea typeface="+mn-ea"/>
          <a:cs typeface="+mn-cs"/>
        </a:defRPr>
      </a:lvl7pPr>
      <a:lvl8pPr marL="2501265" algn="l" defTabSz="714375" rtl="0" eaLnBrk="1" latinLnBrk="0" hangingPunct="1">
        <a:defRPr sz="1405" kern="1200">
          <a:solidFill>
            <a:schemeClr val="tx1"/>
          </a:solidFill>
          <a:latin typeface="+mn-lt"/>
          <a:ea typeface="+mn-ea"/>
          <a:cs typeface="+mn-cs"/>
        </a:defRPr>
      </a:lvl8pPr>
      <a:lvl9pPr marL="2858135" algn="l" defTabSz="714375" rtl="0" eaLnBrk="1" latinLnBrk="0" hangingPunct="1">
        <a:defRPr sz="14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764" b="55974"/>
          <a:stretch>
            <a:fillRect/>
          </a:stretch>
        </p:blipFill>
        <p:spPr>
          <a:xfrm>
            <a:off x="-10313" y="0"/>
            <a:ext cx="9528175" cy="5359400"/>
          </a:xfrm>
          <a:prstGeom prst="rect">
            <a:avLst/>
          </a:prstGeom>
        </p:spPr>
      </p:pic>
      <p:sp>
        <p:nvSpPr>
          <p:cNvPr id="19" name="矩形 18"/>
          <p:cNvSpPr/>
          <p:nvPr/>
        </p:nvSpPr>
        <p:spPr>
          <a:xfrm>
            <a:off x="796616" y="824850"/>
            <a:ext cx="8143444" cy="1508105"/>
          </a:xfrm>
          <a:prstGeom prst="rect">
            <a:avLst/>
          </a:prstGeom>
        </p:spPr>
        <p:txBody>
          <a:bodyPr wrap="square">
            <a:spAutoFit/>
          </a:bodyPr>
          <a:lstStyle/>
          <a:p>
            <a:r>
              <a:rPr lang="zh-CN" altLang="en-US" sz="2400" b="1" spc="300" dirty="0">
                <a:latin typeface="华文楷体" panose="02010600040101010101" pitchFamily="2" charset="-122"/>
                <a:ea typeface="华文楷体" panose="02010600040101010101" pitchFamily="2" charset="-122"/>
              </a:rPr>
              <a:t>通史体例中国古代史</a:t>
            </a:r>
            <a:r>
              <a:rPr lang="en-US" altLang="zh-CN" sz="2400" b="1" spc="300" dirty="0">
                <a:latin typeface="微软雅黑" panose="020B0503020204020204" pitchFamily="34" charset="-122"/>
                <a:ea typeface="微软雅黑" panose="020B0503020204020204" pitchFamily="34" charset="-122"/>
              </a:rPr>
              <a:t>——</a:t>
            </a:r>
          </a:p>
          <a:p>
            <a:endParaRPr lang="en-US" altLang="zh-CN" sz="2400" b="1" spc="300" dirty="0">
              <a:latin typeface="微软雅黑" panose="020B0503020204020204" pitchFamily="34" charset="-122"/>
              <a:ea typeface="微软雅黑" panose="020B0503020204020204" pitchFamily="34" charset="-122"/>
            </a:endParaRPr>
          </a:p>
          <a:p>
            <a:pPr algn="ctr"/>
            <a:r>
              <a:rPr lang="zh-CN" altLang="zh-CN" sz="4400" b="1" dirty="0">
                <a:latin typeface="+mj-ea"/>
                <a:ea typeface="+mj-ea"/>
              </a:rPr>
              <a:t>春秋战国时期</a:t>
            </a:r>
            <a:r>
              <a:rPr lang="zh-CN" altLang="en-US" sz="4400" b="1" dirty="0">
                <a:latin typeface="+mj-ea"/>
                <a:ea typeface="+mj-ea"/>
              </a:rPr>
              <a:t>的政治</a:t>
            </a:r>
            <a:endParaRPr lang="zh-CN" altLang="en-US" sz="4400" b="1" spc="300" dirty="0">
              <a:latin typeface="+mj-ea"/>
              <a:ea typeface="+mj-ea"/>
            </a:endParaRPr>
          </a:p>
        </p:txBody>
      </p:sp>
      <p:sp>
        <p:nvSpPr>
          <p:cNvPr id="20" name="矩形 19"/>
          <p:cNvSpPr/>
          <p:nvPr/>
        </p:nvSpPr>
        <p:spPr>
          <a:xfrm>
            <a:off x="774131" y="2355831"/>
            <a:ext cx="5664144" cy="2807948"/>
          </a:xfrm>
          <a:prstGeom prst="rect">
            <a:avLst/>
          </a:prstGeom>
        </p:spPr>
        <p:txBody>
          <a:bodyPr wrap="square">
            <a:spAutoFit/>
          </a:bodyPr>
          <a:lstStyle/>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学段：高中</a:t>
            </a:r>
          </a:p>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学科：历史</a:t>
            </a:r>
          </a:p>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年级：高三</a:t>
            </a:r>
          </a:p>
          <a:p>
            <a:pPr>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版本：</a:t>
            </a:r>
            <a:r>
              <a:rPr lang="zh-CN" altLang="en-US" sz="2000" dirty="0">
                <a:latin typeface="微软雅黑" pitchFamily="34" charset="-122"/>
                <a:ea typeface="微软雅黑" pitchFamily="34" charset="-122"/>
              </a:rPr>
              <a:t>岳麓版教材</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朝阳高三目标教材</a:t>
            </a:r>
            <a:endPar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单位：北京市第八十中学</a:t>
            </a:r>
          </a:p>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作者：闫竞</a:t>
            </a:r>
            <a:endPar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3416" t="12045" r="31981" b="24572"/>
          <a:stretch>
            <a:fillRect/>
          </a:stretch>
        </p:blipFill>
        <p:spPr>
          <a:xfrm>
            <a:off x="7521488" y="3646164"/>
            <a:ext cx="1705221" cy="1517615"/>
          </a:xfrm>
          <a:prstGeom prst="rect">
            <a:avLst/>
          </a:prstGeom>
        </p:spPr>
      </p:pic>
      <p:pic>
        <p:nvPicPr>
          <p:cNvPr id="2" name="图片 1" descr="111 (2)"/>
          <p:cNvPicPr>
            <a:picLocks noChangeAspect="1"/>
          </p:cNvPicPr>
          <p:nvPr/>
        </p:nvPicPr>
        <p:blipFill>
          <a:blip r:embed="rId5"/>
          <a:stretch>
            <a:fillRect/>
          </a:stretch>
        </p:blipFill>
        <p:spPr>
          <a:xfrm>
            <a:off x="236855" y="199390"/>
            <a:ext cx="4144645" cy="515863"/>
          </a:xfrm>
          <a:prstGeom prst="rect">
            <a:avLst/>
          </a:prstGeom>
        </p:spPr>
      </p:pic>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10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19">
                                            <p:txEl>
                                              <p:pRg st="2" end="2"/>
                                            </p:txEl>
                                          </p:spTgt>
                                        </p:tgtEl>
                                        <p:attrNameLst>
                                          <p:attrName>style.visibility</p:attrName>
                                        </p:attrNameLst>
                                      </p:cBhvr>
                                      <p:to>
                                        <p:strVal val="visible"/>
                                      </p:to>
                                    </p:set>
                                    <p:anim calcmode="lin" valueType="num">
                                      <p:cBhvr>
                                        <p:cTn id="15" dur="500" fill="hold"/>
                                        <p:tgtEl>
                                          <p:spTgt spid="1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9">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1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9">
                                            <p:txEl>
                                              <p:pRg st="2" end="2"/>
                                            </p:txEl>
                                          </p:spTgt>
                                        </p:tgtEl>
                                      </p:cBhvr>
                                    </p:animEffect>
                                  </p:childTnLst>
                                </p:cTn>
                              </p:par>
                            </p:childTnLst>
                          </p:cTn>
                        </p:par>
                        <p:par>
                          <p:cTn id="20" fill="hold">
                            <p:stCondLst>
                              <p:cond delay="1900"/>
                            </p:stCondLst>
                            <p:childTnLst>
                              <p:par>
                                <p:cTn id="21" presetID="22" presetClass="entr" presetSubtype="8" fill="hold" nodeType="after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wipe(left)">
                                      <p:cBhvr>
                                        <p:cTn id="23" dur="500"/>
                                        <p:tgtEl>
                                          <p:spTgt spid="20">
                                            <p:txEl>
                                              <p:pRg st="0" end="0"/>
                                            </p:txEl>
                                          </p:spTgt>
                                        </p:tgtEl>
                                      </p:cBhvr>
                                    </p:animEffect>
                                  </p:childTnLst>
                                </p:cTn>
                              </p:par>
                            </p:childTnLst>
                          </p:cTn>
                        </p:par>
                        <p:par>
                          <p:cTn id="24" fill="hold">
                            <p:stCondLst>
                              <p:cond delay="2400"/>
                            </p:stCondLst>
                            <p:childTnLst>
                              <p:par>
                                <p:cTn id="25" presetID="22" presetClass="entr" presetSubtype="8" fill="hold" nodeType="after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animEffect transition="in" filter="wipe(left)">
                                      <p:cBhvr>
                                        <p:cTn id="27" dur="500"/>
                                        <p:tgtEl>
                                          <p:spTgt spid="20">
                                            <p:txEl>
                                              <p:pRg st="1" end="1"/>
                                            </p:txEl>
                                          </p:spTgt>
                                        </p:tgtEl>
                                      </p:cBhvr>
                                    </p:animEffect>
                                  </p:childTnLst>
                                </p:cTn>
                              </p:par>
                            </p:childTnLst>
                          </p:cTn>
                        </p:par>
                        <p:par>
                          <p:cTn id="28" fill="hold">
                            <p:stCondLst>
                              <p:cond delay="2900"/>
                            </p:stCondLst>
                            <p:childTnLst>
                              <p:par>
                                <p:cTn id="29" presetID="22" presetClass="entr" presetSubtype="8" fill="hold" nodeType="after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wipe(left)">
                                      <p:cBhvr>
                                        <p:cTn id="31" dur="500"/>
                                        <p:tgtEl>
                                          <p:spTgt spid="20">
                                            <p:txEl>
                                              <p:pRg st="2" end="2"/>
                                            </p:txEl>
                                          </p:spTgt>
                                        </p:tgtEl>
                                      </p:cBhvr>
                                    </p:animEffect>
                                  </p:childTnLst>
                                </p:cTn>
                              </p:par>
                            </p:childTnLst>
                          </p:cTn>
                        </p:par>
                        <p:par>
                          <p:cTn id="32" fill="hold">
                            <p:stCondLst>
                              <p:cond delay="3400"/>
                            </p:stCondLst>
                            <p:childTnLst>
                              <p:par>
                                <p:cTn id="33" presetID="22" presetClass="entr" presetSubtype="8" fill="hold" nodeType="afterEffect">
                                  <p:stCondLst>
                                    <p:cond delay="0"/>
                                  </p:stCondLst>
                                  <p:childTnLst>
                                    <p:set>
                                      <p:cBhvr>
                                        <p:cTn id="34" dur="1" fill="hold">
                                          <p:stCondLst>
                                            <p:cond delay="0"/>
                                          </p:stCondLst>
                                        </p:cTn>
                                        <p:tgtEl>
                                          <p:spTgt spid="20">
                                            <p:txEl>
                                              <p:pRg st="3" end="3"/>
                                            </p:txEl>
                                          </p:spTgt>
                                        </p:tgtEl>
                                        <p:attrNameLst>
                                          <p:attrName>style.visibility</p:attrName>
                                        </p:attrNameLst>
                                      </p:cBhvr>
                                      <p:to>
                                        <p:strVal val="visible"/>
                                      </p:to>
                                    </p:set>
                                    <p:animEffect transition="in" filter="wipe(left)">
                                      <p:cBhvr>
                                        <p:cTn id="35" dur="500"/>
                                        <p:tgtEl>
                                          <p:spTgt spid="20">
                                            <p:txEl>
                                              <p:pRg st="3" end="3"/>
                                            </p:txEl>
                                          </p:spTgt>
                                        </p:tgtEl>
                                      </p:cBhvr>
                                    </p:animEffect>
                                  </p:childTnLst>
                                </p:cTn>
                              </p:par>
                            </p:childTnLst>
                          </p:cTn>
                        </p:par>
                        <p:par>
                          <p:cTn id="36" fill="hold">
                            <p:stCondLst>
                              <p:cond delay="3900"/>
                            </p:stCondLst>
                            <p:childTnLst>
                              <p:par>
                                <p:cTn id="37" presetID="22" presetClass="entr" presetSubtype="8" fill="hold" nodeType="afterEffect">
                                  <p:stCondLst>
                                    <p:cond delay="0"/>
                                  </p:stCondLst>
                                  <p:childTnLst>
                                    <p:set>
                                      <p:cBhvr>
                                        <p:cTn id="38" dur="1" fill="hold">
                                          <p:stCondLst>
                                            <p:cond delay="0"/>
                                          </p:stCondLst>
                                        </p:cTn>
                                        <p:tgtEl>
                                          <p:spTgt spid="20">
                                            <p:txEl>
                                              <p:pRg st="4" end="4"/>
                                            </p:txEl>
                                          </p:spTgt>
                                        </p:tgtEl>
                                        <p:attrNameLst>
                                          <p:attrName>style.visibility</p:attrName>
                                        </p:attrNameLst>
                                      </p:cBhvr>
                                      <p:to>
                                        <p:strVal val="visible"/>
                                      </p:to>
                                    </p:set>
                                    <p:animEffect transition="in" filter="wipe(left)">
                                      <p:cBhvr>
                                        <p:cTn id="39" dur="500"/>
                                        <p:tgtEl>
                                          <p:spTgt spid="20">
                                            <p:txEl>
                                              <p:pRg st="4" end="4"/>
                                            </p:txEl>
                                          </p:spTgt>
                                        </p:tgtEl>
                                      </p:cBhvr>
                                    </p:animEffect>
                                  </p:childTnLst>
                                </p:cTn>
                              </p:par>
                            </p:childTnLst>
                          </p:cTn>
                        </p:par>
                        <p:par>
                          <p:cTn id="40" fill="hold">
                            <p:stCondLst>
                              <p:cond delay="4400"/>
                            </p:stCondLst>
                            <p:childTnLst>
                              <p:par>
                                <p:cTn id="41" presetID="22" presetClass="entr" presetSubtype="8" fill="hold" nodeType="afterEffect">
                                  <p:stCondLst>
                                    <p:cond delay="0"/>
                                  </p:stCondLst>
                                  <p:childTnLst>
                                    <p:set>
                                      <p:cBhvr>
                                        <p:cTn id="42" dur="1" fill="hold">
                                          <p:stCondLst>
                                            <p:cond delay="0"/>
                                          </p:stCondLst>
                                        </p:cTn>
                                        <p:tgtEl>
                                          <p:spTgt spid="20">
                                            <p:txEl>
                                              <p:pRg st="5" end="5"/>
                                            </p:txEl>
                                          </p:spTgt>
                                        </p:tgtEl>
                                        <p:attrNameLst>
                                          <p:attrName>style.visibility</p:attrName>
                                        </p:attrNameLst>
                                      </p:cBhvr>
                                      <p:to>
                                        <p:strVal val="visible"/>
                                      </p:to>
                                    </p:set>
                                    <p:animEffect transition="in" filter="wipe(left)">
                                      <p:cBhvr>
                                        <p:cTn id="43" dur="500"/>
                                        <p:tgtEl>
                                          <p:spTgt spid="20">
                                            <p:txEl>
                                              <p:pRg st="5" end="5"/>
                                            </p:txEl>
                                          </p:spTgt>
                                        </p:tgtEl>
                                      </p:cBhvr>
                                    </p:animEffect>
                                  </p:childTnLst>
                                </p:cTn>
                              </p:par>
                            </p:childTnLst>
                          </p:cTn>
                        </p:par>
                        <p:par>
                          <p:cTn id="44" fill="hold">
                            <p:stCondLst>
                              <p:cond delay="4900"/>
                            </p:stCondLst>
                            <p:childTnLst>
                              <p:par>
                                <p:cTn id="45" presetID="22" presetClass="entr" presetSubtype="4"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riangle 201"/>
          <p:cNvSpPr/>
          <p:nvPr/>
        </p:nvSpPr>
        <p:spPr>
          <a:xfrm rot="10800000">
            <a:off x="4446949" y="-6038"/>
            <a:ext cx="682640" cy="227357"/>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sz="827" dirty="0">
              <a:solidFill>
                <a:schemeClr val="tx1"/>
              </a:solidFill>
            </a:endParaRPr>
          </a:p>
        </p:txBody>
      </p:sp>
      <p:sp>
        <p:nvSpPr>
          <p:cNvPr id="23" name="Oval 5"/>
          <p:cNvSpPr>
            <a:spLocks noChangeArrowheads="1"/>
          </p:cNvSpPr>
          <p:nvPr/>
        </p:nvSpPr>
        <p:spPr bwMode="gray">
          <a:xfrm>
            <a:off x="-1" y="121790"/>
            <a:ext cx="9528176" cy="1183457"/>
          </a:xfrm>
          <a:prstGeom prst="ellipse">
            <a:avLst/>
          </a:prstGeom>
          <a:blipFill>
            <a:blip r:embed="rId4" cstate="print"/>
            <a:stretch>
              <a:fillRect/>
            </a:stretch>
          </a:blipFill>
          <a:ln>
            <a:noFill/>
          </a:ln>
          <a:effectLst>
            <a:outerShdw dist="107763" dir="2700000" algn="ctr" rotWithShape="0">
              <a:schemeClr val="bg2">
                <a:alpha val="50000"/>
              </a:schemeClr>
            </a:outerShdw>
          </a:effectLst>
        </p:spPr>
        <p:txBody>
          <a:bodyPr lIns="45717" tIns="44447" rIns="45717" bIns="44447" anchor="ctr" anchorCtr="1"/>
          <a:lstStyle/>
          <a:p>
            <a:pPr>
              <a:lnSpc>
                <a:spcPct val="150000"/>
              </a:lnSpc>
            </a:pPr>
            <a:r>
              <a:rPr lang="zh-CN" altLang="en-US" sz="2646" b="1" dirty="0">
                <a:solidFill>
                  <a:schemeClr val="bg1"/>
                </a:solidFill>
                <a:latin typeface="微软雅黑" pitchFamily="34" charset="-122"/>
                <a:ea typeface="微软雅黑" pitchFamily="34" charset="-122"/>
              </a:rPr>
              <a:t>2017年必修课程“中外历史纲要”</a:t>
            </a:r>
            <a:endParaRPr lang="en-US" altLang="zh-CN" sz="2646" b="1" dirty="0">
              <a:solidFill>
                <a:schemeClr val="bg1"/>
              </a:solidFill>
              <a:latin typeface="微软雅黑" pitchFamily="34" charset="-122"/>
              <a:ea typeface="微软雅黑" pitchFamily="34" charset="-122"/>
            </a:endParaRPr>
          </a:p>
        </p:txBody>
      </p:sp>
      <p:sp>
        <p:nvSpPr>
          <p:cNvPr id="9" name="文本框 1"/>
          <p:cNvSpPr txBox="1">
            <a:spLocks noChangeArrowheads="1"/>
          </p:cNvSpPr>
          <p:nvPr/>
        </p:nvSpPr>
        <p:spPr bwMode="auto">
          <a:xfrm>
            <a:off x="418887" y="1157269"/>
            <a:ext cx="8738763" cy="2831497"/>
          </a:xfrm>
          <a:prstGeom prst="rect">
            <a:avLst/>
          </a:prstGeom>
          <a:noFill/>
          <a:ln w="9525">
            <a:noFill/>
            <a:miter lim="800000"/>
            <a:headEnd/>
            <a:tailEnd/>
          </a:ln>
        </p:spPr>
        <p:txBody>
          <a:bodyPr wrap="square" lIns="80341" tIns="40172" rIns="80341" bIns="40172">
            <a:spAutoFit/>
          </a:bodyPr>
          <a:lstStyle/>
          <a:p>
            <a:pPr>
              <a:lnSpc>
                <a:spcPct val="150000"/>
              </a:lnSpc>
            </a:pPr>
            <a:r>
              <a:rPr lang="zh-CN" altLang="en-US" sz="2315" dirty="0">
                <a:latin typeface="微软雅黑" pitchFamily="34" charset="-122"/>
                <a:ea typeface="微软雅黑" pitchFamily="34" charset="-122"/>
              </a:rPr>
              <a:t>          </a:t>
            </a:r>
            <a:endParaRPr lang="en-US" altLang="zh-CN" sz="2315" dirty="0">
              <a:latin typeface="微软雅黑" pitchFamily="34" charset="-122"/>
              <a:ea typeface="微软雅黑" pitchFamily="34" charset="-122"/>
            </a:endParaRPr>
          </a:p>
          <a:p>
            <a:pPr>
              <a:lnSpc>
                <a:spcPct val="150000"/>
              </a:lnSpc>
            </a:pPr>
            <a:r>
              <a:rPr lang="en-US" altLang="zh-CN" sz="2400" dirty="0">
                <a:latin typeface="微软雅黑" pitchFamily="34" charset="-122"/>
                <a:ea typeface="微软雅黑" pitchFamily="34" charset="-122"/>
              </a:rPr>
              <a:t>1.2</a:t>
            </a:r>
            <a:r>
              <a:rPr lang="zh-CN" altLang="zh-CN" sz="2400" dirty="0">
                <a:latin typeface="微软雅黑" pitchFamily="34" charset="-122"/>
                <a:ea typeface="微软雅黑" pitchFamily="34" charset="-122"/>
              </a:rPr>
              <a:t>春秋战国时期的政治、社会及思想变动</a:t>
            </a:r>
            <a:endParaRPr lang="zh-CN" altLang="en-US" sz="4000" dirty="0">
              <a:latin typeface="微软雅黑" pitchFamily="34" charset="-122"/>
              <a:ea typeface="微软雅黑" pitchFamily="34" charset="-122"/>
            </a:endParaRPr>
          </a:p>
          <a:p>
            <a:pPr>
              <a:lnSpc>
                <a:spcPct val="150000"/>
              </a:lnSpc>
            </a:pPr>
            <a:r>
              <a:rPr lang="en-US" altLang="zh-CN" sz="2400" dirty="0">
                <a:latin typeface="楷体" panose="02010609060101010101" pitchFamily="49" charset="-122"/>
                <a:ea typeface="楷体" panose="02010609060101010101" pitchFamily="49" charset="-122"/>
              </a:rPr>
              <a:t>    </a:t>
            </a:r>
            <a:r>
              <a:rPr lang="zh-CN" altLang="zh-CN" sz="2400" dirty="0">
                <a:latin typeface="楷体" panose="02010609060101010101" pitchFamily="49" charset="-122"/>
                <a:ea typeface="楷体" panose="02010609060101010101" pitchFamily="49" charset="-122"/>
              </a:rPr>
              <a:t>知道春秋战国时期各国改革的基本史实，认识春秋战国时期的时代特征</a:t>
            </a:r>
            <a:r>
              <a:rPr lang="zh-CN" altLang="en-US" sz="2400" dirty="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了解商鞅变法的具体措施和内容，认识其特点；探讨商鞅变法的历史作用</a:t>
            </a:r>
            <a:r>
              <a:rPr lang="zh-CN" altLang="en-US" sz="2400" dirty="0">
                <a:latin typeface="楷体" panose="02010609060101010101" pitchFamily="49" charset="-122"/>
                <a:ea typeface="楷体" panose="02010609060101010101" pitchFamily="49" charset="-122"/>
              </a:rPr>
              <a:t>。</a:t>
            </a:r>
          </a:p>
        </p:txBody>
      </p:sp>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9911" y="5034370"/>
            <a:ext cx="9548087" cy="108845"/>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4446949" y="-6038"/>
            <a:ext cx="682640" cy="227357"/>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sz="827" dirty="0">
              <a:solidFill>
                <a:schemeClr val="tx1"/>
              </a:solidFill>
            </a:endParaRPr>
          </a:p>
        </p:txBody>
      </p:sp>
      <p:sp>
        <p:nvSpPr>
          <p:cNvPr id="7" name="TextBox 6"/>
          <p:cNvSpPr txBox="1">
            <a:spLocks noChangeArrowheads="1"/>
          </p:cNvSpPr>
          <p:nvPr/>
        </p:nvSpPr>
        <p:spPr bwMode="auto">
          <a:xfrm>
            <a:off x="450715" y="843118"/>
            <a:ext cx="8726610" cy="2903067"/>
          </a:xfrm>
          <a:prstGeom prst="rect">
            <a:avLst/>
          </a:prstGeom>
          <a:noFill/>
          <a:ln w="9525">
            <a:noFill/>
            <a:miter lim="800000"/>
            <a:headEnd/>
            <a:tailEnd/>
          </a:ln>
        </p:spPr>
        <p:txBody>
          <a:bodyPr wrap="square" lIns="151224" tIns="75611" rIns="151224" bIns="75611">
            <a:spAutoFit/>
          </a:bodyPr>
          <a:lstStyle/>
          <a:p>
            <a:pPr>
              <a:lnSpc>
                <a:spcPct val="150000"/>
              </a:lnSpc>
            </a:pPr>
            <a:r>
              <a:rPr lang="zh-CN" altLang="en-US" sz="2315" b="1" dirty="0">
                <a:latin typeface="微软雅黑" pitchFamily="34" charset="-122"/>
                <a:ea typeface="微软雅黑" pitchFamily="34" charset="-122"/>
              </a:rPr>
              <a:t>课标解读：</a:t>
            </a:r>
            <a:endParaRPr lang="en-US" altLang="zh-CN" sz="2315" b="1" dirty="0">
              <a:latin typeface="微软雅黑" pitchFamily="34" charset="-122"/>
              <a:ea typeface="微软雅黑" pitchFamily="34" charset="-122"/>
            </a:endParaRPr>
          </a:p>
          <a:p>
            <a:pPr indent="598629">
              <a:lnSpc>
                <a:spcPct val="150000"/>
              </a:lnSpc>
            </a:pPr>
            <a:r>
              <a:rPr lang="zh-CN" altLang="zh-CN" sz="2400" dirty="0">
                <a:latin typeface="楷体" panose="02010609060101010101" pitchFamily="49" charset="-122"/>
                <a:ea typeface="楷体" panose="02010609060101010101" pitchFamily="49" charset="-122"/>
              </a:rPr>
              <a:t>一</a:t>
            </a:r>
            <a:r>
              <a:rPr lang="zh-CN" altLang="zh-CN" sz="2400" dirty="0" smtClean="0">
                <a:latin typeface="楷体" panose="02010609060101010101" pitchFamily="49" charset="-122"/>
                <a:ea typeface="楷体" panose="02010609060101010101" pitchFamily="49" charset="-122"/>
              </a:rPr>
              <a:t>是</a:t>
            </a:r>
            <a:r>
              <a:rPr lang="en-US" altLang="zh-CN" sz="2400" dirty="0" smtClean="0">
                <a:latin typeface="楷体" panose="02010609060101010101" pitchFamily="49" charset="-122"/>
                <a:ea typeface="楷体" panose="02010609060101010101" pitchFamily="49" charset="-122"/>
              </a:rPr>
              <a:t> </a:t>
            </a:r>
            <a:r>
              <a:rPr lang="zh-CN" altLang="zh-CN" sz="2400" dirty="0" smtClean="0">
                <a:latin typeface="楷体" panose="02010609060101010101" pitchFamily="49" charset="-122"/>
                <a:ea typeface="楷体" panose="02010609060101010101" pitchFamily="49" charset="-122"/>
              </a:rPr>
              <a:t>理解</a:t>
            </a:r>
            <a:r>
              <a:rPr lang="zh-CN" altLang="zh-CN" sz="2400" dirty="0">
                <a:latin typeface="楷体" panose="02010609060101010101" pitchFamily="49" charset="-122"/>
                <a:ea typeface="楷体" panose="02010609060101010101" pitchFamily="49" charset="-122"/>
              </a:rPr>
              <a:t>战国时期变法运动的必然性</a:t>
            </a:r>
            <a:r>
              <a:rPr lang="zh-CN" altLang="en-US"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indent="598629">
              <a:lnSpc>
                <a:spcPct val="150000"/>
              </a:lnSpc>
            </a:pPr>
            <a:r>
              <a:rPr lang="zh-CN" altLang="zh-CN" sz="2400" dirty="0">
                <a:latin typeface="楷体" panose="02010609060101010101" pitchFamily="49" charset="-122"/>
                <a:ea typeface="楷体" panose="02010609060101010101" pitchFamily="49" charset="-122"/>
              </a:rPr>
              <a:t>二</a:t>
            </a:r>
            <a:r>
              <a:rPr lang="zh-CN" altLang="zh-CN" sz="2400" dirty="0" smtClean="0">
                <a:latin typeface="楷体" panose="02010609060101010101" pitchFamily="49" charset="-122"/>
                <a:ea typeface="楷体" panose="02010609060101010101" pitchFamily="49" charset="-122"/>
              </a:rPr>
              <a:t>是</a:t>
            </a:r>
            <a:r>
              <a:rPr lang="en-US" altLang="zh-CN" sz="2400" dirty="0" smtClean="0">
                <a:latin typeface="楷体" panose="02010609060101010101" pitchFamily="49" charset="-122"/>
                <a:ea typeface="楷体" panose="02010609060101010101" pitchFamily="49" charset="-122"/>
              </a:rPr>
              <a:t> </a:t>
            </a:r>
            <a:r>
              <a:rPr lang="zh-CN" altLang="zh-CN" sz="2400" dirty="0" smtClean="0">
                <a:latin typeface="楷体" panose="02010609060101010101" pitchFamily="49" charset="-122"/>
                <a:ea typeface="楷体" panose="02010609060101010101" pitchFamily="49" charset="-122"/>
              </a:rPr>
              <a:t>了解</a:t>
            </a:r>
            <a:r>
              <a:rPr lang="zh-CN" altLang="zh-CN" sz="2400" dirty="0">
                <a:latin typeface="楷体" panose="02010609060101010101" pitchFamily="49" charset="-122"/>
                <a:ea typeface="楷体" panose="02010609060101010101" pitchFamily="49" charset="-122"/>
              </a:rPr>
              <a:t>老子、孔子学说和</a:t>
            </a:r>
            <a:r>
              <a:rPr lang="en-US" altLang="zh-CN" sz="2400" dirty="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百家争鸣</a:t>
            </a:r>
            <a:r>
              <a:rPr lang="en-US" altLang="zh-CN" sz="2400" dirty="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的局面及其意义</a:t>
            </a:r>
            <a:r>
              <a:rPr lang="zh-CN" altLang="en-US" sz="2400" dirty="0">
                <a:latin typeface="楷体" panose="02010609060101010101" pitchFamily="49" charset="-122"/>
                <a:ea typeface="楷体" panose="02010609060101010101" pitchFamily="49" charset="-122"/>
              </a:rPr>
              <a:t>；    </a:t>
            </a:r>
            <a:endParaRPr lang="en-US" altLang="zh-CN" sz="2400" dirty="0">
              <a:latin typeface="楷体" panose="02010609060101010101" pitchFamily="49" charset="-122"/>
              <a:ea typeface="楷体" panose="02010609060101010101" pitchFamily="49" charset="-122"/>
            </a:endParaRPr>
          </a:p>
          <a:p>
            <a:pPr indent="598629">
              <a:lnSpc>
                <a:spcPct val="150000"/>
              </a:lnSpc>
            </a:pPr>
            <a:r>
              <a:rPr lang="zh-CN" altLang="zh-CN" sz="2400" dirty="0">
                <a:latin typeface="楷体" panose="02010609060101010101" pitchFamily="49" charset="-122"/>
                <a:ea typeface="楷体" panose="02010609060101010101" pitchFamily="49" charset="-122"/>
              </a:rPr>
              <a:t>这两个要点均应置于春秋战国时期经济发展和政治变动的大背景下去认识，都是本专题的重点。</a:t>
            </a:r>
            <a:endParaRPr lang="zh-CN" altLang="en-US" sz="4000" b="1" dirty="0">
              <a:latin typeface="楷体" panose="02010609060101010101" pitchFamily="49" charset="-122"/>
              <a:ea typeface="楷体" panose="02010609060101010101" pitchFamily="49" charset="-122"/>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652753" y="345880"/>
            <a:ext cx="2836691" cy="438582"/>
            <a:chOff x="315682" y="569837"/>
            <a:chExt cx="3782254" cy="584774"/>
          </a:xfrm>
        </p:grpSpPr>
        <p:sp>
          <p:nvSpPr>
            <p:cNvPr id="5" name="Text Box 7"/>
            <p:cNvSpPr txBox="1">
              <a:spLocks noChangeArrowheads="1"/>
            </p:cNvSpPr>
            <p:nvPr/>
          </p:nvSpPr>
          <p:spPr bwMode="auto">
            <a:xfrm>
              <a:off x="2041390" y="822220"/>
              <a:ext cx="2056546" cy="276998"/>
            </a:xfrm>
            <a:prstGeom prst="rect">
              <a:avLst/>
            </a:prstGeom>
            <a:noFill/>
            <a:ln w="9525">
              <a:noFill/>
              <a:miter lim="800000"/>
            </a:ln>
          </p:spPr>
          <p:txBody>
            <a:bodyPr wrap="none" lIns="34290" tIns="17145" rIns="34290" bIns="17145">
              <a:spAutoFit/>
            </a:bodyPr>
            <a:lstStyle/>
            <a:p>
              <a:pPr algn="ctr" defTabSz="815975"/>
              <a:r>
                <a:rPr lang="en-CA" sz="1125" dirty="0">
                  <a:solidFill>
                    <a:schemeClr val="bg1">
                      <a:lumMod val="50000"/>
                    </a:schemeClr>
                  </a:solidFill>
                  <a:latin typeface="微软雅黑" pitchFamily="34" charset="-122"/>
                  <a:ea typeface="微软雅黑" pitchFamily="34" charset="-122"/>
                  <a:cs typeface="Open Sans" panose="020B0606030504020204" pitchFamily="34" charset="0"/>
                </a:rPr>
                <a:t>TEACHING CONTENT</a:t>
              </a:r>
            </a:p>
          </p:txBody>
        </p:sp>
        <p:sp>
          <p:nvSpPr>
            <p:cNvPr id="6" name="矩形 5"/>
            <p:cNvSpPr/>
            <p:nvPr/>
          </p:nvSpPr>
          <p:spPr>
            <a:xfrm>
              <a:off x="315682" y="569837"/>
              <a:ext cx="1785105" cy="584774"/>
            </a:xfrm>
            <a:prstGeom prst="rect">
              <a:avLst/>
            </a:prstGeom>
          </p:spPr>
          <p:txBody>
            <a:bodyPr wrap="none">
              <a:spAutoFit/>
            </a:bodyPr>
            <a:lstStyle/>
            <a:p>
              <a:pPr algn="ctr" defTabSz="815975"/>
              <a:r>
                <a:rPr lang="zh-CN" altLang="en-US" sz="22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教学内容</a:t>
              </a:r>
              <a:endParaRPr lang="en-CA" altLang="zh-CN" sz="22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7" name="Triangle 201"/>
          <p:cNvSpPr/>
          <p:nvPr/>
        </p:nvSpPr>
        <p:spPr>
          <a:xfrm rot="10800000">
            <a:off x="4446949" y="1467"/>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latin typeface="微软雅黑" pitchFamily="34" charset="-122"/>
              <a:ea typeface="微软雅黑" pitchFamily="34" charset="-122"/>
            </a:endParaRPr>
          </a:p>
        </p:txBody>
      </p:sp>
      <p:cxnSp>
        <p:nvCxnSpPr>
          <p:cNvPr id="8" name="Straight Connector 200"/>
          <p:cNvCxnSpPr/>
          <p:nvPr/>
        </p:nvCxnSpPr>
        <p:spPr>
          <a:xfrm>
            <a:off x="4388438" y="886831"/>
            <a:ext cx="788753"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93127" y="2673633"/>
            <a:ext cx="1223538" cy="368530"/>
            <a:chOff x="3838575" y="2712368"/>
            <a:chExt cx="1604974" cy="368530"/>
          </a:xfrm>
        </p:grpSpPr>
        <p:cxnSp>
          <p:nvCxnSpPr>
            <p:cNvPr id="10" name="直接连接符 9"/>
            <p:cNvCxnSpPr/>
            <p:nvPr/>
          </p:nvCxnSpPr>
          <p:spPr>
            <a:xfrm>
              <a:off x="3838575" y="2892218"/>
              <a:ext cx="593181" cy="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952634" y="2911353"/>
              <a:ext cx="490915" cy="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405565" y="2712368"/>
              <a:ext cx="186017" cy="189461"/>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807526" y="2899283"/>
              <a:ext cx="171299" cy="17447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4543202" y="2717130"/>
              <a:ext cx="316707" cy="363768"/>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5" name="椭圆 14"/>
          <p:cNvSpPr/>
          <p:nvPr/>
        </p:nvSpPr>
        <p:spPr>
          <a:xfrm>
            <a:off x="871071" y="2139533"/>
            <a:ext cx="1423450" cy="1423450"/>
          </a:xfrm>
          <a:prstGeom prst="ellipse">
            <a:avLst/>
          </a:prstGeom>
          <a:solidFill>
            <a:schemeClr val="accent6">
              <a:lumMod val="60000"/>
              <a:lumOff val="40000"/>
            </a:schemeClr>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itchFamily="34" charset="-122"/>
              <a:ea typeface="微软雅黑" pitchFamily="34" charset="-122"/>
            </a:endParaRPr>
          </a:p>
        </p:txBody>
      </p:sp>
      <p:grpSp>
        <p:nvGrpSpPr>
          <p:cNvPr id="16" name="组合 15"/>
          <p:cNvGrpSpPr/>
          <p:nvPr/>
        </p:nvGrpSpPr>
        <p:grpSpPr>
          <a:xfrm>
            <a:off x="3017622" y="1470422"/>
            <a:ext cx="2846358" cy="2846358"/>
            <a:chOff x="304800" y="673100"/>
            <a:chExt cx="4000500" cy="4000500"/>
          </a:xfrm>
          <a:effectLst>
            <a:outerShdw blurRad="317500" dist="1905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grpSp>
      <p:grpSp>
        <p:nvGrpSpPr>
          <p:cNvPr id="19" name="组合 18"/>
          <p:cNvGrpSpPr/>
          <p:nvPr/>
        </p:nvGrpSpPr>
        <p:grpSpPr>
          <a:xfrm>
            <a:off x="4944858" y="1499417"/>
            <a:ext cx="623903" cy="623903"/>
            <a:chOff x="304800" y="673100"/>
            <a:chExt cx="4000500" cy="4000500"/>
          </a:xfrm>
          <a:effectLst>
            <a:outerShdw blurRad="317500" dist="1905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tx1"/>
                </a:solidFill>
                <a:latin typeface="微软雅黑" pitchFamily="34" charset="-122"/>
                <a:ea typeface="微软雅黑" pitchFamily="34" charset="-122"/>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tx1"/>
                  </a:solidFill>
                  <a:latin typeface="微软雅黑" panose="020B0503020204020204" pitchFamily="34" charset="-122"/>
                  <a:ea typeface="微软雅黑" panose="020B0503020204020204" pitchFamily="34" charset="-122"/>
                </a:rPr>
                <a:t>1</a:t>
              </a:r>
              <a:endParaRPr lang="zh-CN" altLang="en-US" sz="2500" b="1" dirty="0">
                <a:solidFill>
                  <a:schemeClr val="tx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520165" y="2201822"/>
            <a:ext cx="623903" cy="623903"/>
            <a:chOff x="304800" y="673100"/>
            <a:chExt cx="4000500" cy="4000500"/>
          </a:xfrm>
          <a:effectLst>
            <a:outerShdw blurRad="317500" dist="1905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tx1"/>
                </a:solidFill>
                <a:latin typeface="微软雅黑" pitchFamily="34" charset="-122"/>
                <a:ea typeface="微软雅黑" pitchFamily="34" charset="-122"/>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tx1"/>
                  </a:solidFill>
                  <a:latin typeface="微软雅黑" panose="020B0503020204020204" pitchFamily="34" charset="-122"/>
                  <a:ea typeface="微软雅黑" panose="020B0503020204020204" pitchFamily="34" charset="-122"/>
                </a:rPr>
                <a:t>2</a:t>
              </a:r>
              <a:endParaRPr lang="zh-CN" altLang="en-US" sz="2500" b="1" dirty="0">
                <a:solidFill>
                  <a:schemeClr val="tx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5475305" y="3044525"/>
            <a:ext cx="623903" cy="623903"/>
            <a:chOff x="304800" y="673100"/>
            <a:chExt cx="4000500" cy="4000500"/>
          </a:xfrm>
          <a:effectLst>
            <a:outerShdw blurRad="317500" dist="1905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tx1"/>
                </a:solidFill>
                <a:latin typeface="微软雅黑" pitchFamily="34" charset="-122"/>
                <a:ea typeface="微软雅黑" pitchFamily="34" charset="-122"/>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tx1"/>
                  </a:solidFill>
                  <a:latin typeface="微软雅黑" panose="020B0503020204020204" pitchFamily="34" charset="-122"/>
                  <a:ea typeface="微软雅黑" panose="020B0503020204020204" pitchFamily="34" charset="-122"/>
                </a:rPr>
                <a:t>3</a:t>
              </a:r>
              <a:endParaRPr lang="zh-CN" altLang="en-US" sz="2500" b="1" dirty="0">
                <a:solidFill>
                  <a:schemeClr val="tx1"/>
                </a:solidFill>
                <a:latin typeface="微软雅黑" panose="020B0503020204020204" pitchFamily="34" charset="-122"/>
                <a:ea typeface="微软雅黑" panose="020B0503020204020204" pitchFamily="34" charset="-122"/>
              </a:endParaRPr>
            </a:p>
          </p:txBody>
        </p:sp>
      </p:grpSp>
      <p:sp>
        <p:nvSpPr>
          <p:cNvPr id="28" name="TextBox 20"/>
          <p:cNvSpPr txBox="1"/>
          <p:nvPr/>
        </p:nvSpPr>
        <p:spPr>
          <a:xfrm>
            <a:off x="1145513" y="2294867"/>
            <a:ext cx="840445" cy="1107996"/>
          </a:xfrm>
          <a:prstGeom prst="rect">
            <a:avLst/>
          </a:prstGeom>
          <a:noFill/>
        </p:spPr>
        <p:txBody>
          <a:bodyPr wrap="square" lIns="0" tIns="0" rIns="0" bIns="0" rtlCol="0">
            <a:spAutoFit/>
          </a:bodyPr>
          <a:lstStyle/>
          <a:p>
            <a:pPr algn="ctr"/>
            <a:r>
              <a:rPr lang="zh-CN" altLang="zh-CN" sz="2400" b="1" kern="100" dirty="0">
                <a:latin typeface="微软雅黑" pitchFamily="34" charset="-122"/>
                <a:ea typeface="微软雅黑" pitchFamily="34" charset="-122"/>
                <a:cs typeface="Times New Roman" panose="02020603050405020304" pitchFamily="18" charset="0"/>
              </a:rPr>
              <a:t>中外历史纲要</a:t>
            </a:r>
            <a:endParaRPr lang="zh-CN" altLang="en-US" sz="2400" b="1" dirty="0">
              <a:latin typeface="微软雅黑" panose="020B0503020204020204" pitchFamily="34" charset="-122"/>
              <a:ea typeface="微软雅黑" panose="020B0503020204020204" pitchFamily="34" charset="-122"/>
            </a:endParaRPr>
          </a:p>
        </p:txBody>
      </p:sp>
      <p:sp>
        <p:nvSpPr>
          <p:cNvPr id="29" name="TextBox 21"/>
          <p:cNvSpPr txBox="1"/>
          <p:nvPr/>
        </p:nvSpPr>
        <p:spPr>
          <a:xfrm>
            <a:off x="5832116" y="1488472"/>
            <a:ext cx="2725517" cy="461665"/>
          </a:xfrm>
          <a:prstGeom prst="rect">
            <a:avLst/>
          </a:prstGeom>
          <a:noFill/>
        </p:spPr>
        <p:txBody>
          <a:bodyPr wrap="square" lIns="0" tIns="0" rIns="0" bIns="0" rtlCol="0">
            <a:spAutoFit/>
          </a:bodyPr>
          <a:lstStyle/>
          <a:p>
            <a:pPr fontAlgn="base">
              <a:lnSpc>
                <a:spcPct val="150000"/>
              </a:lnSpc>
              <a:spcBef>
                <a:spcPct val="0"/>
              </a:spcBef>
              <a:spcAft>
                <a:spcPct val="0"/>
              </a:spcAft>
            </a:pPr>
            <a:r>
              <a:rPr lang="zh-CN" altLang="zh-CN" sz="2000" b="1" kern="100" dirty="0">
                <a:latin typeface="微软雅黑" pitchFamily="34" charset="-122"/>
                <a:ea typeface="微软雅黑" pitchFamily="34" charset="-122"/>
                <a:cs typeface="Times New Roman" panose="02020603050405020304" pitchFamily="18" charset="0"/>
              </a:rPr>
              <a:t>列国纷争与华夏认同</a:t>
            </a:r>
            <a:endParaRPr lang="en-US" altLang="zh-CN" sz="2000" b="1" dirty="0">
              <a:latin typeface="微软雅黑" panose="020B0503020204020204" pitchFamily="34" charset="-122"/>
              <a:ea typeface="微软雅黑" panose="020B0503020204020204" pitchFamily="34" charset="-122"/>
              <a:cs typeface="Lato Light" charset="0"/>
              <a:sym typeface="Lato Light" charset="0"/>
            </a:endParaRPr>
          </a:p>
        </p:txBody>
      </p:sp>
      <p:sp>
        <p:nvSpPr>
          <p:cNvPr id="30" name="TextBox 22"/>
          <p:cNvSpPr txBox="1"/>
          <p:nvPr/>
        </p:nvSpPr>
        <p:spPr>
          <a:xfrm>
            <a:off x="6330221" y="2359884"/>
            <a:ext cx="2520501" cy="307777"/>
          </a:xfrm>
          <a:prstGeom prst="rect">
            <a:avLst/>
          </a:prstGeom>
          <a:noFill/>
        </p:spPr>
        <p:txBody>
          <a:bodyPr wrap="square" lIns="0" tIns="0" rIns="0" bIns="0" rtlCol="0">
            <a:spAutoFit/>
          </a:bodyPr>
          <a:lstStyle/>
          <a:p>
            <a:pPr algn="ctr"/>
            <a:r>
              <a:rPr lang="zh-CN" altLang="zh-CN" sz="2000" kern="100" dirty="0">
                <a:solidFill>
                  <a:schemeClr val="bg1">
                    <a:lumMod val="50000"/>
                  </a:schemeClr>
                </a:solidFill>
                <a:latin typeface="微软雅黑" pitchFamily="34" charset="-122"/>
                <a:ea typeface="微软雅黑" pitchFamily="34" charset="-122"/>
                <a:cs typeface="Times New Roman" panose="02020603050405020304" pitchFamily="18" charset="0"/>
              </a:rPr>
              <a:t>经济发展与</a:t>
            </a:r>
            <a:r>
              <a:rPr lang="zh-CN" altLang="zh-CN" sz="2000" b="1" kern="100" dirty="0">
                <a:latin typeface="微软雅黑" pitchFamily="34" charset="-122"/>
                <a:ea typeface="微软雅黑" pitchFamily="34" charset="-122"/>
                <a:cs typeface="Times New Roman" panose="02020603050405020304" pitchFamily="18" charset="0"/>
              </a:rPr>
              <a:t>变法运动</a:t>
            </a:r>
          </a:p>
        </p:txBody>
      </p:sp>
      <p:sp>
        <p:nvSpPr>
          <p:cNvPr id="31" name="TextBox 23"/>
          <p:cNvSpPr txBox="1"/>
          <p:nvPr/>
        </p:nvSpPr>
        <p:spPr>
          <a:xfrm>
            <a:off x="6489444" y="3123909"/>
            <a:ext cx="2772662" cy="461665"/>
          </a:xfrm>
          <a:prstGeom prst="rect">
            <a:avLst/>
          </a:prstGeom>
          <a:noFill/>
        </p:spPr>
        <p:txBody>
          <a:bodyPr wrap="square" lIns="0" tIns="0" rIns="0" bIns="0" rtlCol="0">
            <a:spAutoFit/>
          </a:bodyPr>
          <a:lstStyle/>
          <a:p>
            <a:pPr fontAlgn="base">
              <a:lnSpc>
                <a:spcPct val="150000"/>
              </a:lnSpc>
              <a:spcBef>
                <a:spcPct val="0"/>
              </a:spcBef>
              <a:spcAft>
                <a:spcPct val="0"/>
              </a:spcAft>
            </a:pPr>
            <a:r>
              <a:rPr lang="zh-CN" altLang="zh-CN" sz="2000" kern="100" dirty="0">
                <a:solidFill>
                  <a:schemeClr val="bg1">
                    <a:lumMod val="50000"/>
                  </a:schemeClr>
                </a:solidFill>
                <a:latin typeface="微软雅黑" pitchFamily="34" charset="-122"/>
                <a:ea typeface="微软雅黑" pitchFamily="34" charset="-122"/>
                <a:cs typeface="Times New Roman" panose="02020603050405020304" pitchFamily="18" charset="0"/>
              </a:rPr>
              <a:t>孔子与老子</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2" name="TextBox 24"/>
          <p:cNvSpPr txBox="1"/>
          <p:nvPr/>
        </p:nvSpPr>
        <p:spPr>
          <a:xfrm>
            <a:off x="3489570" y="2142300"/>
            <a:ext cx="1752111" cy="1600438"/>
          </a:xfrm>
          <a:prstGeom prst="rect">
            <a:avLst/>
          </a:prstGeom>
          <a:noFill/>
        </p:spPr>
        <p:txBody>
          <a:bodyPr wrap="square" lIns="0" tIns="0" rIns="0" bIns="0" rtlCol="0">
            <a:spAutoFit/>
          </a:bodyPr>
          <a:lstStyle/>
          <a:p>
            <a:pPr algn="ctr">
              <a:lnSpc>
                <a:spcPct val="130000"/>
              </a:lnSpc>
            </a:pPr>
            <a:r>
              <a:rPr lang="zh-CN" altLang="zh-CN" sz="2000" b="1" kern="100" dirty="0">
                <a:latin typeface="微软雅黑" pitchFamily="34" charset="-122"/>
                <a:ea typeface="微软雅黑" pitchFamily="34" charset="-122"/>
                <a:cs typeface="Times New Roman" panose="02020603050405020304" pitchFamily="18" charset="0"/>
              </a:rPr>
              <a:t>第</a:t>
            </a:r>
            <a:r>
              <a:rPr lang="en-US" altLang="zh-CN" sz="2000" b="1" kern="100" dirty="0">
                <a:latin typeface="微软雅黑" pitchFamily="34" charset="-122"/>
                <a:ea typeface="微软雅黑" pitchFamily="34" charset="-122"/>
                <a:cs typeface="Times New Roman" panose="02020603050405020304" pitchFamily="18" charset="0"/>
              </a:rPr>
              <a:t>2</a:t>
            </a:r>
            <a:r>
              <a:rPr lang="zh-CN" altLang="zh-CN" sz="2000" b="1" kern="100" dirty="0">
                <a:latin typeface="微软雅黑" pitchFamily="34" charset="-122"/>
                <a:ea typeface="微软雅黑" pitchFamily="34" charset="-122"/>
                <a:cs typeface="Times New Roman" panose="02020603050405020304" pitchFamily="18" charset="0"/>
              </a:rPr>
              <a:t>课 </a:t>
            </a:r>
            <a:endParaRPr lang="en-US" altLang="zh-CN" sz="2000" b="1" kern="100" dirty="0">
              <a:latin typeface="微软雅黑" pitchFamily="34" charset="-122"/>
              <a:ea typeface="微软雅黑" pitchFamily="34" charset="-122"/>
              <a:cs typeface="Times New Roman" panose="02020603050405020304" pitchFamily="18" charset="0"/>
            </a:endParaRPr>
          </a:p>
          <a:p>
            <a:pPr algn="ctr">
              <a:lnSpc>
                <a:spcPct val="130000"/>
              </a:lnSpc>
            </a:pPr>
            <a:r>
              <a:rPr lang="zh-CN" altLang="zh-CN" sz="2000" b="1" kern="100" dirty="0">
                <a:latin typeface="微软雅黑" pitchFamily="34" charset="-122"/>
                <a:ea typeface="微软雅黑" pitchFamily="34" charset="-122"/>
                <a:cs typeface="Times New Roman" panose="02020603050405020304" pitchFamily="18" charset="0"/>
              </a:rPr>
              <a:t>诸侯纷争</a:t>
            </a:r>
            <a:endParaRPr lang="en-US" altLang="zh-CN" sz="2000" b="1" kern="100" dirty="0">
              <a:latin typeface="微软雅黑" pitchFamily="34" charset="-122"/>
              <a:ea typeface="微软雅黑" pitchFamily="34" charset="-122"/>
              <a:cs typeface="Times New Roman" panose="02020603050405020304" pitchFamily="18" charset="0"/>
            </a:endParaRPr>
          </a:p>
          <a:p>
            <a:pPr algn="ctr">
              <a:lnSpc>
                <a:spcPct val="130000"/>
              </a:lnSpc>
            </a:pPr>
            <a:r>
              <a:rPr lang="zh-CN" altLang="zh-CN" sz="2000" b="1" kern="100" dirty="0">
                <a:latin typeface="微软雅黑" pitchFamily="34" charset="-122"/>
                <a:ea typeface="微软雅黑" pitchFamily="34" charset="-122"/>
                <a:cs typeface="Times New Roman" panose="02020603050405020304" pitchFamily="18" charset="0"/>
              </a:rPr>
              <a:t>与</a:t>
            </a:r>
            <a:endParaRPr lang="en-US" altLang="zh-CN" sz="2000" b="1" kern="100" dirty="0">
              <a:latin typeface="微软雅黑" pitchFamily="34" charset="-122"/>
              <a:ea typeface="微软雅黑" pitchFamily="34" charset="-122"/>
              <a:cs typeface="Times New Roman" panose="02020603050405020304" pitchFamily="18" charset="0"/>
            </a:endParaRPr>
          </a:p>
          <a:p>
            <a:pPr algn="ctr">
              <a:lnSpc>
                <a:spcPct val="130000"/>
              </a:lnSpc>
            </a:pPr>
            <a:r>
              <a:rPr lang="zh-CN" altLang="zh-CN" sz="2000" b="1" kern="100" dirty="0">
                <a:latin typeface="微软雅黑" pitchFamily="34" charset="-122"/>
                <a:ea typeface="微软雅黑" pitchFamily="34" charset="-122"/>
                <a:cs typeface="Times New Roman" panose="02020603050405020304" pitchFamily="18" charset="0"/>
              </a:rPr>
              <a:t>变法运动</a:t>
            </a:r>
            <a:endParaRPr lang="en-US" altLang="zh-CN" sz="2000" b="1" dirty="0">
              <a:latin typeface="微软雅黑" panose="020B0503020204020204" pitchFamily="34" charset="-122"/>
              <a:ea typeface="微软雅黑" panose="020B0503020204020204" pitchFamily="34" charset="-122"/>
            </a:endParaRPr>
          </a:p>
        </p:txBody>
      </p: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912" y="5034642"/>
            <a:ext cx="9548087" cy="108858"/>
          </a:xfrm>
          <a:prstGeom prst="rect">
            <a:avLst/>
          </a:prstGeom>
          <a:effectLst>
            <a:outerShdw blurRad="50800" dist="38100" dir="2700000" algn="tl" rotWithShape="0">
              <a:prstClr val="black">
                <a:alpha val="40000"/>
              </a:prstClr>
            </a:outerShdw>
          </a:effectLst>
        </p:spPr>
      </p:pic>
      <p:sp>
        <p:nvSpPr>
          <p:cNvPr id="2" name="矩形 1">
            <a:extLst>
              <a:ext uri="{FF2B5EF4-FFF2-40B4-BE49-F238E27FC236}">
                <a16:creationId xmlns:a16="http://schemas.microsoft.com/office/drawing/2014/main" xmlns="" id="{4359ADC4-FD37-41AF-BD4C-7B0A99979418}"/>
              </a:ext>
            </a:extLst>
          </p:cNvPr>
          <p:cNvSpPr/>
          <p:nvPr/>
        </p:nvSpPr>
        <p:spPr>
          <a:xfrm>
            <a:off x="5718239" y="3954336"/>
            <a:ext cx="2492990" cy="400110"/>
          </a:xfrm>
          <a:prstGeom prst="rect">
            <a:avLst/>
          </a:prstGeom>
        </p:spPr>
        <p:txBody>
          <a:bodyPr wrap="none">
            <a:spAutoFit/>
          </a:bodyPr>
          <a:lstStyle/>
          <a:p>
            <a:r>
              <a:rPr lang="zh-CN" altLang="zh-CN" sz="2000" kern="100" dirty="0">
                <a:solidFill>
                  <a:schemeClr val="bg1">
                    <a:lumMod val="50000"/>
                  </a:schemeClr>
                </a:solidFill>
                <a:latin typeface="微软雅黑" pitchFamily="34" charset="-122"/>
                <a:ea typeface="微软雅黑" pitchFamily="34" charset="-122"/>
                <a:cs typeface="Times New Roman" panose="02020603050405020304" pitchFamily="18" charset="0"/>
              </a:rPr>
              <a:t>社会变革与百家争鸣</a:t>
            </a:r>
            <a:endParaRPr lang="zh-CN" altLang="en-US" sz="2000" dirty="0">
              <a:solidFill>
                <a:schemeClr val="bg1">
                  <a:lumMod val="50000"/>
                </a:schemeClr>
              </a:solidFill>
              <a:latin typeface="微软雅黑" pitchFamily="34" charset="-122"/>
              <a:ea typeface="微软雅黑" pitchFamily="34" charset="-122"/>
            </a:endParaRPr>
          </a:p>
        </p:txBody>
      </p:sp>
      <p:sp>
        <p:nvSpPr>
          <p:cNvPr id="33" name="椭圆 32">
            <a:extLst>
              <a:ext uri="{FF2B5EF4-FFF2-40B4-BE49-F238E27FC236}">
                <a16:creationId xmlns:a16="http://schemas.microsoft.com/office/drawing/2014/main" xmlns="" id="{4594FB49-1AC3-46C3-AB50-40AA71EFB817}"/>
              </a:ext>
            </a:extLst>
          </p:cNvPr>
          <p:cNvSpPr/>
          <p:nvPr/>
        </p:nvSpPr>
        <p:spPr>
          <a:xfrm>
            <a:off x="4936854" y="3817464"/>
            <a:ext cx="596669" cy="5966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tx1"/>
                </a:solidFill>
                <a:latin typeface="微软雅黑" panose="020B0503020204020204" pitchFamily="34" charset="-122"/>
                <a:ea typeface="微软雅黑" panose="020B0503020204020204" pitchFamily="34" charset="-122"/>
              </a:rPr>
              <a:t>4</a:t>
            </a:r>
            <a:endParaRPr lang="zh-CN" altLang="en-US" sz="2500"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3761636"/>
      </p:ext>
    </p:extLst>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000"/>
                                </p:stCondLst>
                                <p:childTnLst>
                                  <p:par>
                                    <p:cTn id="19" presetID="2" presetClass="entr" presetSubtype="4" fill="hold" grpId="0" nodeType="afterEffect" p14:presetBounceEnd="44000">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14:bounceEnd="44000">
                                          <p:cBhvr additive="base">
                                            <p:cTn id="21" dur="500" fill="hold"/>
                                            <p:tgtEl>
                                              <p:spTgt spid="15"/>
                                            </p:tgtEl>
                                            <p:attrNameLst>
                                              <p:attrName>ppt_x</p:attrName>
                                            </p:attrNameLst>
                                          </p:cBhvr>
                                          <p:tavLst>
                                            <p:tav tm="0">
                                              <p:val>
                                                <p:strVal val="#ppt_x"/>
                                              </p:val>
                                            </p:tav>
                                            <p:tav tm="100000">
                                              <p:val>
                                                <p:strVal val="#ppt_x"/>
                                              </p:val>
                                            </p:tav>
                                          </p:tavLst>
                                        </p:anim>
                                        <p:anim calcmode="lin" valueType="num" p14:bounceEnd="44000">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par>
                              <p:cTn id="33" fill="hold">
                                <p:stCondLst>
                                  <p:cond delay="3500"/>
                                </p:stCondLst>
                                <p:childTnLst>
                                  <p:par>
                                    <p:cTn id="34" presetID="2" presetClass="entr" presetSubtype="1" fill="hold" nodeType="afterEffect" p14:presetBounceEnd="44000">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14:bounceEnd="44000">
                                          <p:cBhvr additive="base">
                                            <p:cTn id="36" dur="500" fill="hold"/>
                                            <p:tgtEl>
                                              <p:spTgt spid="16"/>
                                            </p:tgtEl>
                                            <p:attrNameLst>
                                              <p:attrName>ppt_x</p:attrName>
                                            </p:attrNameLst>
                                          </p:cBhvr>
                                          <p:tavLst>
                                            <p:tav tm="0">
                                              <p:val>
                                                <p:strVal val="#ppt_x"/>
                                              </p:val>
                                            </p:tav>
                                            <p:tav tm="100000">
                                              <p:val>
                                                <p:strVal val="#ppt_x"/>
                                              </p:val>
                                            </p:tav>
                                          </p:tavLst>
                                        </p:anim>
                                        <p:anim calcmode="lin" valueType="num" p14:bounceEnd="44000">
                                          <p:cBhvr additive="base">
                                            <p:cTn id="37" dur="500" fill="hold"/>
                                            <p:tgtEl>
                                              <p:spTgt spid="16"/>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up)">
                                          <p:cBhvr>
                                            <p:cTn id="41" dur="500"/>
                                            <p:tgtEl>
                                              <p:spTgt spid="32"/>
                                            </p:tgtEl>
                                          </p:cBhvr>
                                        </p:animEffect>
                                      </p:childTnLst>
                                    </p:cTn>
                                  </p:par>
                                </p:childTnLst>
                              </p:cTn>
                            </p:par>
                            <p:par>
                              <p:cTn id="42" fill="hold">
                                <p:stCondLst>
                                  <p:cond delay="4500"/>
                                </p:stCondLst>
                                <p:childTnLst>
                                  <p:par>
                                    <p:cTn id="43" presetID="52"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Scale>
                                          <p:cBhvr>
                                            <p:cTn id="45" dur="5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19"/>
                                            </p:tgtEl>
                                            <p:attrNameLst>
                                              <p:attrName>ppt_x</p:attrName>
                                              <p:attrName>ppt_y</p:attrName>
                                            </p:attrNameLst>
                                          </p:cBhvr>
                                        </p:animMotion>
                                        <p:animEffect transition="in" filter="fade">
                                          <p:cBhvr>
                                            <p:cTn id="47" dur="500"/>
                                            <p:tgtEl>
                                              <p:spTgt spid="19"/>
                                            </p:tgtEl>
                                          </p:cBhvr>
                                        </p:animEffect>
                                      </p:childTnLst>
                                    </p:cTn>
                                  </p:par>
                                </p:childTnLst>
                              </p:cTn>
                            </p:par>
                            <p:par>
                              <p:cTn id="48" fill="hold">
                                <p:stCondLst>
                                  <p:cond delay="5000"/>
                                </p:stCondLst>
                                <p:childTnLst>
                                  <p:par>
                                    <p:cTn id="49" presetID="52"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Scale>
                                          <p:cBhvr>
                                            <p:cTn id="51" dur="5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22"/>
                                            </p:tgtEl>
                                            <p:attrNameLst>
                                              <p:attrName>ppt_x</p:attrName>
                                              <p:attrName>ppt_y</p:attrName>
                                            </p:attrNameLst>
                                          </p:cBhvr>
                                        </p:animMotion>
                                        <p:animEffect transition="in" filter="fade">
                                          <p:cBhvr>
                                            <p:cTn id="53" dur="500"/>
                                            <p:tgtEl>
                                              <p:spTgt spid="22"/>
                                            </p:tgtEl>
                                          </p:cBhvr>
                                        </p:animEffect>
                                      </p:childTnLst>
                                    </p:cTn>
                                  </p:par>
                                </p:childTnLst>
                              </p:cTn>
                            </p:par>
                            <p:par>
                              <p:cTn id="54" fill="hold">
                                <p:stCondLst>
                                  <p:cond delay="5500"/>
                                </p:stCondLst>
                                <p:childTnLst>
                                  <p:par>
                                    <p:cTn id="55" presetID="52" presetClass="entr" presetSubtype="0"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Scale>
                                          <p:cBhvr>
                                            <p:cTn id="57" dur="5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25"/>
                                            </p:tgtEl>
                                            <p:attrNameLst>
                                              <p:attrName>ppt_x</p:attrName>
                                              <p:attrName>ppt_y</p:attrName>
                                            </p:attrNameLst>
                                          </p:cBhvr>
                                        </p:animMotion>
                                        <p:animEffect transition="in" filter="fade">
                                          <p:cBhvr>
                                            <p:cTn id="59" dur="500"/>
                                            <p:tgtEl>
                                              <p:spTgt spid="25"/>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par>
                                    <p:cTn id="67" presetID="22" presetClass="entr" presetSubtype="8" fill="hold" grpId="0" nodeType="withEffect">
                                      <p:stCondLst>
                                        <p:cond delay="400"/>
                                      </p:stCondLst>
                                      <p:childTnLst>
                                        <p:set>
                                          <p:cBhvr>
                                            <p:cTn id="68" dur="1" fill="hold">
                                              <p:stCondLst>
                                                <p:cond delay="0"/>
                                              </p:stCondLst>
                                            </p:cTn>
                                            <p:tgtEl>
                                              <p:spTgt spid="31"/>
                                            </p:tgtEl>
                                            <p:attrNameLst>
                                              <p:attrName>style.visibility</p:attrName>
                                            </p:attrNameLst>
                                          </p:cBhvr>
                                          <p:to>
                                            <p:strVal val="visible"/>
                                          </p:to>
                                        </p:set>
                                        <p:animEffect transition="in" filter="wipe(left)">
                                          <p:cBhvr>
                                            <p:cTn id="69" dur="500"/>
                                            <p:tgtEl>
                                              <p:spTgt spid="31"/>
                                            </p:tgtEl>
                                          </p:cBhvr>
                                        </p:animEffect>
                                      </p:childTnLst>
                                    </p:cTn>
                                  </p:par>
                                </p:childTnLst>
                              </p:cTn>
                            </p:par>
                            <p:par>
                              <p:cTn id="70" fill="hold">
                                <p:stCondLst>
                                  <p:cond delay="6500"/>
                                </p:stCondLst>
                                <p:childTnLst>
                                  <p:par>
                                    <p:cTn id="71" presetID="26" presetClass="emph" presetSubtype="0" repeatCount="30000" fill="hold" nodeType="afterEffect">
                                      <p:stCondLst>
                                        <p:cond delay="0"/>
                                      </p:stCondLst>
                                      <p:childTnLst>
                                        <p:animEffect transition="out" filter="fade">
                                          <p:cBhvr>
                                            <p:cTn id="72" dur="100" tmFilter="0, 0; .2, .5; .8, .5; 1, 0"/>
                                            <p:tgtEl>
                                              <p:spTgt spid="9"/>
                                            </p:tgtEl>
                                          </p:cBhvr>
                                        </p:animEffect>
                                        <p:animScale>
                                          <p:cBhvr>
                                            <p:cTn id="73" dur="50" autoRev="1" fill="hold"/>
                                            <p:tgtEl>
                                              <p:spTgt spid="9"/>
                                            </p:tgtEl>
                                          </p:cBhvr>
                                          <p:by x="105000" y="105000"/>
                                        </p:animScale>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fill="hold"/>
                                            <p:tgtEl>
                                              <p:spTgt spid="34"/>
                                            </p:tgtEl>
                                            <p:attrNameLst>
                                              <p:attrName>ppt_x</p:attrName>
                                            </p:attrNameLst>
                                          </p:cBhvr>
                                          <p:tavLst>
                                            <p:tav tm="0">
                                              <p:val>
                                                <p:strVal val="0-#ppt_w/2"/>
                                              </p:val>
                                            </p:tav>
                                            <p:tav tm="100000">
                                              <p:val>
                                                <p:strVal val="#ppt_x"/>
                                              </p:val>
                                            </p:tav>
                                          </p:tavLst>
                                        </p:anim>
                                        <p:anim calcmode="lin" valueType="num">
                                          <p:cBhvr additive="base">
                                            <p:cTn id="7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28" grpId="0"/>
          <p:bldP spid="29" grpId="0"/>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up)">
                                          <p:cBhvr>
                                            <p:cTn id="41" dur="500"/>
                                            <p:tgtEl>
                                              <p:spTgt spid="32"/>
                                            </p:tgtEl>
                                          </p:cBhvr>
                                        </p:animEffect>
                                      </p:childTnLst>
                                    </p:cTn>
                                  </p:par>
                                </p:childTnLst>
                              </p:cTn>
                            </p:par>
                            <p:par>
                              <p:cTn id="42" fill="hold">
                                <p:stCondLst>
                                  <p:cond delay="4500"/>
                                </p:stCondLst>
                                <p:childTnLst>
                                  <p:par>
                                    <p:cTn id="43" presetID="52"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Scale>
                                          <p:cBhvr>
                                            <p:cTn id="45" dur="5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19"/>
                                            </p:tgtEl>
                                            <p:attrNameLst>
                                              <p:attrName>ppt_x</p:attrName>
                                              <p:attrName>ppt_y</p:attrName>
                                            </p:attrNameLst>
                                          </p:cBhvr>
                                        </p:animMotion>
                                        <p:animEffect transition="in" filter="fade">
                                          <p:cBhvr>
                                            <p:cTn id="47" dur="500"/>
                                            <p:tgtEl>
                                              <p:spTgt spid="19"/>
                                            </p:tgtEl>
                                          </p:cBhvr>
                                        </p:animEffect>
                                      </p:childTnLst>
                                    </p:cTn>
                                  </p:par>
                                </p:childTnLst>
                              </p:cTn>
                            </p:par>
                            <p:par>
                              <p:cTn id="48" fill="hold">
                                <p:stCondLst>
                                  <p:cond delay="5000"/>
                                </p:stCondLst>
                                <p:childTnLst>
                                  <p:par>
                                    <p:cTn id="49" presetID="52"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Scale>
                                          <p:cBhvr>
                                            <p:cTn id="51" dur="5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22"/>
                                            </p:tgtEl>
                                            <p:attrNameLst>
                                              <p:attrName>ppt_x</p:attrName>
                                              <p:attrName>ppt_y</p:attrName>
                                            </p:attrNameLst>
                                          </p:cBhvr>
                                        </p:animMotion>
                                        <p:animEffect transition="in" filter="fade">
                                          <p:cBhvr>
                                            <p:cTn id="53" dur="500"/>
                                            <p:tgtEl>
                                              <p:spTgt spid="22"/>
                                            </p:tgtEl>
                                          </p:cBhvr>
                                        </p:animEffect>
                                      </p:childTnLst>
                                    </p:cTn>
                                  </p:par>
                                </p:childTnLst>
                              </p:cTn>
                            </p:par>
                            <p:par>
                              <p:cTn id="54" fill="hold">
                                <p:stCondLst>
                                  <p:cond delay="5500"/>
                                </p:stCondLst>
                                <p:childTnLst>
                                  <p:par>
                                    <p:cTn id="55" presetID="52" presetClass="entr" presetSubtype="0"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Scale>
                                          <p:cBhvr>
                                            <p:cTn id="57" dur="5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25"/>
                                            </p:tgtEl>
                                            <p:attrNameLst>
                                              <p:attrName>ppt_x</p:attrName>
                                              <p:attrName>ppt_y</p:attrName>
                                            </p:attrNameLst>
                                          </p:cBhvr>
                                        </p:animMotion>
                                        <p:animEffect transition="in" filter="fade">
                                          <p:cBhvr>
                                            <p:cTn id="59" dur="500"/>
                                            <p:tgtEl>
                                              <p:spTgt spid="25"/>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par>
                                    <p:cTn id="67" presetID="22" presetClass="entr" presetSubtype="8" fill="hold" grpId="0" nodeType="withEffect">
                                      <p:stCondLst>
                                        <p:cond delay="400"/>
                                      </p:stCondLst>
                                      <p:childTnLst>
                                        <p:set>
                                          <p:cBhvr>
                                            <p:cTn id="68" dur="1" fill="hold">
                                              <p:stCondLst>
                                                <p:cond delay="0"/>
                                              </p:stCondLst>
                                            </p:cTn>
                                            <p:tgtEl>
                                              <p:spTgt spid="31"/>
                                            </p:tgtEl>
                                            <p:attrNameLst>
                                              <p:attrName>style.visibility</p:attrName>
                                            </p:attrNameLst>
                                          </p:cBhvr>
                                          <p:to>
                                            <p:strVal val="visible"/>
                                          </p:to>
                                        </p:set>
                                        <p:animEffect transition="in" filter="wipe(left)">
                                          <p:cBhvr>
                                            <p:cTn id="69" dur="500"/>
                                            <p:tgtEl>
                                              <p:spTgt spid="31"/>
                                            </p:tgtEl>
                                          </p:cBhvr>
                                        </p:animEffect>
                                      </p:childTnLst>
                                    </p:cTn>
                                  </p:par>
                                </p:childTnLst>
                              </p:cTn>
                            </p:par>
                            <p:par>
                              <p:cTn id="70" fill="hold">
                                <p:stCondLst>
                                  <p:cond delay="6500"/>
                                </p:stCondLst>
                                <p:childTnLst>
                                  <p:par>
                                    <p:cTn id="71" presetID="26" presetClass="emph" presetSubtype="0" repeatCount="30000" fill="hold" nodeType="afterEffect">
                                      <p:stCondLst>
                                        <p:cond delay="0"/>
                                      </p:stCondLst>
                                      <p:childTnLst>
                                        <p:animEffect transition="out" filter="fade">
                                          <p:cBhvr>
                                            <p:cTn id="72" dur="100" tmFilter="0, 0; .2, .5; .8, .5; 1, 0"/>
                                            <p:tgtEl>
                                              <p:spTgt spid="9"/>
                                            </p:tgtEl>
                                          </p:cBhvr>
                                        </p:animEffect>
                                        <p:animScale>
                                          <p:cBhvr>
                                            <p:cTn id="73" dur="50" autoRev="1" fill="hold"/>
                                            <p:tgtEl>
                                              <p:spTgt spid="9"/>
                                            </p:tgtEl>
                                          </p:cBhvr>
                                          <p:by x="105000" y="105000"/>
                                        </p:animScale>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fill="hold"/>
                                            <p:tgtEl>
                                              <p:spTgt spid="34"/>
                                            </p:tgtEl>
                                            <p:attrNameLst>
                                              <p:attrName>ppt_x</p:attrName>
                                            </p:attrNameLst>
                                          </p:cBhvr>
                                          <p:tavLst>
                                            <p:tav tm="0">
                                              <p:val>
                                                <p:strVal val="0-#ppt_w/2"/>
                                              </p:val>
                                            </p:tav>
                                            <p:tav tm="100000">
                                              <p:val>
                                                <p:strVal val="#ppt_x"/>
                                              </p:val>
                                            </p:tav>
                                          </p:tavLst>
                                        </p:anim>
                                        <p:anim calcmode="lin" valueType="num">
                                          <p:cBhvr additive="base">
                                            <p:cTn id="7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28" grpId="0"/>
          <p:bldP spid="29" grpId="0"/>
          <p:bldP spid="30" grpId="0"/>
          <p:bldP spid="31" grpId="0"/>
          <p:bldP spid="3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53304" b="3434"/>
          <a:stretch>
            <a:fillRect/>
          </a:stretch>
        </p:blipFill>
        <p:spPr>
          <a:xfrm>
            <a:off x="3401" y="0"/>
            <a:ext cx="9524773" cy="5359400"/>
          </a:xfrm>
          <a:prstGeom prst="rect">
            <a:avLst/>
          </a:prstGeom>
        </p:spPr>
      </p:pic>
      <p:grpSp>
        <p:nvGrpSpPr>
          <p:cNvPr id="5" name="组合 4"/>
          <p:cNvGrpSpPr/>
          <p:nvPr/>
        </p:nvGrpSpPr>
        <p:grpSpPr>
          <a:xfrm>
            <a:off x="4507067" y="2039083"/>
            <a:ext cx="2898629" cy="727005"/>
            <a:chOff x="5714599" y="2076217"/>
            <a:chExt cx="3864839" cy="969339"/>
          </a:xfrm>
        </p:grpSpPr>
        <p:sp>
          <p:nvSpPr>
            <p:cNvPr id="6" name="TextBox 6"/>
            <p:cNvSpPr txBox="1">
              <a:spLocks noChangeArrowheads="1"/>
            </p:cNvSpPr>
            <p:nvPr/>
          </p:nvSpPr>
          <p:spPr bwMode="auto">
            <a:xfrm>
              <a:off x="5714599" y="2076217"/>
              <a:ext cx="2858302"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dirty="0">
                  <a:solidFill>
                    <a:schemeClr val="tx1">
                      <a:lumMod val="95000"/>
                      <a:lumOff val="5000"/>
                    </a:schemeClr>
                  </a:solidFill>
                  <a:latin typeface="黑体" panose="02010609060101010101" pitchFamily="49" charset="-122"/>
                  <a:ea typeface="黑体" panose="02010609060101010101" pitchFamily="49" charset="-122"/>
                </a:rPr>
                <a:t>教学过程</a:t>
              </a:r>
            </a:p>
          </p:txBody>
        </p:sp>
        <p:sp>
          <p:nvSpPr>
            <p:cNvPr id="7" name="TextBox 111"/>
            <p:cNvSpPr txBox="1"/>
            <p:nvPr/>
          </p:nvSpPr>
          <p:spPr>
            <a:xfrm>
              <a:off x="5998038" y="2711532"/>
              <a:ext cx="3581400" cy="334024"/>
            </a:xfrm>
            <a:prstGeom prst="rect">
              <a:avLst/>
            </a:prstGeom>
            <a:noFill/>
          </p:spPr>
          <p:txBody>
            <a:bodyPr wrap="square" rtlCol="0">
              <a:spAutoFit/>
            </a:bodyPr>
            <a:lstStyle/>
            <a:p>
              <a:r>
                <a:rPr lang="en-US" altLang="zh-CN" sz="1030" dirty="0">
                  <a:solidFill>
                    <a:schemeClr val="tx1">
                      <a:lumMod val="95000"/>
                      <a:lumOff val="5000"/>
                    </a:schemeClr>
                  </a:solidFill>
                  <a:latin typeface="微软雅黑" panose="020B0503020204020204" pitchFamily="34" charset="-122"/>
                  <a:ea typeface="微软雅黑" panose="020B0503020204020204" pitchFamily="34" charset="-122"/>
                </a:rPr>
                <a:t>TEACHING PROCESS </a:t>
              </a:r>
              <a:endParaRPr lang="zh-CN" altLang="en-US" sz="103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2863652" y="1673019"/>
            <a:ext cx="1553762" cy="1570775"/>
            <a:chOff x="2918306" y="1498847"/>
            <a:chExt cx="1553762" cy="1570775"/>
          </a:xfrm>
        </p:grpSpPr>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11107" y="1961069"/>
              <a:ext cx="768159" cy="669414"/>
            </a:xfrm>
            <a:prstGeom prst="rect">
              <a:avLst/>
            </a:prstGeom>
          </p:spPr>
          <p:txBody>
            <a:bodyPr wrap="none">
              <a:spAutoFit/>
            </a:bodyPr>
            <a:lstStyle/>
            <a:p>
              <a:pPr algn="ctr" defTabSz="685800">
                <a:defRPr/>
              </a:pPr>
              <a:r>
                <a:rPr lang="en-US" altLang="zh-CN" sz="3750" kern="0" dirty="0">
                  <a:solidFill>
                    <a:srgbClr val="96D02B"/>
                  </a:solidFill>
                  <a:latin typeface="Impact" panose="020B0806030902050204" pitchFamily="34" charset="0"/>
                  <a:ea typeface="宋体" panose="02010600030101010101" pitchFamily="2" charset="-122"/>
                </a:rPr>
                <a:t>0 4</a:t>
              </a:r>
              <a:endParaRPr lang="zh-CN" altLang="en-US" sz="3750" kern="0" dirty="0">
                <a:solidFill>
                  <a:srgbClr val="96D02B"/>
                </a:solidFill>
                <a:latin typeface="Impact" panose="020B0806030902050204" pitchFamily="34" charset="0"/>
                <a:ea typeface="宋体" panose="02010600030101010101" pitchFamily="2" charset="-122"/>
              </a:endParaRPr>
            </a:p>
          </p:txBody>
        </p:sp>
      </p:grpSp>
    </p:spTree>
    <p:extLst>
      <p:ext uri="{BB962C8B-B14F-4D97-AF65-F5344CB8AC3E}">
        <p14:creationId xmlns:p14="http://schemas.microsoft.com/office/powerpoint/2010/main" val="2618172807"/>
      </p:ext>
    </p:extLst>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E196D80C-F344-4AF6-BC95-CB1A8BD9055B}"/>
              </a:ext>
            </a:extLst>
          </p:cNvPr>
          <p:cNvSpPr>
            <a:spLocks noGrp="1"/>
          </p:cNvSpPr>
          <p:nvPr>
            <p:ph idx="1"/>
          </p:nvPr>
        </p:nvSpPr>
        <p:spPr>
          <a:xfrm>
            <a:off x="153985" y="3962707"/>
            <a:ext cx="9220200" cy="1396693"/>
          </a:xfrm>
        </p:spPr>
        <p:txBody>
          <a:bodyPr>
            <a:noAutofit/>
          </a:bodyPr>
          <a:lstStyle/>
          <a:p>
            <a:pPr marL="0" indent="0">
              <a:lnSpc>
                <a:spcPct val="150000"/>
              </a:lnSpc>
              <a:buNone/>
            </a:pPr>
            <a:r>
              <a:rPr lang="zh-CN" altLang="zh-CN" sz="1800" dirty="0">
                <a:latin typeface="楷体" pitchFamily="49" charset="-122"/>
                <a:ea typeface="楷体" pitchFamily="49" charset="-122"/>
              </a:rPr>
              <a:t>（</a:t>
            </a:r>
            <a:r>
              <a:rPr lang="zh-CN" altLang="en-US" sz="1800" dirty="0">
                <a:latin typeface="楷体" pitchFamily="49" charset="-122"/>
                <a:ea typeface="楷体" pitchFamily="49" charset="-122"/>
              </a:rPr>
              <a:t>注：公元前</a:t>
            </a:r>
            <a:r>
              <a:rPr lang="en-US" altLang="zh-CN" sz="1800" dirty="0">
                <a:latin typeface="楷体" pitchFamily="49" charset="-122"/>
                <a:ea typeface="楷体" pitchFamily="49" charset="-122"/>
              </a:rPr>
              <a:t>770</a:t>
            </a:r>
            <a:r>
              <a:rPr lang="zh-CN" altLang="en-US" sz="1800" dirty="0">
                <a:latin typeface="楷体" pitchFamily="49" charset="-122"/>
                <a:ea typeface="楷体" pitchFamily="49" charset="-122"/>
              </a:rPr>
              <a:t>年周平王东迁洛邑，史称东周。东周分为春秋、战国两个阶段。</a:t>
            </a:r>
            <a:r>
              <a:rPr lang="zh-CN" altLang="zh-CN" sz="1800" dirty="0">
                <a:latin typeface="楷体" pitchFamily="49" charset="-122"/>
                <a:ea typeface="楷体" pitchFamily="49" charset="-122"/>
              </a:rPr>
              <a:t>前</a:t>
            </a:r>
            <a:r>
              <a:rPr lang="en-US" altLang="zh-CN" sz="1800" dirty="0">
                <a:latin typeface="楷体" pitchFamily="49" charset="-122"/>
                <a:ea typeface="楷体" pitchFamily="49" charset="-122"/>
              </a:rPr>
              <a:t>403</a:t>
            </a:r>
            <a:r>
              <a:rPr lang="zh-CN" altLang="zh-CN" sz="1800" dirty="0">
                <a:latin typeface="楷体" pitchFamily="49" charset="-122"/>
                <a:ea typeface="楷体" pitchFamily="49" charset="-122"/>
              </a:rPr>
              <a:t>周威烈王正式承认韩赵魏三家为诸侯，即三家分晋。前</a:t>
            </a:r>
            <a:r>
              <a:rPr lang="en-US" altLang="zh-CN" sz="1800" dirty="0">
                <a:latin typeface="楷体" pitchFamily="49" charset="-122"/>
                <a:ea typeface="楷体" pitchFamily="49" charset="-122"/>
              </a:rPr>
              <a:t>386</a:t>
            </a:r>
            <a:r>
              <a:rPr lang="zh-CN" altLang="zh-CN" sz="1800" dirty="0">
                <a:latin typeface="楷体" pitchFamily="49" charset="-122"/>
                <a:ea typeface="楷体" pitchFamily="49" charset="-122"/>
              </a:rPr>
              <a:t>年田和正式被册封为齐侯</a:t>
            </a:r>
            <a:r>
              <a:rPr lang="zh-CN" altLang="en-US" sz="1800" dirty="0">
                <a:latin typeface="楷体" pitchFamily="49" charset="-122"/>
                <a:ea typeface="楷体" pitchFamily="49" charset="-122"/>
              </a:rPr>
              <a:t>，即</a:t>
            </a:r>
            <a:r>
              <a:rPr lang="zh-CN" altLang="zh-CN" sz="1800" dirty="0">
                <a:latin typeface="楷体" pitchFamily="49" charset="-122"/>
                <a:ea typeface="楷体" pitchFamily="49" charset="-122"/>
              </a:rPr>
              <a:t>田氏代齐。 前</a:t>
            </a:r>
            <a:r>
              <a:rPr lang="en-US" altLang="zh-CN" sz="1800" dirty="0">
                <a:latin typeface="楷体" pitchFamily="49" charset="-122"/>
                <a:ea typeface="楷体" pitchFamily="49" charset="-122"/>
              </a:rPr>
              <a:t>256</a:t>
            </a:r>
            <a:r>
              <a:rPr lang="zh-CN" altLang="zh-CN" sz="1800" dirty="0">
                <a:latin typeface="楷体" pitchFamily="49" charset="-122"/>
                <a:ea typeface="楷体" pitchFamily="49" charset="-122"/>
              </a:rPr>
              <a:t>年周王室为秦所吞并。）</a:t>
            </a:r>
            <a:endParaRPr lang="zh-CN" altLang="en-US" sz="1800" dirty="0">
              <a:latin typeface="楷体" pitchFamily="49" charset="-122"/>
              <a:ea typeface="楷体" pitchFamily="49" charset="-122"/>
            </a:endParaRPr>
          </a:p>
        </p:txBody>
      </p:sp>
      <p:sp>
        <p:nvSpPr>
          <p:cNvPr id="4" name="副标题 2">
            <a:extLst>
              <a:ext uri="{FF2B5EF4-FFF2-40B4-BE49-F238E27FC236}">
                <a16:creationId xmlns:a16="http://schemas.microsoft.com/office/drawing/2014/main" xmlns="" id="{3B285F02-929F-400F-BBB6-BD0CA312E967}"/>
              </a:ext>
            </a:extLst>
          </p:cNvPr>
          <p:cNvSpPr>
            <a:spLocks noGrp="1"/>
          </p:cNvSpPr>
          <p:nvPr>
            <p:ph type="title"/>
          </p:nvPr>
        </p:nvSpPr>
        <p:spPr>
          <a:xfrm>
            <a:off x="537357" y="228851"/>
            <a:ext cx="8324901" cy="1001165"/>
          </a:xfrm>
        </p:spPr>
        <p:txBody>
          <a:bodyPr>
            <a:normAutofit/>
          </a:bodyPr>
          <a:lstStyle/>
          <a:p>
            <a:pPr algn="ctr">
              <a:lnSpc>
                <a:spcPct val="150000"/>
              </a:lnSpc>
            </a:pPr>
            <a:r>
              <a:rPr lang="zh-CN" altLang="zh-CN" sz="1800" dirty="0">
                <a:latin typeface="微软雅黑" pitchFamily="34" charset="-122"/>
                <a:ea typeface="微软雅黑" pitchFamily="34" charset="-122"/>
              </a:rPr>
              <a:t>公元前</a:t>
            </a:r>
            <a:r>
              <a:rPr lang="en-US" altLang="zh-CN" sz="1800" dirty="0">
                <a:latin typeface="微软雅黑" pitchFamily="34" charset="-122"/>
                <a:ea typeface="微软雅黑" pitchFamily="34" charset="-122"/>
              </a:rPr>
              <a:t>770</a:t>
            </a:r>
            <a:r>
              <a:rPr lang="zh-CN" altLang="zh-CN" sz="1800" dirty="0">
                <a:latin typeface="微软雅黑" pitchFamily="34" charset="-122"/>
                <a:ea typeface="微软雅黑" pitchFamily="34" charset="-122"/>
              </a:rPr>
              <a:t>年一公元前</a:t>
            </a:r>
            <a:r>
              <a:rPr lang="en-US" altLang="zh-CN" sz="1800" dirty="0">
                <a:latin typeface="微软雅黑" pitchFamily="34" charset="-122"/>
                <a:ea typeface="微软雅黑" pitchFamily="34" charset="-122"/>
              </a:rPr>
              <a:t> 476</a:t>
            </a:r>
            <a:r>
              <a:rPr lang="zh-CN" altLang="zh-CN" sz="1800" dirty="0">
                <a:latin typeface="微软雅黑" pitchFamily="34" charset="-122"/>
                <a:ea typeface="微软雅黑" pitchFamily="34" charset="-122"/>
              </a:rPr>
              <a:t>年</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春秋时期</a:t>
            </a:r>
            <a:endParaRPr lang="en-US" altLang="zh-CN" sz="1800" dirty="0">
              <a:latin typeface="微软雅黑" pitchFamily="34" charset="-122"/>
              <a:ea typeface="微软雅黑" pitchFamily="34" charset="-122"/>
            </a:endParaRPr>
          </a:p>
          <a:p>
            <a:pPr algn="ctr">
              <a:lnSpc>
                <a:spcPct val="150000"/>
              </a:lnSpc>
            </a:pPr>
            <a:r>
              <a:rPr lang="zh-CN" altLang="zh-CN" sz="1800" dirty="0">
                <a:latin typeface="微软雅黑" pitchFamily="34" charset="-122"/>
                <a:ea typeface="微软雅黑" pitchFamily="34" charset="-122"/>
              </a:rPr>
              <a:t>公元前</a:t>
            </a:r>
            <a:r>
              <a:rPr lang="en-US" altLang="zh-CN" sz="1800" dirty="0">
                <a:latin typeface="微软雅黑" pitchFamily="34" charset="-122"/>
                <a:ea typeface="微软雅黑" pitchFamily="34" charset="-122"/>
              </a:rPr>
              <a:t>475</a:t>
            </a:r>
            <a:r>
              <a:rPr lang="zh-CN" altLang="zh-CN" sz="1800" dirty="0">
                <a:latin typeface="微软雅黑" pitchFamily="34" charset="-122"/>
                <a:ea typeface="微软雅黑" pitchFamily="34" charset="-122"/>
              </a:rPr>
              <a:t>年一公元前</a:t>
            </a:r>
            <a:r>
              <a:rPr lang="en-US" altLang="zh-CN" sz="1800" dirty="0">
                <a:latin typeface="微软雅黑" pitchFamily="34" charset="-122"/>
                <a:ea typeface="微软雅黑" pitchFamily="34" charset="-122"/>
              </a:rPr>
              <a:t> 221</a:t>
            </a:r>
            <a:r>
              <a:rPr lang="zh-CN" altLang="zh-CN" sz="1800" dirty="0">
                <a:latin typeface="微软雅黑" pitchFamily="34" charset="-122"/>
                <a:ea typeface="微软雅黑" pitchFamily="34" charset="-122"/>
              </a:rPr>
              <a:t>年</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战国时期</a:t>
            </a:r>
          </a:p>
        </p:txBody>
      </p:sp>
      <p:pic>
        <p:nvPicPr>
          <p:cNvPr id="5" name="图片 4">
            <a:extLst>
              <a:ext uri="{FF2B5EF4-FFF2-40B4-BE49-F238E27FC236}">
                <a16:creationId xmlns:a16="http://schemas.microsoft.com/office/drawing/2014/main" xmlns="" id="{C3FFA8F4-F86B-47FA-8A3B-63410B10ECD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357" y="1232008"/>
            <a:ext cx="8453461" cy="2667023"/>
          </a:xfrm>
          <a:prstGeom prst="rect">
            <a:avLst/>
          </a:prstGeom>
          <a:noFill/>
          <a:ln w="19050">
            <a:solidFill>
              <a:schemeClr val="accent6">
                <a:lumMod val="60000"/>
                <a:lumOff val="40000"/>
              </a:schemeClr>
            </a:solidFill>
          </a:ln>
        </p:spPr>
      </p:pic>
      <p:sp>
        <p:nvSpPr>
          <p:cNvPr id="6" name="Triangle 201">
            <a:extLst>
              <a:ext uri="{FF2B5EF4-FFF2-40B4-BE49-F238E27FC236}">
                <a16:creationId xmlns:a16="http://schemas.microsoft.com/office/drawing/2014/main" xmlns="" id="{EF76D123-8C63-46EC-BE53-12EAB01B6BE0}"/>
              </a:ext>
            </a:extLst>
          </p:cNvPr>
          <p:cNvSpPr/>
          <p:nvPr/>
        </p:nvSpPr>
        <p:spPr>
          <a:xfrm rot="10800000">
            <a:off x="4446949" y="1467"/>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latin typeface="微软雅黑" pitchFamily="34" charset="-122"/>
              <a:ea typeface="微软雅黑" pitchFamily="34" charset="-122"/>
            </a:endParaRPr>
          </a:p>
        </p:txBody>
      </p:sp>
      <p:pic>
        <p:nvPicPr>
          <p:cNvPr id="7" name="图片 6">
            <a:extLst>
              <a:ext uri="{FF2B5EF4-FFF2-40B4-BE49-F238E27FC236}">
                <a16:creationId xmlns:a16="http://schemas.microsoft.com/office/drawing/2014/main" xmlns="" id="{F8570A7B-117E-4CC3-AB19-7C53AE9B8C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9958" y="5202052"/>
            <a:ext cx="9548087" cy="1088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4641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0"/>
                            </p:stCondLst>
                            <p:childTnLst>
                              <p:par>
                                <p:cTn id="12" presetID="47"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7C577BCF-98D4-45D7-B2E5-C8535851DFB8}"/>
              </a:ext>
            </a:extLst>
          </p:cNvPr>
          <p:cNvSpPr/>
          <p:nvPr/>
        </p:nvSpPr>
        <p:spPr>
          <a:xfrm>
            <a:off x="703937" y="415699"/>
            <a:ext cx="8215211" cy="2790187"/>
          </a:xfrm>
          <a:prstGeom prst="rect">
            <a:avLst/>
          </a:prstGeom>
          <a:ln w="19050">
            <a:solidFill>
              <a:schemeClr val="accent6">
                <a:lumMod val="60000"/>
                <a:lumOff val="40000"/>
              </a:schemeClr>
            </a:solidFill>
          </a:ln>
        </p:spPr>
        <p:txBody>
          <a:bodyPr wrap="square">
            <a:spAutoFit/>
          </a:bodyPr>
          <a:lstStyle/>
          <a:p>
            <a:pPr algn="just">
              <a:lnSpc>
                <a:spcPct val="150000"/>
              </a:lnSpc>
            </a:pPr>
            <a:r>
              <a:rPr lang="en-US" altLang="zh-CN" sz="2000" kern="100" dirty="0">
                <a:latin typeface="微软雅黑" pitchFamily="34" charset="-122"/>
                <a:ea typeface="微软雅黑" pitchFamily="34" charset="-122"/>
                <a:cs typeface="Segoe UI Emoji" panose="020B0502040204020203" pitchFamily="34" charset="0"/>
              </a:rPr>
              <a:t>【</a:t>
            </a:r>
            <a:r>
              <a:rPr lang="zh-CN" altLang="en-US" sz="2000" kern="100" dirty="0">
                <a:latin typeface="微软雅黑" pitchFamily="34" charset="-122"/>
                <a:ea typeface="微软雅黑" pitchFamily="34" charset="-122"/>
                <a:cs typeface="Segoe UI Emoji" panose="020B0502040204020203" pitchFamily="34" charset="0"/>
              </a:rPr>
              <a:t>朝阳区目标检测</a:t>
            </a:r>
            <a:r>
              <a:rPr lang="en-US" altLang="zh-CN" sz="2000" kern="100" dirty="0">
                <a:latin typeface="微软雅黑" pitchFamily="34" charset="-122"/>
                <a:ea typeface="微软雅黑" pitchFamily="34" charset="-122"/>
                <a:cs typeface="Segoe UI Emoji" panose="020B0502040204020203" pitchFamily="34" charset="0"/>
              </a:rPr>
              <a:t>】</a:t>
            </a:r>
            <a:r>
              <a:rPr lang="zh-CN" altLang="zh-CN" sz="2000" kern="100" dirty="0">
                <a:latin typeface="微软雅黑" pitchFamily="34" charset="-122"/>
                <a:ea typeface="微软雅黑" pitchFamily="34" charset="-122"/>
                <a:cs typeface="Segoe UI Emoji" panose="020B0502040204020203" pitchFamily="34" charset="0"/>
              </a:rPr>
              <a:t>春秋战国时期</a:t>
            </a:r>
            <a:r>
              <a:rPr lang="en-US" altLang="zh-CN" sz="2000" kern="100" dirty="0">
                <a:latin typeface="微软雅黑" pitchFamily="34" charset="-122"/>
                <a:ea typeface="微软雅黑" pitchFamily="34" charset="-122"/>
                <a:cs typeface="Segoe UI Emoji" panose="020B0502040204020203" pitchFamily="34" charset="0"/>
              </a:rPr>
              <a:t>(</a:t>
            </a:r>
            <a:r>
              <a:rPr lang="zh-CN" altLang="zh-CN" sz="2000" kern="100" dirty="0">
                <a:latin typeface="微软雅黑" pitchFamily="34" charset="-122"/>
                <a:ea typeface="微软雅黑" pitchFamily="34" charset="-122"/>
                <a:cs typeface="Segoe UI Emoji" panose="020B0502040204020203" pitchFamily="34" charset="0"/>
              </a:rPr>
              <a:t>公元前</a:t>
            </a:r>
            <a:r>
              <a:rPr lang="en-US" altLang="zh-CN" sz="2000" kern="100" dirty="0">
                <a:latin typeface="微软雅黑" pitchFamily="34" charset="-122"/>
                <a:ea typeface="微软雅黑" pitchFamily="34" charset="-122"/>
                <a:cs typeface="Segoe UI Emoji" panose="020B0502040204020203" pitchFamily="34" charset="0"/>
              </a:rPr>
              <a:t>770-</a:t>
            </a:r>
            <a:r>
              <a:rPr lang="zh-CN" altLang="zh-CN" sz="2000" kern="100" dirty="0">
                <a:latin typeface="微软雅黑" pitchFamily="34" charset="-122"/>
                <a:ea typeface="微软雅黑" pitchFamily="34" charset="-122"/>
                <a:cs typeface="Segoe UI Emoji" panose="020B0502040204020203" pitchFamily="34" charset="0"/>
              </a:rPr>
              <a:t>前</a:t>
            </a:r>
            <a:r>
              <a:rPr lang="en-US" altLang="zh-CN" sz="2000" kern="100" dirty="0">
                <a:latin typeface="微软雅黑" pitchFamily="34" charset="-122"/>
                <a:ea typeface="微软雅黑" pitchFamily="34" charset="-122"/>
                <a:cs typeface="Segoe UI Emoji" panose="020B0502040204020203" pitchFamily="34" charset="0"/>
              </a:rPr>
              <a:t>476</a:t>
            </a:r>
            <a:r>
              <a:rPr lang="zh-CN" altLang="zh-CN" sz="2000" kern="100" dirty="0">
                <a:latin typeface="微软雅黑" pitchFamily="34" charset="-122"/>
                <a:ea typeface="微软雅黑" pitchFamily="34" charset="-122"/>
                <a:cs typeface="Segoe UI Emoji" panose="020B0502040204020203" pitchFamily="34" charset="0"/>
              </a:rPr>
              <a:t>，公元前</a:t>
            </a:r>
            <a:r>
              <a:rPr lang="en-US" altLang="zh-CN" sz="2000" kern="100" dirty="0">
                <a:latin typeface="微软雅黑" pitchFamily="34" charset="-122"/>
                <a:ea typeface="微软雅黑" pitchFamily="34" charset="-122"/>
                <a:cs typeface="Segoe UI Emoji" panose="020B0502040204020203" pitchFamily="34" charset="0"/>
              </a:rPr>
              <a:t>475</a:t>
            </a:r>
            <a:r>
              <a:rPr lang="zh-CN" altLang="zh-CN" sz="2000" kern="100" dirty="0">
                <a:latin typeface="微软雅黑" pitchFamily="34" charset="-122"/>
                <a:ea typeface="微软雅黑" pitchFamily="34" charset="-122"/>
                <a:cs typeface="Segoe UI Emoji" panose="020B0502040204020203" pitchFamily="34" charset="0"/>
              </a:rPr>
              <a:t>年一前</a:t>
            </a:r>
            <a:r>
              <a:rPr lang="en-US" altLang="zh-CN" sz="2000" kern="100" dirty="0">
                <a:latin typeface="微软雅黑" pitchFamily="34" charset="-122"/>
                <a:ea typeface="微软雅黑" pitchFamily="34" charset="-122"/>
                <a:cs typeface="Segoe UI Emoji" panose="020B0502040204020203" pitchFamily="34" charset="0"/>
              </a:rPr>
              <a:t>221</a:t>
            </a:r>
            <a:r>
              <a:rPr lang="zh-CN" altLang="zh-CN" sz="2000" kern="100" dirty="0">
                <a:latin typeface="微软雅黑" pitchFamily="34" charset="-122"/>
                <a:ea typeface="微软雅黑" pitchFamily="34" charset="-122"/>
                <a:cs typeface="Segoe UI Emoji" panose="020B0502040204020203" pitchFamily="34" charset="0"/>
              </a:rPr>
              <a:t>年</a:t>
            </a:r>
            <a:r>
              <a:rPr lang="en-US" altLang="zh-CN" sz="2000" kern="100" dirty="0">
                <a:latin typeface="微软雅黑" pitchFamily="34" charset="-122"/>
                <a:ea typeface="微软雅黑" pitchFamily="34" charset="-122"/>
                <a:cs typeface="Segoe UI Emoji" panose="020B0502040204020203" pitchFamily="34" charset="0"/>
              </a:rPr>
              <a:t>)</a:t>
            </a:r>
            <a:r>
              <a:rPr lang="zh-CN" altLang="zh-CN" sz="2000" kern="100" dirty="0">
                <a:latin typeface="微软雅黑" pitchFamily="34" charset="-122"/>
                <a:ea typeface="微软雅黑" pitchFamily="34" charset="-122"/>
                <a:cs typeface="Segoe UI Emoji" panose="020B0502040204020203" pitchFamily="34" charset="0"/>
              </a:rPr>
              <a:t>，是我国社会的大动荡、大变革、大发展时期。</a:t>
            </a:r>
            <a:endParaRPr lang="en-US" altLang="zh-CN" sz="2000" kern="100" dirty="0">
              <a:latin typeface="微软雅黑" pitchFamily="34" charset="-122"/>
              <a:ea typeface="微软雅黑" pitchFamily="34" charset="-122"/>
              <a:cs typeface="Segoe UI Emoji" panose="020B0502040204020203" pitchFamily="34" charset="0"/>
            </a:endParaRPr>
          </a:p>
          <a:p>
            <a:pPr indent="541338" algn="just">
              <a:lnSpc>
                <a:spcPct val="150000"/>
              </a:lnSpc>
            </a:pPr>
            <a:r>
              <a:rPr lang="zh-CN" altLang="zh-CN" sz="2000" u="sng" kern="100" dirty="0">
                <a:latin typeface="微软雅黑" pitchFamily="34" charset="-122"/>
                <a:ea typeface="微软雅黑" pitchFamily="34" charset="-122"/>
                <a:cs typeface="Segoe UI Emoji" panose="020B0502040204020203" pitchFamily="34" charset="0"/>
              </a:rPr>
              <a:t>经济上</a:t>
            </a:r>
            <a:r>
              <a:rPr lang="zh-CN" altLang="en-US" sz="2000" u="sng" kern="100" dirty="0">
                <a:latin typeface="微软雅黑" pitchFamily="34" charset="-122"/>
                <a:ea typeface="微软雅黑" pitchFamily="34" charset="-122"/>
                <a:cs typeface="Segoe UI Emoji" panose="020B0502040204020203" pitchFamily="34" charset="0"/>
              </a:rPr>
              <a:t>：</a:t>
            </a:r>
            <a:r>
              <a:rPr lang="zh-CN" altLang="zh-CN" sz="2000" kern="100" dirty="0">
                <a:latin typeface="微软雅黑" pitchFamily="34" charset="-122"/>
                <a:ea typeface="微软雅黑" pitchFamily="34" charset="-122"/>
                <a:cs typeface="Segoe UI Emoji" panose="020B0502040204020203" pitchFamily="34" charset="0"/>
              </a:rPr>
              <a:t>生产力迅速提高，井田制瓦解，私有土地合法化，地主经济快速发展；</a:t>
            </a:r>
            <a:endParaRPr lang="en-US" altLang="zh-CN" sz="2000" kern="100" dirty="0">
              <a:latin typeface="微软雅黑" pitchFamily="34" charset="-122"/>
              <a:ea typeface="微软雅黑" pitchFamily="34" charset="-122"/>
              <a:cs typeface="Segoe UI Emoji" panose="020B0502040204020203" pitchFamily="34" charset="0"/>
            </a:endParaRPr>
          </a:p>
          <a:p>
            <a:pPr indent="541338" algn="just">
              <a:lnSpc>
                <a:spcPct val="150000"/>
              </a:lnSpc>
            </a:pPr>
            <a:r>
              <a:rPr lang="zh-CN" altLang="zh-CN" sz="2000" u="sng" kern="100" dirty="0">
                <a:latin typeface="微软雅黑" pitchFamily="34" charset="-122"/>
                <a:ea typeface="微软雅黑" pitchFamily="34" charset="-122"/>
                <a:cs typeface="Segoe UI Emoji" panose="020B0502040204020203" pitchFamily="34" charset="0"/>
              </a:rPr>
              <a:t>政治上</a:t>
            </a:r>
            <a:r>
              <a:rPr lang="zh-CN" altLang="en-US" sz="2000" u="sng" kern="100" dirty="0">
                <a:latin typeface="微软雅黑" pitchFamily="34" charset="-122"/>
                <a:ea typeface="微软雅黑" pitchFamily="34" charset="-122"/>
                <a:cs typeface="Segoe UI Emoji" panose="020B0502040204020203" pitchFamily="34" charset="0"/>
              </a:rPr>
              <a:t>：</a:t>
            </a:r>
            <a:r>
              <a:rPr lang="zh-CN" altLang="zh-CN" sz="2000" kern="100" dirty="0">
                <a:latin typeface="微软雅黑" pitchFamily="34" charset="-122"/>
                <a:ea typeface="微软雅黑" pitchFamily="34" charset="-122"/>
                <a:cs typeface="Segoe UI Emoji" panose="020B0502040204020203" pitchFamily="34" charset="0"/>
              </a:rPr>
              <a:t>宗法分封制破坏，变法运动兴起；</a:t>
            </a:r>
            <a:endParaRPr lang="en-US" altLang="zh-CN" sz="2000" kern="100" dirty="0">
              <a:latin typeface="微软雅黑" pitchFamily="34" charset="-122"/>
              <a:ea typeface="微软雅黑" pitchFamily="34" charset="-122"/>
              <a:cs typeface="Segoe UI Emoji" panose="020B0502040204020203" pitchFamily="34" charset="0"/>
            </a:endParaRPr>
          </a:p>
          <a:p>
            <a:pPr indent="541338" algn="just">
              <a:lnSpc>
                <a:spcPct val="150000"/>
              </a:lnSpc>
            </a:pPr>
            <a:r>
              <a:rPr lang="zh-CN" altLang="zh-CN" sz="2000" u="sng" kern="100" dirty="0">
                <a:latin typeface="微软雅黑" pitchFamily="34" charset="-122"/>
                <a:ea typeface="微软雅黑" pitchFamily="34" charset="-122"/>
                <a:cs typeface="Segoe UI Emoji" panose="020B0502040204020203" pitchFamily="34" charset="0"/>
              </a:rPr>
              <a:t>文化上</a:t>
            </a:r>
            <a:r>
              <a:rPr lang="zh-CN" altLang="en-US" sz="2000" u="sng" kern="100" dirty="0">
                <a:latin typeface="微软雅黑" pitchFamily="34" charset="-122"/>
                <a:ea typeface="微软雅黑" pitchFamily="34" charset="-122"/>
                <a:cs typeface="Segoe UI Emoji" panose="020B0502040204020203" pitchFamily="34" charset="0"/>
              </a:rPr>
              <a:t>：</a:t>
            </a:r>
            <a:r>
              <a:rPr lang="zh-CN" altLang="zh-CN" sz="2000" kern="100" dirty="0">
                <a:latin typeface="微软雅黑" pitchFamily="34" charset="-122"/>
                <a:ea typeface="微软雅黑" pitchFamily="34" charset="-122"/>
                <a:cs typeface="Segoe UI Emoji" panose="020B0502040204020203" pitchFamily="34" charset="0"/>
              </a:rPr>
              <a:t>出现学术下移、百家争鸣的局面。</a:t>
            </a:r>
            <a:endParaRPr lang="zh-CN" altLang="zh-CN" sz="2000" kern="100" dirty="0">
              <a:latin typeface="微软雅黑" pitchFamily="34" charset="-122"/>
              <a:ea typeface="微软雅黑"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85B65B6F-25C6-443E-A6DC-95DDC2FE2811}"/>
              </a:ext>
            </a:extLst>
          </p:cNvPr>
          <p:cNvSpPr/>
          <p:nvPr/>
        </p:nvSpPr>
        <p:spPr>
          <a:xfrm>
            <a:off x="680663" y="3565833"/>
            <a:ext cx="8215211" cy="961289"/>
          </a:xfrm>
          <a:prstGeom prst="rect">
            <a:avLst/>
          </a:prstGeom>
          <a:noFill/>
          <a:ln w="19050">
            <a:solidFill>
              <a:schemeClr val="accent6">
                <a:lumMod val="60000"/>
                <a:lumOff val="40000"/>
              </a:schemeClr>
            </a:solidFill>
          </a:ln>
        </p:spPr>
        <p:txBody>
          <a:bodyPr wrap="square">
            <a:spAutoFit/>
          </a:bodyPr>
          <a:lstStyle/>
          <a:p>
            <a:pPr algn="just">
              <a:lnSpc>
                <a:spcPct val="150000"/>
              </a:lnSpc>
            </a:pPr>
            <a:r>
              <a:rPr lang="zh-CN" altLang="zh-CN" sz="2000" kern="100" dirty="0">
                <a:latin typeface="微软雅黑" pitchFamily="34" charset="-122"/>
                <a:ea typeface="微软雅黑" pitchFamily="34" charset="-122"/>
                <a:cs typeface="Segoe UI Emoji" panose="020B0502040204020203" pitchFamily="34" charset="0"/>
              </a:rPr>
              <a:t>【</a:t>
            </a:r>
            <a:r>
              <a:rPr lang="zh-CN" altLang="zh-CN" sz="2000" kern="100" dirty="0">
                <a:latin typeface="微软雅黑" pitchFamily="34" charset="-122"/>
                <a:ea typeface="微软雅黑" pitchFamily="34" charset="-122"/>
                <a:cs typeface="Times New Roman" panose="02020603050405020304" pitchFamily="18" charset="0"/>
              </a:rPr>
              <a:t>中外历史纲要</a:t>
            </a:r>
            <a:r>
              <a:rPr lang="zh-CN" altLang="zh-CN" sz="2000" kern="100" dirty="0">
                <a:latin typeface="微软雅黑" pitchFamily="34" charset="-122"/>
                <a:ea typeface="微软雅黑" pitchFamily="34" charset="-122"/>
                <a:cs typeface="Segoe UI Emoji" panose="020B0502040204020203" pitchFamily="34" charset="0"/>
              </a:rPr>
              <a:t>】</a:t>
            </a:r>
            <a:r>
              <a:rPr lang="zh-CN" altLang="zh-CN" sz="2000" kern="100" spc="-16" dirty="0">
                <a:latin typeface="微软雅黑" pitchFamily="34" charset="-122"/>
                <a:ea typeface="微软雅黑" pitchFamily="34" charset="-122"/>
                <a:cs typeface="Times New Roman" panose="02020603050405020304" pitchFamily="18" charset="0"/>
              </a:rPr>
              <a:t>春秋战国是政治、经济、</a:t>
            </a:r>
            <a:r>
              <a:rPr lang="zh-CN" altLang="zh-CN" sz="2000" kern="100" spc="8" dirty="0">
                <a:latin typeface="微软雅黑" pitchFamily="34" charset="-122"/>
                <a:ea typeface="微软雅黑" pitchFamily="34" charset="-122"/>
                <a:cs typeface="Times New Roman" panose="02020603050405020304" pitchFamily="18" charset="0"/>
              </a:rPr>
              <a:t>社会、文化大变动的时期、百家争鸣是这一变动的思想反映。</a:t>
            </a:r>
            <a:endParaRPr lang="zh-CN" altLang="zh-CN" sz="2000" kern="100" dirty="0">
              <a:latin typeface="微软雅黑" pitchFamily="34" charset="-122"/>
              <a:ea typeface="微软雅黑" pitchFamily="34" charset="-122"/>
              <a:cs typeface="Times New Roman" panose="02020603050405020304" pitchFamily="18" charset="0"/>
            </a:endParaRPr>
          </a:p>
        </p:txBody>
      </p:sp>
      <p:sp>
        <p:nvSpPr>
          <p:cNvPr id="6" name="Triangle 201">
            <a:extLst>
              <a:ext uri="{FF2B5EF4-FFF2-40B4-BE49-F238E27FC236}">
                <a16:creationId xmlns:a16="http://schemas.microsoft.com/office/drawing/2014/main" xmlns="" id="{9B512671-5285-4506-A8B6-35A51D6416E7}"/>
              </a:ext>
            </a:extLst>
          </p:cNvPr>
          <p:cNvSpPr/>
          <p:nvPr/>
        </p:nvSpPr>
        <p:spPr>
          <a:xfrm rot="10800000">
            <a:off x="4446949" y="1467"/>
            <a:ext cx="682640" cy="227383"/>
          </a:xfrm>
          <a:prstGeom prst="triangl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pic>
        <p:nvPicPr>
          <p:cNvPr id="7" name="图片 6">
            <a:extLst>
              <a:ext uri="{FF2B5EF4-FFF2-40B4-BE49-F238E27FC236}">
                <a16:creationId xmlns:a16="http://schemas.microsoft.com/office/drawing/2014/main" xmlns="" id="{FDEC7355-5E33-46F4-B725-1E6538966F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0" y="5249076"/>
            <a:ext cx="9548087" cy="1088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0922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7E86EDAD-3445-49DB-9676-381DCDB3EBA4}"/>
              </a:ext>
            </a:extLst>
          </p:cNvPr>
          <p:cNvSpPr>
            <a:spLocks noGrp="1"/>
          </p:cNvSpPr>
          <p:nvPr>
            <p:ph idx="1"/>
          </p:nvPr>
        </p:nvSpPr>
        <p:spPr>
          <a:xfrm>
            <a:off x="549741" y="607955"/>
            <a:ext cx="8428692" cy="2952142"/>
          </a:xfrm>
        </p:spPr>
        <p:txBody>
          <a:bodyPr>
            <a:normAutofit/>
          </a:bodyPr>
          <a:lstStyle/>
          <a:p>
            <a:pPr marL="0" indent="0" algn="ctr">
              <a:lnSpc>
                <a:spcPct val="150000"/>
              </a:lnSpc>
              <a:buNone/>
            </a:pPr>
            <a:r>
              <a:rPr lang="zh-CN" altLang="zh-CN" sz="1800" dirty="0">
                <a:latin typeface="微软雅黑" pitchFamily="34" charset="-122"/>
                <a:ea typeface="微软雅黑" pitchFamily="34" charset="-122"/>
              </a:rPr>
              <a:t>春秋战国时期的政治</a:t>
            </a:r>
          </a:p>
          <a:p>
            <a:pPr marL="0" indent="0">
              <a:lnSpc>
                <a:spcPct val="150000"/>
              </a:lnSpc>
              <a:buNone/>
            </a:pPr>
            <a:r>
              <a:rPr lang="en-US" altLang="zh-CN" sz="1800" dirty="0">
                <a:latin typeface="微软雅黑" pitchFamily="34" charset="-122"/>
                <a:ea typeface="微软雅黑" pitchFamily="34" charset="-122"/>
              </a:rPr>
              <a:t>【</a:t>
            </a:r>
            <a:r>
              <a:rPr lang="zh-CN" altLang="zh-CN" sz="1800" dirty="0">
                <a:latin typeface="微软雅黑" pitchFamily="34" charset="-122"/>
                <a:ea typeface="微软雅黑" pitchFamily="34" charset="-122"/>
              </a:rPr>
              <a:t>考点</a:t>
            </a:r>
            <a:r>
              <a:rPr lang="en-US" altLang="zh-CN" sz="1800" dirty="0">
                <a:latin typeface="微软雅黑" pitchFamily="34" charset="-122"/>
                <a:ea typeface="微软雅黑" pitchFamily="34" charset="-122"/>
              </a:rPr>
              <a:t>】</a:t>
            </a:r>
            <a:r>
              <a:rPr lang="zh-CN" altLang="zh-CN" sz="1800" dirty="0">
                <a:latin typeface="微软雅黑" pitchFamily="34" charset="-122"/>
                <a:ea typeface="微软雅黑" pitchFamily="34" charset="-122"/>
              </a:rPr>
              <a:t>商鞅变法</a:t>
            </a:r>
          </a:p>
          <a:p>
            <a:pPr marL="0" indent="0">
              <a:lnSpc>
                <a:spcPct val="150000"/>
              </a:lnSpc>
              <a:buNone/>
            </a:pPr>
            <a:r>
              <a:rPr lang="en-US" altLang="zh-CN" sz="1800" dirty="0">
                <a:latin typeface="微软雅黑" pitchFamily="34" charset="-122"/>
                <a:ea typeface="微软雅黑" pitchFamily="34" charset="-122"/>
              </a:rPr>
              <a:t>【</a:t>
            </a:r>
            <a:r>
              <a:rPr lang="zh-CN" altLang="zh-CN" sz="1800" dirty="0">
                <a:latin typeface="微软雅黑" pitchFamily="34" charset="-122"/>
                <a:ea typeface="微软雅黑" pitchFamily="34" charset="-122"/>
              </a:rPr>
              <a:t>课标要求</a:t>
            </a:r>
            <a:r>
              <a:rPr lang="en-US" altLang="zh-CN" sz="1800" dirty="0">
                <a:latin typeface="微软雅黑" pitchFamily="34" charset="-122"/>
                <a:ea typeface="微软雅黑" pitchFamily="34" charset="-122"/>
              </a:rPr>
              <a:t>】</a:t>
            </a:r>
            <a:r>
              <a:rPr lang="zh-CN" altLang="zh-CN" sz="1800" dirty="0">
                <a:latin typeface="微软雅黑" pitchFamily="34" charset="-122"/>
                <a:ea typeface="微软雅黑" pitchFamily="34" charset="-122"/>
              </a:rPr>
              <a:t>知道春秋战国时期各国改革的基本史实，认识春秋战国时期的时代特征</a:t>
            </a:r>
            <a:r>
              <a:rPr lang="zh-CN" altLang="en-US" sz="1800" dirty="0">
                <a:latin typeface="微软雅黑" pitchFamily="34" charset="-122"/>
                <a:ea typeface="微软雅黑" pitchFamily="34" charset="-122"/>
              </a:rPr>
              <a:t>；</a:t>
            </a:r>
            <a:r>
              <a:rPr lang="zh-CN" altLang="zh-CN" sz="1800" dirty="0">
                <a:latin typeface="微软雅黑" pitchFamily="34" charset="-122"/>
                <a:ea typeface="微软雅黑" pitchFamily="34" charset="-122"/>
              </a:rPr>
              <a:t>了解商鞅变法的具体措施和内容，认识其特点；探讨商鞅变法的历史作用。</a:t>
            </a:r>
          </a:p>
          <a:p>
            <a:pPr marL="0" indent="0">
              <a:lnSpc>
                <a:spcPct val="150000"/>
              </a:lnSpc>
              <a:buNone/>
            </a:pPr>
            <a:r>
              <a:rPr lang="en-US" altLang="zh-CN" sz="1800" dirty="0">
                <a:latin typeface="微软雅黑" pitchFamily="34" charset="-122"/>
                <a:ea typeface="微软雅黑" pitchFamily="34" charset="-122"/>
              </a:rPr>
              <a:t>【</a:t>
            </a:r>
            <a:r>
              <a:rPr lang="zh-CN" altLang="zh-CN" sz="1800" dirty="0">
                <a:latin typeface="微软雅黑" pitchFamily="34" charset="-122"/>
                <a:ea typeface="微软雅黑" pitchFamily="34" charset="-122"/>
              </a:rPr>
              <a:t>岳麓教材</a:t>
            </a:r>
            <a:r>
              <a:rPr lang="en-US" altLang="zh-CN" sz="1800" dirty="0">
                <a:latin typeface="微软雅黑" pitchFamily="34" charset="-122"/>
                <a:ea typeface="微软雅黑" pitchFamily="34" charset="-122"/>
              </a:rPr>
              <a:t>】</a:t>
            </a:r>
            <a:r>
              <a:rPr lang="zh-CN" altLang="zh-CN" sz="1800" dirty="0">
                <a:latin typeface="微软雅黑" pitchFamily="34" charset="-122"/>
                <a:ea typeface="微软雅黑" pitchFamily="34" charset="-122"/>
              </a:rPr>
              <a:t>改革册第三课、第四课</a:t>
            </a:r>
          </a:p>
          <a:p>
            <a:pPr>
              <a:lnSpc>
                <a:spcPct val="150000"/>
              </a:lnSpc>
            </a:pPr>
            <a:endParaRPr lang="zh-CN" altLang="en-US" sz="1800" dirty="0">
              <a:latin typeface="微软雅黑" pitchFamily="34" charset="-122"/>
              <a:ea typeface="微软雅黑" pitchFamily="34" charset="-122"/>
            </a:endParaRPr>
          </a:p>
        </p:txBody>
      </p:sp>
      <p:sp>
        <p:nvSpPr>
          <p:cNvPr id="4" name="文本框 3">
            <a:extLst>
              <a:ext uri="{FF2B5EF4-FFF2-40B4-BE49-F238E27FC236}">
                <a16:creationId xmlns:a16="http://schemas.microsoft.com/office/drawing/2014/main" xmlns="" id="{480B9B4E-3B38-4207-A2A2-DCACD1AC6C50}"/>
              </a:ext>
            </a:extLst>
          </p:cNvPr>
          <p:cNvSpPr txBox="1"/>
          <p:nvPr/>
        </p:nvSpPr>
        <p:spPr>
          <a:xfrm>
            <a:off x="714362" y="3417218"/>
            <a:ext cx="8119362" cy="874407"/>
          </a:xfrm>
          <a:prstGeom prst="rect">
            <a:avLst/>
          </a:prstGeom>
          <a:solidFill>
            <a:schemeClr val="accent6">
              <a:lumMod val="20000"/>
              <a:lumOff val="80000"/>
            </a:schemeClr>
          </a:solidFill>
          <a:ln>
            <a:noFill/>
          </a:ln>
        </p:spPr>
        <p:txBody>
          <a:bodyPr wrap="square" rtlCol="0">
            <a:spAutoFit/>
          </a:bodyPr>
          <a:lstStyle/>
          <a:p>
            <a:pPr>
              <a:lnSpc>
                <a:spcPct val="150000"/>
              </a:lnSpc>
            </a:pPr>
            <a:r>
              <a:rPr lang="zh-CN" altLang="en-US" sz="1800" dirty="0">
                <a:latin typeface="楷体" pitchFamily="49" charset="-122"/>
                <a:ea typeface="楷体" pitchFamily="49" charset="-122"/>
              </a:rPr>
              <a:t>春秋战国的</a:t>
            </a:r>
            <a:r>
              <a:rPr lang="zh-CN" altLang="zh-CN" sz="1800" dirty="0">
                <a:latin typeface="楷体" pitchFamily="49" charset="-122"/>
                <a:ea typeface="楷体" pitchFamily="49" charset="-122"/>
              </a:rPr>
              <a:t>社会变动的实质指文化、秩序的崩解与重组</a:t>
            </a:r>
            <a:r>
              <a:rPr lang="zh-CN" altLang="en-US" sz="1800" dirty="0" smtClean="0">
                <a:latin typeface="楷体" pitchFamily="49" charset="-122"/>
                <a:ea typeface="楷体" pitchFamily="49" charset="-122"/>
              </a:rPr>
              <a:t>。</a:t>
            </a:r>
            <a:endParaRPr lang="en-US" altLang="zh-CN" sz="1800" dirty="0" smtClean="0">
              <a:latin typeface="楷体" pitchFamily="49" charset="-122"/>
              <a:ea typeface="楷体" pitchFamily="49" charset="-122"/>
            </a:endParaRPr>
          </a:p>
          <a:p>
            <a:pPr algn="r">
              <a:lnSpc>
                <a:spcPct val="150000"/>
              </a:lnSpc>
            </a:pPr>
            <a:r>
              <a:rPr lang="en-US" altLang="zh-CN" sz="1800" dirty="0" smtClean="0">
                <a:latin typeface="楷体" pitchFamily="49" charset="-122"/>
                <a:ea typeface="楷体" pitchFamily="49" charset="-122"/>
              </a:rPr>
              <a:t>                   </a:t>
            </a:r>
            <a:r>
              <a:rPr lang="zh-CN" altLang="en-US" sz="1800" dirty="0">
                <a:latin typeface="楷体" pitchFamily="49" charset="-122"/>
                <a:ea typeface="楷体" pitchFamily="49" charset="-122"/>
              </a:rPr>
              <a:t>（许倬云</a:t>
            </a:r>
            <a:r>
              <a:rPr lang="en-US" altLang="zh-CN" sz="1800" dirty="0">
                <a:latin typeface="楷体" pitchFamily="49" charset="-122"/>
                <a:ea typeface="楷体" pitchFamily="49" charset="-122"/>
              </a:rPr>
              <a:t>《</a:t>
            </a:r>
            <a:r>
              <a:rPr lang="zh-CN" altLang="en-US" sz="1800" dirty="0">
                <a:latin typeface="楷体" pitchFamily="49" charset="-122"/>
                <a:ea typeface="楷体" pitchFamily="49" charset="-122"/>
              </a:rPr>
              <a:t>万古江河</a:t>
            </a:r>
            <a:r>
              <a:rPr lang="en-US" altLang="zh-CN" sz="1800" dirty="0">
                <a:latin typeface="楷体" pitchFamily="49" charset="-122"/>
                <a:ea typeface="楷体" pitchFamily="49" charset="-122"/>
              </a:rPr>
              <a:t>》</a:t>
            </a:r>
            <a:r>
              <a:rPr lang="zh-CN" altLang="en-US" sz="1800" dirty="0">
                <a:latin typeface="楷体" pitchFamily="49" charset="-122"/>
                <a:ea typeface="楷体" pitchFamily="49" charset="-122"/>
              </a:rPr>
              <a:t>）</a:t>
            </a:r>
          </a:p>
        </p:txBody>
      </p:sp>
      <p:sp>
        <p:nvSpPr>
          <p:cNvPr id="5" name="Triangle 201">
            <a:extLst>
              <a:ext uri="{FF2B5EF4-FFF2-40B4-BE49-F238E27FC236}">
                <a16:creationId xmlns:a16="http://schemas.microsoft.com/office/drawing/2014/main" xmlns="" id="{1D9BB000-3B2B-4C0E-B482-E8CD7021D7A5}"/>
              </a:ext>
            </a:extLst>
          </p:cNvPr>
          <p:cNvSpPr/>
          <p:nvPr/>
        </p:nvSpPr>
        <p:spPr>
          <a:xfrm rot="10800000">
            <a:off x="4446949" y="1467"/>
            <a:ext cx="682640" cy="227383"/>
          </a:xfrm>
          <a:prstGeom prst="triangl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a:solidFill>
                <a:schemeClr val="tx1"/>
              </a:solidFill>
              <a:latin typeface="微软雅黑" pitchFamily="34" charset="-122"/>
              <a:ea typeface="微软雅黑" pitchFamily="34" charset="-122"/>
            </a:endParaRPr>
          </a:p>
        </p:txBody>
      </p:sp>
      <p:pic>
        <p:nvPicPr>
          <p:cNvPr id="6" name="图片 5">
            <a:extLst>
              <a:ext uri="{FF2B5EF4-FFF2-40B4-BE49-F238E27FC236}">
                <a16:creationId xmlns:a16="http://schemas.microsoft.com/office/drawing/2014/main" xmlns="" id="{3961CCEF-A29F-4A48-9514-F7EE8FB1BF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0" y="5224538"/>
            <a:ext cx="9548087" cy="1088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9906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65FA3AB0-6D37-43F7-B9EE-2DF2DECA1A56}"/>
              </a:ext>
            </a:extLst>
          </p:cNvPr>
          <p:cNvSpPr/>
          <p:nvPr/>
        </p:nvSpPr>
        <p:spPr>
          <a:xfrm>
            <a:off x="1019332" y="1666767"/>
            <a:ext cx="7877358" cy="1246880"/>
          </a:xfrm>
          <a:prstGeom prst="rect">
            <a:avLst/>
          </a:prstGeom>
        </p:spPr>
        <p:txBody>
          <a:bodyPr wrap="square">
            <a:spAutoFit/>
          </a:bodyPr>
          <a:lstStyle/>
          <a:p>
            <a:pPr algn="just">
              <a:lnSpc>
                <a:spcPct val="150000"/>
              </a:lnSpc>
            </a:pPr>
            <a:r>
              <a:rPr lang="zh-CN" altLang="zh-CN" sz="2501" kern="100" dirty="0">
                <a:latin typeface="微软雅黑" pitchFamily="34" charset="-122"/>
                <a:ea typeface="微软雅黑" pitchFamily="34" charset="-122"/>
                <a:cs typeface="Segoe UI Emoji" panose="020B0502040204020203" pitchFamily="34" charset="0"/>
              </a:rPr>
              <a:t>春秋时期：</a:t>
            </a:r>
            <a:endParaRPr lang="en-US" altLang="zh-CN" sz="2501" kern="100" dirty="0">
              <a:latin typeface="微软雅黑" pitchFamily="34" charset="-122"/>
              <a:ea typeface="微软雅黑" pitchFamily="34" charset="-122"/>
              <a:cs typeface="Segoe UI Emoji" panose="020B0502040204020203" pitchFamily="34" charset="0"/>
            </a:endParaRPr>
          </a:p>
          <a:p>
            <a:pPr algn="just">
              <a:lnSpc>
                <a:spcPct val="150000"/>
              </a:lnSpc>
            </a:pPr>
            <a:r>
              <a:rPr lang="en-US" altLang="zh-CN" sz="2501" kern="100" dirty="0">
                <a:latin typeface="微软雅黑" pitchFamily="34" charset="-122"/>
                <a:ea typeface="微软雅黑" pitchFamily="34" charset="-122"/>
                <a:cs typeface="Segoe UI Emoji" panose="020B0502040204020203" pitchFamily="34" charset="0"/>
              </a:rPr>
              <a:t>     </a:t>
            </a:r>
            <a:r>
              <a:rPr lang="en-US" altLang="zh-CN" sz="2501" kern="100" dirty="0" smtClean="0">
                <a:latin typeface="微软雅黑" pitchFamily="34" charset="-122"/>
                <a:ea typeface="微软雅黑" pitchFamily="34" charset="-122"/>
                <a:cs typeface="Segoe UI Emoji" panose="020B0502040204020203" pitchFamily="34" charset="0"/>
              </a:rPr>
              <a:t>  </a:t>
            </a:r>
            <a:r>
              <a:rPr lang="zh-CN" altLang="zh-CN" sz="2501" kern="100" dirty="0" smtClean="0">
                <a:latin typeface="微软雅黑" pitchFamily="34" charset="-122"/>
                <a:ea typeface="微软雅黑" pitchFamily="34" charset="-122"/>
                <a:cs typeface="Segoe UI Emoji" panose="020B0502040204020203" pitchFamily="34" charset="0"/>
              </a:rPr>
              <a:t>王室</a:t>
            </a:r>
            <a:r>
              <a:rPr lang="zh-CN" altLang="zh-CN" sz="2501" kern="100" dirty="0">
                <a:latin typeface="微软雅黑" pitchFamily="34" charset="-122"/>
                <a:ea typeface="微软雅黑" pitchFamily="34" charset="-122"/>
                <a:cs typeface="Segoe UI Emoji" panose="020B0502040204020203" pitchFamily="34" charset="0"/>
              </a:rPr>
              <a:t>衰微</a:t>
            </a:r>
            <a:r>
              <a:rPr lang="zh-CN" altLang="en-US" sz="2501" kern="100" dirty="0">
                <a:latin typeface="微软雅黑" pitchFamily="34" charset="-122"/>
                <a:ea typeface="微软雅黑" pitchFamily="34" charset="-122"/>
                <a:cs typeface="Segoe UI Emoji" panose="020B0502040204020203" pitchFamily="34" charset="0"/>
              </a:rPr>
              <a:t>、</a:t>
            </a:r>
            <a:r>
              <a:rPr lang="zh-CN" altLang="zh-CN" sz="2501" kern="100" dirty="0">
                <a:latin typeface="微软雅黑" pitchFamily="34" charset="-122"/>
                <a:ea typeface="微软雅黑" pitchFamily="34" charset="-122"/>
                <a:cs typeface="Segoe UI Emoji" panose="020B0502040204020203" pitchFamily="34" charset="0"/>
              </a:rPr>
              <a:t>列国纷争</a:t>
            </a:r>
            <a:r>
              <a:rPr lang="zh-CN" altLang="en-US" sz="2501" kern="100" dirty="0">
                <a:latin typeface="微软雅黑" pitchFamily="34" charset="-122"/>
                <a:ea typeface="微软雅黑" pitchFamily="34" charset="-122"/>
                <a:cs typeface="Segoe UI Emoji" panose="020B0502040204020203" pitchFamily="34" charset="0"/>
              </a:rPr>
              <a:t>、</a:t>
            </a:r>
            <a:r>
              <a:rPr lang="zh-CN" altLang="zh-CN" sz="2501" kern="100" dirty="0">
                <a:latin typeface="微软雅黑" pitchFamily="34" charset="-122"/>
                <a:ea typeface="微软雅黑" pitchFamily="34" charset="-122"/>
                <a:cs typeface="Segoe UI Emoji" panose="020B0502040204020203" pitchFamily="34" charset="0"/>
              </a:rPr>
              <a:t>礼崩乐坏</a:t>
            </a:r>
            <a:r>
              <a:rPr lang="zh-CN" altLang="en-US" sz="2501" kern="100" dirty="0">
                <a:latin typeface="微软雅黑" pitchFamily="34" charset="-122"/>
                <a:ea typeface="微软雅黑" pitchFamily="34" charset="-122"/>
                <a:cs typeface="Segoe UI Emoji" panose="020B0502040204020203" pitchFamily="34" charset="0"/>
              </a:rPr>
              <a:t>、霸政</a:t>
            </a:r>
            <a:r>
              <a:rPr lang="zh-CN" altLang="zh-CN" sz="2501" kern="100" dirty="0">
                <a:latin typeface="微软雅黑" pitchFamily="34" charset="-122"/>
                <a:ea typeface="微软雅黑" pitchFamily="34" charset="-122"/>
                <a:cs typeface="Segoe UI Emoji" panose="020B0502040204020203" pitchFamily="34" charset="0"/>
              </a:rPr>
              <a:t>改革</a:t>
            </a:r>
            <a:endParaRPr lang="zh-CN" altLang="zh-CN" sz="2501" kern="100" dirty="0">
              <a:latin typeface="微软雅黑" pitchFamily="34" charset="-122"/>
              <a:ea typeface="微软雅黑" pitchFamily="34" charset="-122"/>
              <a:cs typeface="Times New Roman" panose="02020603050405020304" pitchFamily="18" charset="0"/>
            </a:endParaRPr>
          </a:p>
        </p:txBody>
      </p:sp>
      <p:sp>
        <p:nvSpPr>
          <p:cNvPr id="3" name="Triangle 201">
            <a:extLst>
              <a:ext uri="{FF2B5EF4-FFF2-40B4-BE49-F238E27FC236}">
                <a16:creationId xmlns:a16="http://schemas.microsoft.com/office/drawing/2014/main" xmlns="" id="{B2287F1D-878B-4E30-B871-0864EFDCEFB3}"/>
              </a:ext>
            </a:extLst>
          </p:cNvPr>
          <p:cNvSpPr/>
          <p:nvPr/>
        </p:nvSpPr>
        <p:spPr>
          <a:xfrm rot="10800000">
            <a:off x="4446949" y="1467"/>
            <a:ext cx="682640" cy="227383"/>
          </a:xfrm>
          <a:prstGeom prst="triangl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latin typeface="微软雅黑" pitchFamily="34" charset="-122"/>
              <a:ea typeface="微软雅黑" pitchFamily="34" charset="-122"/>
            </a:endParaRPr>
          </a:p>
        </p:txBody>
      </p:sp>
      <p:pic>
        <p:nvPicPr>
          <p:cNvPr id="4" name="图片 3">
            <a:extLst>
              <a:ext uri="{FF2B5EF4-FFF2-40B4-BE49-F238E27FC236}">
                <a16:creationId xmlns:a16="http://schemas.microsoft.com/office/drawing/2014/main" xmlns="" id="{40818983-FC6A-4934-AF2F-9574248BBB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0" y="5224538"/>
            <a:ext cx="9548087" cy="1088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502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AA846D0-9A2D-4B0C-B225-6BF11B58103F}"/>
              </a:ext>
            </a:extLst>
          </p:cNvPr>
          <p:cNvSpPr/>
          <p:nvPr/>
        </p:nvSpPr>
        <p:spPr>
          <a:xfrm>
            <a:off x="646855" y="834484"/>
            <a:ext cx="2195406" cy="1102481"/>
          </a:xfrm>
          <a:prstGeom prst="rect">
            <a:avLst/>
          </a:prstGeom>
        </p:spPr>
        <p:txBody>
          <a:bodyPr wrap="square">
            <a:spAutoFit/>
          </a:bodyPr>
          <a:lstStyle/>
          <a:p>
            <a:pPr algn="just">
              <a:lnSpc>
                <a:spcPct val="150000"/>
              </a:lnSpc>
            </a:pPr>
            <a:r>
              <a:rPr lang="zh-CN" altLang="zh-CN" sz="2188" b="1" kern="100" dirty="0">
                <a:latin typeface="微软雅黑" pitchFamily="34" charset="-122"/>
                <a:ea typeface="微软雅黑" pitchFamily="34" charset="-122"/>
                <a:cs typeface="Segoe UI Emoji" panose="020B0502040204020203" pitchFamily="34" charset="0"/>
              </a:rPr>
              <a:t>春秋时期：</a:t>
            </a:r>
            <a:endParaRPr lang="en-US" altLang="zh-CN" sz="2188" b="1" kern="100" dirty="0">
              <a:latin typeface="微软雅黑" pitchFamily="34" charset="-122"/>
              <a:ea typeface="微软雅黑" pitchFamily="34" charset="-122"/>
              <a:cs typeface="Segoe UI Emoji" panose="020B0502040204020203" pitchFamily="34" charset="0"/>
            </a:endParaRPr>
          </a:p>
          <a:p>
            <a:pPr algn="just">
              <a:lnSpc>
                <a:spcPct val="150000"/>
              </a:lnSpc>
            </a:pPr>
            <a:r>
              <a:rPr lang="en-US" altLang="zh-CN" sz="2188" kern="100" dirty="0">
                <a:latin typeface="微软雅黑" pitchFamily="34" charset="-122"/>
                <a:ea typeface="微软雅黑" pitchFamily="34" charset="-122"/>
                <a:cs typeface="Segoe UI Emoji" panose="020B0502040204020203" pitchFamily="34" charset="0"/>
              </a:rPr>
              <a:t>          </a:t>
            </a:r>
            <a:r>
              <a:rPr lang="zh-CN" altLang="zh-CN" sz="2188" b="1" kern="100" dirty="0">
                <a:latin typeface="微软雅黑" pitchFamily="34" charset="-122"/>
                <a:ea typeface="微软雅黑" pitchFamily="34" charset="-122"/>
                <a:cs typeface="Segoe UI Emoji" panose="020B0502040204020203" pitchFamily="34" charset="0"/>
              </a:rPr>
              <a:t>王室衰微</a:t>
            </a:r>
            <a:endParaRPr lang="zh-CN" altLang="zh-CN" sz="2188" b="1" kern="100" dirty="0">
              <a:latin typeface="微软雅黑" pitchFamily="34" charset="-122"/>
              <a:ea typeface="微软雅黑"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ABD90B0E-1AE6-4504-82BD-3266A2AFBD5B}"/>
              </a:ext>
            </a:extLst>
          </p:cNvPr>
          <p:cNvSpPr/>
          <p:nvPr/>
        </p:nvSpPr>
        <p:spPr>
          <a:xfrm>
            <a:off x="3246120" y="656317"/>
            <a:ext cx="5814060" cy="1938992"/>
          </a:xfrm>
          <a:prstGeom prst="rect">
            <a:avLst/>
          </a:prstGeom>
          <a:noFill/>
          <a:ln w="12700">
            <a:solidFill>
              <a:schemeClr val="accent6">
                <a:lumMod val="60000"/>
                <a:lumOff val="40000"/>
              </a:schemeClr>
            </a:solidFill>
          </a:ln>
        </p:spPr>
        <p:txBody>
          <a:bodyPr wrap="square">
            <a:spAutoFit/>
          </a:bodyPr>
          <a:lstStyle/>
          <a:p>
            <a:pPr indent="541338">
              <a:lnSpc>
                <a:spcPct val="150000"/>
              </a:lnSpc>
            </a:pPr>
            <a:r>
              <a:rPr lang="zh-CN" altLang="zh-CN" sz="2000" dirty="0">
                <a:solidFill>
                  <a:srgbClr val="333333"/>
                </a:solidFill>
                <a:latin typeface="楷体" panose="02010609060101010101" pitchFamily="49" charset="-122"/>
                <a:ea typeface="楷体" panose="02010609060101010101" pitchFamily="49" charset="-122"/>
                <a:cs typeface="Times New Roman" panose="02020603050405020304" pitchFamily="18" charset="0"/>
              </a:rPr>
              <a:t>春秋初期，郑庄公一度独揽王室大权。周郑双方互换太子为质，史称“周郑交质”；后来双方反目，郑军打败周军，周桓王中箭负伤，史称“射中王肩”。从此，“王室之尊，与诸侯无异”。</a:t>
            </a:r>
            <a:endParaRPr lang="zh-CN" altLang="en-US" sz="2000" dirty="0">
              <a:latin typeface="楷体" panose="02010609060101010101" pitchFamily="49" charset="-122"/>
              <a:ea typeface="楷体" panose="02010609060101010101" pitchFamily="49" charset="-122"/>
            </a:endParaRPr>
          </a:p>
        </p:txBody>
      </p:sp>
      <p:pic>
        <p:nvPicPr>
          <p:cNvPr id="6" name="图片 5">
            <a:extLst>
              <a:ext uri="{FF2B5EF4-FFF2-40B4-BE49-F238E27FC236}">
                <a16:creationId xmlns:a16="http://schemas.microsoft.com/office/drawing/2014/main" xmlns="" id="{060B80C6-EC5B-4730-A08F-860981BEE58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131" y="3131820"/>
            <a:ext cx="8724276" cy="1485206"/>
          </a:xfrm>
          <a:prstGeom prst="rect">
            <a:avLst/>
          </a:prstGeom>
          <a:noFill/>
          <a:ln w="19050">
            <a:noFill/>
          </a:ln>
        </p:spPr>
      </p:pic>
      <p:sp>
        <p:nvSpPr>
          <p:cNvPr id="7" name="Triangle 201">
            <a:extLst>
              <a:ext uri="{FF2B5EF4-FFF2-40B4-BE49-F238E27FC236}">
                <a16:creationId xmlns:a16="http://schemas.microsoft.com/office/drawing/2014/main" xmlns="" id="{DDA8FECD-4853-4121-9BA8-7B8325527652}"/>
              </a:ext>
            </a:extLst>
          </p:cNvPr>
          <p:cNvSpPr/>
          <p:nvPr/>
        </p:nvSpPr>
        <p:spPr>
          <a:xfrm rot="10800000">
            <a:off x="4446949" y="1467"/>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pic>
        <p:nvPicPr>
          <p:cNvPr id="8" name="图片 7">
            <a:extLst>
              <a:ext uri="{FF2B5EF4-FFF2-40B4-BE49-F238E27FC236}">
                <a16:creationId xmlns:a16="http://schemas.microsoft.com/office/drawing/2014/main" xmlns="" id="{DAA42A8C-2771-4BCE-BACA-60F3F8E4CD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0" y="5224538"/>
            <a:ext cx="9548087" cy="1088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4462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47"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0609363-D8C2-46EF-9BA8-467C7D66A4D0}"/>
              </a:ext>
            </a:extLst>
          </p:cNvPr>
          <p:cNvSpPr/>
          <p:nvPr/>
        </p:nvSpPr>
        <p:spPr>
          <a:xfrm>
            <a:off x="1167837" y="227686"/>
            <a:ext cx="3015543" cy="1102481"/>
          </a:xfrm>
          <a:prstGeom prst="rect">
            <a:avLst/>
          </a:prstGeom>
        </p:spPr>
        <p:txBody>
          <a:bodyPr wrap="square">
            <a:spAutoFit/>
          </a:bodyPr>
          <a:lstStyle/>
          <a:p>
            <a:pPr algn="just">
              <a:lnSpc>
                <a:spcPct val="150000"/>
              </a:lnSpc>
            </a:pPr>
            <a:r>
              <a:rPr lang="zh-CN" altLang="zh-CN" sz="2188" b="1" kern="100" dirty="0">
                <a:latin typeface="微软雅黑" pitchFamily="34" charset="-122"/>
                <a:ea typeface="微软雅黑" pitchFamily="34" charset="-122"/>
                <a:cs typeface="Segoe UI Emoji" panose="020B0502040204020203" pitchFamily="34" charset="0"/>
              </a:rPr>
              <a:t>春秋时期：</a:t>
            </a:r>
            <a:endParaRPr lang="en-US" altLang="zh-CN" sz="2188" b="1" kern="100" dirty="0">
              <a:latin typeface="微软雅黑" pitchFamily="34" charset="-122"/>
              <a:ea typeface="微软雅黑" pitchFamily="34" charset="-122"/>
              <a:cs typeface="Segoe UI Emoji" panose="020B0502040204020203" pitchFamily="34" charset="0"/>
            </a:endParaRPr>
          </a:p>
          <a:p>
            <a:pPr marL="571683" indent="208426" algn="just">
              <a:lnSpc>
                <a:spcPct val="150000"/>
              </a:lnSpc>
            </a:pPr>
            <a:r>
              <a:rPr lang="zh-CN" altLang="zh-CN" sz="2188" b="1" kern="100" dirty="0">
                <a:latin typeface="微软雅黑" pitchFamily="34" charset="-122"/>
                <a:ea typeface="微软雅黑" pitchFamily="34" charset="-122"/>
                <a:cs typeface="Segoe UI Emoji" panose="020B0502040204020203" pitchFamily="34" charset="0"/>
              </a:rPr>
              <a:t>列国纷争——</a:t>
            </a:r>
            <a:endParaRPr lang="zh-CN" altLang="zh-CN" sz="2188" b="1" kern="100" dirty="0">
              <a:latin typeface="微软雅黑" pitchFamily="34" charset="-122"/>
              <a:ea typeface="微软雅黑"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4ACE0ABB-2FFF-4CB4-83BA-A3AC49272388}"/>
              </a:ext>
            </a:extLst>
          </p:cNvPr>
          <p:cNvSpPr/>
          <p:nvPr/>
        </p:nvSpPr>
        <p:spPr>
          <a:xfrm>
            <a:off x="4446949" y="370618"/>
            <a:ext cx="4661425" cy="4271939"/>
          </a:xfrm>
          <a:prstGeom prst="rect">
            <a:avLst/>
          </a:prstGeom>
          <a:noFill/>
          <a:ln w="28575">
            <a:noFill/>
          </a:ln>
        </p:spPr>
        <p:txBody>
          <a:bodyPr wrap="square">
            <a:spAutoFit/>
          </a:bodyPr>
          <a:lstStyle/>
          <a:p>
            <a:pPr>
              <a:lnSpc>
                <a:spcPct val="150000"/>
              </a:lnSpc>
            </a:pPr>
            <a:r>
              <a:rPr lang="en-US" altLang="zh-CN" sz="2188" dirty="0">
                <a:latin typeface="楷体" panose="02010609060101010101" pitchFamily="49" charset="-122"/>
                <a:ea typeface="楷体" panose="02010609060101010101" pitchFamily="49" charset="-122"/>
                <a:cs typeface="Times New Roman" panose="02020603050405020304" pitchFamily="18" charset="0"/>
              </a:rPr>
              <a:t>   </a:t>
            </a:r>
            <a:r>
              <a:rPr lang="zh-CN" altLang="zh-CN" sz="1800" dirty="0">
                <a:latin typeface="楷体" panose="02010609060101010101" pitchFamily="49" charset="-122"/>
                <a:ea typeface="楷体" panose="02010609060101010101" pitchFamily="49" charset="-122"/>
                <a:cs typeface="Times New Roman" panose="02020603050405020304" pitchFamily="18" charset="0"/>
              </a:rPr>
              <a:t>东周初年的混战虽有各大族重新争夺中心地位的意义</a:t>
            </a:r>
            <a:r>
              <a:rPr lang="en-US" altLang="zh-CN" sz="1800" dirty="0">
                <a:latin typeface="楷体" panose="02010609060101010101" pitchFamily="49" charset="-122"/>
                <a:ea typeface="楷体" panose="02010609060101010101" pitchFamily="49" charset="-122"/>
                <a:cs typeface="Times New Roman" panose="02020603050405020304" pitchFamily="18" charset="0"/>
              </a:rPr>
              <a:t>,</a:t>
            </a:r>
            <a:r>
              <a:rPr lang="zh-CN" altLang="zh-CN" sz="1800" dirty="0">
                <a:latin typeface="楷体" panose="02010609060101010101" pitchFamily="49" charset="-122"/>
                <a:ea typeface="楷体" panose="02010609060101010101" pitchFamily="49" charset="-122"/>
                <a:cs typeface="Times New Roman" panose="02020603050405020304" pitchFamily="18" charset="0"/>
              </a:rPr>
              <a:t>但氏族内聚力的下降使这种争夺缺乏强大支持力。没有哪个中原大国有力量结成氏族组织为中心的集团进行武力统</a:t>
            </a:r>
            <a:r>
              <a:rPr lang="zh-CN" altLang="en-US" sz="1800" dirty="0">
                <a:latin typeface="楷体" panose="02010609060101010101" pitchFamily="49" charset="-122"/>
                <a:ea typeface="楷体" panose="02010609060101010101" pitchFamily="49" charset="-122"/>
                <a:cs typeface="Times New Roman" panose="02020603050405020304" pitchFamily="18" charset="0"/>
              </a:rPr>
              <a:t>一</a:t>
            </a:r>
            <a:r>
              <a:rPr lang="zh-CN" altLang="zh-CN" sz="1800" dirty="0">
                <a:latin typeface="楷体" panose="02010609060101010101" pitchFamily="49" charset="-122"/>
                <a:ea typeface="楷体" panose="02010609060101010101" pitchFamily="49" charset="-122"/>
                <a:cs typeface="Times New Roman" panose="02020603050405020304" pitchFamily="18" charset="0"/>
              </a:rPr>
              <a:t>。与此同时</a:t>
            </a:r>
            <a:r>
              <a:rPr lang="en-US" altLang="zh-CN" sz="1800" dirty="0">
                <a:latin typeface="楷体" panose="02010609060101010101" pitchFamily="49" charset="-122"/>
                <a:ea typeface="楷体" panose="02010609060101010101" pitchFamily="49" charset="-122"/>
                <a:cs typeface="Times New Roman" panose="02020603050405020304" pitchFamily="18" charset="0"/>
              </a:rPr>
              <a:t> ,</a:t>
            </a:r>
            <a:r>
              <a:rPr lang="zh-CN" altLang="zh-CN" sz="1800" dirty="0">
                <a:latin typeface="楷体" panose="02010609060101010101" pitchFamily="49" charset="-122"/>
                <a:ea typeface="楷体" panose="02010609060101010101" pitchFamily="49" charset="-122"/>
                <a:cs typeface="Times New Roman" panose="02020603050405020304" pitchFamily="18" charset="0"/>
              </a:rPr>
              <a:t>中原外围若干蛮族大姓的崛起，如楚秦北狄等，却对中原各大族形成巨大威胁。这种压力使西周时开始的文化融合，转变为中原大族整合的力量，这就是春秋时代</a:t>
            </a:r>
            <a:r>
              <a:rPr lang="en-US" altLang="zh-CN" sz="1800" dirty="0">
                <a:latin typeface="楷体" panose="02010609060101010101" pitchFamily="49" charset="-122"/>
                <a:ea typeface="楷体" panose="02010609060101010101" pitchFamily="49" charset="-122"/>
                <a:cs typeface="Times New Roman" panose="02020603050405020304" pitchFamily="18" charset="0"/>
              </a:rPr>
              <a:t>“</a:t>
            </a:r>
            <a:r>
              <a:rPr lang="zh-CN" altLang="zh-CN" sz="1800" dirty="0">
                <a:latin typeface="楷体" panose="02010609060101010101" pitchFamily="49" charset="-122"/>
                <a:ea typeface="楷体" panose="02010609060101010101" pitchFamily="49" charset="-122"/>
                <a:cs typeface="Times New Roman" panose="02020603050405020304" pitchFamily="18" charset="0"/>
              </a:rPr>
              <a:t>诸夏</a:t>
            </a:r>
            <a:r>
              <a:rPr lang="en-US" altLang="zh-CN" sz="1800" dirty="0">
                <a:latin typeface="楷体" panose="02010609060101010101" pitchFamily="49" charset="-122"/>
                <a:ea typeface="楷体" panose="02010609060101010101" pitchFamily="49" charset="-122"/>
                <a:cs typeface="Times New Roman" panose="02020603050405020304" pitchFamily="18" charset="0"/>
              </a:rPr>
              <a:t>"</a:t>
            </a:r>
            <a:r>
              <a:rPr lang="zh-CN" altLang="zh-CN" sz="1800" dirty="0">
                <a:latin typeface="楷体" panose="02010609060101010101" pitchFamily="49" charset="-122"/>
                <a:ea typeface="楷体" panose="02010609060101010101" pitchFamily="49" charset="-122"/>
                <a:cs typeface="Times New Roman" panose="02020603050405020304" pitchFamily="18" charset="0"/>
              </a:rPr>
              <a:t>共同体的兴起。</a:t>
            </a:r>
            <a:r>
              <a:rPr lang="en-US" altLang="zh-CN" sz="1800" dirty="0">
                <a:latin typeface="楷体" panose="02010609060101010101" pitchFamily="49" charset="-122"/>
                <a:ea typeface="楷体" panose="02010609060101010101" pitchFamily="49" charset="-122"/>
                <a:cs typeface="Times New Roman" panose="02020603050405020304" pitchFamily="18" charset="0"/>
              </a:rPr>
              <a:t>    </a:t>
            </a:r>
            <a:endParaRPr lang="en-US" altLang="zh-CN" sz="1800" dirty="0" smtClean="0">
              <a:latin typeface="楷体" panose="02010609060101010101" pitchFamily="49" charset="-122"/>
              <a:ea typeface="楷体" panose="02010609060101010101" pitchFamily="49" charset="-122"/>
              <a:cs typeface="Times New Roman" panose="02020603050405020304" pitchFamily="18" charset="0"/>
            </a:endParaRPr>
          </a:p>
          <a:p>
            <a:pPr algn="r">
              <a:lnSpc>
                <a:spcPct val="150000"/>
              </a:lnSpc>
            </a:pPr>
            <a:r>
              <a:rPr lang="en-US" altLang="zh-CN" sz="1800" dirty="0" smtClean="0">
                <a:latin typeface="楷体" panose="02010609060101010101" pitchFamily="49" charset="-122"/>
                <a:ea typeface="楷体" panose="02010609060101010101" pitchFamily="49" charset="-122"/>
                <a:cs typeface="Times New Roman" panose="02020603050405020304" pitchFamily="18" charset="0"/>
              </a:rPr>
              <a:t>——《</a:t>
            </a:r>
            <a:r>
              <a:rPr lang="zh-CN" altLang="en-US" sz="1800" dirty="0">
                <a:latin typeface="楷体" panose="02010609060101010101" pitchFamily="49" charset="-122"/>
                <a:ea typeface="楷体" panose="02010609060101010101" pitchFamily="49" charset="-122"/>
                <a:cs typeface="Times New Roman" panose="02020603050405020304" pitchFamily="18" charset="0"/>
              </a:rPr>
              <a:t>说中国</a:t>
            </a:r>
            <a:r>
              <a:rPr lang="en-US" altLang="zh-CN" sz="1800" dirty="0">
                <a:latin typeface="楷体" panose="02010609060101010101" pitchFamily="49" charset="-122"/>
                <a:ea typeface="楷体" panose="02010609060101010101" pitchFamily="49" charset="-122"/>
                <a:cs typeface="Times New Roman" panose="02020603050405020304" pitchFamily="18" charset="0"/>
              </a:rPr>
              <a:t>》</a:t>
            </a:r>
            <a:endParaRPr lang="zh-CN" altLang="en-US" sz="2188" dirty="0">
              <a:latin typeface="楷体" panose="02010609060101010101" pitchFamily="49" charset="-122"/>
              <a:ea typeface="楷体" panose="02010609060101010101" pitchFamily="49" charset="-122"/>
            </a:endParaRPr>
          </a:p>
        </p:txBody>
      </p:sp>
      <p:pic>
        <p:nvPicPr>
          <p:cNvPr id="6" name="图片 5">
            <a:extLst>
              <a:ext uri="{FF2B5EF4-FFF2-40B4-BE49-F238E27FC236}">
                <a16:creationId xmlns:a16="http://schemas.microsoft.com/office/drawing/2014/main" xmlns="" id="{D2A02132-5963-45C6-A39E-FC6E5CAF80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767" y="1400403"/>
            <a:ext cx="4143371" cy="3731312"/>
          </a:xfrm>
          <a:prstGeom prst="rect">
            <a:avLst/>
          </a:prstGeom>
          <a:noFill/>
          <a:ln>
            <a:noFill/>
          </a:ln>
        </p:spPr>
      </p:pic>
      <p:sp>
        <p:nvSpPr>
          <p:cNvPr id="7" name="Triangle 201">
            <a:extLst>
              <a:ext uri="{FF2B5EF4-FFF2-40B4-BE49-F238E27FC236}">
                <a16:creationId xmlns:a16="http://schemas.microsoft.com/office/drawing/2014/main" xmlns="" id="{7BDD5C3C-7625-41E3-9EB0-A3EAA4385C51}"/>
              </a:ext>
            </a:extLst>
          </p:cNvPr>
          <p:cNvSpPr/>
          <p:nvPr/>
        </p:nvSpPr>
        <p:spPr>
          <a:xfrm rot="10800000">
            <a:off x="4446949" y="1467"/>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pic>
        <p:nvPicPr>
          <p:cNvPr id="8" name="图片 7">
            <a:extLst>
              <a:ext uri="{FF2B5EF4-FFF2-40B4-BE49-F238E27FC236}">
                <a16:creationId xmlns:a16="http://schemas.microsoft.com/office/drawing/2014/main" xmlns="" id="{61F40512-10CC-4E00-8A2E-D071CFB1C6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0" y="5224538"/>
            <a:ext cx="9548087" cy="1088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589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53304" b="3434"/>
          <a:stretch>
            <a:fillRect/>
          </a:stretch>
        </p:blipFill>
        <p:spPr>
          <a:xfrm>
            <a:off x="-1" y="0"/>
            <a:ext cx="9528175" cy="5359400"/>
          </a:xfrm>
          <a:prstGeom prst="rect">
            <a:avLst/>
          </a:prstGeom>
        </p:spPr>
      </p:pic>
      <p:grpSp>
        <p:nvGrpSpPr>
          <p:cNvPr id="5" name="组合 4"/>
          <p:cNvGrpSpPr/>
          <p:nvPr/>
        </p:nvGrpSpPr>
        <p:grpSpPr>
          <a:xfrm>
            <a:off x="2663992" y="1210311"/>
            <a:ext cx="2898629" cy="727006"/>
            <a:chOff x="5714599" y="2076217"/>
            <a:chExt cx="3864839" cy="969340"/>
          </a:xfrm>
        </p:grpSpPr>
        <p:sp>
          <p:nvSpPr>
            <p:cNvPr id="6" name="TextBox 6"/>
            <p:cNvSpPr txBox="1">
              <a:spLocks noChangeArrowheads="1"/>
            </p:cNvSpPr>
            <p:nvPr/>
          </p:nvSpPr>
          <p:spPr bwMode="auto">
            <a:xfrm>
              <a:off x="5714599" y="2076217"/>
              <a:ext cx="2858302"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dirty="0">
                  <a:solidFill>
                    <a:schemeClr val="tx1">
                      <a:lumMod val="95000"/>
                      <a:lumOff val="5000"/>
                    </a:schemeClr>
                  </a:solidFill>
                  <a:latin typeface="黑体" panose="02010609060101010101" pitchFamily="49" charset="-122"/>
                  <a:ea typeface="黑体" panose="02010609060101010101" pitchFamily="49" charset="-122"/>
                </a:rPr>
                <a:t>教学内容</a:t>
              </a:r>
            </a:p>
          </p:txBody>
        </p:sp>
        <p:sp>
          <p:nvSpPr>
            <p:cNvPr id="7" name="TextBox 111"/>
            <p:cNvSpPr txBox="1"/>
            <p:nvPr/>
          </p:nvSpPr>
          <p:spPr>
            <a:xfrm>
              <a:off x="5998038" y="2711533"/>
              <a:ext cx="3581400" cy="334024"/>
            </a:xfrm>
            <a:prstGeom prst="rect">
              <a:avLst/>
            </a:prstGeom>
            <a:noFill/>
          </p:spPr>
          <p:txBody>
            <a:bodyPr wrap="square" rtlCol="0">
              <a:spAutoFit/>
            </a:bodyPr>
            <a:lstStyle/>
            <a:p>
              <a:r>
                <a:rPr lang="en-US" altLang="zh-CN" sz="1030" dirty="0">
                  <a:solidFill>
                    <a:schemeClr val="tx1">
                      <a:lumMod val="95000"/>
                      <a:lumOff val="5000"/>
                    </a:schemeClr>
                  </a:solidFill>
                  <a:latin typeface="微软雅黑" panose="020B0503020204020204" pitchFamily="34" charset="-122"/>
                  <a:ea typeface="微软雅黑" panose="020B0503020204020204" pitchFamily="34" charset="-122"/>
                </a:rPr>
                <a:t>TEACHING CONTENT</a:t>
              </a:r>
              <a:endParaRPr lang="zh-CN" altLang="en-US" sz="103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042347" y="998461"/>
            <a:ext cx="1553762" cy="1570775"/>
            <a:chOff x="2918306" y="1498847"/>
            <a:chExt cx="1553762" cy="1570775"/>
          </a:xfrm>
        </p:grpSpPr>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9" name="矩形 8"/>
            <p:cNvSpPr/>
            <p:nvPr/>
          </p:nvSpPr>
          <p:spPr>
            <a:xfrm>
              <a:off x="3339961" y="1961069"/>
              <a:ext cx="710451" cy="669414"/>
            </a:xfrm>
            <a:prstGeom prst="rect">
              <a:avLst/>
            </a:prstGeom>
          </p:spPr>
          <p:txBody>
            <a:bodyPr wrap="none">
              <a:spAutoFit/>
            </a:bodyPr>
            <a:lstStyle/>
            <a:p>
              <a:pPr algn="ctr" defTabSz="685800">
                <a:defRPr/>
              </a:pPr>
              <a:r>
                <a:rPr lang="en-US" altLang="zh-CN" sz="3750" kern="0" dirty="0">
                  <a:solidFill>
                    <a:srgbClr val="96D02B"/>
                  </a:solidFill>
                  <a:latin typeface="Impact" panose="020B0806030902050204" pitchFamily="34" charset="0"/>
                  <a:ea typeface="宋体" panose="02010600030101010101" pitchFamily="2" charset="-122"/>
                </a:rPr>
                <a:t>0 1</a:t>
              </a:r>
              <a:endParaRPr lang="zh-CN" altLang="en-US" sz="3750" kern="0" dirty="0">
                <a:solidFill>
                  <a:srgbClr val="96D02B"/>
                </a:solidFill>
                <a:latin typeface="Impact" panose="020B0806030902050204" pitchFamily="34" charset="0"/>
                <a:ea typeface="宋体" panose="02010600030101010101" pitchFamily="2" charset="-122"/>
              </a:endParaRPr>
            </a:p>
          </p:txBody>
        </p:sp>
      </p:grpSp>
      <p:sp>
        <p:nvSpPr>
          <p:cNvPr id="11" name="TextBox 10">
            <a:extLst>
              <a:ext uri="{FF2B5EF4-FFF2-40B4-BE49-F238E27FC236}">
                <a16:creationId xmlns:a16="http://schemas.microsoft.com/office/drawing/2014/main" xmlns="" id="{488E5D84-B285-415B-B69B-1D1E4EFFD70D}"/>
              </a:ext>
            </a:extLst>
          </p:cNvPr>
          <p:cNvSpPr txBox="1"/>
          <p:nvPr/>
        </p:nvSpPr>
        <p:spPr>
          <a:xfrm>
            <a:off x="2817804" y="2324580"/>
            <a:ext cx="5489634" cy="1717817"/>
          </a:xfrm>
          <a:prstGeom prst="rect">
            <a:avLst/>
          </a:prstGeom>
          <a:noFill/>
        </p:spPr>
        <p:txBody>
          <a:bodyPr wrap="square" lIns="55285" tIns="27642" rIns="55285" bIns="27642" rtlCol="0">
            <a:spAutoFit/>
          </a:bodyPr>
          <a:lstStyle/>
          <a:p>
            <a:pPr algn="ctr">
              <a:defRPr/>
            </a:pPr>
            <a:r>
              <a:rPr lang="zh-CN" altLang="en-US" sz="2800" b="1" dirty="0">
                <a:latin typeface="微软雅黑" pitchFamily="34" charset="-122"/>
                <a:ea typeface="微软雅黑" pitchFamily="34" charset="-122"/>
              </a:rPr>
              <a:t>通史体例中国古代史复习</a:t>
            </a:r>
          </a:p>
          <a:p>
            <a:pPr algn="ctr">
              <a:defRPr/>
            </a:pPr>
            <a:endParaRPr lang="en-US" altLang="zh-CN" sz="2800" b="1" dirty="0">
              <a:latin typeface="微软雅黑" pitchFamily="34" charset="-122"/>
              <a:ea typeface="微软雅黑" pitchFamily="34" charset="-122"/>
            </a:endParaRPr>
          </a:p>
          <a:p>
            <a:pPr algn="ctr">
              <a:defRPr/>
            </a:pPr>
            <a:r>
              <a:rPr lang="zh-CN" altLang="en-US" sz="2800" b="1" dirty="0" smtClean="0">
                <a:latin typeface="微软雅黑" pitchFamily="34" charset="-122"/>
                <a:ea typeface="微软雅黑" pitchFamily="34" charset="-122"/>
              </a:rPr>
              <a:t> </a:t>
            </a:r>
            <a:r>
              <a:rPr lang="en-US" altLang="zh-CN" sz="2800" b="1" dirty="0" smtClean="0">
                <a:latin typeface="微软雅黑" pitchFamily="34" charset="-122"/>
                <a:ea typeface="微软雅黑" pitchFamily="34" charset="-122"/>
              </a:rPr>
              <a:t> </a:t>
            </a:r>
            <a:r>
              <a:rPr lang="zh-CN" altLang="en-US" sz="2800" b="1" dirty="0">
                <a:latin typeface="微软雅黑" pitchFamily="34" charset="-122"/>
                <a:ea typeface="微软雅黑" pitchFamily="34" charset="-122"/>
              </a:rPr>
              <a:t>春秋战国</a:t>
            </a:r>
            <a:r>
              <a:rPr lang="zh-CN" altLang="en-US" sz="2800" b="1" dirty="0" smtClean="0">
                <a:latin typeface="微软雅黑" pitchFamily="34" charset="-122"/>
                <a:ea typeface="微软雅黑" pitchFamily="34" charset="-122"/>
              </a:rPr>
              <a:t>时期之政治篇</a:t>
            </a:r>
            <a:endParaRPr lang="zh-CN" altLang="en-US" sz="2800" b="1" dirty="0">
              <a:latin typeface="微软雅黑" pitchFamily="34" charset="-122"/>
              <a:ea typeface="微软雅黑" pitchFamily="34" charset="-122"/>
            </a:endParaRPr>
          </a:p>
          <a:p>
            <a:pPr algn="ct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2370789426"/>
      </p:ext>
    </p:extLst>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B565A3D-182C-4D46-999A-DEF608EB582D}"/>
              </a:ext>
            </a:extLst>
          </p:cNvPr>
          <p:cNvSpPr/>
          <p:nvPr/>
        </p:nvSpPr>
        <p:spPr>
          <a:xfrm>
            <a:off x="689628" y="1539647"/>
            <a:ext cx="2989921" cy="429028"/>
          </a:xfrm>
          <a:prstGeom prst="rect">
            <a:avLst/>
          </a:prstGeom>
        </p:spPr>
        <p:txBody>
          <a:bodyPr wrap="none">
            <a:spAutoFit/>
          </a:bodyPr>
          <a:lstStyle/>
          <a:p>
            <a:pPr algn="just"/>
            <a:r>
              <a:rPr lang="zh-CN" altLang="zh-CN" sz="2188" b="1" kern="100" dirty="0">
                <a:latin typeface="微软雅黑" pitchFamily="34" charset="-122"/>
                <a:ea typeface="微软雅黑" pitchFamily="34" charset="-122"/>
                <a:cs typeface="Segoe UI Emoji" panose="020B0502040204020203" pitchFamily="34" charset="0"/>
              </a:rPr>
              <a:t>从华夷之争到华夏认同</a:t>
            </a:r>
            <a:endParaRPr lang="zh-CN" altLang="zh-CN" sz="2188" kern="100" dirty="0">
              <a:latin typeface="微软雅黑" pitchFamily="34" charset="-122"/>
              <a:ea typeface="微软雅黑"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F12ABCDC-D670-4043-A19E-05296521C540}"/>
              </a:ext>
            </a:extLst>
          </p:cNvPr>
          <p:cNvSpPr/>
          <p:nvPr/>
        </p:nvSpPr>
        <p:spPr>
          <a:xfrm>
            <a:off x="271683" y="317590"/>
            <a:ext cx="9090547" cy="923330"/>
          </a:xfrm>
          <a:prstGeom prst="rect">
            <a:avLst/>
          </a:prstGeom>
          <a:solidFill>
            <a:schemeClr val="accent6">
              <a:lumMod val="20000"/>
              <a:lumOff val="80000"/>
            </a:schemeClr>
          </a:solidFill>
          <a:ln w="28575">
            <a:noFill/>
          </a:ln>
        </p:spPr>
        <p:txBody>
          <a:bodyPr wrap="square">
            <a:spAutoFit/>
          </a:bodyPr>
          <a:lstStyle/>
          <a:p>
            <a:pPr indent="238201">
              <a:lnSpc>
                <a:spcPct val="150000"/>
              </a:lnSpc>
            </a:pPr>
            <a:r>
              <a:rPr lang="en-US" altLang="zh-CN" sz="1800" dirty="0" smtClean="0">
                <a:solidFill>
                  <a:srgbClr val="333333"/>
                </a:solidFill>
                <a:latin typeface="楷体" pitchFamily="49" charset="-122"/>
                <a:ea typeface="楷体" pitchFamily="49" charset="-122"/>
                <a:cs typeface="Arial" panose="020B0604020202020204" pitchFamily="34" charset="0"/>
              </a:rPr>
              <a:t>   </a:t>
            </a:r>
            <a:r>
              <a:rPr lang="zh-CN" altLang="zh-CN" sz="1800" dirty="0" smtClean="0">
                <a:solidFill>
                  <a:srgbClr val="333333"/>
                </a:solidFill>
                <a:latin typeface="楷体" pitchFamily="49" charset="-122"/>
                <a:ea typeface="楷体" pitchFamily="49" charset="-122"/>
                <a:cs typeface="Arial" panose="020B0604020202020204" pitchFamily="34" charset="0"/>
              </a:rPr>
              <a:t>夏</a:t>
            </a:r>
            <a:r>
              <a:rPr lang="zh-CN" altLang="zh-CN" sz="1800" dirty="0">
                <a:solidFill>
                  <a:srgbClr val="333333"/>
                </a:solidFill>
                <a:latin typeface="楷体" pitchFamily="49" charset="-122"/>
                <a:ea typeface="楷体" pitchFamily="49" charset="-122"/>
                <a:cs typeface="Arial" panose="020B0604020202020204" pitchFamily="34" charset="0"/>
              </a:rPr>
              <a:t>，大也。中国有礼仪之大，故称夏</a:t>
            </a:r>
            <a:r>
              <a:rPr lang="en-US" altLang="zh-CN" sz="1800" dirty="0">
                <a:solidFill>
                  <a:srgbClr val="333333"/>
                </a:solidFill>
                <a:latin typeface="楷体" pitchFamily="49" charset="-122"/>
                <a:ea typeface="楷体" pitchFamily="49" charset="-122"/>
                <a:cs typeface="Arial" panose="020B0604020202020204" pitchFamily="34" charset="0"/>
              </a:rPr>
              <a:t>;</a:t>
            </a:r>
            <a:r>
              <a:rPr lang="zh-CN" altLang="zh-CN" sz="1800" dirty="0">
                <a:solidFill>
                  <a:srgbClr val="333333"/>
                </a:solidFill>
                <a:latin typeface="楷体" pitchFamily="49" charset="-122"/>
                <a:ea typeface="楷体" pitchFamily="49" charset="-122"/>
                <a:cs typeface="Arial" panose="020B0604020202020204" pitchFamily="34" charset="0"/>
              </a:rPr>
              <a:t>有服章之美，谓之华。华、夏一也。</a:t>
            </a:r>
            <a:r>
              <a:rPr lang="en-US" altLang="zh-CN" sz="1800" dirty="0">
                <a:solidFill>
                  <a:srgbClr val="333333"/>
                </a:solidFill>
                <a:latin typeface="楷体" pitchFamily="49" charset="-122"/>
                <a:ea typeface="楷体" pitchFamily="49" charset="-122"/>
                <a:cs typeface="Arial" panose="020B0604020202020204" pitchFamily="34" charset="0"/>
              </a:rPr>
              <a:t>          </a:t>
            </a:r>
            <a:endParaRPr lang="en-US" altLang="zh-CN" sz="1800" dirty="0" smtClean="0">
              <a:solidFill>
                <a:srgbClr val="333333"/>
              </a:solidFill>
              <a:latin typeface="楷体" pitchFamily="49" charset="-122"/>
              <a:ea typeface="楷体" pitchFamily="49" charset="-122"/>
              <a:cs typeface="Arial" panose="020B0604020202020204" pitchFamily="34" charset="0"/>
            </a:endParaRPr>
          </a:p>
          <a:p>
            <a:pPr indent="238201" algn="r">
              <a:lnSpc>
                <a:spcPct val="150000"/>
              </a:lnSpc>
            </a:pPr>
            <a:r>
              <a:rPr lang="en-US" altLang="zh-CN" sz="1800" dirty="0" smtClean="0">
                <a:solidFill>
                  <a:srgbClr val="333333"/>
                </a:solidFill>
                <a:latin typeface="楷体" pitchFamily="49" charset="-122"/>
                <a:ea typeface="楷体" pitchFamily="49" charset="-122"/>
                <a:cs typeface="Arial" panose="020B0604020202020204" pitchFamily="34" charset="0"/>
              </a:rPr>
              <a:t>——</a:t>
            </a:r>
            <a:r>
              <a:rPr lang="zh-CN" altLang="zh-CN" sz="1800" dirty="0">
                <a:solidFill>
                  <a:srgbClr val="333333"/>
                </a:solidFill>
                <a:latin typeface="楷体" pitchFamily="49" charset="-122"/>
                <a:ea typeface="楷体" pitchFamily="49" charset="-122"/>
                <a:cs typeface="Arial" panose="020B0604020202020204" pitchFamily="34" charset="0"/>
              </a:rPr>
              <a:t>孔颖达《春秋左传正义》疏</a:t>
            </a:r>
            <a:endParaRPr lang="zh-CN" altLang="zh-CN" sz="1800" dirty="0">
              <a:latin typeface="楷体" pitchFamily="49" charset="-122"/>
              <a:ea typeface="楷体" pitchFamily="49" charset="-122"/>
              <a:cs typeface="宋体" panose="02010600030101010101" pitchFamily="2" charset="-122"/>
            </a:endParaRPr>
          </a:p>
        </p:txBody>
      </p:sp>
      <p:sp>
        <p:nvSpPr>
          <p:cNvPr id="6" name="矩形 5">
            <a:extLst>
              <a:ext uri="{FF2B5EF4-FFF2-40B4-BE49-F238E27FC236}">
                <a16:creationId xmlns:a16="http://schemas.microsoft.com/office/drawing/2014/main" xmlns="" id="{E194251C-F6EC-48B8-9021-905143EF81C5}"/>
              </a:ext>
            </a:extLst>
          </p:cNvPr>
          <p:cNvSpPr/>
          <p:nvPr/>
        </p:nvSpPr>
        <p:spPr>
          <a:xfrm>
            <a:off x="3931008" y="1884533"/>
            <a:ext cx="5362641" cy="3000821"/>
          </a:xfrm>
          <a:prstGeom prst="rect">
            <a:avLst/>
          </a:prstGeom>
          <a:ln w="19050">
            <a:noFill/>
          </a:ln>
        </p:spPr>
        <p:txBody>
          <a:bodyPr wrap="square">
            <a:spAutoFit/>
          </a:bodyPr>
          <a:lstStyle/>
          <a:p>
            <a:pPr>
              <a:lnSpc>
                <a:spcPct val="150000"/>
              </a:lnSpc>
            </a:pPr>
            <a:r>
              <a:rPr lang="en-US" altLang="zh-CN" sz="1800" dirty="0">
                <a:latin typeface="楷体" pitchFamily="49" charset="-122"/>
                <a:ea typeface="楷体" pitchFamily="49" charset="-122"/>
                <a:cs typeface="Times New Roman" panose="02020603050405020304" pitchFamily="18" charset="0"/>
              </a:rPr>
              <a:t>    </a:t>
            </a:r>
            <a:r>
              <a:rPr lang="zh-CN" altLang="zh-CN" sz="1800" dirty="0">
                <a:latin typeface="楷体" pitchFamily="49" charset="-122"/>
                <a:ea typeface="楷体" pitchFamily="49" charset="-122"/>
                <a:cs typeface="Times New Roman" panose="02020603050405020304" pitchFamily="18" charset="0"/>
              </a:rPr>
              <a:t>春秋时期四夷与华夏的区别主要在文化方面，他们的服饰、语言、经济生活、风俗习惯都与华夏明显不同。华夏束发右衽</a:t>
            </a:r>
            <a:r>
              <a:rPr lang="en-US" altLang="zh-CN" sz="1800" dirty="0">
                <a:latin typeface="楷体" pitchFamily="49" charset="-122"/>
                <a:ea typeface="楷体" pitchFamily="49" charset="-122"/>
                <a:cs typeface="Times New Roman" panose="02020603050405020304" pitchFamily="18" charset="0"/>
              </a:rPr>
              <a:t>(</a:t>
            </a:r>
            <a:r>
              <a:rPr lang="zh-CN" altLang="zh-CN" sz="1800" dirty="0">
                <a:latin typeface="楷体" pitchFamily="49" charset="-122"/>
                <a:ea typeface="楷体" pitchFamily="49" charset="-122"/>
                <a:cs typeface="Times New Roman" panose="02020603050405020304" pitchFamily="18" charset="0"/>
              </a:rPr>
              <a:t>衣服前襟向右</a:t>
            </a:r>
            <a:r>
              <a:rPr lang="en-US" altLang="zh-CN" sz="1800" dirty="0">
                <a:latin typeface="楷体" pitchFamily="49" charset="-122"/>
                <a:ea typeface="楷体" pitchFamily="49" charset="-122"/>
                <a:cs typeface="Times New Roman" panose="02020603050405020304" pitchFamily="18" charset="0"/>
              </a:rPr>
              <a:t>)</a:t>
            </a:r>
            <a:r>
              <a:rPr lang="zh-CN" altLang="zh-CN" sz="1800" dirty="0">
                <a:latin typeface="楷体" pitchFamily="49" charset="-122"/>
                <a:ea typeface="楷体" pitchFamily="49" charset="-122"/>
                <a:cs typeface="Times New Roman" panose="02020603050405020304" pitchFamily="18" charset="0"/>
              </a:rPr>
              <a:t>，戎狄披发左衽，东南属于蛮夷的吴、越则断发文身。戎狄主要是游牧民族，迁徙无定，蛮夷虽有农业而较粗放，在经济上都落后于华夏。但如就种族、血缘、婚姻关系而言，则华夷之间多有联系</a:t>
            </a:r>
            <a:r>
              <a:rPr lang="zh-CN" altLang="zh-CN" sz="1800" dirty="0" smtClean="0">
                <a:latin typeface="楷体" pitchFamily="49" charset="-122"/>
                <a:ea typeface="楷体" pitchFamily="49" charset="-122"/>
                <a:cs typeface="Times New Roman" panose="02020603050405020304" pitchFamily="18" charset="0"/>
              </a:rPr>
              <a:t>。</a:t>
            </a:r>
            <a:endParaRPr lang="zh-CN" altLang="en-US" sz="1800" dirty="0">
              <a:latin typeface="楷体" pitchFamily="49" charset="-122"/>
              <a:ea typeface="楷体" pitchFamily="49" charset="-122"/>
            </a:endParaRPr>
          </a:p>
        </p:txBody>
      </p:sp>
      <p:pic>
        <p:nvPicPr>
          <p:cNvPr id="7" name="Picture 4" descr="https://gss1.bdstatic.com/-vo3dSag_xI4khGkpoWK1HF6hhy/baike/c0%3Dbaike80%2C5%2C5%2C80%2C26/sign=bb0e8fb49e510fb36c147fc5b85aa3f0/d8f9d72a6059252d89e9dc09349b033b5ab5b9c5.jpg">
            <a:extLst>
              <a:ext uri="{FF2B5EF4-FFF2-40B4-BE49-F238E27FC236}">
                <a16:creationId xmlns:a16="http://schemas.microsoft.com/office/drawing/2014/main" xmlns="" id="{F43D4B65-AC86-486C-B093-408CE51170EB}"/>
              </a:ext>
            </a:extLst>
          </p:cNvPr>
          <p:cNvPicPr/>
          <p:nvPr/>
        </p:nvPicPr>
        <p:blipFill>
          <a:blip r:embed="rId3"/>
          <a:srcRect/>
          <a:stretch>
            <a:fillRect/>
          </a:stretch>
        </p:blipFill>
        <p:spPr bwMode="auto">
          <a:xfrm>
            <a:off x="1219200" y="2499360"/>
            <a:ext cx="2460349" cy="2331398"/>
          </a:xfrm>
          <a:prstGeom prst="rect">
            <a:avLst/>
          </a:prstGeom>
          <a:noFill/>
        </p:spPr>
      </p:pic>
      <p:sp>
        <p:nvSpPr>
          <p:cNvPr id="8" name="Triangle 201">
            <a:extLst>
              <a:ext uri="{FF2B5EF4-FFF2-40B4-BE49-F238E27FC236}">
                <a16:creationId xmlns:a16="http://schemas.microsoft.com/office/drawing/2014/main" xmlns="" id="{43802975-912B-4E0C-A2DB-A956055D7B7E}"/>
              </a:ext>
            </a:extLst>
          </p:cNvPr>
          <p:cNvSpPr/>
          <p:nvPr/>
        </p:nvSpPr>
        <p:spPr>
          <a:xfrm rot="10800000">
            <a:off x="4446949" y="1467"/>
            <a:ext cx="682640" cy="227383"/>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latin typeface="微软雅黑" pitchFamily="34" charset="-122"/>
              <a:ea typeface="微软雅黑" pitchFamily="34" charset="-122"/>
            </a:endParaRPr>
          </a:p>
        </p:txBody>
      </p:sp>
      <p:pic>
        <p:nvPicPr>
          <p:cNvPr id="9" name="图片 8">
            <a:extLst>
              <a:ext uri="{FF2B5EF4-FFF2-40B4-BE49-F238E27FC236}">
                <a16:creationId xmlns:a16="http://schemas.microsoft.com/office/drawing/2014/main" xmlns="" id="{1B098C9F-105E-4195-94FB-BE9FBF4575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3992" b="5138"/>
          <a:stretch>
            <a:fillRect/>
          </a:stretch>
        </p:blipFill>
        <p:spPr>
          <a:xfrm>
            <a:off x="0" y="5224538"/>
            <a:ext cx="9548087" cy="1088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0106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47"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FAAFD99E-219C-43C6-9BC1-4B3B0D02088F}"/>
              </a:ext>
            </a:extLst>
          </p:cNvPr>
          <p:cNvSpPr txBox="1"/>
          <p:nvPr/>
        </p:nvSpPr>
        <p:spPr>
          <a:xfrm>
            <a:off x="528912" y="1486589"/>
            <a:ext cx="8217746" cy="1439112"/>
          </a:xfrm>
          <a:prstGeom prst="rect">
            <a:avLst/>
          </a:prstGeom>
          <a:noFill/>
          <a:ln w="28575">
            <a:noFill/>
          </a:ln>
        </p:spPr>
        <p:txBody>
          <a:bodyPr wrap="square" rtlCol="0">
            <a:spAutoFit/>
          </a:bodyPr>
          <a:lstStyle/>
          <a:p>
            <a:pPr>
              <a:lnSpc>
                <a:spcPct val="200000"/>
              </a:lnSpc>
            </a:pPr>
            <a:r>
              <a:rPr lang="en-US" altLang="zh-CN" sz="2188" dirty="0"/>
              <a:t>     </a:t>
            </a:r>
            <a:r>
              <a:rPr lang="en-US" altLang="zh-CN" sz="2188" dirty="0" smtClean="0"/>
              <a:t>  </a:t>
            </a:r>
            <a:r>
              <a:rPr lang="zh-CN" altLang="zh-CN" sz="2188" dirty="0" smtClean="0">
                <a:latin typeface="楷体" panose="02010609060101010101" pitchFamily="49" charset="-122"/>
                <a:ea typeface="楷体" panose="02010609060101010101" pitchFamily="49" charset="-122"/>
              </a:rPr>
              <a:t>孔子</a:t>
            </a:r>
            <a:r>
              <a:rPr lang="zh-CN" altLang="zh-CN" sz="2188" dirty="0">
                <a:latin typeface="楷体" panose="02010609060101010101" pitchFamily="49" charset="-122"/>
                <a:ea typeface="楷体" panose="02010609060101010101" pitchFamily="49" charset="-122"/>
              </a:rPr>
              <a:t>之作《春秋》也，诸侯用夷礼则夷之，进于中国则中国之。</a:t>
            </a:r>
            <a:r>
              <a:rPr lang="en-US" altLang="zh-CN" sz="2188" dirty="0">
                <a:latin typeface="楷体" panose="02010609060101010101" pitchFamily="49" charset="-122"/>
                <a:ea typeface="楷体" panose="02010609060101010101" pitchFamily="49" charset="-122"/>
              </a:rPr>
              <a:t> </a:t>
            </a:r>
          </a:p>
          <a:p>
            <a:pPr algn="r">
              <a:lnSpc>
                <a:spcPct val="200000"/>
              </a:lnSpc>
            </a:pPr>
            <a:r>
              <a:rPr lang="en-US" altLang="zh-CN" sz="2188" dirty="0">
                <a:latin typeface="楷体" panose="02010609060101010101" pitchFamily="49" charset="-122"/>
                <a:ea typeface="楷体" panose="02010609060101010101" pitchFamily="49" charset="-122"/>
              </a:rPr>
              <a:t>  </a:t>
            </a:r>
            <a:r>
              <a:rPr lang="zh-CN" altLang="zh-CN" sz="2188" dirty="0">
                <a:latin typeface="楷体" panose="02010609060101010101" pitchFamily="49" charset="-122"/>
                <a:ea typeface="楷体" panose="02010609060101010101" pitchFamily="49" charset="-122"/>
              </a:rPr>
              <a:t>——韩愈《原道》</a:t>
            </a:r>
          </a:p>
        </p:txBody>
      </p:sp>
      <p:sp>
        <p:nvSpPr>
          <p:cNvPr id="3" name="Triangle 201">
            <a:extLst>
              <a:ext uri="{FF2B5EF4-FFF2-40B4-BE49-F238E27FC236}">
                <a16:creationId xmlns:a16="http://schemas.microsoft.com/office/drawing/2014/main" xmlns="" id="{247E07FA-3E6D-4980-B2AF-D61AF003BE16}"/>
              </a:ext>
            </a:extLst>
          </p:cNvPr>
          <p:cNvSpPr/>
          <p:nvPr/>
        </p:nvSpPr>
        <p:spPr>
          <a:xfrm rot="10800000">
            <a:off x="4446949" y="1467"/>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pic>
        <p:nvPicPr>
          <p:cNvPr id="5" name="图片 4">
            <a:extLst>
              <a:ext uri="{FF2B5EF4-FFF2-40B4-BE49-F238E27FC236}">
                <a16:creationId xmlns:a16="http://schemas.microsoft.com/office/drawing/2014/main" xmlns="" id="{3D114C59-7AA7-4971-8F03-B7E126C544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0" y="5224538"/>
            <a:ext cx="9548087" cy="1088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0966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a:extLst>
              <a:ext uri="{FF2B5EF4-FFF2-40B4-BE49-F238E27FC236}">
                <a16:creationId xmlns:a16="http://schemas.microsoft.com/office/drawing/2014/main" xmlns="" id="{84B8C6C9-2A41-4316-976B-83334F65DA1B}"/>
              </a:ext>
            </a:extLst>
          </p:cNvPr>
          <p:cNvSpPr>
            <a:spLocks noGrp="1"/>
          </p:cNvSpPr>
          <p:nvPr>
            <p:ph idx="1"/>
          </p:nvPr>
        </p:nvSpPr>
        <p:spPr>
          <a:xfrm>
            <a:off x="289560" y="336031"/>
            <a:ext cx="8824507" cy="4565418"/>
          </a:xfrm>
          <a:noFill/>
          <a:ln w="28575">
            <a:noFill/>
          </a:ln>
        </p:spPr>
        <p:txBody>
          <a:bodyPr>
            <a:normAutofit fontScale="92500"/>
          </a:bodyPr>
          <a:lstStyle/>
          <a:p>
            <a:pPr marL="0" indent="0">
              <a:lnSpc>
                <a:spcPct val="160000"/>
              </a:lnSpc>
              <a:buNone/>
            </a:pPr>
            <a:r>
              <a:rPr lang="en-US" altLang="zh-CN" sz="1876" dirty="0">
                <a:latin typeface="楷体" panose="02010609060101010101" pitchFamily="49" charset="-122"/>
                <a:ea typeface="楷体" panose="02010609060101010101" pitchFamily="49" charset="-122"/>
              </a:rPr>
              <a:t>    </a:t>
            </a:r>
            <a:r>
              <a:rPr lang="zh-CN" altLang="zh-CN" sz="1876" dirty="0">
                <a:latin typeface="楷体" panose="02010609060101010101" pitchFamily="49" charset="-122"/>
                <a:ea typeface="楷体" panose="02010609060101010101" pitchFamily="49" charset="-122"/>
              </a:rPr>
              <a:t>儒家典籍《春秋》就是以“内诸侯”和“外夷狄”作为褒贬的标准以及区分我者和他者的界线。后世公羊学家的观点就代表当时的一套演化观念</a:t>
            </a:r>
            <a:r>
              <a:rPr lang="zh-CN" altLang="en-US" sz="1876" dirty="0">
                <a:latin typeface="楷体" panose="02010609060101010101" pitchFamily="49" charset="-122"/>
                <a:ea typeface="楷体" panose="02010609060101010101" pitchFamily="49" charset="-122"/>
              </a:rPr>
              <a:t>：</a:t>
            </a:r>
            <a:r>
              <a:rPr lang="zh-CN" altLang="zh-CN" sz="1876" dirty="0">
                <a:latin typeface="楷体" panose="02010609060101010101" pitchFamily="49" charset="-122"/>
                <a:ea typeface="楷体" panose="02010609060101010101" pitchFamily="49" charset="-122"/>
              </a:rPr>
              <a:t>在最古老的时候，是内中国而外诸夏</a:t>
            </a:r>
            <a:r>
              <a:rPr lang="zh-CN" altLang="en-US" sz="1876" dirty="0">
                <a:latin typeface="楷体" panose="02010609060101010101" pitchFamily="49" charset="-122"/>
                <a:ea typeface="楷体" panose="02010609060101010101" pitchFamily="49" charset="-122"/>
              </a:rPr>
              <a:t>；</a:t>
            </a:r>
            <a:r>
              <a:rPr lang="zh-CN" altLang="zh-CN" sz="1876" dirty="0">
                <a:latin typeface="楷体" panose="02010609060101010101" pitchFamily="49" charset="-122"/>
                <a:ea typeface="楷体" panose="02010609060101010101" pitchFamily="49" charset="-122"/>
              </a:rPr>
              <a:t>第二个阶段，是内诸夏而外夷狄</a:t>
            </a:r>
            <a:r>
              <a:rPr lang="zh-CN" altLang="en-US" sz="1876" dirty="0">
                <a:latin typeface="楷体" panose="02010609060101010101" pitchFamily="49" charset="-122"/>
                <a:ea typeface="楷体" panose="02010609060101010101" pitchFamily="49" charset="-122"/>
              </a:rPr>
              <a:t>；</a:t>
            </a:r>
            <a:r>
              <a:rPr lang="zh-CN" altLang="zh-CN" sz="1876" dirty="0">
                <a:latin typeface="楷体" panose="02010609060101010101" pitchFamily="49" charset="-122"/>
                <a:ea typeface="楷体" panose="02010609060101010101" pitchFamily="49" charset="-122"/>
              </a:rPr>
              <a:t>最后达到大同，则是没有边界的天下，从夷狄到中国，都是在一个和谐的次序之中。因此，春秋时代逐渐形成的内外界线，乃是反映了当时周封建体系内的国家逐渐融合，又逐渐将国内和邻近的其他族群分别融人这一大国的系统之内，最后终于形成了一个不断扩大的天下世界。此后中国两千多年的历史中，中国始终自居为</a:t>
            </a:r>
            <a:r>
              <a:rPr lang="en-US" altLang="zh-CN" sz="1876" dirty="0">
                <a:latin typeface="楷体" panose="02010609060101010101" pitchFamily="49" charset="-122"/>
                <a:ea typeface="楷体" panose="02010609060101010101" pitchFamily="49" charset="-122"/>
              </a:rPr>
              <a:t>“</a:t>
            </a:r>
            <a:r>
              <a:rPr lang="zh-CN" altLang="zh-CN" sz="1876" dirty="0">
                <a:latin typeface="楷体" panose="02010609060101010101" pitchFamily="49" charset="-122"/>
                <a:ea typeface="楷体" panose="02010609060101010101" pitchFamily="49" charset="-122"/>
              </a:rPr>
              <a:t>天下</a:t>
            </a:r>
            <a:r>
              <a:rPr lang="en-US" altLang="zh-CN" sz="1876" dirty="0">
                <a:latin typeface="楷体" panose="02010609060101010101" pitchFamily="49" charset="-122"/>
                <a:ea typeface="楷体" panose="02010609060101010101" pitchFamily="49" charset="-122"/>
              </a:rPr>
              <a:t>”</a:t>
            </a:r>
            <a:r>
              <a:rPr lang="zh-CN" altLang="zh-CN" sz="1876" dirty="0">
                <a:latin typeface="楷体" panose="02010609060101010101" pitchFamily="49" charset="-122"/>
                <a:ea typeface="楷体" panose="02010609060101010101" pitchFamily="49" charset="-122"/>
              </a:rPr>
              <a:t>，外面的</a:t>
            </a:r>
            <a:r>
              <a:rPr lang="en-US" altLang="zh-CN" sz="1876" dirty="0">
                <a:latin typeface="楷体" panose="02010609060101010101" pitchFamily="49" charset="-122"/>
                <a:ea typeface="楷体" panose="02010609060101010101" pitchFamily="49" charset="-122"/>
              </a:rPr>
              <a:t>“</a:t>
            </a:r>
            <a:r>
              <a:rPr lang="zh-CN" altLang="zh-CN" sz="1876" dirty="0">
                <a:latin typeface="楷体" panose="02010609060101010101" pitchFamily="49" charset="-122"/>
                <a:ea typeface="楷体" panose="02010609060101010101" pitchFamily="49" charset="-122"/>
              </a:rPr>
              <a:t>夷狄</a:t>
            </a:r>
            <a:r>
              <a:rPr lang="en-US" altLang="zh-CN" sz="1876" dirty="0">
                <a:latin typeface="楷体" panose="02010609060101010101" pitchFamily="49" charset="-122"/>
                <a:ea typeface="楷体" panose="02010609060101010101" pitchFamily="49" charset="-122"/>
              </a:rPr>
              <a:t>”</a:t>
            </a:r>
            <a:r>
              <a:rPr lang="zh-CN" altLang="zh-CN" sz="1876" dirty="0">
                <a:latin typeface="楷体" panose="02010609060101010101" pitchFamily="49" charset="-122"/>
                <a:ea typeface="楷体" panose="02010609060101010101" pitchFamily="49" charset="-122"/>
              </a:rPr>
              <a:t>并不永远在外面，</a:t>
            </a:r>
            <a:r>
              <a:rPr lang="en-US" altLang="zh-CN" sz="1876" dirty="0">
                <a:latin typeface="楷体" panose="02010609060101010101" pitchFamily="49" charset="-122"/>
                <a:ea typeface="楷体" panose="02010609060101010101" pitchFamily="49" charset="-122"/>
              </a:rPr>
              <a:t>“</a:t>
            </a:r>
            <a:r>
              <a:rPr lang="zh-CN" altLang="zh-CN" sz="1876" dirty="0">
                <a:latin typeface="楷体" panose="02010609060101010101" pitchFamily="49" charset="-122"/>
                <a:ea typeface="楷体" panose="02010609060101010101" pitchFamily="49" charset="-122"/>
              </a:rPr>
              <a:t>夷</a:t>
            </a:r>
            <a:r>
              <a:rPr lang="en-US" altLang="zh-CN" sz="1876" dirty="0">
                <a:latin typeface="楷体" panose="02010609060101010101" pitchFamily="49" charset="-122"/>
                <a:ea typeface="楷体" panose="02010609060101010101" pitchFamily="49" charset="-122"/>
              </a:rPr>
              <a:t>”</a:t>
            </a:r>
            <a:r>
              <a:rPr lang="zh-CN" altLang="zh-CN" sz="1876" dirty="0">
                <a:latin typeface="楷体" panose="02010609060101010101" pitchFamily="49" charset="-122"/>
                <a:ea typeface="楷体" panose="02010609060101010101" pitchFamily="49" charset="-122"/>
              </a:rPr>
              <a:t>可以变</a:t>
            </a:r>
            <a:r>
              <a:rPr lang="en-US" altLang="zh-CN" sz="1876" dirty="0">
                <a:latin typeface="楷体" panose="02010609060101010101" pitchFamily="49" charset="-122"/>
                <a:ea typeface="楷体" panose="02010609060101010101" pitchFamily="49" charset="-122"/>
              </a:rPr>
              <a:t>“</a:t>
            </a:r>
            <a:r>
              <a:rPr lang="zh-CN" altLang="zh-CN" sz="1876" dirty="0">
                <a:latin typeface="楷体" panose="02010609060101010101" pitchFamily="49" charset="-122"/>
                <a:ea typeface="楷体" panose="02010609060101010101" pitchFamily="49" charset="-122"/>
              </a:rPr>
              <a:t>夏</a:t>
            </a:r>
            <a:r>
              <a:rPr lang="en-US" altLang="zh-CN" sz="1876" dirty="0">
                <a:latin typeface="楷体" panose="02010609060101010101" pitchFamily="49" charset="-122"/>
                <a:ea typeface="楷体" panose="02010609060101010101" pitchFamily="49" charset="-122"/>
              </a:rPr>
              <a:t>”</a:t>
            </a:r>
            <a:r>
              <a:rPr lang="zh-CN" altLang="zh-CN" sz="1876" dirty="0">
                <a:latin typeface="楷体" panose="02010609060101010101" pitchFamily="49" charset="-122"/>
                <a:ea typeface="楷体" panose="02010609060101010101" pitchFamily="49" charset="-122"/>
              </a:rPr>
              <a:t>，反过来，</a:t>
            </a:r>
            <a:r>
              <a:rPr lang="en-US" altLang="zh-CN" sz="1876" dirty="0">
                <a:latin typeface="楷体" panose="02010609060101010101" pitchFamily="49" charset="-122"/>
                <a:ea typeface="楷体" panose="02010609060101010101" pitchFamily="49" charset="-122"/>
              </a:rPr>
              <a:t>“</a:t>
            </a:r>
            <a:r>
              <a:rPr lang="zh-CN" altLang="zh-CN" sz="1876" dirty="0">
                <a:latin typeface="楷体" panose="02010609060101010101" pitchFamily="49" charset="-122"/>
                <a:ea typeface="楷体" panose="02010609060101010101" pitchFamily="49" charset="-122"/>
              </a:rPr>
              <a:t>夏</a:t>
            </a:r>
            <a:r>
              <a:rPr lang="en-US" altLang="zh-CN" sz="1876" dirty="0">
                <a:latin typeface="楷体" panose="02010609060101010101" pitchFamily="49" charset="-122"/>
                <a:ea typeface="楷体" panose="02010609060101010101" pitchFamily="49" charset="-122"/>
              </a:rPr>
              <a:t>”</a:t>
            </a:r>
            <a:r>
              <a:rPr lang="zh-CN" altLang="zh-CN" sz="1876" dirty="0">
                <a:latin typeface="楷体" panose="02010609060101010101" pitchFamily="49" charset="-122"/>
                <a:ea typeface="楷体" panose="02010609060101010101" pitchFamily="49" charset="-122"/>
              </a:rPr>
              <a:t>也可以放弃自己原来的文化传统而沦落为</a:t>
            </a:r>
            <a:r>
              <a:rPr lang="en-US" altLang="zh-CN" sz="1876" dirty="0">
                <a:latin typeface="楷体" panose="02010609060101010101" pitchFamily="49" charset="-122"/>
                <a:ea typeface="楷体" panose="02010609060101010101" pitchFamily="49" charset="-122"/>
              </a:rPr>
              <a:t>“</a:t>
            </a:r>
            <a:r>
              <a:rPr lang="zh-CN" altLang="zh-CN" sz="1876" dirty="0">
                <a:latin typeface="楷体" panose="02010609060101010101" pitchFamily="49" charset="-122"/>
                <a:ea typeface="楷体" panose="02010609060101010101" pitchFamily="49" charset="-122"/>
              </a:rPr>
              <a:t>夷</a:t>
            </a:r>
            <a:r>
              <a:rPr lang="en-US" altLang="zh-CN" sz="1876" dirty="0">
                <a:latin typeface="楷体" panose="02010609060101010101" pitchFamily="49" charset="-122"/>
                <a:ea typeface="楷体" panose="02010609060101010101" pitchFamily="49" charset="-122"/>
              </a:rPr>
              <a:t>”</a:t>
            </a:r>
            <a:r>
              <a:rPr lang="zh-CN" altLang="zh-CN" sz="1876" dirty="0">
                <a:latin typeface="楷体" panose="02010609060101010101" pitchFamily="49" charset="-122"/>
                <a:ea typeface="楷体" panose="02010609060101010101" pitchFamily="49" charset="-122"/>
              </a:rPr>
              <a:t>。</a:t>
            </a:r>
            <a:r>
              <a:rPr lang="en-US" altLang="zh-CN" sz="1876" u="sng" dirty="0">
                <a:latin typeface="楷体" panose="02010609060101010101" pitchFamily="49" charset="-122"/>
                <a:ea typeface="楷体" panose="02010609060101010101" pitchFamily="49" charset="-122"/>
              </a:rPr>
              <a:t>“</a:t>
            </a:r>
            <a:r>
              <a:rPr lang="zh-CN" altLang="zh-CN" sz="1876" u="sng" dirty="0">
                <a:latin typeface="楷体" panose="02010609060101010101" pitchFamily="49" charset="-122"/>
                <a:ea typeface="楷体" panose="02010609060101010101" pitchFamily="49" charset="-122"/>
              </a:rPr>
              <a:t>中国</a:t>
            </a:r>
            <a:r>
              <a:rPr lang="en-US" altLang="zh-CN" sz="1876" u="sng" dirty="0">
                <a:latin typeface="楷体" panose="02010609060101010101" pitchFamily="49" charset="-122"/>
                <a:ea typeface="楷体" panose="02010609060101010101" pitchFamily="49" charset="-122"/>
              </a:rPr>
              <a:t>”</a:t>
            </a:r>
            <a:r>
              <a:rPr lang="zh-CN" altLang="zh-CN" sz="1876" u="sng" dirty="0">
                <a:latin typeface="楷体" panose="02010609060101010101" pitchFamily="49" charset="-122"/>
                <a:ea typeface="楷体" panose="02010609060101010101" pitchFamily="49" charset="-122"/>
              </a:rPr>
              <a:t>并不是没有边界，只是边界不在地理，而在文化。</a:t>
            </a:r>
            <a:r>
              <a:rPr lang="zh-CN" altLang="zh-CN" sz="1876" dirty="0">
                <a:latin typeface="楷体" panose="02010609060101010101" pitchFamily="49" charset="-122"/>
                <a:ea typeface="楷体" panose="02010609060101010101" pitchFamily="49" charset="-122"/>
              </a:rPr>
              <a:t>因此，这一段时期的扰扰攘攘，竟是</a:t>
            </a:r>
            <a:r>
              <a:rPr lang="zh-CN" altLang="zh-CN" sz="1876" u="sng" dirty="0">
                <a:latin typeface="楷体" panose="02010609060101010101" pitchFamily="49" charset="-122"/>
                <a:ea typeface="楷体" panose="02010609060101010101" pitchFamily="49" charset="-122"/>
              </a:rPr>
              <a:t>在无秩序之中孕育了中国特有的天下秩序观</a:t>
            </a:r>
            <a:r>
              <a:rPr lang="zh-CN" altLang="zh-CN" sz="1876" dirty="0">
                <a:latin typeface="楷体" panose="02010609060101010101" pitchFamily="49" charset="-122"/>
                <a:ea typeface="楷体" panose="02010609060101010101" pitchFamily="49" charset="-122"/>
              </a:rPr>
              <a:t>。</a:t>
            </a:r>
            <a:r>
              <a:rPr lang="en-US" altLang="zh-CN" sz="1876" dirty="0">
                <a:latin typeface="楷体" panose="02010609060101010101" pitchFamily="49" charset="-122"/>
                <a:ea typeface="楷体" panose="02010609060101010101" pitchFamily="49" charset="-122"/>
              </a:rPr>
              <a:t>                                                                                           </a:t>
            </a:r>
          </a:p>
          <a:p>
            <a:pPr marL="0" indent="0" algn="r">
              <a:lnSpc>
                <a:spcPct val="160000"/>
              </a:lnSpc>
              <a:buNone/>
            </a:pPr>
            <a:r>
              <a:rPr lang="en-US" altLang="zh-CN" sz="1876" dirty="0">
                <a:latin typeface="楷体" panose="02010609060101010101" pitchFamily="49" charset="-122"/>
                <a:ea typeface="楷体" panose="02010609060101010101" pitchFamily="49" charset="-122"/>
              </a:rPr>
              <a:t>——</a:t>
            </a:r>
            <a:r>
              <a:rPr lang="zh-CN" altLang="en-US" sz="1876" dirty="0">
                <a:latin typeface="楷体" panose="02010609060101010101" pitchFamily="49" charset="-122"/>
                <a:ea typeface="楷体" panose="02010609060101010101" pitchFamily="49" charset="-122"/>
              </a:rPr>
              <a:t>许倬云</a:t>
            </a:r>
            <a:r>
              <a:rPr lang="en-US" altLang="zh-CN" sz="1876" dirty="0">
                <a:latin typeface="楷体" panose="02010609060101010101" pitchFamily="49" charset="-122"/>
                <a:ea typeface="楷体" panose="02010609060101010101" pitchFamily="49" charset="-122"/>
              </a:rPr>
              <a:t>《</a:t>
            </a:r>
            <a:r>
              <a:rPr lang="zh-CN" altLang="en-US" sz="1876" dirty="0">
                <a:latin typeface="楷体" panose="02010609060101010101" pitchFamily="49" charset="-122"/>
                <a:ea typeface="楷体" panose="02010609060101010101" pitchFamily="49" charset="-122"/>
              </a:rPr>
              <a:t>说中国</a:t>
            </a:r>
            <a:r>
              <a:rPr lang="en-US" altLang="zh-CN" sz="1876" dirty="0">
                <a:latin typeface="楷体" panose="02010609060101010101" pitchFamily="49" charset="-122"/>
                <a:ea typeface="楷体" panose="02010609060101010101" pitchFamily="49" charset="-122"/>
              </a:rPr>
              <a:t>》</a:t>
            </a:r>
            <a:endParaRPr lang="zh-CN" altLang="en-US" sz="1876" dirty="0">
              <a:latin typeface="楷体" panose="02010609060101010101" pitchFamily="49" charset="-122"/>
              <a:ea typeface="楷体" panose="02010609060101010101" pitchFamily="49" charset="-122"/>
            </a:endParaRPr>
          </a:p>
        </p:txBody>
      </p:sp>
      <p:sp>
        <p:nvSpPr>
          <p:cNvPr id="3" name="Triangle 201">
            <a:extLst>
              <a:ext uri="{FF2B5EF4-FFF2-40B4-BE49-F238E27FC236}">
                <a16:creationId xmlns:a16="http://schemas.microsoft.com/office/drawing/2014/main" xmlns="" id="{588D6C03-C7B1-4F92-81A0-56D8AE9F8E2F}"/>
              </a:ext>
            </a:extLst>
          </p:cNvPr>
          <p:cNvSpPr/>
          <p:nvPr/>
        </p:nvSpPr>
        <p:spPr>
          <a:xfrm rot="10800000">
            <a:off x="4446949" y="1467"/>
            <a:ext cx="682640" cy="227383"/>
          </a:xfrm>
          <a:prstGeom prst="triangl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pic>
        <p:nvPicPr>
          <p:cNvPr id="5" name="图片 4">
            <a:extLst>
              <a:ext uri="{FF2B5EF4-FFF2-40B4-BE49-F238E27FC236}">
                <a16:creationId xmlns:a16="http://schemas.microsoft.com/office/drawing/2014/main" xmlns="" id="{870D02D3-A94C-4232-B88D-CCC9B5DE18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0" y="5224538"/>
            <a:ext cx="9548087" cy="1088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996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par>
                          <p:cTn id="15" fill="hold">
                            <p:stCondLst>
                              <p:cond delay="0"/>
                            </p:stCondLst>
                            <p:childTnLst>
                              <p:par>
                                <p:cTn id="16" presetID="47"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9C8D0F8F-A962-4FA2-9BBE-D913DA2EE6C1}"/>
              </a:ext>
            </a:extLst>
          </p:cNvPr>
          <p:cNvSpPr>
            <a:spLocks noGrp="1"/>
          </p:cNvSpPr>
          <p:nvPr>
            <p:ph idx="1"/>
          </p:nvPr>
        </p:nvSpPr>
        <p:spPr>
          <a:xfrm>
            <a:off x="679243" y="1062182"/>
            <a:ext cx="8218051" cy="2733078"/>
          </a:xfrm>
          <a:ln w="28575">
            <a:noFill/>
          </a:ln>
        </p:spPr>
        <p:txBody>
          <a:bodyPr>
            <a:normAutofit/>
          </a:bodyPr>
          <a:lstStyle/>
          <a:p>
            <a:pPr marL="0" indent="625475">
              <a:lnSpc>
                <a:spcPct val="150000"/>
              </a:lnSpc>
              <a:buNone/>
            </a:pPr>
            <a:r>
              <a:rPr lang="zh-CN" altLang="zh-CN" sz="2188" dirty="0">
                <a:latin typeface="楷体" panose="02010609060101010101" pitchFamily="49" charset="-122"/>
                <a:ea typeface="楷体" panose="02010609060101010101" pitchFamily="49" charset="-122"/>
              </a:rPr>
              <a:t>到春秋、战国之交，进人中原的戎狄诸部绝大部分已融入华夏族当中，楚国也渐不再被视为蛮夷。通过春秋时期的华夷之争，华夏族吸收了大量新鲜血液，成为更加稳定和分布更广泛的族群，到后世形成了统一而有持久生命力的汉民族。</a:t>
            </a:r>
            <a:endParaRPr lang="en-US" altLang="zh-CN" sz="2188" dirty="0">
              <a:latin typeface="楷体" panose="02010609060101010101" pitchFamily="49" charset="-122"/>
              <a:ea typeface="楷体" panose="02010609060101010101" pitchFamily="49" charset="-122"/>
            </a:endParaRPr>
          </a:p>
          <a:p>
            <a:pPr marL="0" indent="0" algn="r">
              <a:lnSpc>
                <a:spcPct val="150000"/>
              </a:lnSpc>
              <a:buNone/>
            </a:pPr>
            <a:r>
              <a:rPr lang="zh-CN" altLang="zh-CN" sz="2188" dirty="0">
                <a:latin typeface="楷体" panose="02010609060101010101" pitchFamily="49" charset="-122"/>
                <a:ea typeface="楷体" panose="02010609060101010101" pitchFamily="49" charset="-122"/>
              </a:rPr>
              <a:t>——张帆《中国古代简史》</a:t>
            </a:r>
            <a:endParaRPr lang="zh-CN" altLang="en-US" sz="2188" dirty="0">
              <a:latin typeface="楷体" panose="02010609060101010101" pitchFamily="49" charset="-122"/>
              <a:ea typeface="楷体" panose="02010609060101010101" pitchFamily="49" charset="-122"/>
            </a:endParaRPr>
          </a:p>
          <a:p>
            <a:pPr marL="0" indent="0">
              <a:lnSpc>
                <a:spcPct val="150000"/>
              </a:lnSpc>
              <a:buNone/>
            </a:pPr>
            <a:endParaRPr lang="zh-CN" altLang="en-US" sz="2188" dirty="0">
              <a:latin typeface="楷体" panose="02010609060101010101" pitchFamily="49" charset="-122"/>
              <a:ea typeface="楷体" panose="02010609060101010101" pitchFamily="49" charset="-122"/>
            </a:endParaRPr>
          </a:p>
        </p:txBody>
      </p:sp>
      <p:sp>
        <p:nvSpPr>
          <p:cNvPr id="4" name="Triangle 201">
            <a:extLst>
              <a:ext uri="{FF2B5EF4-FFF2-40B4-BE49-F238E27FC236}">
                <a16:creationId xmlns:a16="http://schemas.microsoft.com/office/drawing/2014/main" xmlns="" id="{1D13BBB0-4888-4835-B03B-74BC608C5378}"/>
              </a:ext>
            </a:extLst>
          </p:cNvPr>
          <p:cNvSpPr/>
          <p:nvPr/>
        </p:nvSpPr>
        <p:spPr>
          <a:xfrm rot="10800000">
            <a:off x="4446949" y="1467"/>
            <a:ext cx="682640" cy="227383"/>
          </a:xfrm>
          <a:prstGeom prst="triangl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pic>
        <p:nvPicPr>
          <p:cNvPr id="5" name="图片 4">
            <a:extLst>
              <a:ext uri="{FF2B5EF4-FFF2-40B4-BE49-F238E27FC236}">
                <a16:creationId xmlns:a16="http://schemas.microsoft.com/office/drawing/2014/main" xmlns="" id="{572EC617-2335-4089-9700-8581E8A683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0" y="5224538"/>
            <a:ext cx="9548087" cy="1088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5801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7CF54C82-D90B-4CC2-B8FB-ABAE26893D42}"/>
              </a:ext>
            </a:extLst>
          </p:cNvPr>
          <p:cNvSpPr>
            <a:spLocks noGrp="1"/>
          </p:cNvSpPr>
          <p:nvPr>
            <p:ph idx="1"/>
          </p:nvPr>
        </p:nvSpPr>
        <p:spPr>
          <a:xfrm>
            <a:off x="287250" y="448011"/>
            <a:ext cx="8973586" cy="4375449"/>
          </a:xfrm>
        </p:spPr>
        <p:txBody>
          <a:bodyPr>
            <a:normAutofit/>
          </a:bodyPr>
          <a:lstStyle/>
          <a:p>
            <a:pPr marL="0" indent="0">
              <a:lnSpc>
                <a:spcPct val="100000"/>
              </a:lnSpc>
              <a:buNone/>
            </a:pPr>
            <a:r>
              <a:rPr lang="en-US" altLang="zh-CN" sz="1876" dirty="0">
                <a:latin typeface="仿宋" panose="02010609060101010101" pitchFamily="49" charset="-122"/>
                <a:ea typeface="仿宋" panose="02010609060101010101" pitchFamily="49" charset="-122"/>
              </a:rPr>
              <a:t>    </a:t>
            </a:r>
            <a:r>
              <a:rPr lang="zh-CN" altLang="zh-CN" sz="1876" dirty="0">
                <a:latin typeface="楷体" panose="02010609060101010101" pitchFamily="49" charset="-122"/>
                <a:ea typeface="楷体" panose="02010609060101010101" pitchFamily="49" charset="-122"/>
              </a:rPr>
              <a:t>公元前</a:t>
            </a:r>
            <a:r>
              <a:rPr lang="en-US" altLang="zh-CN" sz="1876" dirty="0">
                <a:latin typeface="楷体" panose="02010609060101010101" pitchFamily="49" charset="-122"/>
                <a:ea typeface="楷体" panose="02010609060101010101" pitchFamily="49" charset="-122"/>
              </a:rPr>
              <a:t>544</a:t>
            </a:r>
            <a:r>
              <a:rPr lang="zh-CN" altLang="zh-CN" sz="1876" dirty="0">
                <a:latin typeface="楷体" panose="02010609060101010101" pitchFamily="49" charset="-122"/>
                <a:ea typeface="楷体" panose="02010609060101010101" pitchFamily="49" charset="-122"/>
              </a:rPr>
              <a:t>年，吴国公子季札出使鲁、郑、卫、晋等中原诸国。</a:t>
            </a:r>
            <a:r>
              <a:rPr lang="zh-CN" altLang="zh-CN" sz="1876" u="sng" dirty="0">
                <a:latin typeface="楷体" panose="02010609060101010101" pitchFamily="49" charset="-122"/>
                <a:ea typeface="楷体" panose="02010609060101010101" pitchFamily="49" charset="-122"/>
              </a:rPr>
              <a:t>季札对于各国贵族视为</a:t>
            </a:r>
            <a:r>
              <a:rPr lang="en-US" altLang="zh-CN" sz="1876" u="sng" dirty="0">
                <a:latin typeface="楷体" panose="02010609060101010101" pitchFamily="49" charset="-122"/>
                <a:ea typeface="楷体" panose="02010609060101010101" pitchFamily="49" charset="-122"/>
              </a:rPr>
              <a:t>“</a:t>
            </a:r>
            <a:r>
              <a:rPr lang="zh-CN" altLang="zh-CN" sz="1876" u="sng" dirty="0">
                <a:latin typeface="楷体" panose="02010609060101010101" pitchFamily="49" charset="-122"/>
                <a:ea typeface="楷体" panose="02010609060101010101" pitchFamily="49" charset="-122"/>
              </a:rPr>
              <a:t>文明</a:t>
            </a:r>
            <a:r>
              <a:rPr lang="en-US" altLang="zh-CN" sz="1876" u="sng" dirty="0">
                <a:latin typeface="楷体" panose="02010609060101010101" pitchFamily="49" charset="-122"/>
                <a:ea typeface="楷体" panose="02010609060101010101" pitchFamily="49" charset="-122"/>
              </a:rPr>
              <a:t>”</a:t>
            </a:r>
            <a:r>
              <a:rPr lang="zh-CN" altLang="zh-CN" sz="1876" u="sng" dirty="0">
                <a:latin typeface="楷体" panose="02010609060101010101" pitchFamily="49" charset="-122"/>
                <a:ea typeface="楷体" panose="02010609060101010101" pitchFamily="49" charset="-122"/>
              </a:rPr>
              <a:t>象征的乐舞与歌诗，皆能一一点评，得其精髓</a:t>
            </a:r>
            <a:r>
              <a:rPr lang="zh-CN" altLang="zh-CN" sz="1876" dirty="0">
                <a:latin typeface="楷体" panose="02010609060101010101" pitchFamily="49" charset="-122"/>
                <a:ea typeface="楷体" panose="02010609060101010101" pitchFamily="49" charset="-122"/>
              </a:rPr>
              <a:t>；对于各国政治现状，他也能作出准确的研判。各国原本视江南为蛮荒之地，为</a:t>
            </a:r>
            <a:r>
              <a:rPr lang="en-US" altLang="zh-CN" sz="1876" dirty="0">
                <a:latin typeface="楷体" panose="02010609060101010101" pitchFamily="49" charset="-122"/>
                <a:ea typeface="楷体" panose="02010609060101010101" pitchFamily="49" charset="-122"/>
              </a:rPr>
              <a:t>“</a:t>
            </a:r>
            <a:r>
              <a:rPr lang="zh-CN" altLang="zh-CN" sz="1876" dirty="0">
                <a:latin typeface="楷体" panose="02010609060101010101" pitchFamily="49" charset="-122"/>
                <a:ea typeface="楷体" panose="02010609060101010101" pitchFamily="49" charset="-122"/>
              </a:rPr>
              <a:t>文身断发</a:t>
            </a:r>
            <a:r>
              <a:rPr lang="en-US" altLang="zh-CN" sz="1876" dirty="0">
                <a:latin typeface="楷体" panose="02010609060101010101" pitchFamily="49" charset="-122"/>
                <a:ea typeface="楷体" panose="02010609060101010101" pitchFamily="49" charset="-122"/>
              </a:rPr>
              <a:t>”</a:t>
            </a:r>
            <a:r>
              <a:rPr lang="zh-CN" altLang="zh-CN" sz="1876" dirty="0">
                <a:latin typeface="楷体" panose="02010609060101010101" pitchFamily="49" charset="-122"/>
                <a:ea typeface="楷体" panose="02010609060101010101" pitchFamily="49" charset="-122"/>
              </a:rPr>
              <a:t>的</a:t>
            </a:r>
            <a:r>
              <a:rPr lang="en-US" altLang="zh-CN" sz="1876" dirty="0">
                <a:latin typeface="楷体" panose="02010609060101010101" pitchFamily="49" charset="-122"/>
                <a:ea typeface="楷体" panose="02010609060101010101" pitchFamily="49" charset="-122"/>
              </a:rPr>
              <a:t>“</a:t>
            </a:r>
            <a:r>
              <a:rPr lang="zh-CN" altLang="zh-CN" sz="1876" dirty="0">
                <a:latin typeface="楷体" panose="02010609060101010101" pitchFamily="49" charset="-122"/>
                <a:ea typeface="楷体" panose="02010609060101010101" pitchFamily="49" charset="-122"/>
              </a:rPr>
              <a:t>夷人</a:t>
            </a:r>
            <a:r>
              <a:rPr lang="en-US" altLang="zh-CN" sz="1876" dirty="0">
                <a:latin typeface="楷体" panose="02010609060101010101" pitchFamily="49" charset="-122"/>
                <a:ea typeface="楷体" panose="02010609060101010101" pitchFamily="49" charset="-122"/>
              </a:rPr>
              <a:t>”</a:t>
            </a:r>
            <a:r>
              <a:rPr lang="zh-CN" altLang="zh-CN" sz="1876" dirty="0">
                <a:latin typeface="楷体" panose="02010609060101010101" pitchFamily="49" charset="-122"/>
                <a:ea typeface="楷体" panose="02010609060101010101" pitchFamily="49" charset="-122"/>
              </a:rPr>
              <a:t>聚居之处，季札的到来让他们眼界一开。</a:t>
            </a:r>
          </a:p>
          <a:p>
            <a:pPr marL="0" indent="0">
              <a:lnSpc>
                <a:spcPct val="100000"/>
              </a:lnSpc>
              <a:buNone/>
            </a:pPr>
            <a:r>
              <a:rPr lang="en-US" altLang="zh-CN" sz="1876" dirty="0">
                <a:latin typeface="楷体" panose="02010609060101010101" pitchFamily="49" charset="-122"/>
                <a:ea typeface="楷体" panose="02010609060101010101" pitchFamily="49" charset="-122"/>
              </a:rPr>
              <a:t>    </a:t>
            </a:r>
            <a:r>
              <a:rPr lang="zh-CN" altLang="zh-CN" sz="1876" dirty="0">
                <a:latin typeface="楷体" panose="02010609060101010101" pitchFamily="49" charset="-122"/>
                <a:ea typeface="楷体" panose="02010609060101010101" pitchFamily="49" charset="-122"/>
              </a:rPr>
              <a:t>季札出使途经徐国，知道徐国国君对他的佩剑十分喜爱，只因要出访他国，未能相赠。季札返回途中至徐，</a:t>
            </a:r>
            <a:r>
              <a:rPr lang="zh-CN" altLang="zh-CN" sz="1876" u="sng" dirty="0">
                <a:latin typeface="楷体" panose="02010609060101010101" pitchFamily="49" charset="-122"/>
                <a:ea typeface="楷体" panose="02010609060101010101" pitchFamily="49" charset="-122"/>
              </a:rPr>
              <a:t>徐君已死，他解下佩剑挂在徐君墓前的树上</a:t>
            </a:r>
            <a:r>
              <a:rPr lang="zh-CN" altLang="zh-CN" sz="1876" dirty="0">
                <a:latin typeface="楷体" panose="02010609060101010101" pitchFamily="49" charset="-122"/>
                <a:ea typeface="楷体" panose="02010609060101010101" pitchFamily="49" charset="-122"/>
              </a:rPr>
              <a:t>。随从认为这样做没有意义，季札说，我当初知道徐君喜爱我这把剑，</a:t>
            </a:r>
            <a:r>
              <a:rPr lang="en-US" altLang="zh-CN" sz="1876" dirty="0">
                <a:latin typeface="楷体" panose="02010609060101010101" pitchFamily="49" charset="-122"/>
                <a:ea typeface="楷体" panose="02010609060101010101" pitchFamily="49" charset="-122"/>
              </a:rPr>
              <a:t>“</a:t>
            </a:r>
            <a:r>
              <a:rPr lang="zh-CN" altLang="zh-CN" sz="1876" dirty="0">
                <a:latin typeface="楷体" panose="02010609060101010101" pitchFamily="49" charset="-122"/>
                <a:ea typeface="楷体" panose="02010609060101010101" pitchFamily="49" charset="-122"/>
              </a:rPr>
              <a:t>始吾心已许之，岂以死倍（背）吾心哉</a:t>
            </a:r>
            <a:r>
              <a:rPr lang="en-US" altLang="zh-CN" sz="1876" dirty="0">
                <a:latin typeface="楷体" panose="02010609060101010101" pitchFamily="49" charset="-122"/>
                <a:ea typeface="楷体" panose="02010609060101010101" pitchFamily="49" charset="-122"/>
              </a:rPr>
              <a:t>”</a:t>
            </a:r>
            <a:r>
              <a:rPr lang="zh-CN" altLang="zh-CN" sz="1876" dirty="0">
                <a:latin typeface="楷体" panose="02010609060101010101" pitchFamily="49" charset="-122"/>
                <a:ea typeface="楷体" panose="02010609060101010101" pitchFamily="49" charset="-122"/>
              </a:rPr>
              <a:t>。其父吴王寿梦认为诸子中季札年龄最小却有贤能，指定他继承王位。寿梦死后，吴国人坚决要求季札即位，但</a:t>
            </a:r>
            <a:r>
              <a:rPr lang="zh-CN" altLang="zh-CN" sz="1876" u="sng" dirty="0">
                <a:latin typeface="楷体" panose="02010609060101010101" pitchFamily="49" charset="-122"/>
                <a:ea typeface="楷体" panose="02010609060101010101" pitchFamily="49" charset="-122"/>
              </a:rPr>
              <a:t>季札坚拒，</a:t>
            </a:r>
            <a:r>
              <a:rPr lang="en-US" altLang="zh-CN" sz="1876" u="sng" dirty="0">
                <a:latin typeface="楷体" panose="02010609060101010101" pitchFamily="49" charset="-122"/>
                <a:ea typeface="楷体" panose="02010609060101010101" pitchFamily="49" charset="-122"/>
              </a:rPr>
              <a:t>“</a:t>
            </a:r>
            <a:r>
              <a:rPr lang="zh-CN" altLang="zh-CN" sz="1876" u="sng" dirty="0">
                <a:latin typeface="楷体" panose="02010609060101010101" pitchFamily="49" charset="-122"/>
                <a:ea typeface="楷体" panose="02010609060101010101" pitchFamily="49" charset="-122"/>
              </a:rPr>
              <a:t>弃其室而耕</a:t>
            </a:r>
            <a:r>
              <a:rPr lang="en-US" altLang="zh-CN" sz="1876" u="sng" dirty="0">
                <a:latin typeface="楷体" panose="02010609060101010101" pitchFamily="49" charset="-122"/>
                <a:ea typeface="楷体" panose="02010609060101010101" pitchFamily="49" charset="-122"/>
              </a:rPr>
              <a:t>”</a:t>
            </a:r>
            <a:r>
              <a:rPr lang="zh-CN" altLang="zh-CN" sz="1876" u="sng" dirty="0">
                <a:latin typeface="楷体" panose="02010609060101010101" pitchFamily="49" charset="-122"/>
                <a:ea typeface="楷体" panose="02010609060101010101" pitchFamily="49" charset="-122"/>
              </a:rPr>
              <a:t>，最终王位由其长兄继承</a:t>
            </a:r>
            <a:r>
              <a:rPr lang="zh-CN" altLang="zh-CN" sz="1876" dirty="0">
                <a:latin typeface="楷体" panose="02010609060101010101" pitchFamily="49" charset="-122"/>
                <a:ea typeface="楷体" panose="02010609060101010101" pitchFamily="49" charset="-122"/>
              </a:rPr>
              <a:t>。季札被历代儒者尊崇为</a:t>
            </a:r>
            <a:r>
              <a:rPr lang="en-US" altLang="zh-CN" sz="1876" dirty="0">
                <a:latin typeface="楷体" panose="02010609060101010101" pitchFamily="49" charset="-122"/>
                <a:ea typeface="楷体" panose="02010609060101010101" pitchFamily="49" charset="-122"/>
              </a:rPr>
              <a:t>“</a:t>
            </a:r>
            <a:r>
              <a:rPr lang="zh-CN" altLang="zh-CN" sz="1876" dirty="0">
                <a:latin typeface="楷体" panose="02010609060101010101" pitchFamily="49" charset="-122"/>
                <a:ea typeface="楷体" panose="02010609060101010101" pitchFamily="49" charset="-122"/>
              </a:rPr>
              <a:t>贤人</a:t>
            </a:r>
            <a:r>
              <a:rPr lang="en-US" altLang="zh-CN" sz="1876" dirty="0">
                <a:latin typeface="楷体" panose="02010609060101010101" pitchFamily="49" charset="-122"/>
                <a:ea typeface="楷体" panose="02010609060101010101" pitchFamily="49" charset="-122"/>
              </a:rPr>
              <a:t>”</a:t>
            </a:r>
            <a:r>
              <a:rPr lang="zh-CN" altLang="zh-CN" sz="1876" dirty="0">
                <a:latin typeface="楷体" panose="02010609060101010101" pitchFamily="49" charset="-122"/>
                <a:ea typeface="楷体" panose="02010609060101010101" pitchFamily="49" charset="-122"/>
              </a:rPr>
              <a:t>。</a:t>
            </a:r>
          </a:p>
          <a:p>
            <a:pPr marL="0" indent="0" algn="r">
              <a:lnSpc>
                <a:spcPct val="100000"/>
              </a:lnSpc>
              <a:buNone/>
            </a:pPr>
            <a:r>
              <a:rPr lang="en-US" altLang="zh-CN" sz="1876" dirty="0">
                <a:latin typeface="楷体" panose="02010609060101010101" pitchFamily="49" charset="-122"/>
                <a:ea typeface="楷体" panose="02010609060101010101" pitchFamily="49" charset="-122"/>
              </a:rPr>
              <a:t>——</a:t>
            </a:r>
            <a:r>
              <a:rPr lang="zh-CN" altLang="zh-CN" sz="1876" dirty="0">
                <a:latin typeface="楷体" panose="02010609060101010101" pitchFamily="49" charset="-122"/>
                <a:ea typeface="楷体" panose="02010609060101010101" pitchFamily="49" charset="-122"/>
              </a:rPr>
              <a:t>据《史记》等</a:t>
            </a:r>
          </a:p>
          <a:p>
            <a:pPr marL="0" indent="0">
              <a:lnSpc>
                <a:spcPct val="100000"/>
              </a:lnSpc>
              <a:buNone/>
            </a:pPr>
            <a:r>
              <a:rPr lang="zh-CN" altLang="zh-CN" sz="1876" dirty="0">
                <a:latin typeface="宋体" panose="02010600030101010101" pitchFamily="2" charset="-122"/>
                <a:ea typeface="宋体" panose="02010600030101010101" pitchFamily="2" charset="-122"/>
              </a:rPr>
              <a:t>（</a:t>
            </a:r>
            <a:r>
              <a:rPr lang="en-US" altLang="zh-CN" sz="1876" dirty="0">
                <a:latin typeface="宋体" panose="02010600030101010101" pitchFamily="2" charset="-122"/>
                <a:ea typeface="宋体" panose="02010600030101010101" pitchFamily="2" charset="-122"/>
              </a:rPr>
              <a:t>1</a:t>
            </a:r>
            <a:r>
              <a:rPr lang="zh-CN" altLang="zh-CN" sz="1876" dirty="0">
                <a:latin typeface="宋体" panose="02010600030101010101" pitchFamily="2" charset="-122"/>
                <a:ea typeface="宋体" panose="02010600030101010101" pitchFamily="2" charset="-122"/>
              </a:rPr>
              <a:t>）根据材料并结合所学知识，说明历代儒者尊季札为</a:t>
            </a:r>
            <a:r>
              <a:rPr lang="en-US" altLang="zh-CN" sz="1876" dirty="0">
                <a:latin typeface="宋体" panose="02010600030101010101" pitchFamily="2" charset="-122"/>
                <a:ea typeface="宋体" panose="02010600030101010101" pitchFamily="2" charset="-122"/>
              </a:rPr>
              <a:t>“</a:t>
            </a:r>
            <a:r>
              <a:rPr lang="zh-CN" altLang="zh-CN" sz="1876" dirty="0">
                <a:latin typeface="宋体" panose="02010600030101010101" pitchFamily="2" charset="-122"/>
                <a:ea typeface="宋体" panose="02010600030101010101" pitchFamily="2" charset="-122"/>
              </a:rPr>
              <a:t>贤人</a:t>
            </a:r>
            <a:r>
              <a:rPr lang="en-US" altLang="zh-CN" sz="1876" dirty="0">
                <a:latin typeface="宋体" panose="02010600030101010101" pitchFamily="2" charset="-122"/>
                <a:ea typeface="宋体" panose="02010600030101010101" pitchFamily="2" charset="-122"/>
              </a:rPr>
              <a:t>”</a:t>
            </a:r>
            <a:r>
              <a:rPr lang="zh-CN" altLang="zh-CN" sz="1876" dirty="0">
                <a:latin typeface="宋体" panose="02010600030101010101" pitchFamily="2" charset="-122"/>
                <a:ea typeface="宋体" panose="02010600030101010101" pitchFamily="2" charset="-122"/>
              </a:rPr>
              <a:t>的原因。</a:t>
            </a:r>
          </a:p>
          <a:p>
            <a:pPr marL="0" indent="0">
              <a:lnSpc>
                <a:spcPct val="100000"/>
              </a:lnSpc>
              <a:buNone/>
            </a:pPr>
            <a:r>
              <a:rPr lang="zh-CN" altLang="zh-CN" sz="1876" dirty="0">
                <a:latin typeface="宋体" panose="02010600030101010101" pitchFamily="2" charset="-122"/>
                <a:ea typeface="宋体" panose="02010600030101010101" pitchFamily="2" charset="-122"/>
              </a:rPr>
              <a:t>（</a:t>
            </a:r>
            <a:r>
              <a:rPr lang="en-US" altLang="zh-CN" sz="1876" dirty="0">
                <a:latin typeface="宋体" panose="02010600030101010101" pitchFamily="2" charset="-122"/>
                <a:ea typeface="宋体" panose="02010600030101010101" pitchFamily="2" charset="-122"/>
              </a:rPr>
              <a:t>2</a:t>
            </a:r>
            <a:r>
              <a:rPr lang="zh-CN" altLang="zh-CN" sz="1876" dirty="0">
                <a:latin typeface="宋体" panose="02010600030101010101" pitchFamily="2" charset="-122"/>
                <a:ea typeface="宋体" panose="02010600030101010101" pitchFamily="2" charset="-122"/>
              </a:rPr>
              <a:t>）根据材料并结合所学知识，简析季札出使在文化融合方面的意义</a:t>
            </a:r>
            <a:r>
              <a:rPr lang="zh-CN" altLang="zh-CN" sz="1876" dirty="0" smtClean="0">
                <a:latin typeface="宋体" panose="02010600030101010101" pitchFamily="2" charset="-122"/>
                <a:ea typeface="宋体" panose="02010600030101010101" pitchFamily="2" charset="-122"/>
              </a:rPr>
              <a:t>。</a:t>
            </a:r>
            <a:endParaRPr lang="zh-CN" altLang="zh-CN" sz="1876" dirty="0">
              <a:latin typeface="宋体" panose="02010600030101010101" pitchFamily="2" charset="-122"/>
              <a:ea typeface="宋体" panose="02010600030101010101" pitchFamily="2" charset="-122"/>
            </a:endParaRPr>
          </a:p>
        </p:txBody>
      </p:sp>
      <p:sp>
        <p:nvSpPr>
          <p:cNvPr id="4" name="Triangle 201">
            <a:extLst>
              <a:ext uri="{FF2B5EF4-FFF2-40B4-BE49-F238E27FC236}">
                <a16:creationId xmlns:a16="http://schemas.microsoft.com/office/drawing/2014/main" xmlns="" id="{4C116370-85F4-4091-9CC0-9DFAD31B67C9}"/>
              </a:ext>
            </a:extLst>
          </p:cNvPr>
          <p:cNvSpPr/>
          <p:nvPr/>
        </p:nvSpPr>
        <p:spPr>
          <a:xfrm rot="10800000">
            <a:off x="4446949" y="1467"/>
            <a:ext cx="682640" cy="227383"/>
          </a:xfrm>
          <a:prstGeom prst="triangl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pic>
        <p:nvPicPr>
          <p:cNvPr id="5" name="图片 4">
            <a:extLst>
              <a:ext uri="{FF2B5EF4-FFF2-40B4-BE49-F238E27FC236}">
                <a16:creationId xmlns:a16="http://schemas.microsoft.com/office/drawing/2014/main" xmlns="" id="{D5473F9C-31C8-43A5-B6D3-867A139038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0" y="5224538"/>
            <a:ext cx="9548087" cy="1088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370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xmlns="" id="{BDB45A8E-0A15-454E-BC8C-5B3E35458FF6}"/>
              </a:ext>
            </a:extLst>
          </p:cNvPr>
          <p:cNvSpPr>
            <a:spLocks noGrp="1"/>
          </p:cNvSpPr>
          <p:nvPr>
            <p:ph idx="1"/>
          </p:nvPr>
        </p:nvSpPr>
        <p:spPr>
          <a:xfrm>
            <a:off x="444812" y="1165201"/>
            <a:ext cx="8638549" cy="2310056"/>
          </a:xfrm>
          <a:prstGeom prst="rect">
            <a:avLst/>
          </a:prstGeom>
          <a:noFill/>
          <a:ln>
            <a:noFill/>
          </a:ln>
        </p:spPr>
        <p:txBody>
          <a:bodyPr wrap="square">
            <a:spAutoFit/>
          </a:bodyPr>
          <a:lstStyle/>
          <a:p>
            <a:pPr marL="0" indent="0" algn="just">
              <a:lnSpc>
                <a:spcPct val="150000"/>
              </a:lnSpc>
              <a:buNone/>
            </a:pPr>
            <a:r>
              <a:rPr lang="zh-CN" altLang="zh-CN" sz="1800" b="1" kern="100" dirty="0">
                <a:latin typeface="等线" panose="02010600030101010101" pitchFamily="2" charset="-122"/>
                <a:ea typeface="等线" panose="02010600030101010101" pitchFamily="2" charset="-122"/>
                <a:cs typeface="Times New Roman" panose="02020603050405020304" pitchFamily="18" charset="0"/>
              </a:rPr>
              <a:t>【答案】</a:t>
            </a:r>
            <a:endParaRPr lang="en-US" altLang="zh-CN" sz="1800" b="1" kern="100" dirty="0">
              <a:latin typeface="等线" panose="02010600030101010101" pitchFamily="2" charset="-122"/>
              <a:ea typeface="等线" panose="02010600030101010101" pitchFamily="2" charset="-122"/>
              <a:cs typeface="Times New Roman" panose="02020603050405020304" pitchFamily="18" charset="0"/>
            </a:endParaRPr>
          </a:p>
          <a:p>
            <a:pPr marL="0" indent="0" algn="just">
              <a:lnSpc>
                <a:spcPct val="150000"/>
              </a:lnSpc>
              <a:buNone/>
            </a:pPr>
            <a:r>
              <a:rPr lang="zh-CN" altLang="zh-CN" sz="1800" kern="100" dirty="0">
                <a:latin typeface="等线" panose="02010600030101010101" pitchFamily="2" charset="-122"/>
                <a:ea typeface="宋体" panose="02010600030101010101" pitchFamily="2" charset="-122"/>
                <a:cs typeface="宋体" panose="02010600030101010101" pitchFamily="2" charset="-122"/>
              </a:rPr>
              <a:t>（</a:t>
            </a:r>
            <a:r>
              <a:rPr lang="en-US" altLang="zh-CN" sz="1800" kern="100" dirty="0">
                <a:latin typeface="等线" panose="02010600030101010101" pitchFamily="2" charset="-122"/>
                <a:ea typeface="宋体" panose="02010600030101010101" pitchFamily="2" charset="-122"/>
                <a:cs typeface="宋体" panose="02010600030101010101" pitchFamily="2" charset="-122"/>
              </a:rPr>
              <a:t>1</a:t>
            </a:r>
            <a:r>
              <a:rPr lang="zh-CN" altLang="zh-CN" sz="1800" kern="100" dirty="0">
                <a:latin typeface="等线" panose="02010600030101010101" pitchFamily="2" charset="-122"/>
                <a:ea typeface="宋体" panose="02010600030101010101" pitchFamily="2" charset="-122"/>
                <a:cs typeface="宋体" panose="02010600030101010101" pitchFamily="2" charset="-122"/>
              </a:rPr>
              <a:t>）对儒者所崇尚的礼乐与经典有精深的理解；挂剑于墓，与儒者重</a:t>
            </a:r>
            <a:r>
              <a:rPr lang="en-US" altLang="zh-CN" sz="1800" kern="100" dirty="0">
                <a:latin typeface="等线" panose="02010600030101010101" pitchFamily="2" charset="-122"/>
                <a:ea typeface="宋体" panose="02010600030101010101" pitchFamily="2" charset="-122"/>
                <a:cs typeface="宋体" panose="02010600030101010101" pitchFamily="2" charset="-122"/>
              </a:rPr>
              <a:t>“</a:t>
            </a:r>
            <a:r>
              <a:rPr lang="zh-CN" altLang="zh-CN" sz="1800" kern="100" dirty="0">
                <a:latin typeface="等线" panose="02010600030101010101" pitchFamily="2" charset="-122"/>
                <a:ea typeface="宋体" panose="02010600030101010101" pitchFamily="2" charset="-122"/>
                <a:cs typeface="宋体" panose="02010600030101010101" pitchFamily="2" charset="-122"/>
              </a:rPr>
              <a:t>信</a:t>
            </a:r>
            <a:r>
              <a:rPr lang="en-US" altLang="zh-CN" sz="1800" kern="100" dirty="0">
                <a:latin typeface="等线" panose="02010600030101010101" pitchFamily="2" charset="-122"/>
                <a:ea typeface="宋体" panose="02010600030101010101" pitchFamily="2" charset="-122"/>
                <a:cs typeface="宋体" panose="02010600030101010101" pitchFamily="2" charset="-122"/>
              </a:rPr>
              <a:t>”</a:t>
            </a:r>
            <a:r>
              <a:rPr lang="zh-CN" altLang="zh-CN" sz="1800" kern="100" dirty="0">
                <a:latin typeface="等线" panose="02010600030101010101" pitchFamily="2" charset="-122"/>
                <a:ea typeface="宋体" panose="02010600030101010101" pitchFamily="2" charset="-122"/>
                <a:cs typeface="宋体" panose="02010600030101010101" pitchFamily="2" charset="-122"/>
              </a:rPr>
              <a:t>契合；拒绝继承王位，符合儒家礼义观念。</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marL="0" indent="0" algn="just">
              <a:lnSpc>
                <a:spcPct val="150000"/>
              </a:lnSpc>
              <a:buNone/>
            </a:pPr>
            <a:r>
              <a:rPr lang="zh-CN" altLang="zh-CN" sz="1800" kern="100" dirty="0">
                <a:latin typeface="等线" panose="02010600030101010101" pitchFamily="2" charset="-122"/>
                <a:ea typeface="宋体" panose="02010600030101010101" pitchFamily="2" charset="-122"/>
                <a:cs typeface="宋体" panose="02010600030101010101" pitchFamily="2" charset="-122"/>
              </a:rPr>
              <a:t>（</a:t>
            </a:r>
            <a:r>
              <a:rPr lang="en-US" altLang="zh-CN" sz="1800" kern="100" dirty="0">
                <a:latin typeface="等线" panose="02010600030101010101" pitchFamily="2" charset="-122"/>
                <a:ea typeface="宋体" panose="02010600030101010101" pitchFamily="2" charset="-122"/>
                <a:cs typeface="宋体" panose="02010600030101010101" pitchFamily="2" charset="-122"/>
              </a:rPr>
              <a:t>2</a:t>
            </a:r>
            <a:r>
              <a:rPr lang="zh-CN" altLang="zh-CN" sz="1800" kern="100" dirty="0">
                <a:latin typeface="等线" panose="02010600030101010101" pitchFamily="2" charset="-122"/>
                <a:ea typeface="宋体" panose="02010600030101010101" pitchFamily="2" charset="-122"/>
                <a:cs typeface="宋体" panose="02010600030101010101" pitchFamily="2" charset="-122"/>
              </a:rPr>
              <a:t>）显示出中原文化传播到江南，有利于改变中原诸国对江南的认识；有利于黄河与长江流域的文化认同。</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3" name="Triangle 201">
            <a:extLst>
              <a:ext uri="{FF2B5EF4-FFF2-40B4-BE49-F238E27FC236}">
                <a16:creationId xmlns:a16="http://schemas.microsoft.com/office/drawing/2014/main" xmlns="" id="{43373332-3DE1-44D2-A6ED-DFD63464C235}"/>
              </a:ext>
            </a:extLst>
          </p:cNvPr>
          <p:cNvSpPr/>
          <p:nvPr/>
        </p:nvSpPr>
        <p:spPr>
          <a:xfrm rot="10800000">
            <a:off x="4446949" y="1467"/>
            <a:ext cx="682640" cy="227383"/>
          </a:xfrm>
          <a:prstGeom prst="triangl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pic>
        <p:nvPicPr>
          <p:cNvPr id="5" name="图片 4">
            <a:extLst>
              <a:ext uri="{FF2B5EF4-FFF2-40B4-BE49-F238E27FC236}">
                <a16:creationId xmlns:a16="http://schemas.microsoft.com/office/drawing/2014/main" xmlns="" id="{8412BDC1-9666-42A8-B354-F8CCC30572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0" y="5224538"/>
            <a:ext cx="9548087" cy="1088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7189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B0F5624D-17D5-49D3-81A5-406B482556DE}"/>
              </a:ext>
            </a:extLst>
          </p:cNvPr>
          <p:cNvSpPr/>
          <p:nvPr/>
        </p:nvSpPr>
        <p:spPr>
          <a:xfrm>
            <a:off x="798085" y="340138"/>
            <a:ext cx="7513987" cy="1048749"/>
          </a:xfrm>
          <a:prstGeom prst="rect">
            <a:avLst/>
          </a:prstGeom>
        </p:spPr>
        <p:txBody>
          <a:bodyPr wrap="square">
            <a:spAutoFit/>
          </a:bodyPr>
          <a:lstStyle/>
          <a:p>
            <a:pPr algn="just">
              <a:lnSpc>
                <a:spcPct val="150000"/>
              </a:lnSpc>
            </a:pPr>
            <a:r>
              <a:rPr lang="zh-CN" altLang="zh-CN" sz="2188" b="1" kern="100" dirty="0">
                <a:latin typeface="微软雅黑" pitchFamily="34" charset="-122"/>
                <a:ea typeface="微软雅黑" pitchFamily="34" charset="-122"/>
                <a:cs typeface="Segoe UI Emoji" panose="020B0502040204020203" pitchFamily="34" charset="0"/>
              </a:rPr>
              <a:t>春秋时期：</a:t>
            </a:r>
            <a:endParaRPr lang="en-US" altLang="zh-CN" sz="2188" b="1" kern="100" dirty="0">
              <a:latin typeface="微软雅黑" pitchFamily="34" charset="-122"/>
              <a:ea typeface="微软雅黑" pitchFamily="34" charset="-122"/>
              <a:cs typeface="Segoe UI Emoji" panose="020B0502040204020203" pitchFamily="34" charset="0"/>
            </a:endParaRPr>
          </a:p>
          <a:p>
            <a:pPr marL="571683" indent="208426" algn="just">
              <a:lnSpc>
                <a:spcPct val="150000"/>
              </a:lnSpc>
            </a:pPr>
            <a:r>
              <a:rPr lang="zh-CN" altLang="zh-CN" sz="2188" b="1" kern="100" dirty="0">
                <a:latin typeface="微软雅黑" pitchFamily="34" charset="-122"/>
                <a:ea typeface="微软雅黑" pitchFamily="34" charset="-122"/>
                <a:cs typeface="Segoe UI Emoji" panose="020B0502040204020203" pitchFamily="34" charset="0"/>
              </a:rPr>
              <a:t>礼崩乐坏——</a:t>
            </a:r>
            <a:endParaRPr lang="en-US" altLang="zh-CN" sz="2188" b="1" kern="100" dirty="0">
              <a:latin typeface="微软雅黑" pitchFamily="34" charset="-122"/>
              <a:ea typeface="微软雅黑" pitchFamily="34" charset="-122"/>
              <a:cs typeface="Segoe UI Emoji" panose="020B0502040204020203" pitchFamily="34" charset="0"/>
            </a:endParaRPr>
          </a:p>
        </p:txBody>
      </p:sp>
      <p:sp>
        <p:nvSpPr>
          <p:cNvPr id="5" name="矩形 4">
            <a:extLst>
              <a:ext uri="{FF2B5EF4-FFF2-40B4-BE49-F238E27FC236}">
                <a16:creationId xmlns:a16="http://schemas.microsoft.com/office/drawing/2014/main" xmlns="" id="{0313D78E-0AE9-4C3B-A70E-3B6740D74769}"/>
              </a:ext>
            </a:extLst>
          </p:cNvPr>
          <p:cNvSpPr/>
          <p:nvPr/>
        </p:nvSpPr>
        <p:spPr>
          <a:xfrm>
            <a:off x="3434371" y="1039280"/>
            <a:ext cx="4290961" cy="2862322"/>
          </a:xfrm>
          <a:prstGeom prst="rect">
            <a:avLst/>
          </a:prstGeom>
          <a:noFill/>
          <a:ln>
            <a:noFill/>
          </a:ln>
        </p:spPr>
        <p:txBody>
          <a:bodyPr wrap="square">
            <a:spAutoFit/>
          </a:bodyPr>
          <a:lstStyle/>
          <a:p>
            <a:pPr>
              <a:lnSpc>
                <a:spcPct val="150000"/>
              </a:lnSpc>
            </a:pPr>
            <a:r>
              <a:rPr lang="en-US" altLang="zh-CN" sz="2000" dirty="0" smtClean="0">
                <a:latin typeface="楷体" pitchFamily="49" charset="-122"/>
                <a:ea typeface="楷体" pitchFamily="49" charset="-122"/>
                <a:cs typeface="Segoe UI Emoji" panose="020B0502040204020203" pitchFamily="34" charset="0"/>
              </a:rPr>
              <a:t>    </a:t>
            </a:r>
            <a:r>
              <a:rPr lang="zh-CN" altLang="zh-CN" sz="2000" dirty="0" smtClean="0">
                <a:latin typeface="楷体" pitchFamily="49" charset="-122"/>
                <a:ea typeface="楷体" pitchFamily="49" charset="-122"/>
                <a:cs typeface="Segoe UI Emoji" panose="020B0502040204020203" pitchFamily="34" charset="0"/>
              </a:rPr>
              <a:t>按</a:t>
            </a:r>
            <a:r>
              <a:rPr lang="zh-CN" altLang="zh-CN" sz="2000" dirty="0">
                <a:latin typeface="楷体" pitchFamily="49" charset="-122"/>
                <a:ea typeface="楷体" pitchFamily="49" charset="-122"/>
                <a:cs typeface="Segoe UI Emoji" panose="020B0502040204020203" pitchFamily="34" charset="0"/>
              </a:rPr>
              <a:t>西周礼制，天子举行宴会的乐舞规模为八佾</a:t>
            </a:r>
            <a:r>
              <a:rPr lang="en-US" altLang="zh-CN" sz="2000" dirty="0">
                <a:latin typeface="楷体" pitchFamily="49" charset="-122"/>
                <a:ea typeface="楷体" pitchFamily="49" charset="-122"/>
                <a:cs typeface="Segoe UI Emoji" panose="020B0502040204020203" pitchFamily="34" charset="0"/>
              </a:rPr>
              <a:t>(</a:t>
            </a:r>
            <a:r>
              <a:rPr lang="zh-CN" altLang="zh-CN" sz="2000" dirty="0">
                <a:latin typeface="楷体" pitchFamily="49" charset="-122"/>
                <a:ea typeface="楷体" pitchFamily="49" charset="-122"/>
                <a:cs typeface="Segoe UI Emoji" panose="020B0502040204020203" pitchFamily="34" charset="0"/>
              </a:rPr>
              <a:t>佾为乐舞小队，一佾八人</a:t>
            </a:r>
            <a:r>
              <a:rPr lang="en-US" altLang="zh-CN" sz="2000" dirty="0">
                <a:latin typeface="楷体" pitchFamily="49" charset="-122"/>
                <a:ea typeface="楷体" pitchFamily="49" charset="-122"/>
                <a:cs typeface="Segoe UI Emoji" panose="020B0502040204020203" pitchFamily="34" charset="0"/>
              </a:rPr>
              <a:t>)</a:t>
            </a:r>
            <a:r>
              <a:rPr lang="zh-CN" altLang="zh-CN" sz="2000" dirty="0">
                <a:latin typeface="楷体" pitchFamily="49" charset="-122"/>
                <a:ea typeface="楷体" pitchFamily="49" charset="-122"/>
                <a:cs typeface="Segoe UI Emoji" panose="020B0502040204020203" pitchFamily="34" charset="0"/>
              </a:rPr>
              <a:t>，诸侯可用六佾，大夫只能用四佾。但在春秋后期的鲁国，大夫季孙氏居然以“八佾舞于庭”，以致孔子愤怒地说</a:t>
            </a:r>
            <a:r>
              <a:rPr lang="en-US" altLang="zh-CN" sz="2000" dirty="0">
                <a:latin typeface="楷体" pitchFamily="49" charset="-122"/>
                <a:ea typeface="楷体" pitchFamily="49" charset="-122"/>
                <a:cs typeface="Segoe UI Emoji" panose="020B0502040204020203" pitchFamily="34" charset="0"/>
              </a:rPr>
              <a:t>:“</a:t>
            </a:r>
            <a:r>
              <a:rPr lang="zh-CN" altLang="zh-CN" sz="2000" dirty="0">
                <a:latin typeface="楷体" pitchFamily="49" charset="-122"/>
                <a:ea typeface="楷体" pitchFamily="49" charset="-122"/>
                <a:cs typeface="Segoe UI Emoji" panose="020B0502040204020203" pitchFamily="34" charset="0"/>
              </a:rPr>
              <a:t>是可忍，孰不可忍</a:t>
            </a:r>
            <a:r>
              <a:rPr lang="en-US" altLang="zh-CN" sz="2000" dirty="0">
                <a:latin typeface="楷体" pitchFamily="49" charset="-122"/>
                <a:ea typeface="楷体" pitchFamily="49" charset="-122"/>
                <a:cs typeface="Segoe UI Emoji" panose="020B0502040204020203" pitchFamily="34" charset="0"/>
              </a:rPr>
              <a:t>!</a:t>
            </a:r>
            <a:endParaRPr lang="zh-CN" altLang="en-US" sz="2000" dirty="0">
              <a:latin typeface="楷体" pitchFamily="49" charset="-122"/>
              <a:ea typeface="楷体" pitchFamily="49" charset="-122"/>
            </a:endParaRPr>
          </a:p>
        </p:txBody>
      </p:sp>
      <p:sp>
        <p:nvSpPr>
          <p:cNvPr id="7" name="矩形 6">
            <a:extLst>
              <a:ext uri="{FF2B5EF4-FFF2-40B4-BE49-F238E27FC236}">
                <a16:creationId xmlns:a16="http://schemas.microsoft.com/office/drawing/2014/main" xmlns="" id="{8FB0143C-C268-4EF8-8006-72CA963985F5}"/>
              </a:ext>
            </a:extLst>
          </p:cNvPr>
          <p:cNvSpPr/>
          <p:nvPr/>
        </p:nvSpPr>
        <p:spPr>
          <a:xfrm>
            <a:off x="630210" y="4042614"/>
            <a:ext cx="8628089" cy="481863"/>
          </a:xfrm>
          <a:prstGeom prst="rect">
            <a:avLst/>
          </a:prstGeom>
          <a:noFill/>
          <a:ln>
            <a:noFill/>
          </a:ln>
        </p:spPr>
        <p:txBody>
          <a:bodyPr wrap="square">
            <a:spAutoFit/>
          </a:bodyPr>
          <a:lstStyle/>
          <a:p>
            <a:pPr algn="r">
              <a:lnSpc>
                <a:spcPct val="150000"/>
              </a:lnSpc>
            </a:pPr>
            <a:r>
              <a:rPr lang="en-US" altLang="zh-CN" sz="2000" dirty="0">
                <a:latin typeface="楷体" pitchFamily="49" charset="-122"/>
                <a:ea typeface="楷体" pitchFamily="49" charset="-122"/>
                <a:cs typeface="Segoe UI Emoji" panose="020B0502040204020203" pitchFamily="34" charset="0"/>
              </a:rPr>
              <a:t>“</a:t>
            </a:r>
            <a:r>
              <a:rPr lang="zh-CN" altLang="zh-CN" sz="2000" dirty="0">
                <a:latin typeface="楷体" pitchFamily="49" charset="-122"/>
                <a:ea typeface="楷体" pitchFamily="49" charset="-122"/>
                <a:cs typeface="Segoe UI Emoji" panose="020B0502040204020203" pitchFamily="34" charset="0"/>
              </a:rPr>
              <a:t>陪臣执国命</a:t>
            </a:r>
            <a:r>
              <a:rPr lang="en-US" altLang="zh-CN" sz="2000" dirty="0">
                <a:latin typeface="楷体" pitchFamily="49" charset="-122"/>
                <a:ea typeface="楷体" pitchFamily="49" charset="-122"/>
                <a:cs typeface="Segoe UI Emoji" panose="020B0502040204020203" pitchFamily="34" charset="0"/>
              </a:rPr>
              <a:t>”</a:t>
            </a:r>
            <a:r>
              <a:rPr lang="zh-CN" altLang="zh-CN" sz="2000" dirty="0">
                <a:latin typeface="楷体" pitchFamily="49" charset="-122"/>
                <a:ea typeface="楷体" pitchFamily="49" charset="-122"/>
                <a:cs typeface="Segoe UI Emoji" panose="020B0502040204020203" pitchFamily="34" charset="0"/>
              </a:rPr>
              <a:t>（</a:t>
            </a:r>
            <a:r>
              <a:rPr lang="zh-CN" altLang="zh-CN" sz="2000" dirty="0">
                <a:latin typeface="楷体" pitchFamily="49" charset="-122"/>
                <a:ea typeface="楷体" pitchFamily="49" charset="-122"/>
                <a:cs typeface="Times New Roman" panose="02020603050405020304" pitchFamily="18" charset="0"/>
              </a:rPr>
              <a:t> 注：卿大夫手下的官员，即所谓“陪臣”</a:t>
            </a:r>
            <a:r>
              <a:rPr lang="zh-CN" altLang="en-US" sz="2000" dirty="0">
                <a:latin typeface="楷体" pitchFamily="49" charset="-122"/>
                <a:ea typeface="楷体" pitchFamily="49" charset="-122"/>
                <a:cs typeface="Times New Roman" panose="02020603050405020304" pitchFamily="18" charset="0"/>
              </a:rPr>
              <a:t>）</a:t>
            </a:r>
            <a:endParaRPr lang="zh-CN" altLang="en-US" sz="2000" dirty="0">
              <a:latin typeface="楷体" pitchFamily="49" charset="-122"/>
              <a:ea typeface="楷体" pitchFamily="49" charset="-122"/>
            </a:endParaRPr>
          </a:p>
        </p:txBody>
      </p:sp>
      <p:sp>
        <p:nvSpPr>
          <p:cNvPr id="8" name="Triangle 201">
            <a:extLst>
              <a:ext uri="{FF2B5EF4-FFF2-40B4-BE49-F238E27FC236}">
                <a16:creationId xmlns:a16="http://schemas.microsoft.com/office/drawing/2014/main" xmlns="" id="{464DC736-0362-4D0C-8D64-3362B7A199E0}"/>
              </a:ext>
            </a:extLst>
          </p:cNvPr>
          <p:cNvSpPr/>
          <p:nvPr/>
        </p:nvSpPr>
        <p:spPr>
          <a:xfrm rot="10800000">
            <a:off x="4446949" y="1467"/>
            <a:ext cx="682640" cy="227383"/>
          </a:xfrm>
          <a:prstGeom prst="triangl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latin typeface="微软雅黑" pitchFamily="34" charset="-122"/>
              <a:ea typeface="微软雅黑" pitchFamily="34" charset="-122"/>
            </a:endParaRPr>
          </a:p>
        </p:txBody>
      </p:sp>
      <p:pic>
        <p:nvPicPr>
          <p:cNvPr id="9" name="图片 8">
            <a:extLst>
              <a:ext uri="{FF2B5EF4-FFF2-40B4-BE49-F238E27FC236}">
                <a16:creationId xmlns:a16="http://schemas.microsoft.com/office/drawing/2014/main" xmlns="" id="{E1BEC65C-6EE8-447A-804A-091D07F53D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0" y="5224538"/>
            <a:ext cx="9548087" cy="1088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42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47"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1A511DE7-0265-40CE-867C-971970E0499A}"/>
              </a:ext>
            </a:extLst>
          </p:cNvPr>
          <p:cNvSpPr/>
          <p:nvPr/>
        </p:nvSpPr>
        <p:spPr>
          <a:xfrm>
            <a:off x="319041" y="986738"/>
            <a:ext cx="8729334" cy="2979021"/>
          </a:xfrm>
          <a:prstGeom prst="rect">
            <a:avLst/>
          </a:prstGeom>
        </p:spPr>
        <p:txBody>
          <a:bodyPr wrap="square">
            <a:spAutoFit/>
          </a:bodyPr>
          <a:lstStyle/>
          <a:p>
            <a:pPr algn="just">
              <a:lnSpc>
                <a:spcPct val="200000"/>
              </a:lnSpc>
            </a:pPr>
            <a:r>
              <a:rPr lang="zh-CN" altLang="en-US" sz="1876" kern="100" dirty="0">
                <a:latin typeface="微软雅黑" pitchFamily="34" charset="-122"/>
                <a:ea typeface="微软雅黑" pitchFamily="34" charset="-122"/>
                <a:cs typeface="Times New Roman" panose="02020603050405020304" pitchFamily="18" charset="0"/>
              </a:rPr>
              <a:t>（</a:t>
            </a:r>
            <a:r>
              <a:rPr lang="en-US" altLang="zh-CN" sz="1876" kern="100" dirty="0">
                <a:latin typeface="微软雅黑" pitchFamily="34" charset="-122"/>
                <a:ea typeface="微软雅黑" pitchFamily="34" charset="-122"/>
                <a:cs typeface="Times New Roman" panose="02020603050405020304" pitchFamily="18" charset="0"/>
              </a:rPr>
              <a:t>2017</a:t>
            </a:r>
            <a:r>
              <a:rPr lang="zh-CN" altLang="zh-CN" sz="1876" kern="100" dirty="0">
                <a:latin typeface="微软雅黑" pitchFamily="34" charset="-122"/>
                <a:ea typeface="微软雅黑" pitchFamily="34" charset="-122"/>
                <a:cs typeface="Times New Roman" panose="02020603050405020304" pitchFamily="18" charset="0"/>
              </a:rPr>
              <a:t>·海南卷·</a:t>
            </a:r>
            <a:r>
              <a:rPr lang="en-US" altLang="zh-CN" sz="1876" kern="100" dirty="0">
                <a:latin typeface="微软雅黑" pitchFamily="34" charset="-122"/>
                <a:ea typeface="微软雅黑" pitchFamily="34" charset="-122"/>
                <a:cs typeface="Times New Roman" panose="02020603050405020304" pitchFamily="18" charset="0"/>
              </a:rPr>
              <a:t>1</a:t>
            </a:r>
            <a:r>
              <a:rPr lang="zh-CN" altLang="zh-CN" sz="1876" kern="100" dirty="0">
                <a:latin typeface="微软雅黑" pitchFamily="34" charset="-122"/>
                <a:ea typeface="微软雅黑" pitchFamily="34" charset="-122"/>
                <a:cs typeface="Times New Roman" panose="02020603050405020304" pitchFamily="18" charset="0"/>
              </a:rPr>
              <a:t>）考古工作者在河南辉县琉璃阁发掘了一座春秋时期的诸侯墓，出土了只有周天子才能使用的九鼎。这反映了</a:t>
            </a:r>
            <a:endParaRPr lang="en-US" altLang="zh-CN" sz="1876" kern="100" dirty="0">
              <a:latin typeface="微软雅黑" pitchFamily="34" charset="-122"/>
              <a:ea typeface="微软雅黑" pitchFamily="34" charset="-122"/>
              <a:cs typeface="Times New Roman" panose="02020603050405020304" pitchFamily="18" charset="0"/>
            </a:endParaRPr>
          </a:p>
          <a:p>
            <a:pPr algn="ctr">
              <a:lnSpc>
                <a:spcPct val="200000"/>
              </a:lnSpc>
            </a:pPr>
            <a:r>
              <a:rPr lang="en-US" altLang="zh-CN" sz="1876" kern="100" dirty="0">
                <a:latin typeface="微软雅黑" pitchFamily="34" charset="-122"/>
                <a:ea typeface="微软雅黑" pitchFamily="34" charset="-122"/>
                <a:cs typeface="Times New Roman" panose="02020603050405020304" pitchFamily="18" charset="0"/>
              </a:rPr>
              <a:t>A</a:t>
            </a:r>
            <a:r>
              <a:rPr lang="zh-CN" altLang="zh-CN" sz="1876" kern="100" dirty="0">
                <a:latin typeface="微软雅黑" pitchFamily="34" charset="-122"/>
                <a:ea typeface="微软雅黑" pitchFamily="34" charset="-122"/>
                <a:cs typeface="Times New Roman" panose="02020603050405020304" pitchFamily="18" charset="0"/>
              </a:rPr>
              <a:t>．宗法制度的瓦解</a:t>
            </a:r>
            <a:r>
              <a:rPr lang="en-US" altLang="zh-CN" sz="1876" kern="100" dirty="0">
                <a:latin typeface="微软雅黑" pitchFamily="34" charset="-122"/>
                <a:ea typeface="微软雅黑" pitchFamily="34" charset="-122"/>
                <a:cs typeface="Times New Roman" panose="02020603050405020304" pitchFamily="18" charset="0"/>
              </a:rPr>
              <a:t>            B</a:t>
            </a:r>
            <a:r>
              <a:rPr lang="zh-CN" altLang="zh-CN" sz="1876" kern="100" dirty="0">
                <a:latin typeface="微软雅黑" pitchFamily="34" charset="-122"/>
                <a:ea typeface="微软雅黑" pitchFamily="34" charset="-122"/>
                <a:cs typeface="Times New Roman" panose="02020603050405020304" pitchFamily="18" charset="0"/>
              </a:rPr>
              <a:t>．分封制度的崩溃</a:t>
            </a:r>
          </a:p>
          <a:p>
            <a:pPr algn="ctr">
              <a:lnSpc>
                <a:spcPct val="200000"/>
              </a:lnSpc>
            </a:pPr>
            <a:r>
              <a:rPr lang="en-US" altLang="zh-CN" sz="1876" dirty="0">
                <a:latin typeface="微软雅黑" pitchFamily="34" charset="-122"/>
                <a:ea typeface="微软雅黑" pitchFamily="34" charset="-122"/>
                <a:cs typeface="Times New Roman" panose="02020603050405020304" pitchFamily="18" charset="0"/>
              </a:rPr>
              <a:t>C</a:t>
            </a:r>
            <a:r>
              <a:rPr lang="zh-CN" altLang="zh-CN" sz="1876" dirty="0">
                <a:latin typeface="微软雅黑" pitchFamily="34" charset="-122"/>
                <a:ea typeface="微软雅黑" pitchFamily="34" charset="-122"/>
                <a:cs typeface="Times New Roman" panose="02020603050405020304" pitchFamily="18" charset="0"/>
              </a:rPr>
              <a:t>．等级制度的颠覆</a:t>
            </a:r>
            <a:r>
              <a:rPr lang="en-US" altLang="zh-CN" sz="1876" dirty="0">
                <a:latin typeface="微软雅黑" pitchFamily="34" charset="-122"/>
                <a:ea typeface="微软雅黑" pitchFamily="34" charset="-122"/>
                <a:cs typeface="Times New Roman" panose="02020603050405020304" pitchFamily="18" charset="0"/>
              </a:rPr>
              <a:t>            D</a:t>
            </a:r>
            <a:r>
              <a:rPr lang="zh-CN" altLang="zh-CN" sz="1876" dirty="0">
                <a:latin typeface="微软雅黑" pitchFamily="34" charset="-122"/>
                <a:ea typeface="微软雅黑" pitchFamily="34" charset="-122"/>
                <a:cs typeface="Times New Roman" panose="02020603050405020304" pitchFamily="18" charset="0"/>
              </a:rPr>
              <a:t>．礼乐制度的破坏</a:t>
            </a:r>
            <a:endParaRPr lang="en-US" altLang="zh-CN" sz="1876" dirty="0">
              <a:latin typeface="微软雅黑" pitchFamily="34" charset="-122"/>
              <a:ea typeface="微软雅黑" pitchFamily="34" charset="-122"/>
              <a:cs typeface="Times New Roman" panose="02020603050405020304" pitchFamily="18" charset="0"/>
            </a:endParaRPr>
          </a:p>
          <a:p>
            <a:pPr algn="r">
              <a:lnSpc>
                <a:spcPct val="200000"/>
              </a:lnSpc>
            </a:pPr>
            <a:r>
              <a:rPr lang="en-US" altLang="zh-CN" sz="1876" dirty="0">
                <a:latin typeface="微软雅黑" pitchFamily="34" charset="-122"/>
                <a:ea typeface="微软雅黑" pitchFamily="34" charset="-122"/>
                <a:cs typeface="Times New Roman" panose="02020603050405020304" pitchFamily="18" charset="0"/>
              </a:rPr>
              <a:t>【</a:t>
            </a:r>
            <a:r>
              <a:rPr lang="zh-CN" altLang="en-US" sz="1876" dirty="0">
                <a:latin typeface="微软雅黑" pitchFamily="34" charset="-122"/>
                <a:ea typeface="微软雅黑" pitchFamily="34" charset="-122"/>
                <a:cs typeface="Times New Roman" panose="02020603050405020304" pitchFamily="18" charset="0"/>
              </a:rPr>
              <a:t>答案</a:t>
            </a:r>
            <a:r>
              <a:rPr lang="en-US" altLang="zh-CN" sz="1876" dirty="0">
                <a:latin typeface="微软雅黑" pitchFamily="34" charset="-122"/>
                <a:ea typeface="微软雅黑" pitchFamily="34" charset="-122"/>
                <a:cs typeface="Times New Roman" panose="02020603050405020304" pitchFamily="18" charset="0"/>
              </a:rPr>
              <a:t>】D</a:t>
            </a:r>
            <a:endParaRPr lang="zh-CN" altLang="en-US" sz="1876" dirty="0">
              <a:latin typeface="微软雅黑" pitchFamily="34" charset="-122"/>
              <a:ea typeface="微软雅黑" pitchFamily="34" charset="-122"/>
            </a:endParaRPr>
          </a:p>
        </p:txBody>
      </p:sp>
    </p:spTree>
    <p:extLst>
      <p:ext uri="{BB962C8B-B14F-4D97-AF65-F5344CB8AC3E}">
        <p14:creationId xmlns:p14="http://schemas.microsoft.com/office/powerpoint/2010/main" val="209499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764" b="55974"/>
          <a:stretch>
            <a:fillRect/>
          </a:stretch>
        </p:blipFill>
        <p:spPr>
          <a:xfrm>
            <a:off x="-1" y="0"/>
            <a:ext cx="9528175" cy="5359400"/>
          </a:xfrm>
          <a:prstGeom prst="rect">
            <a:avLst/>
          </a:prstGeom>
        </p:spPr>
      </p:pic>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3416" t="12045" r="31981" b="24572"/>
          <a:stretch>
            <a:fillRect/>
          </a:stretch>
        </p:blipFill>
        <p:spPr>
          <a:xfrm>
            <a:off x="2247036" y="1949707"/>
            <a:ext cx="2041742" cy="1817113"/>
          </a:xfrm>
          <a:prstGeom prst="rect">
            <a:avLst/>
          </a:prstGeom>
        </p:spPr>
      </p:pic>
      <p:sp>
        <p:nvSpPr>
          <p:cNvPr id="11" name="矩形 10"/>
          <p:cNvSpPr/>
          <p:nvPr/>
        </p:nvSpPr>
        <p:spPr>
          <a:xfrm>
            <a:off x="4288778" y="2293719"/>
            <a:ext cx="3286074" cy="819105"/>
          </a:xfrm>
          <a:prstGeom prst="rect">
            <a:avLst/>
          </a:prstGeom>
        </p:spPr>
        <p:txBody>
          <a:bodyPr wrap="square" lIns="67598" tIns="33799" rIns="67598" bIns="33799" anchor="t">
            <a:spAutoFit/>
          </a:bodyPr>
          <a:lstStyle/>
          <a:p>
            <a:pPr algn="ctr" fontAlgn="ctr"/>
            <a:r>
              <a:rPr lang="zh-CN" altLang="en-US" sz="4880" b="1" spc="591" dirty="0">
                <a:solidFill>
                  <a:prstClr val="black"/>
                </a:solidFill>
                <a:latin typeface="微软雅黑" panose="020B0503020204020204" pitchFamily="34" charset="-122"/>
                <a:ea typeface="微软雅黑" panose="020B0503020204020204" pitchFamily="34" charset="-122"/>
              </a:rPr>
              <a:t>谢谢观看</a:t>
            </a:r>
          </a:p>
        </p:txBody>
      </p:sp>
      <p:sp>
        <p:nvSpPr>
          <p:cNvPr id="12" name="矩形 11"/>
          <p:cNvSpPr/>
          <p:nvPr/>
        </p:nvSpPr>
        <p:spPr>
          <a:xfrm>
            <a:off x="4522504" y="3068392"/>
            <a:ext cx="2800254" cy="319959"/>
          </a:xfrm>
          <a:prstGeom prst="rect">
            <a:avLst/>
          </a:prstGeom>
        </p:spPr>
        <p:txBody>
          <a:bodyPr wrap="none">
            <a:spAutoFit/>
          </a:bodyPr>
          <a:lstStyle/>
          <a:p>
            <a:r>
              <a:rPr lang="en-US" altLang="zh-CN" sz="1480" dirty="0">
                <a:solidFill>
                  <a:prstClr val="black"/>
                </a:solidFill>
                <a:latin typeface="Arial" panose="020B0604020202020204" pitchFamily="34" charset="0"/>
              </a:rPr>
              <a:t>THANK YOU FOR WATCHING</a:t>
            </a:r>
            <a:endParaRPr lang="zh-CN" altLang="en-US" sz="1480" dirty="0">
              <a:solidFill>
                <a:prstClr val="black"/>
              </a:solidFill>
            </a:endParaRPr>
          </a:p>
        </p:txBody>
      </p:sp>
      <p:pic>
        <p:nvPicPr>
          <p:cNvPr id="6" name="图片 5" descr="111 (2)"/>
          <p:cNvPicPr>
            <a:picLocks noChangeAspect="1"/>
          </p:cNvPicPr>
          <p:nvPr/>
        </p:nvPicPr>
        <p:blipFill>
          <a:blip r:embed="rId5"/>
          <a:stretch>
            <a:fillRect/>
          </a:stretch>
        </p:blipFill>
        <p:spPr>
          <a:xfrm>
            <a:off x="236855" y="199390"/>
            <a:ext cx="4144645" cy="515863"/>
          </a:xfrm>
          <a:prstGeom prst="rect">
            <a:avLst/>
          </a:prstGeom>
        </p:spPr>
      </p:pic>
    </p:spTree>
    <p:extLst>
      <p:ext uri="{BB962C8B-B14F-4D97-AF65-F5344CB8AC3E}">
        <p14:creationId xmlns:p14="http://schemas.microsoft.com/office/powerpoint/2010/main" val="306855998"/>
      </p:ext>
    </p:extLst>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25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58779" y="773096"/>
            <a:ext cx="6123483" cy="784830"/>
          </a:xfrm>
          <a:prstGeom prst="rect">
            <a:avLst/>
          </a:prstGeom>
        </p:spPr>
        <p:txBody>
          <a:bodyPr wrap="square">
            <a:spAutoFit/>
          </a:bodyPr>
          <a:lstStyle/>
          <a:p>
            <a:pPr algn="ctr" defTabSz="815975"/>
            <a:r>
              <a:rPr lang="en-US" altLang="zh-CN" sz="225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2007</a:t>
            </a:r>
            <a:r>
              <a:rPr lang="zh-CN" altLang="en-US" sz="225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岳麓版历史教材</a:t>
            </a:r>
            <a:r>
              <a:rPr lang="en-US" altLang="zh-CN" sz="225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a:t>
            </a:r>
            <a:r>
              <a:rPr lang="zh-CN" altLang="en-US" sz="225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参考朝阳区目标检测</a:t>
            </a:r>
            <a:r>
              <a:rPr lang="en-US" altLang="zh-CN" sz="225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a:t>
            </a:r>
          </a:p>
          <a:p>
            <a:pPr algn="ctr" defTabSz="815975"/>
            <a:r>
              <a:rPr lang="zh-CN" altLang="en-US" sz="225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教学内容</a:t>
            </a:r>
            <a:endParaRPr lang="en-CA" altLang="zh-CN" sz="225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 name="Triangle 201"/>
          <p:cNvSpPr/>
          <p:nvPr/>
        </p:nvSpPr>
        <p:spPr>
          <a:xfrm rot="10800000">
            <a:off x="4446949" y="1467"/>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
        <p:nvSpPr>
          <p:cNvPr id="80" name="标题 11"/>
          <p:cNvSpPr txBox="1"/>
          <p:nvPr/>
        </p:nvSpPr>
        <p:spPr>
          <a:xfrm>
            <a:off x="4731965" y="2043645"/>
            <a:ext cx="2473574" cy="58550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pitchFamily="34" charset="-122"/>
                <a:ea typeface="微软雅黑" panose="020B0503020204020204" pitchFamily="34" charset="-122"/>
              </a:rPr>
              <a:t>春秋时期的政治</a:t>
            </a:r>
          </a:p>
        </p:txBody>
      </p:sp>
      <p:sp>
        <p:nvSpPr>
          <p:cNvPr id="81" name="标题 11"/>
          <p:cNvSpPr txBox="1"/>
          <p:nvPr/>
        </p:nvSpPr>
        <p:spPr>
          <a:xfrm>
            <a:off x="4736792" y="3093411"/>
            <a:ext cx="2473574" cy="58550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pitchFamily="34" charset="-122"/>
                <a:ea typeface="微软雅黑" panose="020B0503020204020204" pitchFamily="34" charset="-122"/>
              </a:rPr>
              <a:t>战国时期的政治</a:t>
            </a:r>
          </a:p>
          <a:p>
            <a:pPr algn="l"/>
            <a:endParaRPr lang="zh-CN" altLang="en-US" sz="2000" dirty="0">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912" y="5235960"/>
            <a:ext cx="9548087" cy="108858"/>
          </a:xfrm>
          <a:prstGeom prst="rect">
            <a:avLst/>
          </a:prstGeom>
          <a:effectLst>
            <a:outerShdw blurRad="50800" dist="38100" dir="2700000" algn="tl" rotWithShape="0">
              <a:prstClr val="black">
                <a:alpha val="40000"/>
              </a:prstClr>
            </a:outerShdw>
          </a:effectLst>
        </p:spPr>
      </p:pic>
      <p:sp>
        <p:nvSpPr>
          <p:cNvPr id="34" name="标题 11">
            <a:extLst>
              <a:ext uri="{FF2B5EF4-FFF2-40B4-BE49-F238E27FC236}">
                <a16:creationId xmlns:a16="http://schemas.microsoft.com/office/drawing/2014/main" xmlns="" id="{DF24473F-9F62-4334-8E3E-C9D078247716}"/>
              </a:ext>
            </a:extLst>
          </p:cNvPr>
          <p:cNvSpPr txBox="1"/>
          <p:nvPr/>
        </p:nvSpPr>
        <p:spPr>
          <a:xfrm>
            <a:off x="4731965" y="4196165"/>
            <a:ext cx="2473574" cy="58550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pitchFamily="34" charset="-122"/>
                <a:ea typeface="微软雅黑" panose="020B0503020204020204" pitchFamily="34" charset="-122"/>
              </a:rPr>
              <a:t>商鞅变法</a:t>
            </a:r>
          </a:p>
        </p:txBody>
      </p:sp>
      <p:grpSp>
        <p:nvGrpSpPr>
          <p:cNvPr id="11" name="组合 63">
            <a:extLst>
              <a:ext uri="{FF2B5EF4-FFF2-40B4-BE49-F238E27FC236}">
                <a16:creationId xmlns:a16="http://schemas.microsoft.com/office/drawing/2014/main" xmlns="" id="{17C268E7-1612-4EC7-A147-D5A8203D9085}"/>
              </a:ext>
            </a:extLst>
          </p:cNvPr>
          <p:cNvGrpSpPr/>
          <p:nvPr/>
        </p:nvGrpSpPr>
        <p:grpSpPr>
          <a:xfrm>
            <a:off x="4026043" y="2007215"/>
            <a:ext cx="668564" cy="595984"/>
            <a:chOff x="3835847" y="1395243"/>
            <a:chExt cx="1462116" cy="1303538"/>
          </a:xfrm>
        </p:grpSpPr>
        <p:sp>
          <p:nvSpPr>
            <p:cNvPr id="12" name="同心圆 65">
              <a:extLst>
                <a:ext uri="{FF2B5EF4-FFF2-40B4-BE49-F238E27FC236}">
                  <a16:creationId xmlns:a16="http://schemas.microsoft.com/office/drawing/2014/main" xmlns="" id="{C739DC6E-61A9-4A2E-9228-AC105B992A72}"/>
                </a:ext>
              </a:extLst>
            </p:cNvPr>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grpSp>
          <p:nvGrpSpPr>
            <p:cNvPr id="13" name="组合 66">
              <a:extLst>
                <a:ext uri="{FF2B5EF4-FFF2-40B4-BE49-F238E27FC236}">
                  <a16:creationId xmlns:a16="http://schemas.microsoft.com/office/drawing/2014/main" xmlns="" id="{630D2BAA-AE80-4959-97D2-19FC352E18E6}"/>
                </a:ext>
              </a:extLst>
            </p:cNvPr>
            <p:cNvGrpSpPr/>
            <p:nvPr/>
          </p:nvGrpSpPr>
          <p:grpSpPr>
            <a:xfrm>
              <a:off x="4939609" y="1857832"/>
              <a:ext cx="358354" cy="358354"/>
              <a:chOff x="5917211" y="1835961"/>
              <a:chExt cx="504056" cy="504056"/>
            </a:xfrm>
          </p:grpSpPr>
          <p:sp>
            <p:nvSpPr>
              <p:cNvPr id="15" name="同心圆 68">
                <a:extLst>
                  <a:ext uri="{FF2B5EF4-FFF2-40B4-BE49-F238E27FC236}">
                    <a16:creationId xmlns:a16="http://schemas.microsoft.com/office/drawing/2014/main" xmlns="" id="{8E7A6123-1089-4FCB-A56B-5D672CC6A37C}"/>
                  </a:ext>
                </a:extLst>
              </p:cNvPr>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sp>
            <p:nvSpPr>
              <p:cNvPr id="16" name="椭圆 15">
                <a:extLst>
                  <a:ext uri="{FF2B5EF4-FFF2-40B4-BE49-F238E27FC236}">
                    <a16:creationId xmlns:a16="http://schemas.microsoft.com/office/drawing/2014/main" xmlns="" id="{8BD082BD-3CDE-4F57-A721-32679047213C}"/>
                  </a:ext>
                </a:extLst>
              </p:cNvPr>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grpSp>
        <p:sp>
          <p:nvSpPr>
            <p:cNvPr id="14" name="椭圆 13">
              <a:extLst>
                <a:ext uri="{FF2B5EF4-FFF2-40B4-BE49-F238E27FC236}">
                  <a16:creationId xmlns:a16="http://schemas.microsoft.com/office/drawing/2014/main" xmlns="" id="{D0C6DCEC-6000-444C-9ECE-38934A0EBFC8}"/>
                </a:ext>
              </a:extLst>
            </p:cNvPr>
            <p:cNvSpPr/>
            <p:nvPr/>
          </p:nvSpPr>
          <p:spPr>
            <a:xfrm>
              <a:off x="4151028" y="1732853"/>
              <a:ext cx="676101" cy="676101"/>
            </a:xfrm>
            <a:prstGeom prst="ellipse">
              <a:avLst/>
            </a:prstGeom>
            <a:solidFill>
              <a:srgbClr val="94CF29"/>
            </a:solidFill>
            <a:ln w="25400" cap="flat" cmpd="sng" algn="ctr">
              <a:noFill/>
              <a:prstDash val="solid"/>
            </a:ln>
            <a:effectLst/>
          </p:spPr>
          <p:txBody>
            <a:bodyPr rtlCol="0" anchor="ctr"/>
            <a:lstStyle/>
            <a:p>
              <a:pPr algn="ctr">
                <a:defRPr/>
              </a:pPr>
              <a:r>
                <a:rPr lang="en-US" altLang="zh-CN" sz="1985" kern="0" dirty="0">
                  <a:solidFill>
                    <a:schemeClr val="bg1"/>
                  </a:solidFill>
                  <a:latin typeface="Impact" panose="020B0806030902050204" pitchFamily="34" charset="0"/>
                  <a:ea typeface="微软雅黑" panose="020B0503020204020204" pitchFamily="34" charset="-122"/>
                </a:rPr>
                <a:t>1</a:t>
              </a:r>
              <a:endParaRPr lang="zh-CN" altLang="en-US" sz="1985" kern="0" dirty="0">
                <a:solidFill>
                  <a:schemeClr val="bg1"/>
                </a:solidFill>
                <a:latin typeface="Impact" panose="020B0806030902050204" pitchFamily="34" charset="0"/>
                <a:ea typeface="微软雅黑" panose="020B0503020204020204" pitchFamily="34" charset="-122"/>
              </a:endParaRPr>
            </a:p>
          </p:txBody>
        </p:sp>
      </p:grpSp>
      <p:grpSp>
        <p:nvGrpSpPr>
          <p:cNvPr id="17" name="组合 72">
            <a:extLst>
              <a:ext uri="{FF2B5EF4-FFF2-40B4-BE49-F238E27FC236}">
                <a16:creationId xmlns:a16="http://schemas.microsoft.com/office/drawing/2014/main" xmlns="" id="{610DFD5A-3916-4088-A048-C9BCFC1DFD60}"/>
              </a:ext>
            </a:extLst>
          </p:cNvPr>
          <p:cNvGrpSpPr/>
          <p:nvPr/>
        </p:nvGrpSpPr>
        <p:grpSpPr>
          <a:xfrm>
            <a:off x="4026043" y="2988663"/>
            <a:ext cx="668564" cy="595984"/>
            <a:chOff x="3835847" y="1395243"/>
            <a:chExt cx="1462116" cy="1303538"/>
          </a:xfrm>
        </p:grpSpPr>
        <p:sp>
          <p:nvSpPr>
            <p:cNvPr id="18" name="同心圆 74">
              <a:extLst>
                <a:ext uri="{FF2B5EF4-FFF2-40B4-BE49-F238E27FC236}">
                  <a16:creationId xmlns:a16="http://schemas.microsoft.com/office/drawing/2014/main" xmlns="" id="{D7778C67-3AF9-45BA-AA8B-CA2C09F7D31D}"/>
                </a:ext>
              </a:extLst>
            </p:cNvPr>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grpSp>
          <p:nvGrpSpPr>
            <p:cNvPr id="19" name="组合 75">
              <a:extLst>
                <a:ext uri="{FF2B5EF4-FFF2-40B4-BE49-F238E27FC236}">
                  <a16:creationId xmlns:a16="http://schemas.microsoft.com/office/drawing/2014/main" xmlns="" id="{7AFA6DE9-D845-4E0E-A70E-9EB76710D016}"/>
                </a:ext>
              </a:extLst>
            </p:cNvPr>
            <p:cNvGrpSpPr/>
            <p:nvPr/>
          </p:nvGrpSpPr>
          <p:grpSpPr>
            <a:xfrm>
              <a:off x="4939609" y="1857832"/>
              <a:ext cx="358354" cy="358354"/>
              <a:chOff x="5917211" y="1835961"/>
              <a:chExt cx="504056" cy="504056"/>
            </a:xfrm>
          </p:grpSpPr>
          <p:sp>
            <p:nvSpPr>
              <p:cNvPr id="21" name="同心圆 77">
                <a:extLst>
                  <a:ext uri="{FF2B5EF4-FFF2-40B4-BE49-F238E27FC236}">
                    <a16:creationId xmlns:a16="http://schemas.microsoft.com/office/drawing/2014/main" xmlns="" id="{E3185D14-D78D-40ED-886B-9C2CE31E83FC}"/>
                  </a:ext>
                </a:extLst>
              </p:cNvPr>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sp>
            <p:nvSpPr>
              <p:cNvPr id="22" name="椭圆 21">
                <a:extLst>
                  <a:ext uri="{FF2B5EF4-FFF2-40B4-BE49-F238E27FC236}">
                    <a16:creationId xmlns:a16="http://schemas.microsoft.com/office/drawing/2014/main" xmlns="" id="{763ED50E-46EE-4E03-AB9E-D6F26151BA61}"/>
                  </a:ext>
                </a:extLst>
              </p:cNvPr>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grpSp>
        <p:sp>
          <p:nvSpPr>
            <p:cNvPr id="20" name="椭圆 19">
              <a:extLst>
                <a:ext uri="{FF2B5EF4-FFF2-40B4-BE49-F238E27FC236}">
                  <a16:creationId xmlns:a16="http://schemas.microsoft.com/office/drawing/2014/main" xmlns="" id="{D4CF6562-8BD4-4202-B5CF-1E0328D3B0CD}"/>
                </a:ext>
              </a:extLst>
            </p:cNvPr>
            <p:cNvSpPr/>
            <p:nvPr/>
          </p:nvSpPr>
          <p:spPr>
            <a:xfrm>
              <a:off x="4151028" y="1732853"/>
              <a:ext cx="676101" cy="676101"/>
            </a:xfrm>
            <a:prstGeom prst="ellipse">
              <a:avLst/>
            </a:prstGeom>
            <a:solidFill>
              <a:srgbClr val="94CF29"/>
            </a:solidFill>
            <a:ln w="25400" cap="flat" cmpd="sng" algn="ctr">
              <a:noFill/>
              <a:prstDash val="solid"/>
            </a:ln>
            <a:effectLst/>
          </p:spPr>
          <p:txBody>
            <a:bodyPr rtlCol="0" anchor="ctr"/>
            <a:lstStyle/>
            <a:p>
              <a:pPr algn="ctr">
                <a:defRPr/>
              </a:pPr>
              <a:r>
                <a:rPr lang="en-US" altLang="zh-CN" sz="2481" kern="0" dirty="0">
                  <a:solidFill>
                    <a:schemeClr val="bg1"/>
                  </a:solidFill>
                  <a:latin typeface="Impact" panose="020B0806030902050204" pitchFamily="34" charset="0"/>
                  <a:ea typeface="微软雅黑" panose="020B0503020204020204" pitchFamily="34" charset="-122"/>
                </a:rPr>
                <a:t>2</a:t>
              </a:r>
              <a:endParaRPr lang="zh-CN" altLang="en-US" sz="2481" kern="0" dirty="0">
                <a:solidFill>
                  <a:schemeClr val="bg1"/>
                </a:solidFill>
                <a:latin typeface="Impact" panose="020B0806030902050204" pitchFamily="34" charset="0"/>
                <a:ea typeface="微软雅黑" panose="020B0503020204020204" pitchFamily="34" charset="-122"/>
              </a:endParaRPr>
            </a:p>
          </p:txBody>
        </p:sp>
      </p:grpSp>
      <p:grpSp>
        <p:nvGrpSpPr>
          <p:cNvPr id="23" name="组合 97">
            <a:extLst>
              <a:ext uri="{FF2B5EF4-FFF2-40B4-BE49-F238E27FC236}">
                <a16:creationId xmlns:a16="http://schemas.microsoft.com/office/drawing/2014/main" xmlns="" id="{EF549FEB-9241-4EEF-891C-C74C71141052}"/>
              </a:ext>
            </a:extLst>
          </p:cNvPr>
          <p:cNvGrpSpPr/>
          <p:nvPr/>
        </p:nvGrpSpPr>
        <p:grpSpPr>
          <a:xfrm>
            <a:off x="1901509" y="2301798"/>
            <a:ext cx="1820620" cy="1820410"/>
            <a:chOff x="1535382" y="1258858"/>
            <a:chExt cx="2462552" cy="2462552"/>
          </a:xfrm>
          <a:solidFill>
            <a:schemeClr val="tx1">
              <a:lumMod val="95000"/>
              <a:lumOff val="5000"/>
            </a:schemeClr>
          </a:solidFill>
        </p:grpSpPr>
        <p:sp>
          <p:nvSpPr>
            <p:cNvPr id="24" name="椭圆 4">
              <a:extLst>
                <a:ext uri="{FF2B5EF4-FFF2-40B4-BE49-F238E27FC236}">
                  <a16:creationId xmlns:a16="http://schemas.microsoft.com/office/drawing/2014/main" xmlns="" id="{FBDD1F76-2E3D-4736-A60F-9FCFDC1543CE}"/>
                </a:ext>
              </a:extLst>
            </p:cNvPr>
            <p:cNvSpPr/>
            <p:nvPr/>
          </p:nvSpPr>
          <p:spPr>
            <a:xfrm>
              <a:off x="1535382" y="1258858"/>
              <a:ext cx="2462552" cy="2462552"/>
            </a:xfrm>
            <a:custGeom>
              <a:avLst/>
              <a:gdLst/>
              <a:ahLst/>
              <a:cxnLst/>
              <a:rect l="l" t="t" r="r" b="b"/>
              <a:pathLst>
                <a:path w="2462552" h="2462552">
                  <a:moveTo>
                    <a:pt x="1227568" y="229220"/>
                  </a:moveTo>
                  <a:cubicBezTo>
                    <a:pt x="682374" y="229220"/>
                    <a:pt x="240407" y="671187"/>
                    <a:pt x="240407" y="1216381"/>
                  </a:cubicBezTo>
                  <a:cubicBezTo>
                    <a:pt x="240407" y="1761575"/>
                    <a:pt x="682374" y="2203542"/>
                    <a:pt x="1227568" y="2203542"/>
                  </a:cubicBezTo>
                  <a:cubicBezTo>
                    <a:pt x="1772762" y="2203542"/>
                    <a:pt x="2214729" y="1761575"/>
                    <a:pt x="2214729" y="1216381"/>
                  </a:cubicBezTo>
                  <a:cubicBezTo>
                    <a:pt x="2214729" y="671187"/>
                    <a:pt x="1772762" y="229220"/>
                    <a:pt x="1227568" y="229220"/>
                  </a:cubicBezTo>
                  <a:close/>
                  <a:moveTo>
                    <a:pt x="1231276" y="0"/>
                  </a:moveTo>
                  <a:cubicBezTo>
                    <a:pt x="1911291" y="0"/>
                    <a:pt x="2462552" y="551261"/>
                    <a:pt x="2462552" y="1231276"/>
                  </a:cubicBezTo>
                  <a:cubicBezTo>
                    <a:pt x="2462552" y="1911291"/>
                    <a:pt x="1911291" y="2462552"/>
                    <a:pt x="1231276" y="2462552"/>
                  </a:cubicBezTo>
                  <a:cubicBezTo>
                    <a:pt x="551261" y="2462552"/>
                    <a:pt x="0" y="1911291"/>
                    <a:pt x="0" y="1231276"/>
                  </a:cubicBezTo>
                  <a:cubicBezTo>
                    <a:pt x="0" y="551261"/>
                    <a:pt x="551261" y="0"/>
                    <a:pt x="1231276" y="0"/>
                  </a:cubicBezTo>
                  <a:close/>
                </a:path>
              </a:pathLst>
            </a:custGeom>
            <a:solidFill>
              <a:srgbClr val="94C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858" tIns="41930" rIns="83858" bIns="41930" numCol="1" spcCol="0" rtlCol="0" fromWordArt="0" anchor="ctr" anchorCtr="0" forceAA="0" compatLnSpc="1">
              <a:noAutofit/>
            </a:bodyPr>
            <a:lstStyle/>
            <a:p>
              <a:pPr algn="ctr"/>
              <a:endParaRPr lang="zh-CN" altLang="en-US" sz="1489" dirty="0">
                <a:solidFill>
                  <a:schemeClr val="tx1"/>
                </a:solidFill>
                <a:latin typeface="微软雅黑" panose="020B0503020204020204" pitchFamily="34" charset="-122"/>
                <a:ea typeface="微软雅黑" panose="020B0503020204020204" pitchFamily="34" charset="-122"/>
              </a:endParaRPr>
            </a:p>
          </p:txBody>
        </p:sp>
        <p:sp>
          <p:nvSpPr>
            <p:cNvPr id="25" name="TextBox 43">
              <a:extLst>
                <a:ext uri="{FF2B5EF4-FFF2-40B4-BE49-F238E27FC236}">
                  <a16:creationId xmlns:a16="http://schemas.microsoft.com/office/drawing/2014/main" xmlns="" id="{60DADFEA-504D-4037-9E77-AF56E22CC9C9}"/>
                </a:ext>
              </a:extLst>
            </p:cNvPr>
            <p:cNvSpPr txBox="1"/>
            <p:nvPr/>
          </p:nvSpPr>
          <p:spPr>
            <a:xfrm>
              <a:off x="1645569" y="1974599"/>
              <a:ext cx="2262826" cy="1020042"/>
            </a:xfrm>
            <a:prstGeom prst="rect">
              <a:avLst/>
            </a:prstGeom>
            <a:noFill/>
            <a:ln>
              <a:noFill/>
            </a:ln>
          </p:spPr>
          <p:txBody>
            <a:bodyPr wrap="square" rtlCol="0">
              <a:spAutoFit/>
            </a:bodyPr>
            <a:lstStyle/>
            <a:p>
              <a:pPr algn="ctr" defTabSz="803868"/>
              <a:r>
                <a:rPr lang="zh-CN" altLang="en-US" sz="21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教学</a:t>
              </a:r>
              <a:endParaRPr lang="en-US" altLang="zh-CN" sz="21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803868"/>
              <a:r>
                <a:rPr lang="zh-CN" altLang="en-US" sz="21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内容</a:t>
              </a:r>
            </a:p>
          </p:txBody>
        </p:sp>
      </p:grpSp>
      <p:grpSp>
        <p:nvGrpSpPr>
          <p:cNvPr id="26" name="组合 72">
            <a:extLst>
              <a:ext uri="{FF2B5EF4-FFF2-40B4-BE49-F238E27FC236}">
                <a16:creationId xmlns:a16="http://schemas.microsoft.com/office/drawing/2014/main" xmlns="" id="{15D15CB2-B2FF-44CF-9A47-9B906AFA1DF6}"/>
              </a:ext>
            </a:extLst>
          </p:cNvPr>
          <p:cNvGrpSpPr/>
          <p:nvPr/>
        </p:nvGrpSpPr>
        <p:grpSpPr>
          <a:xfrm>
            <a:off x="4026043" y="4088505"/>
            <a:ext cx="668564" cy="595984"/>
            <a:chOff x="3835847" y="1395243"/>
            <a:chExt cx="1462116" cy="1303538"/>
          </a:xfrm>
        </p:grpSpPr>
        <p:sp>
          <p:nvSpPr>
            <p:cNvPr id="27" name="同心圆 54">
              <a:extLst>
                <a:ext uri="{FF2B5EF4-FFF2-40B4-BE49-F238E27FC236}">
                  <a16:creationId xmlns:a16="http://schemas.microsoft.com/office/drawing/2014/main" xmlns="" id="{1AF4D126-8944-45A7-A4EE-AE515A1EB154}"/>
                </a:ext>
              </a:extLst>
            </p:cNvPr>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grpSp>
          <p:nvGrpSpPr>
            <p:cNvPr id="28" name="组合 75">
              <a:extLst>
                <a:ext uri="{FF2B5EF4-FFF2-40B4-BE49-F238E27FC236}">
                  <a16:creationId xmlns:a16="http://schemas.microsoft.com/office/drawing/2014/main" xmlns="" id="{F6E6BE84-376D-484C-B7A2-B939D22ECE8C}"/>
                </a:ext>
              </a:extLst>
            </p:cNvPr>
            <p:cNvGrpSpPr/>
            <p:nvPr/>
          </p:nvGrpSpPr>
          <p:grpSpPr>
            <a:xfrm>
              <a:off x="4939609" y="1857832"/>
              <a:ext cx="358354" cy="358354"/>
              <a:chOff x="5917211" y="1835961"/>
              <a:chExt cx="504056" cy="504056"/>
            </a:xfrm>
          </p:grpSpPr>
          <p:sp>
            <p:nvSpPr>
              <p:cNvPr id="30" name="同心圆 63">
                <a:extLst>
                  <a:ext uri="{FF2B5EF4-FFF2-40B4-BE49-F238E27FC236}">
                    <a16:creationId xmlns:a16="http://schemas.microsoft.com/office/drawing/2014/main" xmlns="" id="{9E2C5E1F-27C2-4367-ACD9-653C15767CCD}"/>
                  </a:ext>
                </a:extLst>
              </p:cNvPr>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sp>
            <p:nvSpPr>
              <p:cNvPr id="31" name="椭圆 30">
                <a:extLst>
                  <a:ext uri="{FF2B5EF4-FFF2-40B4-BE49-F238E27FC236}">
                    <a16:creationId xmlns:a16="http://schemas.microsoft.com/office/drawing/2014/main" xmlns="" id="{F95DD481-3E1A-41B8-8C8D-FB44787403E4}"/>
                  </a:ext>
                </a:extLst>
              </p:cNvPr>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grpSp>
        <p:sp>
          <p:nvSpPr>
            <p:cNvPr id="29" name="椭圆 28">
              <a:extLst>
                <a:ext uri="{FF2B5EF4-FFF2-40B4-BE49-F238E27FC236}">
                  <a16:creationId xmlns:a16="http://schemas.microsoft.com/office/drawing/2014/main" xmlns="" id="{9E26B18F-A0F6-48E9-B5E8-229392E37812}"/>
                </a:ext>
              </a:extLst>
            </p:cNvPr>
            <p:cNvSpPr/>
            <p:nvPr/>
          </p:nvSpPr>
          <p:spPr>
            <a:xfrm>
              <a:off x="4151028" y="1732853"/>
              <a:ext cx="676101" cy="676101"/>
            </a:xfrm>
            <a:prstGeom prst="ellipse">
              <a:avLst/>
            </a:prstGeom>
            <a:solidFill>
              <a:srgbClr val="94CF29"/>
            </a:solidFill>
            <a:ln w="25400" cap="flat" cmpd="sng" algn="ctr">
              <a:noFill/>
              <a:prstDash val="solid"/>
            </a:ln>
            <a:effectLst/>
          </p:spPr>
          <p:txBody>
            <a:bodyPr rtlCol="0" anchor="ctr"/>
            <a:lstStyle/>
            <a:p>
              <a:pPr algn="ctr">
                <a:defRPr/>
              </a:pPr>
              <a:r>
                <a:rPr lang="en-US" altLang="zh-CN" sz="2481" kern="0" dirty="0">
                  <a:solidFill>
                    <a:schemeClr val="bg1"/>
                  </a:solidFill>
                  <a:latin typeface="Impact" panose="020B0806030902050204" pitchFamily="34" charset="0"/>
                  <a:ea typeface="微软雅黑" panose="020B0503020204020204" pitchFamily="34" charset="-122"/>
                </a:rPr>
                <a:t>3</a:t>
              </a:r>
              <a:endParaRPr lang="zh-CN" altLang="en-US" sz="2481" kern="0" dirty="0">
                <a:solidFill>
                  <a:schemeClr val="bg1"/>
                </a:solidFill>
                <a:latin typeface="Impact" panose="020B0806030902050204" pitchFamily="34" charset="0"/>
                <a:ea typeface="微软雅黑" panose="020B0503020204020204" pitchFamily="34" charset="-122"/>
              </a:endParaRPr>
            </a:p>
          </p:txBody>
        </p:sp>
      </p:grpSp>
    </p:spTree>
    <p:extLst>
      <p:ext uri="{BB962C8B-B14F-4D97-AF65-F5344CB8AC3E}">
        <p14:creationId xmlns:p14="http://schemas.microsoft.com/office/powerpoint/2010/main" val="916404966"/>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0"/>
                                        </p:tgtEl>
                                        <p:attrNameLst>
                                          <p:attrName>style.visibility</p:attrName>
                                        </p:attrNameLst>
                                      </p:cBhvr>
                                      <p:to>
                                        <p:strVal val="visible"/>
                                      </p:to>
                                    </p:set>
                                    <p:anim calcmode="lin" valueType="num">
                                      <p:cBhvr>
                                        <p:cTn id="13" dur="500" fill="hold"/>
                                        <p:tgtEl>
                                          <p:spTgt spid="80"/>
                                        </p:tgtEl>
                                        <p:attrNameLst>
                                          <p:attrName>ppt_w</p:attrName>
                                        </p:attrNameLst>
                                      </p:cBhvr>
                                      <p:tavLst>
                                        <p:tav tm="0">
                                          <p:val>
                                            <p:fltVal val="0"/>
                                          </p:val>
                                        </p:tav>
                                        <p:tav tm="100000">
                                          <p:val>
                                            <p:strVal val="#ppt_w"/>
                                          </p:val>
                                        </p:tav>
                                      </p:tavLst>
                                    </p:anim>
                                    <p:anim calcmode="lin" valueType="num">
                                      <p:cBhvr>
                                        <p:cTn id="14" dur="500" fill="hold"/>
                                        <p:tgtEl>
                                          <p:spTgt spid="80"/>
                                        </p:tgtEl>
                                        <p:attrNameLst>
                                          <p:attrName>ppt_h</p:attrName>
                                        </p:attrNameLst>
                                      </p:cBhvr>
                                      <p:tavLst>
                                        <p:tav tm="0">
                                          <p:val>
                                            <p:fltVal val="0"/>
                                          </p:val>
                                        </p:tav>
                                        <p:tav tm="100000">
                                          <p:val>
                                            <p:strVal val="#ppt_h"/>
                                          </p:val>
                                        </p:tav>
                                      </p:tavLst>
                                    </p:anim>
                                    <p:animEffect transition="in" filter="fade">
                                      <p:cBhvr>
                                        <p:cTn id="15" dur="500"/>
                                        <p:tgtEl>
                                          <p:spTgt spid="8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cBhvr>
                                        <p:cTn id="19" dur="500" fill="hold"/>
                                        <p:tgtEl>
                                          <p:spTgt spid="81"/>
                                        </p:tgtEl>
                                        <p:attrNameLst>
                                          <p:attrName>ppt_w</p:attrName>
                                        </p:attrNameLst>
                                      </p:cBhvr>
                                      <p:tavLst>
                                        <p:tav tm="0">
                                          <p:val>
                                            <p:fltVal val="0"/>
                                          </p:val>
                                        </p:tav>
                                        <p:tav tm="100000">
                                          <p:val>
                                            <p:strVal val="#ppt_w"/>
                                          </p:val>
                                        </p:tav>
                                      </p:tavLst>
                                    </p:anim>
                                    <p:anim calcmode="lin" valueType="num">
                                      <p:cBhvr>
                                        <p:cTn id="20" dur="500" fill="hold"/>
                                        <p:tgtEl>
                                          <p:spTgt spid="81"/>
                                        </p:tgtEl>
                                        <p:attrNameLst>
                                          <p:attrName>ppt_h</p:attrName>
                                        </p:attrNameLst>
                                      </p:cBhvr>
                                      <p:tavLst>
                                        <p:tav tm="0">
                                          <p:val>
                                            <p:fltVal val="0"/>
                                          </p:val>
                                        </p:tav>
                                        <p:tav tm="100000">
                                          <p:val>
                                            <p:strVal val="#ppt_h"/>
                                          </p:val>
                                        </p:tav>
                                      </p:tavLst>
                                    </p:anim>
                                    <p:animEffect transition="in" filter="fade">
                                      <p:cBhvr>
                                        <p:cTn id="21" dur="500"/>
                                        <p:tgtEl>
                                          <p:spTgt spid="81"/>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0-#ppt_w/2"/>
                                          </p:val>
                                        </p:tav>
                                        <p:tav tm="100000">
                                          <p:val>
                                            <p:strVal val="#ppt_x"/>
                                          </p:val>
                                        </p:tav>
                                      </p:tavLst>
                                    </p:anim>
                                    <p:anim calcmode="lin" valueType="num">
                                      <p:cBhvr additive="base">
                                        <p:cTn id="26" dur="500" fill="hold"/>
                                        <p:tgtEl>
                                          <p:spTgt spid="33"/>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500" fill="hold"/>
                                        <p:tgtEl>
                                          <p:spTgt spid="34"/>
                                        </p:tgtEl>
                                        <p:attrNameLst>
                                          <p:attrName>ppt_w</p:attrName>
                                        </p:attrNameLst>
                                      </p:cBhvr>
                                      <p:tavLst>
                                        <p:tav tm="0">
                                          <p:val>
                                            <p:fltVal val="0"/>
                                          </p:val>
                                        </p:tav>
                                        <p:tav tm="100000">
                                          <p:val>
                                            <p:strVal val="#ppt_w"/>
                                          </p:val>
                                        </p:tav>
                                      </p:tavLst>
                                    </p:anim>
                                    <p:anim calcmode="lin" valueType="num">
                                      <p:cBhvr>
                                        <p:cTn id="31" dur="500" fill="hold"/>
                                        <p:tgtEl>
                                          <p:spTgt spid="34"/>
                                        </p:tgtEl>
                                        <p:attrNameLst>
                                          <p:attrName>ppt_h</p:attrName>
                                        </p:attrNameLst>
                                      </p:cBhvr>
                                      <p:tavLst>
                                        <p:tav tm="0">
                                          <p:val>
                                            <p:fltVal val="0"/>
                                          </p:val>
                                        </p:tav>
                                        <p:tav tm="100000">
                                          <p:val>
                                            <p:strVal val="#ppt_h"/>
                                          </p:val>
                                        </p:tav>
                                      </p:tavLst>
                                    </p:anim>
                                    <p:animEffect transition="in" filter="fade">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0" grpId="0"/>
      <p:bldP spid="81"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53304" b="3434"/>
          <a:stretch>
            <a:fillRect/>
          </a:stretch>
        </p:blipFill>
        <p:spPr>
          <a:xfrm>
            <a:off x="-1" y="0"/>
            <a:ext cx="9528175" cy="5359400"/>
          </a:xfrm>
          <a:prstGeom prst="rect">
            <a:avLst/>
          </a:prstGeom>
        </p:spPr>
      </p:pic>
      <p:grpSp>
        <p:nvGrpSpPr>
          <p:cNvPr id="5" name="组合 4"/>
          <p:cNvGrpSpPr/>
          <p:nvPr/>
        </p:nvGrpSpPr>
        <p:grpSpPr>
          <a:xfrm>
            <a:off x="4482278" y="2054311"/>
            <a:ext cx="2926104" cy="750650"/>
            <a:chOff x="5681545" y="2333586"/>
            <a:chExt cx="3901472" cy="1000865"/>
          </a:xfrm>
        </p:grpSpPr>
        <p:sp>
          <p:nvSpPr>
            <p:cNvPr id="6" name="TextBox 6"/>
            <p:cNvSpPr txBox="1">
              <a:spLocks noChangeArrowheads="1"/>
            </p:cNvSpPr>
            <p:nvPr/>
          </p:nvSpPr>
          <p:spPr bwMode="auto">
            <a:xfrm>
              <a:off x="5681545" y="2333586"/>
              <a:ext cx="2858302"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dirty="0">
                  <a:solidFill>
                    <a:schemeClr val="tx1">
                      <a:lumMod val="95000"/>
                      <a:lumOff val="5000"/>
                    </a:schemeClr>
                  </a:solidFill>
                  <a:latin typeface="黑体" panose="02010609060101010101" pitchFamily="49" charset="-122"/>
                  <a:ea typeface="黑体" panose="02010609060101010101" pitchFamily="49" charset="-122"/>
                </a:rPr>
                <a:t>教学目标</a:t>
              </a:r>
            </a:p>
          </p:txBody>
        </p:sp>
        <p:sp>
          <p:nvSpPr>
            <p:cNvPr id="7" name="TextBox 111"/>
            <p:cNvSpPr txBox="1"/>
            <p:nvPr/>
          </p:nvSpPr>
          <p:spPr>
            <a:xfrm>
              <a:off x="6001617" y="3000427"/>
              <a:ext cx="3581400" cy="334024"/>
            </a:xfrm>
            <a:prstGeom prst="rect">
              <a:avLst/>
            </a:prstGeom>
            <a:noFill/>
          </p:spPr>
          <p:txBody>
            <a:bodyPr wrap="square" rtlCol="0">
              <a:spAutoFit/>
            </a:bodyPr>
            <a:lstStyle/>
            <a:p>
              <a:r>
                <a:rPr lang="en-US" altLang="zh-CN" sz="1030" dirty="0">
                  <a:solidFill>
                    <a:schemeClr val="tx1">
                      <a:lumMod val="95000"/>
                      <a:lumOff val="5000"/>
                    </a:schemeClr>
                  </a:solidFill>
                  <a:latin typeface="微软雅黑" panose="020B0503020204020204" pitchFamily="34" charset="-122"/>
                  <a:ea typeface="微软雅黑" panose="020B0503020204020204" pitchFamily="34" charset="-122"/>
                </a:rPr>
                <a:t>TEACHING GOAL</a:t>
              </a:r>
              <a:endParaRPr lang="zh-CN" altLang="en-US" sz="103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863652" y="1673019"/>
            <a:ext cx="1553762" cy="1570775"/>
            <a:chOff x="2918306" y="1498847"/>
            <a:chExt cx="1553762" cy="1570775"/>
          </a:xfrm>
        </p:grpSpPr>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5" name="矩形 14"/>
            <p:cNvSpPr/>
            <p:nvPr/>
          </p:nvSpPr>
          <p:spPr>
            <a:xfrm>
              <a:off x="3310305" y="1961069"/>
              <a:ext cx="769763" cy="669414"/>
            </a:xfrm>
            <a:prstGeom prst="rect">
              <a:avLst/>
            </a:prstGeom>
          </p:spPr>
          <p:txBody>
            <a:bodyPr wrap="none">
              <a:spAutoFit/>
            </a:bodyPr>
            <a:lstStyle/>
            <a:p>
              <a:pPr algn="ctr" defTabSz="685800">
                <a:defRPr/>
              </a:pPr>
              <a:r>
                <a:rPr lang="en-US" altLang="zh-CN" sz="3750" kern="0" dirty="0">
                  <a:solidFill>
                    <a:srgbClr val="96D02B"/>
                  </a:solidFill>
                  <a:latin typeface="Impact" panose="020B0806030902050204" pitchFamily="34" charset="0"/>
                  <a:ea typeface="宋体" panose="02010600030101010101" pitchFamily="2" charset="-122"/>
                </a:rPr>
                <a:t>0 2</a:t>
              </a:r>
              <a:endParaRPr lang="zh-CN" altLang="en-US" sz="3750" kern="0" dirty="0">
                <a:solidFill>
                  <a:srgbClr val="96D02B"/>
                </a:solidFill>
                <a:latin typeface="Impact" panose="020B0806030902050204" pitchFamily="34" charset="0"/>
                <a:ea typeface="宋体" panose="02010600030101010101" pitchFamily="2" charset="-122"/>
              </a:endParaRPr>
            </a:p>
          </p:txBody>
        </p:sp>
      </p:grpSp>
    </p:spTree>
    <p:extLst>
      <p:ext uri="{BB962C8B-B14F-4D97-AF65-F5344CB8AC3E}">
        <p14:creationId xmlns:p14="http://schemas.microsoft.com/office/powerpoint/2010/main" val="3101549188"/>
      </p:ext>
    </p:extLst>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0"/>
          <p:cNvGrpSpPr/>
          <p:nvPr/>
        </p:nvGrpSpPr>
        <p:grpSpPr>
          <a:xfrm>
            <a:off x="484392" y="730911"/>
            <a:ext cx="590913" cy="590846"/>
            <a:chOff x="4499992" y="267494"/>
            <a:chExt cx="599448" cy="599448"/>
          </a:xfrm>
        </p:grpSpPr>
        <p:grpSp>
          <p:nvGrpSpPr>
            <p:cNvPr id="4" name="组合 11"/>
            <p:cNvGrpSpPr/>
            <p:nvPr/>
          </p:nvGrpSpPr>
          <p:grpSpPr>
            <a:xfrm>
              <a:off x="4499992" y="267494"/>
              <a:ext cx="599448" cy="599448"/>
              <a:chOff x="4131160" y="713581"/>
              <a:chExt cx="881684" cy="881684"/>
            </a:xfrm>
          </p:grpSpPr>
          <p:sp>
            <p:nvSpPr>
              <p:cNvPr id="14" name="椭圆 13"/>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dirty="0">
                  <a:solidFill>
                    <a:schemeClr val="tx1">
                      <a:lumMod val="65000"/>
                      <a:lumOff val="35000"/>
                    </a:schemeClr>
                  </a:solidFill>
                  <a:latin typeface="微软雅黑" pitchFamily="34" charset="-122"/>
                  <a:ea typeface="微软雅黑" pitchFamily="34" charset="-122"/>
                </a:endParaRPr>
              </a:p>
            </p:txBody>
          </p:sp>
          <p:sp>
            <p:nvSpPr>
              <p:cNvPr id="15" name="椭圆 14"/>
              <p:cNvSpPr/>
              <p:nvPr/>
            </p:nvSpPr>
            <p:spPr>
              <a:xfrm>
                <a:off x="4237176" y="819597"/>
                <a:ext cx="669652" cy="669652"/>
              </a:xfrm>
              <a:prstGeom prst="ellipse">
                <a:avLst/>
              </a:prstGeom>
              <a:solidFill>
                <a:srgbClr val="94CF29"/>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3"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111795" tIns="55898" rIns="111795" bIns="55898" numCol="1" anchor="t" anchorCtr="0" compatLnSpc="1"/>
            <a:lstStyle/>
            <a:p>
              <a:pPr>
                <a:lnSpc>
                  <a:spcPct val="150000"/>
                </a:lnSpc>
              </a:pPr>
              <a:endParaRPr lang="en-US" sz="2000" dirty="0">
                <a:latin typeface="微软雅黑" pitchFamily="34" charset="-122"/>
                <a:ea typeface="微软雅黑" pitchFamily="34" charset="-122"/>
              </a:endParaRPr>
            </a:p>
          </p:txBody>
        </p:sp>
      </p:grpSp>
      <p:grpSp>
        <p:nvGrpSpPr>
          <p:cNvPr id="5" name="组合 15"/>
          <p:cNvGrpSpPr/>
          <p:nvPr/>
        </p:nvGrpSpPr>
        <p:grpSpPr>
          <a:xfrm>
            <a:off x="483909" y="3582420"/>
            <a:ext cx="590913" cy="590846"/>
            <a:chOff x="5418452" y="307702"/>
            <a:chExt cx="599448" cy="599448"/>
          </a:xfrm>
        </p:grpSpPr>
        <p:grpSp>
          <p:nvGrpSpPr>
            <p:cNvPr id="6" name="组合 16"/>
            <p:cNvGrpSpPr/>
            <p:nvPr/>
          </p:nvGrpSpPr>
          <p:grpSpPr>
            <a:xfrm>
              <a:off x="5418452" y="307702"/>
              <a:ext cx="599448" cy="599448"/>
              <a:chOff x="4131160" y="713581"/>
              <a:chExt cx="881684" cy="881684"/>
            </a:xfrm>
          </p:grpSpPr>
          <p:sp>
            <p:nvSpPr>
              <p:cNvPr id="19" name="椭圆 18"/>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dirty="0">
                  <a:solidFill>
                    <a:schemeClr val="tx1">
                      <a:lumMod val="65000"/>
                      <a:lumOff val="35000"/>
                    </a:schemeClr>
                  </a:solidFill>
                  <a:latin typeface="微软雅黑" pitchFamily="34" charset="-122"/>
                  <a:ea typeface="微软雅黑" pitchFamily="34" charset="-122"/>
                </a:endParaRPr>
              </a:p>
            </p:txBody>
          </p:sp>
          <p:sp>
            <p:nvSpPr>
              <p:cNvPr id="20" name="椭圆 19"/>
              <p:cNvSpPr/>
              <p:nvPr/>
            </p:nvSpPr>
            <p:spPr>
              <a:xfrm>
                <a:off x="4237176" y="819597"/>
                <a:ext cx="669652" cy="669652"/>
              </a:xfrm>
              <a:prstGeom prst="ellipse">
                <a:avLst/>
              </a:prstGeom>
              <a:solidFill>
                <a:srgbClr val="94CF29"/>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dirty="0">
                  <a:solidFill>
                    <a:schemeClr val="tx1">
                      <a:lumMod val="65000"/>
                      <a:lumOff val="35000"/>
                    </a:schemeClr>
                  </a:solidFill>
                  <a:latin typeface="微软雅黑" pitchFamily="34" charset="-122"/>
                  <a:ea typeface="微软雅黑" pitchFamily="34" charset="-122"/>
                </a:endParaRPr>
              </a:p>
            </p:txBody>
          </p:sp>
        </p:grpSp>
        <p:sp>
          <p:nvSpPr>
            <p:cNvPr id="18" name="Freeform 72"/>
            <p:cNvSpPr>
              <a:spLocks noEditPoints="1"/>
            </p:cNvSpPr>
            <p:nvPr/>
          </p:nvSpPr>
          <p:spPr bwMode="auto">
            <a:xfrm>
              <a:off x="5472019" y="33726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111795" tIns="55898" rIns="111795" bIns="55898" numCol="1" anchor="t" anchorCtr="0" compatLnSpc="1"/>
            <a:lstStyle/>
            <a:p>
              <a:pPr>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rPr>
                <a:t>3</a:t>
              </a:r>
              <a:endParaRPr 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20"/>
          <p:cNvGrpSpPr/>
          <p:nvPr/>
        </p:nvGrpSpPr>
        <p:grpSpPr>
          <a:xfrm>
            <a:off x="491114" y="2120535"/>
            <a:ext cx="590913" cy="590846"/>
            <a:chOff x="6516216" y="334289"/>
            <a:chExt cx="599448" cy="599448"/>
          </a:xfrm>
        </p:grpSpPr>
        <p:grpSp>
          <p:nvGrpSpPr>
            <p:cNvPr id="12" name="组合 21"/>
            <p:cNvGrpSpPr/>
            <p:nvPr/>
          </p:nvGrpSpPr>
          <p:grpSpPr>
            <a:xfrm>
              <a:off x="6516216" y="334289"/>
              <a:ext cx="599448" cy="599448"/>
              <a:chOff x="4131160" y="713581"/>
              <a:chExt cx="881684" cy="881684"/>
            </a:xfrm>
          </p:grpSpPr>
          <p:sp>
            <p:nvSpPr>
              <p:cNvPr id="24" name="椭圆 23"/>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dirty="0">
                  <a:solidFill>
                    <a:schemeClr val="tx1">
                      <a:lumMod val="65000"/>
                      <a:lumOff val="35000"/>
                    </a:schemeClr>
                  </a:solidFill>
                  <a:latin typeface="微软雅黑" pitchFamily="34" charset="-122"/>
                  <a:ea typeface="微软雅黑" pitchFamily="34" charset="-122"/>
                </a:endParaRPr>
              </a:p>
            </p:txBody>
          </p:sp>
          <p:sp>
            <p:nvSpPr>
              <p:cNvPr id="25" name="椭圆 24"/>
              <p:cNvSpPr/>
              <p:nvPr/>
            </p:nvSpPr>
            <p:spPr>
              <a:xfrm>
                <a:off x="4237176" y="819597"/>
                <a:ext cx="669652" cy="669652"/>
              </a:xfrm>
              <a:prstGeom prst="ellipse">
                <a:avLst/>
              </a:prstGeom>
              <a:solidFill>
                <a:srgbClr val="94CF29"/>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dirty="0">
                  <a:solidFill>
                    <a:schemeClr val="tx1">
                      <a:lumMod val="65000"/>
                      <a:lumOff val="35000"/>
                    </a:schemeClr>
                  </a:solidFill>
                  <a:latin typeface="微软雅黑" pitchFamily="34" charset="-122"/>
                  <a:ea typeface="微软雅黑" pitchFamily="34" charset="-122"/>
                </a:endParaRPr>
              </a:p>
            </p:txBody>
          </p:sp>
        </p:grpSp>
        <p:sp>
          <p:nvSpPr>
            <p:cNvPr id="23" name="Freeform 13"/>
            <p:cNvSpPr>
              <a:spLocks noEditPoints="1"/>
            </p:cNvSpPr>
            <p:nvPr/>
          </p:nvSpPr>
          <p:spPr bwMode="auto">
            <a:xfrm>
              <a:off x="6636799" y="400787"/>
              <a:ext cx="184708" cy="34046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111795" tIns="55898" rIns="111795" bIns="55898" numCol="1" anchor="t" anchorCtr="0" compatLnSpc="1"/>
            <a:lstStyle/>
            <a:p>
              <a:pPr>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rPr>
                <a:t>2</a:t>
              </a:r>
              <a:endParaRPr lang="en-US" sz="2000" b="1" dirty="0">
                <a:solidFill>
                  <a:schemeClr val="bg1"/>
                </a:solidFill>
                <a:latin typeface="微软雅黑" panose="020B0503020204020204" pitchFamily="34" charset="-122"/>
                <a:ea typeface="微软雅黑" panose="020B0503020204020204" pitchFamily="34" charset="-122"/>
              </a:endParaRPr>
            </a:p>
          </p:txBody>
        </p:sp>
      </p:grpSp>
      <p:sp>
        <p:nvSpPr>
          <p:cNvPr id="28" name="TextBox 27"/>
          <p:cNvSpPr txBox="1"/>
          <p:nvPr/>
        </p:nvSpPr>
        <p:spPr>
          <a:xfrm>
            <a:off x="1135423" y="726383"/>
            <a:ext cx="7692905" cy="1076028"/>
          </a:xfrm>
          <a:prstGeom prst="rect">
            <a:avLst/>
          </a:prstGeom>
          <a:noFill/>
        </p:spPr>
        <p:txBody>
          <a:bodyPr lIns="151224" tIns="75611" rIns="151224" bIns="75611">
            <a:spAutoFit/>
          </a:bodyPr>
          <a:lstStyle/>
          <a:p>
            <a:pPr indent="598629">
              <a:lnSpc>
                <a:spcPct val="150000"/>
              </a:lnSpc>
              <a:defRPr/>
            </a:pPr>
            <a:r>
              <a:rPr lang="zh-CN" altLang="en-US" sz="2000" dirty="0">
                <a:latin typeface="微软雅黑" pitchFamily="34" charset="-122"/>
                <a:ea typeface="微软雅黑" pitchFamily="34" charset="-122"/>
              </a:rPr>
              <a:t>以</a:t>
            </a:r>
            <a:r>
              <a:rPr lang="en-US" altLang="zh-CN" sz="2000" dirty="0">
                <a:latin typeface="微软雅黑" pitchFamily="34" charset="-122"/>
                <a:ea typeface="微软雅黑" pitchFamily="34" charset="-122"/>
              </a:rPr>
              <a:t>2017</a:t>
            </a:r>
            <a:r>
              <a:rPr lang="zh-CN" altLang="en-US" sz="2000" dirty="0">
                <a:latin typeface="微软雅黑" pitchFamily="34" charset="-122"/>
                <a:ea typeface="微软雅黑" pitchFamily="34" charset="-122"/>
              </a:rPr>
              <a:t>年新课标为指导思想，以历史学科核心素养为立意，分析考点内容。</a:t>
            </a:r>
          </a:p>
        </p:txBody>
      </p:sp>
      <p:sp>
        <p:nvSpPr>
          <p:cNvPr id="29" name="TextBox 4"/>
          <p:cNvSpPr txBox="1">
            <a:spLocks noChangeArrowheads="1"/>
          </p:cNvSpPr>
          <p:nvPr/>
        </p:nvSpPr>
        <p:spPr bwMode="auto">
          <a:xfrm>
            <a:off x="1146872" y="2004942"/>
            <a:ext cx="7681455" cy="100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346" tIns="40173" rIns="80346" bIns="40173">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indent="598629">
              <a:lnSpc>
                <a:spcPct val="150000"/>
              </a:lnSpc>
              <a:defRPr/>
            </a:pPr>
            <a:r>
              <a:rPr lang="zh-CN" altLang="en-US" sz="2000" dirty="0">
                <a:latin typeface="微软雅黑" pitchFamily="34" charset="-122"/>
                <a:ea typeface="微软雅黑" pitchFamily="34" charset="-122"/>
              </a:rPr>
              <a:t>对春秋战国时期政治内容相关考点进行全面、深度、精准分析；通过补充经典材料，加强对重难点的理解和认识。     </a:t>
            </a:r>
          </a:p>
        </p:txBody>
      </p:sp>
      <p:sp>
        <p:nvSpPr>
          <p:cNvPr id="30" name="TextBox 5"/>
          <p:cNvSpPr txBox="1">
            <a:spLocks noChangeArrowheads="1"/>
          </p:cNvSpPr>
          <p:nvPr/>
        </p:nvSpPr>
        <p:spPr bwMode="auto">
          <a:xfrm>
            <a:off x="1174219" y="3597907"/>
            <a:ext cx="7654108" cy="100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346" tIns="40173" rIns="80346" bIns="40173">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indent="598629">
              <a:lnSpc>
                <a:spcPct val="150000"/>
              </a:lnSpc>
              <a:defRPr/>
            </a:pPr>
            <a:r>
              <a:rPr lang="zh-CN" altLang="en-US" sz="2000" dirty="0">
                <a:latin typeface="微软雅黑" pitchFamily="34" charset="-122"/>
                <a:ea typeface="微软雅黑" pitchFamily="34" charset="-122"/>
              </a:rPr>
              <a:t>对北京和全国高考真题进行讲解，深钻经典试题，强化运用能力的培养。</a:t>
            </a:r>
          </a:p>
        </p:txBody>
      </p:sp>
      <p:sp>
        <p:nvSpPr>
          <p:cNvPr id="26" name="Triangle 201">
            <a:extLst>
              <a:ext uri="{FF2B5EF4-FFF2-40B4-BE49-F238E27FC236}">
                <a16:creationId xmlns:a16="http://schemas.microsoft.com/office/drawing/2014/main" xmlns="" id="{D124B387-88E9-4E5C-82B6-9F51C5E9C415}"/>
              </a:ext>
            </a:extLst>
          </p:cNvPr>
          <p:cNvSpPr/>
          <p:nvPr/>
        </p:nvSpPr>
        <p:spPr>
          <a:xfrm rot="10800000">
            <a:off x="4446949" y="1467"/>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a:solidFill>
                <a:schemeClr val="tx1"/>
              </a:solidFill>
              <a:latin typeface="微软雅黑" pitchFamily="34" charset="-122"/>
              <a:ea typeface="微软雅黑" pitchFamily="34" charset="-122"/>
            </a:endParaRPr>
          </a:p>
        </p:txBody>
      </p:sp>
      <p:pic>
        <p:nvPicPr>
          <p:cNvPr id="27" name="图片 26">
            <a:extLst>
              <a:ext uri="{FF2B5EF4-FFF2-40B4-BE49-F238E27FC236}">
                <a16:creationId xmlns:a16="http://schemas.microsoft.com/office/drawing/2014/main" xmlns="" id="{995925B9-022F-43F5-AA0A-B7A4A34E3D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912" y="5034642"/>
            <a:ext cx="9548087" cy="108858"/>
          </a:xfrm>
          <a:prstGeom prst="rect">
            <a:avLst/>
          </a:prstGeom>
          <a:effectLst>
            <a:outerShdw blurRad="50800" dist="38100" dir="2700000" algn="tl" rotWithShape="0">
              <a:prstClr val="black">
                <a:alpha val="40000"/>
              </a:prst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53304" b="3434"/>
          <a:stretch>
            <a:fillRect/>
          </a:stretch>
        </p:blipFill>
        <p:spPr>
          <a:xfrm>
            <a:off x="-219" y="-9532"/>
            <a:ext cx="9528394" cy="5358779"/>
          </a:xfrm>
          <a:prstGeom prst="rect">
            <a:avLst/>
          </a:prstGeom>
        </p:spPr>
      </p:pic>
      <p:grpSp>
        <p:nvGrpSpPr>
          <p:cNvPr id="2" name="组合 4"/>
          <p:cNvGrpSpPr/>
          <p:nvPr/>
        </p:nvGrpSpPr>
        <p:grpSpPr>
          <a:xfrm>
            <a:off x="4532467" y="2039160"/>
            <a:ext cx="2898629" cy="721434"/>
            <a:chOff x="5714599" y="2076217"/>
            <a:chExt cx="3864839" cy="962022"/>
          </a:xfrm>
        </p:grpSpPr>
        <p:sp>
          <p:nvSpPr>
            <p:cNvPr id="6" name="TextBox 6"/>
            <p:cNvSpPr txBox="1">
              <a:spLocks noChangeArrowheads="1"/>
            </p:cNvSpPr>
            <p:nvPr/>
          </p:nvSpPr>
          <p:spPr bwMode="auto">
            <a:xfrm>
              <a:off x="5714599" y="2076217"/>
              <a:ext cx="2858302"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977" b="1" spc="227" dirty="0">
                  <a:solidFill>
                    <a:schemeClr val="tx1">
                      <a:lumMod val="95000"/>
                      <a:lumOff val="5000"/>
                    </a:schemeClr>
                  </a:solidFill>
                  <a:latin typeface="微软雅黑" pitchFamily="34" charset="-122"/>
                  <a:ea typeface="微软雅黑" pitchFamily="34" charset="-122"/>
                </a:rPr>
                <a:t>教学准备</a:t>
              </a:r>
            </a:p>
          </p:txBody>
        </p:sp>
        <p:sp>
          <p:nvSpPr>
            <p:cNvPr id="7" name="TextBox 111"/>
            <p:cNvSpPr txBox="1"/>
            <p:nvPr/>
          </p:nvSpPr>
          <p:spPr>
            <a:xfrm>
              <a:off x="5998038" y="2711531"/>
              <a:ext cx="3581400" cy="326708"/>
            </a:xfrm>
            <a:prstGeom prst="rect">
              <a:avLst/>
            </a:prstGeom>
            <a:noFill/>
          </p:spPr>
          <p:txBody>
            <a:bodyPr wrap="square" rtlCol="0">
              <a:spAutoFit/>
            </a:bodyPr>
            <a:lstStyle/>
            <a:p>
              <a:r>
                <a:rPr lang="en-US" altLang="zh-CN" sz="992" dirty="0">
                  <a:solidFill>
                    <a:schemeClr val="tx1">
                      <a:lumMod val="95000"/>
                      <a:lumOff val="5000"/>
                    </a:schemeClr>
                  </a:solidFill>
                  <a:latin typeface="微软雅黑" panose="020B0503020204020204" pitchFamily="34" charset="-122"/>
                  <a:ea typeface="微软雅黑" panose="020B0503020204020204" pitchFamily="34" charset="-122"/>
                </a:rPr>
                <a:t>TEACHING PREPARATION </a:t>
              </a:r>
              <a:endParaRPr lang="zh-CN" altLang="en-US" sz="992"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5" name="组合 10"/>
          <p:cNvGrpSpPr/>
          <p:nvPr/>
        </p:nvGrpSpPr>
        <p:grpSpPr>
          <a:xfrm>
            <a:off x="2863651" y="1673137"/>
            <a:ext cx="1553762" cy="1570591"/>
            <a:chOff x="2918306" y="1498847"/>
            <a:chExt cx="1553762" cy="1570775"/>
          </a:xfrm>
        </p:grpSpPr>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64864" y="1961070"/>
              <a:ext cx="790601" cy="677829"/>
            </a:xfrm>
            <a:prstGeom prst="rect">
              <a:avLst/>
            </a:prstGeom>
          </p:spPr>
          <p:txBody>
            <a:bodyPr wrap="none">
              <a:spAutoFit/>
            </a:bodyPr>
            <a:lstStyle/>
            <a:p>
              <a:pPr algn="ctr" defTabSz="685765">
                <a:defRPr/>
              </a:pPr>
              <a:r>
                <a:rPr lang="en-US" altLang="zh-CN" sz="3804" kern="0" dirty="0">
                  <a:solidFill>
                    <a:srgbClr val="96D02B"/>
                  </a:solidFill>
                  <a:latin typeface="Impact" panose="020B0806030902050204" pitchFamily="34" charset="0"/>
                  <a:ea typeface="宋体" panose="02010600030101010101" pitchFamily="2" charset="-122"/>
                </a:rPr>
                <a:t>0 3</a:t>
              </a:r>
              <a:endParaRPr lang="zh-CN" altLang="en-US" sz="3804" kern="0" dirty="0">
                <a:solidFill>
                  <a:srgbClr val="96D02B"/>
                </a:solidFill>
                <a:latin typeface="Impact" panose="020B0806030902050204" pitchFamily="34" charset="0"/>
                <a:ea typeface="宋体" panose="02010600030101010101" pitchFamily="2" charset="-122"/>
              </a:endParaRPr>
            </a:p>
          </p:txBody>
        </p:sp>
      </p:gr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riangle 201"/>
          <p:cNvSpPr/>
          <p:nvPr/>
        </p:nvSpPr>
        <p:spPr>
          <a:xfrm rot="10800000">
            <a:off x="4446949" y="-7851"/>
            <a:ext cx="682640" cy="227357"/>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sz="2000" dirty="0">
              <a:solidFill>
                <a:schemeClr val="tx1"/>
              </a:solidFill>
              <a:latin typeface="微软雅黑" pitchFamily="34" charset="-122"/>
              <a:ea typeface="微软雅黑" pitchFamily="34" charset="-122"/>
            </a:endParaRPr>
          </a:p>
        </p:txBody>
      </p:sp>
      <p:grpSp>
        <p:nvGrpSpPr>
          <p:cNvPr id="4" name="组合 63"/>
          <p:cNvGrpSpPr/>
          <p:nvPr/>
        </p:nvGrpSpPr>
        <p:grpSpPr>
          <a:xfrm>
            <a:off x="2631965" y="871739"/>
            <a:ext cx="668564" cy="595984"/>
            <a:chOff x="3835847" y="1395243"/>
            <a:chExt cx="1462116" cy="1303538"/>
          </a:xfrm>
        </p:grpSpPr>
        <p:sp>
          <p:nvSpPr>
            <p:cNvPr id="66" name="同心圆 65"/>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2000" kern="0" dirty="0">
                <a:latin typeface="微软雅黑" pitchFamily="34" charset="-122"/>
                <a:ea typeface="微软雅黑" pitchFamily="34" charset="-122"/>
              </a:endParaRPr>
            </a:p>
          </p:txBody>
        </p:sp>
        <p:grpSp>
          <p:nvGrpSpPr>
            <p:cNvPr id="5" name="组合 66"/>
            <p:cNvGrpSpPr/>
            <p:nvPr/>
          </p:nvGrpSpPr>
          <p:grpSpPr>
            <a:xfrm>
              <a:off x="4939609" y="1857832"/>
              <a:ext cx="358354" cy="358354"/>
              <a:chOff x="5917211" y="1835961"/>
              <a:chExt cx="504056" cy="504056"/>
            </a:xfrm>
          </p:grpSpPr>
          <p:sp>
            <p:nvSpPr>
              <p:cNvPr id="69" name="同心圆 68"/>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2000" kern="0" dirty="0">
                  <a:latin typeface="微软雅黑" pitchFamily="34" charset="-122"/>
                  <a:ea typeface="微软雅黑" pitchFamily="34" charset="-122"/>
                </a:endParaRPr>
              </a:p>
            </p:txBody>
          </p:sp>
          <p:sp>
            <p:nvSpPr>
              <p:cNvPr id="70" name="椭圆 69"/>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2000" kern="0" dirty="0">
                  <a:latin typeface="微软雅黑" pitchFamily="34" charset="-122"/>
                  <a:ea typeface="微软雅黑" pitchFamily="34" charset="-122"/>
                </a:endParaRPr>
              </a:p>
            </p:txBody>
          </p:sp>
        </p:grpSp>
        <p:sp>
          <p:nvSpPr>
            <p:cNvPr id="68" name="椭圆 67"/>
            <p:cNvSpPr/>
            <p:nvPr/>
          </p:nvSpPr>
          <p:spPr>
            <a:xfrm>
              <a:off x="4151028" y="1732853"/>
              <a:ext cx="676101" cy="676101"/>
            </a:xfrm>
            <a:prstGeom prst="ellipse">
              <a:avLst/>
            </a:prstGeom>
            <a:solidFill>
              <a:srgbClr val="94CF29"/>
            </a:solidFill>
            <a:ln w="25400" cap="flat" cmpd="sng" algn="ctr">
              <a:noFill/>
              <a:prstDash val="solid"/>
            </a:ln>
            <a:effectLst/>
          </p:spPr>
          <p:txBody>
            <a:bodyPr rtlCol="0" anchor="ctr"/>
            <a:lstStyle/>
            <a:p>
              <a:pPr algn="ctr">
                <a:defRPr/>
              </a:pPr>
              <a:r>
                <a:rPr lang="en-US" altLang="zh-CN" sz="2000" kern="0" dirty="0">
                  <a:solidFill>
                    <a:schemeClr val="bg1"/>
                  </a:solidFill>
                  <a:latin typeface="微软雅黑" pitchFamily="34" charset="-122"/>
                  <a:ea typeface="微软雅黑" pitchFamily="34" charset="-122"/>
                </a:rPr>
                <a:t>1</a:t>
              </a:r>
              <a:endParaRPr lang="zh-CN" altLang="en-US" sz="2000" kern="0" dirty="0">
                <a:solidFill>
                  <a:schemeClr val="bg1"/>
                </a:solidFill>
                <a:latin typeface="微软雅黑" pitchFamily="34" charset="-122"/>
                <a:ea typeface="微软雅黑" pitchFamily="34" charset="-122"/>
              </a:endParaRPr>
            </a:p>
          </p:txBody>
        </p:sp>
      </p:grpSp>
      <p:grpSp>
        <p:nvGrpSpPr>
          <p:cNvPr id="7" name="组合 72"/>
          <p:cNvGrpSpPr/>
          <p:nvPr/>
        </p:nvGrpSpPr>
        <p:grpSpPr>
          <a:xfrm>
            <a:off x="2631965" y="2291627"/>
            <a:ext cx="668564" cy="595984"/>
            <a:chOff x="3835847" y="1395243"/>
            <a:chExt cx="1462116" cy="1303538"/>
          </a:xfrm>
        </p:grpSpPr>
        <p:sp>
          <p:nvSpPr>
            <p:cNvPr id="75" name="同心圆 74"/>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2000" kern="0" dirty="0">
                <a:latin typeface="微软雅黑" pitchFamily="34" charset="-122"/>
                <a:ea typeface="微软雅黑" pitchFamily="34" charset="-122"/>
              </a:endParaRPr>
            </a:p>
          </p:txBody>
        </p:sp>
        <p:grpSp>
          <p:nvGrpSpPr>
            <p:cNvPr id="8" name="组合 75"/>
            <p:cNvGrpSpPr/>
            <p:nvPr/>
          </p:nvGrpSpPr>
          <p:grpSpPr>
            <a:xfrm>
              <a:off x="4939609" y="1857832"/>
              <a:ext cx="358354" cy="358354"/>
              <a:chOff x="5917211" y="1835961"/>
              <a:chExt cx="504056" cy="504056"/>
            </a:xfrm>
          </p:grpSpPr>
          <p:sp>
            <p:nvSpPr>
              <p:cNvPr id="78" name="同心圆 77"/>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2000" kern="0" dirty="0">
                  <a:latin typeface="微软雅黑" pitchFamily="34" charset="-122"/>
                  <a:ea typeface="微软雅黑" pitchFamily="34" charset="-122"/>
                </a:endParaRPr>
              </a:p>
            </p:txBody>
          </p:sp>
          <p:sp>
            <p:nvSpPr>
              <p:cNvPr id="79" name="椭圆 78"/>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2000" kern="0" dirty="0">
                  <a:latin typeface="微软雅黑" pitchFamily="34" charset="-122"/>
                  <a:ea typeface="微软雅黑" pitchFamily="34" charset="-122"/>
                </a:endParaRPr>
              </a:p>
            </p:txBody>
          </p:sp>
        </p:grpSp>
        <p:sp>
          <p:nvSpPr>
            <p:cNvPr id="77" name="椭圆 76"/>
            <p:cNvSpPr/>
            <p:nvPr/>
          </p:nvSpPr>
          <p:spPr>
            <a:xfrm>
              <a:off x="4151028" y="1732853"/>
              <a:ext cx="676101" cy="676101"/>
            </a:xfrm>
            <a:prstGeom prst="ellipse">
              <a:avLst/>
            </a:prstGeom>
            <a:solidFill>
              <a:srgbClr val="94CF29"/>
            </a:solidFill>
            <a:ln w="25400" cap="flat" cmpd="sng" algn="ctr">
              <a:noFill/>
              <a:prstDash val="solid"/>
            </a:ln>
            <a:effectLst/>
          </p:spPr>
          <p:txBody>
            <a:bodyPr rtlCol="0" anchor="ctr"/>
            <a:lstStyle/>
            <a:p>
              <a:pPr algn="ctr">
                <a:defRPr/>
              </a:pPr>
              <a:r>
                <a:rPr lang="en-US" altLang="zh-CN" sz="2000" kern="0" dirty="0">
                  <a:solidFill>
                    <a:schemeClr val="bg1"/>
                  </a:solidFill>
                  <a:latin typeface="微软雅黑" pitchFamily="34" charset="-122"/>
                  <a:ea typeface="微软雅黑" pitchFamily="34" charset="-122"/>
                </a:rPr>
                <a:t>2</a:t>
              </a:r>
              <a:endParaRPr lang="zh-CN" altLang="en-US" sz="2000" kern="0" dirty="0">
                <a:solidFill>
                  <a:schemeClr val="bg1"/>
                </a:solidFill>
                <a:latin typeface="微软雅黑" pitchFamily="34" charset="-122"/>
                <a:ea typeface="微软雅黑" pitchFamily="34" charset="-122"/>
              </a:endParaRPr>
            </a:p>
          </p:txBody>
        </p:sp>
      </p:grpSp>
      <p:grpSp>
        <p:nvGrpSpPr>
          <p:cNvPr id="15" name="组合 97"/>
          <p:cNvGrpSpPr/>
          <p:nvPr/>
        </p:nvGrpSpPr>
        <p:grpSpPr>
          <a:xfrm>
            <a:off x="507431" y="1604762"/>
            <a:ext cx="1820620" cy="1820410"/>
            <a:chOff x="1535382" y="1258858"/>
            <a:chExt cx="2462552" cy="2462552"/>
          </a:xfrm>
          <a:solidFill>
            <a:schemeClr val="tx1">
              <a:lumMod val="95000"/>
              <a:lumOff val="5000"/>
            </a:schemeClr>
          </a:solidFill>
        </p:grpSpPr>
        <p:sp>
          <p:nvSpPr>
            <p:cNvPr id="99" name="椭圆 4"/>
            <p:cNvSpPr/>
            <p:nvPr/>
          </p:nvSpPr>
          <p:spPr>
            <a:xfrm>
              <a:off x="1535382" y="1258858"/>
              <a:ext cx="2462552" cy="2462552"/>
            </a:xfrm>
            <a:custGeom>
              <a:avLst/>
              <a:gdLst/>
              <a:ahLst/>
              <a:cxnLst/>
              <a:rect l="l" t="t" r="r" b="b"/>
              <a:pathLst>
                <a:path w="2462552" h="2462552">
                  <a:moveTo>
                    <a:pt x="1227568" y="229220"/>
                  </a:moveTo>
                  <a:cubicBezTo>
                    <a:pt x="682374" y="229220"/>
                    <a:pt x="240407" y="671187"/>
                    <a:pt x="240407" y="1216381"/>
                  </a:cubicBezTo>
                  <a:cubicBezTo>
                    <a:pt x="240407" y="1761575"/>
                    <a:pt x="682374" y="2203542"/>
                    <a:pt x="1227568" y="2203542"/>
                  </a:cubicBezTo>
                  <a:cubicBezTo>
                    <a:pt x="1772762" y="2203542"/>
                    <a:pt x="2214729" y="1761575"/>
                    <a:pt x="2214729" y="1216381"/>
                  </a:cubicBezTo>
                  <a:cubicBezTo>
                    <a:pt x="2214729" y="671187"/>
                    <a:pt x="1772762" y="229220"/>
                    <a:pt x="1227568" y="229220"/>
                  </a:cubicBezTo>
                  <a:close/>
                  <a:moveTo>
                    <a:pt x="1231276" y="0"/>
                  </a:moveTo>
                  <a:cubicBezTo>
                    <a:pt x="1911291" y="0"/>
                    <a:pt x="2462552" y="551261"/>
                    <a:pt x="2462552" y="1231276"/>
                  </a:cubicBezTo>
                  <a:cubicBezTo>
                    <a:pt x="2462552" y="1911291"/>
                    <a:pt x="1911291" y="2462552"/>
                    <a:pt x="1231276" y="2462552"/>
                  </a:cubicBezTo>
                  <a:cubicBezTo>
                    <a:pt x="551261" y="2462552"/>
                    <a:pt x="0" y="1911291"/>
                    <a:pt x="0" y="1231276"/>
                  </a:cubicBezTo>
                  <a:cubicBezTo>
                    <a:pt x="0" y="551261"/>
                    <a:pt x="551261" y="0"/>
                    <a:pt x="1231276" y="0"/>
                  </a:cubicBezTo>
                  <a:close/>
                </a:path>
              </a:pathLst>
            </a:custGeom>
            <a:solidFill>
              <a:srgbClr val="94C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858" tIns="41930" rIns="83858" bIns="41930" numCol="1" spcCol="0" rtlCol="0" fromWordArt="0" anchor="ctr" anchorCtr="0" forceAA="0" compatLnSpc="1">
              <a:noAutofit/>
            </a:bodyPr>
            <a:lstStyle/>
            <a:p>
              <a:pPr algn="ctr"/>
              <a:endParaRPr lang="zh-CN" altLang="en-US" sz="2000" dirty="0">
                <a:solidFill>
                  <a:schemeClr val="tx1"/>
                </a:solidFill>
                <a:latin typeface="微软雅黑" pitchFamily="34" charset="-122"/>
                <a:ea typeface="微软雅黑" pitchFamily="34" charset="-122"/>
              </a:endParaRPr>
            </a:p>
          </p:txBody>
        </p:sp>
        <p:sp>
          <p:nvSpPr>
            <p:cNvPr id="100" name="TextBox 43"/>
            <p:cNvSpPr txBox="1"/>
            <p:nvPr/>
          </p:nvSpPr>
          <p:spPr>
            <a:xfrm>
              <a:off x="1645569" y="1974599"/>
              <a:ext cx="2262826" cy="957590"/>
            </a:xfrm>
            <a:prstGeom prst="rect">
              <a:avLst/>
            </a:prstGeom>
            <a:noFill/>
            <a:ln>
              <a:noFill/>
            </a:ln>
          </p:spPr>
          <p:txBody>
            <a:bodyPr wrap="square" rtlCol="0">
              <a:spAutoFit/>
            </a:bodyPr>
            <a:lstStyle/>
            <a:p>
              <a:pPr algn="ctr" defTabSz="803868"/>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教学</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803868"/>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准备</a:t>
              </a:r>
            </a:p>
          </p:txBody>
        </p:sp>
      </p:grpSp>
      <p:pic>
        <p:nvPicPr>
          <p:cNvPr id="106" name="图片 105"/>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912" y="5198856"/>
            <a:ext cx="9548087" cy="108845"/>
          </a:xfrm>
          <a:prstGeom prst="rect">
            <a:avLst/>
          </a:prstGeom>
          <a:effectLst>
            <a:outerShdw blurRad="50800" dist="38100" dir="2700000" algn="tl" rotWithShape="0">
              <a:prstClr val="black">
                <a:alpha val="40000"/>
              </a:prstClr>
            </a:outerShdw>
          </a:effectLst>
        </p:spPr>
      </p:pic>
      <p:sp>
        <p:nvSpPr>
          <p:cNvPr id="52" name="TextBox 51"/>
          <p:cNvSpPr txBox="1"/>
          <p:nvPr/>
        </p:nvSpPr>
        <p:spPr>
          <a:xfrm>
            <a:off x="3300529" y="693694"/>
            <a:ext cx="5662339" cy="1292656"/>
          </a:xfrm>
          <a:prstGeom prst="rect">
            <a:avLst/>
          </a:prstGeom>
          <a:noFill/>
        </p:spPr>
        <p:txBody>
          <a:bodyPr wrap="square" lIns="91436" tIns="45717" rIns="91436" bIns="45717" rtlCol="0">
            <a:spAutoFit/>
          </a:bodyPr>
          <a:lstStyle/>
          <a:p>
            <a:pPr>
              <a:lnSpc>
                <a:spcPct val="130000"/>
              </a:lnSpc>
            </a:pPr>
            <a:r>
              <a:rPr lang="zh-CN" altLang="en-US" sz="2000" dirty="0">
                <a:latin typeface="微软雅黑" pitchFamily="34" charset="-122"/>
                <a:ea typeface="微软雅黑" pitchFamily="34" charset="-122"/>
              </a:rPr>
              <a:t>    钻研</a:t>
            </a:r>
            <a:r>
              <a:rPr lang="en-US" altLang="zh-CN" sz="2000" dirty="0">
                <a:latin typeface="微软雅黑" pitchFamily="34" charset="-122"/>
                <a:ea typeface="微软雅黑" pitchFamily="34" charset="-122"/>
              </a:rPr>
              <a:t>2017</a:t>
            </a:r>
            <a:r>
              <a:rPr lang="zh-CN" altLang="en-US" sz="2000" dirty="0">
                <a:latin typeface="微软雅黑" pitchFamily="34" charset="-122"/>
                <a:ea typeface="微软雅黑" pitchFamily="34" charset="-122"/>
              </a:rPr>
              <a:t>年新课标和岳麓版教材、朝阳目标教材，对考点内容深入分析、研读，把握考试方向和重难点。</a:t>
            </a:r>
          </a:p>
        </p:txBody>
      </p:sp>
      <p:sp>
        <p:nvSpPr>
          <p:cNvPr id="53" name="TextBox 52"/>
          <p:cNvSpPr txBox="1"/>
          <p:nvPr/>
        </p:nvSpPr>
        <p:spPr>
          <a:xfrm>
            <a:off x="3300529" y="2145838"/>
            <a:ext cx="5662339" cy="1292656"/>
          </a:xfrm>
          <a:prstGeom prst="rect">
            <a:avLst/>
          </a:prstGeom>
          <a:noFill/>
        </p:spPr>
        <p:txBody>
          <a:bodyPr wrap="square" lIns="91436" tIns="45717" rIns="91436" bIns="45717" rtlCol="0">
            <a:spAutoFit/>
          </a:bodyPr>
          <a:lstStyle/>
          <a:p>
            <a:pPr>
              <a:lnSpc>
                <a:spcPct val="130000"/>
              </a:lnSpc>
            </a:pPr>
            <a:r>
              <a:rPr lang="zh-CN" altLang="en-US" sz="2000" dirty="0">
                <a:latin typeface="微软雅黑" pitchFamily="34" charset="-122"/>
                <a:ea typeface="微软雅黑" pitchFamily="34" charset="-122"/>
              </a:rPr>
              <a:t>    依据历史学科核心素养，突出“史料实证”素养的落实，阅读相关史学著作，增加学术材料，加深对重难点的认识。</a:t>
            </a:r>
          </a:p>
        </p:txBody>
      </p:sp>
      <p:grpSp>
        <p:nvGrpSpPr>
          <p:cNvPr id="54" name="组合 72"/>
          <p:cNvGrpSpPr/>
          <p:nvPr/>
        </p:nvGrpSpPr>
        <p:grpSpPr>
          <a:xfrm>
            <a:off x="2631965" y="3802771"/>
            <a:ext cx="668564" cy="595984"/>
            <a:chOff x="3835847" y="1395243"/>
            <a:chExt cx="1462116" cy="1303538"/>
          </a:xfrm>
        </p:grpSpPr>
        <p:sp>
          <p:nvSpPr>
            <p:cNvPr id="55" name="同心圆 54"/>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2000" kern="0" dirty="0">
                <a:latin typeface="微软雅黑" pitchFamily="34" charset="-122"/>
                <a:ea typeface="微软雅黑" pitchFamily="34" charset="-122"/>
              </a:endParaRPr>
            </a:p>
          </p:txBody>
        </p:sp>
        <p:grpSp>
          <p:nvGrpSpPr>
            <p:cNvPr id="56" name="组合 75"/>
            <p:cNvGrpSpPr/>
            <p:nvPr/>
          </p:nvGrpSpPr>
          <p:grpSpPr>
            <a:xfrm>
              <a:off x="4939609" y="1857832"/>
              <a:ext cx="358354" cy="358354"/>
              <a:chOff x="5917211" y="1835961"/>
              <a:chExt cx="504056" cy="504056"/>
            </a:xfrm>
          </p:grpSpPr>
          <p:sp>
            <p:nvSpPr>
              <p:cNvPr id="64" name="同心圆 63"/>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2000" kern="0" dirty="0">
                  <a:latin typeface="微软雅黑" pitchFamily="34" charset="-122"/>
                  <a:ea typeface="微软雅黑" pitchFamily="34" charset="-122"/>
                </a:endParaRPr>
              </a:p>
            </p:txBody>
          </p:sp>
          <p:sp>
            <p:nvSpPr>
              <p:cNvPr id="67" name="椭圆 66"/>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2000" kern="0" dirty="0">
                  <a:latin typeface="微软雅黑" pitchFamily="34" charset="-122"/>
                  <a:ea typeface="微软雅黑" pitchFamily="34" charset="-122"/>
                </a:endParaRPr>
              </a:p>
            </p:txBody>
          </p:sp>
        </p:grpSp>
        <p:sp>
          <p:nvSpPr>
            <p:cNvPr id="62" name="椭圆 61"/>
            <p:cNvSpPr/>
            <p:nvPr/>
          </p:nvSpPr>
          <p:spPr>
            <a:xfrm>
              <a:off x="4151028" y="1732853"/>
              <a:ext cx="676101" cy="676101"/>
            </a:xfrm>
            <a:prstGeom prst="ellipse">
              <a:avLst/>
            </a:prstGeom>
            <a:solidFill>
              <a:srgbClr val="94CF29"/>
            </a:solidFill>
            <a:ln w="25400" cap="flat" cmpd="sng" algn="ctr">
              <a:noFill/>
              <a:prstDash val="solid"/>
            </a:ln>
            <a:effectLst/>
          </p:spPr>
          <p:txBody>
            <a:bodyPr rtlCol="0" anchor="ctr"/>
            <a:lstStyle/>
            <a:p>
              <a:pPr algn="ctr">
                <a:defRPr/>
              </a:pPr>
              <a:r>
                <a:rPr lang="en-US" altLang="zh-CN" sz="2000" kern="0" dirty="0">
                  <a:solidFill>
                    <a:schemeClr val="bg1"/>
                  </a:solidFill>
                  <a:latin typeface="微软雅黑" pitchFamily="34" charset="-122"/>
                  <a:ea typeface="微软雅黑" pitchFamily="34" charset="-122"/>
                </a:rPr>
                <a:t>3</a:t>
              </a:r>
              <a:endParaRPr lang="zh-CN" altLang="en-US" sz="2000" kern="0" dirty="0">
                <a:solidFill>
                  <a:schemeClr val="bg1"/>
                </a:solidFill>
                <a:latin typeface="微软雅黑" pitchFamily="34" charset="-122"/>
                <a:ea typeface="微软雅黑" pitchFamily="34" charset="-122"/>
              </a:endParaRPr>
            </a:p>
          </p:txBody>
        </p:sp>
      </p:grpSp>
      <p:sp>
        <p:nvSpPr>
          <p:cNvPr id="71" name="TextBox 70"/>
          <p:cNvSpPr txBox="1"/>
          <p:nvPr/>
        </p:nvSpPr>
        <p:spPr>
          <a:xfrm>
            <a:off x="3402767" y="3702532"/>
            <a:ext cx="5560102" cy="892546"/>
          </a:xfrm>
          <a:prstGeom prst="rect">
            <a:avLst/>
          </a:prstGeom>
          <a:noFill/>
        </p:spPr>
        <p:txBody>
          <a:bodyPr wrap="square" lIns="91436" tIns="45717" rIns="91436" bIns="45717" rtlCol="0">
            <a:spAutoFit/>
          </a:bodyPr>
          <a:lstStyle/>
          <a:p>
            <a:pPr>
              <a:lnSpc>
                <a:spcPct val="130000"/>
              </a:lnSpc>
            </a:pPr>
            <a:r>
              <a:rPr lang="zh-CN" altLang="en-US" sz="2000" dirty="0">
                <a:latin typeface="微软雅黑" pitchFamily="34" charset="-122"/>
                <a:ea typeface="微软雅黑" pitchFamily="34" charset="-122"/>
              </a:rPr>
              <a:t>    精选北京和全国高考真题进行讲解，深钻经典试题，强化经典题在备考中的运用。</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53304" b="3434"/>
          <a:stretch>
            <a:fillRect/>
          </a:stretch>
        </p:blipFill>
        <p:spPr>
          <a:xfrm>
            <a:off x="3402" y="311"/>
            <a:ext cx="9524774" cy="5358779"/>
          </a:xfrm>
          <a:prstGeom prst="rect">
            <a:avLst/>
          </a:prstGeom>
        </p:spPr>
      </p:pic>
      <p:grpSp>
        <p:nvGrpSpPr>
          <p:cNvPr id="2" name="组合 4"/>
          <p:cNvGrpSpPr/>
          <p:nvPr/>
        </p:nvGrpSpPr>
        <p:grpSpPr>
          <a:xfrm>
            <a:off x="4507068" y="2039159"/>
            <a:ext cx="2898629" cy="721434"/>
            <a:chOff x="5714599" y="2076217"/>
            <a:chExt cx="3864839" cy="962023"/>
          </a:xfrm>
        </p:grpSpPr>
        <p:sp>
          <p:nvSpPr>
            <p:cNvPr id="6" name="TextBox 6"/>
            <p:cNvSpPr txBox="1">
              <a:spLocks noChangeArrowheads="1"/>
            </p:cNvSpPr>
            <p:nvPr/>
          </p:nvSpPr>
          <p:spPr bwMode="auto">
            <a:xfrm>
              <a:off x="5714599" y="2076217"/>
              <a:ext cx="2858302"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977" b="1" spc="227" dirty="0">
                  <a:solidFill>
                    <a:schemeClr val="tx1">
                      <a:lumMod val="95000"/>
                      <a:lumOff val="5000"/>
                    </a:schemeClr>
                  </a:solidFill>
                  <a:latin typeface="微软雅黑" pitchFamily="34" charset="-122"/>
                  <a:ea typeface="微软雅黑" pitchFamily="34" charset="-122"/>
                </a:rPr>
                <a:t>教学过程</a:t>
              </a:r>
            </a:p>
          </p:txBody>
        </p:sp>
        <p:sp>
          <p:nvSpPr>
            <p:cNvPr id="7" name="TextBox 111"/>
            <p:cNvSpPr txBox="1"/>
            <p:nvPr/>
          </p:nvSpPr>
          <p:spPr>
            <a:xfrm>
              <a:off x="5998038" y="2711532"/>
              <a:ext cx="3581400" cy="326708"/>
            </a:xfrm>
            <a:prstGeom prst="rect">
              <a:avLst/>
            </a:prstGeom>
            <a:noFill/>
          </p:spPr>
          <p:txBody>
            <a:bodyPr wrap="square" rtlCol="0">
              <a:spAutoFit/>
            </a:bodyPr>
            <a:lstStyle/>
            <a:p>
              <a:r>
                <a:rPr lang="en-US" altLang="zh-CN" sz="992" dirty="0">
                  <a:solidFill>
                    <a:schemeClr val="tx1">
                      <a:lumMod val="95000"/>
                      <a:lumOff val="5000"/>
                    </a:schemeClr>
                  </a:solidFill>
                  <a:latin typeface="微软雅黑" panose="020B0503020204020204" pitchFamily="34" charset="-122"/>
                  <a:ea typeface="微软雅黑" panose="020B0503020204020204" pitchFamily="34" charset="-122"/>
                </a:rPr>
                <a:t>TEACHING PROCESS </a:t>
              </a:r>
              <a:endParaRPr lang="zh-CN" altLang="en-US" sz="992"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5" name="组合 10"/>
          <p:cNvGrpSpPr/>
          <p:nvPr/>
        </p:nvGrpSpPr>
        <p:grpSpPr>
          <a:xfrm>
            <a:off x="2863651" y="1673137"/>
            <a:ext cx="1553762" cy="1570591"/>
            <a:chOff x="2918306" y="1498847"/>
            <a:chExt cx="1553762" cy="1570775"/>
          </a:xfrm>
        </p:grpSpPr>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29330" y="1961070"/>
              <a:ext cx="776175" cy="677829"/>
            </a:xfrm>
            <a:prstGeom prst="rect">
              <a:avLst/>
            </a:prstGeom>
          </p:spPr>
          <p:txBody>
            <a:bodyPr wrap="none">
              <a:spAutoFit/>
            </a:bodyPr>
            <a:lstStyle/>
            <a:p>
              <a:pPr algn="ctr" defTabSz="685765">
                <a:defRPr/>
              </a:pPr>
              <a:r>
                <a:rPr lang="en-US" altLang="zh-CN" sz="3804" kern="0" dirty="0">
                  <a:solidFill>
                    <a:srgbClr val="96D02B"/>
                  </a:solidFill>
                  <a:latin typeface="Impact" panose="020B0806030902050204" pitchFamily="34" charset="0"/>
                  <a:ea typeface="宋体" panose="02010600030101010101" pitchFamily="2" charset="-122"/>
                </a:rPr>
                <a:t>0 4</a:t>
              </a:r>
              <a:endParaRPr lang="zh-CN" altLang="en-US" sz="3804" kern="0" dirty="0">
                <a:solidFill>
                  <a:srgbClr val="96D02B"/>
                </a:solidFill>
                <a:latin typeface="Impact" panose="020B0806030902050204" pitchFamily="34" charset="0"/>
                <a:ea typeface="宋体" panose="02010600030101010101" pitchFamily="2" charset="-122"/>
              </a:endParaRPr>
            </a:p>
          </p:txBody>
        </p:sp>
      </p:gr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p:cNvSpPr/>
          <p:nvPr/>
        </p:nvSpPr>
        <p:spPr>
          <a:xfrm>
            <a:off x="3223722" y="477673"/>
            <a:ext cx="3095719" cy="499624"/>
          </a:xfrm>
          <a:prstGeom prst="rect">
            <a:avLst/>
          </a:prstGeom>
        </p:spPr>
        <p:txBody>
          <a:bodyPr wrap="none">
            <a:spAutoFit/>
          </a:bodyPr>
          <a:lstStyle/>
          <a:p>
            <a:pPr algn="ctr" defTabSz="815975">
              <a:lnSpc>
                <a:spcPct val="150000"/>
              </a:lnSpc>
            </a:pPr>
            <a:r>
              <a:rPr lang="zh-CN" altLang="en-US" sz="2000" dirty="0">
                <a:latin typeface="微软雅黑" pitchFamily="34" charset="-122"/>
                <a:ea typeface="微软雅黑" pitchFamily="34" charset="-122"/>
                <a:cs typeface="Open Sans" panose="020B0606030504020204" pitchFamily="34" charset="0"/>
              </a:rPr>
              <a:t>教学目标（</a:t>
            </a:r>
            <a:r>
              <a:rPr lang="en-US" altLang="zh-CN" sz="2000" dirty="0">
                <a:latin typeface="微软雅黑" pitchFamily="34" charset="-122"/>
                <a:ea typeface="微软雅黑" pitchFamily="34" charset="-122"/>
              </a:rPr>
              <a:t>2017</a:t>
            </a:r>
            <a:r>
              <a:rPr lang="zh-CN" altLang="zh-CN" sz="2000" dirty="0">
                <a:latin typeface="微软雅黑" pitchFamily="34" charset="-122"/>
                <a:ea typeface="微软雅黑" pitchFamily="34" charset="-122"/>
              </a:rPr>
              <a:t>版课标</a:t>
            </a:r>
            <a:r>
              <a:rPr lang="zh-CN" altLang="en-US" sz="2000" dirty="0">
                <a:latin typeface="微软雅黑" pitchFamily="34" charset="-122"/>
                <a:ea typeface="微软雅黑" pitchFamily="34" charset="-122"/>
              </a:rPr>
              <a:t>）</a:t>
            </a:r>
            <a:endParaRPr lang="en-CA" altLang="zh-CN" sz="2000" dirty="0">
              <a:latin typeface="微软雅黑" pitchFamily="34" charset="-122"/>
              <a:ea typeface="微软雅黑" pitchFamily="34" charset="-122"/>
              <a:cs typeface="Open Sans" panose="020B0606030504020204" pitchFamily="34" charset="0"/>
            </a:endParaRPr>
          </a:p>
        </p:txBody>
      </p:sp>
      <p:sp>
        <p:nvSpPr>
          <p:cNvPr id="124" name="Triangle 201"/>
          <p:cNvSpPr/>
          <p:nvPr/>
        </p:nvSpPr>
        <p:spPr>
          <a:xfrm rot="10800000">
            <a:off x="4446949" y="-11339"/>
            <a:ext cx="682640" cy="22738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a:solidFill>
                <a:schemeClr val="tx1"/>
              </a:solidFill>
              <a:latin typeface="微软雅黑" pitchFamily="34" charset="-122"/>
              <a:ea typeface="微软雅黑" pitchFamily="34" charset="-122"/>
            </a:endParaRPr>
          </a:p>
        </p:txBody>
      </p:sp>
      <p:cxnSp>
        <p:nvCxnSpPr>
          <p:cNvPr id="125" name="Straight Connector 200"/>
          <p:cNvCxnSpPr/>
          <p:nvPr/>
        </p:nvCxnSpPr>
        <p:spPr>
          <a:xfrm>
            <a:off x="4243125" y="1008216"/>
            <a:ext cx="788753"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cxnSpLocks/>
          </p:cNvCxnSpPr>
          <p:nvPr/>
        </p:nvCxnSpPr>
        <p:spPr>
          <a:xfrm>
            <a:off x="1843280" y="1117987"/>
            <a:ext cx="0" cy="1112760"/>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8" name="标题 4"/>
          <p:cNvSpPr txBox="1"/>
          <p:nvPr/>
        </p:nvSpPr>
        <p:spPr>
          <a:xfrm>
            <a:off x="931101" y="1229857"/>
            <a:ext cx="7970519" cy="1000890"/>
          </a:xfrm>
          <a:prstGeom prst="rect">
            <a:avLst/>
          </a:prstGeom>
          <a:solidFill>
            <a:schemeClr val="accent6">
              <a:lumMod val="20000"/>
              <a:lumOff val="80000"/>
            </a:schemeClr>
          </a:solidFill>
        </p:spPr>
        <p:txBody>
          <a:bodyPr vert="horz" lIns="67204" tIns="33602" rIns="67204" bIns="3360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zh-CN" sz="2000" dirty="0">
                <a:latin typeface="微软雅黑" pitchFamily="34" charset="-122"/>
                <a:ea typeface="微软雅黑" pitchFamily="34" charset="-122"/>
              </a:rPr>
              <a:t>通过了解春秋战国时期的经济发展和政治活动，理解战国时期变法的必然性；</a:t>
            </a:r>
          </a:p>
        </p:txBody>
      </p:sp>
      <p:pic>
        <p:nvPicPr>
          <p:cNvPr id="167" name="图片 166"/>
          <p:cNvPicPr>
            <a:picLocks noChangeAspect="1"/>
          </p:cNvPicPr>
          <p:nvPr/>
        </p:nvPicPr>
        <p:blipFill rotWithShape="1">
          <a:blip r:embed="rId4" cstate="print">
            <a:extLst>
              <a:ext uri="{28A0092B-C50C-407E-A947-70E740481C1C}">
                <a14:useLocalDpi xmlns:a14="http://schemas.microsoft.com/office/drawing/2010/main" val="0"/>
              </a:ext>
            </a:extLst>
          </a:blip>
          <a:srcRect t="93992" b="5138"/>
          <a:stretch>
            <a:fillRect/>
          </a:stretch>
        </p:blipFill>
        <p:spPr>
          <a:xfrm>
            <a:off x="-19912" y="5034642"/>
            <a:ext cx="9548087" cy="108858"/>
          </a:xfrm>
          <a:prstGeom prst="rect">
            <a:avLst/>
          </a:prstGeom>
          <a:effectLst>
            <a:outerShdw blurRad="50800" dist="38100" dir="2700000" algn="tl" rotWithShape="0">
              <a:prstClr val="black">
                <a:alpha val="40000"/>
              </a:prstClr>
            </a:outerShdw>
          </a:effectLst>
        </p:spPr>
      </p:pic>
      <p:sp>
        <p:nvSpPr>
          <p:cNvPr id="51" name="矩形 50">
            <a:extLst>
              <a:ext uri="{FF2B5EF4-FFF2-40B4-BE49-F238E27FC236}">
                <a16:creationId xmlns:a16="http://schemas.microsoft.com/office/drawing/2014/main" xmlns="" id="{D25E9049-EB86-466A-8A87-7A00B2D640BD}"/>
              </a:ext>
            </a:extLst>
          </p:cNvPr>
          <p:cNvSpPr/>
          <p:nvPr/>
        </p:nvSpPr>
        <p:spPr>
          <a:xfrm>
            <a:off x="3368502" y="2463927"/>
            <a:ext cx="3095719" cy="553998"/>
          </a:xfrm>
          <a:prstGeom prst="rect">
            <a:avLst/>
          </a:prstGeom>
        </p:spPr>
        <p:txBody>
          <a:bodyPr wrap="none">
            <a:spAutoFit/>
          </a:bodyPr>
          <a:lstStyle/>
          <a:p>
            <a:pPr algn="ctr" defTabSz="815975">
              <a:lnSpc>
                <a:spcPct val="150000"/>
              </a:lnSpc>
            </a:pPr>
            <a:r>
              <a:rPr lang="zh-CN" altLang="en-US" sz="2000" dirty="0">
                <a:latin typeface="微软雅黑" pitchFamily="34" charset="-122"/>
                <a:ea typeface="微软雅黑" pitchFamily="34" charset="-122"/>
                <a:cs typeface="Open Sans" panose="020B0606030504020204" pitchFamily="34" charset="0"/>
              </a:rPr>
              <a:t>教学目标（</a:t>
            </a:r>
            <a:r>
              <a:rPr lang="en-US" altLang="zh-CN" sz="2000" dirty="0">
                <a:latin typeface="微软雅黑" pitchFamily="34" charset="-122"/>
                <a:ea typeface="微软雅黑" pitchFamily="34" charset="-122"/>
              </a:rPr>
              <a:t>2007</a:t>
            </a:r>
            <a:r>
              <a:rPr lang="zh-CN" altLang="zh-CN" sz="2000" dirty="0">
                <a:latin typeface="微软雅黑" pitchFamily="34" charset="-122"/>
                <a:ea typeface="微软雅黑" pitchFamily="34" charset="-122"/>
              </a:rPr>
              <a:t>版课标</a:t>
            </a:r>
            <a:r>
              <a:rPr lang="zh-CN" altLang="en-US" sz="2000" dirty="0">
                <a:latin typeface="微软雅黑" pitchFamily="34" charset="-122"/>
                <a:ea typeface="微软雅黑" pitchFamily="34" charset="-122"/>
              </a:rPr>
              <a:t>）</a:t>
            </a:r>
            <a:endParaRPr lang="en-CA" altLang="zh-CN" sz="2000" dirty="0">
              <a:latin typeface="微软雅黑" pitchFamily="34" charset="-122"/>
              <a:ea typeface="微软雅黑" pitchFamily="34" charset="-122"/>
              <a:cs typeface="Open Sans" panose="020B0606030504020204" pitchFamily="34" charset="0"/>
            </a:endParaRPr>
          </a:p>
        </p:txBody>
      </p:sp>
      <p:cxnSp>
        <p:nvCxnSpPr>
          <p:cNvPr id="52" name="Straight Connector 200">
            <a:extLst>
              <a:ext uri="{FF2B5EF4-FFF2-40B4-BE49-F238E27FC236}">
                <a16:creationId xmlns:a16="http://schemas.microsoft.com/office/drawing/2014/main" xmlns="" id="{6E99C6DE-D9C9-46FD-A201-D332F09C57E6}"/>
              </a:ext>
            </a:extLst>
          </p:cNvPr>
          <p:cNvCxnSpPr/>
          <p:nvPr/>
        </p:nvCxnSpPr>
        <p:spPr>
          <a:xfrm>
            <a:off x="4190660" y="3276416"/>
            <a:ext cx="788753"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xmlns="" id="{BDC84665-8DC3-470B-801C-9C84B65501C2}"/>
              </a:ext>
            </a:extLst>
          </p:cNvPr>
          <p:cNvCxnSpPr>
            <a:cxnSpLocks/>
          </p:cNvCxnSpPr>
          <p:nvPr/>
        </p:nvCxnSpPr>
        <p:spPr>
          <a:xfrm>
            <a:off x="1790815" y="3386187"/>
            <a:ext cx="0" cy="1112760"/>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5" name="标题 4">
            <a:extLst>
              <a:ext uri="{FF2B5EF4-FFF2-40B4-BE49-F238E27FC236}">
                <a16:creationId xmlns:a16="http://schemas.microsoft.com/office/drawing/2014/main" xmlns="" id="{434BEC6D-4D43-4ED8-946B-FAFA80771392}"/>
              </a:ext>
            </a:extLst>
          </p:cNvPr>
          <p:cNvSpPr txBox="1"/>
          <p:nvPr/>
        </p:nvSpPr>
        <p:spPr>
          <a:xfrm>
            <a:off x="931101" y="3047523"/>
            <a:ext cx="7970519" cy="1451424"/>
          </a:xfrm>
          <a:prstGeom prst="rect">
            <a:avLst/>
          </a:prstGeom>
          <a:solidFill>
            <a:schemeClr val="accent6">
              <a:lumMod val="20000"/>
              <a:lumOff val="80000"/>
            </a:schemeClr>
          </a:solidFill>
        </p:spPr>
        <p:txBody>
          <a:bodyPr vert="horz" lIns="67204" tIns="33602" rIns="67204" bIns="3360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zh-CN" sz="2000" dirty="0">
                <a:latin typeface="微软雅黑" pitchFamily="34" charset="-122"/>
                <a:ea typeface="微软雅黑" pitchFamily="34" charset="-122"/>
              </a:rPr>
              <a:t>知道春秋战国时期各国改革的基本史实，认识春秋战国时期的时代特征</a:t>
            </a:r>
            <a:r>
              <a:rPr lang="zh-CN" altLang="en-US" sz="2000" dirty="0">
                <a:latin typeface="微软雅黑" pitchFamily="34" charset="-122"/>
                <a:ea typeface="微软雅黑" pitchFamily="34" charset="-122"/>
              </a:rPr>
              <a:t>；</a:t>
            </a:r>
            <a:r>
              <a:rPr lang="zh-CN" altLang="zh-CN" sz="2000" dirty="0">
                <a:latin typeface="微软雅黑" pitchFamily="34" charset="-122"/>
                <a:ea typeface="微软雅黑" pitchFamily="34" charset="-122"/>
              </a:rPr>
              <a:t>了解商鞅变法的具体措施和内容，认识其特点；探讨商鞅变法的历史作用。</a:t>
            </a:r>
          </a:p>
        </p:txBody>
      </p:sp>
    </p:spTree>
    <p:extLst>
      <p:ext uri="{BB962C8B-B14F-4D97-AF65-F5344CB8AC3E}">
        <p14:creationId xmlns:p14="http://schemas.microsoft.com/office/powerpoint/2010/main" val="2781334004"/>
      </p:ext>
    </p:extLst>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anim calcmode="lin" valueType="num">
                                      <p:cBhvr>
                                        <p:cTn id="8" dur="1000" fill="hold"/>
                                        <p:tgtEl>
                                          <p:spTgt spid="124"/>
                                        </p:tgtEl>
                                        <p:attrNameLst>
                                          <p:attrName>ppt_x</p:attrName>
                                        </p:attrNameLst>
                                      </p:cBhvr>
                                      <p:tavLst>
                                        <p:tav tm="0">
                                          <p:val>
                                            <p:strVal val="#ppt_x"/>
                                          </p:val>
                                        </p:tav>
                                        <p:tav tm="100000">
                                          <p:val>
                                            <p:strVal val="#ppt_x"/>
                                          </p:val>
                                        </p:tav>
                                      </p:tavLst>
                                    </p:anim>
                                    <p:anim calcmode="lin" valueType="num">
                                      <p:cBhvr>
                                        <p:cTn id="9" dur="1000" fill="hold"/>
                                        <p:tgtEl>
                                          <p:spTgt spid="1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5"/>
                                        </p:tgtEl>
                                        <p:attrNameLst>
                                          <p:attrName>style.visibility</p:attrName>
                                        </p:attrNameLst>
                                      </p:cBhvr>
                                      <p:to>
                                        <p:strVal val="visible"/>
                                      </p:to>
                                    </p:set>
                                    <p:animEffect transition="in" filter="wipe(left)">
                                      <p:cBhvr>
                                        <p:cTn id="13" dur="500"/>
                                        <p:tgtEl>
                                          <p:spTgt spid="125"/>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wipe(down)">
                                      <p:cBhvr>
                                        <p:cTn id="17" dur="500"/>
                                        <p:tgtEl>
                                          <p:spTgt spid="126"/>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138"/>
                                        </p:tgtEl>
                                        <p:attrNameLst>
                                          <p:attrName>style.visibility</p:attrName>
                                        </p:attrNameLst>
                                      </p:cBhvr>
                                      <p:to>
                                        <p:strVal val="visible"/>
                                      </p:to>
                                    </p:set>
                                    <p:anim calcmode="lin" valueType="num">
                                      <p:cBhvr>
                                        <p:cTn id="20" dur="500" fill="hold"/>
                                        <p:tgtEl>
                                          <p:spTgt spid="138"/>
                                        </p:tgtEl>
                                        <p:attrNameLst>
                                          <p:attrName>ppt_w</p:attrName>
                                        </p:attrNameLst>
                                      </p:cBhvr>
                                      <p:tavLst>
                                        <p:tav tm="0">
                                          <p:val>
                                            <p:fltVal val="0"/>
                                          </p:val>
                                        </p:tav>
                                        <p:tav tm="100000">
                                          <p:val>
                                            <p:strVal val="#ppt_w"/>
                                          </p:val>
                                        </p:tav>
                                      </p:tavLst>
                                    </p:anim>
                                    <p:anim calcmode="lin" valueType="num">
                                      <p:cBhvr>
                                        <p:cTn id="21" dur="500" fill="hold"/>
                                        <p:tgtEl>
                                          <p:spTgt spid="138"/>
                                        </p:tgtEl>
                                        <p:attrNameLst>
                                          <p:attrName>ppt_h</p:attrName>
                                        </p:attrNameLst>
                                      </p:cBhvr>
                                      <p:tavLst>
                                        <p:tav tm="0">
                                          <p:val>
                                            <p:fltVal val="0"/>
                                          </p:val>
                                        </p:tav>
                                        <p:tav tm="100000">
                                          <p:val>
                                            <p:strVal val="#ppt_h"/>
                                          </p:val>
                                        </p:tav>
                                      </p:tavLst>
                                    </p:anim>
                                    <p:animEffect transition="in" filter="fade">
                                      <p:cBhvr>
                                        <p:cTn id="22" dur="500"/>
                                        <p:tgtEl>
                                          <p:spTgt spid="138"/>
                                        </p:tgtEl>
                                      </p:cBhvr>
                                    </p:animEffect>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167"/>
                                        </p:tgtEl>
                                        <p:attrNameLst>
                                          <p:attrName>style.visibility</p:attrName>
                                        </p:attrNameLst>
                                      </p:cBhvr>
                                      <p:to>
                                        <p:strVal val="visible"/>
                                      </p:to>
                                    </p:set>
                                    <p:anim calcmode="lin" valueType="num">
                                      <p:cBhvr additive="base">
                                        <p:cTn id="26" dur="500" fill="hold"/>
                                        <p:tgtEl>
                                          <p:spTgt spid="167"/>
                                        </p:tgtEl>
                                        <p:attrNameLst>
                                          <p:attrName>ppt_x</p:attrName>
                                        </p:attrNameLst>
                                      </p:cBhvr>
                                      <p:tavLst>
                                        <p:tav tm="0">
                                          <p:val>
                                            <p:strVal val="0-#ppt_w/2"/>
                                          </p:val>
                                        </p:tav>
                                        <p:tav tm="100000">
                                          <p:val>
                                            <p:strVal val="#ppt_x"/>
                                          </p:val>
                                        </p:tav>
                                      </p:tavLst>
                                    </p:anim>
                                    <p:anim calcmode="lin" valueType="num">
                                      <p:cBhvr additive="base">
                                        <p:cTn id="27" dur="500" fill="hold"/>
                                        <p:tgtEl>
                                          <p:spTgt spid="167"/>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left)">
                                      <p:cBhvr>
                                        <p:cTn id="31" dur="500"/>
                                        <p:tgtEl>
                                          <p:spTgt spid="52"/>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down)">
                                      <p:cBhvr>
                                        <p:cTn id="35" dur="500"/>
                                        <p:tgtEl>
                                          <p:spTgt spid="53"/>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55"/>
                                        </p:tgtEl>
                                        <p:attrNameLst>
                                          <p:attrName>style.visibility</p:attrName>
                                        </p:attrNameLst>
                                      </p:cBhvr>
                                      <p:to>
                                        <p:strVal val="visible"/>
                                      </p:to>
                                    </p:set>
                                    <p:anim calcmode="lin" valueType="num">
                                      <p:cBhvr>
                                        <p:cTn id="38" dur="500" fill="hold"/>
                                        <p:tgtEl>
                                          <p:spTgt spid="55"/>
                                        </p:tgtEl>
                                        <p:attrNameLst>
                                          <p:attrName>ppt_w</p:attrName>
                                        </p:attrNameLst>
                                      </p:cBhvr>
                                      <p:tavLst>
                                        <p:tav tm="0">
                                          <p:val>
                                            <p:fltVal val="0"/>
                                          </p:val>
                                        </p:tav>
                                        <p:tav tm="100000">
                                          <p:val>
                                            <p:strVal val="#ppt_w"/>
                                          </p:val>
                                        </p:tav>
                                      </p:tavLst>
                                    </p:anim>
                                    <p:anim calcmode="lin" valueType="num">
                                      <p:cBhvr>
                                        <p:cTn id="39" dur="500" fill="hold"/>
                                        <p:tgtEl>
                                          <p:spTgt spid="55"/>
                                        </p:tgtEl>
                                        <p:attrNameLst>
                                          <p:attrName>ppt_h</p:attrName>
                                        </p:attrNameLst>
                                      </p:cBhvr>
                                      <p:tavLst>
                                        <p:tav tm="0">
                                          <p:val>
                                            <p:fltVal val="0"/>
                                          </p:val>
                                        </p:tav>
                                        <p:tav tm="100000">
                                          <p:val>
                                            <p:strVal val="#ppt_h"/>
                                          </p:val>
                                        </p:tav>
                                      </p:tavLst>
                                    </p:anim>
                                    <p:animEffect transition="in" filter="fade">
                                      <p:cBhvr>
                                        <p:cTn id="4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8" grpId="0" animBg="1"/>
      <p:bldP spid="55"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1818</TotalTime>
  <Words>2391</Words>
  <Application>Microsoft Office PowerPoint</Application>
  <PresentationFormat>自定义</PresentationFormat>
  <Paragraphs>147</Paragraphs>
  <Slides>28</Slides>
  <Notes>16</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公元前770年一公元前 476年 春秋时期 公元前475年一公元前 221年 战国时期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81</cp:revision>
  <dcterms:created xsi:type="dcterms:W3CDTF">2016-10-06T06:02:00Z</dcterms:created>
  <dcterms:modified xsi:type="dcterms:W3CDTF">2020-02-06T17:17:36Z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