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heme/theme2.xml" ContentType="application/vnd.openxmlformats-officedocument.theme+xml"/>
  <Override PartName="/ppt/tags/tag15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65" r:id="rId2"/>
    <p:sldId id="273" r:id="rId3"/>
    <p:sldId id="272" r:id="rId4"/>
    <p:sldId id="274" r:id="rId5"/>
    <p:sldId id="275" r:id="rId6"/>
    <p:sldId id="276" r:id="rId7"/>
    <p:sldId id="277" r:id="rId8"/>
    <p:sldId id="278"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8" r:id="rId27"/>
    <p:sldId id="299" r:id="rId28"/>
    <p:sldId id="297" r:id="rId29"/>
    <p:sldId id="300" r:id="rId30"/>
    <p:sldId id="301" r:id="rId31"/>
    <p:sldId id="302" r:id="rId32"/>
    <p:sldId id="303" r:id="rId33"/>
    <p:sldId id="304" r:id="rId34"/>
    <p:sldId id="305" r:id="rId35"/>
    <p:sldId id="306" r:id="rId36"/>
    <p:sldId id="307" r:id="rId37"/>
    <p:sldId id="309" r:id="rId38"/>
    <p:sldId id="308" r:id="rId39"/>
    <p:sldId id="310" r:id="rId40"/>
    <p:sldId id="311" r:id="rId41"/>
    <p:sldId id="312" r:id="rId42"/>
    <p:sldId id="313" r:id="rId43"/>
    <p:sldId id="271" r:id="rId44"/>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DF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80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79159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207996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5.xml"/><Relationship Id="rId7" Type="http://schemas.openxmlformats.org/officeDocument/2006/relationships/tags" Target="../tags/tag79.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image" Target="../media/image3.png"/><Relationship Id="rId5" Type="http://schemas.openxmlformats.org/officeDocument/2006/relationships/tags" Target="../tags/tag77.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6.xml"/><Relationship Id="rId9"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82.xml"/><Relationship Id="rId7" Type="http://schemas.openxmlformats.org/officeDocument/2006/relationships/slideMaster" Target="../slideMasters/slideMaster1.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image" Target="../media/image3.png"/><Relationship Id="rId5" Type="http://schemas.openxmlformats.org/officeDocument/2006/relationships/tags" Target="../tags/tag90.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89.xml"/><Relationship Id="rId9"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100.xml"/><Relationship Id="rId13" Type="http://schemas.openxmlformats.org/officeDocument/2006/relationships/image" Target="../media/image3.png"/><Relationship Id="rId3" Type="http://schemas.openxmlformats.org/officeDocument/2006/relationships/tags" Target="../tags/tag95.xml"/><Relationship Id="rId7" Type="http://schemas.openxmlformats.org/officeDocument/2006/relationships/tags" Target="../tags/tag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2.png"/><Relationship Id="rId5" Type="http://schemas.openxmlformats.org/officeDocument/2006/relationships/tags" Target="../tags/tag97.xml"/><Relationship Id="rId10" Type="http://schemas.openxmlformats.org/officeDocument/2006/relationships/slideMaster" Target="../slideMasters/slideMaster1.xml"/><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image" Target="file:///C:\Users\1V994W2\PycharmProjects\PPT_Background_Generation/pic_temp/1_pic_quater_right_up.png"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09.xml"/><Relationship Id="rId3" Type="http://schemas.openxmlformats.org/officeDocument/2006/relationships/tags" Target="../tags/tag104.xml"/><Relationship Id="rId7" Type="http://schemas.openxmlformats.org/officeDocument/2006/relationships/tags" Target="../tags/tag108.xml"/><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tags" Target="../tags/tag1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6.xml"/><Relationship Id="rId10" Type="http://schemas.openxmlformats.org/officeDocument/2006/relationships/image" Target="../media/image2.png"/><Relationship Id="rId4" Type="http://schemas.openxmlformats.org/officeDocument/2006/relationships/tags" Target="../tags/tag105.xml"/><Relationship Id="rId9"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2.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slideMaster" Target="../slideMasters/slideMaster1.xml"/><Relationship Id="rId5" Type="http://schemas.openxmlformats.org/officeDocument/2006/relationships/tags" Target="../tags/tag11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19.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image" Target="../media/image2.pn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slideMaster" Target="../slideMasters/slideMaster1.xml"/><Relationship Id="rId5" Type="http://schemas.openxmlformats.org/officeDocument/2006/relationships/tags" Target="../tags/tag124.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slideMaster" Target="../slideMasters/slideMaster1.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1.xml"/><Relationship Id="rId16" Type="http://schemas.openxmlformats.org/officeDocument/2006/relationships/image" Target="../media/image3.png"/><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39.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image" Target="../media/image7.png"/><Relationship Id="rId3" Type="http://schemas.openxmlformats.org/officeDocument/2006/relationships/tags" Target="../tags/tag144.xml"/><Relationship Id="rId7" Type="http://schemas.openxmlformats.org/officeDocument/2006/relationships/tags" Target="../tags/tag14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image" Target="../media/image2.png"/><Relationship Id="rId5" Type="http://schemas.openxmlformats.org/officeDocument/2006/relationships/tags" Target="../tags/tag146.xml"/><Relationship Id="rId10" Type="http://schemas.openxmlformats.org/officeDocument/2006/relationships/slideMaster" Target="../slideMasters/slideMaster1.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image" Target="file:///C:\Users\1V994W2\PycharmProjects\PPT_Background_Generation/pic_temp/1_pic_quater_left_down.png" TargetMode="Externa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8.xml"/><Relationship Id="rId10" Type="http://schemas.openxmlformats.org/officeDocument/2006/relationships/image" Target="../media/image2.pn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4.xml"/><Relationship Id="rId7" Type="http://schemas.openxmlformats.org/officeDocument/2006/relationships/image" Target="../media/image4.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image" Target="../media/image3.png"/><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image" Target="../media/image2.png"/><Relationship Id="rId5" Type="http://schemas.openxmlformats.org/officeDocument/2006/relationships/tags" Target="../tags/tag31.xml"/><Relationship Id="rId10" Type="http://schemas.openxmlformats.org/officeDocument/2006/relationships/slideMaster" Target="../slideMasters/slideMaster1.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image" Target="file:///C:\Users\1V994W2\PycharmProjects\PPT_Background_Generation/pic_temp/1_pic_quater_right_up.png" TargetMode="Externa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2.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slideMaster" Target="../slideMasters/slideMaster1.xml"/><Relationship Id="rId2" Type="http://schemas.openxmlformats.org/officeDocument/2006/relationships/tags" Target="../tags/tag37.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image" Target="../media/image3.pn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file:///C:\Users\1V994W2\PycharmProjects\PPT_Background_Generation/pic_temp/0_pic_quater_left_up.png" TargetMode="Externa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9.xml"/><Relationship Id="rId7" Type="http://schemas.openxmlformats.org/officeDocument/2006/relationships/slideMaster" Target="../slideMasters/slideMaster1.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1.xml"/><Relationship Id="rId10" Type="http://schemas.openxmlformats.org/officeDocument/2006/relationships/image" Target="../media/image3.png"/><Relationship Id="rId4" Type="http://schemas.openxmlformats.org/officeDocument/2006/relationships/tags" Target="../tags/tag50.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63.xml"/><Relationship Id="rId13" Type="http://schemas.openxmlformats.org/officeDocument/2006/relationships/image" Target="../media/image3.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image" Target="../media/image2.png"/><Relationship Id="rId5" Type="http://schemas.openxmlformats.org/officeDocument/2006/relationships/tags" Target="../tags/tag60.xml"/><Relationship Id="rId10" Type="http://schemas.openxmlformats.org/officeDocument/2006/relationships/slideMaster" Target="../slideMasters/slideMaster1.xml"/><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image" Target="file:///C:\Users\1V994W2\PycharmProjects\PPT_Background_Generation/pic_temp/1_pic_quater_right_up.png"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69.xml"/><Relationship Id="rId10" Type="http://schemas.openxmlformats.org/officeDocument/2006/relationships/image" Target="../media/image2.png"/><Relationship Id="rId4" Type="http://schemas.openxmlformats.org/officeDocument/2006/relationships/tags" Target="../tags/tag6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cstate="print"/>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cstate="print"/>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2020/2/5</a:t>
            </a:fld>
            <a:endParaRPr lang="zh-CN" altLang="en-US" dirty="0"/>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tags" Target="../tags/tag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2020/2/5</a:t>
            </a:fld>
            <a:endParaRPr lang="zh-CN" altLang="en-US"/>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53.xml"/><Relationship Id="rId1" Type="http://schemas.openxmlformats.org/officeDocument/2006/relationships/tags" Target="../tags/tag152.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2141037-D0A4-4E21-8F8B-B1408E39520C}"/>
              </a:ext>
            </a:extLst>
          </p:cNvPr>
          <p:cNvPicPr>
            <a:picLocks noChangeAspect="1"/>
          </p:cNvPicPr>
          <p:nvPr/>
        </p:nvPicPr>
        <p:blipFill rotWithShape="1">
          <a:blip r:embed="rId4" cstate="print"/>
          <a:srcRect r="531"/>
          <a:stretch/>
        </p:blipFill>
        <p:spPr>
          <a:xfrm>
            <a:off x="-10371" y="0"/>
            <a:ext cx="9144000" cy="5143500"/>
          </a:xfrm>
          <a:prstGeom prst="rect">
            <a:avLst/>
          </a:prstGeom>
        </p:spPr>
      </p:pic>
      <p:sp>
        <p:nvSpPr>
          <p:cNvPr id="15" name="标题 14"/>
          <p:cNvSpPr>
            <a:spLocks noGrp="1"/>
          </p:cNvSpPr>
          <p:nvPr>
            <p:ph type="ctrTitle" idx="13"/>
          </p:nvPr>
        </p:nvSpPr>
        <p:spPr>
          <a:xfrm>
            <a:off x="3280349" y="2081283"/>
            <a:ext cx="5666384" cy="728345"/>
          </a:xfrm>
        </p:spPr>
        <p:txBody>
          <a:bodyPr>
            <a:normAutofit fontScale="90000"/>
          </a:bodyPr>
          <a:lstStyle/>
          <a:p>
            <a:pPr algn="ctr"/>
            <a:r>
              <a:rPr lang="zh-CN" altLang="en-US" b="1" spc="300" dirty="0">
                <a:solidFill>
                  <a:srgbClr val="FF0000"/>
                </a:solidFill>
                <a:latin typeface="微软雅黑" panose="020B0503020204020204" charset="-122"/>
                <a:ea typeface="微软雅黑" panose="020B0503020204020204" charset="-122"/>
                <a:sym typeface="+mn-ea"/>
              </a:rPr>
              <a:t>当代国际社会重难点解析</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093845" cy="400110"/>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朝阳区线上课堂</a:t>
            </a:r>
            <a:r>
              <a:rPr lang="en-US" altLang="zh-CN"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a:t>
            </a:r>
            <a:r>
              <a:rPr lang="zh-CN" altLang="en-US" sz="20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rPr>
              <a:t>高三政治</a:t>
            </a:r>
            <a:endParaRPr lang="zh-CN" altLang="en-US" sz="2400" b="1" spc="226" dirty="0">
              <a:solidFill>
                <a:srgbClr val="002060"/>
              </a:solidFill>
              <a:latin typeface="微软雅黑" panose="020B0503020204020204" pitchFamily="34" charset="-122"/>
              <a:ea typeface="微软雅黑" panose="020B0503020204020204" pitchFamily="34" charset="-122"/>
              <a:cs typeface="楷体" panose="02010609060101010101" charset="-122"/>
              <a:sym typeface="+mn-ea"/>
            </a:endParaRPr>
          </a:p>
        </p:txBody>
      </p:sp>
      <p:sp>
        <p:nvSpPr>
          <p:cNvPr id="9" name="文本框 8"/>
          <p:cNvSpPr txBox="1"/>
          <p:nvPr/>
        </p:nvSpPr>
        <p:spPr>
          <a:xfrm>
            <a:off x="3324224" y="3699565"/>
            <a:ext cx="4836240" cy="499624"/>
          </a:xfrm>
          <a:prstGeom prst="rect">
            <a:avLst/>
          </a:prstGeom>
          <a:noFill/>
        </p:spPr>
        <p:txBody>
          <a:bodyPr wrap="square" rtlCol="0">
            <a:spAutoFit/>
          </a:bodyPr>
          <a:lstStyle/>
          <a:p>
            <a:pPr algn="ctr">
              <a:lnSpc>
                <a:spcPct val="150000"/>
              </a:lnSpc>
            </a:pPr>
            <a:r>
              <a:rPr lang="zh-CN" altLang="en-US" sz="2000" spc="226" dirty="0">
                <a:solidFill>
                  <a:schemeClr val="bg2">
                    <a:lumMod val="10000"/>
                  </a:schemeClr>
                </a:solidFill>
                <a:latin typeface="微软雅黑" panose="020B0503020204020204" charset="-122"/>
                <a:ea typeface="微软雅黑" panose="020B0503020204020204" charset="-122"/>
              </a:rPr>
              <a:t>人大附中朝阳学校    郭红梅</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E8F8D6E-82DC-41E5-ADA0-38C4CE176A52}"/>
              </a:ext>
            </a:extLst>
          </p:cNvPr>
          <p:cNvSpPr/>
          <p:nvPr/>
        </p:nvSpPr>
        <p:spPr>
          <a:xfrm>
            <a:off x="573299" y="82165"/>
            <a:ext cx="2924198" cy="419987"/>
          </a:xfrm>
          <a:prstGeom prst="rect">
            <a:avLst/>
          </a:prstGeom>
        </p:spPr>
        <p:txBody>
          <a:bodyPr wrap="none">
            <a:spAutoFit/>
          </a:bodyPr>
          <a:lstStyle/>
          <a:p>
            <a:pPr>
              <a:lnSpc>
                <a:spcPct val="150000"/>
              </a:lnSpc>
            </a:pPr>
            <a:r>
              <a:rPr lang="en-US" altLang="zh-CN" sz="1600" b="1" kern="100" dirty="0">
                <a:solidFill>
                  <a:srgbClr val="0070C0"/>
                </a:solidFill>
                <a:latin typeface="宋体" panose="02010600030101010101" pitchFamily="2" charset="-122"/>
                <a:ea typeface="等线" panose="02010600030101010101" pitchFamily="2" charset="-122"/>
                <a:cs typeface="Times New Roman" panose="02020603050405020304" pitchFamily="18" charset="0"/>
              </a:rPr>
              <a:t>3.</a:t>
            </a:r>
            <a:r>
              <a:rPr lang="zh-CN" altLang="zh-CN" sz="1600" b="1" kern="100" dirty="0">
                <a:solidFill>
                  <a:srgbClr val="0070C0"/>
                </a:solidFill>
                <a:latin typeface="等线" panose="02010600030101010101" pitchFamily="2" charset="-122"/>
                <a:ea typeface="宋体" panose="02010600030101010101" pitchFamily="2" charset="-122"/>
                <a:cs typeface="Times New Roman" panose="02020603050405020304" pitchFamily="18" charset="0"/>
              </a:rPr>
              <a:t>当今时代的主题</a:t>
            </a:r>
            <a:r>
              <a:rPr lang="en-US" altLang="zh-CN" sz="1600" b="1" kern="100" dirty="0">
                <a:solidFill>
                  <a:srgbClr val="0070C0"/>
                </a:solidFill>
                <a:latin typeface="等线" panose="02010600030101010101" pitchFamily="2" charset="-122"/>
                <a:ea typeface="宋体" panose="02010600030101010101" pitchFamily="2" charset="-122"/>
                <a:cs typeface="Times New Roman" panose="02020603050405020304" pitchFamily="18" charset="0"/>
              </a:rPr>
              <a:t>:</a:t>
            </a:r>
            <a:r>
              <a:rPr lang="zh-CN" altLang="zh-CN" sz="1600" b="1" kern="100" dirty="0">
                <a:solidFill>
                  <a:srgbClr val="0070C0"/>
                </a:solidFill>
                <a:latin typeface="等线" panose="02010600030101010101" pitchFamily="2" charset="-122"/>
                <a:ea typeface="宋体" panose="02010600030101010101" pitchFamily="2" charset="-122"/>
                <a:cs typeface="Times New Roman" panose="02020603050405020304" pitchFamily="18" charset="0"/>
              </a:rPr>
              <a:t>和平与发展</a:t>
            </a:r>
            <a:endParaRPr lang="zh-CN" altLang="zh-CN" sz="1600" kern="100" dirty="0">
              <a:solidFill>
                <a:srgbClr val="0070C0"/>
              </a:solidFill>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2" name="表格 1">
            <a:extLst>
              <a:ext uri="{FF2B5EF4-FFF2-40B4-BE49-F238E27FC236}">
                <a16:creationId xmlns:a16="http://schemas.microsoft.com/office/drawing/2014/main" id="{6D9C8D5F-75A1-4D07-B484-A6083DAB8AA0}"/>
              </a:ext>
            </a:extLst>
          </p:cNvPr>
          <p:cNvGraphicFramePr>
            <a:graphicFrameLocks noGrp="1"/>
          </p:cNvGraphicFramePr>
          <p:nvPr>
            <p:extLst>
              <p:ext uri="{D42A27DB-BD31-4B8C-83A1-F6EECF244321}">
                <p14:modId xmlns:p14="http://schemas.microsoft.com/office/powerpoint/2010/main" val="2519337334"/>
              </p:ext>
            </p:extLst>
          </p:nvPr>
        </p:nvGraphicFramePr>
        <p:xfrm>
          <a:off x="243141" y="627650"/>
          <a:ext cx="8657717" cy="4111188"/>
        </p:xfrm>
        <a:graphic>
          <a:graphicData uri="http://schemas.openxmlformats.org/drawingml/2006/table">
            <a:tbl>
              <a:tblPr>
                <a:tableStyleId>{5940675A-B579-460E-94D1-54222C63F5DA}</a:tableStyleId>
              </a:tblPr>
              <a:tblGrid>
                <a:gridCol w="1090872">
                  <a:extLst>
                    <a:ext uri="{9D8B030D-6E8A-4147-A177-3AD203B41FA5}">
                      <a16:colId xmlns:a16="http://schemas.microsoft.com/office/drawing/2014/main" val="817715985"/>
                    </a:ext>
                  </a:extLst>
                </a:gridCol>
                <a:gridCol w="2051879">
                  <a:extLst>
                    <a:ext uri="{9D8B030D-6E8A-4147-A177-3AD203B41FA5}">
                      <a16:colId xmlns:a16="http://schemas.microsoft.com/office/drawing/2014/main" val="482292255"/>
                    </a:ext>
                  </a:extLst>
                </a:gridCol>
                <a:gridCol w="5514966">
                  <a:extLst>
                    <a:ext uri="{9D8B030D-6E8A-4147-A177-3AD203B41FA5}">
                      <a16:colId xmlns:a16="http://schemas.microsoft.com/office/drawing/2014/main" val="1030313730"/>
                    </a:ext>
                  </a:extLst>
                </a:gridCol>
              </a:tblGrid>
              <a:tr h="221863">
                <a:tc>
                  <a:txBody>
                    <a:bodyPr/>
                    <a:lstStyle/>
                    <a:p>
                      <a:pPr algn="l"/>
                      <a:endParaRPr lang="zh-CN" sz="1400" b="1">
                        <a:effectLst/>
                        <a:latin typeface="宋体" panose="02010600030101010101" pitchFamily="2" charset="-122"/>
                        <a:ea typeface="宋体" panose="02010600030101010101" pitchFamily="2" charset="-122"/>
                      </a:endParaRPr>
                    </a:p>
                  </a:txBody>
                  <a:tcPr marL="40339" marR="40339" marT="40339" marB="40339"/>
                </a:tc>
                <a:tc>
                  <a:txBody>
                    <a:bodyPr/>
                    <a:lstStyle/>
                    <a:p>
                      <a:pPr marL="228600" indent="267970" algn="l">
                        <a:spcAft>
                          <a:spcPts val="0"/>
                        </a:spcAft>
                      </a:pPr>
                      <a:r>
                        <a:rPr lang="zh-CN" sz="1400" b="1" kern="100">
                          <a:effectLst/>
                          <a:latin typeface="宋体" panose="02010600030101010101" pitchFamily="2" charset="-122"/>
                          <a:ea typeface="宋体" panose="02010600030101010101" pitchFamily="2" charset="-122"/>
                        </a:rPr>
                        <a:t>和平问题</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0339" marR="40339" marT="40339" marB="40339"/>
                </a:tc>
                <a:tc>
                  <a:txBody>
                    <a:bodyPr/>
                    <a:lstStyle/>
                    <a:p>
                      <a:pPr marL="228600" indent="267970" algn="l">
                        <a:spcAft>
                          <a:spcPts val="0"/>
                        </a:spcAft>
                      </a:pPr>
                      <a:r>
                        <a:rPr lang="zh-CN" sz="1400" b="1" kern="100">
                          <a:effectLst/>
                          <a:latin typeface="宋体" panose="02010600030101010101" pitchFamily="2" charset="-122"/>
                          <a:ea typeface="宋体" panose="02010600030101010101" pitchFamily="2" charset="-122"/>
                        </a:rPr>
                        <a:t>发展问题</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0339" marR="40339" marT="40339" marB="40339"/>
                </a:tc>
                <a:extLst>
                  <a:ext uri="{0D108BD9-81ED-4DB2-BD59-A6C34878D82A}">
                    <a16:rowId xmlns:a16="http://schemas.microsoft.com/office/drawing/2014/main" val="1226168636"/>
                  </a:ext>
                </a:extLst>
              </a:tr>
              <a:tr h="363049">
                <a:tc>
                  <a:txBody>
                    <a:bodyPr/>
                    <a:lstStyle/>
                    <a:p>
                      <a:pPr marL="228600" indent="267970" algn="just">
                        <a:spcAft>
                          <a:spcPts val="0"/>
                        </a:spcAft>
                      </a:pPr>
                      <a:r>
                        <a:rPr lang="en-US" sz="1400" b="1" kern="100">
                          <a:effectLst/>
                          <a:latin typeface="宋体" panose="02010600030101010101" pitchFamily="2" charset="-122"/>
                          <a:ea typeface="宋体" panose="02010600030101010101" pitchFamily="2" charset="-122"/>
                        </a:rPr>
                        <a:t> </a:t>
                      </a:r>
                      <a:endParaRPr lang="zh-CN" sz="1400" b="1" kern="100">
                        <a:effectLst/>
                        <a:latin typeface="宋体" panose="02010600030101010101" pitchFamily="2" charset="-122"/>
                        <a:ea typeface="宋体" panose="02010600030101010101" pitchFamily="2" charset="-122"/>
                      </a:endParaRPr>
                    </a:p>
                    <a:p>
                      <a:pPr indent="200660" algn="just">
                        <a:spcAft>
                          <a:spcPts val="0"/>
                        </a:spcAft>
                      </a:pPr>
                      <a:r>
                        <a:rPr lang="zh-CN" sz="1400" b="1" kern="100">
                          <a:effectLst/>
                          <a:latin typeface="宋体" panose="02010600030101010101" pitchFamily="2" charset="-122"/>
                          <a:ea typeface="宋体" panose="02010600030101010101" pitchFamily="2" charset="-122"/>
                        </a:rPr>
                        <a:t>含义</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0339" marR="40339" marT="40339" marB="40339"/>
                </a:tc>
                <a:tc>
                  <a:txBody>
                    <a:bodyPr/>
                    <a:lstStyle/>
                    <a:p>
                      <a:pPr algn="just">
                        <a:spcAft>
                          <a:spcPts val="0"/>
                        </a:spcAft>
                      </a:pPr>
                      <a:r>
                        <a:rPr lang="zh-CN" sz="1400" b="1" kern="100">
                          <a:effectLst/>
                          <a:latin typeface="宋体" panose="02010600030101010101" pitchFamily="2" charset="-122"/>
                          <a:ea typeface="宋体" panose="02010600030101010101" pitchFamily="2" charset="-122"/>
                        </a:rPr>
                        <a:t>是指维护世界和平、防止新的世界战争的问题</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0339" marR="40339" marT="40339" marB="40339"/>
                </a:tc>
                <a:tc>
                  <a:txBody>
                    <a:bodyPr/>
                    <a:lstStyle/>
                    <a:p>
                      <a:pPr algn="just">
                        <a:spcAft>
                          <a:spcPts val="0"/>
                        </a:spcAft>
                      </a:pPr>
                      <a:r>
                        <a:rPr lang="zh-CN" sz="1400" b="1" kern="100">
                          <a:effectLst/>
                          <a:latin typeface="宋体" panose="02010600030101010101" pitchFamily="2" charset="-122"/>
                          <a:ea typeface="宋体" panose="02010600030101010101" pitchFamily="2" charset="-122"/>
                        </a:rPr>
                        <a:t>是指世界经济的发展</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特别是发展中国家经济的发展问题</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0339" marR="40339" marT="40339" marB="40339"/>
                </a:tc>
                <a:extLst>
                  <a:ext uri="{0D108BD9-81ED-4DB2-BD59-A6C34878D82A}">
                    <a16:rowId xmlns:a16="http://schemas.microsoft.com/office/drawing/2014/main" val="2557211986"/>
                  </a:ext>
                </a:extLst>
              </a:tr>
              <a:tr h="379857">
                <a:tc>
                  <a:txBody>
                    <a:bodyPr/>
                    <a:lstStyle/>
                    <a:p>
                      <a:pPr algn="just">
                        <a:spcAft>
                          <a:spcPts val="0"/>
                        </a:spcAft>
                      </a:pPr>
                      <a:r>
                        <a:rPr lang="en-US" sz="1400" b="1" kern="100">
                          <a:effectLst/>
                          <a:latin typeface="宋体" panose="02010600030101010101" pitchFamily="2" charset="-122"/>
                          <a:ea typeface="宋体" panose="02010600030101010101" pitchFamily="2" charset="-122"/>
                        </a:rPr>
                        <a:t> </a:t>
                      </a:r>
                      <a:endParaRPr lang="zh-CN" sz="1400" b="1" kern="100">
                        <a:effectLst/>
                        <a:latin typeface="宋体" panose="02010600030101010101" pitchFamily="2" charset="-122"/>
                        <a:ea typeface="宋体" panose="02010600030101010101" pitchFamily="2" charset="-122"/>
                      </a:endParaRPr>
                    </a:p>
                    <a:p>
                      <a:pPr indent="66675" algn="just">
                        <a:spcAft>
                          <a:spcPts val="0"/>
                        </a:spcAft>
                      </a:pPr>
                      <a:r>
                        <a:rPr lang="zh-CN" sz="1400" b="1" kern="100">
                          <a:effectLst/>
                          <a:latin typeface="宋体" panose="02010600030101010101" pitchFamily="2" charset="-122"/>
                          <a:ea typeface="宋体" panose="02010600030101010101" pitchFamily="2" charset="-122"/>
                        </a:rPr>
                        <a:t>世界现状</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0339" marR="40339" marT="40339" marB="40339"/>
                </a:tc>
                <a:tc>
                  <a:txBody>
                    <a:bodyPr/>
                    <a:lstStyle/>
                    <a:p>
                      <a:pPr algn="just">
                        <a:spcAft>
                          <a:spcPts val="0"/>
                        </a:spcAft>
                      </a:pPr>
                      <a:r>
                        <a:rPr lang="zh-CN" sz="1400" b="1" kern="100">
                          <a:effectLst/>
                          <a:latin typeface="宋体" panose="02010600030101010101" pitchFamily="2" charset="-122"/>
                          <a:ea typeface="宋体" panose="02010600030101010101" pitchFamily="2" charset="-122"/>
                        </a:rPr>
                        <a:t>国际形势总体稳定</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当今世界仍很不安宁</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0339" marR="40339" marT="40339" marB="40339"/>
                </a:tc>
                <a:tc>
                  <a:txBody>
                    <a:bodyPr/>
                    <a:lstStyle/>
                    <a:p>
                      <a:pPr algn="just">
                        <a:spcAft>
                          <a:spcPts val="0"/>
                        </a:spcAft>
                      </a:pPr>
                      <a:r>
                        <a:rPr lang="zh-CN" sz="1400" b="1" kern="100">
                          <a:effectLst/>
                          <a:latin typeface="宋体" panose="02010600030101010101" pitchFamily="2" charset="-122"/>
                          <a:ea typeface="宋体" panose="02010600030101010101" pitchFamily="2" charset="-122"/>
                        </a:rPr>
                        <a:t>世界经济有了很大的发展</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当今世界仍是贫富悬殊的世界</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全球发展的最突出问题是南北发展不平衡</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0339" marR="40339" marT="40339" marB="40339"/>
                </a:tc>
                <a:extLst>
                  <a:ext uri="{0D108BD9-81ED-4DB2-BD59-A6C34878D82A}">
                    <a16:rowId xmlns:a16="http://schemas.microsoft.com/office/drawing/2014/main" val="4171475411"/>
                  </a:ext>
                </a:extLst>
              </a:tr>
              <a:tr h="221863">
                <a:tc>
                  <a:txBody>
                    <a:bodyPr/>
                    <a:lstStyle/>
                    <a:p>
                      <a:pPr indent="66675" algn="just">
                        <a:spcAft>
                          <a:spcPts val="0"/>
                        </a:spcAft>
                      </a:pPr>
                      <a:r>
                        <a:rPr lang="zh-CN" sz="1400" b="1" kern="100">
                          <a:effectLst/>
                          <a:latin typeface="宋体" panose="02010600030101010101" pitchFamily="2" charset="-122"/>
                          <a:ea typeface="宋体" panose="02010600030101010101" pitchFamily="2" charset="-122"/>
                        </a:rPr>
                        <a:t>主要障碍</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0339" marR="40339" marT="40339" marB="40339"/>
                </a:tc>
                <a:tc gridSpan="2">
                  <a:txBody>
                    <a:bodyPr/>
                    <a:lstStyle/>
                    <a:p>
                      <a:pPr algn="just">
                        <a:spcAft>
                          <a:spcPts val="0"/>
                        </a:spcAft>
                      </a:pPr>
                      <a:r>
                        <a:rPr lang="zh-CN" sz="1400" b="1" kern="100">
                          <a:effectLst/>
                          <a:latin typeface="宋体" panose="02010600030101010101" pitchFamily="2" charset="-122"/>
                          <a:ea typeface="宋体" panose="02010600030101010101" pitchFamily="2" charset="-122"/>
                        </a:rPr>
                        <a:t>霸权主义和强权政治是解决世界和平与发展问题的主要障碍</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0339" marR="40339" marT="40339" marB="40339"/>
                </a:tc>
                <a:tc hMerge="1">
                  <a:txBody>
                    <a:bodyPr/>
                    <a:lstStyle/>
                    <a:p>
                      <a:endParaRPr lang="zh-CN" altLang="en-US"/>
                    </a:p>
                  </a:txBody>
                  <a:tcPr/>
                </a:tc>
                <a:extLst>
                  <a:ext uri="{0D108BD9-81ED-4DB2-BD59-A6C34878D82A}">
                    <a16:rowId xmlns:a16="http://schemas.microsoft.com/office/drawing/2014/main" val="2614834489"/>
                  </a:ext>
                </a:extLst>
              </a:tr>
              <a:tr h="300300">
                <a:tc>
                  <a:txBody>
                    <a:bodyPr/>
                    <a:lstStyle/>
                    <a:p>
                      <a:pPr indent="66675" algn="just">
                        <a:spcAft>
                          <a:spcPts val="0"/>
                        </a:spcAft>
                      </a:pPr>
                      <a:r>
                        <a:rPr lang="zh-CN" sz="1400" b="1" kern="100">
                          <a:effectLst/>
                          <a:latin typeface="宋体" panose="02010600030101010101" pitchFamily="2" charset="-122"/>
                          <a:ea typeface="宋体" panose="02010600030101010101" pitchFamily="2" charset="-122"/>
                        </a:rPr>
                        <a:t>有效途径</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0339" marR="40339" marT="40339" marB="40339"/>
                </a:tc>
                <a:tc gridSpan="2">
                  <a:txBody>
                    <a:bodyPr/>
                    <a:lstStyle/>
                    <a:p>
                      <a:pPr algn="just">
                        <a:spcAft>
                          <a:spcPts val="0"/>
                        </a:spcAft>
                      </a:pPr>
                      <a:r>
                        <a:rPr lang="zh-CN" sz="1400" b="1" kern="100">
                          <a:effectLst/>
                          <a:latin typeface="宋体" panose="02010600030101010101" pitchFamily="2" charset="-122"/>
                          <a:ea typeface="宋体" panose="02010600030101010101" pitchFamily="2" charset="-122"/>
                        </a:rPr>
                        <a:t>必须坚决反对霸权主义和强权政治</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改变旧的国际秩序</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建立以和平共处五项原则为基础的有利于世界和平与发展的国际新秩序</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0339" marR="40339" marT="40339" marB="40339"/>
                </a:tc>
                <a:tc hMerge="1">
                  <a:txBody>
                    <a:bodyPr/>
                    <a:lstStyle/>
                    <a:p>
                      <a:endParaRPr lang="zh-CN" altLang="en-US"/>
                    </a:p>
                  </a:txBody>
                  <a:tcPr/>
                </a:tc>
                <a:extLst>
                  <a:ext uri="{0D108BD9-81ED-4DB2-BD59-A6C34878D82A}">
                    <a16:rowId xmlns:a16="http://schemas.microsoft.com/office/drawing/2014/main" val="3725146566"/>
                  </a:ext>
                </a:extLst>
              </a:tr>
              <a:tr h="1341265">
                <a:tc>
                  <a:txBody>
                    <a:bodyPr/>
                    <a:lstStyle/>
                    <a:p>
                      <a:pPr algn="just">
                        <a:spcAft>
                          <a:spcPts val="0"/>
                        </a:spcAft>
                      </a:pPr>
                      <a:r>
                        <a:rPr lang="zh-CN" sz="1400" b="1" kern="100">
                          <a:effectLst/>
                          <a:latin typeface="宋体" panose="02010600030101010101" pitchFamily="2" charset="-122"/>
                          <a:ea typeface="宋体" panose="02010600030101010101" pitchFamily="2" charset="-122"/>
                        </a:rPr>
                        <a:t>如何维护世界和平</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促进共同发展</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0339" marR="40339" marT="40339" marB="40339"/>
                </a:tc>
                <a:tc gridSpan="2">
                  <a:txBody>
                    <a:bodyPr/>
                    <a:lstStyle/>
                    <a:p>
                      <a:pPr algn="just">
                        <a:spcAft>
                          <a:spcPts val="0"/>
                        </a:spcAft>
                      </a:pPr>
                      <a:r>
                        <a:rPr lang="en-US" sz="1400" b="1" kern="100" dirty="0">
                          <a:effectLst/>
                          <a:latin typeface="宋体" panose="02010600030101010101" pitchFamily="2" charset="-122"/>
                          <a:ea typeface="宋体" panose="02010600030101010101" pitchFamily="2" charset="-122"/>
                        </a:rPr>
                        <a:t>(1)</a:t>
                      </a:r>
                      <a:r>
                        <a:rPr lang="zh-CN" sz="1400" b="1" kern="100" dirty="0">
                          <a:effectLst/>
                          <a:latin typeface="宋体" panose="02010600030101010101" pitchFamily="2" charset="-122"/>
                          <a:ea typeface="宋体" panose="02010600030101010101" pitchFamily="2" charset="-122"/>
                        </a:rPr>
                        <a:t>主权国家互相尊重主权和领土完整</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积极履行不侵犯别国、不干涉他国内政、以和平方式解决国际争端等义务</a:t>
                      </a:r>
                      <a:r>
                        <a:rPr lang="en-US" sz="1400" b="1" kern="100" dirty="0">
                          <a:effectLst/>
                          <a:latin typeface="宋体" panose="02010600030101010101" pitchFamily="2" charset="-122"/>
                          <a:ea typeface="宋体" panose="02010600030101010101" pitchFamily="2" charset="-122"/>
                        </a:rPr>
                        <a:t>.</a:t>
                      </a:r>
                      <a:endParaRPr lang="zh-CN" sz="1400" b="1" kern="100" dirty="0">
                        <a:effectLst/>
                        <a:latin typeface="宋体" panose="02010600030101010101" pitchFamily="2" charset="-122"/>
                        <a:ea typeface="宋体" panose="02010600030101010101" pitchFamily="2" charset="-122"/>
                      </a:endParaRPr>
                    </a:p>
                    <a:p>
                      <a:pPr algn="just">
                        <a:spcAft>
                          <a:spcPts val="0"/>
                        </a:spcAft>
                      </a:pPr>
                      <a:r>
                        <a:rPr lang="en-US" sz="1400" b="1" kern="100" dirty="0">
                          <a:effectLst/>
                          <a:latin typeface="宋体" panose="02010600030101010101" pitchFamily="2" charset="-122"/>
                          <a:ea typeface="宋体" panose="02010600030101010101" pitchFamily="2" charset="-122"/>
                        </a:rPr>
                        <a:t>(2)</a:t>
                      </a:r>
                      <a:r>
                        <a:rPr lang="zh-CN" sz="1400" b="1" kern="100" dirty="0">
                          <a:effectLst/>
                          <a:latin typeface="宋体" panose="02010600030101010101" pitchFamily="2" charset="-122"/>
                          <a:ea typeface="宋体" panose="02010600030101010101" pitchFamily="2" charset="-122"/>
                        </a:rPr>
                        <a:t>充分发挥国际组织的作用</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促进国家之间的政治、经济、文化、科学技术的交流与合作</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协调国际政治、经济关系</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调解国际争端</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缓解国家间的矛盾</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维护世界和平等等</a:t>
                      </a:r>
                    </a:p>
                    <a:p>
                      <a:pPr algn="just">
                        <a:spcAft>
                          <a:spcPts val="0"/>
                        </a:spcAft>
                      </a:pPr>
                      <a:r>
                        <a:rPr lang="en-US" sz="1400" b="1" kern="100" dirty="0">
                          <a:effectLst/>
                          <a:latin typeface="宋体" panose="02010600030101010101" pitchFamily="2" charset="-122"/>
                          <a:ea typeface="宋体" panose="02010600030101010101" pitchFamily="2" charset="-122"/>
                        </a:rPr>
                        <a:t>(3)</a:t>
                      </a:r>
                      <a:r>
                        <a:rPr lang="zh-CN" sz="1400" b="1" kern="100" dirty="0">
                          <a:effectLst/>
                          <a:latin typeface="宋体" panose="02010600030101010101" pitchFamily="2" charset="-122"/>
                          <a:ea typeface="宋体" panose="02010600030101010101" pitchFamily="2" charset="-122"/>
                        </a:rPr>
                        <a:t>充分发挥联合国在维护国际和平与安全、促进国际合作与发展方面的作用</a:t>
                      </a:r>
                      <a:r>
                        <a:rPr lang="en-US" sz="1400" b="1" kern="100" dirty="0">
                          <a:effectLst/>
                          <a:latin typeface="宋体" panose="02010600030101010101" pitchFamily="2" charset="-122"/>
                          <a:ea typeface="宋体" panose="02010600030101010101" pitchFamily="2" charset="-122"/>
                        </a:rPr>
                        <a:t>.</a:t>
                      </a:r>
                      <a:endParaRPr lang="zh-CN" sz="1400" b="1" kern="100" dirty="0">
                        <a:effectLst/>
                        <a:latin typeface="宋体" panose="02010600030101010101" pitchFamily="2" charset="-122"/>
                        <a:ea typeface="宋体" panose="02010600030101010101" pitchFamily="2" charset="-122"/>
                      </a:endParaRPr>
                    </a:p>
                    <a:p>
                      <a:pPr algn="just">
                        <a:spcAft>
                          <a:spcPts val="0"/>
                        </a:spcAft>
                      </a:pPr>
                      <a:r>
                        <a:rPr lang="en-US" sz="1400" b="1" kern="100" dirty="0">
                          <a:effectLst/>
                          <a:latin typeface="宋体" panose="02010600030101010101" pitchFamily="2" charset="-122"/>
                          <a:ea typeface="宋体" panose="02010600030101010101" pitchFamily="2" charset="-122"/>
                        </a:rPr>
                        <a:t>(4)</a:t>
                      </a:r>
                      <a:r>
                        <a:rPr lang="zh-CN" sz="1400" b="1" kern="100" dirty="0">
                          <a:effectLst/>
                          <a:latin typeface="宋体" panose="02010600030101010101" pitchFamily="2" charset="-122"/>
                          <a:ea typeface="宋体" panose="02010600030101010101" pitchFamily="2" charset="-122"/>
                        </a:rPr>
                        <a:t>国家利益决定国际关系</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各国在维护自身利益的同时</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尊重其他国家正当的国家利益</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维护各国人民的共同利益</a:t>
                      </a:r>
                      <a:r>
                        <a:rPr lang="en-US" sz="1400" b="1" kern="100" dirty="0">
                          <a:effectLst/>
                          <a:latin typeface="宋体" panose="02010600030101010101" pitchFamily="2" charset="-122"/>
                          <a:ea typeface="宋体" panose="02010600030101010101" pitchFamily="2" charset="-122"/>
                        </a:rPr>
                        <a:t>.</a:t>
                      </a:r>
                      <a:endParaRPr lang="zh-CN" sz="1400" b="1" kern="100" dirty="0">
                        <a:effectLst/>
                        <a:latin typeface="宋体" panose="02010600030101010101" pitchFamily="2" charset="-122"/>
                        <a:ea typeface="宋体" panose="02010600030101010101" pitchFamily="2" charset="-122"/>
                      </a:endParaRPr>
                    </a:p>
                    <a:p>
                      <a:pPr algn="just">
                        <a:spcAft>
                          <a:spcPts val="0"/>
                        </a:spcAft>
                      </a:pPr>
                      <a:r>
                        <a:rPr lang="en-US" sz="1400" b="1" kern="100" dirty="0">
                          <a:effectLst/>
                          <a:latin typeface="宋体" panose="02010600030101010101" pitchFamily="2" charset="-122"/>
                          <a:ea typeface="宋体" panose="02010600030101010101" pitchFamily="2" charset="-122"/>
                        </a:rPr>
                        <a:t>(5)</a:t>
                      </a:r>
                      <a:r>
                        <a:rPr lang="zh-CN" sz="1400" b="1" kern="100" dirty="0">
                          <a:effectLst/>
                          <a:latin typeface="宋体" panose="02010600030101010101" pitchFamily="2" charset="-122"/>
                          <a:ea typeface="宋体" panose="02010600030101010101" pitchFamily="2" charset="-122"/>
                        </a:rPr>
                        <a:t>坚决反对霸权主义和强权政治</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改变旧的国际秩序</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建立以和平共处五项原则为基础的有利于世界和平与发展的国际新秩序</a:t>
                      </a:r>
                      <a:r>
                        <a:rPr lang="en-US" sz="1400" b="1" kern="100" dirty="0">
                          <a:effectLst/>
                          <a:latin typeface="宋体" panose="02010600030101010101" pitchFamily="2" charset="-122"/>
                          <a:ea typeface="宋体" panose="02010600030101010101" pitchFamily="2" charset="-122"/>
                        </a:rPr>
                        <a:t>.</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0339" marR="40339" marT="40339" marB="40339"/>
                </a:tc>
                <a:tc hMerge="1">
                  <a:txBody>
                    <a:bodyPr/>
                    <a:lstStyle/>
                    <a:p>
                      <a:endParaRPr lang="zh-CN" altLang="en-US"/>
                    </a:p>
                  </a:txBody>
                  <a:tcPr/>
                </a:tc>
                <a:extLst>
                  <a:ext uri="{0D108BD9-81ED-4DB2-BD59-A6C34878D82A}">
                    <a16:rowId xmlns:a16="http://schemas.microsoft.com/office/drawing/2014/main" val="3739427183"/>
                  </a:ext>
                </a:extLst>
              </a:tr>
            </a:tbl>
          </a:graphicData>
        </a:graphic>
      </p:graphicFrame>
    </p:spTree>
    <p:extLst>
      <p:ext uri="{BB962C8B-B14F-4D97-AF65-F5344CB8AC3E}">
        <p14:creationId xmlns:p14="http://schemas.microsoft.com/office/powerpoint/2010/main" val="31372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B8E73B6-8D77-494A-AB84-CB64FE6A4530}"/>
              </a:ext>
            </a:extLst>
          </p:cNvPr>
          <p:cNvPicPr/>
          <p:nvPr/>
        </p:nvPicPr>
        <p:blipFill>
          <a:blip r:embed="rId2" cstate="print"/>
          <a:stretch>
            <a:fillRect/>
          </a:stretch>
        </p:blipFill>
        <p:spPr>
          <a:xfrm>
            <a:off x="1375442" y="474009"/>
            <a:ext cx="6861842" cy="4195481"/>
          </a:xfrm>
          <a:prstGeom prst="rect">
            <a:avLst/>
          </a:prstGeom>
        </p:spPr>
      </p:pic>
    </p:spTree>
    <p:extLst>
      <p:ext uri="{BB962C8B-B14F-4D97-AF65-F5344CB8AC3E}">
        <p14:creationId xmlns:p14="http://schemas.microsoft.com/office/powerpoint/2010/main" val="3041739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D4E177FC-57DB-423D-9828-C2DB0394F98C}"/>
              </a:ext>
            </a:extLst>
          </p:cNvPr>
          <p:cNvSpPr/>
          <p:nvPr/>
        </p:nvSpPr>
        <p:spPr>
          <a:xfrm>
            <a:off x="631131" y="0"/>
            <a:ext cx="3440365" cy="460960"/>
          </a:xfrm>
          <a:prstGeom prst="rect">
            <a:avLst/>
          </a:prstGeom>
        </p:spPr>
        <p:txBody>
          <a:bodyPr wrap="none">
            <a:spAutoFit/>
          </a:bodyPr>
          <a:lstStyle/>
          <a:p>
            <a:pPr>
              <a:lnSpc>
                <a:spcPct val="150000"/>
              </a:lnSpc>
            </a:pPr>
            <a:r>
              <a:rPr lang="en-US" altLang="zh-CN" b="1" kern="100" dirty="0">
                <a:solidFill>
                  <a:srgbClr val="0070C0"/>
                </a:solidFill>
                <a:latin typeface="宋体" panose="02010600030101010101" pitchFamily="2" charset="-122"/>
                <a:ea typeface="等线" panose="02010600030101010101" pitchFamily="2" charset="-122"/>
                <a:cs typeface="Times New Roman" panose="02020603050405020304" pitchFamily="18" charset="0"/>
              </a:rPr>
              <a:t>4.</a:t>
            </a:r>
            <a:r>
              <a:rPr lang="zh-CN" altLang="zh-CN" b="1" kern="100" dirty="0">
                <a:solidFill>
                  <a:srgbClr val="0070C0"/>
                </a:solidFill>
                <a:latin typeface="等线" panose="02010600030101010101" pitchFamily="2" charset="-122"/>
                <a:ea typeface="宋体" panose="02010600030101010101" pitchFamily="2" charset="-122"/>
                <a:cs typeface="Times New Roman" panose="02020603050405020304" pitchFamily="18" charset="0"/>
              </a:rPr>
              <a:t>比较经济全球化和世界多极化</a:t>
            </a:r>
            <a:endParaRPr lang="zh-CN" altLang="zh-CN" kern="100" dirty="0">
              <a:solidFill>
                <a:srgbClr val="0070C0"/>
              </a:solidFill>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5C8646D3-1546-412D-AC6A-4BEB0B53C22B}"/>
              </a:ext>
            </a:extLst>
          </p:cNvPr>
          <p:cNvGraphicFramePr>
            <a:graphicFrameLocks noGrp="1"/>
          </p:cNvGraphicFramePr>
          <p:nvPr>
            <p:extLst>
              <p:ext uri="{D42A27DB-BD31-4B8C-83A1-F6EECF244321}">
                <p14:modId xmlns:p14="http://schemas.microsoft.com/office/powerpoint/2010/main" val="4251633011"/>
              </p:ext>
            </p:extLst>
          </p:nvPr>
        </p:nvGraphicFramePr>
        <p:xfrm>
          <a:off x="760718" y="617747"/>
          <a:ext cx="6946367" cy="4016008"/>
        </p:xfrm>
        <a:graphic>
          <a:graphicData uri="http://schemas.openxmlformats.org/drawingml/2006/table">
            <a:tbl>
              <a:tblPr>
                <a:tableStyleId>{5940675A-B579-460E-94D1-54222C63F5DA}</a:tableStyleId>
              </a:tblPr>
              <a:tblGrid>
                <a:gridCol w="1217064">
                  <a:extLst>
                    <a:ext uri="{9D8B030D-6E8A-4147-A177-3AD203B41FA5}">
                      <a16:colId xmlns:a16="http://schemas.microsoft.com/office/drawing/2014/main" val="2922991754"/>
                    </a:ext>
                  </a:extLst>
                </a:gridCol>
                <a:gridCol w="3247361">
                  <a:extLst>
                    <a:ext uri="{9D8B030D-6E8A-4147-A177-3AD203B41FA5}">
                      <a16:colId xmlns:a16="http://schemas.microsoft.com/office/drawing/2014/main" val="3626499002"/>
                    </a:ext>
                  </a:extLst>
                </a:gridCol>
                <a:gridCol w="2481942">
                  <a:extLst>
                    <a:ext uri="{9D8B030D-6E8A-4147-A177-3AD203B41FA5}">
                      <a16:colId xmlns:a16="http://schemas.microsoft.com/office/drawing/2014/main" val="1594174151"/>
                    </a:ext>
                  </a:extLst>
                </a:gridCol>
              </a:tblGrid>
              <a:tr h="294922">
                <a:tc>
                  <a:txBody>
                    <a:bodyPr/>
                    <a:lstStyle/>
                    <a:p>
                      <a:endParaRPr lang="zh-CN" sz="1600" b="1" dirty="0">
                        <a:effectLst/>
                        <a:latin typeface="宋体" panose="02010600030101010101" pitchFamily="2" charset="-122"/>
                        <a:ea typeface="宋体" panose="02010600030101010101" pitchFamily="2" charset="-122"/>
                      </a:endParaRPr>
                    </a:p>
                  </a:txBody>
                  <a:tcPr marL="17190" marR="17190" marT="17190" marB="17190"/>
                </a:tc>
                <a:tc>
                  <a:txBody>
                    <a:bodyPr/>
                    <a:lstStyle/>
                    <a:p>
                      <a:pPr indent="803275" algn="l">
                        <a:lnSpc>
                          <a:spcPct val="150000"/>
                        </a:lnSpc>
                        <a:spcAft>
                          <a:spcPts val="0"/>
                        </a:spcAft>
                      </a:pPr>
                      <a:r>
                        <a:rPr lang="zh-CN" sz="1600" b="1" kern="100">
                          <a:effectLst/>
                          <a:latin typeface="宋体" panose="02010600030101010101" pitchFamily="2" charset="-122"/>
                          <a:ea typeface="宋体" panose="02010600030101010101" pitchFamily="2" charset="-122"/>
                        </a:rPr>
                        <a:t>经济全球化</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17190" marR="17190" marT="17190" marB="17190"/>
                </a:tc>
                <a:tc>
                  <a:txBody>
                    <a:bodyPr/>
                    <a:lstStyle/>
                    <a:p>
                      <a:pPr indent="535305" algn="l">
                        <a:lnSpc>
                          <a:spcPct val="150000"/>
                        </a:lnSpc>
                        <a:spcAft>
                          <a:spcPts val="0"/>
                        </a:spcAft>
                      </a:pPr>
                      <a:r>
                        <a:rPr lang="zh-CN" sz="1600" b="1" kern="100">
                          <a:effectLst/>
                          <a:latin typeface="宋体" panose="02010600030101010101" pitchFamily="2" charset="-122"/>
                          <a:ea typeface="宋体" panose="02010600030101010101" pitchFamily="2" charset="-122"/>
                        </a:rPr>
                        <a:t>世界多极化</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17190" marR="17190" marT="17190" marB="17190"/>
                </a:tc>
                <a:extLst>
                  <a:ext uri="{0D108BD9-81ED-4DB2-BD59-A6C34878D82A}">
                    <a16:rowId xmlns:a16="http://schemas.microsoft.com/office/drawing/2014/main" val="1806619223"/>
                  </a:ext>
                </a:extLst>
              </a:tr>
              <a:tr h="1866988">
                <a:tc>
                  <a:txBody>
                    <a:bodyPr/>
                    <a:lstStyle/>
                    <a:p>
                      <a:pPr algn="l">
                        <a:lnSpc>
                          <a:spcPct val="150000"/>
                        </a:lnSpc>
                        <a:spcAft>
                          <a:spcPts val="0"/>
                        </a:spcAft>
                      </a:pPr>
                      <a:r>
                        <a:rPr lang="en-US" sz="1600" b="1" kern="100">
                          <a:effectLst/>
                          <a:latin typeface="宋体" panose="02010600030101010101" pitchFamily="2" charset="-122"/>
                          <a:ea typeface="宋体" panose="02010600030101010101" pitchFamily="2" charset="-122"/>
                        </a:rPr>
                        <a:t> </a:t>
                      </a:r>
                      <a:endParaRPr lang="zh-CN" sz="1600" b="1" kern="100">
                        <a:effectLst/>
                        <a:latin typeface="宋体" panose="02010600030101010101" pitchFamily="2" charset="-122"/>
                        <a:ea typeface="宋体" panose="02010600030101010101" pitchFamily="2" charset="-122"/>
                      </a:endParaRPr>
                    </a:p>
                    <a:p>
                      <a:pPr algn="l">
                        <a:lnSpc>
                          <a:spcPct val="150000"/>
                        </a:lnSpc>
                        <a:spcAft>
                          <a:spcPts val="0"/>
                        </a:spcAft>
                      </a:pPr>
                      <a:r>
                        <a:rPr lang="zh-CN" sz="1600" b="1" kern="100">
                          <a:effectLst/>
                          <a:latin typeface="宋体" panose="02010600030101010101" pitchFamily="2" charset="-122"/>
                          <a:ea typeface="宋体" panose="02010600030101010101" pitchFamily="2" charset="-122"/>
                        </a:rPr>
                        <a:t>内涵</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17190" marR="17190" marT="17190" marB="17190"/>
                </a:tc>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是指商品、劳务、技术、资金在全球范围内流动和配置</a:t>
                      </a:r>
                      <a:r>
                        <a:rPr lang="en-US" sz="1600" b="1" kern="100">
                          <a:effectLst/>
                          <a:latin typeface="宋体" panose="02010600030101010101" pitchFamily="2" charset="-122"/>
                          <a:ea typeface="宋体" panose="02010600030101010101" pitchFamily="2" charset="-122"/>
                        </a:rPr>
                        <a:t>,</a:t>
                      </a:r>
                      <a:r>
                        <a:rPr lang="zh-CN" sz="1600" b="1" kern="100">
                          <a:effectLst/>
                          <a:latin typeface="宋体" panose="02010600030101010101" pitchFamily="2" charset="-122"/>
                          <a:ea typeface="宋体" panose="02010600030101010101" pitchFamily="2" charset="-122"/>
                        </a:rPr>
                        <a:t>使各国经济日益相互依赖、相互联系的趋势。它是从经济角度反映当今世界相互联系、依赖加强的趋势</a:t>
                      </a:r>
                      <a:r>
                        <a:rPr lang="en-US" sz="1600" b="1" kern="100">
                          <a:effectLst/>
                          <a:latin typeface="宋体" panose="02010600030101010101" pitchFamily="2" charset="-122"/>
                          <a:ea typeface="宋体" panose="02010600030101010101" pitchFamily="2" charset="-122"/>
                        </a:rPr>
                        <a:t>.</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17190" marR="17190" marT="17190" marB="17190"/>
                </a:tc>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世界多极化是相对于两极格局和单极世界而言的</a:t>
                      </a:r>
                      <a:r>
                        <a:rPr lang="en-US" sz="1600" b="1" kern="100">
                          <a:effectLst/>
                          <a:latin typeface="宋体" panose="02010600030101010101" pitchFamily="2" charset="-122"/>
                          <a:ea typeface="宋体" panose="02010600030101010101" pitchFamily="2" charset="-122"/>
                        </a:rPr>
                        <a:t>,</a:t>
                      </a:r>
                      <a:r>
                        <a:rPr lang="zh-CN" sz="1600" b="1" kern="100">
                          <a:effectLst/>
                          <a:latin typeface="宋体" panose="02010600030101010101" pitchFamily="2" charset="-122"/>
                          <a:ea typeface="宋体" panose="02010600030101010101" pitchFamily="2" charset="-122"/>
                        </a:rPr>
                        <a:t>世界正在形成若干个政治经济力量中心</a:t>
                      </a:r>
                      <a:r>
                        <a:rPr lang="en-US" sz="1600" b="1" kern="100">
                          <a:effectLst/>
                          <a:latin typeface="宋体" panose="02010600030101010101" pitchFamily="2" charset="-122"/>
                          <a:ea typeface="宋体" panose="02010600030101010101" pitchFamily="2" charset="-122"/>
                        </a:rPr>
                        <a:t>,</a:t>
                      </a:r>
                      <a:r>
                        <a:rPr lang="zh-CN" sz="1600" b="1" kern="100">
                          <a:effectLst/>
                          <a:latin typeface="宋体" panose="02010600030101010101" pitchFamily="2" charset="-122"/>
                          <a:ea typeface="宋体" panose="02010600030101010101" pitchFamily="2" charset="-122"/>
                        </a:rPr>
                        <a:t>各种力量相互制衡的趋势日益明显</a:t>
                      </a:r>
                      <a:r>
                        <a:rPr lang="en-US" sz="1600" b="1" kern="100">
                          <a:effectLst/>
                          <a:latin typeface="宋体" panose="02010600030101010101" pitchFamily="2" charset="-122"/>
                          <a:ea typeface="宋体" panose="02010600030101010101" pitchFamily="2" charset="-122"/>
                        </a:rPr>
                        <a:t>.</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17190" marR="17190" marT="17190" marB="17190"/>
                </a:tc>
                <a:extLst>
                  <a:ext uri="{0D108BD9-81ED-4DB2-BD59-A6C34878D82A}">
                    <a16:rowId xmlns:a16="http://schemas.microsoft.com/office/drawing/2014/main" val="490956477"/>
                  </a:ext>
                </a:extLst>
              </a:tr>
              <a:tr h="746150">
                <a:tc>
                  <a:txBody>
                    <a:bodyPr/>
                    <a:lstStyle/>
                    <a:p>
                      <a:pPr algn="l">
                        <a:lnSpc>
                          <a:spcPct val="150000"/>
                        </a:lnSpc>
                        <a:spcAft>
                          <a:spcPts val="0"/>
                        </a:spcAft>
                      </a:pPr>
                      <a:r>
                        <a:rPr lang="en-US" sz="1600" b="1" kern="100">
                          <a:effectLst/>
                          <a:latin typeface="宋体" panose="02010600030101010101" pitchFamily="2" charset="-122"/>
                          <a:ea typeface="宋体" panose="02010600030101010101" pitchFamily="2" charset="-122"/>
                        </a:rPr>
                        <a:t> </a:t>
                      </a:r>
                      <a:endParaRPr lang="zh-CN" sz="1600" b="1" kern="100">
                        <a:effectLst/>
                        <a:latin typeface="宋体" panose="02010600030101010101" pitchFamily="2" charset="-122"/>
                        <a:ea typeface="宋体" panose="02010600030101010101" pitchFamily="2" charset="-122"/>
                      </a:endParaRPr>
                    </a:p>
                    <a:p>
                      <a:pPr algn="l">
                        <a:lnSpc>
                          <a:spcPct val="150000"/>
                        </a:lnSpc>
                        <a:spcAft>
                          <a:spcPts val="0"/>
                        </a:spcAft>
                      </a:pPr>
                      <a:r>
                        <a:rPr lang="zh-CN" sz="1600" b="1" kern="100">
                          <a:effectLst/>
                          <a:latin typeface="宋体" panose="02010600030101010101" pitchFamily="2" charset="-122"/>
                          <a:ea typeface="宋体" panose="02010600030101010101" pitchFamily="2" charset="-122"/>
                        </a:rPr>
                        <a:t>联系</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17190" marR="17190" marT="17190" marB="17190"/>
                </a:tc>
                <a:tc gridSpan="2">
                  <a:txBody>
                    <a:bodyPr/>
                    <a:lstStyle/>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经济全球化一方面给世界各国带来了难得的发展机遇</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另一方面又给发展中国家带来严峻挑战</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而这些矛盾只能在世界多极化发展的过程中</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通过建立国际政治经济新秩序来解决。多极化的发展趋势</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促使不同国家特别是发展中国家进一步加强合作</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从而推动经济全球化的发展</a:t>
                      </a:r>
                      <a:endParaRPr lang="zh-CN" sz="16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17190" marR="17190" marT="17190" marB="17190"/>
                </a:tc>
                <a:tc hMerge="1">
                  <a:txBody>
                    <a:bodyPr/>
                    <a:lstStyle/>
                    <a:p>
                      <a:endParaRPr lang="zh-CN" altLang="en-US"/>
                    </a:p>
                  </a:txBody>
                  <a:tcPr/>
                </a:tc>
                <a:extLst>
                  <a:ext uri="{0D108BD9-81ED-4DB2-BD59-A6C34878D82A}">
                    <a16:rowId xmlns:a16="http://schemas.microsoft.com/office/drawing/2014/main" val="1246998346"/>
                  </a:ext>
                </a:extLst>
              </a:tr>
            </a:tbl>
          </a:graphicData>
        </a:graphic>
      </p:graphicFrame>
    </p:spTree>
    <p:extLst>
      <p:ext uri="{BB962C8B-B14F-4D97-AF65-F5344CB8AC3E}">
        <p14:creationId xmlns:p14="http://schemas.microsoft.com/office/powerpoint/2010/main" val="417867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7E7D3579-CDE0-4C3C-82C6-3AAC1880C6FE}"/>
              </a:ext>
            </a:extLst>
          </p:cNvPr>
          <p:cNvSpPr/>
          <p:nvPr/>
        </p:nvSpPr>
        <p:spPr>
          <a:xfrm>
            <a:off x="521614" y="169049"/>
            <a:ext cx="2045753" cy="460960"/>
          </a:xfrm>
          <a:prstGeom prst="rect">
            <a:avLst/>
          </a:prstGeom>
        </p:spPr>
        <p:txBody>
          <a:bodyPr wrap="none">
            <a:spAutoFit/>
          </a:bodyPr>
          <a:lstStyle/>
          <a:p>
            <a:pPr>
              <a:lnSpc>
                <a:spcPct val="150000"/>
              </a:lnSpc>
            </a:pPr>
            <a:r>
              <a:rPr lang="en-US" altLang="zh-CN" b="1" kern="100" dirty="0">
                <a:solidFill>
                  <a:srgbClr val="0070C0"/>
                </a:solidFill>
                <a:latin typeface="宋体" panose="02010600030101010101" pitchFamily="2" charset="-122"/>
                <a:ea typeface="等线" panose="02010600030101010101" pitchFamily="2" charset="-122"/>
                <a:cs typeface="Times New Roman" panose="02020603050405020304" pitchFamily="18" charset="0"/>
              </a:rPr>
              <a:t>5.</a:t>
            </a:r>
            <a:r>
              <a:rPr lang="zh-CN" altLang="zh-CN" b="1" kern="100" dirty="0">
                <a:solidFill>
                  <a:srgbClr val="0070C0"/>
                </a:solidFill>
                <a:latin typeface="等线" panose="02010600030101010101" pitchFamily="2" charset="-122"/>
                <a:ea typeface="宋体" panose="02010600030101010101" pitchFamily="2" charset="-122"/>
                <a:cs typeface="Times New Roman" panose="02020603050405020304" pitchFamily="18" charset="0"/>
              </a:rPr>
              <a:t>国际竞争的实质</a:t>
            </a:r>
            <a:endParaRPr lang="zh-CN" altLang="zh-CN" kern="100" dirty="0">
              <a:solidFill>
                <a:srgbClr val="0070C0"/>
              </a:solidFill>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26E99D9D-73A7-47BC-A703-8207745B65DF}"/>
              </a:ext>
            </a:extLst>
          </p:cNvPr>
          <p:cNvGraphicFramePr>
            <a:graphicFrameLocks noGrp="1"/>
          </p:cNvGraphicFramePr>
          <p:nvPr>
            <p:extLst>
              <p:ext uri="{D42A27DB-BD31-4B8C-83A1-F6EECF244321}">
                <p14:modId xmlns:p14="http://schemas.microsoft.com/office/powerpoint/2010/main" val="1448590905"/>
              </p:ext>
            </p:extLst>
          </p:nvPr>
        </p:nvGraphicFramePr>
        <p:xfrm>
          <a:off x="776088" y="885157"/>
          <a:ext cx="7591824" cy="3373185"/>
        </p:xfrm>
        <a:graphic>
          <a:graphicData uri="http://schemas.openxmlformats.org/drawingml/2006/table">
            <a:tbl>
              <a:tblPr>
                <a:tableStyleId>{5940675A-B579-460E-94D1-54222C63F5DA}</a:tableStyleId>
              </a:tblPr>
              <a:tblGrid>
                <a:gridCol w="674617">
                  <a:extLst>
                    <a:ext uri="{9D8B030D-6E8A-4147-A177-3AD203B41FA5}">
                      <a16:colId xmlns:a16="http://schemas.microsoft.com/office/drawing/2014/main" val="2422589810"/>
                    </a:ext>
                  </a:extLst>
                </a:gridCol>
                <a:gridCol w="6917207">
                  <a:extLst>
                    <a:ext uri="{9D8B030D-6E8A-4147-A177-3AD203B41FA5}">
                      <a16:colId xmlns:a16="http://schemas.microsoft.com/office/drawing/2014/main" val="2373909634"/>
                    </a:ext>
                  </a:extLst>
                </a:gridCol>
              </a:tblGrid>
              <a:tr h="240665">
                <a:tc>
                  <a:txBody>
                    <a:bodyPr/>
                    <a:lstStyle/>
                    <a:p>
                      <a:pPr algn="l" eaLnBrk="0" latinLnBrk="1" hangingPunct="0">
                        <a:lnSpc>
                          <a:spcPct val="150000"/>
                        </a:lnSpc>
                        <a:spcAft>
                          <a:spcPts val="0"/>
                        </a:spcAft>
                      </a:pPr>
                      <a:r>
                        <a:rPr lang="zh-CN" sz="1800" b="1" kern="0">
                          <a:effectLst/>
                          <a:latin typeface="宋体" panose="02010600030101010101" pitchFamily="2" charset="-122"/>
                          <a:ea typeface="宋体" panose="02010600030101010101" pitchFamily="2" charset="-122"/>
                        </a:rPr>
                        <a:t>表现</a:t>
                      </a:r>
                      <a:endParaRPr lang="zh-CN" sz="18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eaLnBrk="0" latinLnBrk="1" hangingPunct="0">
                        <a:lnSpc>
                          <a:spcPct val="150000"/>
                        </a:lnSpc>
                        <a:spcAft>
                          <a:spcPts val="0"/>
                        </a:spcAft>
                      </a:pPr>
                      <a:r>
                        <a:rPr lang="zh-CN" sz="1800" b="1" kern="0">
                          <a:effectLst/>
                          <a:latin typeface="宋体" panose="02010600030101010101" pitchFamily="2" charset="-122"/>
                          <a:ea typeface="宋体" panose="02010600030101010101" pitchFamily="2" charset="-122"/>
                        </a:rPr>
                        <a:t>国际竞争表现在各个领域</a:t>
                      </a:r>
                      <a:r>
                        <a:rPr lang="en-US" sz="1800" b="1" kern="0">
                          <a:effectLst/>
                          <a:latin typeface="宋体" panose="02010600030101010101" pitchFamily="2" charset="-122"/>
                          <a:ea typeface="宋体" panose="02010600030101010101" pitchFamily="2" charset="-122"/>
                        </a:rPr>
                        <a:t>,</a:t>
                      </a:r>
                      <a:r>
                        <a:rPr lang="zh-CN" sz="1800" b="1" kern="0">
                          <a:effectLst/>
                          <a:latin typeface="宋体" panose="02010600030101010101" pitchFamily="2" charset="-122"/>
                          <a:ea typeface="宋体" panose="02010600030101010101" pitchFamily="2" charset="-122"/>
                        </a:rPr>
                        <a:t>有经济竞争、文化竞争、军备竞争、人才竞争、科技竞争等</a:t>
                      </a:r>
                      <a:endParaRPr lang="zh-CN" sz="18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487455178"/>
                  </a:ext>
                </a:extLst>
              </a:tr>
              <a:tr h="0">
                <a:tc>
                  <a:txBody>
                    <a:bodyPr/>
                    <a:lstStyle/>
                    <a:p>
                      <a:pPr algn="l" eaLnBrk="0" latinLnBrk="1" hangingPunct="0">
                        <a:lnSpc>
                          <a:spcPct val="150000"/>
                        </a:lnSpc>
                        <a:spcAft>
                          <a:spcPts val="0"/>
                        </a:spcAft>
                      </a:pPr>
                      <a:r>
                        <a:rPr lang="zh-CN" sz="1800" b="1" kern="0">
                          <a:effectLst/>
                          <a:latin typeface="宋体" panose="02010600030101010101" pitchFamily="2" charset="-122"/>
                          <a:ea typeface="宋体" panose="02010600030101010101" pitchFamily="2" charset="-122"/>
                        </a:rPr>
                        <a:t>实质</a:t>
                      </a:r>
                      <a:endParaRPr lang="zh-CN" sz="18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eaLnBrk="0" latinLnBrk="1" hangingPunct="0">
                        <a:lnSpc>
                          <a:spcPct val="150000"/>
                        </a:lnSpc>
                        <a:spcAft>
                          <a:spcPts val="0"/>
                        </a:spcAft>
                      </a:pPr>
                      <a:r>
                        <a:rPr lang="zh-CN" sz="1800" b="1" kern="0">
                          <a:effectLst/>
                          <a:latin typeface="宋体" panose="02010600030101010101" pitchFamily="2" charset="-122"/>
                          <a:ea typeface="宋体" panose="02010600030101010101" pitchFamily="2" charset="-122"/>
                        </a:rPr>
                        <a:t>当前国际竞争的实质是以经济和科技实力为基础的综合国力的较量</a:t>
                      </a:r>
                      <a:endParaRPr lang="zh-CN" sz="18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2071160741"/>
                  </a:ext>
                </a:extLst>
              </a:tr>
              <a:tr h="831850">
                <a:tc>
                  <a:txBody>
                    <a:bodyPr/>
                    <a:lstStyle/>
                    <a:p>
                      <a:pPr algn="l" eaLnBrk="0" latinLnBrk="1" hangingPunct="0">
                        <a:lnSpc>
                          <a:spcPct val="150000"/>
                        </a:lnSpc>
                        <a:spcAft>
                          <a:spcPts val="0"/>
                        </a:spcAft>
                      </a:pPr>
                      <a:r>
                        <a:rPr lang="zh-CN" sz="1800" b="1" kern="0">
                          <a:effectLst/>
                          <a:latin typeface="宋体" panose="02010600030101010101" pitchFamily="2" charset="-122"/>
                          <a:ea typeface="宋体" panose="02010600030101010101" pitchFamily="2" charset="-122"/>
                        </a:rPr>
                        <a:t>对策</a:t>
                      </a:r>
                      <a:endParaRPr lang="zh-CN" sz="18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eaLnBrk="0" latinLnBrk="1" hangingPunct="0">
                        <a:lnSpc>
                          <a:spcPct val="150000"/>
                        </a:lnSpc>
                        <a:spcAft>
                          <a:spcPts val="0"/>
                        </a:spcAft>
                      </a:pPr>
                      <a:r>
                        <a:rPr lang="zh-CN" sz="1800" b="1" kern="0" dirty="0">
                          <a:effectLst/>
                          <a:latin typeface="宋体" panose="02010600030101010101" pitchFamily="2" charset="-122"/>
                          <a:ea typeface="宋体" panose="02010600030101010101" pitchFamily="2" charset="-122"/>
                        </a:rPr>
                        <a:t>很多国家都以发展经济和科技作为国家的战略重点</a:t>
                      </a:r>
                      <a:r>
                        <a:rPr lang="en-US" sz="1800" b="1" kern="0" dirty="0">
                          <a:effectLst/>
                          <a:latin typeface="宋体" panose="02010600030101010101" pitchFamily="2" charset="-122"/>
                          <a:ea typeface="宋体" panose="02010600030101010101" pitchFamily="2" charset="-122"/>
                        </a:rPr>
                        <a:t>,</a:t>
                      </a:r>
                      <a:r>
                        <a:rPr lang="zh-CN" sz="1800" b="1" kern="0" dirty="0">
                          <a:effectLst/>
                          <a:latin typeface="宋体" panose="02010600030101010101" pitchFamily="2" charset="-122"/>
                          <a:ea typeface="宋体" panose="02010600030101010101" pitchFamily="2" charset="-122"/>
                        </a:rPr>
                        <a:t>努力增强自己的综合国力</a:t>
                      </a:r>
                      <a:r>
                        <a:rPr lang="en-US" sz="1800" b="1" kern="0" dirty="0">
                          <a:effectLst/>
                          <a:latin typeface="宋体" panose="02010600030101010101" pitchFamily="2" charset="-122"/>
                          <a:ea typeface="宋体" panose="02010600030101010101" pitchFamily="2" charset="-122"/>
                        </a:rPr>
                        <a:t>,</a:t>
                      </a:r>
                      <a:r>
                        <a:rPr lang="zh-CN" sz="1800" b="1" kern="0" dirty="0">
                          <a:effectLst/>
                          <a:latin typeface="宋体" panose="02010600030101010101" pitchFamily="2" charset="-122"/>
                          <a:ea typeface="宋体" panose="02010600030101010101" pitchFamily="2" charset="-122"/>
                        </a:rPr>
                        <a:t>力图在世界格局中占据有利地位。我们一定要抓住和利用好重要战略机遇期</a:t>
                      </a:r>
                      <a:r>
                        <a:rPr lang="en-US" sz="1800" b="1" kern="0" dirty="0">
                          <a:effectLst/>
                          <a:latin typeface="宋体" panose="02010600030101010101" pitchFamily="2" charset="-122"/>
                          <a:ea typeface="宋体" panose="02010600030101010101" pitchFamily="2" charset="-122"/>
                        </a:rPr>
                        <a:t>,</a:t>
                      </a:r>
                      <a:r>
                        <a:rPr lang="zh-CN" sz="1800" b="1" kern="0" dirty="0">
                          <a:effectLst/>
                          <a:latin typeface="宋体" panose="02010600030101010101" pitchFamily="2" charset="-122"/>
                          <a:ea typeface="宋体" panose="02010600030101010101" pitchFamily="2" charset="-122"/>
                        </a:rPr>
                        <a:t>全面把握机遇</a:t>
                      </a:r>
                      <a:r>
                        <a:rPr lang="en-US" sz="1800" b="1" kern="0" dirty="0">
                          <a:effectLst/>
                          <a:latin typeface="宋体" panose="02010600030101010101" pitchFamily="2" charset="-122"/>
                          <a:ea typeface="宋体" panose="02010600030101010101" pitchFamily="2" charset="-122"/>
                        </a:rPr>
                        <a:t>,</a:t>
                      </a:r>
                      <a:r>
                        <a:rPr lang="zh-CN" sz="1800" b="1" kern="0" dirty="0">
                          <a:effectLst/>
                          <a:latin typeface="宋体" panose="02010600030101010101" pitchFamily="2" charset="-122"/>
                          <a:ea typeface="宋体" panose="02010600030101010101" pitchFamily="2" charset="-122"/>
                        </a:rPr>
                        <a:t>沉着应对挑战</a:t>
                      </a:r>
                      <a:r>
                        <a:rPr lang="en-US" sz="1800" b="1" kern="0" dirty="0">
                          <a:effectLst/>
                          <a:latin typeface="宋体" panose="02010600030101010101" pitchFamily="2" charset="-122"/>
                          <a:ea typeface="宋体" panose="02010600030101010101" pitchFamily="2" charset="-122"/>
                        </a:rPr>
                        <a:t>,</a:t>
                      </a:r>
                      <a:r>
                        <a:rPr lang="zh-CN" sz="1800" b="1" kern="0" dirty="0">
                          <a:effectLst/>
                          <a:latin typeface="宋体" panose="02010600030101010101" pitchFamily="2" charset="-122"/>
                          <a:ea typeface="宋体" panose="02010600030101010101" pitchFamily="2" charset="-122"/>
                        </a:rPr>
                        <a:t>增强综合国力</a:t>
                      </a:r>
                      <a:r>
                        <a:rPr lang="en-US" sz="1800" b="1" kern="0" dirty="0">
                          <a:effectLst/>
                          <a:latin typeface="宋体" panose="02010600030101010101" pitchFamily="2" charset="-122"/>
                          <a:ea typeface="宋体" panose="02010600030101010101" pitchFamily="2" charset="-122"/>
                        </a:rPr>
                        <a:t>,</a:t>
                      </a:r>
                      <a:r>
                        <a:rPr lang="zh-CN" sz="1800" b="1" kern="0" dirty="0">
                          <a:effectLst/>
                          <a:latin typeface="宋体" panose="02010600030101010101" pitchFamily="2" charset="-122"/>
                          <a:ea typeface="宋体" panose="02010600030101010101" pitchFamily="2" charset="-122"/>
                        </a:rPr>
                        <a:t>全面建成小康社会</a:t>
                      </a:r>
                      <a:r>
                        <a:rPr lang="en-US" sz="1800" b="1" kern="0" dirty="0">
                          <a:effectLst/>
                          <a:latin typeface="宋体" panose="02010600030101010101" pitchFamily="2" charset="-122"/>
                          <a:ea typeface="宋体" panose="02010600030101010101" pitchFamily="2" charset="-122"/>
                        </a:rPr>
                        <a:t>,</a:t>
                      </a:r>
                      <a:r>
                        <a:rPr lang="zh-CN" sz="1800" b="1" kern="0" dirty="0">
                          <a:effectLst/>
                          <a:latin typeface="宋体" panose="02010600030101010101" pitchFamily="2" charset="-122"/>
                          <a:ea typeface="宋体" panose="02010600030101010101" pitchFamily="2" charset="-122"/>
                        </a:rPr>
                        <a:t>把我国建设成富强民主文明和谐美丽的社会主义现代化强国</a:t>
                      </a:r>
                      <a:r>
                        <a:rPr lang="en-US" sz="1800" b="1" kern="0" dirty="0">
                          <a:effectLst/>
                          <a:latin typeface="宋体" panose="02010600030101010101" pitchFamily="2" charset="-122"/>
                          <a:ea typeface="宋体" panose="02010600030101010101" pitchFamily="2" charset="-122"/>
                        </a:rPr>
                        <a:t>.</a:t>
                      </a:r>
                      <a:endParaRPr lang="zh-CN" sz="18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1663098289"/>
                  </a:ext>
                </a:extLst>
              </a:tr>
            </a:tbl>
          </a:graphicData>
        </a:graphic>
      </p:graphicFrame>
    </p:spTree>
    <p:extLst>
      <p:ext uri="{BB962C8B-B14F-4D97-AF65-F5344CB8AC3E}">
        <p14:creationId xmlns:p14="http://schemas.microsoft.com/office/powerpoint/2010/main" val="3875855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95E3953-D30F-41FC-8842-AFFEBB812F71}"/>
              </a:ext>
            </a:extLst>
          </p:cNvPr>
          <p:cNvSpPr/>
          <p:nvPr/>
        </p:nvSpPr>
        <p:spPr>
          <a:xfrm>
            <a:off x="143448" y="120666"/>
            <a:ext cx="3539752" cy="460960"/>
          </a:xfrm>
          <a:prstGeom prst="rect">
            <a:avLst/>
          </a:prstGeom>
        </p:spPr>
        <p:txBody>
          <a:bodyPr wrap="none">
            <a:spAutoFit/>
          </a:bodyPr>
          <a:lstStyle/>
          <a:p>
            <a:pPr marL="228600" indent="266700">
              <a:lnSpc>
                <a:spcPct val="150000"/>
              </a:lnSpc>
            </a:pPr>
            <a:r>
              <a:rPr lang="en-US" altLang="zh-CN" b="1" kern="100" dirty="0">
                <a:solidFill>
                  <a:srgbClr val="0070C0"/>
                </a:solidFill>
                <a:latin typeface="宋体" panose="02010600030101010101" pitchFamily="2" charset="-122"/>
                <a:ea typeface="等线" panose="02010600030101010101" pitchFamily="2" charset="-122"/>
                <a:cs typeface="Times New Roman" panose="02020603050405020304" pitchFamily="18" charset="0"/>
              </a:rPr>
              <a:t>6.</a:t>
            </a:r>
            <a:r>
              <a:rPr lang="en-US" altLang="zh-CN" b="1" kern="100" dirty="0">
                <a:solidFill>
                  <a:srgbClr val="0070C0"/>
                </a:solidFill>
                <a:latin typeface="等线" panose="02010600030101010101" pitchFamily="2" charset="-122"/>
                <a:ea typeface="等线" panose="02010600030101010101" pitchFamily="2" charset="-122"/>
                <a:cs typeface="Times New Roman" panose="02020603050405020304" pitchFamily="18" charset="0"/>
              </a:rPr>
              <a:t> </a:t>
            </a:r>
            <a:r>
              <a:rPr lang="zh-CN" altLang="zh-CN" b="1" kern="100" dirty="0">
                <a:solidFill>
                  <a:srgbClr val="0070C0"/>
                </a:solidFill>
                <a:latin typeface="等线" panose="02010600030101010101" pitchFamily="2" charset="-122"/>
                <a:ea typeface="宋体" panose="02010600030101010101" pitchFamily="2" charset="-122"/>
                <a:cs typeface="Times New Roman" panose="02020603050405020304" pitchFamily="18" charset="0"/>
              </a:rPr>
              <a:t>正确理解我国的外交政策</a:t>
            </a:r>
            <a:endParaRPr lang="zh-CN" altLang="zh-CN" kern="100" dirty="0">
              <a:solidFill>
                <a:srgbClr val="0070C0"/>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4BD33E20-17EF-4DA0-B514-F032FDD32EEE}"/>
              </a:ext>
            </a:extLst>
          </p:cNvPr>
          <p:cNvSpPr/>
          <p:nvPr/>
        </p:nvSpPr>
        <p:spPr>
          <a:xfrm>
            <a:off x="143448" y="581626"/>
            <a:ext cx="1954381" cy="460960"/>
          </a:xfrm>
          <a:prstGeom prst="rect">
            <a:avLst/>
          </a:prstGeom>
        </p:spPr>
        <p:txBody>
          <a:bodyPr wrap="none">
            <a:spAutoFit/>
          </a:bodyPr>
          <a:lstStyle/>
          <a:p>
            <a:pPr marL="228600" indent="266700">
              <a:lnSpc>
                <a:spcPct val="150000"/>
              </a:lnSpc>
            </a:pPr>
            <a:r>
              <a:rPr lang="en-US" altLang="zh-CN" kern="100" dirty="0">
                <a:latin typeface="宋体" panose="02010600030101010101" pitchFamily="2" charset="-122"/>
                <a:ea typeface="等线" panose="02010600030101010101" pitchFamily="2" charset="-122"/>
                <a:cs typeface="Times New Roman" panose="02020603050405020304" pitchFamily="18" charset="0"/>
              </a:rPr>
              <a:t>(1)</a:t>
            </a:r>
            <a:r>
              <a:rPr lang="zh-CN" altLang="zh-CN" kern="100" dirty="0">
                <a:latin typeface="等线" panose="02010600030101010101" pitchFamily="2" charset="-122"/>
                <a:ea typeface="宋体" panose="02010600030101010101" pitchFamily="2" charset="-122"/>
                <a:cs typeface="Times New Roman" panose="02020603050405020304" pitchFamily="18" charset="0"/>
              </a:rPr>
              <a:t>决定因素</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A6085C60-A469-4CC8-9AAB-C85959412180}"/>
              </a:ext>
            </a:extLst>
          </p:cNvPr>
          <p:cNvPicPr/>
          <p:nvPr/>
        </p:nvPicPr>
        <p:blipFill>
          <a:blip r:embed="rId2" cstate="print"/>
          <a:stretch>
            <a:fillRect/>
          </a:stretch>
        </p:blipFill>
        <p:spPr>
          <a:xfrm>
            <a:off x="906715" y="1398109"/>
            <a:ext cx="6531429" cy="2628325"/>
          </a:xfrm>
          <a:prstGeom prst="rect">
            <a:avLst/>
          </a:prstGeom>
        </p:spPr>
      </p:pic>
    </p:spTree>
    <p:extLst>
      <p:ext uri="{BB962C8B-B14F-4D97-AF65-F5344CB8AC3E}">
        <p14:creationId xmlns:p14="http://schemas.microsoft.com/office/powerpoint/2010/main" val="254877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ED3FD06-F46F-42CF-9C1A-AE071FC0700D}"/>
              </a:ext>
            </a:extLst>
          </p:cNvPr>
          <p:cNvSpPr/>
          <p:nvPr/>
        </p:nvSpPr>
        <p:spPr>
          <a:xfrm>
            <a:off x="167730" y="105217"/>
            <a:ext cx="1954381" cy="442878"/>
          </a:xfrm>
          <a:prstGeom prst="rect">
            <a:avLst/>
          </a:prstGeom>
        </p:spPr>
        <p:txBody>
          <a:bodyPr wrap="none">
            <a:spAutoFit/>
          </a:bodyPr>
          <a:lstStyle/>
          <a:p>
            <a:pPr marL="228600" indent="266700">
              <a:lnSpc>
                <a:spcPct val="150000"/>
              </a:lnSpc>
            </a:pPr>
            <a:r>
              <a:rPr lang="en-US" altLang="zh-CN" b="1" kern="100" dirty="0">
                <a:latin typeface="宋体" panose="02010600030101010101" pitchFamily="2" charset="-122"/>
                <a:ea typeface="宋体" panose="02010600030101010101" pitchFamily="2" charset="-122"/>
                <a:cs typeface="MS Gothic" panose="020B0609070205080204" pitchFamily="49" charset="-128"/>
              </a:rPr>
              <a:t>(2)</a:t>
            </a:r>
            <a:r>
              <a:rPr lang="zh-CN" altLang="zh-CN" b="1" kern="100" dirty="0">
                <a:latin typeface="宋体" panose="02010600030101010101" pitchFamily="2" charset="-122"/>
                <a:ea typeface="宋体" panose="02010600030101010101" pitchFamily="2" charset="-122"/>
                <a:cs typeface="MS Gothic" panose="020B0609070205080204" pitchFamily="49" charset="-128"/>
              </a:rPr>
              <a:t>基本内容</a:t>
            </a:r>
            <a:endParaRPr lang="zh-CN" altLang="zh-CN" b="1" kern="100" dirty="0">
              <a:latin typeface="宋体" panose="02010600030101010101" pitchFamily="2" charset="-122"/>
              <a:ea typeface="宋体" panose="02010600030101010101" pitchFamily="2" charset="-122"/>
              <a:cs typeface="Times New Roman" panose="02020603050405020304" pitchFamily="18" charset="0"/>
            </a:endParaRPr>
          </a:p>
        </p:txBody>
      </p:sp>
      <p:pic>
        <p:nvPicPr>
          <p:cNvPr id="5" name="图片 4">
            <a:extLst>
              <a:ext uri="{FF2B5EF4-FFF2-40B4-BE49-F238E27FC236}">
                <a16:creationId xmlns:a16="http://schemas.microsoft.com/office/drawing/2014/main" id="{20C7E27A-42B8-4AFD-926B-20D9C79FC966}"/>
              </a:ext>
            </a:extLst>
          </p:cNvPr>
          <p:cNvPicPr/>
          <p:nvPr/>
        </p:nvPicPr>
        <p:blipFill>
          <a:blip r:embed="rId2" cstate="print"/>
          <a:stretch>
            <a:fillRect/>
          </a:stretch>
        </p:blipFill>
        <p:spPr>
          <a:xfrm>
            <a:off x="1060397" y="899032"/>
            <a:ext cx="6039650" cy="3442447"/>
          </a:xfrm>
          <a:prstGeom prst="rect">
            <a:avLst/>
          </a:prstGeom>
        </p:spPr>
      </p:pic>
    </p:spTree>
    <p:extLst>
      <p:ext uri="{BB962C8B-B14F-4D97-AF65-F5344CB8AC3E}">
        <p14:creationId xmlns:p14="http://schemas.microsoft.com/office/powerpoint/2010/main" val="100904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FFD906EA-9ABC-4551-A690-B61BCB4363F7}"/>
              </a:ext>
            </a:extLst>
          </p:cNvPr>
          <p:cNvSpPr/>
          <p:nvPr/>
        </p:nvSpPr>
        <p:spPr>
          <a:xfrm>
            <a:off x="614722" y="944758"/>
            <a:ext cx="7392042" cy="3369449"/>
          </a:xfrm>
          <a:prstGeom prst="rect">
            <a:avLst/>
          </a:prstGeom>
        </p:spPr>
        <p:txBody>
          <a:bodyPr wrap="square">
            <a:spAutoFit/>
          </a:bodyPr>
          <a:lstStyle/>
          <a:p>
            <a:pPr>
              <a:lnSpc>
                <a:spcPct val="150000"/>
              </a:lnSpc>
            </a:pPr>
            <a:r>
              <a:rPr lang="zh-CN" altLang="zh-CN" kern="100" dirty="0">
                <a:latin typeface="MS Gothic" panose="020B0609070205080204" pitchFamily="49" charset="-128"/>
                <a:ea typeface="等线" panose="02010600030101010101" pitchFamily="2" charset="-122"/>
                <a:cs typeface="MS Gothic" panose="020B0609070205080204" pitchFamily="49" charset="-128"/>
              </a:rPr>
              <a:t>①国家利益决定国际关系。维护国家利益是主权国家制定和推行对外政策的依据。</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zh-CN" kern="100" dirty="0">
                <a:latin typeface="MS Gothic" panose="020B0609070205080204" pitchFamily="49" charset="-128"/>
                <a:ea typeface="等线" panose="02010600030101010101" pitchFamily="2" charset="-122"/>
                <a:cs typeface="MS Gothic" panose="020B0609070205080204" pitchFamily="49" charset="-128"/>
              </a:rPr>
              <a:t>②国家性质和国家利益决定国家的对外政策。国家性质决定对外政策的性质</a:t>
            </a:r>
            <a:r>
              <a:rPr lang="en-US" altLang="zh-CN" kern="100" dirty="0">
                <a:latin typeface="MS Gothic" panose="020B0609070205080204" pitchFamily="49" charset="-128"/>
                <a:ea typeface="等线" panose="02010600030101010101" pitchFamily="2" charset="-122"/>
                <a:cs typeface="MS Gothic" panose="020B0609070205080204" pitchFamily="49" charset="-128"/>
              </a:rPr>
              <a:t>,</a:t>
            </a:r>
            <a:r>
              <a:rPr lang="zh-CN" altLang="zh-CN" kern="100" dirty="0">
                <a:latin typeface="MS Gothic" panose="020B0609070205080204" pitchFamily="49" charset="-128"/>
                <a:ea typeface="等线" panose="02010600030101010101" pitchFamily="2" charset="-122"/>
                <a:cs typeface="MS Gothic" panose="020B0609070205080204" pitchFamily="49" charset="-128"/>
              </a:rPr>
              <a:t>国家利益决定国家对外政策的内容。国家对外政策的执行过程</a:t>
            </a:r>
            <a:r>
              <a:rPr lang="en-US" altLang="zh-CN" kern="100" dirty="0">
                <a:latin typeface="MS Gothic" panose="020B0609070205080204" pitchFamily="49" charset="-128"/>
                <a:ea typeface="等线" panose="02010600030101010101" pitchFamily="2" charset="-122"/>
                <a:cs typeface="MS Gothic" panose="020B0609070205080204" pitchFamily="49" charset="-128"/>
              </a:rPr>
              <a:t>,</a:t>
            </a:r>
            <a:r>
              <a:rPr lang="zh-CN" altLang="zh-CN" kern="100" dirty="0">
                <a:latin typeface="MS Gothic" panose="020B0609070205080204" pitchFamily="49" charset="-128"/>
                <a:ea typeface="等线" panose="02010600030101010101" pitchFamily="2" charset="-122"/>
                <a:cs typeface="MS Gothic" panose="020B0609070205080204" pitchFamily="49" charset="-128"/>
              </a:rPr>
              <a:t>就是国家利益的实现过程。对外政策是国家性质和国家利益在国家对外关系上的反映。</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zh-CN" kern="100" dirty="0">
                <a:latin typeface="MS Gothic" panose="020B0609070205080204" pitchFamily="49" charset="-128"/>
                <a:ea typeface="等线" panose="02010600030101010101" pitchFamily="2" charset="-122"/>
                <a:cs typeface="MS Gothic" panose="020B0609070205080204" pitchFamily="49" charset="-128"/>
              </a:rPr>
              <a:t>③国家利益的变化导致主权国家对外政策的改变</a:t>
            </a:r>
            <a:r>
              <a:rPr lang="en-US" altLang="zh-CN" kern="100" dirty="0">
                <a:latin typeface="MS Gothic" panose="020B0609070205080204" pitchFamily="49" charset="-128"/>
                <a:ea typeface="等线" panose="02010600030101010101" pitchFamily="2" charset="-122"/>
                <a:cs typeface="MS Gothic" panose="020B0609070205080204" pitchFamily="49" charset="-128"/>
              </a:rPr>
              <a:t>,</a:t>
            </a:r>
            <a:r>
              <a:rPr lang="zh-CN" altLang="zh-CN" kern="100" dirty="0">
                <a:latin typeface="MS Gothic" panose="020B0609070205080204" pitchFamily="49" charset="-128"/>
                <a:ea typeface="等线" panose="02010600030101010101" pitchFamily="2" charset="-122"/>
                <a:cs typeface="MS Gothic" panose="020B0609070205080204" pitchFamily="49" charset="-128"/>
              </a:rPr>
              <a:t>从而使国际关系发生相应变化。同时</a:t>
            </a:r>
            <a:r>
              <a:rPr lang="en-US" altLang="zh-CN" kern="100" dirty="0">
                <a:latin typeface="MS Gothic" panose="020B0609070205080204" pitchFamily="49" charset="-128"/>
                <a:ea typeface="等线" panose="02010600030101010101" pitchFamily="2" charset="-122"/>
                <a:cs typeface="MS Gothic" panose="020B0609070205080204" pitchFamily="49" charset="-128"/>
              </a:rPr>
              <a:t>,</a:t>
            </a:r>
            <a:r>
              <a:rPr lang="zh-CN" altLang="zh-CN" kern="100" dirty="0">
                <a:latin typeface="MS Gothic" panose="020B0609070205080204" pitchFamily="49" charset="-128"/>
                <a:ea typeface="等线" panose="02010600030101010101" pitchFamily="2" charset="-122"/>
                <a:cs typeface="MS Gothic" panose="020B0609070205080204" pitchFamily="49" charset="-128"/>
              </a:rPr>
              <a:t>国际关系的变化会影响国家利益的实现。</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A6635367-6465-43EF-AAF2-8D60A76A8268}"/>
              </a:ext>
            </a:extLst>
          </p:cNvPr>
          <p:cNvSpPr/>
          <p:nvPr/>
        </p:nvSpPr>
        <p:spPr>
          <a:xfrm>
            <a:off x="614722" y="217299"/>
            <a:ext cx="6808054" cy="460960"/>
          </a:xfrm>
          <a:prstGeom prst="rect">
            <a:avLst/>
          </a:prstGeom>
        </p:spPr>
        <p:txBody>
          <a:bodyPr wrap="square">
            <a:spAutoFit/>
          </a:bodyPr>
          <a:lstStyle/>
          <a:p>
            <a:pPr>
              <a:lnSpc>
                <a:spcPct val="150000"/>
              </a:lnSpc>
            </a:pPr>
            <a:r>
              <a:rPr lang="en-US" altLang="zh-CN" kern="100" dirty="0">
                <a:latin typeface="MS Gothic" panose="020B0609070205080204" pitchFamily="49" charset="-128"/>
                <a:ea typeface="等线" panose="02010600030101010101" pitchFamily="2" charset="-122"/>
                <a:cs typeface="MS Gothic" panose="020B0609070205080204" pitchFamily="49" charset="-128"/>
              </a:rPr>
              <a:t>(3)</a:t>
            </a:r>
            <a:r>
              <a:rPr lang="zh-CN" altLang="zh-CN" kern="100" dirty="0">
                <a:latin typeface="MS Gothic" panose="020B0609070205080204" pitchFamily="49" charset="-128"/>
                <a:ea typeface="等线" panose="02010600030101010101" pitchFamily="2" charset="-122"/>
                <a:cs typeface="MS Gothic" panose="020B0609070205080204" pitchFamily="49" charset="-128"/>
              </a:rPr>
              <a:t>国际关系、国家利益、国家性质和外交政策之间的关系</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1972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92EBB79-0913-4EFC-A7EB-3A66E04CEECB}"/>
              </a:ext>
            </a:extLst>
          </p:cNvPr>
          <p:cNvSpPr/>
          <p:nvPr/>
        </p:nvSpPr>
        <p:spPr>
          <a:xfrm>
            <a:off x="557852" y="176733"/>
            <a:ext cx="4570482" cy="465640"/>
          </a:xfrm>
          <a:prstGeom prst="rect">
            <a:avLst/>
          </a:prstGeom>
        </p:spPr>
        <p:txBody>
          <a:bodyPr wrap="none">
            <a:spAutoFit/>
          </a:bodyPr>
          <a:lstStyle/>
          <a:p>
            <a:pPr>
              <a:lnSpc>
                <a:spcPct val="150000"/>
              </a:lnSpc>
            </a:pPr>
            <a:r>
              <a:rPr lang="zh-CN" altLang="zh-CN" b="1" kern="100" dirty="0">
                <a:latin typeface="MS Gothic" panose="020B0609070205080204" pitchFamily="49" charset="-128"/>
                <a:ea typeface="等线" panose="02010600030101010101" pitchFamily="2" charset="-122"/>
                <a:cs typeface="MS Gothic" panose="020B0609070205080204" pitchFamily="49" charset="-128"/>
              </a:rPr>
              <a:t>知识拓展：从不同角度全方位理解外交政策</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B8F4920E-4A63-4616-8689-93DCA9172006}"/>
              </a:ext>
            </a:extLst>
          </p:cNvPr>
          <p:cNvGraphicFramePr>
            <a:graphicFrameLocks noGrp="1"/>
          </p:cNvGraphicFramePr>
          <p:nvPr>
            <p:extLst>
              <p:ext uri="{D42A27DB-BD31-4B8C-83A1-F6EECF244321}">
                <p14:modId xmlns:p14="http://schemas.microsoft.com/office/powerpoint/2010/main" val="4138736641"/>
              </p:ext>
            </p:extLst>
          </p:nvPr>
        </p:nvGraphicFramePr>
        <p:xfrm>
          <a:off x="619324" y="850688"/>
          <a:ext cx="7041658" cy="3820902"/>
        </p:xfrm>
        <a:graphic>
          <a:graphicData uri="http://schemas.openxmlformats.org/drawingml/2006/table">
            <a:tbl>
              <a:tblPr>
                <a:tableStyleId>{5940675A-B579-460E-94D1-54222C63F5DA}</a:tableStyleId>
              </a:tblPr>
              <a:tblGrid>
                <a:gridCol w="1060168">
                  <a:extLst>
                    <a:ext uri="{9D8B030D-6E8A-4147-A177-3AD203B41FA5}">
                      <a16:colId xmlns:a16="http://schemas.microsoft.com/office/drawing/2014/main" val="2651745195"/>
                    </a:ext>
                  </a:extLst>
                </a:gridCol>
                <a:gridCol w="5981490">
                  <a:extLst>
                    <a:ext uri="{9D8B030D-6E8A-4147-A177-3AD203B41FA5}">
                      <a16:colId xmlns:a16="http://schemas.microsoft.com/office/drawing/2014/main" val="3356214772"/>
                    </a:ext>
                  </a:extLst>
                </a:gridCol>
              </a:tblGrid>
              <a:tr h="983659">
                <a:tc>
                  <a:txBody>
                    <a:bodyPr/>
                    <a:lstStyle/>
                    <a:p>
                      <a:pPr algn="ctr" eaLnBrk="0" latinLnBrk="1" hangingPunct="0">
                        <a:lnSpc>
                          <a:spcPct val="150000"/>
                        </a:lnSpc>
                        <a:spcAft>
                          <a:spcPts val="0"/>
                        </a:spcAft>
                      </a:pPr>
                      <a:r>
                        <a:rPr lang="zh-CN" sz="1400" b="1" kern="0" dirty="0">
                          <a:effectLst/>
                          <a:latin typeface="宋体" panose="02010600030101010101" pitchFamily="2" charset="-122"/>
                          <a:ea typeface="宋体" panose="02010600030101010101" pitchFamily="2" charset="-122"/>
                        </a:rPr>
                        <a:t>外交政策与国家利益</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eaLnBrk="0" latinLnBrk="1" hangingPunct="0">
                        <a:lnSpc>
                          <a:spcPct val="150000"/>
                        </a:lnSpc>
                        <a:spcAft>
                          <a:spcPts val="0"/>
                        </a:spcAft>
                      </a:pPr>
                      <a:r>
                        <a:rPr lang="zh-CN" sz="1400" b="1" kern="0">
                          <a:effectLst/>
                          <a:latin typeface="宋体" panose="02010600030101010101" pitchFamily="2" charset="-122"/>
                          <a:ea typeface="宋体" panose="02010600030101010101" pitchFamily="2" charset="-122"/>
                        </a:rPr>
                        <a:t>一个国家在对外活动中</a:t>
                      </a:r>
                      <a:r>
                        <a:rPr lang="en-US" sz="1400" b="1" kern="0">
                          <a:effectLst/>
                          <a:latin typeface="宋体" panose="02010600030101010101" pitchFamily="2" charset="-122"/>
                          <a:ea typeface="宋体" panose="02010600030101010101" pitchFamily="2" charset="-122"/>
                        </a:rPr>
                        <a:t>,</a:t>
                      </a:r>
                      <a:r>
                        <a:rPr lang="zh-CN" sz="1400" b="1" kern="0">
                          <a:effectLst/>
                          <a:latin typeface="宋体" panose="02010600030101010101" pitchFamily="2" charset="-122"/>
                          <a:ea typeface="宋体" panose="02010600030101010101" pitchFamily="2" charset="-122"/>
                        </a:rPr>
                        <a:t>无论表现出友好合作还是表现出冲突对抗</a:t>
                      </a:r>
                      <a:r>
                        <a:rPr lang="en-US" sz="1400" b="1" kern="0">
                          <a:effectLst/>
                          <a:latin typeface="宋体" panose="02010600030101010101" pitchFamily="2" charset="-122"/>
                          <a:ea typeface="宋体" panose="02010600030101010101" pitchFamily="2" charset="-122"/>
                        </a:rPr>
                        <a:t>,</a:t>
                      </a:r>
                      <a:r>
                        <a:rPr lang="zh-CN" sz="1400" b="1" kern="0">
                          <a:effectLst/>
                          <a:latin typeface="宋体" panose="02010600030101010101" pitchFamily="2" charset="-122"/>
                          <a:ea typeface="宋体" panose="02010600030101010101" pitchFamily="2" charset="-122"/>
                        </a:rPr>
                        <a:t>归根到底都是为了实现和维护本国的利益。所以</a:t>
                      </a:r>
                      <a:r>
                        <a:rPr lang="en-US" sz="1400" b="1" kern="0">
                          <a:effectLst/>
                          <a:latin typeface="宋体" panose="02010600030101010101" pitchFamily="2" charset="-122"/>
                          <a:ea typeface="宋体" panose="02010600030101010101" pitchFamily="2" charset="-122"/>
                        </a:rPr>
                        <a:t>,</a:t>
                      </a:r>
                      <a:r>
                        <a:rPr lang="zh-CN" sz="1400" b="1" kern="0">
                          <a:effectLst/>
                          <a:latin typeface="宋体" panose="02010600030101010101" pitchFamily="2" charset="-122"/>
                          <a:ea typeface="宋体" panose="02010600030101010101" pitchFamily="2" charset="-122"/>
                        </a:rPr>
                        <a:t>一定的外交政策是由一定的国家利益决定的</a:t>
                      </a:r>
                      <a:r>
                        <a:rPr lang="en-US" sz="1400" b="1" kern="0">
                          <a:effectLst/>
                          <a:latin typeface="宋体" panose="02010600030101010101" pitchFamily="2" charset="-122"/>
                          <a:ea typeface="宋体" panose="02010600030101010101" pitchFamily="2" charset="-122"/>
                        </a:rPr>
                        <a:t>,</a:t>
                      </a:r>
                      <a:r>
                        <a:rPr lang="zh-CN" sz="1400" b="1" kern="0">
                          <a:effectLst/>
                          <a:latin typeface="宋体" panose="02010600030101010101" pitchFamily="2" charset="-122"/>
                          <a:ea typeface="宋体" panose="02010600030101010101" pitchFamily="2" charset="-122"/>
                        </a:rPr>
                        <a:t>是为实现和维护一定的国家利益服务的</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2609997175"/>
                  </a:ext>
                </a:extLst>
              </a:tr>
              <a:tr h="712590">
                <a:tc>
                  <a:txBody>
                    <a:bodyPr/>
                    <a:lstStyle/>
                    <a:p>
                      <a:pPr algn="ctr" eaLnBrk="0" latinLnBrk="1" hangingPunct="0">
                        <a:lnSpc>
                          <a:spcPct val="150000"/>
                        </a:lnSpc>
                        <a:spcAft>
                          <a:spcPts val="0"/>
                        </a:spcAft>
                      </a:pPr>
                      <a:r>
                        <a:rPr lang="zh-CN" sz="1400" b="1" kern="0">
                          <a:effectLst/>
                          <a:latin typeface="宋体" panose="02010600030101010101" pitchFamily="2" charset="-122"/>
                          <a:ea typeface="宋体" panose="02010600030101010101" pitchFamily="2" charset="-122"/>
                        </a:rPr>
                        <a:t>外交政策与国家性质</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eaLnBrk="0" latinLnBrk="1" hangingPunct="0">
                        <a:lnSpc>
                          <a:spcPct val="150000"/>
                        </a:lnSpc>
                        <a:spcAft>
                          <a:spcPts val="0"/>
                        </a:spcAft>
                      </a:pPr>
                      <a:r>
                        <a:rPr lang="zh-CN" sz="1400" b="1" kern="0">
                          <a:effectLst/>
                          <a:latin typeface="宋体" panose="02010600030101010101" pitchFamily="2" charset="-122"/>
                          <a:ea typeface="宋体" panose="02010600030101010101" pitchFamily="2" charset="-122"/>
                        </a:rPr>
                        <a:t>国家性质决定外交政策</a:t>
                      </a:r>
                      <a:r>
                        <a:rPr lang="en-US" sz="1400" b="1" kern="0">
                          <a:effectLst/>
                          <a:latin typeface="宋体" panose="02010600030101010101" pitchFamily="2" charset="-122"/>
                          <a:ea typeface="宋体" panose="02010600030101010101" pitchFamily="2" charset="-122"/>
                        </a:rPr>
                        <a:t>,</a:t>
                      </a:r>
                      <a:r>
                        <a:rPr lang="zh-CN" sz="1400" b="1" kern="0">
                          <a:effectLst/>
                          <a:latin typeface="宋体" panose="02010600030101010101" pitchFamily="2" charset="-122"/>
                          <a:ea typeface="宋体" panose="02010600030101010101" pitchFamily="2" charset="-122"/>
                        </a:rPr>
                        <a:t>国家性质不同</a:t>
                      </a:r>
                      <a:r>
                        <a:rPr lang="en-US" sz="1400" b="1" kern="0">
                          <a:effectLst/>
                          <a:latin typeface="宋体" panose="02010600030101010101" pitchFamily="2" charset="-122"/>
                          <a:ea typeface="宋体" panose="02010600030101010101" pitchFamily="2" charset="-122"/>
                        </a:rPr>
                        <a:t>,</a:t>
                      </a:r>
                      <a:r>
                        <a:rPr lang="zh-CN" sz="1400" b="1" kern="0">
                          <a:effectLst/>
                          <a:latin typeface="宋体" panose="02010600030101010101" pitchFamily="2" charset="-122"/>
                          <a:ea typeface="宋体" panose="02010600030101010101" pitchFamily="2" charset="-122"/>
                        </a:rPr>
                        <a:t>对外政策也不同。如我国的外交政策和美国的外交政策因国家性质不同而不同</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638236490"/>
                  </a:ext>
                </a:extLst>
              </a:tr>
              <a:tr h="712590">
                <a:tc>
                  <a:txBody>
                    <a:bodyPr/>
                    <a:lstStyle/>
                    <a:p>
                      <a:pPr algn="ctr" eaLnBrk="0" latinLnBrk="1" hangingPunct="0">
                        <a:lnSpc>
                          <a:spcPct val="150000"/>
                        </a:lnSpc>
                        <a:spcAft>
                          <a:spcPts val="0"/>
                        </a:spcAft>
                      </a:pPr>
                      <a:r>
                        <a:rPr lang="zh-CN" sz="1400" b="1" kern="0">
                          <a:effectLst/>
                          <a:latin typeface="宋体" panose="02010600030101010101" pitchFamily="2" charset="-122"/>
                          <a:ea typeface="宋体" panose="02010600030101010101" pitchFamily="2" charset="-122"/>
                        </a:rPr>
                        <a:t>外交政策与国际关系</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eaLnBrk="0" latinLnBrk="1" hangingPunct="0">
                        <a:lnSpc>
                          <a:spcPct val="150000"/>
                        </a:lnSpc>
                        <a:spcAft>
                          <a:spcPts val="0"/>
                        </a:spcAft>
                      </a:pPr>
                      <a:r>
                        <a:rPr lang="zh-CN" sz="1400" b="1" kern="0">
                          <a:effectLst/>
                          <a:latin typeface="宋体" panose="02010600030101010101" pitchFamily="2" charset="-122"/>
                          <a:ea typeface="宋体" panose="02010600030101010101" pitchFamily="2" charset="-122"/>
                        </a:rPr>
                        <a:t>国家的外交政策体现国家性质</a:t>
                      </a:r>
                      <a:r>
                        <a:rPr lang="en-US" sz="1400" b="1" kern="0">
                          <a:effectLst/>
                          <a:latin typeface="宋体" panose="02010600030101010101" pitchFamily="2" charset="-122"/>
                          <a:ea typeface="宋体" panose="02010600030101010101" pitchFamily="2" charset="-122"/>
                        </a:rPr>
                        <a:t>,</a:t>
                      </a:r>
                      <a:r>
                        <a:rPr lang="zh-CN" sz="1400" b="1" kern="0">
                          <a:effectLst/>
                          <a:latin typeface="宋体" panose="02010600030101010101" pitchFamily="2" charset="-122"/>
                          <a:ea typeface="宋体" panose="02010600030101010101" pitchFamily="2" charset="-122"/>
                        </a:rPr>
                        <a:t>维护本国国家利益</a:t>
                      </a:r>
                      <a:r>
                        <a:rPr lang="en-US" sz="1400" b="1" kern="0">
                          <a:effectLst/>
                          <a:latin typeface="宋体" panose="02010600030101010101" pitchFamily="2" charset="-122"/>
                          <a:ea typeface="宋体" panose="02010600030101010101" pitchFamily="2" charset="-122"/>
                        </a:rPr>
                        <a:t>;</a:t>
                      </a:r>
                      <a:r>
                        <a:rPr lang="zh-CN" sz="1400" b="1" kern="0">
                          <a:effectLst/>
                          <a:latin typeface="宋体" panose="02010600030101010101" pitchFamily="2" charset="-122"/>
                          <a:ea typeface="宋体" panose="02010600030101010101" pitchFamily="2" charset="-122"/>
                        </a:rPr>
                        <a:t>国家利益、国家力量的变化</a:t>
                      </a:r>
                      <a:r>
                        <a:rPr lang="en-US" sz="1400" b="1" kern="0">
                          <a:effectLst/>
                          <a:latin typeface="宋体" panose="02010600030101010101" pitchFamily="2" charset="-122"/>
                          <a:ea typeface="宋体" panose="02010600030101010101" pitchFamily="2" charset="-122"/>
                        </a:rPr>
                        <a:t>,</a:t>
                      </a:r>
                      <a:r>
                        <a:rPr lang="zh-CN" sz="1400" b="1" kern="0">
                          <a:effectLst/>
                          <a:latin typeface="宋体" panose="02010600030101010101" pitchFamily="2" charset="-122"/>
                          <a:ea typeface="宋体" panose="02010600030101010101" pitchFamily="2" charset="-122"/>
                        </a:rPr>
                        <a:t>会导致外交政策的调整和变化</a:t>
                      </a:r>
                      <a:r>
                        <a:rPr lang="en-US" sz="1400" b="1" kern="0">
                          <a:effectLst/>
                          <a:latin typeface="宋体" panose="02010600030101010101" pitchFamily="2" charset="-122"/>
                          <a:ea typeface="宋体" panose="02010600030101010101" pitchFamily="2" charset="-122"/>
                        </a:rPr>
                        <a:t>,</a:t>
                      </a:r>
                      <a:r>
                        <a:rPr lang="zh-CN" sz="1400" b="1" kern="0">
                          <a:effectLst/>
                          <a:latin typeface="宋体" panose="02010600030101010101" pitchFamily="2" charset="-122"/>
                          <a:ea typeface="宋体" panose="02010600030101010101" pitchFamily="2" charset="-122"/>
                        </a:rPr>
                        <a:t>从而引起国际关系的变化</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531687634"/>
                  </a:ext>
                </a:extLst>
              </a:tr>
              <a:tr h="645987">
                <a:tc>
                  <a:txBody>
                    <a:bodyPr/>
                    <a:lstStyle/>
                    <a:p>
                      <a:pPr algn="ctr" eaLnBrk="0" latinLnBrk="1" hangingPunct="0">
                        <a:lnSpc>
                          <a:spcPct val="150000"/>
                        </a:lnSpc>
                        <a:spcAft>
                          <a:spcPts val="0"/>
                        </a:spcAft>
                      </a:pPr>
                      <a:r>
                        <a:rPr lang="zh-CN" sz="1400" b="1" kern="0">
                          <a:effectLst/>
                          <a:latin typeface="宋体" panose="02010600030101010101" pitchFamily="2" charset="-122"/>
                          <a:ea typeface="宋体" panose="02010600030101010101" pitchFamily="2" charset="-122"/>
                        </a:rPr>
                        <a:t>外交政策与国家职能</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eaLnBrk="0" latinLnBrk="1" hangingPunct="0">
                        <a:lnSpc>
                          <a:spcPct val="150000"/>
                        </a:lnSpc>
                        <a:spcAft>
                          <a:spcPts val="0"/>
                        </a:spcAft>
                      </a:pPr>
                      <a:r>
                        <a:rPr lang="zh-CN" sz="1400" b="1" kern="0">
                          <a:effectLst/>
                          <a:latin typeface="宋体" panose="02010600030101010101" pitchFamily="2" charset="-122"/>
                          <a:ea typeface="宋体" panose="02010600030101010101" pitchFamily="2" charset="-122"/>
                        </a:rPr>
                        <a:t>外交政策是国家对外职能的具体体现</a:t>
                      </a:r>
                      <a:r>
                        <a:rPr lang="en-US" sz="1400" b="1" kern="0">
                          <a:effectLst/>
                          <a:latin typeface="宋体" panose="02010600030101010101" pitchFamily="2" charset="-122"/>
                          <a:ea typeface="宋体" panose="02010600030101010101" pitchFamily="2" charset="-122"/>
                        </a:rPr>
                        <a:t>,</a:t>
                      </a:r>
                      <a:r>
                        <a:rPr lang="zh-CN" sz="1400" b="1" kern="0">
                          <a:effectLst/>
                          <a:latin typeface="宋体" panose="02010600030101010101" pitchFamily="2" charset="-122"/>
                          <a:ea typeface="宋体" panose="02010600030101010101" pitchFamily="2" charset="-122"/>
                        </a:rPr>
                        <a:t>是国家总政策的重要组成部分</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2945288981"/>
                  </a:ext>
                </a:extLst>
              </a:tr>
              <a:tr h="712590">
                <a:tc>
                  <a:txBody>
                    <a:bodyPr/>
                    <a:lstStyle/>
                    <a:p>
                      <a:pPr algn="ctr" eaLnBrk="0" latinLnBrk="1" hangingPunct="0">
                        <a:lnSpc>
                          <a:spcPct val="150000"/>
                        </a:lnSpc>
                        <a:spcAft>
                          <a:spcPts val="0"/>
                        </a:spcAft>
                      </a:pPr>
                      <a:r>
                        <a:rPr lang="zh-CN" sz="1400" b="1" kern="0">
                          <a:effectLst/>
                          <a:latin typeface="宋体" panose="02010600030101010101" pitchFamily="2" charset="-122"/>
                          <a:ea typeface="宋体" panose="02010600030101010101" pitchFamily="2" charset="-122"/>
                        </a:rPr>
                        <a:t>外交活动的形式</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eaLnBrk="0" latinLnBrk="1" hangingPunct="0">
                        <a:lnSpc>
                          <a:spcPct val="150000"/>
                        </a:lnSpc>
                        <a:spcAft>
                          <a:spcPts val="0"/>
                        </a:spcAft>
                      </a:pPr>
                      <a:r>
                        <a:rPr lang="zh-CN" sz="1400" b="1" kern="0" dirty="0">
                          <a:effectLst/>
                          <a:latin typeface="宋体" panose="02010600030101010101" pitchFamily="2" charset="-122"/>
                          <a:ea typeface="宋体" panose="02010600030101010101" pitchFamily="2" charset="-122"/>
                        </a:rPr>
                        <a:t>外交活动的主要形式包括访问、谈判、交涉、缔结条约、发出外交文件、参加国际会议和国际组织等</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3068961977"/>
                  </a:ext>
                </a:extLst>
              </a:tr>
            </a:tbl>
          </a:graphicData>
        </a:graphic>
      </p:graphicFrame>
    </p:spTree>
    <p:extLst>
      <p:ext uri="{BB962C8B-B14F-4D97-AF65-F5344CB8AC3E}">
        <p14:creationId xmlns:p14="http://schemas.microsoft.com/office/powerpoint/2010/main" val="49994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EF73BEC-1F19-418E-AFA0-4F017CB6FE34}"/>
              </a:ext>
            </a:extLst>
          </p:cNvPr>
          <p:cNvSpPr/>
          <p:nvPr/>
        </p:nvSpPr>
        <p:spPr>
          <a:xfrm>
            <a:off x="681064" y="274266"/>
            <a:ext cx="2510624" cy="460960"/>
          </a:xfrm>
          <a:prstGeom prst="rect">
            <a:avLst/>
          </a:prstGeom>
        </p:spPr>
        <p:txBody>
          <a:bodyPr wrap="none">
            <a:spAutoFit/>
          </a:bodyPr>
          <a:lstStyle/>
          <a:p>
            <a:pPr>
              <a:lnSpc>
                <a:spcPct val="150000"/>
              </a:lnSpc>
            </a:pPr>
            <a:r>
              <a:rPr lang="en-US" altLang="zh-CN" b="1" kern="100" dirty="0">
                <a:solidFill>
                  <a:srgbClr val="0070C0"/>
                </a:solidFill>
                <a:latin typeface="宋体" panose="02010600030101010101" pitchFamily="2" charset="-122"/>
                <a:ea typeface="等线" panose="02010600030101010101" pitchFamily="2" charset="-122"/>
                <a:cs typeface="MS Gothic" panose="020B0609070205080204" pitchFamily="49" charset="-128"/>
              </a:rPr>
              <a:t>7.</a:t>
            </a:r>
            <a:r>
              <a:rPr lang="zh-CN" altLang="zh-CN" b="1" kern="100" dirty="0">
                <a:solidFill>
                  <a:srgbClr val="0070C0"/>
                </a:solidFill>
                <a:latin typeface="等线" panose="02010600030101010101" pitchFamily="2" charset="-122"/>
                <a:ea typeface="宋体" panose="02010600030101010101" pitchFamily="2" charset="-122"/>
                <a:cs typeface="MS Gothic" panose="020B0609070205080204" pitchFamily="49" charset="-128"/>
              </a:rPr>
              <a:t>中国的和平发展道路</a:t>
            </a:r>
            <a:endParaRPr lang="zh-CN" altLang="zh-CN" kern="100" dirty="0">
              <a:solidFill>
                <a:srgbClr val="0070C0"/>
              </a:solidFill>
              <a:latin typeface="等线" panose="02010600030101010101" pitchFamily="2" charset="-122"/>
              <a:ea typeface="等线"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F25FB109-EBC3-4ABC-8609-5F06D624440A}"/>
              </a:ext>
            </a:extLst>
          </p:cNvPr>
          <p:cNvSpPr/>
          <p:nvPr/>
        </p:nvSpPr>
        <p:spPr>
          <a:xfrm>
            <a:off x="622407" y="955902"/>
            <a:ext cx="6900262" cy="2538452"/>
          </a:xfrm>
          <a:prstGeom prst="rect">
            <a:avLst/>
          </a:prstGeom>
        </p:spPr>
        <p:txBody>
          <a:bodyPr wrap="square">
            <a:spAutoFit/>
          </a:bodyPr>
          <a:lstStyle/>
          <a:p>
            <a:pPr>
              <a:lnSpc>
                <a:spcPct val="150000"/>
              </a:lnSpc>
            </a:pPr>
            <a:r>
              <a:rPr lang="en-US" altLang="zh-CN" kern="100" dirty="0">
                <a:latin typeface="宋体" panose="02010600030101010101" pitchFamily="2" charset="-122"/>
                <a:ea typeface="等线" panose="02010600030101010101" pitchFamily="2" charset="-122"/>
                <a:cs typeface="MS Gothic" panose="020B0609070205080204" pitchFamily="49" charset="-128"/>
              </a:rPr>
              <a:t>(1)</a:t>
            </a:r>
            <a:r>
              <a:rPr lang="zh-CN" altLang="zh-CN" kern="100" dirty="0">
                <a:latin typeface="等线" panose="02010600030101010101" pitchFamily="2" charset="-122"/>
                <a:ea typeface="宋体" panose="02010600030101010101" pitchFamily="2" charset="-122"/>
                <a:cs typeface="MS Gothic" panose="020B0609070205080204" pitchFamily="49" charset="-128"/>
              </a:rPr>
              <a:t>正确理解我国走和平发展道路</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zh-CN" kern="100" dirty="0">
                <a:latin typeface="等线" panose="02010600030101010101" pitchFamily="2" charset="-122"/>
                <a:ea typeface="宋体" panose="02010600030101010101" pitchFamily="2" charset="-122"/>
                <a:cs typeface="MS Gothic" panose="020B0609070205080204" pitchFamily="49" charset="-128"/>
              </a:rPr>
              <a:t>中国走和平发展道路</a:t>
            </a:r>
            <a:r>
              <a:rPr lang="en-US" altLang="zh-CN" kern="100" dirty="0">
                <a:latin typeface="等线" panose="02010600030101010101" pitchFamily="2" charset="-122"/>
                <a:ea typeface="宋体" panose="02010600030101010101" pitchFamily="2" charset="-122"/>
                <a:cs typeface="MS Gothic" panose="020B0609070205080204" pitchFamily="49" charset="-128"/>
              </a:rPr>
              <a:t>,</a:t>
            </a:r>
            <a:r>
              <a:rPr lang="zh-CN" altLang="zh-CN" kern="100" dirty="0">
                <a:latin typeface="等线" panose="02010600030101010101" pitchFamily="2" charset="-122"/>
                <a:ea typeface="宋体" panose="02010600030101010101" pitchFamily="2" charset="-122"/>
                <a:cs typeface="MS Gothic" panose="020B0609070205080204" pitchFamily="49" charset="-128"/>
              </a:rPr>
              <a:t>从国际角度讲</a:t>
            </a:r>
            <a:r>
              <a:rPr lang="en-US" altLang="zh-CN" kern="100" dirty="0">
                <a:latin typeface="等线" panose="02010600030101010101" pitchFamily="2" charset="-122"/>
                <a:ea typeface="宋体" panose="02010600030101010101" pitchFamily="2" charset="-122"/>
                <a:cs typeface="MS Gothic" panose="020B0609070205080204" pitchFamily="49" charset="-128"/>
              </a:rPr>
              <a:t>,</a:t>
            </a:r>
            <a:r>
              <a:rPr lang="zh-CN" altLang="zh-CN" kern="100" dirty="0">
                <a:latin typeface="等线" panose="02010600030101010101" pitchFamily="2" charset="-122"/>
                <a:ea typeface="宋体" panose="02010600030101010101" pitchFamily="2" charset="-122"/>
                <a:cs typeface="MS Gothic" panose="020B0609070205080204" pitchFamily="49" charset="-128"/>
              </a:rPr>
              <a:t>顺应了和平与发展的世界潮流</a:t>
            </a:r>
            <a:r>
              <a:rPr lang="en-US" altLang="zh-CN" kern="100" dirty="0">
                <a:latin typeface="等线" panose="02010600030101010101" pitchFamily="2" charset="-122"/>
                <a:ea typeface="宋体" panose="02010600030101010101" pitchFamily="2" charset="-122"/>
                <a:cs typeface="MS Gothic" panose="020B0609070205080204" pitchFamily="49" charset="-128"/>
              </a:rPr>
              <a:t>,</a:t>
            </a:r>
            <a:r>
              <a:rPr lang="zh-CN" altLang="zh-CN" kern="100" dirty="0">
                <a:latin typeface="等线" panose="02010600030101010101" pitchFamily="2" charset="-122"/>
                <a:ea typeface="宋体" panose="02010600030101010101" pitchFamily="2" charset="-122"/>
                <a:cs typeface="MS Gothic" panose="020B0609070205080204" pitchFamily="49" charset="-128"/>
              </a:rPr>
              <a:t>有利于促进世界和平与发展</a:t>
            </a:r>
            <a:r>
              <a:rPr lang="en-US" altLang="zh-CN" kern="100" dirty="0">
                <a:latin typeface="等线" panose="02010600030101010101" pitchFamily="2" charset="-122"/>
                <a:ea typeface="宋体" panose="02010600030101010101" pitchFamily="2" charset="-122"/>
                <a:cs typeface="MS Gothic" panose="020B0609070205080204" pitchFamily="49" charset="-128"/>
              </a:rPr>
              <a:t>;</a:t>
            </a:r>
            <a:r>
              <a:rPr lang="zh-CN" altLang="zh-CN" kern="100" dirty="0">
                <a:latin typeface="等线" panose="02010600030101010101" pitchFamily="2" charset="-122"/>
                <a:ea typeface="宋体" panose="02010600030101010101" pitchFamily="2" charset="-122"/>
                <a:cs typeface="MS Gothic" panose="020B0609070205080204" pitchFamily="49" charset="-128"/>
              </a:rPr>
              <a:t>从国内角度讲</a:t>
            </a:r>
            <a:r>
              <a:rPr lang="en-US" altLang="zh-CN" kern="100" dirty="0">
                <a:latin typeface="等线" panose="02010600030101010101" pitchFamily="2" charset="-122"/>
                <a:ea typeface="宋体" panose="02010600030101010101" pitchFamily="2" charset="-122"/>
                <a:cs typeface="MS Gothic" panose="020B0609070205080204" pitchFamily="49" charset="-128"/>
              </a:rPr>
              <a:t>,</a:t>
            </a:r>
            <a:r>
              <a:rPr lang="zh-CN" altLang="zh-CN" kern="100" dirty="0">
                <a:latin typeface="等线" panose="02010600030101010101" pitchFamily="2" charset="-122"/>
                <a:ea typeface="宋体" panose="02010600030101010101" pitchFamily="2" charset="-122"/>
                <a:cs typeface="MS Gothic" panose="020B0609070205080204" pitchFamily="49" charset="-128"/>
              </a:rPr>
              <a:t>符合我国的国情</a:t>
            </a:r>
            <a:r>
              <a:rPr lang="en-US" altLang="zh-CN" kern="100" dirty="0">
                <a:latin typeface="等线" panose="02010600030101010101" pitchFamily="2" charset="-122"/>
                <a:ea typeface="宋体" panose="02010600030101010101" pitchFamily="2" charset="-122"/>
                <a:cs typeface="MS Gothic" panose="020B0609070205080204" pitchFamily="49" charset="-128"/>
              </a:rPr>
              <a:t>,</a:t>
            </a:r>
            <a:r>
              <a:rPr lang="zh-CN" altLang="zh-CN" kern="100" dirty="0">
                <a:latin typeface="等线" panose="02010600030101010101" pitchFamily="2" charset="-122"/>
                <a:ea typeface="宋体" panose="02010600030101010101" pitchFamily="2" charset="-122"/>
                <a:cs typeface="MS Gothic" panose="020B0609070205080204" pitchFamily="49" charset="-128"/>
              </a:rPr>
              <a:t>体现了最广大人民的根本利益和我国的根本利益。因此</a:t>
            </a:r>
            <a:r>
              <a:rPr lang="en-US" altLang="zh-CN" kern="100" dirty="0">
                <a:latin typeface="等线" panose="02010600030101010101" pitchFamily="2" charset="-122"/>
                <a:ea typeface="宋体" panose="02010600030101010101" pitchFamily="2" charset="-122"/>
                <a:cs typeface="MS Gothic" panose="020B0609070205080204" pitchFamily="49" charset="-128"/>
              </a:rPr>
              <a:t>,</a:t>
            </a:r>
            <a:r>
              <a:rPr lang="zh-CN" altLang="zh-CN" kern="100" dirty="0">
                <a:latin typeface="等线" panose="02010600030101010101" pitchFamily="2" charset="-122"/>
                <a:ea typeface="宋体" panose="02010600030101010101" pitchFamily="2" charset="-122"/>
                <a:cs typeface="MS Gothic" panose="020B0609070205080204" pitchFamily="49" charset="-128"/>
              </a:rPr>
              <a:t>不能把中国走和平发展道路理解为只是为了世界和平与发展</a:t>
            </a:r>
            <a:r>
              <a:rPr lang="en-US" altLang="zh-CN" kern="100" dirty="0">
                <a:latin typeface="等线" panose="02010600030101010101" pitchFamily="2" charset="-122"/>
                <a:ea typeface="宋体" panose="02010600030101010101" pitchFamily="2" charset="-122"/>
                <a:cs typeface="MS Gothic" panose="020B0609070205080204" pitchFamily="49" charset="-128"/>
              </a:rPr>
              <a:t>,</a:t>
            </a:r>
            <a:r>
              <a:rPr lang="zh-CN" altLang="zh-CN" kern="100" dirty="0">
                <a:latin typeface="等线" panose="02010600030101010101" pitchFamily="2" charset="-122"/>
                <a:ea typeface="宋体" panose="02010600030101010101" pitchFamily="2" charset="-122"/>
                <a:cs typeface="MS Gothic" panose="020B0609070205080204" pitchFamily="49" charset="-128"/>
              </a:rPr>
              <a:t>也不能理解为只是为了我国人民的利益和我国的国家利益。</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4973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BF4BAED-D485-4BCB-9D14-8F6AC80CB748}"/>
              </a:ext>
            </a:extLst>
          </p:cNvPr>
          <p:cNvSpPr/>
          <p:nvPr/>
        </p:nvSpPr>
        <p:spPr>
          <a:xfrm>
            <a:off x="453356" y="887025"/>
            <a:ext cx="8006763" cy="3369449"/>
          </a:xfrm>
          <a:prstGeom prst="rect">
            <a:avLst/>
          </a:prstGeom>
        </p:spPr>
        <p:txBody>
          <a:bodyPr wrap="square">
            <a:spAutoFit/>
          </a:bodyPr>
          <a:lstStyle/>
          <a:p>
            <a:pPr>
              <a:lnSpc>
                <a:spcPct val="150000"/>
              </a:lnSpc>
            </a:pPr>
            <a:r>
              <a:rPr lang="zh-CN" altLang="zh-CN" kern="100" dirty="0">
                <a:latin typeface="等线" panose="02010600030101010101" pitchFamily="2" charset="-122"/>
                <a:ea typeface="宋体" panose="02010600030101010101" pitchFamily="2" charset="-122"/>
                <a:cs typeface="MS Gothic" panose="020B0609070205080204" pitchFamily="49" charset="-128"/>
              </a:rPr>
              <a:t>①从作为国际社会成员的角度——要履行主权国家义务、遵循联合国宪章的宗旨和原则。</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zh-CN" kern="100" dirty="0">
                <a:latin typeface="等线" panose="02010600030101010101" pitchFamily="2" charset="-122"/>
                <a:ea typeface="宋体" panose="02010600030101010101" pitchFamily="2" charset="-122"/>
                <a:cs typeface="MS Gothic" panose="020B0609070205080204" pitchFamily="49" charset="-128"/>
              </a:rPr>
              <a:t>②从国际竞争实质角度——要增强综合国力。</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zh-CN" kern="100" dirty="0">
                <a:latin typeface="等线" panose="02010600030101010101" pitchFamily="2" charset="-122"/>
                <a:ea typeface="宋体" panose="02010600030101010101" pitchFamily="2" charset="-122"/>
                <a:cs typeface="MS Gothic" panose="020B0609070205080204" pitchFamily="49" charset="-128"/>
              </a:rPr>
              <a:t>③从国际形势角度——要反对霸权主义和强权政治</a:t>
            </a:r>
            <a:r>
              <a:rPr lang="en-US" altLang="zh-CN" kern="100" dirty="0">
                <a:latin typeface="等线" panose="02010600030101010101" pitchFamily="2" charset="-122"/>
                <a:ea typeface="宋体" panose="02010600030101010101" pitchFamily="2" charset="-122"/>
                <a:cs typeface="MS Gothic" panose="020B0609070205080204" pitchFamily="49" charset="-128"/>
              </a:rPr>
              <a:t>,</a:t>
            </a:r>
            <a:r>
              <a:rPr lang="zh-CN" altLang="zh-CN" kern="100" dirty="0">
                <a:latin typeface="等线" panose="02010600030101010101" pitchFamily="2" charset="-122"/>
                <a:ea typeface="宋体" panose="02010600030101010101" pitchFamily="2" charset="-122"/>
                <a:cs typeface="MS Gothic" panose="020B0609070205080204" pitchFamily="49" charset="-128"/>
              </a:rPr>
              <a:t>推动国际新秩序的建立及推动世界多极化的发展。</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zh-CN" altLang="zh-CN" kern="100" dirty="0">
                <a:latin typeface="等线" panose="02010600030101010101" pitchFamily="2" charset="-122"/>
                <a:ea typeface="宋体" panose="02010600030101010101" pitchFamily="2" charset="-122"/>
                <a:cs typeface="MS Gothic" panose="020B0609070205080204" pitchFamily="49" charset="-128"/>
              </a:rPr>
              <a:t>④从处理国际关系角度——要坚决维护我国的国家利益</a:t>
            </a:r>
            <a:r>
              <a:rPr lang="en-US" altLang="zh-CN" kern="100" dirty="0">
                <a:latin typeface="等线" panose="02010600030101010101" pitchFamily="2" charset="-122"/>
                <a:ea typeface="宋体" panose="02010600030101010101" pitchFamily="2" charset="-122"/>
                <a:cs typeface="MS Gothic" panose="020B0609070205080204" pitchFamily="49" charset="-128"/>
              </a:rPr>
              <a:t>,</a:t>
            </a:r>
            <a:r>
              <a:rPr lang="zh-CN" altLang="zh-CN" kern="100" dirty="0">
                <a:latin typeface="等线" panose="02010600030101010101" pitchFamily="2" charset="-122"/>
                <a:ea typeface="宋体" panose="02010600030101010101" pitchFamily="2" charset="-122"/>
                <a:cs typeface="MS Gothic" panose="020B0609070205080204" pitchFamily="49" charset="-128"/>
              </a:rPr>
              <a:t>尊重别国合法权益</a:t>
            </a:r>
            <a:r>
              <a:rPr lang="en-US" altLang="zh-CN" kern="100" dirty="0">
                <a:latin typeface="等线" panose="02010600030101010101" pitchFamily="2" charset="-122"/>
                <a:ea typeface="宋体" panose="02010600030101010101" pitchFamily="2" charset="-122"/>
                <a:cs typeface="MS Gothic" panose="020B0609070205080204" pitchFamily="49" charset="-128"/>
              </a:rPr>
              <a:t>,</a:t>
            </a:r>
            <a:r>
              <a:rPr lang="zh-CN" altLang="zh-CN" kern="100" dirty="0">
                <a:latin typeface="等线" panose="02010600030101010101" pitchFamily="2" charset="-122"/>
                <a:ea typeface="宋体" panose="02010600030101010101" pitchFamily="2" charset="-122"/>
                <a:cs typeface="MS Gothic" panose="020B0609070205080204" pitchFamily="49" charset="-128"/>
              </a:rPr>
              <a:t>在和平共处五项原则的基础上同所有国家发展友好合作关系。</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marL="342900" lvl="0" indent="-342900">
              <a:lnSpc>
                <a:spcPct val="150000"/>
              </a:lnSpc>
              <a:buFont typeface="+mj-ea"/>
              <a:buAutoNum type="circleNumDbPlain" startAt="5"/>
            </a:pPr>
            <a:r>
              <a:rPr lang="zh-CN" altLang="zh-CN" kern="100" dirty="0">
                <a:latin typeface="等线" panose="02010600030101010101" pitchFamily="2" charset="-122"/>
                <a:ea typeface="宋体" panose="02010600030101010101" pitchFamily="2" charset="-122"/>
                <a:cs typeface="MS Gothic" panose="020B0609070205080204" pitchFamily="49" charset="-128"/>
              </a:rPr>
              <a:t>从外交政策角度——坚持奉行独立自主的和平外交政策。</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471FBEEE-FB79-4FD5-937D-31890EF2C39F}"/>
              </a:ext>
            </a:extLst>
          </p:cNvPr>
          <p:cNvSpPr/>
          <p:nvPr/>
        </p:nvSpPr>
        <p:spPr>
          <a:xfrm>
            <a:off x="683881" y="218316"/>
            <a:ext cx="6239433" cy="460960"/>
          </a:xfrm>
          <a:prstGeom prst="rect">
            <a:avLst/>
          </a:prstGeom>
        </p:spPr>
        <p:txBody>
          <a:bodyPr wrap="square">
            <a:spAutoFit/>
          </a:bodyPr>
          <a:lstStyle/>
          <a:p>
            <a:pPr>
              <a:lnSpc>
                <a:spcPct val="150000"/>
              </a:lnSpc>
            </a:pPr>
            <a:r>
              <a:rPr lang="en-US" altLang="zh-CN" kern="100" dirty="0">
                <a:latin typeface="宋体" panose="02010600030101010101" pitchFamily="2" charset="-122"/>
                <a:ea typeface="等线" panose="02010600030101010101" pitchFamily="2" charset="-122"/>
                <a:cs typeface="MS Gothic" panose="020B0609070205080204" pitchFamily="49" charset="-128"/>
              </a:rPr>
              <a:t>(2)</a:t>
            </a:r>
            <a:r>
              <a:rPr lang="zh-CN" altLang="zh-CN" kern="100" dirty="0">
                <a:latin typeface="等线" panose="02010600030101010101" pitchFamily="2" charset="-122"/>
                <a:ea typeface="宋体" panose="02010600030101010101" pitchFamily="2" charset="-122"/>
                <a:cs typeface="MS Gothic" panose="020B0609070205080204" pitchFamily="49" charset="-128"/>
              </a:rPr>
              <a:t>多角度理解和把握中国如何实现自身的和平与发展</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0790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流程图: 终止 3">
            <a:extLst>
              <a:ext uri="{FF2B5EF4-FFF2-40B4-BE49-F238E27FC236}">
                <a16:creationId xmlns:a16="http://schemas.microsoft.com/office/drawing/2014/main" id="{754523DD-4E7A-4761-80AA-72D664C94382}"/>
              </a:ext>
            </a:extLst>
          </p:cNvPr>
          <p:cNvSpPr/>
          <p:nvPr/>
        </p:nvSpPr>
        <p:spPr>
          <a:xfrm>
            <a:off x="3219608" y="107576"/>
            <a:ext cx="2935301" cy="743348"/>
          </a:xfrm>
          <a:prstGeom prst="flowChartTerminator">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rgbClr val="FF0000"/>
                </a:solidFill>
                <a:latin typeface="隶书" panose="02010509060101010101" pitchFamily="49" charset="-122"/>
                <a:ea typeface="隶书" panose="02010509060101010101" pitchFamily="49" charset="-122"/>
              </a:rPr>
              <a:t>学习任务单</a:t>
            </a:r>
          </a:p>
        </p:txBody>
      </p:sp>
      <p:sp>
        <p:nvSpPr>
          <p:cNvPr id="8" name="卷形: 水平 7">
            <a:extLst>
              <a:ext uri="{FF2B5EF4-FFF2-40B4-BE49-F238E27FC236}">
                <a16:creationId xmlns:a16="http://schemas.microsoft.com/office/drawing/2014/main" id="{EB89C5A0-3618-4023-911F-C681AFA137B7}"/>
              </a:ext>
            </a:extLst>
          </p:cNvPr>
          <p:cNvSpPr/>
          <p:nvPr/>
        </p:nvSpPr>
        <p:spPr>
          <a:xfrm>
            <a:off x="1383125" y="1690487"/>
            <a:ext cx="6469955" cy="839563"/>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n w="9525">
                  <a:solidFill>
                    <a:schemeClr val="bg1"/>
                  </a:solidFill>
                  <a:prstDash val="solid"/>
                </a:ln>
                <a:solidFill>
                  <a:schemeClr val="tx1"/>
                </a:solidFill>
                <a:latin typeface="隶书" panose="02010509060101010101" pitchFamily="49" charset="-122"/>
                <a:ea typeface="隶书" panose="02010509060101010101" pitchFamily="49" charset="-122"/>
                <a:cs typeface="+mj-cs"/>
              </a:rPr>
              <a:t>梳理知识结构</a:t>
            </a:r>
          </a:p>
        </p:txBody>
      </p:sp>
      <p:sp>
        <p:nvSpPr>
          <p:cNvPr id="9" name="卷形: 水平 8">
            <a:extLst>
              <a:ext uri="{FF2B5EF4-FFF2-40B4-BE49-F238E27FC236}">
                <a16:creationId xmlns:a16="http://schemas.microsoft.com/office/drawing/2014/main" id="{3D82EC00-92CB-436B-A462-535ED4DA42AA}"/>
              </a:ext>
            </a:extLst>
          </p:cNvPr>
          <p:cNvSpPr/>
          <p:nvPr/>
        </p:nvSpPr>
        <p:spPr>
          <a:xfrm>
            <a:off x="1383125" y="2484145"/>
            <a:ext cx="6469954" cy="839563"/>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n w="9525">
                  <a:solidFill>
                    <a:schemeClr val="bg1"/>
                  </a:solidFill>
                  <a:prstDash val="solid"/>
                </a:ln>
                <a:solidFill>
                  <a:schemeClr val="tx1"/>
                </a:solidFill>
                <a:latin typeface="隶书" panose="02010509060101010101" pitchFamily="49" charset="-122"/>
                <a:ea typeface="隶书" panose="02010509060101010101" pitchFamily="49" charset="-122"/>
                <a:cs typeface="+mj-cs"/>
              </a:rPr>
              <a:t>解析重点难点</a:t>
            </a:r>
          </a:p>
        </p:txBody>
      </p:sp>
      <p:sp>
        <p:nvSpPr>
          <p:cNvPr id="10" name="卷形: 水平 9">
            <a:extLst>
              <a:ext uri="{FF2B5EF4-FFF2-40B4-BE49-F238E27FC236}">
                <a16:creationId xmlns:a16="http://schemas.microsoft.com/office/drawing/2014/main" id="{50B2992E-033E-41CA-AC98-D2091D36AE95}"/>
              </a:ext>
            </a:extLst>
          </p:cNvPr>
          <p:cNvSpPr/>
          <p:nvPr/>
        </p:nvSpPr>
        <p:spPr>
          <a:xfrm>
            <a:off x="1383125" y="876185"/>
            <a:ext cx="6377749" cy="839563"/>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n w="9525">
                  <a:solidFill>
                    <a:schemeClr val="bg1"/>
                  </a:solidFill>
                  <a:prstDash val="solid"/>
                </a:ln>
                <a:solidFill>
                  <a:schemeClr val="tx1"/>
                </a:solidFill>
                <a:latin typeface="隶书" panose="02010509060101010101" pitchFamily="49" charset="-122"/>
                <a:ea typeface="隶书" panose="02010509060101010101" pitchFamily="49" charset="-122"/>
                <a:cs typeface="+mj-cs"/>
              </a:rPr>
              <a:t>明确学习目标</a:t>
            </a:r>
          </a:p>
        </p:txBody>
      </p:sp>
      <p:sp>
        <p:nvSpPr>
          <p:cNvPr id="11" name="卷形: 水平 10">
            <a:extLst>
              <a:ext uri="{FF2B5EF4-FFF2-40B4-BE49-F238E27FC236}">
                <a16:creationId xmlns:a16="http://schemas.microsoft.com/office/drawing/2014/main" id="{316484A6-01BE-4EED-BAB6-7BD15FA9C6D0}"/>
              </a:ext>
            </a:extLst>
          </p:cNvPr>
          <p:cNvSpPr/>
          <p:nvPr/>
        </p:nvSpPr>
        <p:spPr>
          <a:xfrm>
            <a:off x="1383125" y="3369613"/>
            <a:ext cx="6469954" cy="839563"/>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n w="9525">
                  <a:solidFill>
                    <a:schemeClr val="bg1"/>
                  </a:solidFill>
                  <a:prstDash val="solid"/>
                </a:ln>
                <a:solidFill>
                  <a:schemeClr val="tx1"/>
                </a:solidFill>
                <a:latin typeface="隶书" panose="02010509060101010101" pitchFamily="49" charset="-122"/>
                <a:ea typeface="隶书" panose="02010509060101010101" pitchFamily="49" charset="-122"/>
                <a:cs typeface="+mj-cs"/>
              </a:rPr>
              <a:t>分清易错易混点</a:t>
            </a:r>
          </a:p>
        </p:txBody>
      </p:sp>
      <p:sp>
        <p:nvSpPr>
          <p:cNvPr id="12" name="卷形: 水平 11">
            <a:extLst>
              <a:ext uri="{FF2B5EF4-FFF2-40B4-BE49-F238E27FC236}">
                <a16:creationId xmlns:a16="http://schemas.microsoft.com/office/drawing/2014/main" id="{95510AA0-63C8-4AA7-876E-4E06FFC0F988}"/>
              </a:ext>
            </a:extLst>
          </p:cNvPr>
          <p:cNvSpPr/>
          <p:nvPr/>
        </p:nvSpPr>
        <p:spPr>
          <a:xfrm>
            <a:off x="1383125" y="4183915"/>
            <a:ext cx="6469954" cy="839563"/>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n w="9525">
                  <a:solidFill>
                    <a:schemeClr val="bg1"/>
                  </a:solidFill>
                  <a:prstDash val="solid"/>
                </a:ln>
                <a:solidFill>
                  <a:schemeClr val="tx1"/>
                </a:solidFill>
                <a:latin typeface="隶书" panose="02010509060101010101" pitchFamily="49" charset="-122"/>
                <a:ea typeface="隶书" panose="02010509060101010101" pitchFamily="49" charset="-122"/>
                <a:cs typeface="+mj-cs"/>
              </a:rPr>
              <a:t>聚焦时政热点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44FD464-0DDC-4634-A842-3BD08474F937}"/>
              </a:ext>
            </a:extLst>
          </p:cNvPr>
          <p:cNvSpPr/>
          <p:nvPr/>
        </p:nvSpPr>
        <p:spPr>
          <a:xfrm>
            <a:off x="721214" y="112900"/>
            <a:ext cx="3207929" cy="460960"/>
          </a:xfrm>
          <a:prstGeom prst="rect">
            <a:avLst/>
          </a:prstGeom>
        </p:spPr>
        <p:txBody>
          <a:bodyPr wrap="none">
            <a:spAutoFit/>
          </a:bodyPr>
          <a:lstStyle/>
          <a:p>
            <a:pPr>
              <a:lnSpc>
                <a:spcPct val="150000"/>
              </a:lnSpc>
            </a:pPr>
            <a:r>
              <a:rPr lang="en-US" altLang="zh-CN" b="1" kern="100" dirty="0">
                <a:solidFill>
                  <a:srgbClr val="0070C0"/>
                </a:solidFill>
                <a:latin typeface="宋体" panose="02010600030101010101" pitchFamily="2" charset="-122"/>
                <a:ea typeface="等线" panose="02010600030101010101" pitchFamily="2" charset="-122"/>
                <a:cs typeface="MS Gothic" panose="020B0609070205080204" pitchFamily="49" charset="-128"/>
              </a:rPr>
              <a:t>8.</a:t>
            </a:r>
            <a:r>
              <a:rPr lang="zh-CN" altLang="zh-CN" b="1" kern="100" dirty="0">
                <a:solidFill>
                  <a:srgbClr val="0070C0"/>
                </a:solidFill>
                <a:latin typeface="等线" panose="02010600030101010101" pitchFamily="2" charset="-122"/>
                <a:ea typeface="宋体" panose="02010600030101010101" pitchFamily="2" charset="-122"/>
                <a:cs typeface="MS Gothic" panose="020B0609070205080204" pitchFamily="49" charset="-128"/>
              </a:rPr>
              <a:t>全面掌握联合国的有关知识</a:t>
            </a:r>
            <a:endParaRPr lang="zh-CN" altLang="zh-CN" kern="100" dirty="0">
              <a:solidFill>
                <a:srgbClr val="0070C0"/>
              </a:solidFill>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329CD047-7FE3-413B-A6FC-3FFE93AC009E}"/>
              </a:ext>
            </a:extLst>
          </p:cNvPr>
          <p:cNvGraphicFramePr>
            <a:graphicFrameLocks noGrp="1"/>
          </p:cNvGraphicFramePr>
          <p:nvPr>
            <p:extLst>
              <p:ext uri="{D42A27DB-BD31-4B8C-83A1-F6EECF244321}">
                <p14:modId xmlns:p14="http://schemas.microsoft.com/office/powerpoint/2010/main" val="4200674467"/>
              </p:ext>
            </p:extLst>
          </p:nvPr>
        </p:nvGraphicFramePr>
        <p:xfrm>
          <a:off x="537881" y="1029660"/>
          <a:ext cx="7868451" cy="3429000"/>
        </p:xfrm>
        <a:graphic>
          <a:graphicData uri="http://schemas.openxmlformats.org/drawingml/2006/table">
            <a:tbl>
              <a:tblPr>
                <a:tableStyleId>{5940675A-B579-460E-94D1-54222C63F5DA}</a:tableStyleId>
              </a:tblPr>
              <a:tblGrid>
                <a:gridCol w="992408">
                  <a:extLst>
                    <a:ext uri="{9D8B030D-6E8A-4147-A177-3AD203B41FA5}">
                      <a16:colId xmlns:a16="http://schemas.microsoft.com/office/drawing/2014/main" val="3971467864"/>
                    </a:ext>
                  </a:extLst>
                </a:gridCol>
                <a:gridCol w="6876043">
                  <a:extLst>
                    <a:ext uri="{9D8B030D-6E8A-4147-A177-3AD203B41FA5}">
                      <a16:colId xmlns:a16="http://schemas.microsoft.com/office/drawing/2014/main" val="1873242748"/>
                    </a:ext>
                  </a:extLst>
                </a:gridCol>
              </a:tblGrid>
              <a:tr h="377665">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性质</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联合国是当今世界最具普遍性、代表性和权威性的政府间国际组织</a:t>
                      </a:r>
                      <a:endParaRPr lang="zh-CN" sz="16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2566769806"/>
                  </a:ext>
                </a:extLst>
              </a:tr>
              <a:tr h="377665">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主要机构</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联合国大会、安理会、经社理事会、托管理事会、国际法院、秘书处</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3243857528"/>
                  </a:ext>
                </a:extLst>
              </a:tr>
              <a:tr h="377665">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宗旨</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维护国际和平与安全</a:t>
                      </a:r>
                      <a:r>
                        <a:rPr lang="en-US" sz="1600" b="1" kern="100">
                          <a:effectLst/>
                          <a:latin typeface="宋体" panose="02010600030101010101" pitchFamily="2" charset="-122"/>
                          <a:ea typeface="宋体" panose="02010600030101010101" pitchFamily="2" charset="-122"/>
                        </a:rPr>
                        <a:t>,</a:t>
                      </a:r>
                      <a:r>
                        <a:rPr lang="zh-CN" sz="1600" b="1" kern="100">
                          <a:effectLst/>
                          <a:latin typeface="宋体" panose="02010600030101010101" pitchFamily="2" charset="-122"/>
                          <a:ea typeface="宋体" panose="02010600030101010101" pitchFamily="2" charset="-122"/>
                        </a:rPr>
                        <a:t>促进国际合作与发展</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915618837"/>
                  </a:ext>
                </a:extLst>
              </a:tr>
              <a:tr h="1857629">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作用</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①联合国作为集体安全机制的核心</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在保障全球安全的国际合作中发挥着不可替代的作用</a:t>
                      </a:r>
                    </a:p>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②联合国协调国际社会的经济及社会发展活动</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为世界特别是发展中国家的经济社会发展作出了积极贡献</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为人权事业做了大量开创性工作</a:t>
                      </a:r>
                    </a:p>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③联合国是实践多边主义的最佳场所</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是集体应对各种威胁和挑战的有效平台</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应该继续成为维护和平的使者、推动发展的先驱</a:t>
                      </a:r>
                      <a:endParaRPr lang="zh-CN" sz="16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1324057473"/>
                  </a:ext>
                </a:extLst>
              </a:tr>
            </a:tbl>
          </a:graphicData>
        </a:graphic>
      </p:graphicFrame>
    </p:spTree>
    <p:extLst>
      <p:ext uri="{BB962C8B-B14F-4D97-AF65-F5344CB8AC3E}">
        <p14:creationId xmlns:p14="http://schemas.microsoft.com/office/powerpoint/2010/main" val="1795679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4E8C4F2-6B43-4D91-AC01-6F37DA4843A2}"/>
              </a:ext>
            </a:extLst>
          </p:cNvPr>
          <p:cNvSpPr/>
          <p:nvPr/>
        </p:nvSpPr>
        <p:spPr>
          <a:xfrm>
            <a:off x="687360" y="143637"/>
            <a:ext cx="3619902" cy="460960"/>
          </a:xfrm>
          <a:prstGeom prst="rect">
            <a:avLst/>
          </a:prstGeom>
        </p:spPr>
        <p:txBody>
          <a:bodyPr wrap="none">
            <a:spAutoFit/>
          </a:bodyPr>
          <a:lstStyle/>
          <a:p>
            <a:pPr>
              <a:lnSpc>
                <a:spcPct val="150000"/>
              </a:lnSpc>
            </a:pPr>
            <a:r>
              <a:rPr lang="en-US" altLang="zh-CN" b="1" kern="100" dirty="0">
                <a:solidFill>
                  <a:srgbClr val="0070C0"/>
                </a:solidFill>
                <a:latin typeface="宋体" panose="02010600030101010101" pitchFamily="2" charset="-122"/>
                <a:ea typeface="等线" panose="02010600030101010101" pitchFamily="2" charset="-122"/>
                <a:cs typeface="MS Gothic" panose="020B0609070205080204" pitchFamily="49" charset="-128"/>
              </a:rPr>
              <a:t>9.</a:t>
            </a:r>
            <a:r>
              <a:rPr lang="en-US" altLang="zh-CN" kern="100" dirty="0">
                <a:solidFill>
                  <a:srgbClr val="0070C0"/>
                </a:solidFill>
                <a:latin typeface="等线" panose="02010600030101010101" pitchFamily="2" charset="-122"/>
                <a:ea typeface="等线" panose="02010600030101010101" pitchFamily="2" charset="-122"/>
                <a:cs typeface="Times New Roman" panose="02020603050405020304" pitchFamily="18" charset="0"/>
              </a:rPr>
              <a:t> </a:t>
            </a:r>
            <a:r>
              <a:rPr lang="zh-CN" altLang="zh-CN" b="1" kern="100" dirty="0">
                <a:solidFill>
                  <a:srgbClr val="0070C0"/>
                </a:solidFill>
                <a:latin typeface="等线" panose="02010600030101010101" pitchFamily="2" charset="-122"/>
                <a:ea typeface="宋体" panose="02010600030101010101" pitchFamily="2" charset="-122"/>
                <a:cs typeface="MS Gothic" panose="020B0609070205080204" pitchFamily="49" charset="-128"/>
              </a:rPr>
              <a:t>全面把握中国与联合国的关系</a:t>
            </a:r>
            <a:endParaRPr lang="zh-CN" altLang="zh-CN" kern="100" dirty="0">
              <a:solidFill>
                <a:srgbClr val="0070C0"/>
              </a:solidFill>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E65EE52A-375C-40DF-8EDC-23ECA6DDDCF1}"/>
              </a:ext>
            </a:extLst>
          </p:cNvPr>
          <p:cNvGraphicFramePr>
            <a:graphicFrameLocks noGrp="1"/>
          </p:cNvGraphicFramePr>
          <p:nvPr>
            <p:extLst>
              <p:ext uri="{D42A27DB-BD31-4B8C-83A1-F6EECF244321}">
                <p14:modId xmlns:p14="http://schemas.microsoft.com/office/powerpoint/2010/main" val="1106430076"/>
              </p:ext>
            </p:extLst>
          </p:nvPr>
        </p:nvGraphicFramePr>
        <p:xfrm>
          <a:off x="394074" y="780659"/>
          <a:ext cx="8140700" cy="3760470"/>
        </p:xfrm>
        <a:graphic>
          <a:graphicData uri="http://schemas.openxmlformats.org/drawingml/2006/table">
            <a:tbl>
              <a:tblPr>
                <a:tableStyleId>{5940675A-B579-460E-94D1-54222C63F5DA}</a:tableStyleId>
              </a:tblPr>
              <a:tblGrid>
                <a:gridCol w="8140700">
                  <a:extLst>
                    <a:ext uri="{9D8B030D-6E8A-4147-A177-3AD203B41FA5}">
                      <a16:colId xmlns:a16="http://schemas.microsoft.com/office/drawing/2014/main" val="3349588715"/>
                    </a:ext>
                  </a:extLst>
                </a:gridCol>
              </a:tblGrid>
              <a:tr h="831850">
                <a:tc>
                  <a:txBody>
                    <a:bodyPr/>
                    <a:lstStyle/>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中国是社会主义国家</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是当代世界最大的发展中国家</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是国际政治经济格局中的一支重要力量</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作为安理会常任理事国</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中国在事关和平与安全的重大事务上享有否决权</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是联合国中拥有重要影响的国家之一</a:t>
                      </a:r>
                      <a:endParaRPr lang="zh-CN" sz="16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3033832536"/>
                  </a:ext>
                </a:extLst>
              </a:tr>
              <a:tr h="1290320">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中国本着自身肩负的重大国际责任</a:t>
                      </a:r>
                      <a:r>
                        <a:rPr lang="en-US" sz="1600" b="1" kern="100">
                          <a:effectLst/>
                          <a:latin typeface="宋体" panose="02010600030101010101" pitchFamily="2" charset="-122"/>
                          <a:ea typeface="宋体" panose="02010600030101010101" pitchFamily="2" charset="-122"/>
                        </a:rPr>
                        <a:t>,</a:t>
                      </a:r>
                      <a:r>
                        <a:rPr lang="zh-CN" sz="1600" b="1" kern="100">
                          <a:effectLst/>
                          <a:latin typeface="宋体" panose="02010600030101010101" pitchFamily="2" charset="-122"/>
                          <a:ea typeface="宋体" panose="02010600030101010101" pitchFamily="2" charset="-122"/>
                        </a:rPr>
                        <a:t>尊重联合国的权威地位</a:t>
                      </a:r>
                      <a:r>
                        <a:rPr lang="en-US" sz="1600" b="1" kern="100">
                          <a:effectLst/>
                          <a:latin typeface="宋体" panose="02010600030101010101" pitchFamily="2" charset="-122"/>
                          <a:ea typeface="宋体" panose="02010600030101010101" pitchFamily="2" charset="-122"/>
                        </a:rPr>
                        <a:t>,</a:t>
                      </a:r>
                      <a:r>
                        <a:rPr lang="zh-CN" sz="1600" b="1" kern="100">
                          <a:effectLst/>
                          <a:latin typeface="宋体" panose="02010600030101010101" pitchFamily="2" charset="-122"/>
                          <a:ea typeface="宋体" panose="02010600030101010101" pitchFamily="2" charset="-122"/>
                        </a:rPr>
                        <a:t>维护宪章的宗旨和原则</a:t>
                      </a:r>
                      <a:r>
                        <a:rPr lang="en-US" sz="1600" b="1" kern="100">
                          <a:effectLst/>
                          <a:latin typeface="宋体" panose="02010600030101010101" pitchFamily="2" charset="-122"/>
                          <a:ea typeface="宋体" panose="02010600030101010101" pitchFamily="2" charset="-122"/>
                        </a:rPr>
                        <a:t>,</a:t>
                      </a:r>
                      <a:r>
                        <a:rPr lang="zh-CN" sz="1600" b="1" kern="100">
                          <a:effectLst/>
                          <a:latin typeface="宋体" panose="02010600030101010101" pitchFamily="2" charset="-122"/>
                          <a:ea typeface="宋体" panose="02010600030101010101" pitchFamily="2" charset="-122"/>
                        </a:rPr>
                        <a:t>积极参加各项工作</a:t>
                      </a:r>
                      <a:r>
                        <a:rPr lang="en-US" sz="1600" b="1" kern="100">
                          <a:effectLst/>
                          <a:latin typeface="宋体" panose="02010600030101010101" pitchFamily="2" charset="-122"/>
                          <a:ea typeface="宋体" panose="02010600030101010101" pitchFamily="2" charset="-122"/>
                        </a:rPr>
                        <a:t>,</a:t>
                      </a:r>
                      <a:r>
                        <a:rPr lang="zh-CN" sz="1600" b="1" kern="100">
                          <a:effectLst/>
                          <a:latin typeface="宋体" panose="02010600030101010101" pitchFamily="2" charset="-122"/>
                          <a:ea typeface="宋体" panose="02010600030101010101" pitchFamily="2" charset="-122"/>
                        </a:rPr>
                        <a:t>在人类和平与发展事业中发挥着建设性作用</a:t>
                      </a:r>
                    </a:p>
                    <a:p>
                      <a:pPr algn="l">
                        <a:lnSpc>
                          <a:spcPct val="150000"/>
                        </a:lnSpc>
                        <a:spcAft>
                          <a:spcPts val="0"/>
                        </a:spcAft>
                      </a:pPr>
                      <a:r>
                        <a:rPr lang="zh-CN" sz="1600" b="1" kern="100">
                          <a:effectLst/>
                          <a:latin typeface="宋体" panose="02010600030101010101" pitchFamily="2" charset="-122"/>
                          <a:ea typeface="宋体" panose="02010600030101010101" pitchFamily="2" charset="-122"/>
                        </a:rPr>
                        <a:t>①中国坚持以多边主义实现共同安全</a:t>
                      </a:r>
                    </a:p>
                    <a:p>
                      <a:pPr algn="l">
                        <a:lnSpc>
                          <a:spcPct val="150000"/>
                        </a:lnSpc>
                        <a:spcAft>
                          <a:spcPts val="0"/>
                        </a:spcAft>
                      </a:pPr>
                      <a:r>
                        <a:rPr lang="zh-CN" sz="1600" b="1" kern="100">
                          <a:effectLst/>
                          <a:latin typeface="宋体" panose="02010600030101010101" pitchFamily="2" charset="-122"/>
                          <a:ea typeface="宋体" panose="02010600030101010101" pitchFamily="2" charset="-122"/>
                        </a:rPr>
                        <a:t>②中国坚持以互利合作实现共同繁荣</a:t>
                      </a:r>
                    </a:p>
                    <a:p>
                      <a:pPr algn="l">
                        <a:lnSpc>
                          <a:spcPct val="150000"/>
                        </a:lnSpc>
                        <a:spcAft>
                          <a:spcPts val="0"/>
                        </a:spcAft>
                      </a:pPr>
                      <a:r>
                        <a:rPr lang="zh-CN" sz="1600" b="1" kern="100">
                          <a:effectLst/>
                          <a:latin typeface="宋体" panose="02010600030101010101" pitchFamily="2" charset="-122"/>
                          <a:ea typeface="宋体" panose="02010600030101010101" pitchFamily="2" charset="-122"/>
                        </a:rPr>
                        <a:t>③中国是联合国改革的最早倡导者和有力支持者之一</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545632119"/>
                  </a:ext>
                </a:extLst>
              </a:tr>
              <a:tr h="602615">
                <a:tc>
                  <a:txBody>
                    <a:bodyPr/>
                    <a:lstStyle/>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中国倡导和支持联合国改革</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主张改革应有利于坚持宪章的宗旨和原则</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更好地发挥联合国的作用</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维护会员国的共同利益</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应增加发展中国家的代表权和发言权</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切实维护其利益</a:t>
                      </a:r>
                      <a:endParaRPr lang="zh-CN" sz="16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3572975148"/>
                  </a:ext>
                </a:extLst>
              </a:tr>
            </a:tbl>
          </a:graphicData>
        </a:graphic>
      </p:graphicFrame>
    </p:spTree>
    <p:extLst>
      <p:ext uri="{BB962C8B-B14F-4D97-AF65-F5344CB8AC3E}">
        <p14:creationId xmlns:p14="http://schemas.microsoft.com/office/powerpoint/2010/main" val="320825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CFCDBF78-136A-4D43-B45C-90B4F003FC0B}"/>
              </a:ext>
            </a:extLst>
          </p:cNvPr>
          <p:cNvSpPr/>
          <p:nvPr/>
        </p:nvSpPr>
        <p:spPr>
          <a:xfrm>
            <a:off x="551920" y="299677"/>
            <a:ext cx="2922595" cy="460960"/>
          </a:xfrm>
          <a:prstGeom prst="rect">
            <a:avLst/>
          </a:prstGeom>
        </p:spPr>
        <p:txBody>
          <a:bodyPr wrap="none">
            <a:spAutoFit/>
          </a:bodyPr>
          <a:lstStyle/>
          <a:p>
            <a:pPr>
              <a:lnSpc>
                <a:spcPct val="150000"/>
              </a:lnSpc>
            </a:pPr>
            <a:r>
              <a:rPr lang="en-US" altLang="zh-CN" b="1" kern="100" dirty="0">
                <a:solidFill>
                  <a:srgbClr val="0070C0"/>
                </a:solidFill>
                <a:latin typeface="宋体" panose="02010600030101010101" pitchFamily="2" charset="-122"/>
                <a:ea typeface="等线" panose="02010600030101010101" pitchFamily="2" charset="-122"/>
                <a:cs typeface="MS Gothic" panose="020B0609070205080204" pitchFamily="49" charset="-128"/>
              </a:rPr>
              <a:t>10.</a:t>
            </a:r>
            <a:r>
              <a:rPr lang="en-US" altLang="zh-CN" kern="100" dirty="0">
                <a:solidFill>
                  <a:srgbClr val="0070C0"/>
                </a:solidFill>
                <a:latin typeface="等线" panose="02010600030101010101" pitchFamily="2" charset="-122"/>
                <a:ea typeface="等线" panose="02010600030101010101" pitchFamily="2" charset="-122"/>
                <a:cs typeface="Times New Roman" panose="02020603050405020304" pitchFamily="18" charset="0"/>
              </a:rPr>
              <a:t> </a:t>
            </a:r>
            <a:r>
              <a:rPr lang="zh-CN" altLang="zh-CN" b="1" kern="100" dirty="0">
                <a:solidFill>
                  <a:srgbClr val="0070C0"/>
                </a:solidFill>
                <a:latin typeface="等线" panose="02010600030101010101" pitchFamily="2" charset="-122"/>
                <a:ea typeface="宋体" panose="02010600030101010101" pitchFamily="2" charset="-122"/>
                <a:cs typeface="MS Gothic" panose="020B0609070205080204" pitchFamily="49" charset="-128"/>
              </a:rPr>
              <a:t>全面把握世界贸易组织</a:t>
            </a:r>
            <a:endParaRPr lang="zh-CN" altLang="zh-CN" kern="100" dirty="0">
              <a:solidFill>
                <a:srgbClr val="0070C0"/>
              </a:solidFill>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C66AD761-6BD0-48BA-9849-7E6FEC50A1AF}"/>
              </a:ext>
            </a:extLst>
          </p:cNvPr>
          <p:cNvGraphicFramePr>
            <a:graphicFrameLocks noGrp="1"/>
          </p:cNvGraphicFramePr>
          <p:nvPr>
            <p:extLst>
              <p:ext uri="{D42A27DB-BD31-4B8C-83A1-F6EECF244321}">
                <p14:modId xmlns:p14="http://schemas.microsoft.com/office/powerpoint/2010/main" val="3337846570"/>
              </p:ext>
            </p:extLst>
          </p:nvPr>
        </p:nvGraphicFramePr>
        <p:xfrm>
          <a:off x="906717" y="1071387"/>
          <a:ext cx="6838790" cy="3373185"/>
        </p:xfrm>
        <a:graphic>
          <a:graphicData uri="http://schemas.openxmlformats.org/drawingml/2006/table">
            <a:tbl>
              <a:tblPr>
                <a:tableStyleId>{5940675A-B579-460E-94D1-54222C63F5DA}</a:tableStyleId>
              </a:tblPr>
              <a:tblGrid>
                <a:gridCol w="1196786">
                  <a:extLst>
                    <a:ext uri="{9D8B030D-6E8A-4147-A177-3AD203B41FA5}">
                      <a16:colId xmlns:a16="http://schemas.microsoft.com/office/drawing/2014/main" val="108736776"/>
                    </a:ext>
                  </a:extLst>
                </a:gridCol>
                <a:gridCol w="5642004">
                  <a:extLst>
                    <a:ext uri="{9D8B030D-6E8A-4147-A177-3AD203B41FA5}">
                      <a16:colId xmlns:a16="http://schemas.microsoft.com/office/drawing/2014/main" val="859055522"/>
                    </a:ext>
                  </a:extLst>
                </a:gridCol>
              </a:tblGrid>
              <a:tr h="602615">
                <a:tc>
                  <a:txBody>
                    <a:bodyPr/>
                    <a:lstStyle/>
                    <a:p>
                      <a:pPr algn="l">
                        <a:lnSpc>
                          <a:spcPct val="150000"/>
                        </a:lnSpc>
                        <a:spcAft>
                          <a:spcPts val="0"/>
                        </a:spcAft>
                      </a:pPr>
                      <a:r>
                        <a:rPr lang="zh-CN" sz="1800" b="1" kern="100" dirty="0">
                          <a:effectLst/>
                          <a:latin typeface="宋体" panose="02010600030101010101" pitchFamily="2" charset="-122"/>
                          <a:ea typeface="宋体" panose="02010600030101010101" pitchFamily="2" charset="-122"/>
                        </a:rPr>
                        <a:t>基本原则</a:t>
                      </a:r>
                      <a:endParaRPr lang="zh-CN" sz="1800" b="1" kern="100" dirty="0">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50000"/>
                        </a:lnSpc>
                        <a:spcAft>
                          <a:spcPts val="0"/>
                        </a:spcAft>
                      </a:pPr>
                      <a:r>
                        <a:rPr lang="en-US" sz="1800" b="1" kern="100" dirty="0">
                          <a:effectLst/>
                          <a:latin typeface="宋体" panose="02010600030101010101" pitchFamily="2" charset="-122"/>
                          <a:ea typeface="宋体" panose="02010600030101010101" pitchFamily="2" charset="-122"/>
                        </a:rPr>
                        <a:t> </a:t>
                      </a:r>
                      <a:endParaRPr lang="zh-CN" sz="18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800" b="1" kern="100" dirty="0">
                          <a:effectLst/>
                          <a:latin typeface="宋体" panose="02010600030101010101" pitchFamily="2" charset="-122"/>
                          <a:ea typeface="宋体" panose="02010600030101010101" pitchFamily="2" charset="-122"/>
                        </a:rPr>
                        <a:t>非歧视原则</a:t>
                      </a:r>
                      <a:r>
                        <a:rPr lang="en-US" sz="1800" b="1" kern="100" dirty="0">
                          <a:effectLst/>
                          <a:latin typeface="宋体" panose="02010600030101010101" pitchFamily="2" charset="-122"/>
                          <a:ea typeface="宋体" panose="02010600030101010101" pitchFamily="2" charset="-122"/>
                        </a:rPr>
                        <a:t>(</a:t>
                      </a:r>
                      <a:r>
                        <a:rPr lang="zh-CN" sz="1800" b="1" kern="100" dirty="0">
                          <a:effectLst/>
                          <a:latin typeface="宋体" panose="02010600030101010101" pitchFamily="2" charset="-122"/>
                          <a:ea typeface="宋体" panose="02010600030101010101" pitchFamily="2" charset="-122"/>
                        </a:rPr>
                        <a:t>包括最惠国待遇原则和国民待遇原则</a:t>
                      </a:r>
                      <a:r>
                        <a:rPr lang="en-US" sz="1800" b="1" kern="100" dirty="0">
                          <a:effectLst/>
                          <a:latin typeface="宋体" panose="02010600030101010101" pitchFamily="2" charset="-122"/>
                          <a:ea typeface="宋体" panose="02010600030101010101" pitchFamily="2" charset="-122"/>
                        </a:rPr>
                        <a:t>)</a:t>
                      </a:r>
                      <a:r>
                        <a:rPr lang="zh-CN" sz="1800" b="1" kern="100" dirty="0">
                          <a:effectLst/>
                          <a:latin typeface="宋体" panose="02010600030101010101" pitchFamily="2" charset="-122"/>
                          <a:ea typeface="宋体" panose="02010600030101010101" pitchFamily="2" charset="-122"/>
                        </a:rPr>
                        <a:t>、透明度原则、自由贸易原则和公平竞争原则</a:t>
                      </a:r>
                      <a:endParaRPr lang="zh-CN" sz="18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106496689"/>
                  </a:ext>
                </a:extLst>
              </a:tr>
              <a:tr h="602615">
                <a:tc>
                  <a:txBody>
                    <a:bodyPr/>
                    <a:lstStyle/>
                    <a:p>
                      <a:pPr algn="l">
                        <a:lnSpc>
                          <a:spcPct val="150000"/>
                        </a:lnSpc>
                        <a:spcAft>
                          <a:spcPts val="0"/>
                        </a:spcAft>
                      </a:pPr>
                      <a:r>
                        <a:rPr lang="zh-CN" sz="1800" b="1" kern="100" dirty="0">
                          <a:effectLst/>
                          <a:latin typeface="宋体" panose="02010600030101010101" pitchFamily="2" charset="-122"/>
                          <a:ea typeface="宋体" panose="02010600030101010101" pitchFamily="2" charset="-122"/>
                        </a:rPr>
                        <a:t>作用</a:t>
                      </a:r>
                      <a:endParaRPr lang="zh-CN" sz="1800" b="1" kern="100" dirty="0">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50000"/>
                        </a:lnSpc>
                        <a:spcAft>
                          <a:spcPts val="0"/>
                        </a:spcAft>
                      </a:pPr>
                      <a:r>
                        <a:rPr lang="en-US" sz="1800" b="1" kern="100" dirty="0">
                          <a:effectLst/>
                          <a:latin typeface="宋体" panose="02010600030101010101" pitchFamily="2" charset="-122"/>
                          <a:ea typeface="宋体" panose="02010600030101010101" pitchFamily="2" charset="-122"/>
                        </a:rPr>
                        <a:t> </a:t>
                      </a:r>
                      <a:endParaRPr lang="zh-CN" sz="18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800" b="1" kern="100">
                          <a:effectLst/>
                          <a:latin typeface="宋体" panose="02010600030101010101" pitchFamily="2" charset="-122"/>
                          <a:ea typeface="宋体" panose="02010600030101010101" pitchFamily="2" charset="-122"/>
                        </a:rPr>
                        <a:t>加强了国际多边贸易体制</a:t>
                      </a:r>
                      <a:r>
                        <a:rPr lang="en-US" sz="1800" b="1" kern="100">
                          <a:effectLst/>
                          <a:latin typeface="宋体" panose="02010600030101010101" pitchFamily="2" charset="-122"/>
                          <a:ea typeface="宋体" panose="02010600030101010101" pitchFamily="2" charset="-122"/>
                        </a:rPr>
                        <a:t>,</a:t>
                      </a:r>
                      <a:r>
                        <a:rPr lang="zh-CN" sz="1800" b="1" kern="100">
                          <a:effectLst/>
                          <a:latin typeface="宋体" panose="02010600030101010101" pitchFamily="2" charset="-122"/>
                          <a:ea typeface="宋体" panose="02010600030101010101" pitchFamily="2" charset="-122"/>
                        </a:rPr>
                        <a:t>深化了国际分工和资源在世界范围内的合理配置</a:t>
                      </a:r>
                      <a:r>
                        <a:rPr lang="en-US" sz="1800" b="1" kern="100">
                          <a:effectLst/>
                          <a:latin typeface="宋体" panose="02010600030101010101" pitchFamily="2" charset="-122"/>
                          <a:ea typeface="宋体" panose="02010600030101010101" pitchFamily="2" charset="-122"/>
                        </a:rPr>
                        <a:t>,</a:t>
                      </a:r>
                      <a:r>
                        <a:rPr lang="zh-CN" sz="1800" b="1" kern="100">
                          <a:effectLst/>
                          <a:latin typeface="宋体" panose="02010600030101010101" pitchFamily="2" charset="-122"/>
                          <a:ea typeface="宋体" panose="02010600030101010101" pitchFamily="2" charset="-122"/>
                        </a:rPr>
                        <a:t>促进了世界市场的统一和市场经济的普及</a:t>
                      </a:r>
                      <a:endParaRPr lang="zh-CN" sz="18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2082574701"/>
                  </a:ext>
                </a:extLst>
              </a:tr>
              <a:tr h="602615">
                <a:tc>
                  <a:txBody>
                    <a:bodyPr/>
                    <a:lstStyle/>
                    <a:p>
                      <a:pPr algn="l">
                        <a:lnSpc>
                          <a:spcPct val="150000"/>
                        </a:lnSpc>
                        <a:spcAft>
                          <a:spcPts val="0"/>
                        </a:spcAft>
                      </a:pPr>
                      <a:r>
                        <a:rPr lang="zh-CN" sz="1800" b="1" kern="100" dirty="0">
                          <a:effectLst/>
                          <a:latin typeface="宋体" panose="02010600030101010101" pitchFamily="2" charset="-122"/>
                          <a:ea typeface="宋体" panose="02010600030101010101" pitchFamily="2" charset="-122"/>
                        </a:rPr>
                        <a:t>中国与</a:t>
                      </a:r>
                    </a:p>
                    <a:p>
                      <a:pPr algn="l">
                        <a:lnSpc>
                          <a:spcPct val="150000"/>
                        </a:lnSpc>
                        <a:spcAft>
                          <a:spcPts val="0"/>
                        </a:spcAft>
                      </a:pPr>
                      <a:r>
                        <a:rPr lang="zh-CN" sz="1800" b="1" kern="100" dirty="0">
                          <a:effectLst/>
                          <a:latin typeface="宋体" panose="02010600030101010101" pitchFamily="2" charset="-122"/>
                          <a:ea typeface="宋体" panose="02010600030101010101" pitchFamily="2" charset="-122"/>
                        </a:rPr>
                        <a:t>世贸组织</a:t>
                      </a:r>
                      <a:endParaRPr lang="zh-CN" sz="1800" b="1" kern="100" dirty="0">
                        <a:effectLst/>
                        <a:latin typeface="宋体" panose="02010600030101010101" pitchFamily="2" charset="-122"/>
                        <a:ea typeface="宋体" panose="02010600030101010101" pitchFamily="2" charset="-122"/>
                        <a:cs typeface="Times New Roman" panose="02020603050405020304" pitchFamily="18" charset="0"/>
                      </a:endParaRPr>
                    </a:p>
                    <a:p>
                      <a:pPr algn="l">
                        <a:lnSpc>
                          <a:spcPct val="150000"/>
                        </a:lnSpc>
                        <a:spcAft>
                          <a:spcPts val="0"/>
                        </a:spcAft>
                      </a:pPr>
                      <a:r>
                        <a:rPr lang="en-US" sz="1800" b="1" kern="100" dirty="0">
                          <a:effectLst/>
                          <a:latin typeface="宋体" panose="02010600030101010101" pitchFamily="2" charset="-122"/>
                          <a:ea typeface="宋体" panose="02010600030101010101" pitchFamily="2" charset="-122"/>
                        </a:rPr>
                        <a:t> </a:t>
                      </a:r>
                      <a:endParaRPr lang="zh-CN" sz="18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800" b="1" kern="100" dirty="0">
                          <a:effectLst/>
                          <a:latin typeface="宋体" panose="02010600030101010101" pitchFamily="2" charset="-122"/>
                          <a:ea typeface="宋体" panose="02010600030101010101" pitchFamily="2" charset="-122"/>
                        </a:rPr>
                        <a:t>中国是世贸组织前身关贸总协定的原始缔约国。中国入世对进一步完善社会主义市场经济体制、促进国民经济与社会发展具有重大意义</a:t>
                      </a:r>
                      <a:r>
                        <a:rPr lang="en-US" sz="1800" b="1" kern="100" dirty="0">
                          <a:effectLst/>
                          <a:latin typeface="宋体" panose="02010600030101010101" pitchFamily="2" charset="-122"/>
                          <a:ea typeface="宋体" panose="02010600030101010101" pitchFamily="2" charset="-122"/>
                        </a:rPr>
                        <a:t>,</a:t>
                      </a:r>
                      <a:r>
                        <a:rPr lang="zh-CN" sz="1800" b="1" kern="100" dirty="0">
                          <a:effectLst/>
                          <a:latin typeface="宋体" panose="02010600030101010101" pitchFamily="2" charset="-122"/>
                          <a:ea typeface="宋体" panose="02010600030101010101" pitchFamily="2" charset="-122"/>
                        </a:rPr>
                        <a:t>符合中国人民的根本利益</a:t>
                      </a:r>
                      <a:endParaRPr lang="zh-CN" sz="18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1095851008"/>
                  </a:ext>
                </a:extLst>
              </a:tr>
            </a:tbl>
          </a:graphicData>
        </a:graphic>
      </p:graphicFrame>
    </p:spTree>
    <p:extLst>
      <p:ext uri="{BB962C8B-B14F-4D97-AF65-F5344CB8AC3E}">
        <p14:creationId xmlns:p14="http://schemas.microsoft.com/office/powerpoint/2010/main" val="48265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BC2DC43B-F79A-4A5F-A6CB-5BCFDC711337}"/>
              </a:ext>
            </a:extLst>
          </p:cNvPr>
          <p:cNvSpPr/>
          <p:nvPr/>
        </p:nvSpPr>
        <p:spPr>
          <a:xfrm>
            <a:off x="667179" y="97532"/>
            <a:ext cx="2922595" cy="460960"/>
          </a:xfrm>
          <a:prstGeom prst="rect">
            <a:avLst/>
          </a:prstGeom>
        </p:spPr>
        <p:txBody>
          <a:bodyPr wrap="none">
            <a:spAutoFit/>
          </a:bodyPr>
          <a:lstStyle/>
          <a:p>
            <a:pPr>
              <a:lnSpc>
                <a:spcPct val="150000"/>
              </a:lnSpc>
            </a:pPr>
            <a:r>
              <a:rPr lang="en-US" altLang="zh-CN" b="1" kern="100" dirty="0">
                <a:solidFill>
                  <a:srgbClr val="0070C0"/>
                </a:solidFill>
                <a:latin typeface="宋体" panose="02010600030101010101" pitchFamily="2" charset="-122"/>
                <a:ea typeface="等线" panose="02010600030101010101" pitchFamily="2" charset="-122"/>
                <a:cs typeface="MS Gothic" panose="020B0609070205080204" pitchFamily="49" charset="-128"/>
              </a:rPr>
              <a:t>11.</a:t>
            </a:r>
            <a:r>
              <a:rPr lang="en-US" altLang="zh-CN" kern="100" dirty="0">
                <a:solidFill>
                  <a:srgbClr val="0070C0"/>
                </a:solidFill>
                <a:latin typeface="等线" panose="02010600030101010101" pitchFamily="2" charset="-122"/>
                <a:ea typeface="等线" panose="02010600030101010101" pitchFamily="2" charset="-122"/>
                <a:cs typeface="Times New Roman" panose="02020603050405020304" pitchFamily="18" charset="0"/>
              </a:rPr>
              <a:t> </a:t>
            </a:r>
            <a:r>
              <a:rPr lang="zh-CN" altLang="zh-CN" b="1" kern="100" dirty="0">
                <a:solidFill>
                  <a:srgbClr val="0070C0"/>
                </a:solidFill>
                <a:latin typeface="等线" panose="02010600030101010101" pitchFamily="2" charset="-122"/>
                <a:ea typeface="宋体" panose="02010600030101010101" pitchFamily="2" charset="-122"/>
                <a:cs typeface="MS Gothic" panose="020B0609070205080204" pitchFamily="49" charset="-128"/>
              </a:rPr>
              <a:t>全面把握亚太经合组织</a:t>
            </a:r>
            <a:endParaRPr lang="zh-CN" altLang="zh-CN" kern="100" dirty="0">
              <a:solidFill>
                <a:srgbClr val="0070C0"/>
              </a:solidFill>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7471E826-4A28-439B-8285-0E414E7EDA6B}"/>
              </a:ext>
            </a:extLst>
          </p:cNvPr>
          <p:cNvGraphicFramePr>
            <a:graphicFrameLocks noGrp="1"/>
          </p:cNvGraphicFramePr>
          <p:nvPr>
            <p:extLst>
              <p:ext uri="{D42A27DB-BD31-4B8C-83A1-F6EECF244321}">
                <p14:modId xmlns:p14="http://schemas.microsoft.com/office/powerpoint/2010/main" val="2033882823"/>
              </p:ext>
            </p:extLst>
          </p:nvPr>
        </p:nvGraphicFramePr>
        <p:xfrm>
          <a:off x="753035" y="1091133"/>
          <a:ext cx="6619315" cy="3089629"/>
        </p:xfrm>
        <a:graphic>
          <a:graphicData uri="http://schemas.openxmlformats.org/drawingml/2006/table">
            <a:tbl>
              <a:tblPr>
                <a:tableStyleId>{5940675A-B579-460E-94D1-54222C63F5DA}</a:tableStyleId>
              </a:tblPr>
              <a:tblGrid>
                <a:gridCol w="818784">
                  <a:extLst>
                    <a:ext uri="{9D8B030D-6E8A-4147-A177-3AD203B41FA5}">
                      <a16:colId xmlns:a16="http://schemas.microsoft.com/office/drawing/2014/main" val="1191136183"/>
                    </a:ext>
                  </a:extLst>
                </a:gridCol>
                <a:gridCol w="5800531">
                  <a:extLst>
                    <a:ext uri="{9D8B030D-6E8A-4147-A177-3AD203B41FA5}">
                      <a16:colId xmlns:a16="http://schemas.microsoft.com/office/drawing/2014/main" val="2261101728"/>
                    </a:ext>
                  </a:extLst>
                </a:gridCol>
              </a:tblGrid>
              <a:tr h="821344">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宗旨</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通过推动自由开放的贸易投资</a:t>
                      </a:r>
                      <a:r>
                        <a:rPr lang="en-US" sz="1600" b="1" kern="100">
                          <a:effectLst/>
                          <a:latin typeface="宋体" panose="02010600030101010101" pitchFamily="2" charset="-122"/>
                          <a:ea typeface="宋体" panose="02010600030101010101" pitchFamily="2" charset="-122"/>
                        </a:rPr>
                        <a:t>,</a:t>
                      </a:r>
                      <a:r>
                        <a:rPr lang="zh-CN" sz="1600" b="1" kern="100">
                          <a:effectLst/>
                          <a:latin typeface="宋体" panose="02010600030101010101" pitchFamily="2" charset="-122"/>
                          <a:ea typeface="宋体" panose="02010600030101010101" pitchFamily="2" charset="-122"/>
                        </a:rPr>
                        <a:t>深化区域经济一体化</a:t>
                      </a:r>
                      <a:r>
                        <a:rPr lang="en-US" sz="1600" b="1" kern="100">
                          <a:effectLst/>
                          <a:latin typeface="宋体" panose="02010600030101010101" pitchFamily="2" charset="-122"/>
                          <a:ea typeface="宋体" panose="02010600030101010101" pitchFamily="2" charset="-122"/>
                        </a:rPr>
                        <a:t>,</a:t>
                      </a:r>
                      <a:r>
                        <a:rPr lang="zh-CN" sz="1600" b="1" kern="100">
                          <a:effectLst/>
                          <a:latin typeface="宋体" panose="02010600030101010101" pitchFamily="2" charset="-122"/>
                          <a:ea typeface="宋体" panose="02010600030101010101" pitchFamily="2" charset="-122"/>
                        </a:rPr>
                        <a:t>加强经济技术合作</a:t>
                      </a:r>
                      <a:r>
                        <a:rPr lang="en-US" sz="1600" b="1" kern="100">
                          <a:effectLst/>
                          <a:latin typeface="宋体" panose="02010600030101010101" pitchFamily="2" charset="-122"/>
                          <a:ea typeface="宋体" panose="02010600030101010101" pitchFamily="2" charset="-122"/>
                        </a:rPr>
                        <a:t>,</a:t>
                      </a:r>
                      <a:r>
                        <a:rPr lang="zh-CN" sz="1600" b="1" kern="100">
                          <a:effectLst/>
                          <a:latin typeface="宋体" panose="02010600030101010101" pitchFamily="2" charset="-122"/>
                          <a:ea typeface="宋体" panose="02010600030101010101" pitchFamily="2" charset="-122"/>
                        </a:rPr>
                        <a:t>改善商业环境</a:t>
                      </a:r>
                      <a:r>
                        <a:rPr lang="en-US" sz="1600" b="1" kern="100">
                          <a:effectLst/>
                          <a:latin typeface="宋体" panose="02010600030101010101" pitchFamily="2" charset="-122"/>
                          <a:ea typeface="宋体" panose="02010600030101010101" pitchFamily="2" charset="-122"/>
                        </a:rPr>
                        <a:t>,</a:t>
                      </a:r>
                      <a:r>
                        <a:rPr lang="zh-CN" sz="1600" b="1" kern="100">
                          <a:effectLst/>
                          <a:latin typeface="宋体" panose="02010600030101010101" pitchFamily="2" charset="-122"/>
                          <a:ea typeface="宋体" panose="02010600030101010101" pitchFamily="2" charset="-122"/>
                        </a:rPr>
                        <a:t>以建立一个充满活力、和谐共赢的亚太大家庭</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3498300669"/>
                  </a:ext>
                </a:extLst>
              </a:tr>
              <a:tr h="460729">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作用</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推动了本地区贸易和投资自由化、便利化</a:t>
                      </a:r>
                      <a:r>
                        <a:rPr lang="en-US" sz="1600" b="1" kern="100">
                          <a:effectLst/>
                          <a:latin typeface="宋体" panose="02010600030101010101" pitchFamily="2" charset="-122"/>
                          <a:ea typeface="宋体" panose="02010600030101010101" pitchFamily="2" charset="-122"/>
                        </a:rPr>
                        <a:t>,</a:t>
                      </a:r>
                      <a:r>
                        <a:rPr lang="zh-CN" sz="1600" b="1" kern="100">
                          <a:effectLst/>
                          <a:latin typeface="宋体" panose="02010600030101010101" pitchFamily="2" charset="-122"/>
                          <a:ea typeface="宋体" panose="02010600030101010101" pitchFamily="2" charset="-122"/>
                        </a:rPr>
                        <a:t>以及经济技术合作</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2275643400"/>
                  </a:ext>
                </a:extLst>
              </a:tr>
              <a:tr h="1251408">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中国与</a:t>
                      </a:r>
                    </a:p>
                    <a:p>
                      <a:pPr algn="l">
                        <a:lnSpc>
                          <a:spcPct val="150000"/>
                        </a:lnSpc>
                        <a:spcAft>
                          <a:spcPts val="0"/>
                        </a:spcAft>
                      </a:pPr>
                      <a:r>
                        <a:rPr lang="zh-CN" sz="1600" b="1" kern="100">
                          <a:effectLst/>
                          <a:latin typeface="宋体" panose="02010600030101010101" pitchFamily="2" charset="-122"/>
                          <a:ea typeface="宋体" panose="02010600030101010101" pitchFamily="2" charset="-122"/>
                        </a:rPr>
                        <a:t>亚太经</a:t>
                      </a:r>
                    </a:p>
                    <a:p>
                      <a:pPr algn="l">
                        <a:lnSpc>
                          <a:spcPct val="150000"/>
                        </a:lnSpc>
                        <a:spcAft>
                          <a:spcPts val="0"/>
                        </a:spcAft>
                      </a:pPr>
                      <a:r>
                        <a:rPr lang="zh-CN" sz="1600" b="1" kern="100">
                          <a:effectLst/>
                          <a:latin typeface="宋体" panose="02010600030101010101" pitchFamily="2" charset="-122"/>
                          <a:ea typeface="宋体" panose="02010600030101010101" pitchFamily="2" charset="-122"/>
                        </a:rPr>
                        <a:t>合组织</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中国在亚太地区举足轻重</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是亚太经合组织的重要成员</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中国积极参加亚太经合组织活动</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对亚太经合组织的发展作出了积极贡献</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中国坚持亚太经合组织以经济合作为主要方向</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有所为有所不为</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扬长避短</a:t>
                      </a:r>
                      <a:endParaRPr lang="zh-CN" sz="16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3445091508"/>
                  </a:ext>
                </a:extLst>
              </a:tr>
            </a:tbl>
          </a:graphicData>
        </a:graphic>
      </p:graphicFrame>
    </p:spTree>
    <p:extLst>
      <p:ext uri="{BB962C8B-B14F-4D97-AF65-F5344CB8AC3E}">
        <p14:creationId xmlns:p14="http://schemas.microsoft.com/office/powerpoint/2010/main" val="392051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C2CDB44-9035-4E1B-9797-4549B9BE67EB}"/>
              </a:ext>
            </a:extLst>
          </p:cNvPr>
          <p:cNvSpPr/>
          <p:nvPr/>
        </p:nvSpPr>
        <p:spPr>
          <a:xfrm>
            <a:off x="632588" y="122945"/>
            <a:ext cx="1992853" cy="460960"/>
          </a:xfrm>
          <a:prstGeom prst="rect">
            <a:avLst/>
          </a:prstGeom>
        </p:spPr>
        <p:txBody>
          <a:bodyPr wrap="none">
            <a:spAutoFit/>
          </a:bodyPr>
          <a:lstStyle/>
          <a:p>
            <a:pPr>
              <a:lnSpc>
                <a:spcPct val="150000"/>
              </a:lnSpc>
            </a:pPr>
            <a:r>
              <a:rPr lang="en-US" altLang="zh-CN" b="1" kern="100" dirty="0">
                <a:solidFill>
                  <a:srgbClr val="0070C0"/>
                </a:solidFill>
                <a:latin typeface="宋体" panose="02010600030101010101" pitchFamily="2" charset="-122"/>
                <a:ea typeface="等线" panose="02010600030101010101" pitchFamily="2" charset="-122"/>
                <a:cs typeface="MS Gothic" panose="020B0609070205080204" pitchFamily="49" charset="-128"/>
              </a:rPr>
              <a:t>12.</a:t>
            </a:r>
            <a:r>
              <a:rPr lang="en-US" altLang="zh-CN" kern="100" dirty="0">
                <a:solidFill>
                  <a:srgbClr val="0070C0"/>
                </a:solidFill>
                <a:latin typeface="等线" panose="02010600030101010101" pitchFamily="2" charset="-122"/>
                <a:ea typeface="等线" panose="02010600030101010101" pitchFamily="2" charset="-122"/>
                <a:cs typeface="Times New Roman" panose="02020603050405020304" pitchFamily="18" charset="0"/>
              </a:rPr>
              <a:t> </a:t>
            </a:r>
            <a:r>
              <a:rPr lang="zh-CN" altLang="zh-CN" b="1" kern="100" dirty="0">
                <a:solidFill>
                  <a:srgbClr val="0070C0"/>
                </a:solidFill>
                <a:latin typeface="等线" panose="02010600030101010101" pitchFamily="2" charset="-122"/>
                <a:ea typeface="宋体" panose="02010600030101010101" pitchFamily="2" charset="-122"/>
                <a:cs typeface="MS Gothic" panose="020B0609070205080204" pitchFamily="49" charset="-128"/>
              </a:rPr>
              <a:t>全面把握欧盟</a:t>
            </a:r>
            <a:endParaRPr lang="zh-CN" altLang="zh-CN" kern="100" dirty="0">
              <a:solidFill>
                <a:srgbClr val="0070C0"/>
              </a:solidFill>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5" name="表格 4">
            <a:extLst>
              <a:ext uri="{FF2B5EF4-FFF2-40B4-BE49-F238E27FC236}">
                <a16:creationId xmlns:a16="http://schemas.microsoft.com/office/drawing/2014/main" id="{235E05DC-C2CF-4BBF-AAFB-DD64D8334925}"/>
              </a:ext>
            </a:extLst>
          </p:cNvPr>
          <p:cNvGraphicFramePr>
            <a:graphicFrameLocks noGrp="1"/>
          </p:cNvGraphicFramePr>
          <p:nvPr>
            <p:extLst>
              <p:ext uri="{D42A27DB-BD31-4B8C-83A1-F6EECF244321}">
                <p14:modId xmlns:p14="http://schemas.microsoft.com/office/powerpoint/2010/main" val="1844974489"/>
              </p:ext>
            </p:extLst>
          </p:nvPr>
        </p:nvGraphicFramePr>
        <p:xfrm>
          <a:off x="1098818" y="1099502"/>
          <a:ext cx="6296585" cy="3324798"/>
        </p:xfrm>
        <a:graphic>
          <a:graphicData uri="http://schemas.openxmlformats.org/drawingml/2006/table">
            <a:tbl>
              <a:tblPr>
                <a:tableStyleId>{5940675A-B579-460E-94D1-54222C63F5DA}</a:tableStyleId>
              </a:tblPr>
              <a:tblGrid>
                <a:gridCol w="768869">
                  <a:extLst>
                    <a:ext uri="{9D8B030D-6E8A-4147-A177-3AD203B41FA5}">
                      <a16:colId xmlns:a16="http://schemas.microsoft.com/office/drawing/2014/main" val="1997747437"/>
                    </a:ext>
                  </a:extLst>
                </a:gridCol>
                <a:gridCol w="5527716">
                  <a:extLst>
                    <a:ext uri="{9D8B030D-6E8A-4147-A177-3AD203B41FA5}">
                      <a16:colId xmlns:a16="http://schemas.microsoft.com/office/drawing/2014/main" val="767997089"/>
                    </a:ext>
                  </a:extLst>
                </a:gridCol>
              </a:tblGrid>
              <a:tr h="495300">
                <a:tc>
                  <a:txBody>
                    <a:bodyPr/>
                    <a:lstStyle/>
                    <a:p>
                      <a:pPr algn="l">
                        <a:lnSpc>
                          <a:spcPct val="150000"/>
                        </a:lnSpc>
                        <a:spcAft>
                          <a:spcPts val="0"/>
                        </a:spcAft>
                      </a:pPr>
                      <a:r>
                        <a:rPr lang="zh-CN" sz="1400" b="1" kern="100">
                          <a:effectLst/>
                          <a:latin typeface="宋体" panose="02010600030101010101" pitchFamily="2" charset="-122"/>
                          <a:ea typeface="宋体" panose="02010600030101010101" pitchFamily="2" charset="-122"/>
                        </a:rPr>
                        <a:t>宗旨</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400" b="1" kern="100">
                          <a:effectLst/>
                          <a:latin typeface="宋体" panose="02010600030101010101" pitchFamily="2" charset="-122"/>
                          <a:ea typeface="宋体" panose="02010600030101010101" pitchFamily="2" charset="-122"/>
                        </a:rPr>
                        <a:t>以共同体的方式</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实现各成员国共同目标</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促进和平</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追求公民富裕生活</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实现社会经济可持续发展</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确保基本价值标准</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加强国际合作</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3052939362"/>
                  </a:ext>
                </a:extLst>
              </a:tr>
              <a:tr h="405130">
                <a:tc>
                  <a:txBody>
                    <a:bodyPr/>
                    <a:lstStyle/>
                    <a:p>
                      <a:pPr algn="l">
                        <a:lnSpc>
                          <a:spcPct val="150000"/>
                        </a:lnSpc>
                        <a:spcAft>
                          <a:spcPts val="0"/>
                        </a:spcAft>
                      </a:pPr>
                      <a:r>
                        <a:rPr lang="zh-CN" sz="1400" b="1" kern="100">
                          <a:effectLst/>
                          <a:latin typeface="宋体" panose="02010600030101010101" pitchFamily="2" charset="-122"/>
                          <a:ea typeface="宋体" panose="02010600030101010101" pitchFamily="2" charset="-122"/>
                        </a:rPr>
                        <a:t>地位</a:t>
                      </a:r>
                    </a:p>
                    <a:p>
                      <a:pPr algn="l">
                        <a:lnSpc>
                          <a:spcPct val="150000"/>
                        </a:lnSpc>
                        <a:spcAft>
                          <a:spcPts val="0"/>
                        </a:spcAft>
                      </a:pPr>
                      <a:r>
                        <a:rPr lang="zh-CN" sz="1400" b="1" kern="100">
                          <a:effectLst/>
                          <a:latin typeface="宋体" panose="02010600030101010101" pitchFamily="2" charset="-122"/>
                          <a:ea typeface="宋体" panose="02010600030101010101" pitchFamily="2" charset="-122"/>
                        </a:rPr>
                        <a:t>作用</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400" b="1" kern="100">
                          <a:effectLst/>
                          <a:latin typeface="宋体" panose="02010600030101010101" pitchFamily="2" charset="-122"/>
                          <a:ea typeface="宋体" panose="02010600030101010101" pitchFamily="2" charset="-122"/>
                        </a:rPr>
                        <a:t>欧盟是当今世界一体化程度最高的区域性组织。欧盟具有雄厚的经济实力和广泛的国际影响力</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在世界多极化中占据着重要地位</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发挥着重大作用</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675054205"/>
                  </a:ext>
                </a:extLst>
              </a:tr>
              <a:tr h="1290320">
                <a:tc>
                  <a:txBody>
                    <a:bodyPr/>
                    <a:lstStyle/>
                    <a:p>
                      <a:pPr algn="l">
                        <a:lnSpc>
                          <a:spcPct val="150000"/>
                        </a:lnSpc>
                        <a:spcAft>
                          <a:spcPts val="0"/>
                        </a:spcAft>
                      </a:pPr>
                      <a:r>
                        <a:rPr lang="zh-CN" sz="1400" b="1" kern="100">
                          <a:effectLst/>
                          <a:latin typeface="宋体" panose="02010600030101010101" pitchFamily="2" charset="-122"/>
                          <a:ea typeface="宋体" panose="02010600030101010101" pitchFamily="2" charset="-122"/>
                        </a:rPr>
                        <a:t>中国与</a:t>
                      </a:r>
                    </a:p>
                    <a:p>
                      <a:pPr algn="l">
                        <a:lnSpc>
                          <a:spcPct val="150000"/>
                        </a:lnSpc>
                        <a:spcAft>
                          <a:spcPts val="0"/>
                        </a:spcAft>
                      </a:pPr>
                      <a:r>
                        <a:rPr lang="zh-CN" sz="1400" b="1" kern="100">
                          <a:effectLst/>
                          <a:latin typeface="宋体" panose="02010600030101010101" pitchFamily="2" charset="-122"/>
                          <a:ea typeface="宋体" panose="02010600030101010101" pitchFamily="2" charset="-122"/>
                        </a:rPr>
                        <a:t>欧盟</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400" b="1" kern="100" dirty="0">
                          <a:effectLst/>
                          <a:latin typeface="宋体" panose="02010600030101010101" pitchFamily="2" charset="-122"/>
                          <a:ea typeface="宋体" panose="02010600030101010101" pitchFamily="2" charset="-122"/>
                        </a:rPr>
                        <a:t>中国重视欧盟在地区和国际事务中的作用和影响</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致力于发展中欧全面战略伙伴关系</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不断扩大和深化中欧关系。</a:t>
                      </a:r>
                    </a:p>
                    <a:p>
                      <a:pPr algn="l">
                        <a:lnSpc>
                          <a:spcPct val="150000"/>
                        </a:lnSpc>
                        <a:spcAft>
                          <a:spcPts val="0"/>
                        </a:spcAft>
                      </a:pPr>
                      <a:r>
                        <a:rPr lang="zh-CN" sz="1400" b="1" kern="100" dirty="0">
                          <a:effectLst/>
                          <a:latin typeface="宋体" panose="02010600030101010101" pitchFamily="2" charset="-122"/>
                          <a:ea typeface="宋体" panose="02010600030101010101" pitchFamily="2" charset="-122"/>
                        </a:rPr>
                        <a:t>原因</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中欧之间有许多共同点。中欧都主张国际关系民主化</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倡导多边主义</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主张加强联合国的作用</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反对国际恐怖主义</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主张消除贫困、保护环境、实现可持续发展。中欧各具经济优势</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互补性强。</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1678582350"/>
                  </a:ext>
                </a:extLst>
              </a:tr>
            </a:tbl>
          </a:graphicData>
        </a:graphic>
      </p:graphicFrame>
    </p:spTree>
    <p:extLst>
      <p:ext uri="{BB962C8B-B14F-4D97-AF65-F5344CB8AC3E}">
        <p14:creationId xmlns:p14="http://schemas.microsoft.com/office/powerpoint/2010/main" val="1574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卷形: 水平 3">
            <a:extLst>
              <a:ext uri="{FF2B5EF4-FFF2-40B4-BE49-F238E27FC236}">
                <a16:creationId xmlns:a16="http://schemas.microsoft.com/office/drawing/2014/main" id="{56E83F12-982A-416F-A395-0F59A0EA96B9}"/>
              </a:ext>
            </a:extLst>
          </p:cNvPr>
          <p:cNvSpPr/>
          <p:nvPr/>
        </p:nvSpPr>
        <p:spPr>
          <a:xfrm>
            <a:off x="1552174" y="53788"/>
            <a:ext cx="6469954" cy="839563"/>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n w="9525">
                  <a:solidFill>
                    <a:schemeClr val="bg1"/>
                  </a:solidFill>
                  <a:prstDash val="solid"/>
                </a:ln>
                <a:solidFill>
                  <a:srgbClr val="FF0000"/>
                </a:solidFill>
                <a:latin typeface="隶书" panose="02010509060101010101" pitchFamily="49" charset="-122"/>
                <a:ea typeface="隶书" panose="02010509060101010101" pitchFamily="49" charset="-122"/>
                <a:cs typeface="+mj-cs"/>
              </a:rPr>
              <a:t>四 分清易错易混点</a:t>
            </a:r>
          </a:p>
        </p:txBody>
      </p:sp>
      <p:sp>
        <p:nvSpPr>
          <p:cNvPr id="5" name="矩形 4">
            <a:extLst>
              <a:ext uri="{FF2B5EF4-FFF2-40B4-BE49-F238E27FC236}">
                <a16:creationId xmlns:a16="http://schemas.microsoft.com/office/drawing/2014/main" id="{90FDBCEE-0D92-42F8-B986-9F7AF1E91310}"/>
              </a:ext>
            </a:extLst>
          </p:cNvPr>
          <p:cNvSpPr/>
          <p:nvPr/>
        </p:nvSpPr>
        <p:spPr>
          <a:xfrm>
            <a:off x="176733" y="1114795"/>
            <a:ext cx="8790534" cy="881139"/>
          </a:xfrm>
          <a:prstGeom prst="rect">
            <a:avLst/>
          </a:prstGeom>
        </p:spPr>
        <p:txBody>
          <a:bodyPr wrap="square">
            <a:spAutoFit/>
          </a:bodyPr>
          <a:lstStyle/>
          <a:p>
            <a:pPr>
              <a:lnSpc>
                <a:spcPct val="150000"/>
              </a:lnSpc>
            </a:pPr>
            <a:r>
              <a:rPr lang="en-US" altLang="zh-CN" kern="100" dirty="0">
                <a:latin typeface="宋体" panose="02010600030101010101" pitchFamily="2" charset="-122"/>
                <a:ea typeface="等线" panose="02010600030101010101" pitchFamily="2" charset="-122"/>
                <a:cs typeface="Times New Roman" panose="02020603050405020304" pitchFamily="18" charset="0"/>
              </a:rPr>
              <a:t>1.</a:t>
            </a:r>
            <a:r>
              <a:rPr lang="zh-CN" altLang="zh-CN" kern="100" dirty="0">
                <a:latin typeface="等线" panose="02010600030101010101" pitchFamily="2" charset="-122"/>
                <a:ea typeface="宋体" panose="02010600030101010101" pitchFamily="2" charset="-122"/>
                <a:cs typeface="Times New Roman" panose="02020603050405020304" pitchFamily="18" charset="0"/>
              </a:rPr>
              <a:t>一个国家的主权可以放弃。（  </a:t>
            </a:r>
            <a:r>
              <a:rPr lang="en-US" altLang="zh-CN" kern="100" dirty="0">
                <a:latin typeface="等线" panose="02010600030101010101" pitchFamily="2" charset="-122"/>
                <a:ea typeface="宋体" panose="02010600030101010101" pitchFamily="2" charset="-122"/>
                <a:cs typeface="Times New Roman" panose="02020603050405020304" pitchFamily="18" charset="0"/>
              </a:rPr>
              <a:t>   </a:t>
            </a:r>
            <a:r>
              <a:rPr lang="zh-CN" altLang="zh-CN"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D23ACE19-AE97-4FF0-B5B0-56E999A4397B}"/>
              </a:ext>
            </a:extLst>
          </p:cNvPr>
          <p:cNvSpPr/>
          <p:nvPr/>
        </p:nvSpPr>
        <p:spPr>
          <a:xfrm>
            <a:off x="122945" y="1827841"/>
            <a:ext cx="8218075" cy="369332"/>
          </a:xfrm>
          <a:prstGeom prst="rect">
            <a:avLst/>
          </a:prstGeom>
        </p:spPr>
        <p:txBody>
          <a:bodyPr wrap="square">
            <a:spAutoFit/>
          </a:bodyPr>
          <a:lstStyle/>
          <a:p>
            <a:r>
              <a:rPr lang="en-US" altLang="zh-CN" kern="100" dirty="0">
                <a:latin typeface="宋体" panose="02010600030101010101" pitchFamily="2" charset="-122"/>
                <a:ea typeface="等线" panose="02010600030101010101" pitchFamily="2" charset="-122"/>
                <a:cs typeface="Times New Roman" panose="02020603050405020304" pitchFamily="18" charset="0"/>
              </a:rPr>
              <a:t>2.</a:t>
            </a:r>
            <a:r>
              <a:rPr lang="zh-CN" altLang="zh-CN" kern="100" dirty="0">
                <a:latin typeface="等线" panose="02010600030101010101" pitchFamily="2" charset="-122"/>
                <a:ea typeface="宋体" panose="02010600030101010101" pitchFamily="2" charset="-122"/>
                <a:cs typeface="Times New Roman" panose="02020603050405020304" pitchFamily="18" charset="0"/>
              </a:rPr>
              <a:t>联合国在冲突国家派出维和部队</a:t>
            </a:r>
            <a:r>
              <a:rPr lang="en-US" altLang="zh-CN" kern="100" dirty="0">
                <a:latin typeface="等线" panose="02010600030101010101" pitchFamily="2" charset="-122"/>
                <a:ea typeface="宋体" panose="02010600030101010101" pitchFamily="2" charset="-122"/>
                <a:cs typeface="Times New Roman" panose="02020603050405020304" pitchFamily="18" charset="0"/>
              </a:rPr>
              <a:t>,</a:t>
            </a:r>
            <a:r>
              <a:rPr lang="zh-CN" altLang="zh-CN" kern="100" dirty="0">
                <a:latin typeface="等线" panose="02010600030101010101" pitchFamily="2" charset="-122"/>
                <a:ea typeface="宋体" panose="02010600030101010101" pitchFamily="2" charset="-122"/>
                <a:cs typeface="Times New Roman" panose="02020603050405020304" pitchFamily="18" charset="0"/>
              </a:rPr>
              <a:t>说明联合国可以干预国家的内部事务（ </a:t>
            </a:r>
            <a:r>
              <a:rPr lang="en-US" altLang="zh-CN" kern="100" dirty="0">
                <a:latin typeface="等线" panose="02010600030101010101" pitchFamily="2" charset="-122"/>
                <a:ea typeface="宋体" panose="02010600030101010101" pitchFamily="2" charset="-122"/>
                <a:cs typeface="Times New Roman" panose="02020603050405020304" pitchFamily="18" charset="0"/>
              </a:rPr>
              <a:t>    </a:t>
            </a:r>
            <a:r>
              <a:rPr lang="zh-CN" altLang="zh-CN" kern="100" dirty="0">
                <a:latin typeface="等线" panose="02010600030101010101" pitchFamily="2" charset="-122"/>
                <a:ea typeface="宋体" panose="02010600030101010101" pitchFamily="2" charset="-122"/>
                <a:cs typeface="Times New Roman" panose="02020603050405020304" pitchFamily="18" charset="0"/>
              </a:rPr>
              <a:t>）</a:t>
            </a:r>
            <a:endParaRPr lang="zh-CN" altLang="en-US" dirty="0"/>
          </a:p>
        </p:txBody>
      </p:sp>
      <p:sp>
        <p:nvSpPr>
          <p:cNvPr id="7" name="矩形 6">
            <a:extLst>
              <a:ext uri="{FF2B5EF4-FFF2-40B4-BE49-F238E27FC236}">
                <a16:creationId xmlns:a16="http://schemas.microsoft.com/office/drawing/2014/main" id="{24BA20B0-E91D-4BA7-A81A-0E3D0EDB3E22}"/>
              </a:ext>
            </a:extLst>
          </p:cNvPr>
          <p:cNvSpPr/>
          <p:nvPr/>
        </p:nvSpPr>
        <p:spPr>
          <a:xfrm>
            <a:off x="145997" y="2443229"/>
            <a:ext cx="8294916" cy="460960"/>
          </a:xfrm>
          <a:prstGeom prst="rect">
            <a:avLst/>
          </a:prstGeom>
        </p:spPr>
        <p:txBody>
          <a:bodyPr wrap="square">
            <a:spAutoFit/>
          </a:bodyPr>
          <a:lstStyle/>
          <a:p>
            <a:pPr>
              <a:lnSpc>
                <a:spcPct val="150000"/>
              </a:lnSpc>
            </a:pPr>
            <a:r>
              <a:rPr lang="en-US" altLang="zh-CN" kern="100" dirty="0">
                <a:latin typeface="宋体" panose="02010600030101010101" pitchFamily="2" charset="-122"/>
                <a:ea typeface="等线" panose="02010600030101010101" pitchFamily="2" charset="-122"/>
                <a:cs typeface="Times New Roman" panose="02020603050405020304" pitchFamily="18" charset="0"/>
              </a:rPr>
              <a:t>3.</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zh-CN" kern="100" dirty="0">
                <a:latin typeface="等线" panose="02010600030101010101" pitchFamily="2" charset="-122"/>
                <a:ea typeface="等线" panose="02010600030101010101" pitchFamily="2" charset="-122"/>
                <a:cs typeface="Times New Roman" panose="02020603050405020304" pitchFamily="18" charset="0"/>
              </a:rPr>
              <a:t>政权</a:t>
            </a:r>
            <a:r>
              <a:rPr lang="zh-CN" altLang="zh-CN" kern="100" dirty="0">
                <a:latin typeface="等线" panose="02010600030101010101" pitchFamily="2" charset="-122"/>
                <a:ea typeface="宋体" panose="02010600030101010101" pitchFamily="2" charset="-122"/>
                <a:cs typeface="Times New Roman" panose="02020603050405020304" pitchFamily="18" charset="0"/>
              </a:rPr>
              <a:t>是一个国家的生命和灵魂</a:t>
            </a:r>
            <a:r>
              <a:rPr lang="en-US" altLang="zh-CN" kern="100" dirty="0">
                <a:latin typeface="等线" panose="02010600030101010101" pitchFamily="2" charset="-122"/>
                <a:ea typeface="宋体" panose="02010600030101010101" pitchFamily="2" charset="-122"/>
                <a:cs typeface="Times New Roman" panose="02020603050405020304" pitchFamily="18" charset="0"/>
              </a:rPr>
              <a:t>,</a:t>
            </a:r>
            <a:r>
              <a:rPr lang="zh-CN" altLang="zh-CN" kern="100" dirty="0">
                <a:latin typeface="等线" panose="02010600030101010101" pitchFamily="2" charset="-122"/>
                <a:ea typeface="宋体" panose="02010600030101010101" pitchFamily="2" charset="-122"/>
                <a:cs typeface="Times New Roman" panose="02020603050405020304" pitchFamily="18" charset="0"/>
              </a:rPr>
              <a:t>是国家存在的最重要因素。（ </a:t>
            </a:r>
            <a:r>
              <a:rPr lang="en-US" altLang="zh-CN" kern="100" dirty="0">
                <a:latin typeface="等线" panose="02010600030101010101" pitchFamily="2" charset="-122"/>
                <a:ea typeface="宋体" panose="02010600030101010101" pitchFamily="2" charset="-122"/>
                <a:cs typeface="Times New Roman" panose="02020603050405020304" pitchFamily="18" charset="0"/>
              </a:rPr>
              <a:t>     </a:t>
            </a:r>
            <a:r>
              <a:rPr lang="zh-CN" altLang="zh-CN"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8" name="矩形 7">
            <a:extLst>
              <a:ext uri="{FF2B5EF4-FFF2-40B4-BE49-F238E27FC236}">
                <a16:creationId xmlns:a16="http://schemas.microsoft.com/office/drawing/2014/main" id="{30D29859-9DE4-418F-946E-DB4EE2A7F298}"/>
              </a:ext>
            </a:extLst>
          </p:cNvPr>
          <p:cNvSpPr/>
          <p:nvPr/>
        </p:nvSpPr>
        <p:spPr>
          <a:xfrm>
            <a:off x="122945" y="3121004"/>
            <a:ext cx="8417860" cy="460960"/>
          </a:xfrm>
          <a:prstGeom prst="rect">
            <a:avLst/>
          </a:prstGeom>
        </p:spPr>
        <p:txBody>
          <a:bodyPr wrap="square">
            <a:spAutoFit/>
          </a:bodyPr>
          <a:lstStyle/>
          <a:p>
            <a:pPr>
              <a:lnSpc>
                <a:spcPct val="150000"/>
              </a:lnSpc>
            </a:pPr>
            <a:r>
              <a:rPr lang="en-US" altLang="zh-CN" kern="100" dirty="0">
                <a:latin typeface="宋体" panose="02010600030101010101" pitchFamily="2" charset="-122"/>
                <a:ea typeface="等线" panose="02010600030101010101" pitchFamily="2" charset="-122"/>
                <a:cs typeface="Times New Roman" panose="02020603050405020304" pitchFamily="18" charset="0"/>
              </a:rPr>
              <a:t>4.</a:t>
            </a:r>
            <a:r>
              <a:rPr lang="zh-CN" altLang="zh-CN" kern="100" dirty="0">
                <a:latin typeface="等线" panose="02010600030101010101" pitchFamily="2" charset="-122"/>
                <a:ea typeface="宋体" panose="02010600030101010101" pitchFamily="2" charset="-122"/>
                <a:cs typeface="Times New Roman" panose="02020603050405020304" pitchFamily="18" charset="0"/>
              </a:rPr>
              <a:t>世界卫生组织和国际红十字会都是非政府间世界性专门性组织。（ </a:t>
            </a:r>
            <a:r>
              <a:rPr lang="en-US" altLang="zh-CN" kern="100" dirty="0">
                <a:latin typeface="等线" panose="02010600030101010101" pitchFamily="2" charset="-122"/>
                <a:ea typeface="宋体" panose="02010600030101010101" pitchFamily="2" charset="-122"/>
                <a:cs typeface="Times New Roman" panose="02020603050405020304" pitchFamily="18" charset="0"/>
              </a:rPr>
              <a:t>     </a:t>
            </a:r>
            <a:r>
              <a:rPr lang="zh-CN" altLang="zh-CN"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9" name="矩形 8">
            <a:extLst>
              <a:ext uri="{FF2B5EF4-FFF2-40B4-BE49-F238E27FC236}">
                <a16:creationId xmlns:a16="http://schemas.microsoft.com/office/drawing/2014/main" id="{B6568E4D-19F4-4B1D-90CF-919DD95BD24A}"/>
              </a:ext>
            </a:extLst>
          </p:cNvPr>
          <p:cNvSpPr/>
          <p:nvPr/>
        </p:nvSpPr>
        <p:spPr>
          <a:xfrm>
            <a:off x="122945" y="3886494"/>
            <a:ext cx="4051109" cy="460960"/>
          </a:xfrm>
          <a:prstGeom prst="rect">
            <a:avLst/>
          </a:prstGeom>
        </p:spPr>
        <p:txBody>
          <a:bodyPr wrap="none">
            <a:spAutoFit/>
          </a:bodyPr>
          <a:lstStyle/>
          <a:p>
            <a:pPr>
              <a:lnSpc>
                <a:spcPct val="150000"/>
              </a:lnSpc>
            </a:pPr>
            <a:r>
              <a:rPr lang="en-US" altLang="zh-CN" kern="100" dirty="0">
                <a:latin typeface="宋体" panose="02010600030101010101" pitchFamily="2" charset="-122"/>
                <a:ea typeface="等线" panose="02010600030101010101" pitchFamily="2" charset="-122"/>
                <a:cs typeface="Times New Roman" panose="02020603050405020304" pitchFamily="18" charset="0"/>
              </a:rPr>
              <a:t>5.</a:t>
            </a:r>
            <a:r>
              <a:rPr lang="en-US" altLang="zh-CN" kern="100" dirty="0">
                <a:latin typeface="等线" panose="02010600030101010101" pitchFamily="2" charset="-122"/>
                <a:ea typeface="等线" panose="02010600030101010101" pitchFamily="2" charset="-122"/>
                <a:cs typeface="Times New Roman" panose="02020603050405020304" pitchFamily="18" charset="0"/>
              </a:rPr>
              <a:t> </a:t>
            </a:r>
            <a:r>
              <a:rPr lang="zh-CN" altLang="zh-CN" kern="100" dirty="0">
                <a:latin typeface="等线" panose="02010600030101010101" pitchFamily="2" charset="-122"/>
                <a:ea typeface="宋体" panose="02010600030101010101" pitchFamily="2" charset="-122"/>
                <a:cs typeface="Times New Roman" panose="02020603050405020304" pitchFamily="18" charset="0"/>
              </a:rPr>
              <a:t>国家间的根本利益是一致的。</a:t>
            </a:r>
            <a:r>
              <a:rPr lang="en-US" altLang="zh-CN" kern="100" dirty="0">
                <a:latin typeface="等线" panose="02010600030101010101" pitchFamily="2" charset="-122"/>
                <a:ea typeface="宋体" panose="02010600030101010101" pitchFamily="2" charset="-122"/>
                <a:cs typeface="Times New Roman" panose="02020603050405020304" pitchFamily="18" charset="0"/>
              </a:rPr>
              <a:t>(       )</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10" name="乘号 9">
            <a:extLst>
              <a:ext uri="{FF2B5EF4-FFF2-40B4-BE49-F238E27FC236}">
                <a16:creationId xmlns:a16="http://schemas.microsoft.com/office/drawing/2014/main" id="{F2DF709B-875E-430F-AB4F-71CF3C57F564}"/>
              </a:ext>
            </a:extLst>
          </p:cNvPr>
          <p:cNvSpPr/>
          <p:nvPr/>
        </p:nvSpPr>
        <p:spPr>
          <a:xfrm>
            <a:off x="3457815" y="1143204"/>
            <a:ext cx="315046" cy="48409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乘号 10">
            <a:extLst>
              <a:ext uri="{FF2B5EF4-FFF2-40B4-BE49-F238E27FC236}">
                <a16:creationId xmlns:a16="http://schemas.microsoft.com/office/drawing/2014/main" id="{CEE0D1B5-B5C6-4071-8842-4527982436B2}"/>
              </a:ext>
            </a:extLst>
          </p:cNvPr>
          <p:cNvSpPr/>
          <p:nvPr/>
        </p:nvSpPr>
        <p:spPr>
          <a:xfrm>
            <a:off x="7552124" y="1777988"/>
            <a:ext cx="315046" cy="48409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乘号 11">
            <a:extLst>
              <a:ext uri="{FF2B5EF4-FFF2-40B4-BE49-F238E27FC236}">
                <a16:creationId xmlns:a16="http://schemas.microsoft.com/office/drawing/2014/main" id="{03E4159E-115A-42EF-96BD-8CBCBD250812}"/>
              </a:ext>
            </a:extLst>
          </p:cNvPr>
          <p:cNvSpPr/>
          <p:nvPr/>
        </p:nvSpPr>
        <p:spPr>
          <a:xfrm>
            <a:off x="3615338" y="3983260"/>
            <a:ext cx="315046" cy="48409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乘号 12">
            <a:extLst>
              <a:ext uri="{FF2B5EF4-FFF2-40B4-BE49-F238E27FC236}">
                <a16:creationId xmlns:a16="http://schemas.microsoft.com/office/drawing/2014/main" id="{23DA7B1D-A865-4E66-B9AC-1737C2047E25}"/>
              </a:ext>
            </a:extLst>
          </p:cNvPr>
          <p:cNvSpPr/>
          <p:nvPr/>
        </p:nvSpPr>
        <p:spPr>
          <a:xfrm>
            <a:off x="7105170" y="3150245"/>
            <a:ext cx="315046" cy="48409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乘号 13">
            <a:extLst>
              <a:ext uri="{FF2B5EF4-FFF2-40B4-BE49-F238E27FC236}">
                <a16:creationId xmlns:a16="http://schemas.microsoft.com/office/drawing/2014/main" id="{0892677A-0E9A-45EF-B7A1-A8549B46347D}"/>
              </a:ext>
            </a:extLst>
          </p:cNvPr>
          <p:cNvSpPr/>
          <p:nvPr/>
        </p:nvSpPr>
        <p:spPr>
          <a:xfrm>
            <a:off x="6589059" y="2466933"/>
            <a:ext cx="315046" cy="48409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8476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1000"/>
                                        <p:tgtEl>
                                          <p:spTgt spid="9"/>
                                        </p:tgtEl>
                                      </p:cBhvr>
                                    </p:animEffect>
                                    <p:anim calcmode="lin" valueType="num">
                                      <p:cBhvr>
                                        <p:cTn id="53" dur="1000" fill="hold"/>
                                        <p:tgtEl>
                                          <p:spTgt spid="9"/>
                                        </p:tgtEl>
                                        <p:attrNameLst>
                                          <p:attrName>ppt_x</p:attrName>
                                        </p:attrNameLst>
                                      </p:cBhvr>
                                      <p:tavLst>
                                        <p:tav tm="0">
                                          <p:val>
                                            <p:strVal val="#ppt_x"/>
                                          </p:val>
                                        </p:tav>
                                        <p:tav tm="100000">
                                          <p:val>
                                            <p:strVal val="#ppt_x"/>
                                          </p:val>
                                        </p:tav>
                                      </p:tavLst>
                                    </p:anim>
                                    <p:anim calcmode="lin" valueType="num">
                                      <p:cBhvr>
                                        <p:cTn id="5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arn(inVertical)">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卷形: 水平 3">
            <a:extLst>
              <a:ext uri="{FF2B5EF4-FFF2-40B4-BE49-F238E27FC236}">
                <a16:creationId xmlns:a16="http://schemas.microsoft.com/office/drawing/2014/main" id="{56E83F12-982A-416F-A395-0F59A0EA96B9}"/>
              </a:ext>
            </a:extLst>
          </p:cNvPr>
          <p:cNvSpPr/>
          <p:nvPr/>
        </p:nvSpPr>
        <p:spPr>
          <a:xfrm>
            <a:off x="1552174" y="53788"/>
            <a:ext cx="6469954" cy="839563"/>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n w="9525">
                  <a:solidFill>
                    <a:schemeClr val="bg1"/>
                  </a:solidFill>
                  <a:prstDash val="solid"/>
                </a:ln>
                <a:solidFill>
                  <a:srgbClr val="FF0000"/>
                </a:solidFill>
                <a:latin typeface="隶书" panose="02010509060101010101" pitchFamily="49" charset="-122"/>
                <a:ea typeface="隶书" panose="02010509060101010101" pitchFamily="49" charset="-122"/>
                <a:cs typeface="+mj-cs"/>
              </a:rPr>
              <a:t>四 分清易错易混点</a:t>
            </a:r>
          </a:p>
        </p:txBody>
      </p:sp>
      <p:sp>
        <p:nvSpPr>
          <p:cNvPr id="5" name="矩形 4">
            <a:extLst>
              <a:ext uri="{FF2B5EF4-FFF2-40B4-BE49-F238E27FC236}">
                <a16:creationId xmlns:a16="http://schemas.microsoft.com/office/drawing/2014/main" id="{90FDBCEE-0D92-42F8-B986-9F7AF1E91310}"/>
              </a:ext>
            </a:extLst>
          </p:cNvPr>
          <p:cNvSpPr/>
          <p:nvPr/>
        </p:nvSpPr>
        <p:spPr>
          <a:xfrm>
            <a:off x="353466" y="1117034"/>
            <a:ext cx="8790534" cy="460960"/>
          </a:xfrm>
          <a:prstGeom prst="rect">
            <a:avLst/>
          </a:prstGeom>
        </p:spPr>
        <p:txBody>
          <a:bodyPr wrap="square">
            <a:spAutoFit/>
          </a:bodyPr>
          <a:lstStyle/>
          <a:p>
            <a:pPr>
              <a:lnSpc>
                <a:spcPct val="150000"/>
              </a:lnSpc>
            </a:pPr>
            <a:r>
              <a:rPr lang="en-US" altLang="zh-CN" kern="100" dirty="0">
                <a:latin typeface="宋体" panose="02010600030101010101" pitchFamily="2" charset="-122"/>
                <a:ea typeface="等线" panose="02010600030101010101" pitchFamily="2" charset="-122"/>
                <a:cs typeface="Times New Roman" panose="02020603050405020304" pitchFamily="18" charset="0"/>
              </a:rPr>
              <a:t>6. </a:t>
            </a:r>
            <a:r>
              <a:rPr lang="zh-CN" altLang="en-US" kern="100" dirty="0">
                <a:latin typeface="宋体" panose="02010600030101010101" pitchFamily="2" charset="-122"/>
                <a:ea typeface="等线" panose="02010600030101010101" pitchFamily="2" charset="-122"/>
                <a:cs typeface="Times New Roman" panose="02020603050405020304" pitchFamily="18" charset="0"/>
              </a:rPr>
              <a:t>我国综合国力日益增强，在国际社会中起主导性作用。（    ）</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D23ACE19-AE97-4FF0-B5B0-56E999A4397B}"/>
              </a:ext>
            </a:extLst>
          </p:cNvPr>
          <p:cNvSpPr/>
          <p:nvPr/>
        </p:nvSpPr>
        <p:spPr>
          <a:xfrm>
            <a:off x="353466" y="1849438"/>
            <a:ext cx="8218075" cy="369332"/>
          </a:xfrm>
          <a:prstGeom prst="rect">
            <a:avLst/>
          </a:prstGeom>
        </p:spPr>
        <p:txBody>
          <a:bodyPr wrap="square">
            <a:spAutoFit/>
          </a:bodyPr>
          <a:lstStyle/>
          <a:p>
            <a:r>
              <a:rPr lang="en-US" altLang="zh-CN" kern="100" dirty="0">
                <a:latin typeface="宋体" panose="02010600030101010101" pitchFamily="2" charset="-122"/>
                <a:ea typeface="等线" panose="02010600030101010101" pitchFamily="2" charset="-122"/>
                <a:cs typeface="Times New Roman" panose="02020603050405020304" pitchFamily="18" charset="0"/>
              </a:rPr>
              <a:t>7. </a:t>
            </a:r>
            <a:r>
              <a:rPr lang="zh-CN" altLang="en-US" kern="100" dirty="0">
                <a:latin typeface="宋体" panose="02010600030101010101" pitchFamily="2" charset="-122"/>
                <a:ea typeface="等线" panose="02010600030101010101" pitchFamily="2" charset="-122"/>
                <a:cs typeface="Times New Roman" panose="02020603050405020304" pitchFamily="18" charset="0"/>
              </a:rPr>
              <a:t>世界多极化格局已经形成。（    ）</a:t>
            </a:r>
            <a:endParaRPr lang="zh-CN" altLang="en-US" dirty="0"/>
          </a:p>
        </p:txBody>
      </p:sp>
      <p:sp>
        <p:nvSpPr>
          <p:cNvPr id="7" name="矩形 6">
            <a:extLst>
              <a:ext uri="{FF2B5EF4-FFF2-40B4-BE49-F238E27FC236}">
                <a16:creationId xmlns:a16="http://schemas.microsoft.com/office/drawing/2014/main" id="{24BA20B0-E91D-4BA7-A81A-0E3D0EDB3E22}"/>
              </a:ext>
            </a:extLst>
          </p:cNvPr>
          <p:cNvSpPr/>
          <p:nvPr/>
        </p:nvSpPr>
        <p:spPr>
          <a:xfrm>
            <a:off x="353466" y="2440214"/>
            <a:ext cx="8294916" cy="369332"/>
          </a:xfrm>
          <a:prstGeom prst="rect">
            <a:avLst/>
          </a:prstGeom>
        </p:spPr>
        <p:txBody>
          <a:bodyPr wrap="square">
            <a:spAutoFit/>
          </a:bodyPr>
          <a:lstStyle/>
          <a:p>
            <a:r>
              <a:rPr lang="en-US" altLang="zh-CN" kern="100" dirty="0">
                <a:latin typeface="宋体" panose="02010600030101010101" pitchFamily="2" charset="-122"/>
                <a:ea typeface="等线" panose="02010600030101010101" pitchFamily="2" charset="-122"/>
                <a:cs typeface="Times New Roman" panose="02020603050405020304" pitchFamily="18" charset="0"/>
              </a:rPr>
              <a:t>8. </a:t>
            </a:r>
            <a:r>
              <a:rPr lang="zh-CN" altLang="zh-CN" kern="100" dirty="0">
                <a:latin typeface="宋体" panose="02010600030101010101" pitchFamily="2" charset="-122"/>
                <a:ea typeface="等线" panose="02010600030101010101" pitchFamily="2" charset="-122"/>
                <a:cs typeface="Times New Roman" panose="02020603050405020304" pitchFamily="18" charset="0"/>
              </a:rPr>
              <a:t>当前国际竞争的实质是经济和科技实力的较量。（ </a:t>
            </a:r>
            <a:r>
              <a:rPr lang="en-US" altLang="zh-CN" kern="100" dirty="0">
                <a:latin typeface="宋体" panose="02010600030101010101" pitchFamily="2" charset="-122"/>
                <a:ea typeface="等线" panose="02010600030101010101" pitchFamily="2" charset="-122"/>
                <a:cs typeface="Times New Roman" panose="02020603050405020304" pitchFamily="18" charset="0"/>
              </a:rPr>
              <a:t>   </a:t>
            </a:r>
            <a:r>
              <a:rPr lang="zh-CN" altLang="zh-CN" kern="100" dirty="0">
                <a:latin typeface="宋体" panose="02010600030101010101" pitchFamily="2" charset="-122"/>
                <a:ea typeface="等线" panose="02010600030101010101" pitchFamily="2" charset="-122"/>
                <a:cs typeface="Times New Roman" panose="02020603050405020304" pitchFamily="18" charset="0"/>
              </a:rPr>
              <a:t>）</a:t>
            </a:r>
          </a:p>
        </p:txBody>
      </p:sp>
      <p:sp>
        <p:nvSpPr>
          <p:cNvPr id="8" name="矩形 7">
            <a:extLst>
              <a:ext uri="{FF2B5EF4-FFF2-40B4-BE49-F238E27FC236}">
                <a16:creationId xmlns:a16="http://schemas.microsoft.com/office/drawing/2014/main" id="{30D29859-9DE4-418F-946E-DB4EE2A7F298}"/>
              </a:ext>
            </a:extLst>
          </p:cNvPr>
          <p:cNvSpPr/>
          <p:nvPr/>
        </p:nvSpPr>
        <p:spPr>
          <a:xfrm>
            <a:off x="353466" y="3122618"/>
            <a:ext cx="8417860" cy="460960"/>
          </a:xfrm>
          <a:prstGeom prst="rect">
            <a:avLst/>
          </a:prstGeom>
        </p:spPr>
        <p:txBody>
          <a:bodyPr wrap="square">
            <a:spAutoFit/>
          </a:bodyPr>
          <a:lstStyle/>
          <a:p>
            <a:pPr>
              <a:lnSpc>
                <a:spcPct val="150000"/>
              </a:lnSpc>
            </a:pPr>
            <a:r>
              <a:rPr lang="en-US" altLang="zh-CN" kern="100" dirty="0">
                <a:latin typeface="宋体" panose="02010600030101010101" pitchFamily="2" charset="-122"/>
                <a:ea typeface="等线" panose="02010600030101010101" pitchFamily="2" charset="-122"/>
                <a:cs typeface="Times New Roman" panose="02020603050405020304" pitchFamily="18" charset="0"/>
              </a:rPr>
              <a:t>9. </a:t>
            </a:r>
            <a:r>
              <a:rPr lang="zh-CN" altLang="en-US" kern="100" dirty="0">
                <a:latin typeface="宋体" panose="02010600030101010101" pitchFamily="2" charset="-122"/>
                <a:ea typeface="等线" panose="02010600030101010101" pitchFamily="2" charset="-122"/>
                <a:cs typeface="Times New Roman" panose="02020603050405020304" pitchFamily="18" charset="0"/>
              </a:rPr>
              <a:t>我国外交政策的基本目标是维护世界和平、促进共同发展。（    ）</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10" name="乘号 9">
            <a:extLst>
              <a:ext uri="{FF2B5EF4-FFF2-40B4-BE49-F238E27FC236}">
                <a16:creationId xmlns:a16="http://schemas.microsoft.com/office/drawing/2014/main" id="{E1850D08-00E8-42B5-A9B6-BAA37E3EC0B2}"/>
              </a:ext>
            </a:extLst>
          </p:cNvPr>
          <p:cNvSpPr/>
          <p:nvPr/>
        </p:nvSpPr>
        <p:spPr>
          <a:xfrm>
            <a:off x="3818964" y="1840775"/>
            <a:ext cx="315046" cy="48409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乘号 10">
            <a:extLst>
              <a:ext uri="{FF2B5EF4-FFF2-40B4-BE49-F238E27FC236}">
                <a16:creationId xmlns:a16="http://schemas.microsoft.com/office/drawing/2014/main" id="{4FBAF7F3-2CC5-4C8D-9A2E-861ACBBA874F}"/>
              </a:ext>
            </a:extLst>
          </p:cNvPr>
          <p:cNvSpPr/>
          <p:nvPr/>
        </p:nvSpPr>
        <p:spPr>
          <a:xfrm>
            <a:off x="5846269" y="2407833"/>
            <a:ext cx="315046" cy="48409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乘号 11">
            <a:extLst>
              <a:ext uri="{FF2B5EF4-FFF2-40B4-BE49-F238E27FC236}">
                <a16:creationId xmlns:a16="http://schemas.microsoft.com/office/drawing/2014/main" id="{8700B4C5-CD49-4EE6-9A0B-05F40FCA5F6A}"/>
              </a:ext>
            </a:extLst>
          </p:cNvPr>
          <p:cNvSpPr/>
          <p:nvPr/>
        </p:nvSpPr>
        <p:spPr>
          <a:xfrm>
            <a:off x="7012961" y="3187672"/>
            <a:ext cx="315046" cy="48409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乘号 12">
            <a:extLst>
              <a:ext uri="{FF2B5EF4-FFF2-40B4-BE49-F238E27FC236}">
                <a16:creationId xmlns:a16="http://schemas.microsoft.com/office/drawing/2014/main" id="{BF68865F-33FD-4086-B08C-17120067B859}"/>
              </a:ext>
            </a:extLst>
          </p:cNvPr>
          <p:cNvSpPr/>
          <p:nvPr/>
        </p:nvSpPr>
        <p:spPr>
          <a:xfrm>
            <a:off x="6562164" y="1176281"/>
            <a:ext cx="315046" cy="484094"/>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041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870B9FE-748F-4DD7-B6D2-1A6DBAB51E24}"/>
              </a:ext>
            </a:extLst>
          </p:cNvPr>
          <p:cNvSpPr/>
          <p:nvPr/>
        </p:nvSpPr>
        <p:spPr>
          <a:xfrm>
            <a:off x="368834" y="1042721"/>
            <a:ext cx="8106655" cy="3374642"/>
          </a:xfrm>
          <a:prstGeom prst="rect">
            <a:avLst/>
          </a:prstGeom>
        </p:spPr>
        <p:txBody>
          <a:bodyPr wrap="square">
            <a:spAutoFit/>
          </a:bodyPr>
          <a:lstStyle/>
          <a:p>
            <a:pPr indent="133985">
              <a:lnSpc>
                <a:spcPct val="150000"/>
              </a:lnSpc>
            </a:pPr>
            <a:r>
              <a:rPr lang="zh-CN" altLang="zh-CN" sz="1600" b="1" kern="100" dirty="0">
                <a:solidFill>
                  <a:srgbClr val="0070C0"/>
                </a:solidFill>
                <a:latin typeface="等线" panose="02010600030101010101" pitchFamily="2" charset="-122"/>
                <a:ea typeface="宋体" panose="02010600030101010101" pitchFamily="2" charset="-122"/>
                <a:cs typeface="Times New Roman" panose="02020603050405020304" pitchFamily="18" charset="0"/>
              </a:rPr>
              <a:t>（一）热点聚焦： </a:t>
            </a:r>
            <a:r>
              <a:rPr lang="en-US" altLang="zh-CN" sz="1600" b="1" kern="100" dirty="0">
                <a:solidFill>
                  <a:srgbClr val="0070C0"/>
                </a:solidFill>
                <a:latin typeface="等线" panose="02010600030101010101" pitchFamily="2" charset="-122"/>
                <a:ea typeface="宋体" panose="02010600030101010101" pitchFamily="2" charset="-122"/>
                <a:cs typeface="Times New Roman" panose="02020603050405020304" pitchFamily="18" charset="0"/>
              </a:rPr>
              <a:t>    </a:t>
            </a:r>
            <a:r>
              <a:rPr lang="zh-CN" altLang="zh-CN" sz="1600" b="1" kern="100" dirty="0">
                <a:solidFill>
                  <a:srgbClr val="0070C0"/>
                </a:solidFill>
                <a:latin typeface="等线" panose="02010600030101010101" pitchFamily="2" charset="-122"/>
                <a:ea typeface="宋体" panose="02010600030101010101" pitchFamily="2" charset="-122"/>
                <a:cs typeface="Times New Roman" panose="02020603050405020304" pitchFamily="18" charset="0"/>
              </a:rPr>
              <a:t>构建人类命运共同体，彰显大国责任与担当</a:t>
            </a:r>
            <a:endParaRPr lang="zh-CN" altLang="zh-CN" sz="1600" b="1" kern="100" dirty="0">
              <a:solidFill>
                <a:srgbClr val="0070C0"/>
              </a:solidFill>
              <a:latin typeface="等线" panose="02010600030101010101" pitchFamily="2" charset="-122"/>
              <a:ea typeface="等线" panose="02010600030101010101" pitchFamily="2" charset="-122"/>
              <a:cs typeface="Times New Roman" panose="02020603050405020304" pitchFamily="18" charset="0"/>
            </a:endParaRPr>
          </a:p>
          <a:p>
            <a:pPr indent="266700">
              <a:lnSpc>
                <a:spcPct val="150000"/>
              </a:lnSpc>
            </a:pPr>
            <a:r>
              <a:rPr lang="en-US" altLang="zh-CN" sz="1600" b="1" kern="100" dirty="0">
                <a:latin typeface="宋体" panose="02010600030101010101" pitchFamily="2" charset="-122"/>
                <a:ea typeface="等线" panose="02010600030101010101" pitchFamily="2" charset="-122"/>
                <a:cs typeface="Times New Roman" panose="02020603050405020304" pitchFamily="18" charset="0"/>
              </a:rPr>
              <a:t>2019</a:t>
            </a:r>
            <a:r>
              <a:rPr lang="zh-CN" altLang="zh-CN" sz="1600" b="1" kern="100" dirty="0">
                <a:latin typeface="等线" panose="02010600030101010101" pitchFamily="2" charset="-122"/>
                <a:ea typeface="宋体" panose="02010600030101010101" pitchFamily="2" charset="-122"/>
                <a:cs typeface="Times New Roman" panose="02020603050405020304" pitchFamily="18" charset="0"/>
              </a:rPr>
              <a:t>年是中华人民共和国成立</a:t>
            </a:r>
            <a:r>
              <a:rPr lang="en-US" altLang="zh-CN" sz="1600" b="1" kern="100" dirty="0">
                <a:latin typeface="等线" panose="02010600030101010101" pitchFamily="2" charset="-122"/>
                <a:ea typeface="宋体" panose="02010600030101010101" pitchFamily="2" charset="-122"/>
                <a:cs typeface="Times New Roman" panose="02020603050405020304" pitchFamily="18" charset="0"/>
              </a:rPr>
              <a:t>70</a:t>
            </a:r>
            <a:r>
              <a:rPr lang="zh-CN" altLang="zh-CN" sz="1600" b="1" kern="100" dirty="0">
                <a:latin typeface="等线" panose="02010600030101010101" pitchFamily="2" charset="-122"/>
                <a:ea typeface="宋体" panose="02010600030101010101" pitchFamily="2" charset="-122"/>
                <a:cs typeface="Times New Roman" panose="02020603050405020304" pitchFamily="18" charset="0"/>
              </a:rPr>
              <a:t>周年。</a:t>
            </a:r>
            <a:r>
              <a:rPr lang="en-US" altLang="zh-CN" sz="1600" b="1" kern="100" dirty="0">
                <a:latin typeface="等线" panose="02010600030101010101" pitchFamily="2" charset="-122"/>
                <a:ea typeface="宋体" panose="02010600030101010101" pitchFamily="2" charset="-122"/>
                <a:cs typeface="Times New Roman" panose="02020603050405020304" pitchFamily="18" charset="0"/>
              </a:rPr>
              <a:t>70</a:t>
            </a:r>
            <a:r>
              <a:rPr lang="zh-CN" altLang="zh-CN" sz="1600" b="1" kern="100" dirty="0">
                <a:latin typeface="等线" panose="02010600030101010101" pitchFamily="2" charset="-122"/>
                <a:ea typeface="宋体" panose="02010600030101010101" pitchFamily="2" charset="-122"/>
                <a:cs typeface="Times New Roman" panose="02020603050405020304" pitchFamily="18" charset="0"/>
              </a:rPr>
              <a:t>年前，中国人民历经几代人上下求索，终于在中国共产党领导下建立了新中国。历经</a:t>
            </a:r>
            <a:r>
              <a:rPr lang="en-US" altLang="zh-CN" sz="1600" b="1" kern="100" dirty="0">
                <a:latin typeface="等线" panose="02010600030101010101" pitchFamily="2" charset="-122"/>
                <a:ea typeface="宋体" panose="02010600030101010101" pitchFamily="2" charset="-122"/>
                <a:cs typeface="Times New Roman" panose="02020603050405020304" pitchFamily="18" charset="0"/>
              </a:rPr>
              <a:t>70</a:t>
            </a:r>
            <a:r>
              <a:rPr lang="zh-CN" altLang="zh-CN" sz="1600" b="1" kern="100" dirty="0">
                <a:latin typeface="等线" panose="02010600030101010101" pitchFamily="2" charset="-122"/>
                <a:ea typeface="宋体" panose="02010600030101010101" pitchFamily="2" charset="-122"/>
                <a:cs typeface="Times New Roman" panose="02020603050405020304" pitchFamily="18" charset="0"/>
              </a:rPr>
              <a:t>年艰苦奋斗，中国人民立足本国国情，在实践中不断探索前进方向，开辟了中国特色社会主义道路。今天的中国，已经站在新的历史起点上。我们深知，尽管成就辉煌，但前方还有一座座山峰需要翻越，还有一个个险滩等待跋涉。我们将继续沿着中国特色社会主义道路大步向前，坚持全面深化改革，坚持高质量发展，坚持扩大对外开放，坚持走和平发展道路，推动构建人类命运共同体。</a:t>
            </a:r>
            <a:endParaRPr lang="zh-CN" altLang="zh-CN" sz="1600" b="1" kern="100" dirty="0">
              <a:latin typeface="等线" panose="02010600030101010101" pitchFamily="2" charset="-122"/>
              <a:ea typeface="等线" panose="02010600030101010101" pitchFamily="2" charset="-122"/>
              <a:cs typeface="Times New Roman" panose="02020603050405020304" pitchFamily="18" charset="0"/>
            </a:endParaRPr>
          </a:p>
          <a:p>
            <a:pPr indent="266700">
              <a:lnSpc>
                <a:spcPct val="150000"/>
              </a:lnSpc>
            </a:pPr>
            <a:r>
              <a:rPr lang="zh-CN" altLang="zh-CN" sz="1600" b="1" kern="100" dirty="0">
                <a:latin typeface="等线" panose="02010600030101010101" pitchFamily="2" charset="-122"/>
                <a:ea typeface="宋体" panose="02010600030101010101" pitchFamily="2" charset="-122"/>
                <a:cs typeface="Times New Roman" panose="02020603050405020304" pitchFamily="18" charset="0"/>
              </a:rPr>
              <a:t>习近平主席在各种外交活动中</a:t>
            </a:r>
            <a:r>
              <a:rPr lang="en-US" altLang="zh-CN" sz="1600"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600" b="1" kern="100" dirty="0">
                <a:latin typeface="等线" panose="02010600030101010101" pitchFamily="2" charset="-122"/>
                <a:ea typeface="宋体" panose="02010600030101010101" pitchFamily="2" charset="-122"/>
                <a:cs typeface="Times New Roman" panose="02020603050405020304" pitchFamily="18" charset="0"/>
              </a:rPr>
              <a:t>深入阐述了</a:t>
            </a:r>
            <a:r>
              <a:rPr lang="en-US" altLang="zh-CN" sz="1600"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600" b="1" kern="100" dirty="0">
                <a:latin typeface="等线" panose="02010600030101010101" pitchFamily="2" charset="-122"/>
                <a:ea typeface="宋体" panose="02010600030101010101" pitchFamily="2" charset="-122"/>
                <a:cs typeface="Times New Roman" panose="02020603050405020304" pitchFamily="18" charset="0"/>
              </a:rPr>
              <a:t>人类命运共同体</a:t>
            </a:r>
            <a:r>
              <a:rPr lang="en-US" altLang="zh-CN" sz="1600"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600" b="1" kern="100" dirty="0">
                <a:latin typeface="等线" panose="02010600030101010101" pitchFamily="2" charset="-122"/>
                <a:ea typeface="宋体" panose="02010600030101010101" pitchFamily="2" charset="-122"/>
                <a:cs typeface="Times New Roman" panose="02020603050405020304" pitchFamily="18" charset="0"/>
              </a:rPr>
              <a:t>这一重要理念</a:t>
            </a:r>
            <a:r>
              <a:rPr lang="en-US" altLang="zh-CN" sz="1600"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600" b="1" kern="100" dirty="0">
                <a:latin typeface="等线" panose="02010600030101010101" pitchFamily="2" charset="-122"/>
                <a:ea typeface="宋体" panose="02010600030101010101" pitchFamily="2" charset="-122"/>
                <a:cs typeface="Times New Roman" panose="02020603050405020304" pitchFamily="18" charset="0"/>
              </a:rPr>
              <a:t>为世界发展提供中国智慧、增添中国动力。</a:t>
            </a:r>
            <a:endParaRPr lang="zh-CN" altLang="zh-CN" sz="1600" b="1"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5" name="卷形: 水平 4">
            <a:extLst>
              <a:ext uri="{FF2B5EF4-FFF2-40B4-BE49-F238E27FC236}">
                <a16:creationId xmlns:a16="http://schemas.microsoft.com/office/drawing/2014/main" id="{086765B1-56C9-49C7-98C7-B1728DD3F4C5}"/>
              </a:ext>
            </a:extLst>
          </p:cNvPr>
          <p:cNvSpPr/>
          <p:nvPr/>
        </p:nvSpPr>
        <p:spPr>
          <a:xfrm>
            <a:off x="987401" y="-4311"/>
            <a:ext cx="6469954" cy="839563"/>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n w="9525">
                  <a:solidFill>
                    <a:schemeClr val="bg1"/>
                  </a:solidFill>
                  <a:prstDash val="solid"/>
                </a:ln>
                <a:solidFill>
                  <a:srgbClr val="FF0000"/>
                </a:solidFill>
                <a:latin typeface="隶书" panose="02010509060101010101" pitchFamily="49" charset="-122"/>
                <a:ea typeface="隶书" panose="02010509060101010101" pitchFamily="49" charset="-122"/>
                <a:cs typeface="+mj-cs"/>
              </a:rPr>
              <a:t>五 聚焦时政热点</a:t>
            </a:r>
          </a:p>
        </p:txBody>
      </p:sp>
    </p:spTree>
    <p:extLst>
      <p:ext uri="{BB962C8B-B14F-4D97-AF65-F5344CB8AC3E}">
        <p14:creationId xmlns:p14="http://schemas.microsoft.com/office/powerpoint/2010/main" val="294450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A12D1C8-7B06-42AA-A130-727BB515D436}"/>
              </a:ext>
            </a:extLst>
          </p:cNvPr>
          <p:cNvSpPr/>
          <p:nvPr/>
        </p:nvSpPr>
        <p:spPr>
          <a:xfrm>
            <a:off x="418779" y="389807"/>
            <a:ext cx="4572000" cy="4200445"/>
          </a:xfrm>
          <a:prstGeom prst="rect">
            <a:avLst/>
          </a:prstGeom>
        </p:spPr>
        <p:txBody>
          <a:bodyPr>
            <a:spAutoFit/>
          </a:bodyPr>
          <a:lstStyle/>
          <a:p>
            <a:pPr>
              <a:lnSpc>
                <a:spcPct val="150000"/>
              </a:lnSpc>
            </a:pPr>
            <a:r>
              <a:rPr lang="zh-CN" altLang="zh-CN"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镜头一：</a:t>
            </a:r>
            <a:r>
              <a:rPr lang="en-US" altLang="zh-CN" kern="100" dirty="0">
                <a:latin typeface="宋体" panose="02010600030101010101" pitchFamily="2" charset="-122"/>
                <a:ea typeface="等线" panose="02010600030101010101" pitchFamily="2" charset="-122"/>
                <a:cs typeface="Times New Roman" panose="02020603050405020304" pitchFamily="18" charset="0"/>
              </a:rPr>
              <a:t>2019</a:t>
            </a:r>
            <a:r>
              <a:rPr lang="zh-CN" altLang="zh-CN"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kern="100" dirty="0">
                <a:latin typeface="等线" panose="02010600030101010101" pitchFamily="2" charset="-122"/>
                <a:ea typeface="宋体" panose="02010600030101010101" pitchFamily="2" charset="-122"/>
                <a:cs typeface="Times New Roman" panose="02020603050405020304" pitchFamily="18" charset="0"/>
              </a:rPr>
              <a:t>3</a:t>
            </a:r>
            <a:r>
              <a:rPr lang="zh-CN" altLang="zh-CN" kern="100" dirty="0">
                <a:latin typeface="等线" panose="02010600030101010101" pitchFamily="2" charset="-122"/>
                <a:ea typeface="宋体" panose="02010600030101010101" pitchFamily="2" charset="-122"/>
                <a:cs typeface="Times New Roman" panose="02020603050405020304" pitchFamily="18" charset="0"/>
              </a:rPr>
              <a:t>月，国家主席习近平在巴黎出席中法全球治理论坛闭幕式，并发表题为《为建设更加美好的地球家园贡献智慧和力量》的重要讲话。讲话强调，我们要坚持共商共建共享的全球治理观，积极推进全球治理规则民主化。我们要继续高举联合国这面多边主义旗帜，充分发挥世界贸易组织、国际货币基金组织、世界银行、二十国集团、欧盟等全球和区域多边机制的建设性作用，共同推动构建人类命运共同体。</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pic>
        <p:nvPicPr>
          <p:cNvPr id="6" name="图片 5">
            <a:extLst>
              <a:ext uri="{FF2B5EF4-FFF2-40B4-BE49-F238E27FC236}">
                <a16:creationId xmlns:a16="http://schemas.microsoft.com/office/drawing/2014/main" id="{2F254BFF-4C9C-49E3-ADF9-67BD21008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615" y="363952"/>
            <a:ext cx="3757493" cy="4507725"/>
          </a:xfrm>
          <a:prstGeom prst="rect">
            <a:avLst/>
          </a:prstGeom>
        </p:spPr>
      </p:pic>
    </p:spTree>
    <p:extLst>
      <p:ext uri="{BB962C8B-B14F-4D97-AF65-F5344CB8AC3E}">
        <p14:creationId xmlns:p14="http://schemas.microsoft.com/office/powerpoint/2010/main" val="504843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7F14C0F-4CE0-4021-9194-9889D53C4A39}"/>
              </a:ext>
            </a:extLst>
          </p:cNvPr>
          <p:cNvSpPr/>
          <p:nvPr/>
        </p:nvSpPr>
        <p:spPr>
          <a:xfrm>
            <a:off x="3173506" y="0"/>
            <a:ext cx="5909022" cy="5031442"/>
          </a:xfrm>
          <a:prstGeom prst="rect">
            <a:avLst/>
          </a:prstGeom>
        </p:spPr>
        <p:txBody>
          <a:bodyPr wrap="square">
            <a:spAutoFit/>
          </a:bodyPr>
          <a:lstStyle/>
          <a:p>
            <a:pPr>
              <a:lnSpc>
                <a:spcPct val="150000"/>
              </a:lnSpc>
            </a:pPr>
            <a:r>
              <a:rPr lang="zh-CN" altLang="zh-CN"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镜头二：</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2019</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4</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月，习近平主席在第二届“一带一路”国际合作高峰论坛开幕式上的主旨演讲中强调，共建“一带一路”倡议，目的是聚焦互联互通，深化务实合作，携手应对人类面临的各种风险挑战，实现互利共赢、共同发展。在各方共同努力下，“六廊六路多国多港”的互联互通架构基本形成，从亚欧大陆到非洲、美洲、大洋洲，共建</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一带一路</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为世界经济增长开辟了新空间，为国际贸易和投资搭建了新平台，为完善全球经济治理拓展了新实践，为增进各国民生福祉作出了新贡献，成为共同的机遇之路、繁荣之路。事实证明，共建“一带一路”不仅为世界各国发展提供了新机遇，也为中国开放发展开辟了新天地。</a:t>
            </a:r>
          </a:p>
        </p:txBody>
      </p:sp>
      <p:pic>
        <p:nvPicPr>
          <p:cNvPr id="6" name="图片 5">
            <a:extLst>
              <a:ext uri="{FF2B5EF4-FFF2-40B4-BE49-F238E27FC236}">
                <a16:creationId xmlns:a16="http://schemas.microsoft.com/office/drawing/2014/main" id="{37998616-82E6-4112-91F0-D86574502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72" y="432866"/>
            <a:ext cx="3002419" cy="4277767"/>
          </a:xfrm>
          <a:prstGeom prst="rect">
            <a:avLst/>
          </a:prstGeom>
        </p:spPr>
      </p:pic>
    </p:spTree>
    <p:extLst>
      <p:ext uri="{BB962C8B-B14F-4D97-AF65-F5344CB8AC3E}">
        <p14:creationId xmlns:p14="http://schemas.microsoft.com/office/powerpoint/2010/main" val="1277440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卷形: 水平 3">
            <a:extLst>
              <a:ext uri="{FF2B5EF4-FFF2-40B4-BE49-F238E27FC236}">
                <a16:creationId xmlns:a16="http://schemas.microsoft.com/office/drawing/2014/main" id="{9D4C5894-689C-4C27-9E34-CC7EA50A1965}"/>
              </a:ext>
            </a:extLst>
          </p:cNvPr>
          <p:cNvSpPr/>
          <p:nvPr/>
        </p:nvSpPr>
        <p:spPr>
          <a:xfrm>
            <a:off x="2712464" y="0"/>
            <a:ext cx="4310743" cy="839563"/>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n w="9525">
                  <a:solidFill>
                    <a:schemeClr val="bg1"/>
                  </a:solidFill>
                  <a:prstDash val="solid"/>
                </a:ln>
                <a:solidFill>
                  <a:srgbClr val="FF0000"/>
                </a:solidFill>
                <a:latin typeface="隶书" panose="02010509060101010101" pitchFamily="49" charset="-122"/>
                <a:ea typeface="隶书" panose="02010509060101010101" pitchFamily="49" charset="-122"/>
                <a:cs typeface="+mj-cs"/>
              </a:rPr>
              <a:t>一 明确学习目标</a:t>
            </a:r>
          </a:p>
        </p:txBody>
      </p:sp>
      <p:sp>
        <p:nvSpPr>
          <p:cNvPr id="6" name="矩形 5">
            <a:extLst>
              <a:ext uri="{FF2B5EF4-FFF2-40B4-BE49-F238E27FC236}">
                <a16:creationId xmlns:a16="http://schemas.microsoft.com/office/drawing/2014/main" id="{8DCA376A-4BB3-4C35-AF30-00CCF0666096}"/>
              </a:ext>
            </a:extLst>
          </p:cNvPr>
          <p:cNvSpPr/>
          <p:nvPr/>
        </p:nvSpPr>
        <p:spPr>
          <a:xfrm>
            <a:off x="407254" y="908720"/>
            <a:ext cx="8483173" cy="3883755"/>
          </a:xfrm>
          <a:prstGeom prst="rect">
            <a:avLst/>
          </a:prstGeom>
        </p:spPr>
        <p:txBody>
          <a:bodyPr wrap="square">
            <a:spAutoFit/>
          </a:bodyPr>
          <a:lstStyle/>
          <a:p>
            <a:pPr>
              <a:lnSpc>
                <a:spcPct val="150000"/>
              </a:lnSpc>
            </a:pP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1.</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引用国家之间合作、竞争、冲突的实例</a:t>
            </a: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印证国家利益是决定国际关系的主要因素。</a:t>
            </a:r>
          </a:p>
          <a:p>
            <a:pPr>
              <a:lnSpc>
                <a:spcPct val="150000"/>
              </a:lnSpc>
            </a:pP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2.</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阐释联合国宪章倡导的国际关系基本准则</a:t>
            </a: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评析联合国在国际事务中发挥的作用</a:t>
            </a: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分析世界贸易组织、世界银行、国际货币基金组织在国际经济事务中发挥的作用。</a:t>
            </a:r>
          </a:p>
          <a:p>
            <a:pPr>
              <a:lnSpc>
                <a:spcPct val="150000"/>
              </a:lnSpc>
            </a:pP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3.</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识别主要的区域性国际组织</a:t>
            </a:r>
            <a:r>
              <a:rPr lang="en-US" altLang="zh-CN" sz="2400" b="1" kern="100" dirty="0">
                <a:latin typeface="宋体" panose="02010600030101010101" pitchFamily="2" charset="-122"/>
                <a:ea typeface="宋体" panose="02010600030101010101" pitchFamily="2" charset="-122"/>
                <a:cs typeface="Times New Roman" panose="02020603050405020304" pitchFamily="18" charset="0"/>
              </a:rPr>
              <a:t>,</a:t>
            </a:r>
            <a:r>
              <a:rPr lang="zh-CN" altLang="zh-CN" sz="2400" b="1" kern="100" dirty="0">
                <a:latin typeface="宋体" panose="02010600030101010101" pitchFamily="2" charset="-122"/>
                <a:ea typeface="宋体" panose="02010600030101010101" pitchFamily="2" charset="-122"/>
                <a:cs typeface="Times New Roman" panose="02020603050405020304" pitchFamily="18" charset="0"/>
              </a:rPr>
              <a:t>评价区域性国际组织在国际事务中发挥的作用。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7F14C0F-4CE0-4021-9194-9889D53C4A39}"/>
              </a:ext>
            </a:extLst>
          </p:cNvPr>
          <p:cNvSpPr/>
          <p:nvPr/>
        </p:nvSpPr>
        <p:spPr>
          <a:xfrm>
            <a:off x="76841" y="399707"/>
            <a:ext cx="5371139" cy="4482637"/>
          </a:xfrm>
          <a:prstGeom prst="rect">
            <a:avLst/>
          </a:prstGeom>
        </p:spPr>
        <p:txBody>
          <a:bodyPr wrap="square">
            <a:spAutoFit/>
          </a:bodyPr>
          <a:lstStyle/>
          <a:p>
            <a:pPr>
              <a:lnSpc>
                <a:spcPct val="150000"/>
              </a:lnSpc>
            </a:pPr>
            <a:r>
              <a:rPr lang="zh-CN" altLang="en-US" sz="1600"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镜头三：</a:t>
            </a:r>
            <a:r>
              <a:rPr lang="en-US" altLang="zh-CN" sz="1600" b="1" kern="100" dirty="0">
                <a:latin typeface="等线" panose="02010600030101010101" pitchFamily="2" charset="-122"/>
                <a:ea typeface="宋体" panose="02010600030101010101" pitchFamily="2" charset="-122"/>
                <a:cs typeface="Times New Roman" panose="02020603050405020304" pitchFamily="18" charset="0"/>
              </a:rPr>
              <a:t>2019</a:t>
            </a:r>
            <a:r>
              <a:rPr lang="zh-CN" altLang="en-US" sz="1600" b="1"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sz="1600" b="1" kern="100" dirty="0">
                <a:latin typeface="等线" panose="02010600030101010101" pitchFamily="2" charset="-122"/>
                <a:ea typeface="宋体" panose="02010600030101010101" pitchFamily="2" charset="-122"/>
                <a:cs typeface="Times New Roman" panose="02020603050405020304" pitchFamily="18" charset="0"/>
              </a:rPr>
              <a:t>5</a:t>
            </a:r>
            <a:r>
              <a:rPr lang="zh-CN" altLang="en-US" sz="1600" b="1" kern="100" dirty="0">
                <a:latin typeface="等线" panose="02010600030101010101" pitchFamily="2" charset="-122"/>
                <a:ea typeface="宋体" panose="02010600030101010101" pitchFamily="2" charset="-122"/>
                <a:cs typeface="Times New Roman" panose="02020603050405020304" pitchFamily="18" charset="0"/>
              </a:rPr>
              <a:t>月，习近平主席在亚洲文明对话大会开幕式上发表了</a:t>
            </a:r>
            <a:r>
              <a:rPr lang="en-US" altLang="zh-CN" sz="1600" b="1" kern="100" dirty="0">
                <a:latin typeface="等线" panose="02010600030101010101" pitchFamily="2" charset="-122"/>
                <a:ea typeface="宋体" panose="02010600030101010101" pitchFamily="2" charset="-122"/>
                <a:cs typeface="Times New Roman" panose="02020603050405020304" pitchFamily="18" charset="0"/>
              </a:rPr>
              <a:t>《</a:t>
            </a:r>
            <a:r>
              <a:rPr lang="zh-CN" altLang="en-US" sz="1600" b="1" kern="100" dirty="0">
                <a:latin typeface="等线" panose="02010600030101010101" pitchFamily="2" charset="-122"/>
                <a:ea typeface="宋体" panose="02010600030101010101" pitchFamily="2" charset="-122"/>
                <a:cs typeface="Times New Roman" panose="02020603050405020304" pitchFamily="18" charset="0"/>
              </a:rPr>
              <a:t>深化文明交流互鉴　共建亚洲命运共同体</a:t>
            </a:r>
            <a:r>
              <a:rPr lang="en-US" altLang="zh-CN" sz="1600" b="1" kern="100" dirty="0">
                <a:latin typeface="等线" panose="02010600030101010101" pitchFamily="2" charset="-122"/>
                <a:ea typeface="宋体" panose="02010600030101010101" pitchFamily="2" charset="-122"/>
                <a:cs typeface="Times New Roman" panose="02020603050405020304" pitchFamily="18" charset="0"/>
              </a:rPr>
              <a:t>》</a:t>
            </a:r>
            <a:r>
              <a:rPr lang="zh-CN" altLang="en-US" sz="1600" b="1" kern="100" dirty="0">
                <a:latin typeface="等线" panose="02010600030101010101" pitchFamily="2" charset="-122"/>
                <a:ea typeface="宋体" panose="02010600030101010101" pitchFamily="2" charset="-122"/>
                <a:cs typeface="Times New Roman" panose="02020603050405020304" pitchFamily="18" charset="0"/>
              </a:rPr>
              <a:t>的主旨演讲。主席指出：当前，世界多极化、经济全球化、文化多样化、社会信息化深入发展，人类社会充满希望。同时，国际形势的不稳定性不确定性更加突出，人类面临的全球性挑战更加严峻，需要世界各国齐心协力、共同应对。亚洲文明对话大会，为促进亚洲及世界各国文明开展平等对话、交流互鉴、相互启迪提供了一个新的平台。文明因多样而交流，因交流而互鉴，因互鉴而发展。我们要加强世界上不同国家、不同民族、不同文化的交流互鉴，夯实共建亚洲命运共同体、人类命运共同体的人文基础。</a:t>
            </a:r>
            <a:endParaRPr lang="zh-CN" altLang="zh-CN" sz="1600" b="1" kern="100" dirty="0">
              <a:latin typeface="等线" panose="02010600030101010101" pitchFamily="2" charset="-122"/>
              <a:ea typeface="宋体" panose="02010600030101010101" pitchFamily="2" charset="-122"/>
              <a:cs typeface="Times New Roman" panose="02020603050405020304" pitchFamily="18" charset="0"/>
            </a:endParaRPr>
          </a:p>
        </p:txBody>
      </p:sp>
      <p:pic>
        <p:nvPicPr>
          <p:cNvPr id="5" name="图片 4">
            <a:extLst>
              <a:ext uri="{FF2B5EF4-FFF2-40B4-BE49-F238E27FC236}">
                <a16:creationId xmlns:a16="http://schemas.microsoft.com/office/drawing/2014/main" id="{61EAED35-F0EC-49A6-89DF-0BD14D514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0110" y="578823"/>
            <a:ext cx="3723890" cy="3785707"/>
          </a:xfrm>
          <a:prstGeom prst="rect">
            <a:avLst/>
          </a:prstGeom>
        </p:spPr>
      </p:pic>
    </p:spTree>
    <p:extLst>
      <p:ext uri="{BB962C8B-B14F-4D97-AF65-F5344CB8AC3E}">
        <p14:creationId xmlns:p14="http://schemas.microsoft.com/office/powerpoint/2010/main" val="2450295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7F14C0F-4CE0-4021-9194-9889D53C4A39}"/>
              </a:ext>
            </a:extLst>
          </p:cNvPr>
          <p:cNvSpPr/>
          <p:nvPr/>
        </p:nvSpPr>
        <p:spPr>
          <a:xfrm>
            <a:off x="3688337" y="145765"/>
            <a:ext cx="5240511" cy="4851969"/>
          </a:xfrm>
          <a:prstGeom prst="rect">
            <a:avLst/>
          </a:prstGeom>
        </p:spPr>
        <p:txBody>
          <a:bodyPr wrap="square">
            <a:spAutoFit/>
          </a:bodyPr>
          <a:lstStyle/>
          <a:p>
            <a:pPr>
              <a:lnSpc>
                <a:spcPct val="150000"/>
              </a:lnSpc>
            </a:pPr>
            <a:r>
              <a:rPr lang="zh-CN" altLang="en-US" sz="1600"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镜头四</a:t>
            </a:r>
            <a:r>
              <a:rPr lang="zh-CN" altLang="en-US" sz="1600" b="1" kern="100" dirty="0">
                <a:latin typeface="等线" panose="02010600030101010101" pitchFamily="2" charset="-122"/>
                <a:ea typeface="宋体" panose="02010600030101010101" pitchFamily="2" charset="-122"/>
                <a:cs typeface="Times New Roman" panose="02020603050405020304" pitchFamily="18" charset="0"/>
              </a:rPr>
              <a:t>：</a:t>
            </a:r>
            <a:r>
              <a:rPr lang="en-US" altLang="zh-CN" sz="1600" b="1" kern="100" dirty="0">
                <a:latin typeface="等线" panose="02010600030101010101" pitchFamily="2" charset="-122"/>
                <a:ea typeface="宋体" panose="02010600030101010101" pitchFamily="2" charset="-122"/>
                <a:cs typeface="Times New Roman" panose="02020603050405020304" pitchFamily="18" charset="0"/>
              </a:rPr>
              <a:t>2019</a:t>
            </a:r>
            <a:r>
              <a:rPr lang="zh-CN" altLang="en-US" sz="1600" b="1"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sz="1600" b="1" kern="100" dirty="0">
                <a:latin typeface="等线" panose="02010600030101010101" pitchFamily="2" charset="-122"/>
                <a:ea typeface="宋体" panose="02010600030101010101" pitchFamily="2" charset="-122"/>
                <a:cs typeface="Times New Roman" panose="02020603050405020304" pitchFamily="18" charset="0"/>
              </a:rPr>
              <a:t>6</a:t>
            </a:r>
            <a:r>
              <a:rPr lang="zh-CN" altLang="en-US" sz="1600" b="1" kern="100" dirty="0">
                <a:latin typeface="等线" panose="02010600030101010101" pitchFamily="2" charset="-122"/>
                <a:ea typeface="宋体" panose="02010600030101010101" pitchFamily="2" charset="-122"/>
                <a:cs typeface="Times New Roman" panose="02020603050405020304" pitchFamily="18" charset="0"/>
              </a:rPr>
              <a:t>月， 国家主席习近平在中俄建交</a:t>
            </a:r>
            <a:r>
              <a:rPr lang="en-US" altLang="zh-CN" sz="1600" b="1" kern="100" dirty="0">
                <a:latin typeface="等线" panose="02010600030101010101" pitchFamily="2" charset="-122"/>
                <a:ea typeface="宋体" panose="02010600030101010101" pitchFamily="2" charset="-122"/>
                <a:cs typeface="Times New Roman" panose="02020603050405020304" pitchFamily="18" charset="0"/>
              </a:rPr>
              <a:t>70</a:t>
            </a:r>
            <a:r>
              <a:rPr lang="zh-CN" altLang="en-US" sz="1600" b="1" kern="100" dirty="0">
                <a:latin typeface="等线" panose="02010600030101010101" pitchFamily="2" charset="-122"/>
                <a:ea typeface="宋体" panose="02010600030101010101" pitchFamily="2" charset="-122"/>
                <a:cs typeface="Times New Roman" panose="02020603050405020304" pitchFamily="18" charset="0"/>
              </a:rPr>
              <a:t>周年纪念大会上发表题为</a:t>
            </a:r>
            <a:r>
              <a:rPr lang="en-US" altLang="zh-CN" sz="1600" b="1" kern="100" dirty="0">
                <a:latin typeface="等线" panose="02010600030101010101" pitchFamily="2" charset="-122"/>
                <a:ea typeface="宋体" panose="02010600030101010101" pitchFamily="2" charset="-122"/>
                <a:cs typeface="Times New Roman" panose="02020603050405020304" pitchFamily="18" charset="0"/>
              </a:rPr>
              <a:t>《</a:t>
            </a:r>
            <a:r>
              <a:rPr lang="zh-CN" altLang="en-US" sz="1600" b="1" kern="100" dirty="0">
                <a:latin typeface="等线" panose="02010600030101010101" pitchFamily="2" charset="-122"/>
                <a:ea typeface="宋体" panose="02010600030101010101" pitchFamily="2" charset="-122"/>
                <a:cs typeface="Times New Roman" panose="02020603050405020304" pitchFamily="18" charset="0"/>
              </a:rPr>
              <a:t>携手努力，并肩前行，开创新时代中俄关系的美好未来</a:t>
            </a:r>
            <a:r>
              <a:rPr lang="en-US" altLang="zh-CN" sz="1600" b="1" kern="100" dirty="0">
                <a:latin typeface="等线" panose="02010600030101010101" pitchFamily="2" charset="-122"/>
                <a:ea typeface="宋体" panose="02010600030101010101" pitchFamily="2" charset="-122"/>
                <a:cs typeface="Times New Roman" panose="02020603050405020304" pitchFamily="18" charset="0"/>
              </a:rPr>
              <a:t>》</a:t>
            </a:r>
            <a:r>
              <a:rPr lang="zh-CN" altLang="en-US" sz="1600" b="1" kern="100" dirty="0">
                <a:latin typeface="等线" panose="02010600030101010101" pitchFamily="2" charset="-122"/>
                <a:ea typeface="宋体" panose="02010600030101010101" pitchFamily="2" charset="-122"/>
                <a:cs typeface="Times New Roman" panose="02020603050405020304" pitchFamily="18" charset="0"/>
              </a:rPr>
              <a:t>的致辞。习主席指出，双方开创性建立“不结盟、不对抗、不针对第三方”的新型中俄关系，为两国关系长远发展奠定了坚实基础。新时代的中俄关系，要更加担当有为，携手维护世界和平安宁。面对复杂变化的国际形势，中俄作为世界大国和联合国安理会常任理事国，将继续秉持公平正义，坚持责任道义，体现担当仗义，同国际社会一道，坚定维护以联合国为核心的国际体系，坚定维护以联合国宪章宗旨和原则为基础的国际秩序，推动世界多极化和国际关系民主化，共同建设更加繁荣稳定、公平公正的世界，携手构建新型国际关系和人类命运共同体。</a:t>
            </a:r>
            <a:endParaRPr lang="zh-CN" altLang="zh-CN" sz="1600" b="1" kern="100" dirty="0">
              <a:latin typeface="等线" panose="02010600030101010101" pitchFamily="2" charset="-122"/>
              <a:ea typeface="宋体"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D51CDA47-5510-4D60-AE9A-A14DF27E52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4221"/>
            <a:ext cx="3603812" cy="3953675"/>
          </a:xfrm>
          <a:prstGeom prst="rect">
            <a:avLst/>
          </a:prstGeom>
        </p:spPr>
      </p:pic>
    </p:spTree>
    <p:extLst>
      <p:ext uri="{BB962C8B-B14F-4D97-AF65-F5344CB8AC3E}">
        <p14:creationId xmlns:p14="http://schemas.microsoft.com/office/powerpoint/2010/main" val="4061438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7F14C0F-4CE0-4021-9194-9889D53C4A39}"/>
              </a:ext>
            </a:extLst>
          </p:cNvPr>
          <p:cNvSpPr/>
          <p:nvPr/>
        </p:nvSpPr>
        <p:spPr>
          <a:xfrm>
            <a:off x="215153" y="253591"/>
            <a:ext cx="4983491" cy="4615944"/>
          </a:xfrm>
          <a:prstGeom prst="rect">
            <a:avLst/>
          </a:prstGeom>
        </p:spPr>
        <p:txBody>
          <a:bodyPr wrap="square">
            <a:spAutoFit/>
          </a:bodyPr>
          <a:lstStyle/>
          <a:p>
            <a:pPr>
              <a:lnSpc>
                <a:spcPct val="150000"/>
              </a:lnSpc>
            </a:pPr>
            <a:r>
              <a:rPr lang="zh-CN" altLang="en-US"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镜头五：</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2019</a:t>
            </a:r>
            <a:r>
              <a:rPr lang="zh-CN" altLang="en-US" b="1"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6</a:t>
            </a:r>
            <a:r>
              <a:rPr lang="zh-CN" altLang="en-US" b="1" kern="100" dirty="0">
                <a:latin typeface="等线" panose="02010600030101010101" pitchFamily="2" charset="-122"/>
                <a:ea typeface="宋体" panose="02010600030101010101" pitchFamily="2" charset="-122"/>
                <a:cs typeface="Times New Roman" panose="02020603050405020304" pitchFamily="18" charset="0"/>
              </a:rPr>
              <a:t>月</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14</a:t>
            </a:r>
            <a:r>
              <a:rPr lang="zh-CN" altLang="en-US" b="1" kern="100" dirty="0">
                <a:latin typeface="等线" panose="02010600030101010101" pitchFamily="2" charset="-122"/>
                <a:ea typeface="宋体" panose="02010600030101010101" pitchFamily="2" charset="-122"/>
                <a:cs typeface="Times New Roman" panose="02020603050405020304" pitchFamily="18" charset="0"/>
              </a:rPr>
              <a:t>日，国家主席习近平在上海合作组织成员国元首理事会第十九次会议上发表题为</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a:t>
            </a:r>
            <a:r>
              <a:rPr lang="zh-CN" altLang="en-US" b="1" kern="100" dirty="0">
                <a:latin typeface="等线" panose="02010600030101010101" pitchFamily="2" charset="-122"/>
                <a:ea typeface="宋体" panose="02010600030101010101" pitchFamily="2" charset="-122"/>
                <a:cs typeface="Times New Roman" panose="02020603050405020304" pitchFamily="18" charset="0"/>
              </a:rPr>
              <a:t>凝心聚力　务实笃行　共创上海合作组织美好明天</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a:t>
            </a:r>
            <a:r>
              <a:rPr lang="zh-CN" altLang="en-US" b="1" kern="100" dirty="0">
                <a:latin typeface="等线" panose="02010600030101010101" pitchFamily="2" charset="-122"/>
                <a:ea typeface="宋体" panose="02010600030101010101" pitchFamily="2" charset="-122"/>
                <a:cs typeface="Times New Roman" panose="02020603050405020304" pitchFamily="18" charset="0"/>
              </a:rPr>
              <a:t>的重要讲话。提出要把上海合作组织打造成“四个典范”</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a:t>
            </a:r>
            <a:r>
              <a:rPr lang="zh-CN" altLang="en-US" b="1" kern="100" dirty="0">
                <a:latin typeface="等线" panose="02010600030101010101" pitchFamily="2" charset="-122"/>
                <a:ea typeface="宋体" panose="02010600030101010101" pitchFamily="2" charset="-122"/>
                <a:cs typeface="Times New Roman" panose="02020603050405020304" pitchFamily="18" charset="0"/>
              </a:rPr>
              <a:t>团结互信、安危共担、互利共赢、包容互鉴。同时指出，面对日益增多的全球性挑战，我们要展现应有的国际担当，坚持共商共建共享的全球治理观，密切协调和配合，维护以联合国为核心的国际体系，促进多边主义和自由贸易，推动国际秩序朝着更加公正合理的方向发展。</a:t>
            </a:r>
            <a:endParaRPr lang="zh-CN" altLang="zh-CN" b="1" kern="100" dirty="0">
              <a:latin typeface="等线" panose="02010600030101010101" pitchFamily="2" charset="-122"/>
              <a:ea typeface="宋体"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C2DFC265-B8B6-43CB-8604-E5FBF42164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491" y="733110"/>
            <a:ext cx="3945356" cy="2647619"/>
          </a:xfrm>
          <a:prstGeom prst="rect">
            <a:avLst/>
          </a:prstGeom>
        </p:spPr>
      </p:pic>
    </p:spTree>
    <p:extLst>
      <p:ext uri="{BB962C8B-B14F-4D97-AF65-F5344CB8AC3E}">
        <p14:creationId xmlns:p14="http://schemas.microsoft.com/office/powerpoint/2010/main" val="63097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7F14C0F-4CE0-4021-9194-9889D53C4A39}"/>
              </a:ext>
            </a:extLst>
          </p:cNvPr>
          <p:cNvSpPr/>
          <p:nvPr/>
        </p:nvSpPr>
        <p:spPr>
          <a:xfrm>
            <a:off x="4018750" y="112058"/>
            <a:ext cx="5125250" cy="5031442"/>
          </a:xfrm>
          <a:prstGeom prst="rect">
            <a:avLst/>
          </a:prstGeom>
        </p:spPr>
        <p:txBody>
          <a:bodyPr wrap="square">
            <a:spAutoFit/>
          </a:bodyPr>
          <a:lstStyle/>
          <a:p>
            <a:pPr>
              <a:lnSpc>
                <a:spcPct val="150000"/>
              </a:lnSpc>
            </a:pPr>
            <a:r>
              <a:rPr lang="zh-CN" altLang="en-US"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镜头六：</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2019</a:t>
            </a:r>
            <a:r>
              <a:rPr lang="zh-CN" altLang="en-US" b="1"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6</a:t>
            </a:r>
            <a:r>
              <a:rPr lang="zh-CN" altLang="en-US" b="1" kern="100" dirty="0">
                <a:latin typeface="等线" panose="02010600030101010101" pitchFamily="2" charset="-122"/>
                <a:ea typeface="宋体" panose="02010600030101010101" pitchFamily="2" charset="-122"/>
                <a:cs typeface="Times New Roman" panose="02020603050405020304" pitchFamily="18" charset="0"/>
              </a:rPr>
              <a:t>月</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15</a:t>
            </a:r>
            <a:r>
              <a:rPr lang="zh-CN" altLang="en-US" b="1" kern="100" dirty="0">
                <a:latin typeface="等线" panose="02010600030101010101" pitchFamily="2" charset="-122"/>
                <a:ea typeface="宋体" panose="02010600030101010101" pitchFamily="2" charset="-122"/>
                <a:cs typeface="Times New Roman" panose="02020603050405020304" pitchFamily="18" charset="0"/>
              </a:rPr>
              <a:t>日，习近平主席在亚信（亚洲相互协作与信任措施会议）第五次峰会上发表了题为</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a:t>
            </a:r>
            <a:r>
              <a:rPr lang="zh-CN" altLang="en-US" b="1" kern="100" dirty="0">
                <a:latin typeface="等线" panose="02010600030101010101" pitchFamily="2" charset="-122"/>
                <a:ea typeface="宋体" panose="02010600030101010101" pitchFamily="2" charset="-122"/>
                <a:cs typeface="Times New Roman" panose="02020603050405020304" pitchFamily="18" charset="0"/>
              </a:rPr>
              <a:t>携手开创亚洲安全和发展新局面</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a:t>
            </a:r>
            <a:r>
              <a:rPr lang="zh-CN" altLang="en-US" b="1" kern="100" dirty="0">
                <a:latin typeface="等线" panose="02010600030101010101" pitchFamily="2" charset="-122"/>
                <a:ea typeface="宋体" panose="02010600030101010101" pitchFamily="2" charset="-122"/>
                <a:cs typeface="Times New Roman" panose="02020603050405020304" pitchFamily="18" charset="0"/>
              </a:rPr>
              <a:t>的讲话。习主席强调：中国始终坚持同亚洲国家发展睦邻友好关系，参与创建亚信、上海合作组织、亚洲基础设施投资银行等多边安全和发展机制，支持东盟、南盟、阿盟等发挥积极作用，为亚洲稳定和繁荣作出重要贡献。作为亚洲大家庭一员和国际社会负责任大国，中国将继续做世界和平的建设者、全球发展的贡献者、国际秩序的维护者，推动构建新型国际关系和人类命运共同体。</a:t>
            </a:r>
            <a:endParaRPr lang="zh-CN" altLang="zh-CN" b="1" kern="100" dirty="0">
              <a:latin typeface="等线" panose="02010600030101010101" pitchFamily="2" charset="-122"/>
              <a:ea typeface="宋体"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D5E63D13-7114-43EF-A12B-1EEC30B38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88" y="384201"/>
            <a:ext cx="4018750" cy="4213714"/>
          </a:xfrm>
          <a:prstGeom prst="rect">
            <a:avLst/>
          </a:prstGeom>
        </p:spPr>
      </p:pic>
    </p:spTree>
    <p:extLst>
      <p:ext uri="{BB962C8B-B14F-4D97-AF65-F5344CB8AC3E}">
        <p14:creationId xmlns:p14="http://schemas.microsoft.com/office/powerpoint/2010/main" val="34036366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7F14C0F-4CE0-4021-9194-9889D53C4A39}"/>
              </a:ext>
            </a:extLst>
          </p:cNvPr>
          <p:cNvSpPr/>
          <p:nvPr/>
        </p:nvSpPr>
        <p:spPr>
          <a:xfrm>
            <a:off x="169049" y="330431"/>
            <a:ext cx="4495159" cy="4200445"/>
          </a:xfrm>
          <a:prstGeom prst="rect">
            <a:avLst/>
          </a:prstGeom>
        </p:spPr>
        <p:txBody>
          <a:bodyPr wrap="square">
            <a:spAutoFit/>
          </a:bodyPr>
          <a:lstStyle/>
          <a:p>
            <a:pPr>
              <a:lnSpc>
                <a:spcPct val="150000"/>
              </a:lnSpc>
            </a:pPr>
            <a:r>
              <a:rPr lang="zh-CN" altLang="en-US" b="1" kern="100" dirty="0">
                <a:solidFill>
                  <a:srgbClr val="FF0000"/>
                </a:solidFill>
                <a:latin typeface="等线" panose="02010600030101010101" pitchFamily="2" charset="-122"/>
                <a:ea typeface="宋体" panose="02010600030101010101" pitchFamily="2" charset="-122"/>
                <a:cs typeface="Times New Roman" panose="02020603050405020304" pitchFamily="18" charset="0"/>
              </a:rPr>
              <a:t>镜头七：</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2019</a:t>
            </a:r>
            <a:r>
              <a:rPr lang="zh-CN" altLang="en-US" b="1"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10</a:t>
            </a:r>
            <a:r>
              <a:rPr lang="zh-CN" altLang="en-US" b="1" kern="100" dirty="0">
                <a:latin typeface="等线" panose="02010600030101010101" pitchFamily="2" charset="-122"/>
                <a:ea typeface="宋体" panose="02010600030101010101" pitchFamily="2" charset="-122"/>
                <a:cs typeface="Times New Roman" panose="02020603050405020304" pitchFamily="18" charset="0"/>
              </a:rPr>
              <a:t>月</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28</a:t>
            </a:r>
            <a:r>
              <a:rPr lang="zh-CN" altLang="en-US" b="1" kern="100" dirty="0">
                <a:latin typeface="等线" panose="02010600030101010101" pitchFamily="2" charset="-122"/>
                <a:ea typeface="宋体" panose="02010600030101010101" pitchFamily="2" charset="-122"/>
                <a:cs typeface="Times New Roman" panose="02020603050405020304" pitchFamily="18" charset="0"/>
              </a:rPr>
              <a:t>日至</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31</a:t>
            </a:r>
            <a:r>
              <a:rPr lang="zh-CN" altLang="en-US" b="1" kern="100" dirty="0">
                <a:latin typeface="等线" panose="02010600030101010101" pitchFamily="2" charset="-122"/>
                <a:ea typeface="宋体" panose="02010600030101010101" pitchFamily="2" charset="-122"/>
                <a:cs typeface="Times New Roman" panose="02020603050405020304" pitchFamily="18" charset="0"/>
              </a:rPr>
              <a:t>日，中国共产党第十九届中央委员会第四次全体会议在北京召开。会议指出，我国国家制度和国家治理体系具有十三个方面的显著优势。其中第十三条强调：我们具有坚持独立自主和对外开放相统一，积极参与全球治理，为构建人类命运共同体不断作出贡献的显著优势。会议指出，我们要继续坚持和完善独立自主的和平外交政策，推动构建人类命运共同体。</a:t>
            </a:r>
            <a:endParaRPr lang="zh-CN" altLang="zh-CN" b="1" kern="100" dirty="0">
              <a:latin typeface="等线" panose="02010600030101010101" pitchFamily="2" charset="-122"/>
              <a:ea typeface="宋体" panose="02010600030101010101" pitchFamily="2" charset="-122"/>
              <a:cs typeface="Times New Roman" panose="02020603050405020304" pitchFamily="18" charset="0"/>
            </a:endParaRPr>
          </a:p>
        </p:txBody>
      </p:sp>
      <p:pic>
        <p:nvPicPr>
          <p:cNvPr id="3" name="图片 2">
            <a:extLst>
              <a:ext uri="{FF2B5EF4-FFF2-40B4-BE49-F238E27FC236}">
                <a16:creationId xmlns:a16="http://schemas.microsoft.com/office/drawing/2014/main" id="{430084B6-4925-4601-BF93-D738CE4C53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4208" y="330431"/>
            <a:ext cx="4034118" cy="4641245"/>
          </a:xfrm>
          <a:prstGeom prst="rect">
            <a:avLst/>
          </a:prstGeom>
        </p:spPr>
      </p:pic>
    </p:spTree>
    <p:extLst>
      <p:ext uri="{BB962C8B-B14F-4D97-AF65-F5344CB8AC3E}">
        <p14:creationId xmlns:p14="http://schemas.microsoft.com/office/powerpoint/2010/main" val="1265605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6AEAC48D-C0B8-4A28-852A-488F01A4859D}"/>
              </a:ext>
            </a:extLst>
          </p:cNvPr>
          <p:cNvSpPr/>
          <p:nvPr/>
        </p:nvSpPr>
        <p:spPr>
          <a:xfrm>
            <a:off x="537882" y="494860"/>
            <a:ext cx="7891503" cy="2953950"/>
          </a:xfrm>
          <a:prstGeom prst="rect">
            <a:avLst/>
          </a:prstGeom>
        </p:spPr>
        <p:txBody>
          <a:bodyPr wrap="square">
            <a:spAutoFit/>
          </a:bodyPr>
          <a:lstStyle/>
          <a:p>
            <a:pPr algn="just">
              <a:lnSpc>
                <a:spcPct val="150000"/>
              </a:lnSpc>
            </a:pPr>
            <a:r>
              <a:rPr lang="zh-CN" altLang="zh-CN" b="1" kern="100" dirty="0">
                <a:latin typeface="等线" panose="02010600030101010101" pitchFamily="2" charset="-122"/>
                <a:ea typeface="宋体" panose="02010600030101010101" pitchFamily="2" charset="-122"/>
                <a:cs typeface="Times New Roman" panose="02020603050405020304" pitchFamily="18" charset="0"/>
              </a:rPr>
              <a:t>（二）热点解析：</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en-US" altLang="zh-CN" b="1" kern="100" dirty="0">
                <a:latin typeface="宋体" panose="02010600030101010101" pitchFamily="2" charset="-122"/>
                <a:ea typeface="等线" panose="02010600030101010101" pitchFamily="2" charset="-122"/>
                <a:cs typeface="Times New Roman" panose="02020603050405020304" pitchFamily="18" charset="0"/>
              </a:rPr>
              <a:t>1.</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什么是人类命运共同体？</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zh-CN" altLang="zh-CN" kern="100" dirty="0">
                <a:latin typeface="等线" panose="02010600030101010101" pitchFamily="2" charset="-122"/>
                <a:ea typeface="宋体" panose="02010600030101010101" pitchFamily="2" charset="-122"/>
                <a:cs typeface="Times New Roman" panose="02020603050405020304" pitchFamily="18" charset="0"/>
              </a:rPr>
              <a:t>人类命运共同体指在追求本国利益时兼顾他国合理关切，在谋求本国发展中促进各国共同发展。人类只有一个地球，各国共处一个世界，要倡导</a:t>
            </a:r>
            <a:r>
              <a:rPr lang="en-US" altLang="zh-CN" kern="100" dirty="0">
                <a:latin typeface="等线" panose="02010600030101010101" pitchFamily="2" charset="-122"/>
                <a:ea typeface="宋体" panose="02010600030101010101" pitchFamily="2" charset="-122"/>
                <a:cs typeface="Times New Roman" panose="02020603050405020304" pitchFamily="18" charset="0"/>
              </a:rPr>
              <a:t>"</a:t>
            </a:r>
            <a:r>
              <a:rPr lang="zh-CN" altLang="zh-CN" kern="100" dirty="0">
                <a:latin typeface="等线" panose="02010600030101010101" pitchFamily="2" charset="-122"/>
                <a:ea typeface="宋体" panose="02010600030101010101" pitchFamily="2" charset="-122"/>
                <a:cs typeface="Times New Roman" panose="02020603050405020304" pitchFamily="18" charset="0"/>
              </a:rPr>
              <a:t>人类命运共同体</a:t>
            </a:r>
            <a:r>
              <a:rPr lang="en-US" altLang="zh-CN" kern="100" dirty="0">
                <a:latin typeface="等线" panose="02010600030101010101" pitchFamily="2" charset="-122"/>
                <a:ea typeface="宋体" panose="02010600030101010101" pitchFamily="2" charset="-122"/>
                <a:cs typeface="Times New Roman" panose="02020603050405020304" pitchFamily="18" charset="0"/>
              </a:rPr>
              <a:t>"</a:t>
            </a:r>
            <a:r>
              <a:rPr lang="zh-CN" altLang="zh-CN" kern="100" dirty="0">
                <a:latin typeface="等线" panose="02010600030101010101" pitchFamily="2" charset="-122"/>
                <a:ea typeface="宋体" panose="02010600030101010101" pitchFamily="2" charset="-122"/>
                <a:cs typeface="Times New Roman" panose="02020603050405020304" pitchFamily="18" charset="0"/>
              </a:rPr>
              <a:t>意识。</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zh-CN" altLang="zh-CN" kern="100" dirty="0">
                <a:latin typeface="等线" panose="02010600030101010101" pitchFamily="2" charset="-122"/>
                <a:ea typeface="宋体" panose="02010600030101010101" pitchFamily="2" charset="-122"/>
                <a:cs typeface="Times New Roman" panose="02020603050405020304" pitchFamily="18" charset="0"/>
              </a:rPr>
              <a:t>人类命运共同体这一全球价值观包含相互依存的国际权力观、共同利益观、可持续发展观和全球治理观等四大理念内涵。</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89484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C0DC8BD-9B03-4535-AF44-1949EB2C387B}"/>
              </a:ext>
            </a:extLst>
          </p:cNvPr>
          <p:cNvSpPr/>
          <p:nvPr/>
        </p:nvSpPr>
        <p:spPr>
          <a:xfrm>
            <a:off x="553251" y="283188"/>
            <a:ext cx="7737821" cy="4256999"/>
          </a:xfrm>
          <a:prstGeom prst="rect">
            <a:avLst/>
          </a:prstGeom>
        </p:spPr>
        <p:txBody>
          <a:bodyPr wrap="square">
            <a:spAutoFit/>
          </a:bodyPr>
          <a:lstStyle/>
          <a:p>
            <a:pPr algn="just">
              <a:lnSpc>
                <a:spcPct val="150000"/>
              </a:lnSpc>
            </a:pPr>
            <a:r>
              <a:rPr lang="en-US" altLang="zh-CN" sz="1400" b="1" kern="100" dirty="0">
                <a:latin typeface="宋体" panose="02010600030101010101" pitchFamily="2" charset="-122"/>
                <a:ea typeface="等线" panose="02010600030101010101" pitchFamily="2" charset="-122"/>
                <a:cs typeface="Times New Roman" panose="02020603050405020304" pitchFamily="18" charset="0"/>
              </a:rPr>
              <a:t>2.</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发展历程：</a:t>
            </a:r>
            <a:endParaRPr lang="zh-CN" altLang="zh-CN" sz="1400" b="1"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en-US" altLang="zh-CN" sz="1400" b="1" kern="100" dirty="0">
                <a:latin typeface="宋体" panose="02010600030101010101" pitchFamily="2" charset="-122"/>
                <a:ea typeface="等线" panose="02010600030101010101" pitchFamily="2" charset="-122"/>
                <a:cs typeface="Times New Roman" panose="02020603050405020304" pitchFamily="18" charset="0"/>
              </a:rPr>
              <a:t>2013</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3</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月，习近平就任总书记后首次出访就表示，国际社会日益成为一个你中有我、我中有你的</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命运共同体</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，这是他第一次在国际场合阐述“命运共同体”理念。从此，“命运共同体”便作为关键词贯穿在习近平的外交活动之中。。 </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    </a:t>
            </a:r>
            <a:endParaRPr lang="zh-CN" altLang="zh-CN" sz="1400" b="1"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en-US" altLang="zh-CN" sz="1400" b="1" kern="100" dirty="0">
                <a:latin typeface="宋体" panose="02010600030101010101" pitchFamily="2" charset="-122"/>
                <a:ea typeface="等线" panose="02010600030101010101" pitchFamily="2" charset="-122"/>
                <a:cs typeface="Times New Roman" panose="02020603050405020304" pitchFamily="18" charset="0"/>
              </a:rPr>
              <a:t>2017</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1</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月</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18</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日</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习近平主席在日内瓦万国宫出席</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共商共筑人类命运共同体</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高级别会议</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并发表主旨演讲</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深刻、全面、系统阐述人类命运共同体理念。</a:t>
            </a:r>
            <a:endParaRPr lang="zh-CN" altLang="zh-CN" sz="1400" b="1"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en-US" altLang="zh-CN" sz="1400" b="1" kern="100" dirty="0">
                <a:latin typeface="宋体" panose="02010600030101010101" pitchFamily="2" charset="-122"/>
                <a:ea typeface="等线" panose="02010600030101010101" pitchFamily="2" charset="-122"/>
                <a:cs typeface="Times New Roman" panose="02020603050405020304" pitchFamily="18" charset="0"/>
              </a:rPr>
              <a:t>2017</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2</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月</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10</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日，联合国决议写入</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构建人类命运共同体</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体现了这一理念已经得到广大会员国的普遍认同</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也彰显了中国对全球治理的巨大贡献。</a:t>
            </a:r>
            <a:endParaRPr lang="zh-CN" altLang="zh-CN" sz="1400" b="1"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en-US" altLang="zh-CN" sz="1400" b="1" kern="100" dirty="0">
                <a:latin typeface="宋体" panose="02010600030101010101" pitchFamily="2" charset="-122"/>
                <a:ea typeface="等线" panose="02010600030101010101" pitchFamily="2" charset="-122"/>
                <a:cs typeface="Times New Roman" panose="02020603050405020304" pitchFamily="18" charset="0"/>
              </a:rPr>
              <a:t>2017</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10</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月</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18</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日，习近平同志在十九大报告中提出，坚持和平发展道路，推动构建人类命运共同体。</a:t>
            </a:r>
            <a:endParaRPr lang="zh-CN" altLang="zh-CN" sz="1400" b="1"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lnSpc>
                <a:spcPct val="150000"/>
              </a:lnSpc>
            </a:pPr>
            <a:r>
              <a:rPr lang="en-US" altLang="zh-CN" sz="1400" b="1" kern="100" dirty="0">
                <a:latin typeface="宋体" panose="02010600030101010101" pitchFamily="2" charset="-122"/>
                <a:ea typeface="等线" panose="02010600030101010101" pitchFamily="2" charset="-122"/>
                <a:cs typeface="Times New Roman" panose="02020603050405020304" pitchFamily="18" charset="0"/>
              </a:rPr>
              <a:t>2018</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年</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3</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月</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11</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日，第十三届全国人民代表大会第一次会议通过的宪法修正案，将宪法序言第十二自然段中</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发展同各国的外交关系和经济、文化的交流</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修改为</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发展同各国的外交关系和经济、文化交流，推动构建人类命运共同体</a:t>
            </a:r>
            <a:r>
              <a:rPr lang="en-US" altLang="zh-CN" sz="1400"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400" b="1" kern="100" dirty="0">
                <a:latin typeface="等线" panose="02010600030101010101" pitchFamily="2" charset="-122"/>
                <a:ea typeface="宋体" panose="02010600030101010101" pitchFamily="2" charset="-122"/>
                <a:cs typeface="Times New Roman" panose="02020603050405020304" pitchFamily="18" charset="0"/>
              </a:rPr>
              <a:t>。</a:t>
            </a:r>
            <a:endParaRPr lang="zh-CN" altLang="zh-CN" sz="1400" b="1"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628218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5586F60-F6CA-4961-83E9-8980FC8722ED}"/>
              </a:ext>
            </a:extLst>
          </p:cNvPr>
          <p:cNvSpPr/>
          <p:nvPr/>
        </p:nvSpPr>
        <p:spPr>
          <a:xfrm>
            <a:off x="649398" y="66796"/>
            <a:ext cx="4602542" cy="460960"/>
          </a:xfrm>
          <a:prstGeom prst="rect">
            <a:avLst/>
          </a:prstGeom>
        </p:spPr>
        <p:txBody>
          <a:bodyPr wrap="none">
            <a:spAutoFit/>
          </a:bodyPr>
          <a:lstStyle/>
          <a:p>
            <a:pPr algn="just">
              <a:lnSpc>
                <a:spcPct val="150000"/>
              </a:lnSpc>
            </a:pPr>
            <a:r>
              <a:rPr lang="en-US" altLang="zh-CN" b="1" kern="100" dirty="0">
                <a:latin typeface="宋体" panose="02010600030101010101" pitchFamily="2" charset="-122"/>
                <a:ea typeface="等线" panose="02010600030101010101" pitchFamily="2" charset="-122"/>
                <a:cs typeface="Times New Roman" panose="02020603050405020304" pitchFamily="18" charset="0"/>
              </a:rPr>
              <a:t>3.</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中国为什么要倡导构建人类命运共同体？</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BE4A0C20-5D46-487D-8467-961519CD87BE}"/>
              </a:ext>
            </a:extLst>
          </p:cNvPr>
          <p:cNvSpPr/>
          <p:nvPr/>
        </p:nvSpPr>
        <p:spPr>
          <a:xfrm>
            <a:off x="230521" y="2846735"/>
            <a:ext cx="8402491" cy="1707455"/>
          </a:xfrm>
          <a:prstGeom prst="rect">
            <a:avLst/>
          </a:prstGeom>
        </p:spPr>
        <p:txBody>
          <a:bodyPr wrap="square">
            <a:spAutoFit/>
          </a:bodyPr>
          <a:lstStyle/>
          <a:p>
            <a:pPr algn="just">
              <a:lnSpc>
                <a:spcPct val="150000"/>
              </a:lnSpc>
            </a:pPr>
            <a:r>
              <a:rPr lang="zh-CN" altLang="zh-CN" b="1" kern="100" dirty="0">
                <a:latin typeface="等线" panose="02010600030101010101" pitchFamily="2" charset="-122"/>
                <a:ea typeface="宋体" panose="02010600030101010101" pitchFamily="2" charset="-122"/>
                <a:cs typeface="Times New Roman" panose="02020603050405020304" pitchFamily="18" charset="0"/>
              </a:rPr>
              <a:t>（</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2</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）国家利益决定国际关系</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国家间的共同利益是国家合作的基础</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各国之间有着共同利益，存在构建命运共同体的可能性。“构建人类命运共同体”站在全人类整体利益的高度审视国与国关系，反映了人类社会共同价值追求，汇聚了世界各国人民对美好生活向往的最大公约数。</a:t>
            </a:r>
          </a:p>
        </p:txBody>
      </p:sp>
      <p:sp>
        <p:nvSpPr>
          <p:cNvPr id="2" name="矩形 1">
            <a:extLst>
              <a:ext uri="{FF2B5EF4-FFF2-40B4-BE49-F238E27FC236}">
                <a16:creationId xmlns:a16="http://schemas.microsoft.com/office/drawing/2014/main" id="{D18B3FB8-36D4-46DB-9BCC-225FBEC35CC2}"/>
              </a:ext>
            </a:extLst>
          </p:cNvPr>
          <p:cNvSpPr/>
          <p:nvPr/>
        </p:nvSpPr>
        <p:spPr>
          <a:xfrm>
            <a:off x="230521" y="625769"/>
            <a:ext cx="8129708" cy="2122953"/>
          </a:xfrm>
          <a:prstGeom prst="rect">
            <a:avLst/>
          </a:prstGeom>
        </p:spPr>
        <p:txBody>
          <a:bodyPr wrap="square">
            <a:spAutoFit/>
          </a:bodyPr>
          <a:lstStyle/>
          <a:p>
            <a:pPr algn="just">
              <a:lnSpc>
                <a:spcPct val="150000"/>
              </a:lnSpc>
            </a:pPr>
            <a:r>
              <a:rPr lang="zh-CN" altLang="zh-CN" b="1" kern="100" dirty="0">
                <a:latin typeface="等线" panose="02010600030101010101" pitchFamily="2" charset="-122"/>
                <a:ea typeface="宋体" panose="02010600030101010101" pitchFamily="2" charset="-122"/>
                <a:cs typeface="Times New Roman" panose="02020603050405020304" pitchFamily="18" charset="0"/>
              </a:rPr>
              <a:t>（</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1</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）我国的国家性质和国家利益决定了我国奉行独立自主的和平外交政策。大力倡导构建人类命运共同体</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是由我国人民民主专政的国家性质决定的</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符合我国的国家利益</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符合我国独立自主的和平外交政策。构建人类命运共同体”，是习近平新时代中国特色社会主义外交思想的核心和精髓。它源自新中国和平外交的核心价值。</a:t>
            </a:r>
            <a:endParaRPr lang="zh-CN" altLang="zh-CN" b="1"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59345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E5586F60-F6CA-4961-83E9-8980FC8722ED}"/>
              </a:ext>
            </a:extLst>
          </p:cNvPr>
          <p:cNvSpPr/>
          <p:nvPr/>
        </p:nvSpPr>
        <p:spPr>
          <a:xfrm>
            <a:off x="649398" y="66796"/>
            <a:ext cx="4602542" cy="460960"/>
          </a:xfrm>
          <a:prstGeom prst="rect">
            <a:avLst/>
          </a:prstGeom>
        </p:spPr>
        <p:txBody>
          <a:bodyPr wrap="none">
            <a:spAutoFit/>
          </a:bodyPr>
          <a:lstStyle/>
          <a:p>
            <a:pPr algn="just">
              <a:lnSpc>
                <a:spcPct val="150000"/>
              </a:lnSpc>
            </a:pPr>
            <a:r>
              <a:rPr lang="en-US" altLang="zh-CN" b="1" kern="100" dirty="0">
                <a:latin typeface="宋体" panose="02010600030101010101" pitchFamily="2" charset="-122"/>
                <a:ea typeface="等线" panose="02010600030101010101" pitchFamily="2" charset="-122"/>
                <a:cs typeface="Times New Roman" panose="02020603050405020304" pitchFamily="18" charset="0"/>
              </a:rPr>
              <a:t>3.</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中国为什么要倡导构建人类命运共同体？</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BE4A0C20-5D46-487D-8467-961519CD87BE}"/>
              </a:ext>
            </a:extLst>
          </p:cNvPr>
          <p:cNvSpPr/>
          <p:nvPr/>
        </p:nvSpPr>
        <p:spPr>
          <a:xfrm>
            <a:off x="430304" y="2786818"/>
            <a:ext cx="8402491" cy="1291957"/>
          </a:xfrm>
          <a:prstGeom prst="rect">
            <a:avLst/>
          </a:prstGeom>
        </p:spPr>
        <p:txBody>
          <a:bodyPr wrap="square">
            <a:spAutoFit/>
          </a:bodyPr>
          <a:lstStyle/>
          <a:p>
            <a:pPr algn="just">
              <a:lnSpc>
                <a:spcPct val="150000"/>
              </a:lnSpc>
            </a:pPr>
            <a:r>
              <a:rPr lang="zh-CN" altLang="zh-CN" b="1" kern="100" dirty="0">
                <a:latin typeface="等线" panose="02010600030101010101" pitchFamily="2" charset="-122"/>
                <a:ea typeface="宋体" panose="02010600030101010101" pitchFamily="2" charset="-122"/>
                <a:cs typeface="Times New Roman" panose="02020603050405020304" pitchFamily="18" charset="0"/>
              </a:rPr>
              <a:t>（</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4</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）中国作为世界上最大的发展中国家</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是负责任的国家</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倡导共商、共建、共享的全球治理理念</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为全球构建人类命运共同体贡献中国智慧和中国方案。共建“一带一路”已成为构建人类命运共同体的最生动实践。</a:t>
            </a:r>
          </a:p>
        </p:txBody>
      </p:sp>
      <p:sp>
        <p:nvSpPr>
          <p:cNvPr id="6" name="矩形 5">
            <a:extLst>
              <a:ext uri="{FF2B5EF4-FFF2-40B4-BE49-F238E27FC236}">
                <a16:creationId xmlns:a16="http://schemas.microsoft.com/office/drawing/2014/main" id="{4DA18F86-FD57-4F88-8129-5DE98A597254}"/>
              </a:ext>
            </a:extLst>
          </p:cNvPr>
          <p:cNvSpPr/>
          <p:nvPr/>
        </p:nvSpPr>
        <p:spPr>
          <a:xfrm>
            <a:off x="430304" y="724298"/>
            <a:ext cx="7753191" cy="1707455"/>
          </a:xfrm>
          <a:prstGeom prst="rect">
            <a:avLst/>
          </a:prstGeom>
        </p:spPr>
        <p:txBody>
          <a:bodyPr wrap="square">
            <a:spAutoFit/>
          </a:bodyPr>
          <a:lstStyle/>
          <a:p>
            <a:pPr algn="just">
              <a:lnSpc>
                <a:spcPct val="150000"/>
              </a:lnSpc>
            </a:pPr>
            <a:r>
              <a:rPr lang="zh-CN" altLang="zh-CN" b="1" kern="100" dirty="0">
                <a:latin typeface="等线" panose="02010600030101010101" pitchFamily="2" charset="-122"/>
                <a:ea typeface="宋体" panose="02010600030101010101" pitchFamily="2" charset="-122"/>
                <a:cs typeface="Times New Roman" panose="02020603050405020304" pitchFamily="18" charset="0"/>
              </a:rPr>
              <a:t>（</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3</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）和平与发展是当今时代的主题</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构建人类命运共同体</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有利于维护世界和平</a:t>
            </a:r>
            <a:r>
              <a:rPr lang="en-US" altLang="zh-CN" b="1" kern="100" dirty="0">
                <a:latin typeface="等线" panose="02010600030101010101" pitchFamily="2" charset="-122"/>
                <a:ea typeface="宋体" panose="02010600030101010101" pitchFamily="2" charset="-122"/>
                <a:cs typeface="Times New Roman" panose="02020603050405020304" pitchFamily="18" charset="0"/>
              </a:rPr>
              <a:t>,</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促进共同发展。让和平的薪火代代相传，让发展的动力源源不断，让文明的光芒熠熠生辉，是各国人民的期待。建立公正合理的国际秩序是人类孜孜以求的目标。</a:t>
            </a:r>
            <a:endParaRPr lang="zh-CN" altLang="zh-CN" b="1"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8608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A4AAC4A-C6A7-4DD6-A3AA-505D5EE3C710}"/>
              </a:ext>
            </a:extLst>
          </p:cNvPr>
          <p:cNvSpPr/>
          <p:nvPr/>
        </p:nvSpPr>
        <p:spPr>
          <a:xfrm>
            <a:off x="741606" y="112900"/>
            <a:ext cx="4602542" cy="460960"/>
          </a:xfrm>
          <a:prstGeom prst="rect">
            <a:avLst/>
          </a:prstGeom>
        </p:spPr>
        <p:txBody>
          <a:bodyPr wrap="none">
            <a:spAutoFit/>
          </a:bodyPr>
          <a:lstStyle/>
          <a:p>
            <a:pPr algn="just">
              <a:lnSpc>
                <a:spcPct val="150000"/>
              </a:lnSpc>
            </a:pPr>
            <a:r>
              <a:rPr lang="en-US" altLang="zh-CN" b="1" kern="100" dirty="0">
                <a:latin typeface="宋体" panose="02010600030101010101" pitchFamily="2" charset="-122"/>
                <a:ea typeface="等线" panose="02010600030101010101" pitchFamily="2" charset="-122"/>
                <a:cs typeface="Times New Roman" panose="02020603050405020304" pitchFamily="18" charset="0"/>
              </a:rPr>
              <a:t>4.</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怎样构建人类命运共同体？（中国主张）</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5" name="矩形 4">
            <a:extLst>
              <a:ext uri="{FF2B5EF4-FFF2-40B4-BE49-F238E27FC236}">
                <a16:creationId xmlns:a16="http://schemas.microsoft.com/office/drawing/2014/main" id="{7B0F6FB8-9A24-4325-887A-8C95F093B0B9}"/>
              </a:ext>
            </a:extLst>
          </p:cNvPr>
          <p:cNvSpPr/>
          <p:nvPr/>
        </p:nvSpPr>
        <p:spPr>
          <a:xfrm>
            <a:off x="441832" y="662508"/>
            <a:ext cx="7518827" cy="876458"/>
          </a:xfrm>
          <a:prstGeom prst="rect">
            <a:avLst/>
          </a:prstGeom>
        </p:spPr>
        <p:txBody>
          <a:bodyPr wrap="square">
            <a:spAutoFit/>
          </a:bodyPr>
          <a:lstStyle/>
          <a:p>
            <a:pPr indent="133350" algn="just">
              <a:lnSpc>
                <a:spcPct val="150000"/>
              </a:lnSpc>
            </a:pPr>
            <a:r>
              <a:rPr lang="en-US" altLang="zh-CN" kern="100" dirty="0">
                <a:latin typeface="等线" panose="02010600030101010101" pitchFamily="2" charset="-122"/>
                <a:ea typeface="宋体" panose="02010600030101010101" pitchFamily="2" charset="-122"/>
                <a:cs typeface="Times New Roman" panose="02020603050405020304" pitchFamily="18" charset="0"/>
              </a:rPr>
              <a:t>     </a:t>
            </a:r>
            <a:r>
              <a:rPr lang="zh-CN" altLang="zh-CN" kern="100" dirty="0">
                <a:latin typeface="等线" panose="02010600030101010101" pitchFamily="2" charset="-122"/>
                <a:ea typeface="宋体" panose="02010600030101010101" pitchFamily="2" charset="-122"/>
                <a:cs typeface="Times New Roman" panose="02020603050405020304" pitchFamily="18" charset="0"/>
              </a:rPr>
              <a:t>国际社会要从伙伴关系、安全格局、经济发展、文明交流、生态建设等方面作出努力。</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A7F01559-8396-4361-986A-05F1D95CDC0E}"/>
              </a:ext>
            </a:extLst>
          </p:cNvPr>
          <p:cNvSpPr/>
          <p:nvPr/>
        </p:nvSpPr>
        <p:spPr>
          <a:xfrm>
            <a:off x="355432" y="2789779"/>
            <a:ext cx="7664727" cy="1291957"/>
          </a:xfrm>
          <a:prstGeom prst="rect">
            <a:avLst/>
          </a:prstGeom>
        </p:spPr>
        <p:txBody>
          <a:bodyPr wrap="square">
            <a:spAutoFit/>
          </a:bodyPr>
          <a:lstStyle/>
          <a:p>
            <a:pPr algn="just">
              <a:lnSpc>
                <a:spcPct val="150000"/>
              </a:lnSpc>
            </a:pPr>
            <a:r>
              <a:rPr lang="zh-CN" altLang="zh-CN" kern="100" dirty="0">
                <a:latin typeface="等线" panose="02010600030101010101" pitchFamily="2" charset="-122"/>
                <a:ea typeface="宋体" panose="02010600030101010101" pitchFamily="2" charset="-122"/>
                <a:cs typeface="Times New Roman" panose="02020603050405020304" pitchFamily="18" charset="0"/>
              </a:rPr>
              <a:t>（</a:t>
            </a:r>
            <a:r>
              <a:rPr lang="en-US" altLang="zh-CN" kern="100" dirty="0">
                <a:latin typeface="等线" panose="02010600030101010101" pitchFamily="2" charset="-122"/>
                <a:ea typeface="宋体" panose="02010600030101010101" pitchFamily="2" charset="-122"/>
                <a:cs typeface="Times New Roman" panose="02020603050405020304" pitchFamily="18" charset="0"/>
              </a:rPr>
              <a:t>2</a:t>
            </a:r>
            <a:r>
              <a:rPr lang="zh-CN" altLang="zh-CN" kern="100" dirty="0">
                <a:latin typeface="等线" panose="02010600030101010101" pitchFamily="2" charset="-122"/>
                <a:ea typeface="宋体" panose="02010600030101010101" pitchFamily="2" charset="-122"/>
                <a:cs typeface="Times New Roman" panose="02020603050405020304" pitchFamily="18" charset="0"/>
              </a:rPr>
              <a:t>）坚持共建共享，建设一个普遍安全的世界。各方应该树立共同、综合、合作、可持续的安全观。反恐是各国共同义务，既要治标，更要治本。要加强协调，建立全球反恐统一战线，为各国人民撑起安全伞。</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05B1D375-941A-41DE-909C-480A6B62F96E}"/>
              </a:ext>
            </a:extLst>
          </p:cNvPr>
          <p:cNvSpPr/>
          <p:nvPr/>
        </p:nvSpPr>
        <p:spPr>
          <a:xfrm>
            <a:off x="355432" y="1497822"/>
            <a:ext cx="7974059" cy="1291957"/>
          </a:xfrm>
          <a:prstGeom prst="rect">
            <a:avLst/>
          </a:prstGeom>
        </p:spPr>
        <p:txBody>
          <a:bodyPr wrap="square">
            <a:spAutoFit/>
          </a:bodyPr>
          <a:lstStyle/>
          <a:p>
            <a:pPr>
              <a:lnSpc>
                <a:spcPct val="150000"/>
              </a:lnSpc>
            </a:pPr>
            <a:r>
              <a:rPr lang="zh-CN" altLang="zh-CN" kern="100" dirty="0">
                <a:latin typeface="等线" panose="02010600030101010101" pitchFamily="2" charset="-122"/>
                <a:ea typeface="宋体" panose="02010600030101010101" pitchFamily="2" charset="-122"/>
                <a:cs typeface="Times New Roman" panose="02020603050405020304" pitchFamily="18" charset="0"/>
              </a:rPr>
              <a:t>（</a:t>
            </a:r>
            <a:r>
              <a:rPr lang="en-US" altLang="zh-CN" kern="100" dirty="0">
                <a:latin typeface="等线" panose="02010600030101010101" pitchFamily="2" charset="-122"/>
                <a:ea typeface="宋体" panose="02010600030101010101" pitchFamily="2" charset="-122"/>
                <a:cs typeface="Times New Roman" panose="02020603050405020304" pitchFamily="18" charset="0"/>
              </a:rPr>
              <a:t>1</a:t>
            </a:r>
            <a:r>
              <a:rPr lang="zh-CN" altLang="zh-CN" kern="100" dirty="0">
                <a:latin typeface="等线" panose="02010600030101010101" pitchFamily="2" charset="-122"/>
                <a:ea typeface="宋体" panose="02010600030101010101" pitchFamily="2" charset="-122"/>
                <a:cs typeface="Times New Roman" panose="02020603050405020304" pitchFamily="18" charset="0"/>
              </a:rPr>
              <a:t>） 坚持对话协商，建设一个持久和平的世界。国家之间要构建对话不对抗、结伴不结盟的伙伴关系。大国要尊重彼此核心利益和重大关切，管控矛盾分歧，努力构建不冲突不对抗、相互尊重、合作共赢的新型关系</a:t>
            </a:r>
            <a:r>
              <a:rPr lang="zh-CN" altLang="en-US" kern="100" dirty="0">
                <a:latin typeface="等线" panose="02010600030101010101" pitchFamily="2" charset="-122"/>
                <a:ea typeface="宋体"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191527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卷形: 水平 3">
            <a:extLst>
              <a:ext uri="{FF2B5EF4-FFF2-40B4-BE49-F238E27FC236}">
                <a16:creationId xmlns:a16="http://schemas.microsoft.com/office/drawing/2014/main" id="{9D4C5894-689C-4C27-9E34-CC7EA50A1965}"/>
              </a:ext>
            </a:extLst>
          </p:cNvPr>
          <p:cNvSpPr/>
          <p:nvPr/>
        </p:nvSpPr>
        <p:spPr>
          <a:xfrm>
            <a:off x="2712464" y="0"/>
            <a:ext cx="4310743" cy="839563"/>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n w="9525">
                  <a:solidFill>
                    <a:schemeClr val="bg1"/>
                  </a:solidFill>
                  <a:prstDash val="solid"/>
                </a:ln>
                <a:solidFill>
                  <a:srgbClr val="FF0000"/>
                </a:solidFill>
                <a:latin typeface="隶书" panose="02010509060101010101" pitchFamily="49" charset="-122"/>
                <a:ea typeface="隶书" panose="02010509060101010101" pitchFamily="49" charset="-122"/>
                <a:cs typeface="+mj-cs"/>
              </a:rPr>
              <a:t>一 明确学习目标</a:t>
            </a:r>
          </a:p>
        </p:txBody>
      </p:sp>
      <p:sp>
        <p:nvSpPr>
          <p:cNvPr id="6" name="矩形 5">
            <a:extLst>
              <a:ext uri="{FF2B5EF4-FFF2-40B4-BE49-F238E27FC236}">
                <a16:creationId xmlns:a16="http://schemas.microsoft.com/office/drawing/2014/main" id="{8DCA376A-4BB3-4C35-AF30-00CCF0666096}"/>
              </a:ext>
            </a:extLst>
          </p:cNvPr>
          <p:cNvSpPr/>
          <p:nvPr/>
        </p:nvSpPr>
        <p:spPr>
          <a:xfrm>
            <a:off x="587828" y="1095007"/>
            <a:ext cx="7968343" cy="3353803"/>
          </a:xfrm>
          <a:prstGeom prst="rect">
            <a:avLst/>
          </a:prstGeom>
        </p:spPr>
        <p:txBody>
          <a:bodyPr wrap="square">
            <a:spAutoFit/>
          </a:bodyPr>
          <a:lstStyle/>
          <a:p>
            <a:pPr>
              <a:lnSpc>
                <a:spcPct val="150000"/>
              </a:lnSpc>
            </a:pPr>
            <a:r>
              <a:rPr lang="en-US" altLang="zh-CN" sz="2400" kern="100" dirty="0">
                <a:latin typeface="宋体" panose="02010600030101010101" pitchFamily="2" charset="-122"/>
                <a:ea typeface="等线" panose="02010600030101010101" pitchFamily="2" charset="-122"/>
                <a:cs typeface="Times New Roman" panose="02020603050405020304" pitchFamily="18" charset="0"/>
              </a:rPr>
              <a:t>4.</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引述有关资料</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全面阐述和平与发展是当今时代的主题</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描述世界多极化趋势</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解释我国独立自主的和平外交政策</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阐述合作共赢的理念</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认识构建人类命运共同体的意义。</a:t>
            </a:r>
            <a:endParaRPr lang="en-US" altLang="zh-CN" sz="2400" kern="100" dirty="0">
              <a:latin typeface="等线" panose="02010600030101010101" pitchFamily="2" charset="-122"/>
              <a:ea typeface="宋体" panose="02010600030101010101" pitchFamily="2" charset="-122"/>
              <a:cs typeface="Times New Roman" panose="02020603050405020304" pitchFamily="18" charset="0"/>
            </a:endParaRPr>
          </a:p>
          <a:p>
            <a:pPr>
              <a:lnSpc>
                <a:spcPct val="150000"/>
              </a:lnSpc>
            </a:pPr>
            <a:endParaRPr lang="zh-CN" altLang="zh-CN" sz="2400" kern="100" dirty="0">
              <a:latin typeface="等线" panose="02010600030101010101" pitchFamily="2" charset="-122"/>
              <a:ea typeface="等线" panose="02010600030101010101" pitchFamily="2" charset="-122"/>
              <a:cs typeface="Times New Roman" panose="02020603050405020304" pitchFamily="18" charset="0"/>
            </a:endParaRPr>
          </a:p>
          <a:p>
            <a:pPr>
              <a:lnSpc>
                <a:spcPct val="150000"/>
              </a:lnSpc>
            </a:pPr>
            <a:r>
              <a:rPr lang="en-US" altLang="zh-CN" sz="2400" kern="100" dirty="0">
                <a:latin typeface="宋体" panose="02010600030101010101" pitchFamily="2" charset="-122"/>
                <a:ea typeface="等线" panose="02010600030101010101" pitchFamily="2" charset="-122"/>
                <a:cs typeface="Times New Roman" panose="02020603050405020304" pitchFamily="18" charset="0"/>
              </a:rPr>
              <a:t>5.</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阐明霸权主义、强权政治的危害</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了解共商共建共享的全球治理观</a:t>
            </a:r>
            <a:r>
              <a:rPr lang="en-US" altLang="zh-CN" sz="24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2400" kern="100" dirty="0">
                <a:latin typeface="等线" panose="02010600030101010101" pitchFamily="2" charset="-122"/>
                <a:ea typeface="宋体" panose="02010600030101010101" pitchFamily="2" charset="-122"/>
                <a:cs typeface="Times New Roman" panose="02020603050405020304" pitchFamily="18" charset="0"/>
              </a:rPr>
              <a:t>理解国际关系民主化的意义。</a:t>
            </a:r>
            <a:endParaRPr lang="zh-CN" altLang="zh-CN" sz="2400"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2383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A4AAC4A-C6A7-4DD6-A3AA-505D5EE3C710}"/>
              </a:ext>
            </a:extLst>
          </p:cNvPr>
          <p:cNvSpPr/>
          <p:nvPr/>
        </p:nvSpPr>
        <p:spPr>
          <a:xfrm>
            <a:off x="741606" y="112900"/>
            <a:ext cx="4602542" cy="460960"/>
          </a:xfrm>
          <a:prstGeom prst="rect">
            <a:avLst/>
          </a:prstGeom>
        </p:spPr>
        <p:txBody>
          <a:bodyPr wrap="none">
            <a:spAutoFit/>
          </a:bodyPr>
          <a:lstStyle/>
          <a:p>
            <a:pPr algn="just">
              <a:lnSpc>
                <a:spcPct val="150000"/>
              </a:lnSpc>
            </a:pPr>
            <a:r>
              <a:rPr lang="en-US" altLang="zh-CN" b="1" kern="100" dirty="0">
                <a:latin typeface="宋体" panose="02010600030101010101" pitchFamily="2" charset="-122"/>
                <a:ea typeface="等线" panose="02010600030101010101" pitchFamily="2" charset="-122"/>
                <a:cs typeface="Times New Roman" panose="02020603050405020304" pitchFamily="18" charset="0"/>
              </a:rPr>
              <a:t>4.</a:t>
            </a:r>
            <a:r>
              <a:rPr lang="zh-CN" altLang="zh-CN" b="1" kern="100" dirty="0">
                <a:latin typeface="等线" panose="02010600030101010101" pitchFamily="2" charset="-122"/>
                <a:ea typeface="宋体" panose="02010600030101010101" pitchFamily="2" charset="-122"/>
                <a:cs typeface="Times New Roman" panose="02020603050405020304" pitchFamily="18" charset="0"/>
              </a:rPr>
              <a:t>怎样构建人类命运共同体？（中国主张）</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6" name="矩形 5">
            <a:extLst>
              <a:ext uri="{FF2B5EF4-FFF2-40B4-BE49-F238E27FC236}">
                <a16:creationId xmlns:a16="http://schemas.microsoft.com/office/drawing/2014/main" id="{A7F01559-8396-4361-986A-05F1D95CDC0E}"/>
              </a:ext>
            </a:extLst>
          </p:cNvPr>
          <p:cNvSpPr/>
          <p:nvPr/>
        </p:nvSpPr>
        <p:spPr>
          <a:xfrm>
            <a:off x="201750" y="2571750"/>
            <a:ext cx="8427420" cy="876458"/>
          </a:xfrm>
          <a:prstGeom prst="rect">
            <a:avLst/>
          </a:prstGeom>
        </p:spPr>
        <p:txBody>
          <a:bodyPr wrap="square">
            <a:spAutoFit/>
          </a:bodyPr>
          <a:lstStyle/>
          <a:p>
            <a:pPr algn="just">
              <a:lnSpc>
                <a:spcPct val="150000"/>
              </a:lnSpc>
            </a:pPr>
            <a:r>
              <a:rPr lang="zh-CN" altLang="en-US" kern="100" dirty="0">
                <a:latin typeface="等线" panose="02010600030101010101" pitchFamily="2" charset="-122"/>
                <a:ea typeface="宋体" panose="02010600030101010101" pitchFamily="2" charset="-122"/>
                <a:cs typeface="Times New Roman" panose="02020603050405020304" pitchFamily="18" charset="0"/>
              </a:rPr>
              <a:t>（</a:t>
            </a:r>
            <a:r>
              <a:rPr lang="en-US" altLang="zh-CN" kern="100" dirty="0">
                <a:latin typeface="等线" panose="02010600030101010101" pitchFamily="2" charset="-122"/>
                <a:ea typeface="宋体" panose="02010600030101010101" pitchFamily="2" charset="-122"/>
                <a:cs typeface="Times New Roman" panose="02020603050405020304" pitchFamily="18" charset="0"/>
              </a:rPr>
              <a:t>4</a:t>
            </a:r>
            <a:r>
              <a:rPr lang="zh-CN" altLang="en-US" kern="100" dirty="0">
                <a:latin typeface="等线" panose="02010600030101010101" pitchFamily="2" charset="-122"/>
                <a:ea typeface="宋体" panose="02010600030101010101" pitchFamily="2" charset="-122"/>
                <a:cs typeface="Times New Roman" panose="02020603050405020304" pitchFamily="18" charset="0"/>
              </a:rPr>
              <a:t>） 坚持交流互鉴，建设一个开放包容的世界。文明差异不应该成为世界冲突的根源，而应该成为人类文明进步的动力。</a:t>
            </a:r>
            <a:endParaRPr lang="zh-CN" altLang="zh-CN" kern="100" dirty="0">
              <a:latin typeface="等线" panose="02010600030101010101" pitchFamily="2" charset="-122"/>
              <a:ea typeface="等线" panose="02010600030101010101" pitchFamily="2" charset="-122"/>
              <a:cs typeface="Times New Roman" panose="02020603050405020304" pitchFamily="18" charset="0"/>
            </a:endParaRPr>
          </a:p>
        </p:txBody>
      </p:sp>
      <p:sp>
        <p:nvSpPr>
          <p:cNvPr id="7" name="矩形 6">
            <a:extLst>
              <a:ext uri="{FF2B5EF4-FFF2-40B4-BE49-F238E27FC236}">
                <a16:creationId xmlns:a16="http://schemas.microsoft.com/office/drawing/2014/main" id="{05B1D375-941A-41DE-909C-480A6B62F96E}"/>
              </a:ext>
            </a:extLst>
          </p:cNvPr>
          <p:cNvSpPr/>
          <p:nvPr/>
        </p:nvSpPr>
        <p:spPr>
          <a:xfrm>
            <a:off x="201750" y="573860"/>
            <a:ext cx="8504259" cy="2122953"/>
          </a:xfrm>
          <a:prstGeom prst="rect">
            <a:avLst/>
          </a:prstGeom>
        </p:spPr>
        <p:txBody>
          <a:bodyPr wrap="square">
            <a:spAutoFit/>
          </a:bodyPr>
          <a:lstStyle/>
          <a:p>
            <a:pPr>
              <a:lnSpc>
                <a:spcPct val="150000"/>
              </a:lnSpc>
            </a:pPr>
            <a:r>
              <a:rPr lang="zh-CN" altLang="en-US" kern="100" dirty="0">
                <a:latin typeface="等线" panose="02010600030101010101" pitchFamily="2" charset="-122"/>
                <a:ea typeface="宋体" panose="02010600030101010101" pitchFamily="2" charset="-122"/>
                <a:cs typeface="Times New Roman" panose="02020603050405020304" pitchFamily="18" charset="0"/>
              </a:rPr>
              <a:t>（</a:t>
            </a:r>
            <a:r>
              <a:rPr lang="en-US" altLang="zh-CN" kern="100" dirty="0">
                <a:latin typeface="等线" panose="02010600030101010101" pitchFamily="2" charset="-122"/>
                <a:ea typeface="宋体" panose="02010600030101010101" pitchFamily="2" charset="-122"/>
                <a:cs typeface="Times New Roman" panose="02020603050405020304" pitchFamily="18" charset="0"/>
              </a:rPr>
              <a:t>3</a:t>
            </a:r>
            <a:r>
              <a:rPr lang="zh-CN" altLang="en-US" kern="100" dirty="0">
                <a:latin typeface="等线" panose="02010600030101010101" pitchFamily="2" charset="-122"/>
                <a:ea typeface="宋体" panose="02010600030101010101" pitchFamily="2" charset="-122"/>
                <a:cs typeface="Times New Roman" panose="02020603050405020304" pitchFamily="18" charset="0"/>
              </a:rPr>
              <a:t>）坚持合作共赢，建设一个共同繁荣的世界。要维护世界贸易组织规则，支持开放、透明、包容、非歧视性的多边贸易体制，构建开放型世界经济。经济全球化是历史大势，促成了贸易大繁荣、投资大便利、人员大流动、技术大发展。引导经济全球化健康发展，需要加强协调、完善治理，推动建设一个开放、包容、普惠、平衡、共赢的经济全球化。</a:t>
            </a:r>
          </a:p>
        </p:txBody>
      </p:sp>
      <p:sp>
        <p:nvSpPr>
          <p:cNvPr id="2" name="矩形 1">
            <a:extLst>
              <a:ext uri="{FF2B5EF4-FFF2-40B4-BE49-F238E27FC236}">
                <a16:creationId xmlns:a16="http://schemas.microsoft.com/office/drawing/2014/main" id="{53D3A838-3DD9-4C96-A25D-FCE1F87FA1B2}"/>
              </a:ext>
            </a:extLst>
          </p:cNvPr>
          <p:cNvSpPr/>
          <p:nvPr/>
        </p:nvSpPr>
        <p:spPr>
          <a:xfrm>
            <a:off x="201750" y="3448208"/>
            <a:ext cx="8371753" cy="1291957"/>
          </a:xfrm>
          <a:prstGeom prst="rect">
            <a:avLst/>
          </a:prstGeom>
        </p:spPr>
        <p:txBody>
          <a:bodyPr wrap="square">
            <a:spAutoFit/>
          </a:bodyPr>
          <a:lstStyle/>
          <a:p>
            <a:pPr>
              <a:lnSpc>
                <a:spcPct val="150000"/>
              </a:lnSpc>
            </a:pPr>
            <a:r>
              <a:rPr lang="zh-CN" altLang="en-US" kern="100" dirty="0">
                <a:latin typeface="等线" panose="02010600030101010101" pitchFamily="2" charset="-122"/>
                <a:ea typeface="宋体" panose="02010600030101010101" pitchFamily="2" charset="-122"/>
                <a:cs typeface="Times New Roman" panose="02020603050405020304" pitchFamily="18" charset="0"/>
              </a:rPr>
              <a:t>（</a:t>
            </a:r>
            <a:r>
              <a:rPr lang="en-US" altLang="zh-CN" kern="100" dirty="0">
                <a:latin typeface="等线" panose="02010600030101010101" pitchFamily="2" charset="-122"/>
                <a:ea typeface="宋体" panose="02010600030101010101" pitchFamily="2" charset="-122"/>
                <a:cs typeface="Times New Roman" panose="02020603050405020304" pitchFamily="18" charset="0"/>
              </a:rPr>
              <a:t>5</a:t>
            </a:r>
            <a:r>
              <a:rPr lang="zh-CN" altLang="en-US" kern="100" dirty="0">
                <a:latin typeface="等线" panose="02010600030101010101" pitchFamily="2" charset="-122"/>
                <a:ea typeface="宋体" panose="02010600030101010101" pitchFamily="2" charset="-122"/>
                <a:cs typeface="Times New Roman" panose="02020603050405020304" pitchFamily="18" charset="0"/>
              </a:rPr>
              <a:t>） 坚持绿色低碳，建设一个清洁美丽的世界。应遵循天人合一、道法自然的理念，寻求永续发展之路。要倡导绿色、低碳、循环、可持续的生产生活方式，不断开拓生产发展、生活富裕、生态良好的文明发展道路。</a:t>
            </a:r>
          </a:p>
        </p:txBody>
      </p:sp>
    </p:spTree>
    <p:extLst>
      <p:ext uri="{BB962C8B-B14F-4D97-AF65-F5344CB8AC3E}">
        <p14:creationId xmlns:p14="http://schemas.microsoft.com/office/powerpoint/2010/main" val="231627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190449B8-3BC9-4BDF-9D58-6C517D162A96}"/>
              </a:ext>
            </a:extLst>
          </p:cNvPr>
          <p:cNvSpPr/>
          <p:nvPr/>
        </p:nvSpPr>
        <p:spPr>
          <a:xfrm>
            <a:off x="384201" y="61751"/>
            <a:ext cx="8083603" cy="4851969"/>
          </a:xfrm>
          <a:prstGeom prst="rect">
            <a:avLst/>
          </a:prstGeom>
        </p:spPr>
        <p:txBody>
          <a:bodyPr wrap="square">
            <a:spAutoFit/>
          </a:bodyPr>
          <a:lstStyle/>
          <a:p>
            <a:pPr algn="just">
              <a:lnSpc>
                <a:spcPct val="150000"/>
              </a:lnSpc>
            </a:pPr>
            <a:r>
              <a:rPr lang="zh-CN" altLang="zh-CN" sz="1600" b="1" kern="100" dirty="0">
                <a:latin typeface="等线" panose="02010600030101010101" pitchFamily="2" charset="-122"/>
                <a:ea typeface="宋体" panose="02010600030101010101" pitchFamily="2" charset="-122"/>
                <a:cs typeface="Times New Roman" panose="02020603050405020304" pitchFamily="18" charset="0"/>
              </a:rPr>
              <a:t>三．热点资源包（详见附件）</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zh-CN" altLang="zh-CN" sz="1600" b="1" kern="100" dirty="0">
                <a:latin typeface="等线" panose="02010600030101010101" pitchFamily="2" charset="-122"/>
                <a:ea typeface="宋体" panose="02010600030101010101" pitchFamily="2" charset="-122"/>
                <a:cs typeface="Times New Roman" panose="02020603050405020304" pitchFamily="18" charset="0"/>
              </a:rPr>
              <a:t>目录：</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en-US" altLang="zh-CN" sz="1600" kern="100" dirty="0">
                <a:latin typeface="宋体" panose="02010600030101010101" pitchFamily="2" charset="-122"/>
                <a:ea typeface="等线" panose="02010600030101010101" pitchFamily="2" charset="-122"/>
                <a:cs typeface="Times New Roman" panose="02020603050405020304" pitchFamily="18" charset="0"/>
              </a:rPr>
              <a:t>1.</a:t>
            </a:r>
            <a:r>
              <a:rPr lang="zh-CN" altLang="zh-CN" sz="1600" kern="100" dirty="0">
                <a:latin typeface="等线" panose="02010600030101010101" pitchFamily="2" charset="-122"/>
                <a:ea typeface="宋体" panose="02010600030101010101" pitchFamily="2" charset="-122"/>
                <a:cs typeface="Times New Roman" panose="02020603050405020304" pitchFamily="18" charset="0"/>
              </a:rPr>
              <a:t>携手开创亚洲安全和发展新局面</a:t>
            </a:r>
            <a:r>
              <a:rPr lang="en-US" altLang="zh-CN" sz="16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600" kern="100" dirty="0">
                <a:latin typeface="等线" panose="02010600030101010101" pitchFamily="2" charset="-122"/>
                <a:ea typeface="宋体" panose="02010600030101010101" pitchFamily="2" charset="-122"/>
                <a:cs typeface="Times New Roman" panose="02020603050405020304" pitchFamily="18" charset="0"/>
              </a:rPr>
              <a:t>在亚信第五次峰会上的讲话</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en-US" altLang="zh-CN" sz="1600" kern="100" dirty="0">
                <a:latin typeface="宋体" panose="02010600030101010101" pitchFamily="2" charset="-122"/>
                <a:ea typeface="等线" panose="02010600030101010101" pitchFamily="2" charset="-122"/>
                <a:cs typeface="Times New Roman" panose="02020603050405020304" pitchFamily="18" charset="0"/>
              </a:rPr>
              <a:t>2.</a:t>
            </a:r>
            <a:r>
              <a:rPr lang="zh-CN" altLang="zh-CN" sz="1600" kern="100" dirty="0">
                <a:latin typeface="等线" panose="02010600030101010101" pitchFamily="2" charset="-122"/>
                <a:ea typeface="宋体" panose="02010600030101010101" pitchFamily="2" charset="-122"/>
                <a:cs typeface="Times New Roman" panose="02020603050405020304" pitchFamily="18" charset="0"/>
              </a:rPr>
              <a:t>凝心聚力、务实笃行，共创上海合作组织美好明天</a:t>
            </a:r>
            <a:r>
              <a:rPr lang="en-US" altLang="zh-CN" sz="16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600" kern="100" dirty="0">
                <a:latin typeface="等线" panose="02010600030101010101" pitchFamily="2" charset="-122"/>
                <a:ea typeface="宋体" panose="02010600030101010101" pitchFamily="2" charset="-122"/>
                <a:cs typeface="Times New Roman" panose="02020603050405020304" pitchFamily="18" charset="0"/>
              </a:rPr>
              <a:t>在上海合作组织成员国元首理事会第十九次会议上的讲话</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en-US" altLang="zh-CN" sz="1600" kern="100" dirty="0">
                <a:latin typeface="宋体" panose="02010600030101010101" pitchFamily="2" charset="-122"/>
                <a:ea typeface="等线" panose="02010600030101010101" pitchFamily="2" charset="-122"/>
                <a:cs typeface="Times New Roman" panose="02020603050405020304" pitchFamily="18" charset="0"/>
              </a:rPr>
              <a:t>3.</a:t>
            </a:r>
            <a:r>
              <a:rPr lang="zh-CN" altLang="zh-CN" sz="1600" kern="100" dirty="0">
                <a:latin typeface="等线" panose="02010600030101010101" pitchFamily="2" charset="-122"/>
                <a:ea typeface="宋体" panose="02010600030101010101" pitchFamily="2" charset="-122"/>
                <a:cs typeface="Times New Roman" panose="02020603050405020304" pitchFamily="18" charset="0"/>
              </a:rPr>
              <a:t>携手努力，并肩前行，开创新时代中俄关系的美好未来</a:t>
            </a:r>
            <a:r>
              <a:rPr lang="en-US" altLang="zh-CN" sz="16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600" kern="100" dirty="0">
                <a:latin typeface="等线" panose="02010600030101010101" pitchFamily="2" charset="-122"/>
                <a:ea typeface="宋体" panose="02010600030101010101" pitchFamily="2" charset="-122"/>
                <a:cs typeface="Times New Roman" panose="02020603050405020304" pitchFamily="18" charset="0"/>
              </a:rPr>
              <a:t>在中俄建交</a:t>
            </a:r>
            <a:r>
              <a:rPr lang="en-US" altLang="zh-CN" sz="1600" kern="100" dirty="0">
                <a:latin typeface="等线" panose="02010600030101010101" pitchFamily="2" charset="-122"/>
                <a:ea typeface="宋体" panose="02010600030101010101" pitchFamily="2" charset="-122"/>
                <a:cs typeface="Times New Roman" panose="02020603050405020304" pitchFamily="18" charset="0"/>
              </a:rPr>
              <a:t>70</a:t>
            </a:r>
            <a:r>
              <a:rPr lang="zh-CN" altLang="zh-CN" sz="1600" kern="100" dirty="0">
                <a:latin typeface="等线" panose="02010600030101010101" pitchFamily="2" charset="-122"/>
                <a:ea typeface="宋体" panose="02010600030101010101" pitchFamily="2" charset="-122"/>
                <a:cs typeface="Times New Roman" panose="02020603050405020304" pitchFamily="18" charset="0"/>
              </a:rPr>
              <a:t>周年纪念大会上的讲话</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en-US" altLang="zh-CN" sz="1600" kern="100" dirty="0">
                <a:latin typeface="宋体" panose="02010600030101010101" pitchFamily="2" charset="-122"/>
                <a:ea typeface="等线" panose="02010600030101010101" pitchFamily="2" charset="-122"/>
                <a:cs typeface="Times New Roman" panose="02020603050405020304" pitchFamily="18" charset="0"/>
              </a:rPr>
              <a:t>4.</a:t>
            </a:r>
            <a:r>
              <a:rPr lang="zh-CN" altLang="zh-CN" sz="1600" kern="100" dirty="0">
                <a:latin typeface="等线" panose="02010600030101010101" pitchFamily="2" charset="-122"/>
                <a:ea typeface="宋体" panose="02010600030101010101" pitchFamily="2" charset="-122"/>
                <a:cs typeface="Times New Roman" panose="02020603050405020304" pitchFamily="18" charset="0"/>
              </a:rPr>
              <a:t>深化文明交流互鉴　共建亚洲命运共同体</a:t>
            </a:r>
            <a:r>
              <a:rPr lang="en-US" altLang="zh-CN" sz="16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600" kern="100" dirty="0">
                <a:latin typeface="等线" panose="02010600030101010101" pitchFamily="2" charset="-122"/>
                <a:ea typeface="宋体" panose="02010600030101010101" pitchFamily="2" charset="-122"/>
                <a:cs typeface="Times New Roman" panose="02020603050405020304" pitchFamily="18" charset="0"/>
              </a:rPr>
              <a:t>在亚洲文明对话大会开幕式上的主旨演讲</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en-US" altLang="zh-CN" sz="1600" kern="100" dirty="0">
                <a:latin typeface="宋体" panose="02010600030101010101" pitchFamily="2" charset="-122"/>
                <a:ea typeface="等线" panose="02010600030101010101" pitchFamily="2" charset="-122"/>
                <a:cs typeface="Times New Roman" panose="02020603050405020304" pitchFamily="18" charset="0"/>
              </a:rPr>
              <a:t>5.</a:t>
            </a:r>
            <a:r>
              <a:rPr lang="zh-CN" altLang="zh-CN" sz="1600" kern="100" dirty="0">
                <a:latin typeface="等线" panose="02010600030101010101" pitchFamily="2" charset="-122"/>
                <a:ea typeface="宋体" panose="02010600030101010101" pitchFamily="2" charset="-122"/>
                <a:cs typeface="Times New Roman" panose="02020603050405020304" pitchFamily="18" charset="0"/>
              </a:rPr>
              <a:t>齐心开创共建</a:t>
            </a:r>
            <a:r>
              <a:rPr lang="en-US" altLang="zh-CN" sz="16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600" kern="100" dirty="0">
                <a:latin typeface="等线" panose="02010600030101010101" pitchFamily="2" charset="-122"/>
                <a:ea typeface="宋体" panose="02010600030101010101" pitchFamily="2" charset="-122"/>
                <a:cs typeface="Times New Roman" panose="02020603050405020304" pitchFamily="18" charset="0"/>
              </a:rPr>
              <a:t>一带一路</a:t>
            </a:r>
            <a:r>
              <a:rPr lang="en-US" altLang="zh-CN" sz="16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600" kern="100" dirty="0">
                <a:latin typeface="等线" panose="02010600030101010101" pitchFamily="2" charset="-122"/>
                <a:ea typeface="宋体" panose="02010600030101010101" pitchFamily="2" charset="-122"/>
                <a:cs typeface="Times New Roman" panose="02020603050405020304" pitchFamily="18" charset="0"/>
              </a:rPr>
              <a:t>美好未来</a:t>
            </a:r>
            <a:r>
              <a:rPr lang="en-US" altLang="zh-CN" sz="16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600" kern="100" dirty="0">
                <a:latin typeface="等线" panose="02010600030101010101" pitchFamily="2" charset="-122"/>
                <a:ea typeface="宋体" panose="02010600030101010101" pitchFamily="2" charset="-122"/>
                <a:cs typeface="Times New Roman" panose="02020603050405020304" pitchFamily="18" charset="0"/>
              </a:rPr>
              <a:t>在第二届</a:t>
            </a:r>
            <a:r>
              <a:rPr lang="en-US" altLang="zh-CN" sz="16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600" kern="100" dirty="0">
                <a:latin typeface="等线" panose="02010600030101010101" pitchFamily="2" charset="-122"/>
                <a:ea typeface="宋体" panose="02010600030101010101" pitchFamily="2" charset="-122"/>
                <a:cs typeface="Times New Roman" panose="02020603050405020304" pitchFamily="18" charset="0"/>
              </a:rPr>
              <a:t>一带一路</a:t>
            </a:r>
            <a:r>
              <a:rPr lang="en-US" altLang="zh-CN" sz="16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600" kern="100" dirty="0">
                <a:latin typeface="等线" panose="02010600030101010101" pitchFamily="2" charset="-122"/>
                <a:ea typeface="宋体" panose="02010600030101010101" pitchFamily="2" charset="-122"/>
                <a:cs typeface="Times New Roman" panose="02020603050405020304" pitchFamily="18" charset="0"/>
              </a:rPr>
              <a:t>国际合作高峰论坛开幕式上的主旨演讲</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en-US" altLang="zh-CN" sz="1600" kern="100" dirty="0">
                <a:latin typeface="宋体" panose="02010600030101010101" pitchFamily="2" charset="-122"/>
                <a:ea typeface="等线" panose="02010600030101010101" pitchFamily="2" charset="-122"/>
                <a:cs typeface="Times New Roman" panose="02020603050405020304" pitchFamily="18" charset="0"/>
              </a:rPr>
              <a:t>6.</a:t>
            </a:r>
            <a:r>
              <a:rPr lang="zh-CN" altLang="zh-CN" sz="1600" kern="100" dirty="0">
                <a:latin typeface="等线" panose="02010600030101010101" pitchFamily="2" charset="-122"/>
                <a:ea typeface="宋体" panose="02010600030101010101" pitchFamily="2" charset="-122"/>
                <a:cs typeface="Times New Roman" panose="02020603050405020304" pitchFamily="18" charset="0"/>
              </a:rPr>
              <a:t>为建设更加美好的地球家园贡献智慧和力量</a:t>
            </a:r>
            <a:r>
              <a:rPr lang="en-US" altLang="zh-CN" sz="1600" kern="100" dirty="0">
                <a:latin typeface="等线" panose="02010600030101010101" pitchFamily="2" charset="-122"/>
                <a:ea typeface="宋体" panose="02010600030101010101" pitchFamily="2" charset="-122"/>
                <a:cs typeface="Times New Roman" panose="02020603050405020304" pitchFamily="18" charset="0"/>
              </a:rPr>
              <a:t>——</a:t>
            </a:r>
            <a:r>
              <a:rPr lang="zh-CN" altLang="zh-CN" sz="1600" kern="100" dirty="0">
                <a:latin typeface="等线" panose="02010600030101010101" pitchFamily="2" charset="-122"/>
                <a:ea typeface="宋体" panose="02010600030101010101" pitchFamily="2" charset="-122"/>
                <a:cs typeface="Times New Roman" panose="02020603050405020304" pitchFamily="18" charset="0"/>
              </a:rPr>
              <a:t>在中法全球治理论坛闭幕式上的讲话</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a:p>
            <a:pPr algn="just">
              <a:lnSpc>
                <a:spcPct val="150000"/>
              </a:lnSpc>
            </a:pPr>
            <a:r>
              <a:rPr lang="en-US" altLang="zh-CN" sz="1600" kern="100" dirty="0">
                <a:latin typeface="宋体" panose="02010600030101010101" pitchFamily="2" charset="-122"/>
                <a:ea typeface="等线" panose="02010600030101010101" pitchFamily="2" charset="-122"/>
                <a:cs typeface="Times New Roman" panose="02020603050405020304" pitchFamily="18" charset="0"/>
              </a:rPr>
              <a:t>7. </a:t>
            </a:r>
            <a:r>
              <a:rPr lang="zh-CN" altLang="zh-CN" sz="1600" kern="100" dirty="0">
                <a:latin typeface="等线" panose="02010600030101010101" pitchFamily="2" charset="-122"/>
                <a:ea typeface="宋体" panose="02010600030101010101" pitchFamily="2" charset="-122"/>
                <a:cs typeface="Times New Roman" panose="02020603050405020304" pitchFamily="18" charset="0"/>
              </a:rPr>
              <a:t>中共十九届四中全会</a:t>
            </a:r>
            <a:endParaRPr lang="zh-CN" altLang="zh-CN" sz="1600" kern="100" dirty="0">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9896528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99BB67B-E525-4442-B8FC-757C6CAC9B76}"/>
              </a:ext>
            </a:extLst>
          </p:cNvPr>
          <p:cNvSpPr txBox="1"/>
          <p:nvPr/>
        </p:nvSpPr>
        <p:spPr>
          <a:xfrm>
            <a:off x="2916090" y="383704"/>
            <a:ext cx="3311819" cy="461665"/>
          </a:xfrm>
          <a:prstGeom prst="rect">
            <a:avLst/>
          </a:prstGeom>
          <a:noFill/>
        </p:spPr>
        <p:txBody>
          <a:bodyPr wrap="square" rtlCol="0">
            <a:spAutoFit/>
          </a:bodyPr>
          <a:lstStyle/>
          <a:p>
            <a:r>
              <a:rPr lang="zh-CN" altLang="en-US" sz="2400" b="1" dirty="0">
                <a:solidFill>
                  <a:srgbClr val="FF0000"/>
                </a:solidFill>
                <a:latin typeface="宋体" panose="02010600030101010101" pitchFamily="2" charset="-122"/>
                <a:ea typeface="宋体" panose="02010600030101010101" pitchFamily="2" charset="-122"/>
              </a:rPr>
              <a:t>配套课时作业</a:t>
            </a:r>
          </a:p>
        </p:txBody>
      </p:sp>
      <p:sp>
        <p:nvSpPr>
          <p:cNvPr id="5" name="文本框 4">
            <a:extLst>
              <a:ext uri="{FF2B5EF4-FFF2-40B4-BE49-F238E27FC236}">
                <a16:creationId xmlns:a16="http://schemas.microsoft.com/office/drawing/2014/main" id="{762640D2-A153-4D3F-A293-D8C34B893EDD}"/>
              </a:ext>
            </a:extLst>
          </p:cNvPr>
          <p:cNvSpPr txBox="1"/>
          <p:nvPr/>
        </p:nvSpPr>
        <p:spPr>
          <a:xfrm>
            <a:off x="1613646" y="1721224"/>
            <a:ext cx="5670818" cy="369332"/>
          </a:xfrm>
          <a:prstGeom prst="rect">
            <a:avLst/>
          </a:prstGeom>
          <a:noFill/>
        </p:spPr>
        <p:txBody>
          <a:bodyPr wrap="square" rtlCol="0">
            <a:spAutoFit/>
          </a:bodyPr>
          <a:lstStyle/>
          <a:p>
            <a:r>
              <a:rPr lang="en-US" altLang="zh-CN" dirty="0"/>
              <a:t>15</a:t>
            </a:r>
            <a:r>
              <a:rPr lang="zh-CN" altLang="en-US" dirty="0"/>
              <a:t>道选择</a:t>
            </a:r>
            <a:r>
              <a:rPr lang="en-US" altLang="zh-CN" dirty="0"/>
              <a:t>+1</a:t>
            </a:r>
            <a:r>
              <a:rPr lang="zh-CN" altLang="en-US" dirty="0"/>
              <a:t>道</a:t>
            </a:r>
            <a:r>
              <a:rPr lang="en-US" altLang="zh-CN" dirty="0"/>
              <a:t>12</a:t>
            </a:r>
            <a:r>
              <a:rPr lang="zh-CN" altLang="en-US" dirty="0"/>
              <a:t>分的主观题（限时</a:t>
            </a:r>
            <a:r>
              <a:rPr lang="en-US" altLang="zh-CN" dirty="0"/>
              <a:t>25</a:t>
            </a:r>
            <a:r>
              <a:rPr lang="zh-CN" altLang="en-US" dirty="0"/>
              <a:t>分钟）</a:t>
            </a:r>
          </a:p>
        </p:txBody>
      </p:sp>
    </p:spTree>
    <p:extLst>
      <p:ext uri="{BB962C8B-B14F-4D97-AF65-F5344CB8AC3E}">
        <p14:creationId xmlns:p14="http://schemas.microsoft.com/office/powerpoint/2010/main" val="16047667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卷形: 水平 3">
            <a:extLst>
              <a:ext uri="{FF2B5EF4-FFF2-40B4-BE49-F238E27FC236}">
                <a16:creationId xmlns:a16="http://schemas.microsoft.com/office/drawing/2014/main" id="{9D4C5894-689C-4C27-9E34-CC7EA50A1965}"/>
              </a:ext>
            </a:extLst>
          </p:cNvPr>
          <p:cNvSpPr/>
          <p:nvPr/>
        </p:nvSpPr>
        <p:spPr>
          <a:xfrm>
            <a:off x="2712464" y="0"/>
            <a:ext cx="4310743" cy="839563"/>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n w="9525">
                  <a:solidFill>
                    <a:schemeClr val="bg1"/>
                  </a:solidFill>
                  <a:prstDash val="solid"/>
                </a:ln>
                <a:solidFill>
                  <a:srgbClr val="FF0000"/>
                </a:solidFill>
                <a:latin typeface="隶书" panose="02010509060101010101" pitchFamily="49" charset="-122"/>
                <a:ea typeface="隶书" panose="02010509060101010101" pitchFamily="49" charset="-122"/>
                <a:cs typeface="+mj-cs"/>
              </a:rPr>
              <a:t>二 梳理知识结构</a:t>
            </a:r>
          </a:p>
        </p:txBody>
      </p:sp>
      <p:pic>
        <p:nvPicPr>
          <p:cNvPr id="2" name="图片 1">
            <a:extLst>
              <a:ext uri="{FF2B5EF4-FFF2-40B4-BE49-F238E27FC236}">
                <a16:creationId xmlns:a16="http://schemas.microsoft.com/office/drawing/2014/main" id="{64950EE0-3C26-4717-A5FC-34B7B92A89F2}"/>
              </a:ext>
            </a:extLst>
          </p:cNvPr>
          <p:cNvPicPr>
            <a:picLocks noChangeAspect="1"/>
          </p:cNvPicPr>
          <p:nvPr/>
        </p:nvPicPr>
        <p:blipFill>
          <a:blip r:embed="rId2"/>
          <a:stretch>
            <a:fillRect/>
          </a:stretch>
        </p:blipFill>
        <p:spPr>
          <a:xfrm>
            <a:off x="1529123" y="980422"/>
            <a:ext cx="6500692" cy="3870938"/>
          </a:xfrm>
          <a:prstGeom prst="rect">
            <a:avLst/>
          </a:prstGeom>
        </p:spPr>
      </p:pic>
    </p:spTree>
    <p:extLst>
      <p:ext uri="{BB962C8B-B14F-4D97-AF65-F5344CB8AC3E}">
        <p14:creationId xmlns:p14="http://schemas.microsoft.com/office/powerpoint/2010/main" val="290006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卷形: 水平 3">
            <a:extLst>
              <a:ext uri="{FF2B5EF4-FFF2-40B4-BE49-F238E27FC236}">
                <a16:creationId xmlns:a16="http://schemas.microsoft.com/office/drawing/2014/main" id="{9D4C5894-689C-4C27-9E34-CC7EA50A1965}"/>
              </a:ext>
            </a:extLst>
          </p:cNvPr>
          <p:cNvSpPr/>
          <p:nvPr/>
        </p:nvSpPr>
        <p:spPr>
          <a:xfrm>
            <a:off x="2712464" y="0"/>
            <a:ext cx="4310743" cy="839563"/>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n w="9525">
                  <a:solidFill>
                    <a:schemeClr val="bg1"/>
                  </a:solidFill>
                  <a:prstDash val="solid"/>
                </a:ln>
                <a:solidFill>
                  <a:srgbClr val="FF0000"/>
                </a:solidFill>
                <a:latin typeface="隶书" panose="02010509060101010101" pitchFamily="49" charset="-122"/>
                <a:ea typeface="隶书" panose="02010509060101010101" pitchFamily="49" charset="-122"/>
                <a:cs typeface="+mj-cs"/>
              </a:rPr>
              <a:t>二 梳理知识结构</a:t>
            </a:r>
          </a:p>
        </p:txBody>
      </p:sp>
      <p:graphicFrame>
        <p:nvGraphicFramePr>
          <p:cNvPr id="3" name="表格 2">
            <a:extLst>
              <a:ext uri="{FF2B5EF4-FFF2-40B4-BE49-F238E27FC236}">
                <a16:creationId xmlns:a16="http://schemas.microsoft.com/office/drawing/2014/main" id="{6DB4B6A8-30AC-4C42-899A-79E4FBE247C0}"/>
              </a:ext>
            </a:extLst>
          </p:cNvPr>
          <p:cNvGraphicFramePr>
            <a:graphicFrameLocks noGrp="1"/>
          </p:cNvGraphicFramePr>
          <p:nvPr>
            <p:extLst>
              <p:ext uri="{D42A27DB-BD31-4B8C-83A1-F6EECF244321}">
                <p14:modId xmlns:p14="http://schemas.microsoft.com/office/powerpoint/2010/main" val="705643463"/>
              </p:ext>
            </p:extLst>
          </p:nvPr>
        </p:nvGraphicFramePr>
        <p:xfrm>
          <a:off x="737667" y="1214078"/>
          <a:ext cx="8006763" cy="3297555"/>
        </p:xfrm>
        <a:graphic>
          <a:graphicData uri="http://schemas.openxmlformats.org/drawingml/2006/table">
            <a:tbl>
              <a:tblPr>
                <a:tableStyleId>{5940675A-B579-460E-94D1-54222C63F5DA}</a:tableStyleId>
              </a:tblPr>
              <a:tblGrid>
                <a:gridCol w="647262">
                  <a:extLst>
                    <a:ext uri="{9D8B030D-6E8A-4147-A177-3AD203B41FA5}">
                      <a16:colId xmlns:a16="http://schemas.microsoft.com/office/drawing/2014/main" val="3521936836"/>
                    </a:ext>
                  </a:extLst>
                </a:gridCol>
                <a:gridCol w="7359501">
                  <a:extLst>
                    <a:ext uri="{9D8B030D-6E8A-4147-A177-3AD203B41FA5}">
                      <a16:colId xmlns:a16="http://schemas.microsoft.com/office/drawing/2014/main" val="3399605698"/>
                    </a:ext>
                  </a:extLst>
                </a:gridCol>
              </a:tblGrid>
              <a:tr h="2096648">
                <a:tc>
                  <a:txBody>
                    <a:bodyPr/>
                    <a:lstStyle/>
                    <a:p>
                      <a:pPr algn="l" eaLnBrk="0" latinLnBrk="1" hangingPunct="0">
                        <a:lnSpc>
                          <a:spcPct val="150000"/>
                        </a:lnSpc>
                        <a:spcAft>
                          <a:spcPts val="0"/>
                        </a:spcAft>
                      </a:pPr>
                      <a:r>
                        <a:rPr lang="zh-CN" sz="2400" b="1" kern="0">
                          <a:effectLst/>
                          <a:latin typeface="宋体" panose="02010600030101010101" pitchFamily="2" charset="-122"/>
                          <a:ea typeface="宋体" panose="02010600030101010101" pitchFamily="2" charset="-122"/>
                        </a:rPr>
                        <a:t>框</a:t>
                      </a:r>
                      <a:endParaRPr lang="zh-CN" sz="2400" b="1" kern="100">
                        <a:effectLst/>
                        <a:latin typeface="宋体" panose="02010600030101010101" pitchFamily="2" charset="-122"/>
                        <a:ea typeface="宋体" panose="02010600030101010101" pitchFamily="2" charset="-122"/>
                      </a:endParaRPr>
                    </a:p>
                    <a:p>
                      <a:pPr algn="l" eaLnBrk="0" latinLnBrk="1" hangingPunct="0">
                        <a:lnSpc>
                          <a:spcPct val="150000"/>
                        </a:lnSpc>
                        <a:spcAft>
                          <a:spcPts val="0"/>
                        </a:spcAft>
                      </a:pPr>
                      <a:r>
                        <a:rPr lang="zh-CN" sz="2400" b="1" kern="0">
                          <a:effectLst/>
                          <a:latin typeface="宋体" panose="02010600030101010101" pitchFamily="2" charset="-122"/>
                          <a:ea typeface="宋体" panose="02010600030101010101" pitchFamily="2" charset="-122"/>
                        </a:rPr>
                        <a:t>图</a:t>
                      </a:r>
                      <a:endParaRPr lang="zh-CN" sz="2400" b="1" kern="100">
                        <a:effectLst/>
                        <a:latin typeface="宋体" panose="02010600030101010101" pitchFamily="2" charset="-122"/>
                        <a:ea typeface="宋体" panose="02010600030101010101" pitchFamily="2" charset="-122"/>
                      </a:endParaRPr>
                    </a:p>
                    <a:p>
                      <a:pPr algn="l" eaLnBrk="0" latinLnBrk="1" hangingPunct="0">
                        <a:lnSpc>
                          <a:spcPct val="150000"/>
                        </a:lnSpc>
                        <a:spcAft>
                          <a:spcPts val="0"/>
                        </a:spcAft>
                      </a:pPr>
                      <a:r>
                        <a:rPr lang="zh-CN" sz="2400" b="1" kern="0">
                          <a:effectLst/>
                          <a:latin typeface="宋体" panose="02010600030101010101" pitchFamily="2" charset="-122"/>
                          <a:ea typeface="宋体" panose="02010600030101010101" pitchFamily="2" charset="-122"/>
                        </a:rPr>
                        <a:t>解</a:t>
                      </a:r>
                      <a:endParaRPr lang="zh-CN" sz="2400" b="1" kern="100">
                        <a:effectLst/>
                        <a:latin typeface="宋体" panose="02010600030101010101" pitchFamily="2" charset="-122"/>
                        <a:ea typeface="宋体" panose="02010600030101010101" pitchFamily="2" charset="-122"/>
                      </a:endParaRPr>
                    </a:p>
                    <a:p>
                      <a:pPr algn="l" eaLnBrk="0" latinLnBrk="1" hangingPunct="0">
                        <a:lnSpc>
                          <a:spcPct val="150000"/>
                        </a:lnSpc>
                        <a:spcAft>
                          <a:spcPts val="0"/>
                        </a:spcAft>
                      </a:pPr>
                      <a:r>
                        <a:rPr lang="zh-CN" sz="2400" b="1" kern="0">
                          <a:effectLst/>
                          <a:latin typeface="宋体" panose="02010600030101010101" pitchFamily="2" charset="-122"/>
                          <a:ea typeface="宋体" panose="02010600030101010101" pitchFamily="2" charset="-122"/>
                        </a:rPr>
                        <a:t>读</a:t>
                      </a:r>
                      <a:endParaRPr lang="zh-CN" sz="2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eaLnBrk="0" latinLnBrk="1" hangingPunct="0">
                        <a:lnSpc>
                          <a:spcPct val="150000"/>
                        </a:lnSpc>
                        <a:spcAft>
                          <a:spcPts val="0"/>
                        </a:spcAft>
                      </a:pPr>
                      <a:r>
                        <a:rPr lang="zh-CN" sz="2400" b="1" kern="0" dirty="0">
                          <a:solidFill>
                            <a:srgbClr val="0070C0"/>
                          </a:solidFill>
                          <a:effectLst/>
                          <a:latin typeface="宋体" panose="02010600030101010101" pitchFamily="2" charset="-122"/>
                          <a:ea typeface="宋体" panose="02010600030101010101" pitchFamily="2" charset="-122"/>
                        </a:rPr>
                        <a:t>一项政策</a:t>
                      </a:r>
                      <a:r>
                        <a:rPr lang="en-US" sz="2400" b="1" kern="0" dirty="0">
                          <a:solidFill>
                            <a:srgbClr val="0070C0"/>
                          </a:solidFill>
                          <a:effectLst/>
                          <a:latin typeface="宋体" panose="02010600030101010101" pitchFamily="2" charset="-122"/>
                          <a:ea typeface="宋体" panose="02010600030101010101" pitchFamily="2" charset="-122"/>
                        </a:rPr>
                        <a:t>:</a:t>
                      </a:r>
                      <a:r>
                        <a:rPr lang="zh-CN" sz="2400" b="1" kern="0" dirty="0">
                          <a:effectLst/>
                          <a:latin typeface="宋体" panose="02010600030101010101" pitchFamily="2" charset="-122"/>
                          <a:ea typeface="宋体" panose="02010600030101010101" pitchFamily="2" charset="-122"/>
                        </a:rPr>
                        <a:t>独立自主的和平外交政策</a:t>
                      </a:r>
                      <a:endParaRPr lang="zh-CN" sz="2400" b="1" kern="100" dirty="0">
                        <a:effectLst/>
                        <a:latin typeface="宋体" panose="02010600030101010101" pitchFamily="2" charset="-122"/>
                        <a:ea typeface="宋体" panose="02010600030101010101" pitchFamily="2" charset="-122"/>
                      </a:endParaRPr>
                    </a:p>
                    <a:p>
                      <a:pPr algn="l" eaLnBrk="0" latinLnBrk="1" hangingPunct="0">
                        <a:lnSpc>
                          <a:spcPct val="150000"/>
                        </a:lnSpc>
                        <a:spcAft>
                          <a:spcPts val="0"/>
                        </a:spcAft>
                      </a:pPr>
                      <a:r>
                        <a:rPr lang="zh-CN" sz="2400" b="1" kern="0" dirty="0">
                          <a:solidFill>
                            <a:srgbClr val="0070C0"/>
                          </a:solidFill>
                          <a:effectLst/>
                          <a:latin typeface="宋体" panose="02010600030101010101" pitchFamily="2" charset="-122"/>
                          <a:ea typeface="宋体" panose="02010600030101010101" pitchFamily="2" charset="-122"/>
                        </a:rPr>
                        <a:t>两个主体</a:t>
                      </a:r>
                      <a:r>
                        <a:rPr lang="en-US" sz="2400" b="1" kern="0" dirty="0">
                          <a:solidFill>
                            <a:srgbClr val="0070C0"/>
                          </a:solidFill>
                          <a:effectLst/>
                          <a:latin typeface="宋体" panose="02010600030101010101" pitchFamily="2" charset="-122"/>
                          <a:ea typeface="宋体" panose="02010600030101010101" pitchFamily="2" charset="-122"/>
                        </a:rPr>
                        <a:t>:</a:t>
                      </a:r>
                      <a:r>
                        <a:rPr lang="zh-CN" sz="2400" b="1" kern="0" dirty="0">
                          <a:effectLst/>
                          <a:latin typeface="宋体" panose="02010600030101010101" pitchFamily="2" charset="-122"/>
                          <a:ea typeface="宋体" panose="02010600030101010101" pitchFamily="2" charset="-122"/>
                        </a:rPr>
                        <a:t>主权国家和国际组织</a:t>
                      </a:r>
                      <a:endParaRPr lang="zh-CN" sz="2400" b="1" kern="100" dirty="0">
                        <a:effectLst/>
                        <a:latin typeface="宋体" panose="02010600030101010101" pitchFamily="2" charset="-122"/>
                        <a:ea typeface="宋体" panose="02010600030101010101" pitchFamily="2" charset="-122"/>
                      </a:endParaRPr>
                    </a:p>
                    <a:p>
                      <a:pPr algn="l" eaLnBrk="0" latinLnBrk="1" hangingPunct="0">
                        <a:lnSpc>
                          <a:spcPct val="150000"/>
                        </a:lnSpc>
                        <a:spcAft>
                          <a:spcPts val="0"/>
                        </a:spcAft>
                      </a:pPr>
                      <a:r>
                        <a:rPr lang="zh-CN" sz="2400" b="1" kern="0" dirty="0">
                          <a:solidFill>
                            <a:srgbClr val="0070C0"/>
                          </a:solidFill>
                          <a:effectLst/>
                          <a:latin typeface="宋体" panose="02010600030101010101" pitchFamily="2" charset="-122"/>
                          <a:ea typeface="宋体" panose="02010600030101010101" pitchFamily="2" charset="-122"/>
                        </a:rPr>
                        <a:t>三个重点</a:t>
                      </a:r>
                      <a:r>
                        <a:rPr lang="en-US" sz="2400" b="1" kern="0" dirty="0">
                          <a:solidFill>
                            <a:srgbClr val="0070C0"/>
                          </a:solidFill>
                          <a:effectLst/>
                          <a:latin typeface="宋体" panose="02010600030101010101" pitchFamily="2" charset="-122"/>
                          <a:ea typeface="宋体" panose="02010600030101010101" pitchFamily="2" charset="-122"/>
                        </a:rPr>
                        <a:t>:</a:t>
                      </a:r>
                      <a:r>
                        <a:rPr lang="zh-CN" sz="2400" b="1" kern="0" dirty="0">
                          <a:effectLst/>
                          <a:latin typeface="宋体" panose="02010600030101010101" pitchFamily="2" charset="-122"/>
                          <a:ea typeface="宋体" panose="02010600030101010101" pitchFamily="2" charset="-122"/>
                        </a:rPr>
                        <a:t>国际关系的决定性因素、时代主题和多极化发展趋势</a:t>
                      </a:r>
                      <a:endParaRPr lang="zh-CN" sz="2400" b="1" kern="100" dirty="0">
                        <a:effectLst/>
                        <a:latin typeface="宋体" panose="02010600030101010101" pitchFamily="2" charset="-122"/>
                        <a:ea typeface="宋体" panose="02010600030101010101" pitchFamily="2" charset="-122"/>
                      </a:endParaRPr>
                    </a:p>
                    <a:p>
                      <a:pPr algn="l" eaLnBrk="0" latinLnBrk="1" hangingPunct="0">
                        <a:lnSpc>
                          <a:spcPct val="150000"/>
                        </a:lnSpc>
                        <a:spcAft>
                          <a:spcPts val="0"/>
                        </a:spcAft>
                      </a:pPr>
                      <a:r>
                        <a:rPr lang="zh-CN" sz="2400" b="1" kern="0" dirty="0">
                          <a:solidFill>
                            <a:srgbClr val="0070C0"/>
                          </a:solidFill>
                          <a:effectLst/>
                          <a:latin typeface="宋体" panose="02010600030101010101" pitchFamily="2" charset="-122"/>
                          <a:ea typeface="宋体" panose="02010600030101010101" pitchFamily="2" charset="-122"/>
                        </a:rPr>
                        <a:t>四个问题</a:t>
                      </a:r>
                      <a:r>
                        <a:rPr lang="en-US" sz="2400" b="1" kern="0" dirty="0">
                          <a:solidFill>
                            <a:srgbClr val="0070C0"/>
                          </a:solidFill>
                          <a:effectLst/>
                          <a:latin typeface="宋体" panose="02010600030101010101" pitchFamily="2" charset="-122"/>
                          <a:ea typeface="宋体" panose="02010600030101010101" pitchFamily="2" charset="-122"/>
                        </a:rPr>
                        <a:t>:</a:t>
                      </a:r>
                      <a:r>
                        <a:rPr lang="zh-CN" sz="2400" b="1" kern="0" dirty="0">
                          <a:effectLst/>
                          <a:latin typeface="宋体" panose="02010600030101010101" pitchFamily="2" charset="-122"/>
                          <a:ea typeface="宋体" panose="02010600030101010101" pitchFamily="2" charset="-122"/>
                        </a:rPr>
                        <a:t>维护我国国家利益、处理国际关系、维护世界和平与促进世界发展、我国坚持和平发展道路</a:t>
                      </a:r>
                      <a:endParaRPr lang="zh-CN" sz="2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396869784"/>
                  </a:ext>
                </a:extLst>
              </a:tr>
            </a:tbl>
          </a:graphicData>
        </a:graphic>
      </p:graphicFrame>
    </p:spTree>
    <p:extLst>
      <p:ext uri="{BB962C8B-B14F-4D97-AF65-F5344CB8AC3E}">
        <p14:creationId xmlns:p14="http://schemas.microsoft.com/office/powerpoint/2010/main" val="1259974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卷形: 水平 3">
            <a:extLst>
              <a:ext uri="{FF2B5EF4-FFF2-40B4-BE49-F238E27FC236}">
                <a16:creationId xmlns:a16="http://schemas.microsoft.com/office/drawing/2014/main" id="{9D4C5894-689C-4C27-9E34-CC7EA50A1965}"/>
              </a:ext>
            </a:extLst>
          </p:cNvPr>
          <p:cNvSpPr/>
          <p:nvPr/>
        </p:nvSpPr>
        <p:spPr>
          <a:xfrm>
            <a:off x="2643308" y="-53788"/>
            <a:ext cx="4310743" cy="839563"/>
          </a:xfrm>
          <a:prstGeom prst="horizontalScroll">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n w="9525">
                  <a:solidFill>
                    <a:schemeClr val="bg1"/>
                  </a:solidFill>
                  <a:prstDash val="solid"/>
                </a:ln>
                <a:solidFill>
                  <a:srgbClr val="FF0000"/>
                </a:solidFill>
                <a:latin typeface="隶书" panose="02010509060101010101" pitchFamily="49" charset="-122"/>
                <a:ea typeface="隶书" panose="02010509060101010101" pitchFamily="49" charset="-122"/>
                <a:cs typeface="+mj-cs"/>
              </a:rPr>
              <a:t>三 解析重点难点</a:t>
            </a:r>
          </a:p>
        </p:txBody>
      </p:sp>
      <p:sp>
        <p:nvSpPr>
          <p:cNvPr id="6" name="矩形 5">
            <a:extLst>
              <a:ext uri="{FF2B5EF4-FFF2-40B4-BE49-F238E27FC236}">
                <a16:creationId xmlns:a16="http://schemas.microsoft.com/office/drawing/2014/main" id="{8DCA376A-4BB3-4C35-AF30-00CCF0666096}"/>
              </a:ext>
            </a:extLst>
          </p:cNvPr>
          <p:cNvSpPr/>
          <p:nvPr/>
        </p:nvSpPr>
        <p:spPr>
          <a:xfrm>
            <a:off x="268942" y="908720"/>
            <a:ext cx="8483173" cy="773289"/>
          </a:xfrm>
          <a:prstGeom prst="rect">
            <a:avLst/>
          </a:prstGeom>
        </p:spPr>
        <p:txBody>
          <a:bodyPr wrap="square">
            <a:spAutoFit/>
          </a:bodyPr>
          <a:lstStyle/>
          <a:p>
            <a:pPr>
              <a:lnSpc>
                <a:spcPct val="150000"/>
              </a:lnSpc>
            </a:pPr>
            <a:r>
              <a:rPr lang="en-US" altLang="zh-CN" sz="1600" b="1" kern="100" dirty="0">
                <a:solidFill>
                  <a:srgbClr val="0070C0"/>
                </a:solidFill>
                <a:latin typeface="宋体" panose="02010600030101010101" pitchFamily="2" charset="-122"/>
                <a:ea typeface="宋体" panose="02010600030101010101" pitchFamily="2" charset="-122"/>
                <a:cs typeface="Times New Roman" panose="02020603050405020304" pitchFamily="18" charset="0"/>
              </a:rPr>
              <a:t>1.</a:t>
            </a:r>
            <a:r>
              <a:rPr lang="zh-CN" altLang="en-US" sz="1600" b="1" kern="100" dirty="0">
                <a:solidFill>
                  <a:srgbClr val="0070C0"/>
                </a:solidFill>
                <a:latin typeface="宋体" panose="02010600030101010101" pitchFamily="2" charset="-122"/>
                <a:ea typeface="宋体" panose="02010600030101010101" pitchFamily="2" charset="-122"/>
                <a:cs typeface="Times New Roman" panose="02020603050405020304" pitchFamily="18" charset="0"/>
              </a:rPr>
              <a:t>全面认识主权国家     </a:t>
            </a:r>
            <a:endParaRPr lang="en-US" altLang="zh-CN" sz="1600" b="1" kern="100" dirty="0">
              <a:solidFill>
                <a:srgbClr val="0070C0"/>
              </a:solidFill>
              <a:latin typeface="宋体" panose="02010600030101010101" pitchFamily="2" charset="-122"/>
              <a:ea typeface="宋体" panose="02010600030101010101" pitchFamily="2" charset="-122"/>
              <a:cs typeface="Times New Roman" panose="02020603050405020304" pitchFamily="18" charset="0"/>
            </a:endParaRPr>
          </a:p>
          <a:p>
            <a:pPr>
              <a:lnSpc>
                <a:spcPct val="150000"/>
              </a:lnSpc>
            </a:pPr>
            <a:r>
              <a:rPr lang="en-US" altLang="zh-CN" sz="1600" b="1" kern="100" dirty="0">
                <a:latin typeface="宋体" panose="02010600030101010101" pitchFamily="2" charset="-122"/>
                <a:ea typeface="宋体" panose="02010600030101010101" pitchFamily="2" charset="-122"/>
                <a:cs typeface="Times New Roman" panose="02020603050405020304" pitchFamily="18" charset="0"/>
              </a:rPr>
              <a:t>(1)</a:t>
            </a:r>
            <a:r>
              <a:rPr lang="zh-CN" altLang="en-US" sz="1600" b="1" kern="100" dirty="0">
                <a:latin typeface="宋体" panose="02010600030101010101" pitchFamily="2" charset="-122"/>
                <a:ea typeface="宋体" panose="02010600030101010101" pitchFamily="2" charset="-122"/>
                <a:cs typeface="Times New Roman" panose="02020603050405020304" pitchFamily="18" charset="0"/>
              </a:rPr>
              <a:t>政权、主权和人权的区别</a:t>
            </a:r>
          </a:p>
        </p:txBody>
      </p:sp>
      <p:graphicFrame>
        <p:nvGraphicFramePr>
          <p:cNvPr id="2" name="表格 1">
            <a:extLst>
              <a:ext uri="{FF2B5EF4-FFF2-40B4-BE49-F238E27FC236}">
                <a16:creationId xmlns:a16="http://schemas.microsoft.com/office/drawing/2014/main" id="{1D543891-CC14-4B11-BA67-FA05CEEEA00E}"/>
              </a:ext>
            </a:extLst>
          </p:cNvPr>
          <p:cNvGraphicFramePr>
            <a:graphicFrameLocks noGrp="1"/>
          </p:cNvGraphicFramePr>
          <p:nvPr>
            <p:extLst>
              <p:ext uri="{D42A27DB-BD31-4B8C-83A1-F6EECF244321}">
                <p14:modId xmlns:p14="http://schemas.microsoft.com/office/powerpoint/2010/main" val="2476582084"/>
              </p:ext>
            </p:extLst>
          </p:nvPr>
        </p:nvGraphicFramePr>
        <p:xfrm>
          <a:off x="99891" y="1682009"/>
          <a:ext cx="8752114" cy="3429000"/>
        </p:xfrm>
        <a:graphic>
          <a:graphicData uri="http://schemas.openxmlformats.org/drawingml/2006/table">
            <a:tbl>
              <a:tblPr>
                <a:tableStyleId>{5940675A-B579-460E-94D1-54222C63F5DA}</a:tableStyleId>
              </a:tblPr>
              <a:tblGrid>
                <a:gridCol w="576817">
                  <a:extLst>
                    <a:ext uri="{9D8B030D-6E8A-4147-A177-3AD203B41FA5}">
                      <a16:colId xmlns:a16="http://schemas.microsoft.com/office/drawing/2014/main" val="1170911431"/>
                    </a:ext>
                  </a:extLst>
                </a:gridCol>
                <a:gridCol w="3143738">
                  <a:extLst>
                    <a:ext uri="{9D8B030D-6E8A-4147-A177-3AD203B41FA5}">
                      <a16:colId xmlns:a16="http://schemas.microsoft.com/office/drawing/2014/main" val="2657958114"/>
                    </a:ext>
                  </a:extLst>
                </a:gridCol>
                <a:gridCol w="5031559">
                  <a:extLst>
                    <a:ext uri="{9D8B030D-6E8A-4147-A177-3AD203B41FA5}">
                      <a16:colId xmlns:a16="http://schemas.microsoft.com/office/drawing/2014/main" val="3225931452"/>
                    </a:ext>
                  </a:extLst>
                </a:gridCol>
              </a:tblGrid>
              <a:tr h="373380">
                <a:tc>
                  <a:txBody>
                    <a:bodyPr/>
                    <a:lstStyle/>
                    <a:p>
                      <a:endParaRPr lang="zh-CN" sz="1600" b="1" dirty="0">
                        <a:effectLst/>
                        <a:latin typeface="宋体" panose="02010600030101010101" pitchFamily="2" charset="-122"/>
                        <a:ea typeface="宋体" panose="02010600030101010101" pitchFamily="2" charset="-122"/>
                      </a:endParaRPr>
                    </a:p>
                  </a:txBody>
                  <a:tcPr marL="45720" marR="45720"/>
                </a:tc>
                <a:tc>
                  <a:txBody>
                    <a:bodyPr/>
                    <a:lstStyle/>
                    <a:p>
                      <a:pPr indent="535305" algn="l">
                        <a:lnSpc>
                          <a:spcPct val="150000"/>
                        </a:lnSpc>
                        <a:spcAft>
                          <a:spcPts val="0"/>
                        </a:spcAft>
                      </a:pPr>
                      <a:r>
                        <a:rPr lang="zh-CN" sz="1600" b="1" kern="100">
                          <a:effectLst/>
                          <a:latin typeface="宋体" panose="02010600030101010101" pitchFamily="2" charset="-122"/>
                          <a:ea typeface="宋体" panose="02010600030101010101" pitchFamily="2" charset="-122"/>
                        </a:rPr>
                        <a:t>含义</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indent="937260" algn="l">
                        <a:lnSpc>
                          <a:spcPct val="150000"/>
                        </a:lnSpc>
                        <a:spcAft>
                          <a:spcPts val="0"/>
                        </a:spcAft>
                      </a:pPr>
                      <a:r>
                        <a:rPr lang="zh-CN" sz="1600" b="1" kern="100">
                          <a:effectLst/>
                          <a:latin typeface="宋体" panose="02010600030101010101" pitchFamily="2" charset="-122"/>
                          <a:ea typeface="宋体" panose="02010600030101010101" pitchFamily="2" charset="-122"/>
                        </a:rPr>
                        <a:t>内容及侧重点</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2325781602"/>
                  </a:ext>
                </a:extLst>
              </a:tr>
              <a:tr h="602615">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政权</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统治阶级实现其对国家统治的工具</a:t>
                      </a:r>
                      <a:r>
                        <a:rPr lang="en-US" sz="1600" b="1" kern="100">
                          <a:effectLst/>
                          <a:latin typeface="宋体" panose="02010600030101010101" pitchFamily="2" charset="-122"/>
                          <a:ea typeface="宋体" panose="02010600030101010101" pitchFamily="2" charset="-122"/>
                        </a:rPr>
                        <a:t>,</a:t>
                      </a:r>
                      <a:r>
                        <a:rPr lang="zh-CN" sz="1600" b="1" kern="100">
                          <a:effectLst/>
                          <a:latin typeface="宋体" panose="02010600030101010101" pitchFamily="2" charset="-122"/>
                          <a:ea typeface="宋体" panose="02010600030101010101" pitchFamily="2" charset="-122"/>
                        </a:rPr>
                        <a:t>对内行使国家权力</a:t>
                      </a:r>
                      <a:r>
                        <a:rPr lang="en-US" sz="1600" b="1" kern="100">
                          <a:effectLst/>
                          <a:latin typeface="宋体" panose="02010600030101010101" pitchFamily="2" charset="-122"/>
                          <a:ea typeface="宋体" panose="02010600030101010101" pitchFamily="2" charset="-122"/>
                        </a:rPr>
                        <a:t>,</a:t>
                      </a:r>
                      <a:r>
                        <a:rPr lang="zh-CN" sz="1600" b="1" kern="100">
                          <a:effectLst/>
                          <a:latin typeface="宋体" panose="02010600030101010101" pitchFamily="2" charset="-122"/>
                          <a:ea typeface="宋体" panose="02010600030101010101" pitchFamily="2" charset="-122"/>
                        </a:rPr>
                        <a:t>实现国家职能</a:t>
                      </a:r>
                      <a:r>
                        <a:rPr lang="en-US" sz="1600" b="1" kern="100">
                          <a:effectLst/>
                          <a:latin typeface="宋体" panose="02010600030101010101" pitchFamily="2" charset="-122"/>
                          <a:ea typeface="宋体" panose="02010600030101010101" pitchFamily="2" charset="-122"/>
                        </a:rPr>
                        <a:t>,</a:t>
                      </a:r>
                      <a:r>
                        <a:rPr lang="zh-CN" sz="1600" b="1" kern="100">
                          <a:effectLst/>
                          <a:latin typeface="宋体" panose="02010600030101010101" pitchFamily="2" charset="-122"/>
                          <a:ea typeface="宋体" panose="02010600030101010101" pitchFamily="2" charset="-122"/>
                        </a:rPr>
                        <a:t>对外代表国家</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侧重于国家的阶级性质</a:t>
                      </a:r>
                      <a:r>
                        <a:rPr lang="en-US" sz="1600" b="1" kern="100">
                          <a:effectLst/>
                          <a:latin typeface="宋体" panose="02010600030101010101" pitchFamily="2" charset="-122"/>
                          <a:ea typeface="宋体" panose="02010600030101010101" pitchFamily="2" charset="-122"/>
                        </a:rPr>
                        <a:t>,</a:t>
                      </a:r>
                      <a:r>
                        <a:rPr lang="zh-CN" sz="1600" b="1" kern="100">
                          <a:effectLst/>
                          <a:latin typeface="宋体" panose="02010600030101010101" pitchFamily="2" charset="-122"/>
                          <a:ea typeface="宋体" panose="02010600030101010101" pitchFamily="2" charset="-122"/>
                        </a:rPr>
                        <a:t>即国家的统治阶级是谁</a:t>
                      </a:r>
                      <a:r>
                        <a:rPr lang="en-US" sz="1600" b="1" kern="100">
                          <a:effectLst/>
                          <a:latin typeface="宋体" panose="02010600030101010101" pitchFamily="2" charset="-122"/>
                          <a:ea typeface="宋体" panose="02010600030101010101" pitchFamily="2" charset="-122"/>
                        </a:rPr>
                        <a:t>,</a:t>
                      </a:r>
                      <a:r>
                        <a:rPr lang="zh-CN" sz="1600" b="1" kern="100">
                          <a:effectLst/>
                          <a:latin typeface="宋体" panose="02010600030101010101" pitchFamily="2" charset="-122"/>
                          <a:ea typeface="宋体" panose="02010600030101010101" pitchFamily="2" charset="-122"/>
                        </a:rPr>
                        <a:t>代表哪个阶级的根本利益</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407315044"/>
                  </a:ext>
                </a:extLst>
              </a:tr>
              <a:tr h="602615">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主权</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一个国家处理其国内事务和国际事务统一而不可分割的最高权力</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600" b="1" kern="100" dirty="0">
                          <a:solidFill>
                            <a:schemeClr val="tx1"/>
                          </a:solidFill>
                          <a:effectLst/>
                          <a:latin typeface="宋体" panose="02010600030101010101" pitchFamily="2" charset="-122"/>
                          <a:ea typeface="宋体" panose="02010600030101010101" pitchFamily="2" charset="-122"/>
                        </a:rPr>
                        <a:t>是一个国家的生命和灵魂</a:t>
                      </a:r>
                      <a:r>
                        <a:rPr lang="en-US" sz="1600" b="1" kern="100" dirty="0">
                          <a:solidFill>
                            <a:schemeClr val="tx1"/>
                          </a:solidFill>
                          <a:effectLst/>
                          <a:latin typeface="宋体" panose="02010600030101010101" pitchFamily="2" charset="-122"/>
                          <a:ea typeface="宋体" panose="02010600030101010101" pitchFamily="2" charset="-122"/>
                        </a:rPr>
                        <a:t>,</a:t>
                      </a:r>
                      <a:r>
                        <a:rPr lang="zh-CN" sz="1600" b="1" kern="100" dirty="0">
                          <a:solidFill>
                            <a:schemeClr val="tx1"/>
                          </a:solidFill>
                          <a:effectLst/>
                          <a:latin typeface="宋体" panose="02010600030101010101" pitchFamily="2" charset="-122"/>
                          <a:ea typeface="宋体" panose="02010600030101010101" pitchFamily="2" charset="-122"/>
                        </a:rPr>
                        <a:t>是国家存在的最重要因素</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在国际交往中侧重于国家这一属性</a:t>
                      </a:r>
                      <a:endParaRPr lang="zh-CN" sz="16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3399480980"/>
                  </a:ext>
                </a:extLst>
              </a:tr>
              <a:tr h="831850">
                <a:tc>
                  <a:txBody>
                    <a:bodyPr/>
                    <a:lstStyle/>
                    <a:p>
                      <a:pPr algn="l">
                        <a:lnSpc>
                          <a:spcPct val="150000"/>
                        </a:lnSpc>
                        <a:spcAft>
                          <a:spcPts val="0"/>
                        </a:spcAft>
                      </a:pPr>
                      <a:r>
                        <a:rPr lang="zh-CN" sz="1600" b="1" kern="100">
                          <a:effectLst/>
                          <a:latin typeface="宋体" panose="02010600030101010101" pitchFamily="2" charset="-122"/>
                          <a:ea typeface="宋体" panose="02010600030101010101" pitchFamily="2" charset="-122"/>
                        </a:rPr>
                        <a:t>人权</a:t>
                      </a:r>
                      <a:endParaRPr lang="zh-CN" sz="1600" b="1" kern="10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公民享有的人身自由和各项民主权利</a:t>
                      </a:r>
                      <a:endParaRPr lang="zh-CN" sz="16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tc>
                  <a:txBody>
                    <a:bodyPr/>
                    <a:lstStyle/>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人权享有的范围和程度与社会经济文化水平及社会制度分不开</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它需要物质、法律和制度上的保障。人权问题有国际性的一面</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但本质上属一国内政问题</a:t>
                      </a:r>
                      <a:endParaRPr lang="zh-CN" sz="16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5720" marR="45720"/>
                </a:tc>
                <a:extLst>
                  <a:ext uri="{0D108BD9-81ED-4DB2-BD59-A6C34878D82A}">
                    <a16:rowId xmlns:a16="http://schemas.microsoft.com/office/drawing/2014/main" val="1015352890"/>
                  </a:ext>
                </a:extLst>
              </a:tr>
            </a:tbl>
          </a:graphicData>
        </a:graphic>
      </p:graphicFrame>
    </p:spTree>
    <p:extLst>
      <p:ext uri="{BB962C8B-B14F-4D97-AF65-F5344CB8AC3E}">
        <p14:creationId xmlns:p14="http://schemas.microsoft.com/office/powerpoint/2010/main" val="67712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8DCA376A-4BB3-4C35-AF30-00CCF0666096}"/>
              </a:ext>
            </a:extLst>
          </p:cNvPr>
          <p:cNvSpPr/>
          <p:nvPr/>
        </p:nvSpPr>
        <p:spPr>
          <a:xfrm>
            <a:off x="330413" y="0"/>
            <a:ext cx="8483173" cy="418191"/>
          </a:xfrm>
          <a:prstGeom prst="rect">
            <a:avLst/>
          </a:prstGeom>
        </p:spPr>
        <p:txBody>
          <a:bodyPr wrap="square">
            <a:spAutoFit/>
          </a:bodyPr>
          <a:lstStyle/>
          <a:p>
            <a:pPr>
              <a:lnSpc>
                <a:spcPct val="150000"/>
              </a:lnSpc>
            </a:pPr>
            <a:r>
              <a:rPr lang="zh-CN" altLang="en-US" sz="1600" b="1" kern="100" dirty="0">
                <a:latin typeface="宋体" panose="02010600030101010101" pitchFamily="2" charset="-122"/>
                <a:ea typeface="宋体" panose="02010600030101010101" pitchFamily="2" charset="-122"/>
                <a:cs typeface="Times New Roman" panose="02020603050405020304" pitchFamily="18" charset="0"/>
              </a:rPr>
              <a:t>（</a:t>
            </a:r>
            <a:r>
              <a:rPr lang="en-US" altLang="zh-CN" sz="1600" b="1" kern="100" dirty="0">
                <a:latin typeface="宋体" panose="02010600030101010101" pitchFamily="2" charset="-122"/>
                <a:ea typeface="宋体" panose="02010600030101010101" pitchFamily="2" charset="-122"/>
                <a:cs typeface="Times New Roman" panose="02020603050405020304" pitchFamily="18" charset="0"/>
              </a:rPr>
              <a:t>2</a:t>
            </a:r>
            <a:r>
              <a:rPr lang="zh-CN" altLang="en-US" sz="1600" b="1" kern="100" dirty="0">
                <a:latin typeface="宋体" panose="02010600030101010101" pitchFamily="2" charset="-122"/>
                <a:ea typeface="宋体" panose="02010600030101010101" pitchFamily="2" charset="-122"/>
                <a:cs typeface="Times New Roman" panose="02020603050405020304" pitchFamily="18" charset="0"/>
              </a:rPr>
              <a:t>）主权国家的权利与义务</a:t>
            </a:r>
          </a:p>
        </p:txBody>
      </p:sp>
      <p:graphicFrame>
        <p:nvGraphicFramePr>
          <p:cNvPr id="5" name="表格 4">
            <a:extLst>
              <a:ext uri="{FF2B5EF4-FFF2-40B4-BE49-F238E27FC236}">
                <a16:creationId xmlns:a16="http://schemas.microsoft.com/office/drawing/2014/main" id="{C86C0C11-59C9-42D0-85B8-D3A51E91A613}"/>
              </a:ext>
            </a:extLst>
          </p:cNvPr>
          <p:cNvGraphicFramePr>
            <a:graphicFrameLocks noGrp="1"/>
          </p:cNvGraphicFramePr>
          <p:nvPr>
            <p:extLst>
              <p:ext uri="{D42A27DB-BD31-4B8C-83A1-F6EECF244321}">
                <p14:modId xmlns:p14="http://schemas.microsoft.com/office/powerpoint/2010/main" val="2524878263"/>
              </p:ext>
            </p:extLst>
          </p:nvPr>
        </p:nvGraphicFramePr>
        <p:xfrm>
          <a:off x="184416" y="418191"/>
          <a:ext cx="8629171" cy="4695362"/>
        </p:xfrm>
        <a:graphic>
          <a:graphicData uri="http://schemas.openxmlformats.org/drawingml/2006/table">
            <a:tbl>
              <a:tblPr>
                <a:tableStyleId>{5940675A-B579-460E-94D1-54222C63F5DA}</a:tableStyleId>
              </a:tblPr>
              <a:tblGrid>
                <a:gridCol w="298113">
                  <a:extLst>
                    <a:ext uri="{9D8B030D-6E8A-4147-A177-3AD203B41FA5}">
                      <a16:colId xmlns:a16="http://schemas.microsoft.com/office/drawing/2014/main" val="1310862751"/>
                    </a:ext>
                  </a:extLst>
                </a:gridCol>
                <a:gridCol w="684872">
                  <a:extLst>
                    <a:ext uri="{9D8B030D-6E8A-4147-A177-3AD203B41FA5}">
                      <a16:colId xmlns:a16="http://schemas.microsoft.com/office/drawing/2014/main" val="2449108989"/>
                    </a:ext>
                  </a:extLst>
                </a:gridCol>
                <a:gridCol w="3823093">
                  <a:extLst>
                    <a:ext uri="{9D8B030D-6E8A-4147-A177-3AD203B41FA5}">
                      <a16:colId xmlns:a16="http://schemas.microsoft.com/office/drawing/2014/main" val="1131109165"/>
                    </a:ext>
                  </a:extLst>
                </a:gridCol>
                <a:gridCol w="3823093">
                  <a:extLst>
                    <a:ext uri="{9D8B030D-6E8A-4147-A177-3AD203B41FA5}">
                      <a16:colId xmlns:a16="http://schemas.microsoft.com/office/drawing/2014/main" val="1410295600"/>
                    </a:ext>
                  </a:extLst>
                </a:gridCol>
              </a:tblGrid>
              <a:tr h="266536">
                <a:tc gridSpan="2">
                  <a:txBody>
                    <a:bodyPr/>
                    <a:lstStyle/>
                    <a:p>
                      <a:endParaRPr lang="zh-CN" sz="1400" b="1" dirty="0">
                        <a:effectLst/>
                        <a:latin typeface="宋体" panose="02010600030101010101" pitchFamily="2" charset="-122"/>
                        <a:ea typeface="宋体" panose="02010600030101010101" pitchFamily="2" charset="-122"/>
                      </a:endParaRPr>
                    </a:p>
                  </a:txBody>
                  <a:tcPr marL="32637" marR="32637" marT="32637" marB="32637"/>
                </a:tc>
                <a:tc hMerge="1">
                  <a:txBody>
                    <a:bodyPr/>
                    <a:lstStyle/>
                    <a:p>
                      <a:endParaRPr lang="zh-CN" altLang="en-US"/>
                    </a:p>
                  </a:txBody>
                  <a:tcPr/>
                </a:tc>
                <a:tc>
                  <a:txBody>
                    <a:bodyPr/>
                    <a:lstStyle/>
                    <a:p>
                      <a:pPr indent="669290" algn="l">
                        <a:lnSpc>
                          <a:spcPct val="150000"/>
                        </a:lnSpc>
                        <a:spcAft>
                          <a:spcPts val="0"/>
                        </a:spcAft>
                      </a:pPr>
                      <a:r>
                        <a:rPr lang="zh-CN" sz="1400" b="1" kern="100">
                          <a:effectLst/>
                          <a:latin typeface="宋体" panose="02010600030101010101" pitchFamily="2" charset="-122"/>
                          <a:ea typeface="宋体" panose="02010600030101010101" pitchFamily="2" charset="-122"/>
                        </a:rPr>
                        <a:t>含义</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32637" marR="32637" marT="32637" marB="32637"/>
                </a:tc>
                <a:tc>
                  <a:txBody>
                    <a:bodyPr/>
                    <a:lstStyle/>
                    <a:p>
                      <a:pPr indent="803275" algn="l">
                        <a:lnSpc>
                          <a:spcPct val="150000"/>
                        </a:lnSpc>
                        <a:spcAft>
                          <a:spcPts val="0"/>
                        </a:spcAft>
                      </a:pPr>
                      <a:r>
                        <a:rPr lang="zh-CN" sz="1400" b="1" kern="100">
                          <a:effectLst/>
                          <a:latin typeface="宋体" panose="02010600030101010101" pitchFamily="2" charset="-122"/>
                          <a:ea typeface="宋体" panose="02010600030101010101" pitchFamily="2" charset="-122"/>
                        </a:rPr>
                        <a:t>举例</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32637" marR="32637" marT="32637" marB="32637"/>
                </a:tc>
                <a:extLst>
                  <a:ext uri="{0D108BD9-81ED-4DB2-BD59-A6C34878D82A}">
                    <a16:rowId xmlns:a16="http://schemas.microsoft.com/office/drawing/2014/main" val="2637818893"/>
                  </a:ext>
                </a:extLst>
              </a:tr>
              <a:tr h="692177">
                <a:tc rowSpan="4">
                  <a:txBody>
                    <a:bodyPr/>
                    <a:lstStyle/>
                    <a:p>
                      <a:pPr algn="l">
                        <a:lnSpc>
                          <a:spcPct val="150000"/>
                        </a:lnSpc>
                        <a:spcAft>
                          <a:spcPts val="0"/>
                        </a:spcAft>
                      </a:pPr>
                      <a:r>
                        <a:rPr lang="en-US" sz="1400" b="1" kern="100">
                          <a:effectLst/>
                          <a:latin typeface="宋体" panose="02010600030101010101" pitchFamily="2" charset="-122"/>
                          <a:ea typeface="宋体" panose="02010600030101010101" pitchFamily="2" charset="-122"/>
                        </a:rPr>
                        <a:t> </a:t>
                      </a:r>
                      <a:endParaRPr lang="zh-CN" sz="1400" b="1" kern="100">
                        <a:effectLst/>
                        <a:latin typeface="宋体" panose="02010600030101010101" pitchFamily="2" charset="-122"/>
                        <a:ea typeface="宋体" panose="02010600030101010101" pitchFamily="2" charset="-122"/>
                      </a:endParaRPr>
                    </a:p>
                    <a:p>
                      <a:pPr algn="l">
                        <a:lnSpc>
                          <a:spcPct val="150000"/>
                        </a:lnSpc>
                        <a:spcAft>
                          <a:spcPts val="0"/>
                        </a:spcAft>
                      </a:pPr>
                      <a:r>
                        <a:rPr lang="en-US" sz="1400" b="1" kern="100">
                          <a:effectLst/>
                          <a:latin typeface="宋体" panose="02010600030101010101" pitchFamily="2" charset="-122"/>
                          <a:ea typeface="宋体" panose="02010600030101010101" pitchFamily="2" charset="-122"/>
                        </a:rPr>
                        <a:t> </a:t>
                      </a:r>
                      <a:endParaRPr lang="zh-CN" sz="1400" b="1" kern="100">
                        <a:effectLst/>
                        <a:latin typeface="宋体" panose="02010600030101010101" pitchFamily="2" charset="-122"/>
                        <a:ea typeface="宋体" panose="02010600030101010101" pitchFamily="2" charset="-122"/>
                      </a:endParaRPr>
                    </a:p>
                    <a:p>
                      <a:pPr algn="l">
                        <a:lnSpc>
                          <a:spcPct val="150000"/>
                        </a:lnSpc>
                        <a:spcAft>
                          <a:spcPts val="0"/>
                        </a:spcAft>
                      </a:pPr>
                      <a:r>
                        <a:rPr lang="en-US" sz="1400" b="1" kern="100">
                          <a:effectLst/>
                          <a:latin typeface="宋体" panose="02010600030101010101" pitchFamily="2" charset="-122"/>
                          <a:ea typeface="宋体" panose="02010600030101010101" pitchFamily="2" charset="-122"/>
                        </a:rPr>
                        <a:t> </a:t>
                      </a:r>
                      <a:endParaRPr lang="zh-CN" sz="1400" b="1" kern="100">
                        <a:effectLst/>
                        <a:latin typeface="宋体" panose="02010600030101010101" pitchFamily="2" charset="-122"/>
                        <a:ea typeface="宋体" panose="02010600030101010101" pitchFamily="2" charset="-122"/>
                      </a:endParaRPr>
                    </a:p>
                    <a:p>
                      <a:pPr algn="l">
                        <a:lnSpc>
                          <a:spcPct val="150000"/>
                        </a:lnSpc>
                        <a:spcAft>
                          <a:spcPts val="0"/>
                        </a:spcAft>
                      </a:pPr>
                      <a:r>
                        <a:rPr lang="en-US" sz="1400" b="1" kern="100">
                          <a:effectLst/>
                          <a:latin typeface="宋体" panose="02010600030101010101" pitchFamily="2" charset="-122"/>
                          <a:ea typeface="宋体" panose="02010600030101010101" pitchFamily="2" charset="-122"/>
                        </a:rPr>
                        <a:t> </a:t>
                      </a:r>
                      <a:endParaRPr lang="zh-CN" sz="1400" b="1" kern="100">
                        <a:effectLst/>
                        <a:latin typeface="宋体" panose="02010600030101010101" pitchFamily="2" charset="-122"/>
                        <a:ea typeface="宋体" panose="02010600030101010101" pitchFamily="2" charset="-122"/>
                      </a:endParaRPr>
                    </a:p>
                    <a:p>
                      <a:pPr algn="l">
                        <a:lnSpc>
                          <a:spcPct val="150000"/>
                        </a:lnSpc>
                        <a:spcAft>
                          <a:spcPts val="0"/>
                        </a:spcAft>
                      </a:pPr>
                      <a:r>
                        <a:rPr lang="en-US" sz="1400" b="1" kern="100">
                          <a:effectLst/>
                          <a:latin typeface="宋体" panose="02010600030101010101" pitchFamily="2" charset="-122"/>
                          <a:ea typeface="宋体" panose="02010600030101010101" pitchFamily="2" charset="-122"/>
                        </a:rPr>
                        <a:t> </a:t>
                      </a:r>
                      <a:endParaRPr lang="zh-CN" sz="1400" b="1" kern="100">
                        <a:effectLst/>
                        <a:latin typeface="宋体" panose="02010600030101010101" pitchFamily="2" charset="-122"/>
                        <a:ea typeface="宋体" panose="02010600030101010101" pitchFamily="2" charset="-122"/>
                      </a:endParaRPr>
                    </a:p>
                    <a:p>
                      <a:pPr algn="l">
                        <a:lnSpc>
                          <a:spcPct val="150000"/>
                        </a:lnSpc>
                        <a:spcAft>
                          <a:spcPts val="0"/>
                        </a:spcAft>
                      </a:pPr>
                      <a:r>
                        <a:rPr lang="en-US" sz="1400" b="1" kern="100">
                          <a:effectLst/>
                          <a:latin typeface="宋体" panose="02010600030101010101" pitchFamily="2" charset="-122"/>
                          <a:ea typeface="宋体" panose="02010600030101010101" pitchFamily="2" charset="-122"/>
                        </a:rPr>
                        <a:t> </a:t>
                      </a:r>
                      <a:endParaRPr lang="zh-CN" sz="1400" b="1" kern="100">
                        <a:effectLst/>
                        <a:latin typeface="宋体" panose="02010600030101010101" pitchFamily="2" charset="-122"/>
                        <a:ea typeface="宋体" panose="02010600030101010101" pitchFamily="2" charset="-122"/>
                      </a:endParaRPr>
                    </a:p>
                    <a:p>
                      <a:pPr algn="l">
                        <a:lnSpc>
                          <a:spcPct val="150000"/>
                        </a:lnSpc>
                        <a:spcAft>
                          <a:spcPts val="0"/>
                        </a:spcAft>
                      </a:pPr>
                      <a:r>
                        <a:rPr lang="en-US" sz="1400" b="1" kern="100">
                          <a:effectLst/>
                          <a:latin typeface="宋体" panose="02010600030101010101" pitchFamily="2" charset="-122"/>
                          <a:ea typeface="宋体" panose="02010600030101010101" pitchFamily="2" charset="-122"/>
                        </a:rPr>
                        <a:t> </a:t>
                      </a:r>
                      <a:endParaRPr lang="zh-CN" sz="1400" b="1" kern="100">
                        <a:effectLst/>
                        <a:latin typeface="宋体" panose="02010600030101010101" pitchFamily="2" charset="-122"/>
                        <a:ea typeface="宋体" panose="02010600030101010101" pitchFamily="2" charset="-122"/>
                      </a:endParaRPr>
                    </a:p>
                    <a:p>
                      <a:pPr algn="l">
                        <a:lnSpc>
                          <a:spcPct val="150000"/>
                        </a:lnSpc>
                        <a:spcAft>
                          <a:spcPts val="0"/>
                        </a:spcAft>
                      </a:pPr>
                      <a:r>
                        <a:rPr lang="zh-CN" sz="1400" b="1" kern="100">
                          <a:effectLst/>
                          <a:latin typeface="宋体" panose="02010600030101010101" pitchFamily="2" charset="-122"/>
                          <a:ea typeface="宋体" panose="02010600030101010101" pitchFamily="2" charset="-122"/>
                        </a:rPr>
                        <a:t>权利</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32637" marR="32637" marT="32637" marB="32637"/>
                </a:tc>
                <a:tc>
                  <a:txBody>
                    <a:bodyPr/>
                    <a:lstStyle/>
                    <a:p>
                      <a:pPr algn="l">
                        <a:lnSpc>
                          <a:spcPct val="150000"/>
                        </a:lnSpc>
                        <a:spcAft>
                          <a:spcPts val="0"/>
                        </a:spcAft>
                      </a:pPr>
                      <a:r>
                        <a:rPr lang="zh-CN" sz="1400" b="1" kern="100">
                          <a:effectLst/>
                          <a:latin typeface="宋体" panose="02010600030101010101" pitchFamily="2" charset="-122"/>
                          <a:ea typeface="宋体" panose="02010600030101010101" pitchFamily="2" charset="-122"/>
                        </a:rPr>
                        <a:t>独立权</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32637" marR="32637" marT="32637" marB="32637"/>
                </a:tc>
                <a:tc>
                  <a:txBody>
                    <a:bodyPr/>
                    <a:lstStyle/>
                    <a:p>
                      <a:pPr algn="l">
                        <a:lnSpc>
                          <a:spcPct val="150000"/>
                        </a:lnSpc>
                        <a:spcAft>
                          <a:spcPts val="0"/>
                        </a:spcAft>
                      </a:pPr>
                      <a:r>
                        <a:rPr lang="zh-CN" sz="1400" b="1" kern="100">
                          <a:effectLst/>
                          <a:latin typeface="宋体" panose="02010600030101010101" pitchFamily="2" charset="-122"/>
                          <a:ea typeface="宋体" panose="02010600030101010101" pitchFamily="2" charset="-122"/>
                        </a:rPr>
                        <a:t>主权国家拥有按照自己的意志处理内政、外交事务而不受他国控制和干涉的权利</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32637" marR="32637" marT="32637" marB="32637"/>
                </a:tc>
                <a:tc>
                  <a:txBody>
                    <a:bodyPr/>
                    <a:lstStyle/>
                    <a:p>
                      <a:pPr algn="l">
                        <a:lnSpc>
                          <a:spcPct val="150000"/>
                        </a:lnSpc>
                        <a:spcAft>
                          <a:spcPts val="0"/>
                        </a:spcAft>
                      </a:pPr>
                      <a:r>
                        <a:rPr lang="zh-CN" sz="1400" b="1" kern="100">
                          <a:effectLst/>
                          <a:latin typeface="宋体" panose="02010600030101010101" pitchFamily="2" charset="-122"/>
                          <a:ea typeface="宋体" panose="02010600030101010101" pitchFamily="2" charset="-122"/>
                        </a:rPr>
                        <a:t>独立权表现在政治、经济、文化等各个方面</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如一国可以自由修改宪法、变更政体、确定经济体制、缔结条约、进行自卫战争等</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32637" marR="32637" marT="32637" marB="32637"/>
                </a:tc>
                <a:extLst>
                  <a:ext uri="{0D108BD9-81ED-4DB2-BD59-A6C34878D82A}">
                    <a16:rowId xmlns:a16="http://schemas.microsoft.com/office/drawing/2014/main" val="4044771580"/>
                  </a:ext>
                </a:extLst>
              </a:tr>
              <a:tr h="995429">
                <a:tc vMerge="1">
                  <a:txBody>
                    <a:bodyPr/>
                    <a:lstStyle/>
                    <a:p>
                      <a:endParaRPr lang="zh-CN" altLang="en-US"/>
                    </a:p>
                  </a:txBody>
                  <a:tcPr/>
                </a:tc>
                <a:tc>
                  <a:txBody>
                    <a:bodyPr/>
                    <a:lstStyle/>
                    <a:p>
                      <a:pPr algn="l">
                        <a:lnSpc>
                          <a:spcPct val="150000"/>
                        </a:lnSpc>
                        <a:spcAft>
                          <a:spcPts val="0"/>
                        </a:spcAft>
                      </a:pPr>
                      <a:r>
                        <a:rPr lang="zh-CN" sz="1400" b="1" kern="100">
                          <a:effectLst/>
                          <a:latin typeface="宋体" panose="02010600030101010101" pitchFamily="2" charset="-122"/>
                          <a:ea typeface="宋体" panose="02010600030101010101" pitchFamily="2" charset="-122"/>
                        </a:rPr>
                        <a:t>平等权</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32637" marR="32637" marT="32637" marB="32637"/>
                </a:tc>
                <a:tc>
                  <a:txBody>
                    <a:bodyPr/>
                    <a:lstStyle/>
                    <a:p>
                      <a:pPr algn="l">
                        <a:lnSpc>
                          <a:spcPct val="150000"/>
                        </a:lnSpc>
                        <a:spcAft>
                          <a:spcPts val="0"/>
                        </a:spcAft>
                      </a:pPr>
                      <a:r>
                        <a:rPr lang="zh-CN" sz="1400" b="1" kern="100">
                          <a:effectLst/>
                          <a:latin typeface="宋体" panose="02010600030101010101" pitchFamily="2" charset="-122"/>
                          <a:ea typeface="宋体" panose="02010600030101010101" pitchFamily="2" charset="-122"/>
                        </a:rPr>
                        <a:t>主权国家不论大小、强弱</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也不论政治、经济、意识形态和社会制度有何差异</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在国际法上的地位一律平等</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32637" marR="32637" marT="32637" marB="32637"/>
                </a:tc>
                <a:tc>
                  <a:txBody>
                    <a:bodyPr/>
                    <a:lstStyle/>
                    <a:p>
                      <a:pPr algn="l">
                        <a:lnSpc>
                          <a:spcPct val="150000"/>
                        </a:lnSpc>
                        <a:spcAft>
                          <a:spcPts val="0"/>
                        </a:spcAft>
                      </a:pPr>
                      <a:r>
                        <a:rPr lang="zh-CN" sz="1400" b="1" kern="100" dirty="0">
                          <a:effectLst/>
                          <a:latin typeface="宋体" panose="02010600030101010101" pitchFamily="2" charset="-122"/>
                          <a:ea typeface="宋体" panose="02010600030101010101" pitchFamily="2" charset="-122"/>
                        </a:rPr>
                        <a:t>平等权表现在各个国家在国际上的法律地位平等</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任何国家都不得以任何方式强迫他国接受自己的意志</a:t>
                      </a:r>
                      <a:r>
                        <a:rPr lang="en-US" sz="1400" b="1" kern="100" dirty="0">
                          <a:effectLst/>
                          <a:latin typeface="宋体" panose="02010600030101010101" pitchFamily="2" charset="-122"/>
                          <a:ea typeface="宋体" panose="02010600030101010101" pitchFamily="2" charset="-122"/>
                        </a:rPr>
                        <a:t>,</a:t>
                      </a:r>
                      <a:r>
                        <a:rPr lang="zh-CN" sz="1400" b="1" kern="100" dirty="0">
                          <a:effectLst/>
                          <a:latin typeface="宋体" panose="02010600030101010101" pitchFamily="2" charset="-122"/>
                          <a:ea typeface="宋体" panose="02010600030101010101" pitchFamily="2" charset="-122"/>
                        </a:rPr>
                        <a:t>在外交文件上有使用本国文字的权利等</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2637" marR="32637" marT="32637" marB="32637"/>
                </a:tc>
                <a:extLst>
                  <a:ext uri="{0D108BD9-81ED-4DB2-BD59-A6C34878D82A}">
                    <a16:rowId xmlns:a16="http://schemas.microsoft.com/office/drawing/2014/main" val="1795586311"/>
                  </a:ext>
                </a:extLst>
              </a:tr>
              <a:tr h="1016733">
                <a:tc vMerge="1">
                  <a:txBody>
                    <a:bodyPr/>
                    <a:lstStyle/>
                    <a:p>
                      <a:endParaRPr lang="zh-CN" altLang="en-US"/>
                    </a:p>
                  </a:txBody>
                  <a:tcPr/>
                </a:tc>
                <a:tc>
                  <a:txBody>
                    <a:bodyPr/>
                    <a:lstStyle/>
                    <a:p>
                      <a:pPr algn="l">
                        <a:lnSpc>
                          <a:spcPct val="150000"/>
                        </a:lnSpc>
                        <a:spcAft>
                          <a:spcPts val="0"/>
                        </a:spcAft>
                      </a:pPr>
                      <a:r>
                        <a:rPr lang="zh-CN" sz="1400" b="1" kern="100">
                          <a:effectLst/>
                          <a:latin typeface="宋体" panose="02010600030101010101" pitchFamily="2" charset="-122"/>
                          <a:ea typeface="宋体" panose="02010600030101010101" pitchFamily="2" charset="-122"/>
                        </a:rPr>
                        <a:t>自卫权</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32637" marR="32637" marT="32637" marB="32637"/>
                </a:tc>
                <a:tc>
                  <a:txBody>
                    <a:bodyPr/>
                    <a:lstStyle/>
                    <a:p>
                      <a:pPr algn="l">
                        <a:lnSpc>
                          <a:spcPct val="150000"/>
                        </a:lnSpc>
                        <a:spcAft>
                          <a:spcPts val="0"/>
                        </a:spcAft>
                      </a:pPr>
                      <a:r>
                        <a:rPr lang="zh-CN" sz="1400" b="1" kern="100">
                          <a:effectLst/>
                          <a:latin typeface="宋体" panose="02010600030101010101" pitchFamily="2" charset="-122"/>
                          <a:ea typeface="宋体" panose="02010600030101010101" pitchFamily="2" charset="-122"/>
                        </a:rPr>
                        <a:t>主权国家拥有保卫自己的生存和独立的权利</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32637" marR="32637" marT="32637" marB="32637"/>
                </a:tc>
                <a:tc>
                  <a:txBody>
                    <a:bodyPr/>
                    <a:lstStyle/>
                    <a:p>
                      <a:pPr algn="l">
                        <a:lnSpc>
                          <a:spcPct val="150000"/>
                        </a:lnSpc>
                        <a:spcAft>
                          <a:spcPts val="0"/>
                        </a:spcAft>
                      </a:pPr>
                      <a:r>
                        <a:rPr lang="zh-CN" sz="1400" b="1" kern="100">
                          <a:effectLst/>
                          <a:latin typeface="宋体" panose="02010600030101010101" pitchFamily="2" charset="-122"/>
                          <a:ea typeface="宋体" panose="02010600030101010101" pitchFamily="2" charset="-122"/>
                        </a:rPr>
                        <a:t>自卫权的主要内容有</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防御</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即国家使用自己的一切力量进行国防建设</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如建立军队、建筑要塞等</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以防外来侵犯</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自卫</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即当国家受到外国攻击时</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有权进行自卫等</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32637" marR="32637" marT="32637" marB="32637"/>
                </a:tc>
                <a:extLst>
                  <a:ext uri="{0D108BD9-81ED-4DB2-BD59-A6C34878D82A}">
                    <a16:rowId xmlns:a16="http://schemas.microsoft.com/office/drawing/2014/main" val="1589826549"/>
                  </a:ext>
                </a:extLst>
              </a:tr>
              <a:tr h="634155">
                <a:tc vMerge="1">
                  <a:txBody>
                    <a:bodyPr/>
                    <a:lstStyle/>
                    <a:p>
                      <a:endParaRPr lang="zh-CN" altLang="en-US"/>
                    </a:p>
                  </a:txBody>
                  <a:tcPr/>
                </a:tc>
                <a:tc>
                  <a:txBody>
                    <a:bodyPr/>
                    <a:lstStyle/>
                    <a:p>
                      <a:pPr algn="l">
                        <a:lnSpc>
                          <a:spcPct val="150000"/>
                        </a:lnSpc>
                        <a:spcAft>
                          <a:spcPts val="0"/>
                        </a:spcAft>
                      </a:pPr>
                      <a:r>
                        <a:rPr lang="zh-CN" sz="1400" b="1" kern="100">
                          <a:effectLst/>
                          <a:latin typeface="宋体" panose="02010600030101010101" pitchFamily="2" charset="-122"/>
                          <a:ea typeface="宋体" panose="02010600030101010101" pitchFamily="2" charset="-122"/>
                        </a:rPr>
                        <a:t>管辖权</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32637" marR="32637" marT="32637" marB="32637"/>
                </a:tc>
                <a:tc>
                  <a:txBody>
                    <a:bodyPr/>
                    <a:lstStyle/>
                    <a:p>
                      <a:pPr algn="l">
                        <a:lnSpc>
                          <a:spcPct val="150000"/>
                        </a:lnSpc>
                        <a:spcAft>
                          <a:spcPts val="0"/>
                        </a:spcAft>
                      </a:pPr>
                      <a:r>
                        <a:rPr lang="zh-CN" sz="1400" b="1" kern="100">
                          <a:effectLst/>
                          <a:latin typeface="宋体" panose="02010600030101010101" pitchFamily="2" charset="-122"/>
                          <a:ea typeface="宋体" panose="02010600030101010101" pitchFamily="2" charset="-122"/>
                        </a:rPr>
                        <a:t>主权国家对其领域内的一切人和物具有管辖的权利</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32637" marR="32637" marT="32637" marB="32637"/>
                </a:tc>
                <a:tc>
                  <a:txBody>
                    <a:bodyPr/>
                    <a:lstStyle/>
                    <a:p>
                      <a:pPr algn="l">
                        <a:lnSpc>
                          <a:spcPct val="150000"/>
                        </a:lnSpc>
                        <a:spcAft>
                          <a:spcPts val="0"/>
                        </a:spcAft>
                      </a:pPr>
                      <a:r>
                        <a:rPr lang="zh-CN" sz="1400" b="1" kern="100">
                          <a:effectLst/>
                          <a:latin typeface="宋体" panose="02010600030101010101" pitchFamily="2" charset="-122"/>
                          <a:ea typeface="宋体" panose="02010600030101010101" pitchFamily="2" charset="-122"/>
                        </a:rPr>
                        <a:t>管辖权对公民的管理和保护包括居住在国外的侨民</a:t>
                      </a:r>
                      <a:r>
                        <a:rPr lang="en-US" sz="1400" b="1" kern="100">
                          <a:effectLst/>
                          <a:latin typeface="宋体" panose="02010600030101010101" pitchFamily="2" charset="-122"/>
                          <a:ea typeface="宋体" panose="02010600030101010101" pitchFamily="2" charset="-122"/>
                        </a:rPr>
                        <a:t>,</a:t>
                      </a:r>
                      <a:r>
                        <a:rPr lang="zh-CN" sz="1400" b="1" kern="100">
                          <a:effectLst/>
                          <a:latin typeface="宋体" panose="02010600030101010101" pitchFamily="2" charset="-122"/>
                          <a:ea typeface="宋体" panose="02010600030101010101" pitchFamily="2" charset="-122"/>
                        </a:rPr>
                        <a:t>对物的管理包括驻外的使馆等</a:t>
                      </a:r>
                      <a:endParaRPr lang="zh-CN" sz="1400" b="1" kern="100">
                        <a:effectLst/>
                        <a:latin typeface="宋体" panose="02010600030101010101" pitchFamily="2" charset="-122"/>
                        <a:ea typeface="宋体" panose="02010600030101010101" pitchFamily="2" charset="-122"/>
                        <a:cs typeface="Times New Roman" panose="02020603050405020304" pitchFamily="18" charset="0"/>
                      </a:endParaRPr>
                    </a:p>
                  </a:txBody>
                  <a:tcPr marL="32637" marR="32637" marT="32637" marB="32637"/>
                </a:tc>
                <a:extLst>
                  <a:ext uri="{0D108BD9-81ED-4DB2-BD59-A6C34878D82A}">
                    <a16:rowId xmlns:a16="http://schemas.microsoft.com/office/drawing/2014/main" val="558288423"/>
                  </a:ext>
                </a:extLst>
              </a:tr>
              <a:tr h="438333">
                <a:tc gridSpan="2">
                  <a:txBody>
                    <a:bodyPr/>
                    <a:lstStyle/>
                    <a:p>
                      <a:pPr algn="l">
                        <a:lnSpc>
                          <a:spcPct val="150000"/>
                        </a:lnSpc>
                        <a:spcAft>
                          <a:spcPts val="0"/>
                        </a:spcAft>
                      </a:pPr>
                      <a:r>
                        <a:rPr lang="zh-CN" sz="1400" b="1" kern="100" dirty="0">
                          <a:effectLst/>
                          <a:latin typeface="宋体" panose="02010600030101010101" pitchFamily="2" charset="-122"/>
                          <a:ea typeface="宋体" panose="02010600030101010101" pitchFamily="2" charset="-122"/>
                        </a:rPr>
                        <a:t>义务</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2637" marR="32637" marT="32637" marB="32637"/>
                </a:tc>
                <a:tc hMerge="1">
                  <a:txBody>
                    <a:bodyPr/>
                    <a:lstStyle/>
                    <a:p>
                      <a:endParaRPr lang="zh-CN" altLang="en-US"/>
                    </a:p>
                  </a:txBody>
                  <a:tcPr/>
                </a:tc>
                <a:tc gridSpan="2">
                  <a:txBody>
                    <a:bodyPr/>
                    <a:lstStyle/>
                    <a:p>
                      <a:pPr algn="l">
                        <a:lnSpc>
                          <a:spcPct val="150000"/>
                        </a:lnSpc>
                        <a:spcAft>
                          <a:spcPts val="0"/>
                        </a:spcAft>
                      </a:pPr>
                      <a:r>
                        <a:rPr lang="zh-CN" sz="1400" b="1" kern="100" dirty="0">
                          <a:effectLst/>
                          <a:latin typeface="宋体" panose="02010600030101010101" pitchFamily="2" charset="-122"/>
                          <a:ea typeface="宋体" panose="02010600030101010101" pitchFamily="2" charset="-122"/>
                        </a:rPr>
                        <a:t>不侵犯别国、不干涉他国内政、以和平方式解决国际争端等</a:t>
                      </a:r>
                      <a:endParaRPr lang="zh-CN" sz="14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32637" marR="32637" marT="32637" marB="32637"/>
                </a:tc>
                <a:tc hMerge="1">
                  <a:txBody>
                    <a:bodyPr/>
                    <a:lstStyle/>
                    <a:p>
                      <a:endParaRPr lang="zh-CN" altLang="en-US"/>
                    </a:p>
                  </a:txBody>
                  <a:tcPr/>
                </a:tc>
                <a:extLst>
                  <a:ext uri="{0D108BD9-81ED-4DB2-BD59-A6C34878D82A}">
                    <a16:rowId xmlns:a16="http://schemas.microsoft.com/office/drawing/2014/main" val="1875837629"/>
                  </a:ext>
                </a:extLst>
              </a:tr>
            </a:tbl>
          </a:graphicData>
        </a:graphic>
      </p:graphicFrame>
    </p:spTree>
    <p:extLst>
      <p:ext uri="{BB962C8B-B14F-4D97-AF65-F5344CB8AC3E}">
        <p14:creationId xmlns:p14="http://schemas.microsoft.com/office/powerpoint/2010/main" val="413149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13A42690-7394-4502-B66B-47ABA7076C8E}"/>
              </a:ext>
            </a:extLst>
          </p:cNvPr>
          <p:cNvSpPr/>
          <p:nvPr/>
        </p:nvSpPr>
        <p:spPr>
          <a:xfrm>
            <a:off x="391603" y="0"/>
            <a:ext cx="3137397" cy="419987"/>
          </a:xfrm>
          <a:prstGeom prst="rect">
            <a:avLst/>
          </a:prstGeom>
        </p:spPr>
        <p:txBody>
          <a:bodyPr wrap="none">
            <a:spAutoFit/>
          </a:bodyPr>
          <a:lstStyle/>
          <a:p>
            <a:pPr>
              <a:lnSpc>
                <a:spcPct val="150000"/>
              </a:lnSpc>
            </a:pPr>
            <a:r>
              <a:rPr lang="en-US" altLang="zh-CN" sz="1600" b="1" kern="100" dirty="0">
                <a:solidFill>
                  <a:srgbClr val="0070C0"/>
                </a:solidFill>
                <a:latin typeface="宋体" panose="02010600030101010101" pitchFamily="2" charset="-122"/>
                <a:ea typeface="等线" panose="02010600030101010101" pitchFamily="2" charset="-122"/>
                <a:cs typeface="Times New Roman" panose="02020603050405020304" pitchFamily="18" charset="0"/>
              </a:rPr>
              <a:t>2.</a:t>
            </a:r>
            <a:r>
              <a:rPr lang="en-US" altLang="zh-CN" sz="1600" b="1" kern="100" dirty="0">
                <a:solidFill>
                  <a:srgbClr val="0070C0"/>
                </a:solidFill>
                <a:latin typeface="等线" panose="02010600030101010101" pitchFamily="2" charset="-122"/>
                <a:ea typeface="等线" panose="02010600030101010101" pitchFamily="2" charset="-122"/>
                <a:cs typeface="Times New Roman" panose="02020603050405020304" pitchFamily="18" charset="0"/>
              </a:rPr>
              <a:t> </a:t>
            </a:r>
            <a:r>
              <a:rPr lang="zh-CN" altLang="zh-CN" sz="1600" b="1" kern="100" dirty="0">
                <a:solidFill>
                  <a:srgbClr val="0070C0"/>
                </a:solidFill>
                <a:latin typeface="等线" panose="02010600030101010101" pitchFamily="2" charset="-122"/>
                <a:ea typeface="宋体" panose="02010600030101010101" pitchFamily="2" charset="-122"/>
                <a:cs typeface="Times New Roman" panose="02020603050405020304" pitchFamily="18" charset="0"/>
              </a:rPr>
              <a:t>全面理解维护我国的国家利益</a:t>
            </a:r>
            <a:endParaRPr lang="zh-CN" altLang="zh-CN" sz="1600" kern="100" dirty="0">
              <a:solidFill>
                <a:srgbClr val="0070C0"/>
              </a:solidFill>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E032BBF2-3EDC-4B01-B190-25CC81A6803B}"/>
              </a:ext>
            </a:extLst>
          </p:cNvPr>
          <p:cNvGraphicFramePr>
            <a:graphicFrameLocks noGrp="1"/>
          </p:cNvGraphicFramePr>
          <p:nvPr>
            <p:extLst>
              <p:ext uri="{D42A27DB-BD31-4B8C-83A1-F6EECF244321}">
                <p14:modId xmlns:p14="http://schemas.microsoft.com/office/powerpoint/2010/main" val="618637715"/>
              </p:ext>
            </p:extLst>
          </p:nvPr>
        </p:nvGraphicFramePr>
        <p:xfrm>
          <a:off x="180574" y="489336"/>
          <a:ext cx="8782851" cy="4486344"/>
        </p:xfrm>
        <a:graphic>
          <a:graphicData uri="http://schemas.openxmlformats.org/drawingml/2006/table">
            <a:tbl>
              <a:tblPr>
                <a:tableStyleId>{5940675A-B579-460E-94D1-54222C63F5DA}</a:tableStyleId>
              </a:tblPr>
              <a:tblGrid>
                <a:gridCol w="545567">
                  <a:extLst>
                    <a:ext uri="{9D8B030D-6E8A-4147-A177-3AD203B41FA5}">
                      <a16:colId xmlns:a16="http://schemas.microsoft.com/office/drawing/2014/main" val="635304099"/>
                    </a:ext>
                  </a:extLst>
                </a:gridCol>
                <a:gridCol w="8237284">
                  <a:extLst>
                    <a:ext uri="{9D8B030D-6E8A-4147-A177-3AD203B41FA5}">
                      <a16:colId xmlns:a16="http://schemas.microsoft.com/office/drawing/2014/main" val="3691991971"/>
                    </a:ext>
                  </a:extLst>
                </a:gridCol>
              </a:tblGrid>
              <a:tr h="590213">
                <a:tc>
                  <a:txBody>
                    <a:bodyPr/>
                    <a:lstStyle/>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是</a:t>
                      </a:r>
                      <a:endParaRPr lang="en-US" altLang="zh-CN" sz="1600" b="1" kern="100" dirty="0">
                        <a:effectLst/>
                        <a:latin typeface="宋体" panose="02010600030101010101" pitchFamily="2" charset="-122"/>
                        <a:ea typeface="宋体" panose="02010600030101010101" pitchFamily="2" charset="-122"/>
                      </a:endParaRPr>
                    </a:p>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什么</a:t>
                      </a:r>
                      <a:endParaRPr lang="zh-CN" sz="16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4779" marR="44779" marT="44779" marB="44779"/>
                </a:tc>
                <a:tc>
                  <a:txBody>
                    <a:bodyPr/>
                    <a:lstStyle/>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主要包括国家主权</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国家安全</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领土完整</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国家统一</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我国宪法确立的国家政治制度和社会大局稳定</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经济社会可持续发展的基本保障</a:t>
                      </a:r>
                      <a:r>
                        <a:rPr lang="zh-CN" altLang="en-US" sz="1600" b="1" kern="100" dirty="0">
                          <a:effectLst/>
                          <a:latin typeface="宋体" panose="02010600030101010101" pitchFamily="2" charset="-122"/>
                          <a:ea typeface="宋体" panose="02010600030101010101" pitchFamily="2" charset="-122"/>
                        </a:rPr>
                        <a:t>。</a:t>
                      </a:r>
                      <a:endParaRPr lang="zh-CN" sz="16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4779" marR="44779" marT="44779" marB="44779"/>
                </a:tc>
                <a:extLst>
                  <a:ext uri="{0D108BD9-81ED-4DB2-BD59-A6C34878D82A}">
                    <a16:rowId xmlns:a16="http://schemas.microsoft.com/office/drawing/2014/main" val="3076827564"/>
                  </a:ext>
                </a:extLst>
              </a:tr>
              <a:tr h="1039247">
                <a:tc>
                  <a:txBody>
                    <a:bodyPr/>
                    <a:lstStyle/>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为</a:t>
                      </a:r>
                      <a:endParaRPr lang="en-US" altLang="zh-CN" sz="1600" b="1" kern="100" dirty="0">
                        <a:effectLst/>
                        <a:latin typeface="宋体" panose="02010600030101010101" pitchFamily="2" charset="-122"/>
                        <a:ea typeface="宋体" panose="02010600030101010101" pitchFamily="2" charset="-122"/>
                      </a:endParaRPr>
                    </a:p>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什</a:t>
                      </a:r>
                      <a:endParaRPr lang="en-US" altLang="zh-CN" sz="1600" b="1" kern="100" dirty="0">
                        <a:effectLst/>
                        <a:latin typeface="宋体" panose="02010600030101010101" pitchFamily="2" charset="-122"/>
                        <a:ea typeface="宋体" panose="02010600030101010101" pitchFamily="2" charset="-122"/>
                      </a:endParaRPr>
                    </a:p>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么</a:t>
                      </a:r>
                      <a:endParaRPr lang="zh-CN" sz="16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4779" marR="44779" marT="44779" marB="44779"/>
                </a:tc>
                <a:tc>
                  <a:txBody>
                    <a:bodyPr/>
                    <a:lstStyle/>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①国家利益是国家生存与发展的权益</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维护国家利益是主权国家对外活动的出发点和落脚点。国家利益是国际关系的决定性因素</a:t>
                      </a:r>
                      <a:r>
                        <a:rPr lang="zh-CN" alt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②我国是人民当家作主的社会主义国家</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国家利益与人民的根本利益相一致。维护国家利益就是维护广大人民的根本利益</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是完全正当的、正义的</a:t>
                      </a:r>
                      <a:endParaRPr lang="zh-CN" sz="16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4779" marR="44779" marT="44779" marB="44779"/>
                </a:tc>
                <a:extLst>
                  <a:ext uri="{0D108BD9-81ED-4DB2-BD59-A6C34878D82A}">
                    <a16:rowId xmlns:a16="http://schemas.microsoft.com/office/drawing/2014/main" val="3439417554"/>
                  </a:ext>
                </a:extLst>
              </a:tr>
              <a:tr h="2413903">
                <a:tc>
                  <a:txBody>
                    <a:bodyPr/>
                    <a:lstStyle/>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怎</a:t>
                      </a:r>
                      <a:endParaRPr lang="en-US" altLang="zh-CN" sz="1600" b="1" kern="100" dirty="0">
                        <a:effectLst/>
                        <a:latin typeface="宋体" panose="02010600030101010101" pitchFamily="2" charset="-122"/>
                        <a:ea typeface="宋体" panose="02010600030101010101" pitchFamily="2" charset="-122"/>
                      </a:endParaRPr>
                    </a:p>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么</a:t>
                      </a:r>
                      <a:endParaRPr lang="en-US" altLang="zh-CN" sz="1600" b="1" kern="100" dirty="0">
                        <a:effectLst/>
                        <a:latin typeface="宋体" panose="02010600030101010101" pitchFamily="2" charset="-122"/>
                        <a:ea typeface="宋体" panose="02010600030101010101" pitchFamily="2" charset="-122"/>
                      </a:endParaRPr>
                    </a:p>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办</a:t>
                      </a:r>
                      <a:endParaRPr lang="zh-CN" sz="16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4779" marR="44779" marT="44779" marB="44779"/>
                </a:tc>
                <a:tc>
                  <a:txBody>
                    <a:bodyPr/>
                    <a:lstStyle/>
                    <a:p>
                      <a:pPr algn="l">
                        <a:lnSpc>
                          <a:spcPct val="150000"/>
                        </a:lnSpc>
                        <a:spcAft>
                          <a:spcPts val="0"/>
                        </a:spcAft>
                      </a:pPr>
                      <a:r>
                        <a:rPr lang="zh-CN" sz="1600" b="1" kern="100" dirty="0">
                          <a:effectLst/>
                          <a:latin typeface="宋体" panose="02010600030101010101" pitchFamily="2" charset="-122"/>
                          <a:ea typeface="宋体" panose="02010600030101010101" pitchFamily="2" charset="-122"/>
                        </a:rPr>
                        <a:t>①在当代国际社会中</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中国必须坚定地维护自己的国家利益。坚决捍卫国家的统一、独立、主权和领土完整</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绝不允许别国的侵犯</a:t>
                      </a:r>
                      <a:r>
                        <a:rPr lang="zh-CN" alt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②我国在维护自身利益的同时</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兼顾他国合理关切</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在谋求本国发展中促进各国共同发展</a:t>
                      </a:r>
                      <a:r>
                        <a:rPr lang="zh-CN" alt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③坚持走社会主义道路</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发展中国特色社会主义</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增强我国的综合国力</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奉行独立自主的和平外交政策</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促进世界和平与发展</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推动建立以和平共处五项原则为基础的国际新秩序</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坚持和维护联合国宪章的宗旨和原则等</a:t>
                      </a:r>
                      <a:r>
                        <a:rPr lang="zh-CN" alt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④从公民角度说</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要树立国家观念、民族意识</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增强民族自豪感、自尊心、自信心</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努力学好文化知识</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提高自身素质</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维护国家安定、社会稳定的政治局面</a:t>
                      </a:r>
                      <a:r>
                        <a:rPr lang="en-US" sz="1600" b="1" kern="100" dirty="0">
                          <a:effectLst/>
                          <a:latin typeface="宋体" panose="02010600030101010101" pitchFamily="2" charset="-122"/>
                          <a:ea typeface="宋体" panose="02010600030101010101" pitchFamily="2" charset="-122"/>
                        </a:rPr>
                        <a:t>;</a:t>
                      </a:r>
                      <a:r>
                        <a:rPr lang="zh-CN" sz="1600" b="1" kern="100" dirty="0">
                          <a:effectLst/>
                          <a:latin typeface="宋体" panose="02010600030101010101" pitchFamily="2" charset="-122"/>
                          <a:ea typeface="宋体" panose="02010600030101010101" pitchFamily="2" charset="-122"/>
                        </a:rPr>
                        <a:t>同一切损害国家利益的现象作斗争</a:t>
                      </a:r>
                      <a:r>
                        <a:rPr lang="zh-CN" altLang="en-US" sz="1600" b="1" kern="100" dirty="0">
                          <a:effectLst/>
                          <a:latin typeface="宋体" panose="02010600030101010101" pitchFamily="2" charset="-122"/>
                          <a:ea typeface="宋体" panose="02010600030101010101" pitchFamily="2" charset="-122"/>
                        </a:rPr>
                        <a:t>。</a:t>
                      </a:r>
                      <a:endParaRPr lang="zh-CN" sz="1600" b="1" kern="100" dirty="0">
                        <a:effectLst/>
                        <a:latin typeface="宋体" panose="02010600030101010101" pitchFamily="2" charset="-122"/>
                        <a:ea typeface="宋体" panose="02010600030101010101" pitchFamily="2" charset="-122"/>
                        <a:cs typeface="Times New Roman" panose="02020603050405020304" pitchFamily="18" charset="0"/>
                      </a:endParaRPr>
                    </a:p>
                  </a:txBody>
                  <a:tcPr marL="44779" marR="44779" marT="44779" marB="44779"/>
                </a:tc>
                <a:extLst>
                  <a:ext uri="{0D108BD9-81ED-4DB2-BD59-A6C34878D82A}">
                    <a16:rowId xmlns:a16="http://schemas.microsoft.com/office/drawing/2014/main" val="1804449066"/>
                  </a:ext>
                </a:extLst>
              </a:tr>
            </a:tbl>
          </a:graphicData>
        </a:graphic>
      </p:graphicFrame>
    </p:spTree>
    <p:extLst>
      <p:ext uri="{BB962C8B-B14F-4D97-AF65-F5344CB8AC3E}">
        <p14:creationId xmlns:p14="http://schemas.microsoft.com/office/powerpoint/2010/main" val="109276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5221</Words>
  <Application>Microsoft Office PowerPoint</Application>
  <PresentationFormat>全屏显示(16:9)</PresentationFormat>
  <Paragraphs>252</Paragraphs>
  <Slides>43</Slides>
  <Notes>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43</vt:i4>
      </vt:variant>
    </vt:vector>
  </HeadingPairs>
  <TitlesOfParts>
    <vt:vector size="52" baseType="lpstr">
      <vt:lpstr>MS Gothic</vt:lpstr>
      <vt:lpstr>等线</vt:lpstr>
      <vt:lpstr>楷体</vt:lpstr>
      <vt:lpstr>隶书</vt:lpstr>
      <vt:lpstr>宋体</vt:lpstr>
      <vt:lpstr>微软雅黑</vt:lpstr>
      <vt:lpstr>Arial</vt:lpstr>
      <vt:lpstr>Calibri</vt:lpstr>
      <vt:lpstr>1_Office 主题​​</vt:lpstr>
      <vt:lpstr>当代国际社会重难点解析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lenovo</cp:lastModifiedBy>
  <cp:revision>25</cp:revision>
  <dcterms:created xsi:type="dcterms:W3CDTF">2020-02-01T11:21:51Z</dcterms:created>
  <dcterms:modified xsi:type="dcterms:W3CDTF">2020-02-05T15:02:34Z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