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45.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tags/tag134.xml" ContentType="application/vnd.openxmlformats-officedocument.presentationml.tags+xml"/>
  <Override PartName="/ppt/tags/tag152.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41.xml" ContentType="application/vnd.openxmlformats-officedocument.presentationml.tags+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slides/slide28.xml" ContentType="application/vnd.openxmlformats-officedocument.presentationml.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65" r:id="rId2"/>
    <p:sldId id="274" r:id="rId3"/>
    <p:sldId id="314" r:id="rId4"/>
    <p:sldId id="316" r:id="rId5"/>
    <p:sldId id="318" r:id="rId6"/>
    <p:sldId id="304" r:id="rId7"/>
    <p:sldId id="275" r:id="rId8"/>
    <p:sldId id="323" r:id="rId9"/>
    <p:sldId id="320" r:id="rId10"/>
    <p:sldId id="305" r:id="rId11"/>
    <p:sldId id="321" r:id="rId12"/>
    <p:sldId id="322" r:id="rId13"/>
    <p:sldId id="326" r:id="rId14"/>
    <p:sldId id="327" r:id="rId15"/>
    <p:sldId id="329" r:id="rId16"/>
    <p:sldId id="280" r:id="rId17"/>
    <p:sldId id="281" r:id="rId18"/>
    <p:sldId id="283" r:id="rId19"/>
    <p:sldId id="285" r:id="rId20"/>
    <p:sldId id="284" r:id="rId21"/>
    <p:sldId id="282" r:id="rId22"/>
    <p:sldId id="334" r:id="rId23"/>
    <p:sldId id="330" r:id="rId24"/>
    <p:sldId id="289" r:id="rId25"/>
    <p:sldId id="290" r:id="rId26"/>
    <p:sldId id="291" r:id="rId27"/>
    <p:sldId id="292" r:id="rId28"/>
    <p:sldId id="294" r:id="rId29"/>
    <p:sldId id="293" r:id="rId30"/>
    <p:sldId id="331" r:id="rId31"/>
    <p:sldId id="333" r:id="rId32"/>
    <p:sldId id="271" r:id="rId33"/>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snapToGrid="0">
      <p:cViewPr varScale="1">
        <p:scale>
          <a:sx n="93" d="100"/>
          <a:sy n="93" d="100"/>
        </p:scale>
        <p:origin x="-234" y="-102"/>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3884613" y="8685213"/>
            <a:ext cx="2971800" cy="457200"/>
          </a:xfrm>
          <a:prstGeom prst="rect">
            <a:avLst/>
          </a:prstGeom>
        </p:spPr>
        <p:txBody>
          <a:bodyPr/>
          <a:lstStyle/>
          <a:p>
            <a:fld id="{A6837353-30EB-4A48-80EB-173D804AEFBD}" type="slidenum">
              <a:rPr lang="zh-CN" altLang="en-US" smtClean="0"/>
              <a:pPr/>
              <a:t>12</a:t>
            </a:fld>
            <a:endParaRPr lang="zh-CN" altLang="en-US"/>
          </a:p>
        </p:txBody>
      </p:sp>
    </p:spTree>
    <p:extLst>
      <p:ext uri="{BB962C8B-B14F-4D97-AF65-F5344CB8AC3E}">
        <p14:creationId xmlns="" xmlns:p14="http://schemas.microsoft.com/office/powerpoint/2010/main" val="3463178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a:defRPr/>
            </a:pPr>
            <a:fld id="{BB99344A-F212-4645-ACF6-08724061A365}" type="slidenum">
              <a:rPr lang="zh-CN" altLang="en-US" smtClean="0"/>
              <a:pPr>
                <a:defRPr/>
              </a:pPr>
              <a:t>26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8.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7.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cstate="print"/>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2020/2/6</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113110"/>
            <a:ext cx="8229600" cy="422672"/>
          </a:xfrm>
        </p:spPr>
        <p:txBody>
          <a:bodyPr/>
          <a:lstStyle/>
          <a:p>
            <a:r>
              <a:rPr lang="zh-CN" altLang="en-US"/>
              <a:t>单击此处编辑母版标题样式</a:t>
            </a:r>
          </a:p>
        </p:txBody>
      </p:sp>
      <p:sp>
        <p:nvSpPr>
          <p:cNvPr id="3" name="表格占位符 2"/>
          <p:cNvSpPr>
            <a:spLocks noGrp="1"/>
          </p:cNvSpPr>
          <p:nvPr>
            <p:ph type="tbl" idx="1"/>
          </p:nvPr>
        </p:nvSpPr>
        <p:spPr>
          <a:xfrm>
            <a:off x="457200" y="675086"/>
            <a:ext cx="8229600" cy="3936206"/>
          </a:xfrm>
        </p:spPr>
        <p:txBody>
          <a:bodyPr/>
          <a:lstStyle/>
          <a:p>
            <a:pPr lvl="0"/>
            <a:endParaRPr lang="zh-CN" altLang="en-US" noProof="0"/>
          </a:p>
        </p:txBody>
      </p:sp>
    </p:spTree>
    <p:extLst>
      <p:ext uri="{BB962C8B-B14F-4D97-AF65-F5344CB8AC3E}">
        <p14:creationId xmlns:p14="http://schemas.microsoft.com/office/powerpoint/2010/main" xmlns="" val="3196618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13110"/>
            <a:ext cx="8229600" cy="42267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675085"/>
            <a:ext cx="4038600" cy="39362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675085"/>
            <a:ext cx="4038600" cy="39362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2020/2/6</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28"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3"/>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4"/>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5"/>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2020/2/6</a:t>
            </a:fld>
            <a:endParaRPr lang="zh-CN" altLang="en-US"/>
          </a:p>
        </p:txBody>
      </p:sp>
      <p:sp>
        <p:nvSpPr>
          <p:cNvPr id="5" name="页脚占位符 4"/>
          <p:cNvSpPr>
            <a:spLocks noGrp="1"/>
          </p:cNvSpPr>
          <p:nvPr>
            <p:ph type="ftr" sz="quarter" idx="3"/>
            <p:custDataLst>
              <p:tags r:id="rId26"/>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7"/>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9" r:id="rId20"/>
    <p:sldLayoutId id="2147483670" r:id="rId21"/>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2141037-D0A4-4E21-8F8B-B1408E39520C}"/>
              </a:ext>
            </a:extLst>
          </p:cNvPr>
          <p:cNvPicPr>
            <a:picLocks noChangeAspect="1"/>
          </p:cNvPicPr>
          <p:nvPr/>
        </p:nvPicPr>
        <p:blipFill rotWithShape="1">
          <a:blip r:embed="rId4" cstate="print"/>
          <a:srcRect r="531"/>
          <a:stretch/>
        </p:blipFill>
        <p:spPr>
          <a:xfrm>
            <a:off x="0" y="0"/>
            <a:ext cx="9144000" cy="5143500"/>
          </a:xfrm>
          <a:prstGeom prst="rect">
            <a:avLst/>
          </a:prstGeom>
        </p:spPr>
      </p:pic>
      <p:sp>
        <p:nvSpPr>
          <p:cNvPr id="15" name="标题 14"/>
          <p:cNvSpPr>
            <a:spLocks noGrp="1"/>
          </p:cNvSpPr>
          <p:nvPr>
            <p:ph type="ctrTitle" idx="13"/>
          </p:nvPr>
        </p:nvSpPr>
        <p:spPr>
          <a:xfrm>
            <a:off x="3496941" y="1918980"/>
            <a:ext cx="5412105" cy="728345"/>
          </a:xfrm>
        </p:spPr>
        <p:txBody>
          <a:bodyPr>
            <a:normAutofit/>
          </a:bodyPr>
          <a:lstStyle/>
          <a:p>
            <a:pPr algn="ctr"/>
            <a:r>
              <a:rPr lang="zh-CN" altLang="en-US" b="1" spc="300" dirty="0" smtClean="0">
                <a:solidFill>
                  <a:srgbClr val="FF0000"/>
                </a:solidFill>
                <a:latin typeface="微软雅黑" panose="020B0503020204020204" charset="-122"/>
                <a:ea typeface="微软雅黑" panose="020B0503020204020204" charset="-122"/>
                <a:sym typeface="+mn-ea"/>
              </a:rPr>
              <a:t>坚定制度自信</a:t>
            </a:r>
            <a:endParaRPr lang="zh-CN" altLang="en-US"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00110"/>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高三政治</a:t>
            </a:r>
            <a:endPar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324224" y="3699565"/>
            <a:ext cx="4836240" cy="499624"/>
          </a:xfrm>
          <a:prstGeom prst="rect">
            <a:avLst/>
          </a:prstGeom>
          <a:noFill/>
        </p:spPr>
        <p:txBody>
          <a:bodyPr wrap="square" rtlCol="0">
            <a:spAutoFit/>
          </a:bodyPr>
          <a:lstStyle/>
          <a:p>
            <a:pPr algn="ctr">
              <a:lnSpc>
                <a:spcPct val="150000"/>
              </a:lnSpc>
            </a:pPr>
            <a:r>
              <a:rPr lang="zh-CN" altLang="en-US" sz="2000" b="1" spc="226" dirty="0" smtClean="0">
                <a:solidFill>
                  <a:schemeClr val="bg2">
                    <a:lumMod val="10000"/>
                  </a:schemeClr>
                </a:solidFill>
                <a:latin typeface="微软雅黑" panose="020B0503020204020204" charset="-122"/>
                <a:ea typeface="微软雅黑" panose="020B0503020204020204" charset="-122"/>
              </a:rPr>
              <a:t>清华附中朝阳学校    宁秀霞</a:t>
            </a:r>
            <a:endParaRPr lang="zh-CN" altLang="en-US" sz="2000" b="1"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0" y="1"/>
            <a:ext cx="3028950" cy="589360"/>
          </a:xfrm>
        </p:spPr>
        <p:txBody>
          <a:bodyPr/>
          <a:lstStyle/>
          <a:p>
            <a:pPr algn="l" eaLnBrk="1" hangingPunct="1"/>
            <a:r>
              <a:rPr lang="en-US" altLang="zh-CN" sz="2700" dirty="0">
                <a:ea typeface="黑体" pitchFamily="49" charset="-122"/>
              </a:rPr>
              <a:t> 【</a:t>
            </a:r>
            <a:r>
              <a:rPr sz="2700" dirty="0">
                <a:ea typeface="黑体" pitchFamily="49" charset="-122"/>
              </a:rPr>
              <a:t>知识结构</a:t>
            </a:r>
            <a:r>
              <a:rPr lang="en-US" altLang="zh-CN" sz="2700" dirty="0">
                <a:ea typeface="黑体" pitchFamily="49" charset="-122"/>
              </a:rPr>
              <a:t>】</a:t>
            </a:r>
            <a:endParaRPr sz="2700" dirty="0">
              <a:ea typeface="黑体" pitchFamily="49" charset="-122"/>
            </a:endParaRPr>
          </a:p>
        </p:txBody>
      </p:sp>
      <p:sp>
        <p:nvSpPr>
          <p:cNvPr id="141316" name="AutoShape 4"/>
          <p:cNvSpPr>
            <a:spLocks/>
          </p:cNvSpPr>
          <p:nvPr/>
        </p:nvSpPr>
        <p:spPr bwMode="auto">
          <a:xfrm>
            <a:off x="2000251" y="589361"/>
            <a:ext cx="714375" cy="2035969"/>
          </a:xfrm>
          <a:prstGeom prst="leftBrace">
            <a:avLst>
              <a:gd name="adj1" fmla="val 1706"/>
              <a:gd name="adj2" fmla="val 51616"/>
            </a:avLst>
          </a:prstGeom>
          <a:noFill/>
          <a:ln w="50800">
            <a:solidFill>
              <a:srgbClr val="FFCC00"/>
            </a:solidFill>
            <a:round/>
            <a:headEnd/>
            <a:tailEnd/>
          </a:ln>
        </p:spPr>
        <p:txBody>
          <a:bodyPr wrap="none" lIns="68580" tIns="34290" rIns="68580" bIns="34290" anchor="ctr"/>
          <a:lstStyle/>
          <a:p>
            <a:endParaRPr lang="zh-CN" altLang="en-US" b="1">
              <a:latin typeface="楷体" pitchFamily="49" charset="-122"/>
              <a:ea typeface="楷体" pitchFamily="49" charset="-122"/>
            </a:endParaRPr>
          </a:p>
        </p:txBody>
      </p:sp>
      <p:sp>
        <p:nvSpPr>
          <p:cNvPr id="44037" name="Text Box 5"/>
          <p:cNvSpPr txBox="1">
            <a:spLocks noChangeArrowheads="1"/>
          </p:cNvSpPr>
          <p:nvPr/>
        </p:nvSpPr>
        <p:spPr bwMode="auto">
          <a:xfrm>
            <a:off x="2852738" y="321469"/>
            <a:ext cx="1219200" cy="646331"/>
          </a:xfrm>
          <a:prstGeom prst="rect">
            <a:avLst/>
          </a:prstGeom>
          <a:solidFill>
            <a:schemeClr val="bg1"/>
          </a:solidFill>
          <a:ln w="9525">
            <a:noFill/>
            <a:miter lim="800000"/>
            <a:headEnd/>
            <a:tailEnd/>
          </a:ln>
        </p:spPr>
        <p:txBody>
          <a:bodyPr lIns="68580" tIns="34290" rIns="68580" bIns="34290">
            <a:spAutoFit/>
          </a:bodyPr>
          <a:lstStyle/>
          <a:p>
            <a:pPr>
              <a:spcBef>
                <a:spcPct val="50000"/>
              </a:spcBef>
            </a:pPr>
            <a:r>
              <a:rPr lang="zh-CN" altLang="en-US" sz="1500" b="1" dirty="0">
                <a:latin typeface="楷体" pitchFamily="49" charset="-122"/>
                <a:ea typeface="楷体" pitchFamily="49" charset="-122"/>
              </a:rPr>
              <a:t>公有制</a:t>
            </a:r>
            <a:endParaRPr lang="en-US" altLang="zh-CN" sz="1500" b="1" dirty="0">
              <a:latin typeface="楷体" pitchFamily="49" charset="-122"/>
              <a:ea typeface="楷体" pitchFamily="49" charset="-122"/>
            </a:endParaRPr>
          </a:p>
          <a:p>
            <a:pPr>
              <a:spcBef>
                <a:spcPct val="50000"/>
              </a:spcBef>
            </a:pPr>
            <a:r>
              <a:rPr lang="zh-CN" altLang="en-US" sz="1500" b="1" dirty="0">
                <a:latin typeface="楷体" pitchFamily="49" charset="-122"/>
                <a:ea typeface="楷体" pitchFamily="49" charset="-122"/>
              </a:rPr>
              <a:t>为</a:t>
            </a:r>
            <a:r>
              <a:rPr lang="zh-CN" altLang="en-US" sz="1500" b="1" dirty="0">
                <a:solidFill>
                  <a:srgbClr val="FF0000"/>
                </a:solidFill>
                <a:latin typeface="楷体" pitchFamily="49" charset="-122"/>
                <a:ea typeface="楷体" pitchFamily="49" charset="-122"/>
              </a:rPr>
              <a:t>主体</a:t>
            </a:r>
          </a:p>
        </p:txBody>
      </p:sp>
      <p:sp>
        <p:nvSpPr>
          <p:cNvPr id="44038" name="Text Box 6"/>
          <p:cNvSpPr txBox="1">
            <a:spLocks noChangeArrowheads="1"/>
          </p:cNvSpPr>
          <p:nvPr/>
        </p:nvSpPr>
        <p:spPr bwMode="auto">
          <a:xfrm>
            <a:off x="2571751" y="2143125"/>
            <a:ext cx="1571625" cy="530915"/>
          </a:xfrm>
          <a:prstGeom prst="rect">
            <a:avLst/>
          </a:prstGeom>
          <a:noFill/>
          <a:ln w="9525">
            <a:noFill/>
            <a:miter lim="800000"/>
            <a:headEnd/>
            <a:tailEnd/>
          </a:ln>
        </p:spPr>
        <p:txBody>
          <a:bodyPr lIns="68580" tIns="34290" rIns="68580" bIns="34290">
            <a:spAutoFit/>
          </a:bodyPr>
          <a:lstStyle/>
          <a:p>
            <a:pPr algn="ctr">
              <a:spcBef>
                <a:spcPct val="50000"/>
              </a:spcBef>
            </a:pPr>
            <a:r>
              <a:rPr lang="zh-CN" altLang="en-US" sz="1500" b="1" dirty="0">
                <a:latin typeface="楷体" pitchFamily="49" charset="-122"/>
                <a:ea typeface="楷体" pitchFamily="49" charset="-122"/>
              </a:rPr>
              <a:t>多种所有制经济共同发展</a:t>
            </a:r>
          </a:p>
        </p:txBody>
      </p:sp>
      <p:sp>
        <p:nvSpPr>
          <p:cNvPr id="44039" name="AutoShape 7"/>
          <p:cNvSpPr>
            <a:spLocks/>
          </p:cNvSpPr>
          <p:nvPr/>
        </p:nvSpPr>
        <p:spPr bwMode="auto">
          <a:xfrm>
            <a:off x="3714750" y="267891"/>
            <a:ext cx="285750" cy="750094"/>
          </a:xfrm>
          <a:prstGeom prst="leftBrace">
            <a:avLst>
              <a:gd name="adj1" fmla="val 0"/>
              <a:gd name="adj2" fmla="val 50000"/>
            </a:avLst>
          </a:prstGeom>
          <a:noFill/>
          <a:ln w="47625">
            <a:solidFill>
              <a:srgbClr val="FFCC00"/>
            </a:solidFill>
            <a:round/>
            <a:headEnd/>
            <a:tailEnd/>
          </a:ln>
        </p:spPr>
        <p:txBody>
          <a:bodyPr wrap="none" lIns="68580" tIns="34290" rIns="68580" bIns="34290" anchor="ctr"/>
          <a:lstStyle/>
          <a:p>
            <a:endParaRPr lang="zh-CN" altLang="en-US" b="1">
              <a:latin typeface="楷体" pitchFamily="49" charset="-122"/>
              <a:ea typeface="楷体" pitchFamily="49" charset="-122"/>
            </a:endParaRPr>
          </a:p>
        </p:txBody>
      </p:sp>
      <p:sp>
        <p:nvSpPr>
          <p:cNvPr id="44040" name="Text Box 8"/>
          <p:cNvSpPr txBox="1">
            <a:spLocks noChangeArrowheads="1"/>
          </p:cNvSpPr>
          <p:nvPr/>
        </p:nvSpPr>
        <p:spPr bwMode="auto">
          <a:xfrm>
            <a:off x="3929063" y="160736"/>
            <a:ext cx="2143125" cy="992579"/>
          </a:xfrm>
          <a:prstGeom prst="rect">
            <a:avLst/>
          </a:prstGeom>
          <a:solidFill>
            <a:schemeClr val="bg1"/>
          </a:solidFill>
          <a:ln w="9525">
            <a:noFill/>
            <a:miter lim="800000"/>
            <a:headEnd/>
            <a:tailEnd/>
          </a:ln>
        </p:spPr>
        <p:txBody>
          <a:bodyPr lIns="68580" tIns="34290" rIns="68580" bIns="34290">
            <a:spAutoFit/>
          </a:bodyPr>
          <a:lstStyle/>
          <a:p>
            <a:pPr>
              <a:spcBef>
                <a:spcPct val="50000"/>
              </a:spcBef>
            </a:pPr>
            <a:r>
              <a:rPr lang="zh-CN" altLang="en-US" sz="1500" b="1" dirty="0">
                <a:latin typeface="楷体" pitchFamily="49" charset="-122"/>
                <a:ea typeface="楷体" pitchFamily="49" charset="-122"/>
              </a:rPr>
              <a:t>国有经济</a:t>
            </a:r>
          </a:p>
          <a:p>
            <a:pPr>
              <a:spcBef>
                <a:spcPct val="50000"/>
              </a:spcBef>
            </a:pPr>
            <a:r>
              <a:rPr lang="zh-CN" altLang="en-US" sz="1500" b="1" dirty="0">
                <a:latin typeface="楷体" pitchFamily="49" charset="-122"/>
                <a:ea typeface="楷体" pitchFamily="49" charset="-122"/>
              </a:rPr>
              <a:t>集体经济</a:t>
            </a:r>
          </a:p>
          <a:p>
            <a:pPr>
              <a:spcBef>
                <a:spcPct val="50000"/>
              </a:spcBef>
            </a:pPr>
            <a:r>
              <a:rPr lang="zh-CN" altLang="en-US" sz="1500" b="1" dirty="0">
                <a:latin typeface="楷体" pitchFamily="49" charset="-122"/>
                <a:ea typeface="楷体" pitchFamily="49" charset="-122"/>
              </a:rPr>
              <a:t>混合</a:t>
            </a:r>
            <a:r>
              <a:rPr lang="en-US" altLang="zh-CN" sz="1500" b="1" dirty="0">
                <a:latin typeface="楷体" pitchFamily="49" charset="-122"/>
                <a:ea typeface="楷体" pitchFamily="49" charset="-122"/>
              </a:rPr>
              <a:t>……</a:t>
            </a:r>
          </a:p>
        </p:txBody>
      </p:sp>
      <p:sp>
        <p:nvSpPr>
          <p:cNvPr id="44041" name="AutoShape 9"/>
          <p:cNvSpPr>
            <a:spLocks/>
          </p:cNvSpPr>
          <p:nvPr/>
        </p:nvSpPr>
        <p:spPr bwMode="auto">
          <a:xfrm>
            <a:off x="5214938" y="267891"/>
            <a:ext cx="304800" cy="857250"/>
          </a:xfrm>
          <a:prstGeom prst="rightBrace">
            <a:avLst>
              <a:gd name="adj1" fmla="val 0"/>
              <a:gd name="adj2" fmla="val 50000"/>
            </a:avLst>
          </a:prstGeom>
          <a:noFill/>
          <a:ln w="50800">
            <a:solidFill>
              <a:srgbClr val="FFCC00"/>
            </a:solidFill>
            <a:round/>
            <a:headEnd/>
            <a:tailEnd/>
          </a:ln>
        </p:spPr>
        <p:txBody>
          <a:bodyPr wrap="none" lIns="68580" tIns="34290" rIns="68580" bIns="34290" anchor="ctr"/>
          <a:lstStyle/>
          <a:p>
            <a:endParaRPr lang="zh-CN" altLang="en-US" b="1">
              <a:latin typeface="楷体" pitchFamily="49" charset="-122"/>
              <a:ea typeface="楷体" pitchFamily="49" charset="-122"/>
            </a:endParaRPr>
          </a:p>
        </p:txBody>
      </p:sp>
      <p:sp>
        <p:nvSpPr>
          <p:cNvPr id="44042" name="Text Box 10"/>
          <p:cNvSpPr txBox="1">
            <a:spLocks noChangeArrowheads="1"/>
          </p:cNvSpPr>
          <p:nvPr/>
        </p:nvSpPr>
        <p:spPr bwMode="auto">
          <a:xfrm>
            <a:off x="5626100" y="503634"/>
            <a:ext cx="2303463" cy="300038"/>
          </a:xfrm>
          <a:prstGeom prst="rect">
            <a:avLst/>
          </a:prstGeom>
          <a:noFill/>
          <a:ln w="9525">
            <a:noFill/>
            <a:miter lim="800000"/>
            <a:headEnd/>
            <a:tailEnd/>
          </a:ln>
        </p:spPr>
        <p:txBody>
          <a:bodyPr lIns="68580" tIns="34290" rIns="68580" bIns="34290">
            <a:spAutoFit/>
          </a:bodyPr>
          <a:lstStyle/>
          <a:p>
            <a:pPr>
              <a:spcBef>
                <a:spcPct val="50000"/>
              </a:spcBef>
            </a:pPr>
            <a:r>
              <a:rPr lang="zh-CN" altLang="en-US" sz="1500" b="1" dirty="0">
                <a:latin typeface="楷体" pitchFamily="49" charset="-122"/>
                <a:ea typeface="楷体" pitchFamily="49" charset="-122"/>
              </a:rPr>
              <a:t>各自地位及作用</a:t>
            </a:r>
          </a:p>
        </p:txBody>
      </p:sp>
      <p:sp>
        <p:nvSpPr>
          <p:cNvPr id="44043" name="AutoShape 11"/>
          <p:cNvSpPr>
            <a:spLocks/>
          </p:cNvSpPr>
          <p:nvPr/>
        </p:nvSpPr>
        <p:spPr bwMode="auto">
          <a:xfrm>
            <a:off x="4071939" y="2188370"/>
            <a:ext cx="357187" cy="651272"/>
          </a:xfrm>
          <a:prstGeom prst="leftBrace">
            <a:avLst>
              <a:gd name="adj1" fmla="val 0"/>
              <a:gd name="adj2" fmla="val 50000"/>
            </a:avLst>
          </a:prstGeom>
          <a:noFill/>
          <a:ln w="50800">
            <a:solidFill>
              <a:srgbClr val="FFCC00"/>
            </a:solidFill>
            <a:round/>
            <a:headEnd/>
            <a:tailEnd/>
          </a:ln>
        </p:spPr>
        <p:txBody>
          <a:bodyPr wrap="none" lIns="68580" tIns="34290" rIns="68580" bIns="34290" anchor="ctr"/>
          <a:lstStyle/>
          <a:p>
            <a:endParaRPr lang="zh-CN" altLang="en-US" b="1">
              <a:latin typeface="楷体" pitchFamily="49" charset="-122"/>
              <a:ea typeface="楷体" pitchFamily="49" charset="-122"/>
            </a:endParaRPr>
          </a:p>
        </p:txBody>
      </p:sp>
      <p:sp>
        <p:nvSpPr>
          <p:cNvPr id="44044" name="Text Box 12"/>
          <p:cNvSpPr txBox="1">
            <a:spLocks noChangeArrowheads="1"/>
          </p:cNvSpPr>
          <p:nvPr/>
        </p:nvSpPr>
        <p:spPr bwMode="auto">
          <a:xfrm>
            <a:off x="4422199" y="2089786"/>
            <a:ext cx="1357313" cy="992579"/>
          </a:xfrm>
          <a:prstGeom prst="rect">
            <a:avLst/>
          </a:prstGeom>
          <a:solidFill>
            <a:schemeClr val="accent2">
              <a:lumMod val="20000"/>
              <a:lumOff val="80000"/>
            </a:schemeClr>
          </a:solidFill>
          <a:ln w="9525">
            <a:noFill/>
            <a:miter lim="800000"/>
            <a:headEnd/>
            <a:tailEnd/>
          </a:ln>
        </p:spPr>
        <p:txBody>
          <a:bodyPr lIns="68580" tIns="34290" rIns="68580" bIns="34290">
            <a:spAutoFit/>
          </a:bodyPr>
          <a:lstStyle/>
          <a:p>
            <a:pPr>
              <a:spcBef>
                <a:spcPct val="50000"/>
              </a:spcBef>
            </a:pPr>
            <a:r>
              <a:rPr lang="zh-CN" altLang="en-US" sz="1500" b="1" dirty="0" smtClean="0">
                <a:latin typeface="楷体" pitchFamily="49" charset="-122"/>
                <a:ea typeface="楷体" pitchFamily="49" charset="-122"/>
              </a:rPr>
              <a:t>个体经济</a:t>
            </a:r>
            <a:endParaRPr lang="en-US" altLang="zh-CN" sz="1500" b="1" dirty="0" smtClean="0">
              <a:latin typeface="楷体" pitchFamily="49" charset="-122"/>
              <a:ea typeface="楷体" pitchFamily="49" charset="-122"/>
            </a:endParaRPr>
          </a:p>
          <a:p>
            <a:pPr>
              <a:spcBef>
                <a:spcPct val="50000"/>
              </a:spcBef>
            </a:pPr>
            <a:r>
              <a:rPr lang="zh-CN" altLang="en-US" sz="1500" b="1" dirty="0" smtClean="0">
                <a:latin typeface="楷体" pitchFamily="49" charset="-122"/>
                <a:ea typeface="楷体" pitchFamily="49" charset="-122"/>
              </a:rPr>
              <a:t>私营经济</a:t>
            </a:r>
            <a:endParaRPr lang="en-US" altLang="zh-CN" sz="1500" b="1" dirty="0" smtClean="0">
              <a:latin typeface="楷体" pitchFamily="49" charset="-122"/>
              <a:ea typeface="楷体" pitchFamily="49" charset="-122"/>
            </a:endParaRPr>
          </a:p>
          <a:p>
            <a:pPr>
              <a:spcBef>
                <a:spcPct val="50000"/>
              </a:spcBef>
            </a:pPr>
            <a:r>
              <a:rPr lang="zh-CN" altLang="en-US" sz="1500" b="1" dirty="0" smtClean="0">
                <a:latin typeface="楷体" pitchFamily="49" charset="-122"/>
                <a:ea typeface="楷体" pitchFamily="49" charset="-122"/>
              </a:rPr>
              <a:t>外资</a:t>
            </a:r>
            <a:r>
              <a:rPr lang="zh-CN" altLang="en-US" sz="1500" b="1" dirty="0">
                <a:latin typeface="楷体" pitchFamily="49" charset="-122"/>
                <a:ea typeface="楷体" pitchFamily="49" charset="-122"/>
              </a:rPr>
              <a:t>经济</a:t>
            </a:r>
          </a:p>
        </p:txBody>
      </p:sp>
      <p:sp>
        <p:nvSpPr>
          <p:cNvPr id="44045" name="AutoShape 13"/>
          <p:cNvSpPr>
            <a:spLocks noChangeArrowheads="1"/>
          </p:cNvSpPr>
          <p:nvPr/>
        </p:nvSpPr>
        <p:spPr bwMode="auto">
          <a:xfrm>
            <a:off x="3212091" y="1011059"/>
            <a:ext cx="214312" cy="482203"/>
          </a:xfrm>
          <a:prstGeom prst="downArrow">
            <a:avLst>
              <a:gd name="adj1" fmla="val 50000"/>
              <a:gd name="adj2" fmla="val 91722"/>
            </a:avLst>
          </a:prstGeom>
          <a:gradFill rotWithShape="0">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18900000" scaled="1"/>
          </a:gradFill>
          <a:ln w="38100">
            <a:solidFill>
              <a:schemeClr val="tx1"/>
            </a:solidFill>
            <a:miter lim="800000"/>
            <a:headEnd/>
            <a:tailEnd/>
          </a:ln>
        </p:spPr>
        <p:txBody>
          <a:bodyPr vert="eaVert" wrap="none" lIns="68580" tIns="34290" rIns="68580" bIns="34290" anchor="ctr"/>
          <a:lstStyle/>
          <a:p>
            <a:endParaRPr lang="zh-CN" altLang="en-US" b="1">
              <a:latin typeface="楷体" pitchFamily="49" charset="-122"/>
              <a:ea typeface="楷体" pitchFamily="49" charset="-122"/>
            </a:endParaRPr>
          </a:p>
        </p:txBody>
      </p:sp>
      <p:sp>
        <p:nvSpPr>
          <p:cNvPr id="44046" name="Text Box 14"/>
          <p:cNvSpPr txBox="1">
            <a:spLocks noChangeArrowheads="1"/>
          </p:cNvSpPr>
          <p:nvPr/>
        </p:nvSpPr>
        <p:spPr bwMode="auto">
          <a:xfrm>
            <a:off x="2428876" y="1500187"/>
            <a:ext cx="6372225" cy="577081"/>
          </a:xfrm>
          <a:prstGeom prst="rect">
            <a:avLst/>
          </a:prstGeom>
          <a:solidFill>
            <a:srgbClr val="CCECFF"/>
          </a:solidFill>
          <a:ln w="9525">
            <a:solidFill>
              <a:schemeClr val="tx1"/>
            </a:solidFill>
            <a:miter lim="800000"/>
            <a:headEnd/>
            <a:tailEnd/>
          </a:ln>
        </p:spPr>
        <p:txBody>
          <a:bodyPr lIns="68580" tIns="34290" rIns="68580" bIns="34290">
            <a:spAutoFit/>
          </a:bodyPr>
          <a:lstStyle/>
          <a:p>
            <a:pPr>
              <a:spcBef>
                <a:spcPct val="20000"/>
              </a:spcBef>
            </a:pPr>
            <a:r>
              <a:rPr lang="zh-CN" altLang="zh-CN" sz="1500" b="1" dirty="0">
                <a:latin typeface="楷体" pitchFamily="49" charset="-122"/>
                <a:ea typeface="楷体" pitchFamily="49" charset="-122"/>
              </a:rPr>
              <a:t>①</a:t>
            </a:r>
            <a:r>
              <a:rPr lang="zh-CN" altLang="en-US" sz="1500" b="1" dirty="0">
                <a:solidFill>
                  <a:srgbClr val="FF0000"/>
                </a:solidFill>
                <a:latin typeface="楷体" pitchFamily="49" charset="-122"/>
                <a:ea typeface="楷体" pitchFamily="49" charset="-122"/>
              </a:rPr>
              <a:t>公有资产</a:t>
            </a:r>
            <a:r>
              <a:rPr lang="zh-CN" altLang="en-US" sz="1500" b="1" dirty="0">
                <a:latin typeface="楷体" pitchFamily="49" charset="-122"/>
                <a:ea typeface="楷体" pitchFamily="49" charset="-122"/>
              </a:rPr>
              <a:t>在社会总资产中占优势</a:t>
            </a:r>
            <a:r>
              <a:rPr lang="zh-CN" altLang="zh-CN" sz="1500" b="1" dirty="0">
                <a:latin typeface="楷体" pitchFamily="49" charset="-122"/>
                <a:ea typeface="楷体" pitchFamily="49" charset="-122"/>
              </a:rPr>
              <a:t>.</a:t>
            </a:r>
          </a:p>
          <a:p>
            <a:pPr>
              <a:spcBef>
                <a:spcPct val="20000"/>
              </a:spcBef>
            </a:pPr>
            <a:r>
              <a:rPr lang="zh-CN" altLang="zh-CN" sz="1500" b="1" dirty="0">
                <a:latin typeface="楷体" pitchFamily="49" charset="-122"/>
                <a:ea typeface="楷体" pitchFamily="49" charset="-122"/>
              </a:rPr>
              <a:t>②</a:t>
            </a:r>
            <a:r>
              <a:rPr lang="zh-CN" altLang="en-US" sz="1500" b="1" dirty="0">
                <a:latin typeface="楷体" pitchFamily="49" charset="-122"/>
                <a:ea typeface="楷体" pitchFamily="49" charset="-122"/>
              </a:rPr>
              <a:t>国有经济控制国民经济命脉，对经济发展起</a:t>
            </a:r>
            <a:r>
              <a:rPr lang="zh-CN" altLang="en-US" sz="1500" b="1" dirty="0">
                <a:solidFill>
                  <a:srgbClr val="FF3300"/>
                </a:solidFill>
                <a:latin typeface="楷体" pitchFamily="49" charset="-122"/>
                <a:ea typeface="楷体" pitchFamily="49" charset="-122"/>
              </a:rPr>
              <a:t>主导作用</a:t>
            </a:r>
            <a:r>
              <a:rPr lang="zh-CN" altLang="en-US" sz="1500" b="1" dirty="0">
                <a:latin typeface="楷体" pitchFamily="49" charset="-122"/>
                <a:ea typeface="楷体" pitchFamily="49" charset="-122"/>
              </a:rPr>
              <a:t>。</a:t>
            </a:r>
          </a:p>
        </p:txBody>
      </p:sp>
      <p:sp>
        <p:nvSpPr>
          <p:cNvPr id="44048" name="Text Box 16"/>
          <p:cNvSpPr txBox="1">
            <a:spLocks noChangeArrowheads="1"/>
          </p:cNvSpPr>
          <p:nvPr/>
        </p:nvSpPr>
        <p:spPr bwMode="auto">
          <a:xfrm>
            <a:off x="2947701" y="1120053"/>
            <a:ext cx="1511300" cy="300038"/>
          </a:xfrm>
          <a:prstGeom prst="rect">
            <a:avLst/>
          </a:prstGeom>
          <a:noFill/>
          <a:ln w="9525">
            <a:noFill/>
            <a:miter lim="800000"/>
            <a:headEnd/>
            <a:tailEnd/>
          </a:ln>
        </p:spPr>
        <p:txBody>
          <a:bodyPr lIns="68580" tIns="34290" rIns="68580" bIns="34290">
            <a:spAutoFit/>
          </a:bodyPr>
          <a:lstStyle/>
          <a:p>
            <a:r>
              <a:rPr lang="zh-CN" altLang="en-US" sz="1500" b="1" dirty="0">
                <a:latin typeface="楷体" pitchFamily="49" charset="-122"/>
                <a:ea typeface="楷体" pitchFamily="49" charset="-122"/>
              </a:rPr>
              <a:t>体  现</a:t>
            </a:r>
          </a:p>
        </p:txBody>
      </p:sp>
      <p:sp>
        <p:nvSpPr>
          <p:cNvPr id="44051" name="Line 19"/>
          <p:cNvSpPr>
            <a:spLocks noChangeShapeType="1"/>
          </p:cNvSpPr>
          <p:nvPr/>
        </p:nvSpPr>
        <p:spPr bwMode="auto">
          <a:xfrm>
            <a:off x="8143875" y="2089547"/>
            <a:ext cx="0" cy="375047"/>
          </a:xfrm>
          <a:prstGeom prst="line">
            <a:avLst/>
          </a:prstGeom>
          <a:noFill/>
          <a:ln w="50800">
            <a:solidFill>
              <a:schemeClr val="tx1"/>
            </a:solidFill>
            <a:round/>
            <a:headEnd/>
            <a:tailEnd type="triangle" w="med" len="med"/>
          </a:ln>
        </p:spPr>
        <p:txBody>
          <a:bodyPr lIns="68580" tIns="34290" rIns="68580" bIns="34290"/>
          <a:lstStyle/>
          <a:p>
            <a:endParaRPr lang="zh-CN" altLang="en-US">
              <a:latin typeface="楷体" pitchFamily="49" charset="-122"/>
              <a:ea typeface="楷体" pitchFamily="49" charset="-122"/>
            </a:endParaRPr>
          </a:p>
        </p:txBody>
      </p:sp>
      <p:sp>
        <p:nvSpPr>
          <p:cNvPr id="44053" name="Text Box 21"/>
          <p:cNvSpPr txBox="1">
            <a:spLocks noChangeArrowheads="1"/>
          </p:cNvSpPr>
          <p:nvPr/>
        </p:nvSpPr>
        <p:spPr bwMode="auto">
          <a:xfrm>
            <a:off x="7651750" y="2464594"/>
            <a:ext cx="1206500" cy="530915"/>
          </a:xfrm>
          <a:prstGeom prst="rect">
            <a:avLst/>
          </a:prstGeom>
          <a:noFill/>
          <a:ln w="9525">
            <a:noFill/>
            <a:miter lim="800000"/>
            <a:headEnd/>
            <a:tailEnd/>
          </a:ln>
        </p:spPr>
        <p:txBody>
          <a:bodyPr lIns="68580" tIns="34290" rIns="68580" bIns="34290">
            <a:spAutoFit/>
          </a:bodyPr>
          <a:lstStyle/>
          <a:p>
            <a:r>
              <a:rPr lang="zh-CN" altLang="en-US" sz="1500" b="1" dirty="0">
                <a:solidFill>
                  <a:srgbClr val="0000CC"/>
                </a:solidFill>
                <a:latin typeface="楷体" pitchFamily="49" charset="-122"/>
                <a:ea typeface="楷体" pitchFamily="49" charset="-122"/>
              </a:rPr>
              <a:t>体现在</a:t>
            </a:r>
          </a:p>
          <a:p>
            <a:r>
              <a:rPr lang="zh-CN" altLang="en-US" sz="1500" b="1" dirty="0">
                <a:solidFill>
                  <a:srgbClr val="0000CC"/>
                </a:solidFill>
                <a:latin typeface="楷体" pitchFamily="49" charset="-122"/>
                <a:ea typeface="楷体" pitchFamily="49" charset="-122"/>
              </a:rPr>
              <a:t>控制力上</a:t>
            </a:r>
          </a:p>
        </p:txBody>
      </p:sp>
      <p:sp>
        <p:nvSpPr>
          <p:cNvPr id="44055" name="Text Box 23"/>
          <p:cNvSpPr txBox="1">
            <a:spLocks noChangeArrowheads="1"/>
          </p:cNvSpPr>
          <p:nvPr/>
        </p:nvSpPr>
        <p:spPr bwMode="auto">
          <a:xfrm>
            <a:off x="714376" y="3214688"/>
            <a:ext cx="950020" cy="392415"/>
          </a:xfrm>
          <a:prstGeom prst="rect">
            <a:avLst/>
          </a:prstGeom>
          <a:noFill/>
          <a:ln w="9525">
            <a:noFill/>
            <a:miter lim="800000"/>
            <a:headEnd/>
            <a:tailEnd/>
          </a:ln>
        </p:spPr>
        <p:txBody>
          <a:bodyPr wrap="none" lIns="68580" tIns="34290" rIns="68580" bIns="34290">
            <a:spAutoFit/>
          </a:bodyPr>
          <a:lstStyle/>
          <a:p>
            <a:r>
              <a:rPr lang="zh-CN" altLang="en-US" sz="2100" b="1" dirty="0">
                <a:solidFill>
                  <a:srgbClr val="0000CC"/>
                </a:solidFill>
                <a:latin typeface="黑体" pitchFamily="49" charset="-122"/>
                <a:ea typeface="黑体" pitchFamily="49" charset="-122"/>
              </a:rPr>
              <a:t>为什么</a:t>
            </a:r>
          </a:p>
        </p:txBody>
      </p:sp>
      <p:sp>
        <p:nvSpPr>
          <p:cNvPr id="44056" name="Text Box 24"/>
          <p:cNvSpPr txBox="1">
            <a:spLocks noChangeArrowheads="1"/>
          </p:cNvSpPr>
          <p:nvPr/>
        </p:nvSpPr>
        <p:spPr bwMode="auto">
          <a:xfrm>
            <a:off x="785814" y="4379120"/>
            <a:ext cx="950020" cy="392415"/>
          </a:xfrm>
          <a:prstGeom prst="rect">
            <a:avLst/>
          </a:prstGeom>
          <a:noFill/>
          <a:ln w="9525">
            <a:noFill/>
            <a:miter lim="800000"/>
            <a:headEnd/>
            <a:tailEnd/>
          </a:ln>
        </p:spPr>
        <p:txBody>
          <a:bodyPr wrap="none" lIns="68580" tIns="34290" rIns="68580" bIns="34290">
            <a:spAutoFit/>
          </a:bodyPr>
          <a:lstStyle/>
          <a:p>
            <a:r>
              <a:rPr lang="zh-CN" altLang="en-US" sz="2100" b="1" dirty="0">
                <a:solidFill>
                  <a:srgbClr val="0000CC"/>
                </a:solidFill>
                <a:latin typeface="黑体" pitchFamily="49" charset="-122"/>
                <a:ea typeface="黑体" pitchFamily="49" charset="-122"/>
              </a:rPr>
              <a:t>怎么办</a:t>
            </a:r>
          </a:p>
        </p:txBody>
      </p:sp>
      <p:sp>
        <p:nvSpPr>
          <p:cNvPr id="44057" name="AutoShape 25"/>
          <p:cNvSpPr>
            <a:spLocks/>
          </p:cNvSpPr>
          <p:nvPr/>
        </p:nvSpPr>
        <p:spPr bwMode="auto">
          <a:xfrm>
            <a:off x="2928939" y="4554142"/>
            <a:ext cx="215900" cy="539353"/>
          </a:xfrm>
          <a:prstGeom prst="leftBrace">
            <a:avLst>
              <a:gd name="adj1" fmla="val 27757"/>
              <a:gd name="adj2" fmla="val 50000"/>
            </a:avLst>
          </a:prstGeom>
          <a:noFill/>
          <a:ln w="50800">
            <a:solidFill>
              <a:schemeClr val="tx1"/>
            </a:solidFill>
            <a:round/>
            <a:headEnd/>
            <a:tailEnd/>
          </a:ln>
        </p:spPr>
        <p:txBody>
          <a:bodyPr wrap="none" lIns="68580" tIns="34290" rIns="68580" bIns="34290" anchor="ctr"/>
          <a:lstStyle/>
          <a:p>
            <a:endParaRPr lang="zh-CN" altLang="en-US" b="1">
              <a:latin typeface="楷体" pitchFamily="49" charset="-122"/>
              <a:ea typeface="楷体" pitchFamily="49" charset="-122"/>
            </a:endParaRPr>
          </a:p>
        </p:txBody>
      </p:sp>
      <p:sp>
        <p:nvSpPr>
          <p:cNvPr id="28" name="Text Box 23"/>
          <p:cNvSpPr txBox="1">
            <a:spLocks noChangeArrowheads="1"/>
          </p:cNvSpPr>
          <p:nvPr/>
        </p:nvSpPr>
        <p:spPr bwMode="auto">
          <a:xfrm>
            <a:off x="1141269" y="1204589"/>
            <a:ext cx="950020" cy="392415"/>
          </a:xfrm>
          <a:prstGeom prst="rect">
            <a:avLst/>
          </a:prstGeom>
          <a:noFill/>
          <a:ln w="9525">
            <a:noFill/>
            <a:miter lim="800000"/>
            <a:headEnd/>
            <a:tailEnd/>
          </a:ln>
        </p:spPr>
        <p:txBody>
          <a:bodyPr wrap="none" lIns="68580" tIns="34290" rIns="68580" bIns="34290">
            <a:spAutoFit/>
          </a:bodyPr>
          <a:lstStyle/>
          <a:p>
            <a:r>
              <a:rPr lang="zh-CN" altLang="en-US" sz="2100" b="1" dirty="0">
                <a:solidFill>
                  <a:srgbClr val="0000CC"/>
                </a:solidFill>
                <a:latin typeface="黑体" pitchFamily="49" charset="-122"/>
                <a:ea typeface="黑体" pitchFamily="49" charset="-122"/>
              </a:rPr>
              <a:t>是什么</a:t>
            </a:r>
          </a:p>
        </p:txBody>
      </p:sp>
      <p:sp>
        <p:nvSpPr>
          <p:cNvPr id="141334" name="右箭头 29"/>
          <p:cNvSpPr>
            <a:spLocks noChangeArrowheads="1"/>
          </p:cNvSpPr>
          <p:nvPr/>
        </p:nvSpPr>
        <p:spPr bwMode="auto">
          <a:xfrm>
            <a:off x="975015" y="1595329"/>
            <a:ext cx="1357313" cy="160734"/>
          </a:xfrm>
          <a:prstGeom prst="rightArrow">
            <a:avLst>
              <a:gd name="adj1" fmla="val 50000"/>
              <a:gd name="adj2" fmla="val 49992"/>
            </a:avLst>
          </a:prstGeom>
          <a:solidFill>
            <a:schemeClr val="accent1"/>
          </a:solidFill>
          <a:ln w="9525" algn="ctr">
            <a:solidFill>
              <a:schemeClr val="tx1"/>
            </a:solidFill>
            <a:round/>
            <a:headEnd/>
            <a:tailEnd/>
          </a:ln>
        </p:spPr>
        <p:txBody>
          <a:bodyPr lIns="68580" tIns="34290" rIns="68580" bIns="34290"/>
          <a:lstStyle/>
          <a:p>
            <a:endParaRPr lang="zh-CN" altLang="en-US" b="1">
              <a:latin typeface="楷体" pitchFamily="49" charset="-122"/>
              <a:ea typeface="楷体" pitchFamily="49" charset="-122"/>
            </a:endParaRPr>
          </a:p>
        </p:txBody>
      </p:sp>
      <p:sp>
        <p:nvSpPr>
          <p:cNvPr id="141335" name="右箭头 30"/>
          <p:cNvSpPr>
            <a:spLocks noChangeArrowheads="1"/>
          </p:cNvSpPr>
          <p:nvPr/>
        </p:nvSpPr>
        <p:spPr bwMode="auto">
          <a:xfrm>
            <a:off x="857250" y="3536156"/>
            <a:ext cx="1143000" cy="214313"/>
          </a:xfrm>
          <a:prstGeom prst="rightArrow">
            <a:avLst>
              <a:gd name="adj1" fmla="val 50000"/>
              <a:gd name="adj2" fmla="val 50000"/>
            </a:avLst>
          </a:prstGeom>
          <a:solidFill>
            <a:schemeClr val="accent1"/>
          </a:solidFill>
          <a:ln w="9525" algn="ctr">
            <a:solidFill>
              <a:schemeClr val="tx1"/>
            </a:solidFill>
            <a:round/>
            <a:headEnd/>
            <a:tailEnd/>
          </a:ln>
        </p:spPr>
        <p:txBody>
          <a:bodyPr lIns="68580" tIns="34290" rIns="68580" bIns="34290"/>
          <a:lstStyle/>
          <a:p>
            <a:endParaRPr lang="zh-CN" altLang="en-US" b="1">
              <a:latin typeface="楷体" pitchFamily="49" charset="-122"/>
              <a:ea typeface="楷体" pitchFamily="49" charset="-122"/>
            </a:endParaRPr>
          </a:p>
        </p:txBody>
      </p:sp>
      <p:sp>
        <p:nvSpPr>
          <p:cNvPr id="141336" name="右箭头 31"/>
          <p:cNvSpPr>
            <a:spLocks noChangeArrowheads="1"/>
          </p:cNvSpPr>
          <p:nvPr/>
        </p:nvSpPr>
        <p:spPr bwMode="auto">
          <a:xfrm>
            <a:off x="857251" y="4714876"/>
            <a:ext cx="1071563" cy="160735"/>
          </a:xfrm>
          <a:prstGeom prst="rightArrow">
            <a:avLst>
              <a:gd name="adj1" fmla="val 50000"/>
              <a:gd name="adj2" fmla="val 50000"/>
            </a:avLst>
          </a:prstGeom>
          <a:solidFill>
            <a:schemeClr val="accent1"/>
          </a:solidFill>
          <a:ln w="9525" algn="ctr">
            <a:solidFill>
              <a:schemeClr val="tx1"/>
            </a:solidFill>
            <a:round/>
            <a:headEnd/>
            <a:tailEnd/>
          </a:ln>
        </p:spPr>
        <p:txBody>
          <a:bodyPr lIns="68580" tIns="34290" rIns="68580" bIns="34290"/>
          <a:lstStyle/>
          <a:p>
            <a:endParaRPr lang="zh-CN" altLang="en-US" b="1">
              <a:latin typeface="楷体" pitchFamily="49" charset="-122"/>
              <a:ea typeface="楷体" pitchFamily="49" charset="-122"/>
            </a:endParaRPr>
          </a:p>
        </p:txBody>
      </p:sp>
      <p:sp>
        <p:nvSpPr>
          <p:cNvPr id="33" name="TextBox 32"/>
          <p:cNvSpPr txBox="1">
            <a:spLocks noChangeArrowheads="1"/>
          </p:cNvSpPr>
          <p:nvPr/>
        </p:nvSpPr>
        <p:spPr bwMode="auto">
          <a:xfrm>
            <a:off x="1928814" y="4500563"/>
            <a:ext cx="715581" cy="530915"/>
          </a:xfrm>
          <a:prstGeom prst="rect">
            <a:avLst/>
          </a:prstGeom>
          <a:noFill/>
          <a:ln w="9525">
            <a:noFill/>
            <a:miter lim="800000"/>
            <a:headEnd/>
            <a:tailEnd/>
          </a:ln>
        </p:spPr>
        <p:txBody>
          <a:bodyPr wrap="none" lIns="68580" tIns="34290" rIns="68580" bIns="34290">
            <a:spAutoFit/>
          </a:bodyPr>
          <a:lstStyle/>
          <a:p>
            <a:r>
              <a:rPr lang="zh-CN" altLang="en-US" sz="1500" b="1" dirty="0">
                <a:latin typeface="楷体" pitchFamily="49" charset="-122"/>
                <a:ea typeface="楷体" pitchFamily="49" charset="-122"/>
              </a:rPr>
              <a:t>两个毫</a:t>
            </a:r>
            <a:endParaRPr lang="en-US" altLang="zh-CN" sz="1500" b="1" dirty="0">
              <a:latin typeface="楷体" pitchFamily="49" charset="-122"/>
              <a:ea typeface="楷体" pitchFamily="49" charset="-122"/>
            </a:endParaRPr>
          </a:p>
          <a:p>
            <a:r>
              <a:rPr lang="zh-CN" altLang="en-US" sz="1500" b="1" dirty="0">
                <a:latin typeface="楷体" pitchFamily="49" charset="-122"/>
                <a:ea typeface="楷体" pitchFamily="49" charset="-122"/>
              </a:rPr>
              <a:t>不动摇</a:t>
            </a:r>
          </a:p>
        </p:txBody>
      </p:sp>
      <p:sp>
        <p:nvSpPr>
          <p:cNvPr id="35" name="TextBox 34"/>
          <p:cNvSpPr txBox="1">
            <a:spLocks noChangeArrowheads="1"/>
          </p:cNvSpPr>
          <p:nvPr/>
        </p:nvSpPr>
        <p:spPr bwMode="auto">
          <a:xfrm>
            <a:off x="3214688" y="4446985"/>
            <a:ext cx="3041939" cy="300083"/>
          </a:xfrm>
          <a:prstGeom prst="rect">
            <a:avLst/>
          </a:prstGeom>
          <a:noFill/>
          <a:ln w="9525">
            <a:noFill/>
            <a:miter lim="800000"/>
            <a:headEnd/>
            <a:tailEnd/>
          </a:ln>
        </p:spPr>
        <p:txBody>
          <a:bodyPr wrap="none" lIns="68580" tIns="34290" rIns="68580" bIns="34290">
            <a:spAutoFit/>
          </a:bodyPr>
          <a:lstStyle/>
          <a:p>
            <a:r>
              <a:rPr lang="zh-CN" altLang="en-US" sz="1500" b="1" dirty="0">
                <a:latin typeface="楷体" pitchFamily="49" charset="-122"/>
                <a:ea typeface="楷体" pitchFamily="49" charset="-122"/>
              </a:rPr>
              <a:t>毫不动摇地巩固和发展公有制经济</a:t>
            </a:r>
          </a:p>
        </p:txBody>
      </p:sp>
      <p:sp>
        <p:nvSpPr>
          <p:cNvPr id="36" name="TextBox 35"/>
          <p:cNvSpPr txBox="1">
            <a:spLocks noChangeArrowheads="1"/>
          </p:cNvSpPr>
          <p:nvPr/>
        </p:nvSpPr>
        <p:spPr bwMode="auto">
          <a:xfrm>
            <a:off x="3174553" y="4797028"/>
            <a:ext cx="3816189" cy="300083"/>
          </a:xfrm>
          <a:prstGeom prst="rect">
            <a:avLst/>
          </a:prstGeom>
          <a:noFill/>
          <a:ln w="9525">
            <a:noFill/>
            <a:miter lim="800000"/>
            <a:headEnd/>
            <a:tailEnd/>
          </a:ln>
        </p:spPr>
        <p:txBody>
          <a:bodyPr wrap="none" lIns="68580" tIns="34290" rIns="68580" bIns="34290">
            <a:spAutoFit/>
          </a:bodyPr>
          <a:lstStyle/>
          <a:p>
            <a:r>
              <a:rPr lang="zh-CN" altLang="en-US" sz="1500" b="1" dirty="0">
                <a:latin typeface="楷体" pitchFamily="49" charset="-122"/>
                <a:ea typeface="楷体" pitchFamily="49" charset="-122"/>
              </a:rPr>
              <a:t>毫不动摇地鼓励、支持、引导非公有制经济</a:t>
            </a:r>
          </a:p>
        </p:txBody>
      </p:sp>
      <p:sp>
        <p:nvSpPr>
          <p:cNvPr id="37" name="Text Box 14"/>
          <p:cNvSpPr txBox="1">
            <a:spLocks noChangeArrowheads="1"/>
          </p:cNvSpPr>
          <p:nvPr/>
        </p:nvSpPr>
        <p:spPr bwMode="auto">
          <a:xfrm>
            <a:off x="2156980" y="3769844"/>
            <a:ext cx="6571383" cy="706347"/>
          </a:xfrm>
          <a:prstGeom prst="rect">
            <a:avLst/>
          </a:prstGeom>
          <a:noFill/>
          <a:ln w="9525">
            <a:noFill/>
            <a:miter lim="800000"/>
            <a:headEnd/>
            <a:tailEnd/>
          </a:ln>
        </p:spPr>
        <p:txBody>
          <a:bodyPr wrap="square" lIns="68580" tIns="34290" rIns="68580" bIns="34290">
            <a:spAutoFit/>
          </a:bodyPr>
          <a:lstStyle/>
          <a:p>
            <a:pPr>
              <a:lnSpc>
                <a:spcPct val="115000"/>
              </a:lnSpc>
            </a:pPr>
            <a:r>
              <a:rPr kumimoji="1" lang="zh-CN" altLang="en-US" b="1" dirty="0">
                <a:latin typeface="楷体" pitchFamily="49" charset="-122"/>
                <a:ea typeface="楷体" pitchFamily="49" charset="-122"/>
              </a:rPr>
              <a:t>初级阶段的国情：生产力水平多层次，发展不平衡</a:t>
            </a:r>
            <a:endParaRPr kumimoji="1" lang="en-US" altLang="zh-CN" b="1" dirty="0">
              <a:latin typeface="楷体" pitchFamily="49" charset="-122"/>
              <a:ea typeface="楷体" pitchFamily="49" charset="-122"/>
            </a:endParaRPr>
          </a:p>
          <a:p>
            <a:pPr>
              <a:lnSpc>
                <a:spcPct val="115000"/>
              </a:lnSpc>
            </a:pPr>
            <a:r>
              <a:rPr kumimoji="1" lang="zh-CN" altLang="en-US" b="1" dirty="0">
                <a:latin typeface="楷体" pitchFamily="49" charset="-122"/>
                <a:ea typeface="楷体" pitchFamily="49" charset="-122"/>
              </a:rPr>
              <a:t>实践证明：三个有利于</a:t>
            </a:r>
          </a:p>
        </p:txBody>
      </p:sp>
      <p:sp>
        <p:nvSpPr>
          <p:cNvPr id="38" name="Text Box 15"/>
          <p:cNvSpPr txBox="1">
            <a:spLocks noChangeArrowheads="1"/>
          </p:cNvSpPr>
          <p:nvPr/>
        </p:nvSpPr>
        <p:spPr bwMode="auto">
          <a:xfrm>
            <a:off x="2071689" y="3107533"/>
            <a:ext cx="7072312" cy="678647"/>
          </a:xfrm>
          <a:prstGeom prst="rect">
            <a:avLst/>
          </a:prstGeom>
          <a:noFill/>
          <a:ln w="9525">
            <a:noFill/>
            <a:miter lim="800000"/>
            <a:headEnd/>
            <a:tailEnd/>
          </a:ln>
        </p:spPr>
        <p:txBody>
          <a:bodyPr lIns="68580" tIns="34290" rIns="68580" bIns="34290">
            <a:spAutoFit/>
          </a:bodyPr>
          <a:lstStyle/>
          <a:p>
            <a:pPr>
              <a:lnSpc>
                <a:spcPct val="110000"/>
              </a:lnSpc>
            </a:pPr>
            <a:r>
              <a:rPr lang="zh-CN" altLang="en-US" b="1" dirty="0">
                <a:solidFill>
                  <a:srgbClr val="0000CC"/>
                </a:solidFill>
                <a:latin typeface="楷体" pitchFamily="49" charset="-122"/>
                <a:ea typeface="楷体" pitchFamily="49" charset="-122"/>
              </a:rPr>
              <a:t>根本原因：</a:t>
            </a:r>
            <a:r>
              <a:rPr lang="zh-CN" altLang="en-US" b="1" dirty="0">
                <a:latin typeface="楷体" pitchFamily="49" charset="-122"/>
                <a:ea typeface="楷体" pitchFamily="49" charset="-122"/>
              </a:rPr>
              <a:t>是由生产关系一定要适应生产力发展的客观规律决定的。</a:t>
            </a:r>
          </a:p>
          <a:p>
            <a:pPr>
              <a:lnSpc>
                <a:spcPct val="110000"/>
              </a:lnSpc>
            </a:pPr>
            <a:r>
              <a:rPr lang="zh-CN" altLang="en-US" b="1" dirty="0">
                <a:solidFill>
                  <a:srgbClr val="0000CC"/>
                </a:solidFill>
                <a:latin typeface="楷体" pitchFamily="49" charset="-122"/>
                <a:ea typeface="楷体" pitchFamily="49" charset="-122"/>
              </a:rPr>
              <a:t>具体原因：</a:t>
            </a:r>
            <a:r>
              <a:rPr lang="zh-CN" altLang="en-US" b="1" dirty="0">
                <a:latin typeface="楷体" pitchFamily="49" charset="-122"/>
                <a:ea typeface="楷体" pitchFamily="49" charset="-122"/>
              </a:rPr>
              <a:t>由我国的社会主义性质和社会主义初级阶段的国情决定</a:t>
            </a:r>
          </a:p>
        </p:txBody>
      </p:sp>
      <p:sp>
        <p:nvSpPr>
          <p:cNvPr id="39" name="AutoShape 25"/>
          <p:cNvSpPr>
            <a:spLocks/>
          </p:cNvSpPr>
          <p:nvPr/>
        </p:nvSpPr>
        <p:spPr bwMode="auto">
          <a:xfrm>
            <a:off x="2000251" y="3268266"/>
            <a:ext cx="142875" cy="646509"/>
          </a:xfrm>
          <a:prstGeom prst="leftBrace">
            <a:avLst>
              <a:gd name="adj1" fmla="val 27764"/>
              <a:gd name="adj2" fmla="val 50000"/>
            </a:avLst>
          </a:prstGeom>
          <a:noFill/>
          <a:ln w="50800">
            <a:solidFill>
              <a:schemeClr val="tx1"/>
            </a:solidFill>
            <a:round/>
            <a:headEnd/>
            <a:tailEnd/>
          </a:ln>
        </p:spPr>
        <p:txBody>
          <a:bodyPr wrap="none" lIns="68580" tIns="34290" rIns="68580" bIns="34290" anchor="ctr"/>
          <a:lstStyle/>
          <a:p>
            <a:endParaRPr lang="zh-CN" altLang="en-US" b="1">
              <a:latin typeface="楷体" pitchFamily="49" charset="-122"/>
              <a:ea typeface="楷体" pitchFamily="49" charset="-122"/>
            </a:endParaRPr>
          </a:p>
        </p:txBody>
      </p:sp>
      <p:sp>
        <p:nvSpPr>
          <p:cNvPr id="31" name="TextBox 30"/>
          <p:cNvSpPr txBox="1"/>
          <p:nvPr/>
        </p:nvSpPr>
        <p:spPr>
          <a:xfrm>
            <a:off x="0" y="1151134"/>
            <a:ext cx="969496" cy="1903793"/>
          </a:xfrm>
          <a:prstGeom prst="rect">
            <a:avLst/>
          </a:prstGeom>
          <a:solidFill>
            <a:schemeClr val="accent5">
              <a:lumMod val="20000"/>
              <a:lumOff val="80000"/>
            </a:schemeClr>
          </a:solidFill>
          <a:ln w="28575">
            <a:solidFill>
              <a:srgbClr val="7030A0"/>
            </a:solidFill>
          </a:ln>
        </p:spPr>
        <p:txBody>
          <a:bodyPr vert="eaVert" wrap="square" lIns="68580" tIns="34290" rIns="68580" bIns="34290" rtlCol="0">
            <a:spAutoFit/>
          </a:bodyPr>
          <a:lstStyle/>
          <a:p>
            <a:r>
              <a:rPr lang="zh-CN" altLang="en-US" b="1" dirty="0" smtClean="0">
                <a:latin typeface="黑体" pitchFamily="49" charset="-122"/>
                <a:ea typeface="黑体" pitchFamily="49" charset="-122"/>
              </a:rPr>
              <a:t>以公有制为主体</a:t>
            </a:r>
            <a:endParaRPr lang="en-US" altLang="zh-CN" b="1" dirty="0" smtClean="0">
              <a:latin typeface="黑体" pitchFamily="49" charset="-122"/>
              <a:ea typeface="黑体" pitchFamily="49" charset="-122"/>
            </a:endParaRPr>
          </a:p>
          <a:p>
            <a:r>
              <a:rPr lang="zh-CN" altLang="en-US" b="1" dirty="0" smtClean="0">
                <a:latin typeface="黑体" pitchFamily="49" charset="-122"/>
                <a:ea typeface="黑体" pitchFamily="49" charset="-122"/>
              </a:rPr>
              <a:t>多种所有制经济</a:t>
            </a:r>
            <a:endParaRPr lang="en-US" altLang="zh-CN" b="1" dirty="0" smtClean="0">
              <a:latin typeface="黑体" pitchFamily="49" charset="-122"/>
              <a:ea typeface="黑体" pitchFamily="49" charset="-122"/>
            </a:endParaRPr>
          </a:p>
          <a:p>
            <a:r>
              <a:rPr lang="zh-CN" altLang="en-US" b="1" dirty="0" smtClean="0">
                <a:latin typeface="黑体" pitchFamily="49" charset="-122"/>
                <a:ea typeface="黑体" pitchFamily="49" charset="-122"/>
              </a:rPr>
              <a:t>共同发展</a:t>
            </a:r>
            <a:endParaRPr lang="zh-CN" altLang="en-US" b="1" dirty="0">
              <a:latin typeface="黑体" pitchFamily="49" charset="-122"/>
              <a:ea typeface="黑体" pitchFamily="49" charset="-122"/>
            </a:endParaRPr>
          </a:p>
        </p:txBody>
      </p:sp>
    </p:spTree>
  </p:cSld>
  <p:clrMapOvr>
    <a:masterClrMapping/>
  </p:clrMapOvr>
  <p:transition advTm="3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2">
            <a:extLst>
              <a:ext uri="{FF2B5EF4-FFF2-40B4-BE49-F238E27FC236}">
                <a16:creationId xmlns="" xmlns:a16="http://schemas.microsoft.com/office/drawing/2014/main" id="{A824B893-141B-4DDE-BF08-687E438B118A}"/>
              </a:ext>
            </a:extLst>
          </p:cNvPr>
          <p:cNvSpPr txBox="1">
            <a:spLocks noChangeArrowheads="1"/>
          </p:cNvSpPr>
          <p:nvPr/>
        </p:nvSpPr>
        <p:spPr bwMode="auto">
          <a:xfrm>
            <a:off x="2303860" y="721519"/>
            <a:ext cx="432197" cy="1731243"/>
          </a:xfrm>
          <a:prstGeom prst="rect">
            <a:avLst/>
          </a:prstGeom>
          <a:solidFill>
            <a:srgbClr val="ACEAF2"/>
          </a:solidFill>
          <a:ln w="9525">
            <a:solidFill>
              <a:srgbClr val="FF0000"/>
            </a:solidFill>
            <a:miter lim="800000"/>
            <a:headEnd/>
            <a:tailEnd/>
          </a:ln>
        </p:spPr>
        <p:txBody>
          <a:bodyPr lIns="68580" tIns="34290" rIns="68580" bIns="34290">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1800" b="1" dirty="0">
                <a:ea typeface="华文细黑" panose="02010600040101010101" pitchFamily="2" charset="-122"/>
              </a:rPr>
              <a:t>个人</a:t>
            </a:r>
          </a:p>
          <a:p>
            <a:pPr eaLnBrk="1" hangingPunct="1"/>
            <a:r>
              <a:rPr lang="zh-CN" altLang="en-US" sz="1800" b="1" dirty="0">
                <a:ea typeface="华文细黑" panose="02010600040101010101" pitchFamily="2" charset="-122"/>
              </a:rPr>
              <a:t>收入</a:t>
            </a:r>
          </a:p>
          <a:p>
            <a:pPr eaLnBrk="1" hangingPunct="1"/>
            <a:r>
              <a:rPr lang="zh-CN" altLang="en-US" sz="1800" b="1" dirty="0">
                <a:ea typeface="华文细黑" panose="02010600040101010101" pitchFamily="2" charset="-122"/>
              </a:rPr>
              <a:t>分配</a:t>
            </a:r>
          </a:p>
        </p:txBody>
      </p:sp>
      <p:sp>
        <p:nvSpPr>
          <p:cNvPr id="169987" name="左大括号 61">
            <a:extLst>
              <a:ext uri="{FF2B5EF4-FFF2-40B4-BE49-F238E27FC236}">
                <a16:creationId xmlns="" xmlns:a16="http://schemas.microsoft.com/office/drawing/2014/main" id="{97A1DA74-4D4F-45D5-8B8F-725D2176E203}"/>
              </a:ext>
            </a:extLst>
          </p:cNvPr>
          <p:cNvSpPr>
            <a:spLocks/>
          </p:cNvSpPr>
          <p:nvPr/>
        </p:nvSpPr>
        <p:spPr bwMode="auto">
          <a:xfrm>
            <a:off x="2736057" y="1"/>
            <a:ext cx="54769" cy="3003947"/>
          </a:xfrm>
          <a:prstGeom prst="leftBrace">
            <a:avLst>
              <a:gd name="adj1" fmla="val 38089"/>
              <a:gd name="adj2" fmla="val 50000"/>
            </a:avLst>
          </a:prstGeom>
          <a:noFill/>
          <a:ln w="38100" algn="ctr">
            <a:solidFill>
              <a:srgbClr val="065093"/>
            </a:solidFill>
            <a:round/>
            <a:headEnd/>
            <a:tailEnd/>
          </a:ln>
          <a:extLst>
            <a:ext uri="{909E8E84-426E-40DD-AFC4-6F175D3DCCD1}">
              <a14:hiddenFill xmlns="" xmlns:a14="http://schemas.microsoft.com/office/drawing/2010/main">
                <a:solidFill>
                  <a:srgbClr val="FFFFFF"/>
                </a:solidFill>
              </a14:hiddenFill>
            </a:ext>
          </a:extLst>
        </p:spPr>
        <p:txBody>
          <a:bodyPr lIns="68580" tIns="34290" rIns="68580" bIns="34290" anchor="ct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800" dirty="0">
              <a:latin typeface="Constantia" panose="02030602050306030303" pitchFamily="18" charset="0"/>
            </a:endParaRPr>
          </a:p>
        </p:txBody>
      </p:sp>
      <p:sp>
        <p:nvSpPr>
          <p:cNvPr id="106500" name="Text Box 4">
            <a:extLst>
              <a:ext uri="{FF2B5EF4-FFF2-40B4-BE49-F238E27FC236}">
                <a16:creationId xmlns="" xmlns:a16="http://schemas.microsoft.com/office/drawing/2014/main" id="{65805C7A-808A-4566-B819-F08D8598D324}"/>
              </a:ext>
            </a:extLst>
          </p:cNvPr>
          <p:cNvSpPr txBox="1">
            <a:spLocks noChangeArrowheads="1"/>
          </p:cNvSpPr>
          <p:nvPr/>
        </p:nvSpPr>
        <p:spPr bwMode="auto">
          <a:xfrm>
            <a:off x="2789636" y="0"/>
            <a:ext cx="648890" cy="62324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lIns="68580" tIns="34290" rIns="68580" bIns="34290">
            <a:spAutoFit/>
          </a:bodyPr>
          <a:lstStyle/>
          <a:p>
            <a:pPr eaLnBrk="1" hangingPunct="1">
              <a:defRPr/>
            </a:pPr>
            <a:r>
              <a:rPr lang="zh-CN" altLang="en-US" b="1" dirty="0">
                <a:ea typeface="华文细黑" pitchFamily="2" charset="-122"/>
              </a:rPr>
              <a:t>分配</a:t>
            </a:r>
          </a:p>
          <a:p>
            <a:pPr eaLnBrk="1" hangingPunct="1">
              <a:defRPr/>
            </a:pPr>
            <a:r>
              <a:rPr lang="zh-CN" altLang="en-US" b="1" dirty="0">
                <a:ea typeface="华文细黑" pitchFamily="2" charset="-122"/>
              </a:rPr>
              <a:t>制度</a:t>
            </a:r>
          </a:p>
        </p:txBody>
      </p:sp>
      <p:sp>
        <p:nvSpPr>
          <p:cNvPr id="106501" name="Text Box 5">
            <a:extLst>
              <a:ext uri="{FF2B5EF4-FFF2-40B4-BE49-F238E27FC236}">
                <a16:creationId xmlns="" xmlns:a16="http://schemas.microsoft.com/office/drawing/2014/main" id="{F5815492-66CB-4BA4-9F6F-97AC8645CAE7}"/>
              </a:ext>
            </a:extLst>
          </p:cNvPr>
          <p:cNvSpPr txBox="1">
            <a:spLocks noChangeArrowheads="1"/>
          </p:cNvSpPr>
          <p:nvPr/>
        </p:nvSpPr>
        <p:spPr bwMode="auto">
          <a:xfrm>
            <a:off x="2789636" y="2193131"/>
            <a:ext cx="648890" cy="62324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lIns="68580" tIns="34290" rIns="68580" bIns="34290">
            <a:spAutoFit/>
          </a:bodyPr>
          <a:lstStyle/>
          <a:p>
            <a:pPr eaLnBrk="1" hangingPunct="1">
              <a:defRPr/>
            </a:pPr>
            <a:r>
              <a:rPr lang="zh-CN" altLang="en-US" b="1" dirty="0">
                <a:ea typeface="华文细黑" pitchFamily="2" charset="-122"/>
              </a:rPr>
              <a:t>分配</a:t>
            </a:r>
          </a:p>
          <a:p>
            <a:pPr eaLnBrk="1" hangingPunct="1">
              <a:defRPr/>
            </a:pPr>
            <a:r>
              <a:rPr lang="zh-CN" altLang="en-US" b="1" dirty="0">
                <a:ea typeface="华文细黑" pitchFamily="2" charset="-122"/>
              </a:rPr>
              <a:t>原则</a:t>
            </a:r>
          </a:p>
        </p:txBody>
      </p:sp>
      <p:sp>
        <p:nvSpPr>
          <p:cNvPr id="2" name="左大括号 61">
            <a:extLst>
              <a:ext uri="{FF2B5EF4-FFF2-40B4-BE49-F238E27FC236}">
                <a16:creationId xmlns="" xmlns:a16="http://schemas.microsoft.com/office/drawing/2014/main" id="{49DF43DB-264A-4027-9506-34077B7DBBB4}"/>
              </a:ext>
            </a:extLst>
          </p:cNvPr>
          <p:cNvSpPr>
            <a:spLocks/>
          </p:cNvSpPr>
          <p:nvPr/>
        </p:nvSpPr>
        <p:spPr bwMode="auto">
          <a:xfrm>
            <a:off x="3492105" y="0"/>
            <a:ext cx="53578" cy="681038"/>
          </a:xfrm>
          <a:prstGeom prst="leftBrace">
            <a:avLst>
              <a:gd name="adj1" fmla="val 8827"/>
              <a:gd name="adj2" fmla="val 50000"/>
            </a:avLst>
          </a:prstGeom>
          <a:noFill/>
          <a:ln w="38100" algn="ctr">
            <a:solidFill>
              <a:srgbClr val="065093"/>
            </a:solidFill>
            <a:round/>
            <a:headEnd/>
            <a:tailEnd/>
          </a:ln>
          <a:extLst>
            <a:ext uri="{909E8E84-426E-40DD-AFC4-6F175D3DCCD1}">
              <a14:hiddenFill xmlns="" xmlns:a14="http://schemas.microsoft.com/office/drawing/2010/main">
                <a:solidFill>
                  <a:srgbClr val="FFFFFF"/>
                </a:solidFill>
              </a14:hiddenFill>
            </a:ext>
          </a:extLst>
        </p:spPr>
        <p:txBody>
          <a:bodyPr lIns="68580" tIns="34290" rIns="68580" bIns="34290" anchor="ct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800" dirty="0">
              <a:latin typeface="Constantia" panose="02030602050306030303" pitchFamily="18" charset="0"/>
            </a:endParaRPr>
          </a:p>
        </p:txBody>
      </p:sp>
      <p:sp>
        <p:nvSpPr>
          <p:cNvPr id="106503" name="Text Box 7">
            <a:extLst>
              <a:ext uri="{FF2B5EF4-FFF2-40B4-BE49-F238E27FC236}">
                <a16:creationId xmlns="" xmlns:a16="http://schemas.microsoft.com/office/drawing/2014/main" id="{DE725D5D-CEB3-42AF-BCFA-AF0CCCD5BA69}"/>
              </a:ext>
            </a:extLst>
          </p:cNvPr>
          <p:cNvSpPr txBox="1">
            <a:spLocks noChangeArrowheads="1"/>
          </p:cNvSpPr>
          <p:nvPr/>
        </p:nvSpPr>
        <p:spPr bwMode="auto">
          <a:xfrm>
            <a:off x="3654030" y="0"/>
            <a:ext cx="810815" cy="304800"/>
          </a:xfrm>
          <a:prstGeom prst="rect">
            <a:avLst/>
          </a:prstGeom>
          <a:solidFill>
            <a:schemeClr val="bg1"/>
          </a:solidFill>
          <a:ln w="9525">
            <a:solidFill>
              <a:srgbClr val="FF0000"/>
            </a:solidFill>
            <a:miter lim="800000"/>
            <a:headEnd/>
            <a:tailEnd/>
          </a:ln>
        </p:spPr>
        <p:txBody>
          <a:bodyPr lIns="68580" tIns="34290" rIns="68580" bIns="34290">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1500" b="1" dirty="0"/>
              <a:t>是什么</a:t>
            </a:r>
          </a:p>
        </p:txBody>
      </p:sp>
      <p:sp>
        <p:nvSpPr>
          <p:cNvPr id="106504" name="Text Box 8">
            <a:extLst>
              <a:ext uri="{FF2B5EF4-FFF2-40B4-BE49-F238E27FC236}">
                <a16:creationId xmlns="" xmlns:a16="http://schemas.microsoft.com/office/drawing/2014/main" id="{9BE363D8-F42A-4071-8522-76C262B7ED57}"/>
              </a:ext>
            </a:extLst>
          </p:cNvPr>
          <p:cNvSpPr txBox="1">
            <a:spLocks noChangeArrowheads="1"/>
          </p:cNvSpPr>
          <p:nvPr/>
        </p:nvSpPr>
        <p:spPr bwMode="auto">
          <a:xfrm>
            <a:off x="3654029" y="357188"/>
            <a:ext cx="838200" cy="304800"/>
          </a:xfrm>
          <a:prstGeom prst="rect">
            <a:avLst/>
          </a:prstGeom>
          <a:solidFill>
            <a:schemeClr val="bg1"/>
          </a:solidFill>
          <a:ln w="9525">
            <a:solidFill>
              <a:srgbClr val="FF0000"/>
            </a:solidFill>
            <a:miter lim="800000"/>
            <a:headEnd/>
            <a:tailEnd/>
          </a:ln>
        </p:spPr>
        <p:txBody>
          <a:bodyPr lIns="68580" tIns="34290" rIns="68580" bIns="34290">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1500" b="1" dirty="0"/>
              <a:t>为什么</a:t>
            </a:r>
          </a:p>
        </p:txBody>
      </p:sp>
      <p:sp>
        <p:nvSpPr>
          <p:cNvPr id="3" name="左大括号 61">
            <a:extLst>
              <a:ext uri="{FF2B5EF4-FFF2-40B4-BE49-F238E27FC236}">
                <a16:creationId xmlns="" xmlns:a16="http://schemas.microsoft.com/office/drawing/2014/main" id="{4EE72819-871D-4F68-9755-36D632ACA945}"/>
              </a:ext>
            </a:extLst>
          </p:cNvPr>
          <p:cNvSpPr>
            <a:spLocks/>
          </p:cNvSpPr>
          <p:nvPr/>
        </p:nvSpPr>
        <p:spPr bwMode="auto">
          <a:xfrm>
            <a:off x="3437336" y="1924050"/>
            <a:ext cx="54769" cy="1566863"/>
          </a:xfrm>
          <a:prstGeom prst="leftBrace">
            <a:avLst>
              <a:gd name="adj1" fmla="val 19867"/>
              <a:gd name="adj2" fmla="val 50000"/>
            </a:avLst>
          </a:prstGeom>
          <a:noFill/>
          <a:ln w="38100" algn="ctr">
            <a:solidFill>
              <a:srgbClr val="065093"/>
            </a:solidFill>
            <a:round/>
            <a:headEnd/>
            <a:tailEnd/>
          </a:ln>
          <a:extLst>
            <a:ext uri="{909E8E84-426E-40DD-AFC4-6F175D3DCCD1}">
              <a14:hiddenFill xmlns="" xmlns:a14="http://schemas.microsoft.com/office/drawing/2010/main">
                <a:solidFill>
                  <a:srgbClr val="FFFFFF"/>
                </a:solidFill>
              </a14:hiddenFill>
            </a:ext>
          </a:extLst>
        </p:spPr>
        <p:txBody>
          <a:bodyPr lIns="68580" tIns="34290" rIns="68580" bIns="34290" anchor="ct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800" dirty="0">
              <a:latin typeface="Constantia" panose="02030602050306030303" pitchFamily="18" charset="0"/>
            </a:endParaRPr>
          </a:p>
        </p:txBody>
      </p:sp>
      <p:sp>
        <p:nvSpPr>
          <p:cNvPr id="106506" name="Text Box 10">
            <a:extLst>
              <a:ext uri="{FF2B5EF4-FFF2-40B4-BE49-F238E27FC236}">
                <a16:creationId xmlns="" xmlns:a16="http://schemas.microsoft.com/office/drawing/2014/main" id="{8DFEE911-B654-40E0-954F-FB22B04C2569}"/>
              </a:ext>
            </a:extLst>
          </p:cNvPr>
          <p:cNvSpPr txBox="1">
            <a:spLocks noChangeArrowheads="1"/>
          </p:cNvSpPr>
          <p:nvPr/>
        </p:nvSpPr>
        <p:spPr bwMode="auto">
          <a:xfrm>
            <a:off x="3492104" y="2031207"/>
            <a:ext cx="647700" cy="350044"/>
          </a:xfrm>
          <a:prstGeom prst="rect">
            <a:avLst/>
          </a:prstGeom>
          <a:solidFill>
            <a:schemeClr val="accent1"/>
          </a:solidFill>
          <a:ln w="9525">
            <a:solidFill>
              <a:srgbClr val="FF0000"/>
            </a:solidFill>
            <a:miter lim="800000"/>
            <a:headEnd/>
            <a:tailEnd/>
          </a:ln>
        </p:spPr>
        <p:txBody>
          <a:bodyPr lIns="68580" tIns="34290" rIns="68580" bIns="34290">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1800" b="1" dirty="0"/>
              <a:t>效率</a:t>
            </a:r>
          </a:p>
        </p:txBody>
      </p:sp>
      <p:sp>
        <p:nvSpPr>
          <p:cNvPr id="106507" name="Text Box 11">
            <a:extLst>
              <a:ext uri="{FF2B5EF4-FFF2-40B4-BE49-F238E27FC236}">
                <a16:creationId xmlns="" xmlns:a16="http://schemas.microsoft.com/office/drawing/2014/main" id="{B9093717-2362-41E6-8A50-6AFAA66C35D1}"/>
              </a:ext>
            </a:extLst>
          </p:cNvPr>
          <p:cNvSpPr txBox="1">
            <a:spLocks noChangeArrowheads="1"/>
          </p:cNvSpPr>
          <p:nvPr/>
        </p:nvSpPr>
        <p:spPr bwMode="auto">
          <a:xfrm>
            <a:off x="3492105" y="3165872"/>
            <a:ext cx="667940" cy="346472"/>
          </a:xfrm>
          <a:prstGeom prst="rect">
            <a:avLst/>
          </a:prstGeom>
          <a:solidFill>
            <a:schemeClr val="accent1"/>
          </a:solidFill>
          <a:ln w="9525">
            <a:solidFill>
              <a:srgbClr val="FF0000"/>
            </a:solidFill>
            <a:miter lim="800000"/>
            <a:headEnd/>
            <a:tailEnd/>
          </a:ln>
        </p:spPr>
        <p:txBody>
          <a:bodyPr lIns="68580" tIns="34290" rIns="68580" bIns="34290">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1800" b="1" dirty="0"/>
              <a:t>公平</a:t>
            </a:r>
          </a:p>
        </p:txBody>
      </p:sp>
      <p:sp>
        <p:nvSpPr>
          <p:cNvPr id="4" name="左大括号 61">
            <a:extLst>
              <a:ext uri="{FF2B5EF4-FFF2-40B4-BE49-F238E27FC236}">
                <a16:creationId xmlns="" xmlns:a16="http://schemas.microsoft.com/office/drawing/2014/main" id="{AD8688C9-4489-4F95-AB99-6B78A1035B02}"/>
              </a:ext>
            </a:extLst>
          </p:cNvPr>
          <p:cNvSpPr>
            <a:spLocks/>
          </p:cNvSpPr>
          <p:nvPr/>
        </p:nvSpPr>
        <p:spPr bwMode="auto">
          <a:xfrm>
            <a:off x="4248150" y="2950370"/>
            <a:ext cx="53579" cy="1241822"/>
          </a:xfrm>
          <a:prstGeom prst="leftBrace">
            <a:avLst>
              <a:gd name="adj1" fmla="val 16096"/>
              <a:gd name="adj2" fmla="val 50000"/>
            </a:avLst>
          </a:prstGeom>
          <a:noFill/>
          <a:ln w="38100" algn="ctr">
            <a:solidFill>
              <a:srgbClr val="065093"/>
            </a:solidFill>
            <a:round/>
            <a:headEnd/>
            <a:tailEnd/>
          </a:ln>
          <a:extLst>
            <a:ext uri="{909E8E84-426E-40DD-AFC4-6F175D3DCCD1}">
              <a14:hiddenFill xmlns="" xmlns:a14="http://schemas.microsoft.com/office/drawing/2010/main">
                <a:solidFill>
                  <a:srgbClr val="FFFFFF"/>
                </a:solidFill>
              </a14:hiddenFill>
            </a:ext>
          </a:extLst>
        </p:spPr>
        <p:txBody>
          <a:bodyPr lIns="68580" tIns="34290" rIns="68580" bIns="34290" anchor="ct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800" dirty="0">
              <a:latin typeface="Constantia" panose="02030602050306030303" pitchFamily="18" charset="0"/>
            </a:endParaRPr>
          </a:p>
        </p:txBody>
      </p:sp>
      <p:sp>
        <p:nvSpPr>
          <p:cNvPr id="106509" name="Text Box 13">
            <a:extLst>
              <a:ext uri="{FF2B5EF4-FFF2-40B4-BE49-F238E27FC236}">
                <a16:creationId xmlns="" xmlns:a16="http://schemas.microsoft.com/office/drawing/2014/main" id="{BAACBCA8-79E1-48C9-930C-E7A0C1CBEC45}"/>
              </a:ext>
            </a:extLst>
          </p:cNvPr>
          <p:cNvSpPr txBox="1">
            <a:spLocks noChangeArrowheads="1"/>
          </p:cNvSpPr>
          <p:nvPr/>
        </p:nvSpPr>
        <p:spPr bwMode="auto">
          <a:xfrm>
            <a:off x="4387453" y="2895600"/>
            <a:ext cx="756047" cy="304800"/>
          </a:xfrm>
          <a:prstGeom prst="rect">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lIns="68580" tIns="34290" rIns="68580" bIns="34290">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1500" b="1" dirty="0"/>
              <a:t>是什么</a:t>
            </a:r>
          </a:p>
        </p:txBody>
      </p:sp>
      <p:sp>
        <p:nvSpPr>
          <p:cNvPr id="106510" name="Text Box 14">
            <a:extLst>
              <a:ext uri="{FF2B5EF4-FFF2-40B4-BE49-F238E27FC236}">
                <a16:creationId xmlns="" xmlns:a16="http://schemas.microsoft.com/office/drawing/2014/main" id="{B6BE5560-8BD0-45CC-829F-D291EA58F377}"/>
              </a:ext>
            </a:extLst>
          </p:cNvPr>
          <p:cNvSpPr txBox="1">
            <a:spLocks noChangeArrowheads="1"/>
          </p:cNvSpPr>
          <p:nvPr/>
        </p:nvSpPr>
        <p:spPr bwMode="auto">
          <a:xfrm>
            <a:off x="4387454" y="3274219"/>
            <a:ext cx="809625" cy="304800"/>
          </a:xfrm>
          <a:prstGeom prst="rect">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lIns="68580" tIns="34290" rIns="68580" bIns="34290">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1500" b="1" dirty="0">
                <a:solidFill>
                  <a:srgbClr val="0000FF"/>
                </a:solidFill>
              </a:rPr>
              <a:t>为什么</a:t>
            </a:r>
          </a:p>
        </p:txBody>
      </p:sp>
      <p:sp>
        <p:nvSpPr>
          <p:cNvPr id="106511" name="Text Box 15">
            <a:extLst>
              <a:ext uri="{FF2B5EF4-FFF2-40B4-BE49-F238E27FC236}">
                <a16:creationId xmlns="" xmlns:a16="http://schemas.microsoft.com/office/drawing/2014/main" id="{6B6D77B9-8F72-490A-AC9C-0D2F2BB1C1B1}"/>
              </a:ext>
            </a:extLst>
          </p:cNvPr>
          <p:cNvSpPr txBox="1">
            <a:spLocks noChangeArrowheads="1"/>
          </p:cNvSpPr>
          <p:nvPr/>
        </p:nvSpPr>
        <p:spPr bwMode="auto">
          <a:xfrm>
            <a:off x="4356498" y="3651647"/>
            <a:ext cx="863203" cy="530915"/>
          </a:xfrm>
          <a:prstGeom prst="rect">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lIns="68580" tIns="34290" rIns="68580" bIns="34290">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1500" b="1" dirty="0">
                <a:solidFill>
                  <a:srgbClr val="0000FF"/>
                </a:solidFill>
              </a:rPr>
              <a:t>怎么</a:t>
            </a:r>
            <a:r>
              <a:rPr lang="zh-CN" altLang="en-US" sz="1500" b="1" dirty="0" smtClean="0">
                <a:solidFill>
                  <a:srgbClr val="0000FF"/>
                </a:solidFill>
              </a:rPr>
              <a:t>做☆</a:t>
            </a:r>
            <a:endParaRPr lang="zh-CN" altLang="en-US" sz="1500" b="1" dirty="0">
              <a:solidFill>
                <a:srgbClr val="0000FF"/>
              </a:solidFill>
            </a:endParaRPr>
          </a:p>
        </p:txBody>
      </p:sp>
      <p:sp>
        <p:nvSpPr>
          <p:cNvPr id="106512" name="Text Box 16">
            <a:extLst>
              <a:ext uri="{FF2B5EF4-FFF2-40B4-BE49-F238E27FC236}">
                <a16:creationId xmlns="" xmlns:a16="http://schemas.microsoft.com/office/drawing/2014/main" id="{A34F7B18-B201-48F6-8FD4-A5D2A3FF88D0}"/>
              </a:ext>
            </a:extLst>
          </p:cNvPr>
          <p:cNvSpPr txBox="1">
            <a:spLocks noChangeArrowheads="1"/>
          </p:cNvSpPr>
          <p:nvPr/>
        </p:nvSpPr>
        <p:spPr bwMode="auto">
          <a:xfrm>
            <a:off x="3815954" y="2463403"/>
            <a:ext cx="342900" cy="6226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800" b="1" dirty="0">
                <a:solidFill>
                  <a:srgbClr val="808000"/>
                </a:solidFill>
                <a:hlinkClick r:id="rId2" action="ppaction://hlinksldjump"/>
              </a:rPr>
              <a:t>保证</a:t>
            </a:r>
            <a:endParaRPr lang="zh-CN" altLang="en-US" sz="1800" b="1" dirty="0">
              <a:solidFill>
                <a:srgbClr val="808000"/>
              </a:solidFill>
            </a:endParaRPr>
          </a:p>
        </p:txBody>
      </p:sp>
      <p:sp>
        <p:nvSpPr>
          <p:cNvPr id="106513" name="Line 17">
            <a:extLst>
              <a:ext uri="{FF2B5EF4-FFF2-40B4-BE49-F238E27FC236}">
                <a16:creationId xmlns="" xmlns:a16="http://schemas.microsoft.com/office/drawing/2014/main" id="{42491679-59B2-4F9C-98DA-32F2B595DDCE}"/>
              </a:ext>
            </a:extLst>
          </p:cNvPr>
          <p:cNvSpPr>
            <a:spLocks noChangeShapeType="1"/>
          </p:cNvSpPr>
          <p:nvPr/>
        </p:nvSpPr>
        <p:spPr bwMode="auto">
          <a:xfrm>
            <a:off x="3675460" y="2411016"/>
            <a:ext cx="0" cy="68580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lIns="68580" tIns="34290" rIns="68580" bIns="34290"/>
          <a:lstStyle/>
          <a:p>
            <a:endParaRPr lang="zh-CN" altLang="en-US"/>
          </a:p>
        </p:txBody>
      </p:sp>
      <p:sp>
        <p:nvSpPr>
          <p:cNvPr id="106514" name="Line 18">
            <a:extLst>
              <a:ext uri="{FF2B5EF4-FFF2-40B4-BE49-F238E27FC236}">
                <a16:creationId xmlns="" xmlns:a16="http://schemas.microsoft.com/office/drawing/2014/main" id="{2F1F3AEA-E4F3-49B9-8319-EDD16B445C5F}"/>
              </a:ext>
            </a:extLst>
          </p:cNvPr>
          <p:cNvSpPr>
            <a:spLocks noChangeShapeType="1"/>
          </p:cNvSpPr>
          <p:nvPr/>
        </p:nvSpPr>
        <p:spPr bwMode="auto">
          <a:xfrm flipV="1">
            <a:off x="3815954" y="2409825"/>
            <a:ext cx="0" cy="647700"/>
          </a:xfrm>
          <a:prstGeom prst="line">
            <a:avLst/>
          </a:prstGeom>
          <a:noFill/>
          <a:ln w="38100">
            <a:solidFill>
              <a:srgbClr val="0000FF"/>
            </a:solidFill>
            <a:round/>
            <a:headEnd/>
            <a:tailEnd type="triangle" w="med" len="med"/>
          </a:ln>
          <a:extLst>
            <a:ext uri="{909E8E84-426E-40DD-AFC4-6F175D3DCCD1}">
              <a14:hiddenFill xmlns="" xmlns:a14="http://schemas.microsoft.com/office/drawing/2010/main">
                <a:noFill/>
              </a14:hiddenFill>
            </a:ext>
          </a:extLst>
        </p:spPr>
        <p:txBody>
          <a:bodyPr lIns="68580" tIns="34290" rIns="68580" bIns="34290"/>
          <a:lstStyle/>
          <a:p>
            <a:endParaRPr lang="zh-CN" altLang="en-US"/>
          </a:p>
        </p:txBody>
      </p:sp>
      <p:sp>
        <p:nvSpPr>
          <p:cNvPr id="106515" name="Text Box 19">
            <a:extLst>
              <a:ext uri="{FF2B5EF4-FFF2-40B4-BE49-F238E27FC236}">
                <a16:creationId xmlns="" xmlns:a16="http://schemas.microsoft.com/office/drawing/2014/main" id="{1202C47D-067E-4F11-BAA2-F15C9BDD4DB4}"/>
              </a:ext>
            </a:extLst>
          </p:cNvPr>
          <p:cNvSpPr txBox="1">
            <a:spLocks noChangeArrowheads="1"/>
          </p:cNvSpPr>
          <p:nvPr/>
        </p:nvSpPr>
        <p:spPr bwMode="auto">
          <a:xfrm>
            <a:off x="3383756" y="2409826"/>
            <a:ext cx="342900" cy="623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800" b="1" dirty="0">
                <a:solidFill>
                  <a:srgbClr val="808000"/>
                </a:solidFill>
              </a:rPr>
              <a:t>前提</a:t>
            </a:r>
          </a:p>
        </p:txBody>
      </p:sp>
      <p:sp>
        <p:nvSpPr>
          <p:cNvPr id="5" name="左大括号 61">
            <a:extLst>
              <a:ext uri="{FF2B5EF4-FFF2-40B4-BE49-F238E27FC236}">
                <a16:creationId xmlns="" xmlns:a16="http://schemas.microsoft.com/office/drawing/2014/main" id="{A2C6C071-BB89-4322-BEA1-1C1EA0765D9F}"/>
              </a:ext>
            </a:extLst>
          </p:cNvPr>
          <p:cNvSpPr>
            <a:spLocks/>
          </p:cNvSpPr>
          <p:nvPr/>
        </p:nvSpPr>
        <p:spPr bwMode="auto">
          <a:xfrm flipH="1">
            <a:off x="6569868" y="2085975"/>
            <a:ext cx="53579" cy="2085975"/>
          </a:xfrm>
          <a:prstGeom prst="leftBrace">
            <a:avLst>
              <a:gd name="adj1" fmla="val 27037"/>
              <a:gd name="adj2" fmla="val 50000"/>
            </a:avLst>
          </a:prstGeom>
          <a:noFill/>
          <a:ln w="38100" algn="ctr">
            <a:solidFill>
              <a:srgbClr val="065093"/>
            </a:solidFill>
            <a:round/>
            <a:headEnd/>
            <a:tailEnd/>
          </a:ln>
          <a:extLst>
            <a:ext uri="{909E8E84-426E-40DD-AFC4-6F175D3DCCD1}">
              <a14:hiddenFill xmlns="" xmlns:a14="http://schemas.microsoft.com/office/drawing/2010/main">
                <a:solidFill>
                  <a:srgbClr val="FFFFFF"/>
                </a:solidFill>
              </a14:hiddenFill>
            </a:ext>
          </a:extLst>
        </p:spPr>
        <p:txBody>
          <a:bodyPr lIns="68580" tIns="34290" rIns="68580" bIns="34290" anchor="ct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800" dirty="0">
              <a:latin typeface="Constantia" panose="02030602050306030303" pitchFamily="18" charset="0"/>
            </a:endParaRPr>
          </a:p>
        </p:txBody>
      </p:sp>
      <p:sp>
        <p:nvSpPr>
          <p:cNvPr id="106517" name="Rectangle 21">
            <a:extLst>
              <a:ext uri="{FF2B5EF4-FFF2-40B4-BE49-F238E27FC236}">
                <a16:creationId xmlns="" xmlns:a16="http://schemas.microsoft.com/office/drawing/2014/main" id="{CC45BFF3-A32C-4AB6-BBE4-D70B11C657B0}"/>
              </a:ext>
            </a:extLst>
          </p:cNvPr>
          <p:cNvSpPr>
            <a:spLocks noChangeArrowheads="1"/>
          </p:cNvSpPr>
          <p:nvPr/>
        </p:nvSpPr>
        <p:spPr bwMode="auto">
          <a:xfrm>
            <a:off x="6711012" y="2140528"/>
            <a:ext cx="648891" cy="1925142"/>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square" lIns="68580" tIns="34290" rIns="68580" bIns="34290">
            <a:spAutoFit/>
          </a:bodyPr>
          <a:lstStyle/>
          <a:p>
            <a:pPr eaLnBrk="1" hangingPunct="1">
              <a:lnSpc>
                <a:spcPct val="70000"/>
              </a:lnSpc>
              <a:spcBef>
                <a:spcPct val="50000"/>
              </a:spcBef>
              <a:defRPr/>
            </a:pPr>
            <a:endParaRPr lang="en-US" altLang="zh-CN" b="1" dirty="0" smtClean="0"/>
          </a:p>
          <a:p>
            <a:pPr eaLnBrk="1" hangingPunct="1">
              <a:lnSpc>
                <a:spcPct val="70000"/>
              </a:lnSpc>
              <a:spcBef>
                <a:spcPct val="50000"/>
              </a:spcBef>
              <a:defRPr/>
            </a:pPr>
            <a:r>
              <a:rPr lang="zh-CN" altLang="en-US" b="1" dirty="0" smtClean="0"/>
              <a:t>如何</a:t>
            </a:r>
            <a:endParaRPr lang="zh-CN" altLang="en-US" b="1" dirty="0"/>
          </a:p>
          <a:p>
            <a:pPr eaLnBrk="1" hangingPunct="1">
              <a:lnSpc>
                <a:spcPct val="70000"/>
              </a:lnSpc>
              <a:spcBef>
                <a:spcPct val="50000"/>
              </a:spcBef>
              <a:defRPr/>
            </a:pPr>
            <a:r>
              <a:rPr lang="zh-CN" altLang="en-US" b="1" dirty="0"/>
              <a:t>实现</a:t>
            </a:r>
          </a:p>
          <a:p>
            <a:pPr eaLnBrk="1" hangingPunct="1">
              <a:lnSpc>
                <a:spcPct val="70000"/>
              </a:lnSpc>
              <a:spcBef>
                <a:spcPct val="50000"/>
              </a:spcBef>
              <a:defRPr/>
            </a:pPr>
            <a:r>
              <a:rPr lang="zh-CN" altLang="en-US" b="1" dirty="0" smtClean="0"/>
              <a:t>收入</a:t>
            </a:r>
            <a:endParaRPr lang="en-US" altLang="zh-CN" b="1" dirty="0" smtClean="0"/>
          </a:p>
          <a:p>
            <a:pPr eaLnBrk="1" hangingPunct="1">
              <a:lnSpc>
                <a:spcPct val="70000"/>
              </a:lnSpc>
              <a:spcBef>
                <a:spcPct val="50000"/>
              </a:spcBef>
              <a:defRPr/>
            </a:pPr>
            <a:r>
              <a:rPr lang="zh-CN" altLang="en-US" b="1" dirty="0" smtClean="0"/>
              <a:t>公平</a:t>
            </a:r>
            <a:endParaRPr lang="en-US" altLang="zh-CN" b="1" dirty="0" smtClean="0"/>
          </a:p>
          <a:p>
            <a:pPr eaLnBrk="1" hangingPunct="1">
              <a:lnSpc>
                <a:spcPct val="70000"/>
              </a:lnSpc>
              <a:spcBef>
                <a:spcPct val="50000"/>
              </a:spcBef>
              <a:defRPr/>
            </a:pPr>
            <a:endParaRPr lang="zh-CN" altLang="en-US" b="1" dirty="0" smtClean="0"/>
          </a:p>
        </p:txBody>
      </p:sp>
      <p:sp>
        <p:nvSpPr>
          <p:cNvPr id="170006" name="Text Box 22">
            <a:extLst>
              <a:ext uri="{FF2B5EF4-FFF2-40B4-BE49-F238E27FC236}">
                <a16:creationId xmlns="" xmlns:a16="http://schemas.microsoft.com/office/drawing/2014/main" id="{C83C3106-E8E6-4BA3-AABA-AC1F55D90902}"/>
              </a:ext>
            </a:extLst>
          </p:cNvPr>
          <p:cNvSpPr txBox="1">
            <a:spLocks noChangeArrowheads="1"/>
          </p:cNvSpPr>
          <p:nvPr/>
        </p:nvSpPr>
        <p:spPr bwMode="auto">
          <a:xfrm>
            <a:off x="1617194" y="1578879"/>
            <a:ext cx="499176" cy="931024"/>
          </a:xfrm>
          <a:prstGeom prst="rect">
            <a:avLst/>
          </a:prstGeom>
          <a:solidFill>
            <a:srgbClr val="99FFCC"/>
          </a:solidFill>
          <a:ln w="9525">
            <a:solidFill>
              <a:srgbClr val="FF0000"/>
            </a:solidFill>
            <a:miter lim="800000"/>
            <a:headEnd/>
            <a:tailEnd/>
          </a:ln>
        </p:spPr>
        <p:txBody>
          <a:bodyPr wrap="none" lIns="68580" tIns="34290" rIns="68580" bIns="34290">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t>分</a:t>
            </a:r>
          </a:p>
          <a:p>
            <a:pPr eaLnBrk="1" hangingPunct="1"/>
            <a:r>
              <a:rPr lang="zh-CN" altLang="en-US" b="1" dirty="0"/>
              <a:t>配</a:t>
            </a:r>
          </a:p>
        </p:txBody>
      </p:sp>
      <p:sp>
        <p:nvSpPr>
          <p:cNvPr id="170007" name="Text Box 23">
            <a:extLst>
              <a:ext uri="{FF2B5EF4-FFF2-40B4-BE49-F238E27FC236}">
                <a16:creationId xmlns="" xmlns:a16="http://schemas.microsoft.com/office/drawing/2014/main" id="{5E3435A2-D1E8-4A30-BF05-42BC46575C7C}"/>
              </a:ext>
            </a:extLst>
          </p:cNvPr>
          <p:cNvSpPr txBox="1">
            <a:spLocks noChangeArrowheads="1"/>
          </p:cNvSpPr>
          <p:nvPr/>
        </p:nvSpPr>
        <p:spPr bwMode="auto">
          <a:xfrm>
            <a:off x="581893" y="1579529"/>
            <a:ext cx="499176" cy="931024"/>
          </a:xfrm>
          <a:prstGeom prst="rect">
            <a:avLst/>
          </a:prstGeom>
          <a:solidFill>
            <a:srgbClr val="99FFCC"/>
          </a:solidFill>
          <a:ln w="9525">
            <a:solidFill>
              <a:srgbClr val="FF0000"/>
            </a:solidFill>
            <a:miter lim="800000"/>
            <a:headEnd/>
            <a:tailEnd/>
          </a:ln>
        </p:spPr>
        <p:txBody>
          <a:bodyPr wrap="none" lIns="68580" tIns="34290" rIns="68580" bIns="34290">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b="1"/>
              <a:t>生</a:t>
            </a:r>
          </a:p>
          <a:p>
            <a:pPr eaLnBrk="1" hangingPunct="1"/>
            <a:r>
              <a:rPr lang="zh-CN" altLang="en-US" b="1"/>
              <a:t>产</a:t>
            </a:r>
          </a:p>
        </p:txBody>
      </p:sp>
      <p:sp>
        <p:nvSpPr>
          <p:cNvPr id="170008" name="左大括号 61">
            <a:extLst>
              <a:ext uri="{FF2B5EF4-FFF2-40B4-BE49-F238E27FC236}">
                <a16:creationId xmlns="" xmlns:a16="http://schemas.microsoft.com/office/drawing/2014/main" id="{00413317-2042-48A0-8B0D-8294AF1AD4FA}"/>
              </a:ext>
            </a:extLst>
          </p:cNvPr>
          <p:cNvSpPr>
            <a:spLocks/>
          </p:cNvSpPr>
          <p:nvPr/>
        </p:nvSpPr>
        <p:spPr bwMode="auto">
          <a:xfrm>
            <a:off x="2195514" y="844155"/>
            <a:ext cx="107156" cy="4083844"/>
          </a:xfrm>
          <a:prstGeom prst="leftBrace">
            <a:avLst>
              <a:gd name="adj1" fmla="val 26466"/>
              <a:gd name="adj2" fmla="val 50000"/>
            </a:avLst>
          </a:prstGeom>
          <a:noFill/>
          <a:ln w="38100" algn="ctr">
            <a:solidFill>
              <a:srgbClr val="065093"/>
            </a:solidFill>
            <a:round/>
            <a:headEnd/>
            <a:tailEnd/>
          </a:ln>
          <a:extLst>
            <a:ext uri="{909E8E84-426E-40DD-AFC4-6F175D3DCCD1}">
              <a14:hiddenFill xmlns="" xmlns:a14="http://schemas.microsoft.com/office/drawing/2010/main">
                <a:solidFill>
                  <a:srgbClr val="FFFFFF"/>
                </a:solidFill>
              </a14:hiddenFill>
            </a:ext>
          </a:extLst>
        </p:spPr>
        <p:txBody>
          <a:bodyPr lIns="68580" tIns="34290" rIns="68580" bIns="34290" anchor="ct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800" dirty="0">
              <a:latin typeface="Constantia" panose="02030602050306030303" pitchFamily="18" charset="0"/>
            </a:endParaRPr>
          </a:p>
        </p:txBody>
      </p:sp>
      <p:sp>
        <p:nvSpPr>
          <p:cNvPr id="170009" name="AutoShape 25">
            <a:extLst>
              <a:ext uri="{FF2B5EF4-FFF2-40B4-BE49-F238E27FC236}">
                <a16:creationId xmlns="" xmlns:a16="http://schemas.microsoft.com/office/drawing/2014/main" id="{BEF965CB-0523-44BA-81B6-6C5A01F2DD95}"/>
              </a:ext>
            </a:extLst>
          </p:cNvPr>
          <p:cNvSpPr>
            <a:spLocks noChangeArrowheads="1"/>
          </p:cNvSpPr>
          <p:nvPr/>
        </p:nvSpPr>
        <p:spPr bwMode="auto">
          <a:xfrm>
            <a:off x="1256869" y="1835944"/>
            <a:ext cx="270272" cy="161925"/>
          </a:xfrm>
          <a:prstGeom prst="rightArrow">
            <a:avLst>
              <a:gd name="adj1" fmla="val 50000"/>
              <a:gd name="adj2" fmla="val 41728"/>
            </a:avLst>
          </a:prstGeom>
          <a:solidFill>
            <a:schemeClr val="accent1"/>
          </a:solidFill>
          <a:ln w="9525">
            <a:solidFill>
              <a:schemeClr val="tx1"/>
            </a:solidFill>
            <a:miter lim="800000"/>
            <a:headEnd/>
            <a:tailEnd/>
          </a:ln>
        </p:spPr>
        <p:txBody>
          <a:bodyPr wrap="none" lIns="68580" tIns="34290" rIns="68580" bIns="34290" anchor="ct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06522" name="Text Box 26">
            <a:extLst>
              <a:ext uri="{FF2B5EF4-FFF2-40B4-BE49-F238E27FC236}">
                <a16:creationId xmlns="" xmlns:a16="http://schemas.microsoft.com/office/drawing/2014/main" id="{A934D078-67E1-4B33-B0F7-59903876F61A}"/>
              </a:ext>
            </a:extLst>
          </p:cNvPr>
          <p:cNvSpPr txBox="1">
            <a:spLocks noChangeArrowheads="1"/>
          </p:cNvSpPr>
          <p:nvPr/>
        </p:nvSpPr>
        <p:spPr bwMode="auto">
          <a:xfrm>
            <a:off x="4681539" y="357188"/>
            <a:ext cx="2942035" cy="300082"/>
          </a:xfrm>
          <a:prstGeom prst="rect">
            <a:avLst/>
          </a:prstGeom>
          <a:solidFill>
            <a:schemeClr val="bg1"/>
          </a:solidFill>
          <a:ln w="9525">
            <a:solidFill>
              <a:srgbClr val="FF0000"/>
            </a:solidFill>
            <a:miter lim="800000"/>
            <a:headEnd/>
            <a:tailEnd/>
          </a:ln>
        </p:spPr>
        <p:txBody>
          <a:bodyPr lIns="68580" tIns="34290" rIns="68580" bIns="34290">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zh-CN" sz="1500" b="1" dirty="0"/>
              <a:t> </a:t>
            </a:r>
            <a:r>
              <a:rPr lang="zh-CN" altLang="en-US" sz="1500" b="1" dirty="0"/>
              <a:t>最终原因、直接原因、客观要求</a:t>
            </a:r>
          </a:p>
        </p:txBody>
      </p:sp>
      <p:sp>
        <p:nvSpPr>
          <p:cNvPr id="170011" name="Text Box 27">
            <a:extLst>
              <a:ext uri="{FF2B5EF4-FFF2-40B4-BE49-F238E27FC236}">
                <a16:creationId xmlns="" xmlns:a16="http://schemas.microsoft.com/office/drawing/2014/main" id="{DD83A493-82CA-478E-AE7E-5F493200A27F}"/>
              </a:ext>
            </a:extLst>
          </p:cNvPr>
          <p:cNvSpPr txBox="1">
            <a:spLocks noChangeArrowheads="1"/>
          </p:cNvSpPr>
          <p:nvPr/>
        </p:nvSpPr>
        <p:spPr bwMode="auto">
          <a:xfrm>
            <a:off x="5057775" y="1944292"/>
            <a:ext cx="190500" cy="29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zh-CN" sz="1500" b="1" dirty="0"/>
              <a:t> </a:t>
            </a:r>
          </a:p>
        </p:txBody>
      </p:sp>
      <p:sp>
        <p:nvSpPr>
          <p:cNvPr id="106524" name="AutoShape 28">
            <a:extLst>
              <a:ext uri="{FF2B5EF4-FFF2-40B4-BE49-F238E27FC236}">
                <a16:creationId xmlns="" xmlns:a16="http://schemas.microsoft.com/office/drawing/2014/main" id="{5190B093-7910-4D4C-BA0A-159A5D41F0A7}"/>
              </a:ext>
            </a:extLst>
          </p:cNvPr>
          <p:cNvSpPr>
            <a:spLocks noChangeArrowheads="1"/>
          </p:cNvSpPr>
          <p:nvPr/>
        </p:nvSpPr>
        <p:spPr bwMode="auto">
          <a:xfrm>
            <a:off x="4518422" y="411957"/>
            <a:ext cx="133350" cy="216694"/>
          </a:xfrm>
          <a:prstGeom prst="rightArrow">
            <a:avLst>
              <a:gd name="adj1" fmla="val 50000"/>
              <a:gd name="adj2" fmla="val 25000"/>
            </a:avLst>
          </a:prstGeom>
          <a:solidFill>
            <a:schemeClr val="accent1"/>
          </a:solidFill>
          <a:ln w="9525">
            <a:solidFill>
              <a:schemeClr val="tx1"/>
            </a:solidFill>
            <a:miter lim="800000"/>
            <a:headEnd/>
            <a:tailEnd/>
          </a:ln>
        </p:spPr>
        <p:txBody>
          <a:bodyPr wrap="none" lIns="68580" tIns="34290" rIns="68580" bIns="34290" anchor="ct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800" dirty="0"/>
          </a:p>
        </p:txBody>
      </p:sp>
      <p:sp>
        <p:nvSpPr>
          <p:cNvPr id="170013" name="Text Box 29">
            <a:extLst>
              <a:ext uri="{FF2B5EF4-FFF2-40B4-BE49-F238E27FC236}">
                <a16:creationId xmlns="" xmlns:a16="http://schemas.microsoft.com/office/drawing/2014/main" id="{4B6CB43F-484F-4633-BD04-F626580E6F3B}"/>
              </a:ext>
            </a:extLst>
          </p:cNvPr>
          <p:cNvSpPr txBox="1">
            <a:spLocks noChangeArrowheads="1"/>
          </p:cNvSpPr>
          <p:nvPr/>
        </p:nvSpPr>
        <p:spPr bwMode="auto">
          <a:xfrm>
            <a:off x="1217146" y="1531038"/>
            <a:ext cx="330860" cy="761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1500" b="1" dirty="0"/>
              <a:t>决</a:t>
            </a:r>
          </a:p>
          <a:p>
            <a:pPr eaLnBrk="1" hangingPunct="1"/>
            <a:endParaRPr lang="zh-CN" altLang="en-US" sz="1500" b="1" dirty="0"/>
          </a:p>
          <a:p>
            <a:pPr eaLnBrk="1" hangingPunct="1"/>
            <a:r>
              <a:rPr lang="zh-CN" altLang="en-US" sz="1500" b="1" dirty="0"/>
              <a:t>定</a:t>
            </a:r>
          </a:p>
        </p:txBody>
      </p:sp>
      <p:sp>
        <p:nvSpPr>
          <p:cNvPr id="106528" name="Rectangle 32">
            <a:extLst>
              <a:ext uri="{FF2B5EF4-FFF2-40B4-BE49-F238E27FC236}">
                <a16:creationId xmlns="" xmlns:a16="http://schemas.microsoft.com/office/drawing/2014/main" id="{00D8756E-A06C-4925-A6FC-8DB9091CFE42}"/>
              </a:ext>
            </a:extLst>
          </p:cNvPr>
          <p:cNvSpPr>
            <a:spLocks noChangeArrowheads="1"/>
          </p:cNvSpPr>
          <p:nvPr/>
        </p:nvSpPr>
        <p:spPr bwMode="auto">
          <a:xfrm>
            <a:off x="4489847" y="2031206"/>
            <a:ext cx="1108472" cy="304800"/>
          </a:xfrm>
          <a:prstGeom prst="rect">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lIns="68580" tIns="34290" rIns="68580" bIns="34290">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1500" b="1" dirty="0"/>
              <a:t>含义、意义</a:t>
            </a:r>
          </a:p>
        </p:txBody>
      </p:sp>
      <p:sp>
        <p:nvSpPr>
          <p:cNvPr id="7" name="左大括号 61">
            <a:extLst>
              <a:ext uri="{FF2B5EF4-FFF2-40B4-BE49-F238E27FC236}">
                <a16:creationId xmlns="" xmlns:a16="http://schemas.microsoft.com/office/drawing/2014/main" id="{35FFF82F-0E17-4B45-9618-E8A5813099D7}"/>
              </a:ext>
            </a:extLst>
          </p:cNvPr>
          <p:cNvSpPr>
            <a:spLocks/>
          </p:cNvSpPr>
          <p:nvPr/>
        </p:nvSpPr>
        <p:spPr bwMode="auto">
          <a:xfrm>
            <a:off x="5219700" y="3219451"/>
            <a:ext cx="129779" cy="917972"/>
          </a:xfrm>
          <a:prstGeom prst="leftBrace">
            <a:avLst>
              <a:gd name="adj1" fmla="val 4912"/>
              <a:gd name="adj2" fmla="val 50000"/>
            </a:avLst>
          </a:prstGeom>
          <a:noFill/>
          <a:ln w="38100" algn="ctr">
            <a:solidFill>
              <a:srgbClr val="065093"/>
            </a:solidFill>
            <a:round/>
            <a:headEnd/>
            <a:tailEnd/>
          </a:ln>
          <a:extLst>
            <a:ext uri="{909E8E84-426E-40DD-AFC4-6F175D3DCCD1}">
              <a14:hiddenFill xmlns="" xmlns:a14="http://schemas.microsoft.com/office/drawing/2010/main">
                <a:solidFill>
                  <a:srgbClr val="FFFFFF"/>
                </a:solidFill>
              </a14:hiddenFill>
            </a:ext>
          </a:extLst>
        </p:spPr>
        <p:txBody>
          <a:bodyPr lIns="68580" tIns="34290" rIns="68580" bIns="34290" anchor="ct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800" dirty="0">
              <a:latin typeface="Constantia" panose="02030602050306030303" pitchFamily="18" charset="0"/>
            </a:endParaRPr>
          </a:p>
        </p:txBody>
      </p:sp>
      <p:sp>
        <p:nvSpPr>
          <p:cNvPr id="106530" name="Text Box 34">
            <a:extLst>
              <a:ext uri="{FF2B5EF4-FFF2-40B4-BE49-F238E27FC236}">
                <a16:creationId xmlns="" xmlns:a16="http://schemas.microsoft.com/office/drawing/2014/main" id="{A8B216B3-0B5B-4EAC-BE42-C510B3CA98D7}"/>
              </a:ext>
            </a:extLst>
          </p:cNvPr>
          <p:cNvSpPr txBox="1">
            <a:spLocks noChangeArrowheads="1"/>
          </p:cNvSpPr>
          <p:nvPr/>
        </p:nvSpPr>
        <p:spPr bwMode="auto">
          <a:xfrm>
            <a:off x="5381626" y="3555206"/>
            <a:ext cx="1097756" cy="304800"/>
          </a:xfrm>
          <a:prstGeom prst="rect">
            <a:avLst/>
          </a:prstGeom>
          <a:solidFill>
            <a:srgbClr val="FFFF66"/>
          </a:solidFill>
          <a:ln w="9525">
            <a:solidFill>
              <a:srgbClr val="FF0000"/>
            </a:solidFill>
            <a:miter lim="800000"/>
            <a:headEnd/>
            <a:tailEnd/>
          </a:ln>
        </p:spPr>
        <p:txBody>
          <a:bodyPr wrap="none" lIns="68580" tIns="34290" rIns="68580" bIns="34290">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1500" b="1" dirty="0">
                <a:ea typeface="华文细黑" panose="02010600040101010101" pitchFamily="2" charset="-122"/>
              </a:rPr>
              <a:t>初次分配上</a:t>
            </a:r>
          </a:p>
        </p:txBody>
      </p:sp>
      <p:sp>
        <p:nvSpPr>
          <p:cNvPr id="106531" name="Text Box 35">
            <a:extLst>
              <a:ext uri="{FF2B5EF4-FFF2-40B4-BE49-F238E27FC236}">
                <a16:creationId xmlns="" xmlns:a16="http://schemas.microsoft.com/office/drawing/2014/main" id="{488092FE-0AEB-496E-B9FB-4398129C1283}"/>
              </a:ext>
            </a:extLst>
          </p:cNvPr>
          <p:cNvSpPr txBox="1">
            <a:spLocks noChangeArrowheads="1"/>
          </p:cNvSpPr>
          <p:nvPr/>
        </p:nvSpPr>
        <p:spPr bwMode="auto">
          <a:xfrm>
            <a:off x="5436395" y="3921919"/>
            <a:ext cx="907256" cy="304800"/>
          </a:xfrm>
          <a:prstGeom prst="rect">
            <a:avLst/>
          </a:prstGeom>
          <a:solidFill>
            <a:srgbClr val="FFFF66"/>
          </a:solidFill>
          <a:ln w="9525">
            <a:solidFill>
              <a:srgbClr val="FF0000"/>
            </a:solidFill>
            <a:miter lim="800000"/>
            <a:headEnd/>
            <a:tailEnd/>
          </a:ln>
        </p:spPr>
        <p:txBody>
          <a:bodyPr wrap="none" lIns="68580" tIns="34290" rIns="68580" bIns="34290">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1500" b="1" dirty="0">
                <a:ea typeface="华文细黑" panose="02010600040101010101" pitchFamily="2" charset="-122"/>
              </a:rPr>
              <a:t>再分配上</a:t>
            </a:r>
          </a:p>
        </p:txBody>
      </p:sp>
      <p:sp>
        <p:nvSpPr>
          <p:cNvPr id="106532" name="Text Box 36">
            <a:extLst>
              <a:ext uri="{FF2B5EF4-FFF2-40B4-BE49-F238E27FC236}">
                <a16:creationId xmlns="" xmlns:a16="http://schemas.microsoft.com/office/drawing/2014/main" id="{72D72F47-EBDC-4DFB-BA06-EC95F0D7AF71}"/>
              </a:ext>
            </a:extLst>
          </p:cNvPr>
          <p:cNvSpPr txBox="1">
            <a:spLocks noChangeArrowheads="1"/>
          </p:cNvSpPr>
          <p:nvPr/>
        </p:nvSpPr>
        <p:spPr bwMode="auto">
          <a:xfrm>
            <a:off x="5381626" y="3177779"/>
            <a:ext cx="1097756" cy="304800"/>
          </a:xfrm>
          <a:prstGeom prst="rect">
            <a:avLst/>
          </a:prstGeom>
          <a:solidFill>
            <a:srgbClr val="FFFF66"/>
          </a:solidFill>
          <a:ln w="9525">
            <a:solidFill>
              <a:srgbClr val="FF0000"/>
            </a:solidFill>
            <a:miter lim="800000"/>
            <a:headEnd/>
            <a:tailEnd/>
          </a:ln>
        </p:spPr>
        <p:txBody>
          <a:bodyPr wrap="none" lIns="68580" tIns="34290" rIns="68580" bIns="34290">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1500" b="1" dirty="0">
                <a:ea typeface="华文细黑" panose="02010600040101010101" pitchFamily="2" charset="-122"/>
              </a:rPr>
              <a:t>分配制度上</a:t>
            </a:r>
          </a:p>
        </p:txBody>
      </p:sp>
      <p:sp>
        <p:nvSpPr>
          <p:cNvPr id="170020" name="Text Box 37">
            <a:extLst>
              <a:ext uri="{FF2B5EF4-FFF2-40B4-BE49-F238E27FC236}">
                <a16:creationId xmlns="" xmlns:a16="http://schemas.microsoft.com/office/drawing/2014/main" id="{AC16715E-021E-465F-A3EC-896B66756611}"/>
              </a:ext>
            </a:extLst>
          </p:cNvPr>
          <p:cNvSpPr txBox="1">
            <a:spLocks noChangeArrowheads="1"/>
          </p:cNvSpPr>
          <p:nvPr/>
        </p:nvSpPr>
        <p:spPr bwMode="auto">
          <a:xfrm>
            <a:off x="2296934" y="3292619"/>
            <a:ext cx="369332" cy="1731243"/>
          </a:xfrm>
          <a:prstGeom prst="rect">
            <a:avLst/>
          </a:prstGeom>
          <a:solidFill>
            <a:srgbClr val="ACEAF2"/>
          </a:solidFill>
          <a:ln w="9525">
            <a:solidFill>
              <a:srgbClr val="FF0000"/>
            </a:solidFill>
            <a:miter lim="800000"/>
            <a:headEnd/>
            <a:tailEnd/>
          </a:ln>
        </p:spPr>
        <p:txBody>
          <a:bodyPr wrap="none" lIns="68580" tIns="34290" rIns="68580" bIns="34290">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1800" b="1" dirty="0">
                <a:ea typeface="华文细黑" panose="02010600040101010101" pitchFamily="2" charset="-122"/>
              </a:rPr>
              <a:t>国</a:t>
            </a:r>
          </a:p>
          <a:p>
            <a:pPr eaLnBrk="1" hangingPunct="1"/>
            <a:r>
              <a:rPr lang="zh-CN" altLang="en-US" sz="1800" b="1" dirty="0">
                <a:ea typeface="华文细黑" panose="02010600040101010101" pitchFamily="2" charset="-122"/>
              </a:rPr>
              <a:t>家</a:t>
            </a:r>
          </a:p>
          <a:p>
            <a:pPr eaLnBrk="1" hangingPunct="1"/>
            <a:r>
              <a:rPr lang="zh-CN" altLang="en-US" sz="1800" b="1" dirty="0">
                <a:ea typeface="华文细黑" panose="02010600040101010101" pitchFamily="2" charset="-122"/>
              </a:rPr>
              <a:t>收</a:t>
            </a:r>
          </a:p>
          <a:p>
            <a:pPr eaLnBrk="1" hangingPunct="1"/>
            <a:r>
              <a:rPr lang="zh-CN" altLang="en-US" sz="1800" b="1" dirty="0">
                <a:ea typeface="华文细黑" panose="02010600040101010101" pitchFamily="2" charset="-122"/>
              </a:rPr>
              <a:t>入</a:t>
            </a:r>
          </a:p>
          <a:p>
            <a:pPr eaLnBrk="1" hangingPunct="1"/>
            <a:r>
              <a:rPr lang="zh-CN" altLang="en-US" sz="1800" b="1" dirty="0">
                <a:ea typeface="华文细黑" panose="02010600040101010101" pitchFamily="2" charset="-122"/>
              </a:rPr>
              <a:t>分</a:t>
            </a:r>
          </a:p>
          <a:p>
            <a:pPr eaLnBrk="1" hangingPunct="1"/>
            <a:r>
              <a:rPr lang="zh-CN" altLang="en-US" sz="1800" b="1" dirty="0">
                <a:ea typeface="华文细黑" panose="02010600040101010101" pitchFamily="2" charset="-122"/>
              </a:rPr>
              <a:t>配</a:t>
            </a:r>
          </a:p>
        </p:txBody>
      </p:sp>
      <p:sp>
        <p:nvSpPr>
          <p:cNvPr id="20518" name="AutoShape 38">
            <a:extLst>
              <a:ext uri="{FF2B5EF4-FFF2-40B4-BE49-F238E27FC236}">
                <a16:creationId xmlns="" xmlns:a16="http://schemas.microsoft.com/office/drawing/2014/main" id="{D4221DF4-F12E-402B-ADD4-CC1A76EBABFB}"/>
              </a:ext>
            </a:extLst>
          </p:cNvPr>
          <p:cNvSpPr>
            <a:spLocks noChangeArrowheads="1"/>
          </p:cNvSpPr>
          <p:nvPr/>
        </p:nvSpPr>
        <p:spPr bwMode="auto">
          <a:xfrm>
            <a:off x="2681287" y="4731544"/>
            <a:ext cx="539354" cy="215504"/>
          </a:xfrm>
          <a:prstGeom prst="rightArrow">
            <a:avLst>
              <a:gd name="adj1" fmla="val 50000"/>
              <a:gd name="adj2" fmla="val 62569"/>
            </a:avLst>
          </a:prstGeom>
          <a:solidFill>
            <a:schemeClr val="accent1"/>
          </a:solidFill>
          <a:ln w="9525">
            <a:solidFill>
              <a:schemeClr val="tx1"/>
            </a:solidFill>
            <a:miter lim="800000"/>
            <a:headEnd/>
            <a:tailEnd/>
          </a:ln>
        </p:spPr>
        <p:txBody>
          <a:bodyPr wrap="none" lIns="68580" tIns="34290" rIns="68580" bIns="34290" anchor="ct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20519" name="Text Box 39">
            <a:extLst>
              <a:ext uri="{FF2B5EF4-FFF2-40B4-BE49-F238E27FC236}">
                <a16:creationId xmlns="" xmlns:a16="http://schemas.microsoft.com/office/drawing/2014/main" id="{C7D82672-12C4-4B22-A0AE-CA915D6263F3}"/>
              </a:ext>
            </a:extLst>
          </p:cNvPr>
          <p:cNvSpPr txBox="1">
            <a:spLocks noChangeArrowheads="1"/>
          </p:cNvSpPr>
          <p:nvPr/>
        </p:nvSpPr>
        <p:spPr bwMode="auto">
          <a:xfrm>
            <a:off x="3235688" y="4422630"/>
            <a:ext cx="370935" cy="623248"/>
          </a:xfrm>
          <a:prstGeom prst="rect">
            <a:avLst/>
          </a:prstGeom>
          <a:solidFill>
            <a:srgbClr val="FFCCCC"/>
          </a:solidFill>
          <a:ln w="9525">
            <a:solidFill>
              <a:srgbClr val="FF0000"/>
            </a:solidFill>
            <a:miter lim="800000"/>
            <a:headEnd/>
            <a:tailEnd/>
          </a:ln>
        </p:spPr>
        <p:txBody>
          <a:bodyPr wrap="none" lIns="68580" tIns="34290" rIns="68580" bIns="34290">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1800" b="1" dirty="0"/>
              <a:t>财</a:t>
            </a:r>
          </a:p>
          <a:p>
            <a:pPr eaLnBrk="1" hangingPunct="1"/>
            <a:r>
              <a:rPr lang="zh-CN" altLang="en-US" sz="1800" b="1" dirty="0"/>
              <a:t>政</a:t>
            </a:r>
          </a:p>
        </p:txBody>
      </p:sp>
      <p:sp>
        <p:nvSpPr>
          <p:cNvPr id="20520" name="Text Box 40">
            <a:extLst>
              <a:ext uri="{FF2B5EF4-FFF2-40B4-BE49-F238E27FC236}">
                <a16:creationId xmlns="" xmlns:a16="http://schemas.microsoft.com/office/drawing/2014/main" id="{D053C196-6B38-45C6-8FCD-BB1F0B650BEA}"/>
              </a:ext>
            </a:extLst>
          </p:cNvPr>
          <p:cNvSpPr txBox="1">
            <a:spLocks noChangeArrowheads="1"/>
          </p:cNvSpPr>
          <p:nvPr/>
        </p:nvSpPr>
        <p:spPr bwMode="auto">
          <a:xfrm>
            <a:off x="2736056" y="4627960"/>
            <a:ext cx="330860" cy="5193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lnSpc>
                <a:spcPct val="65000"/>
              </a:lnSpc>
            </a:pPr>
            <a:r>
              <a:rPr lang="zh-CN" altLang="en-US" sz="1500" b="1" dirty="0"/>
              <a:t>通</a:t>
            </a:r>
          </a:p>
          <a:p>
            <a:pPr eaLnBrk="1" hangingPunct="1">
              <a:lnSpc>
                <a:spcPct val="65000"/>
              </a:lnSpc>
            </a:pPr>
            <a:endParaRPr lang="zh-CN" altLang="en-US" sz="1500" b="1" dirty="0"/>
          </a:p>
          <a:p>
            <a:pPr eaLnBrk="1" hangingPunct="1">
              <a:lnSpc>
                <a:spcPct val="65000"/>
              </a:lnSpc>
            </a:pPr>
            <a:r>
              <a:rPr lang="zh-CN" altLang="en-US" sz="1500" b="1" dirty="0"/>
              <a:t>过</a:t>
            </a:r>
          </a:p>
        </p:txBody>
      </p:sp>
      <p:sp>
        <p:nvSpPr>
          <p:cNvPr id="20521" name="Text Box 41">
            <a:extLst>
              <a:ext uri="{FF2B5EF4-FFF2-40B4-BE49-F238E27FC236}">
                <a16:creationId xmlns="" xmlns:a16="http://schemas.microsoft.com/office/drawing/2014/main" id="{8300EAEC-7AA8-4722-AA6C-B3647C31791D}"/>
              </a:ext>
            </a:extLst>
          </p:cNvPr>
          <p:cNvSpPr txBox="1">
            <a:spLocks noChangeArrowheads="1"/>
          </p:cNvSpPr>
          <p:nvPr/>
        </p:nvSpPr>
        <p:spPr bwMode="auto">
          <a:xfrm>
            <a:off x="3762376" y="4462463"/>
            <a:ext cx="917972" cy="304800"/>
          </a:xfrm>
          <a:prstGeom prst="rect">
            <a:avLst/>
          </a:prstGeom>
          <a:solidFill>
            <a:srgbClr val="FFCCCC"/>
          </a:solidFill>
          <a:ln w="9525">
            <a:solidFill>
              <a:srgbClr val="FF0000"/>
            </a:solidFill>
            <a:miter lim="800000"/>
            <a:headEnd/>
            <a:tailEnd/>
          </a:ln>
        </p:spPr>
        <p:txBody>
          <a:bodyPr lIns="68580" tIns="34290" rIns="68580" bIns="34290">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1500" b="1" dirty="0"/>
              <a:t>财政收入</a:t>
            </a:r>
          </a:p>
        </p:txBody>
      </p:sp>
      <p:sp>
        <p:nvSpPr>
          <p:cNvPr id="20522" name="Text Box 42">
            <a:extLst>
              <a:ext uri="{FF2B5EF4-FFF2-40B4-BE49-F238E27FC236}">
                <a16:creationId xmlns="" xmlns:a16="http://schemas.microsoft.com/office/drawing/2014/main" id="{0A0C3213-4F3B-4B06-8FC7-F92F494EAC77}"/>
              </a:ext>
            </a:extLst>
          </p:cNvPr>
          <p:cNvSpPr txBox="1">
            <a:spLocks noChangeArrowheads="1"/>
          </p:cNvSpPr>
          <p:nvPr/>
        </p:nvSpPr>
        <p:spPr bwMode="auto">
          <a:xfrm>
            <a:off x="3762375" y="4793456"/>
            <a:ext cx="971550" cy="304800"/>
          </a:xfrm>
          <a:prstGeom prst="rect">
            <a:avLst/>
          </a:prstGeom>
          <a:solidFill>
            <a:srgbClr val="FFCCCC"/>
          </a:solidFill>
          <a:ln w="9525">
            <a:solidFill>
              <a:srgbClr val="FF0000"/>
            </a:solidFill>
            <a:miter lim="800000"/>
            <a:headEnd/>
            <a:tailEnd/>
          </a:ln>
        </p:spPr>
        <p:txBody>
          <a:bodyPr lIns="68580" tIns="34290" rIns="68580" bIns="34290">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1500" b="1" dirty="0"/>
              <a:t>财政支出</a:t>
            </a:r>
          </a:p>
        </p:txBody>
      </p:sp>
      <p:sp>
        <p:nvSpPr>
          <p:cNvPr id="20523" name="左大括号 61">
            <a:extLst>
              <a:ext uri="{FF2B5EF4-FFF2-40B4-BE49-F238E27FC236}">
                <a16:creationId xmlns="" xmlns:a16="http://schemas.microsoft.com/office/drawing/2014/main" id="{96217EE6-E773-447F-B703-166DCECC5768}"/>
              </a:ext>
            </a:extLst>
          </p:cNvPr>
          <p:cNvSpPr>
            <a:spLocks/>
          </p:cNvSpPr>
          <p:nvPr/>
        </p:nvSpPr>
        <p:spPr bwMode="auto">
          <a:xfrm>
            <a:off x="3654028" y="4462462"/>
            <a:ext cx="108347" cy="681038"/>
          </a:xfrm>
          <a:prstGeom prst="leftBrace">
            <a:avLst>
              <a:gd name="adj1" fmla="val 4365"/>
              <a:gd name="adj2" fmla="val 50000"/>
            </a:avLst>
          </a:prstGeom>
          <a:solidFill>
            <a:srgbClr val="FFCCCC"/>
          </a:solidFill>
          <a:ln w="38100" algn="ctr">
            <a:solidFill>
              <a:srgbClr val="065093"/>
            </a:solidFill>
            <a:round/>
            <a:headEnd/>
            <a:tailEnd/>
          </a:ln>
        </p:spPr>
        <p:txBody>
          <a:bodyPr lIns="68580" tIns="34290" rIns="68580" bIns="34290" anchor="ct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800" dirty="0">
              <a:latin typeface="Constantia" panose="02030602050306030303" pitchFamily="18" charset="0"/>
            </a:endParaRPr>
          </a:p>
        </p:txBody>
      </p:sp>
      <p:sp>
        <p:nvSpPr>
          <p:cNvPr id="170027" name="AutoShape 44">
            <a:extLst>
              <a:ext uri="{FF2B5EF4-FFF2-40B4-BE49-F238E27FC236}">
                <a16:creationId xmlns="" xmlns:a16="http://schemas.microsoft.com/office/drawing/2014/main" id="{35B53446-E18E-4C2A-AA76-281C3F612D0B}"/>
              </a:ext>
            </a:extLst>
          </p:cNvPr>
          <p:cNvSpPr>
            <a:spLocks noChangeArrowheads="1"/>
          </p:cNvSpPr>
          <p:nvPr/>
        </p:nvSpPr>
        <p:spPr bwMode="auto">
          <a:xfrm>
            <a:off x="4680348" y="4516042"/>
            <a:ext cx="539353" cy="215503"/>
          </a:xfrm>
          <a:prstGeom prst="rightArrow">
            <a:avLst>
              <a:gd name="adj1" fmla="val 49676"/>
              <a:gd name="adj2" fmla="val 62743"/>
            </a:avLst>
          </a:prstGeom>
          <a:solidFill>
            <a:schemeClr val="accent1"/>
          </a:solidFill>
          <a:ln w="9525">
            <a:solidFill>
              <a:schemeClr val="tx1"/>
            </a:solidFill>
            <a:miter lim="800000"/>
            <a:headEnd/>
            <a:tailEnd/>
          </a:ln>
        </p:spPr>
        <p:txBody>
          <a:bodyPr wrap="none" lIns="68580" tIns="34290" rIns="68580" bIns="34290" anchor="ct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20525" name="Text Box 45">
            <a:extLst>
              <a:ext uri="{FF2B5EF4-FFF2-40B4-BE49-F238E27FC236}">
                <a16:creationId xmlns="" xmlns:a16="http://schemas.microsoft.com/office/drawing/2014/main" id="{1F44789D-E834-4052-B901-E99C7E5B8129}"/>
              </a:ext>
            </a:extLst>
          </p:cNvPr>
          <p:cNvSpPr txBox="1">
            <a:spLocks noChangeArrowheads="1"/>
          </p:cNvSpPr>
          <p:nvPr/>
        </p:nvSpPr>
        <p:spPr bwMode="auto">
          <a:xfrm>
            <a:off x="5274469" y="4516041"/>
            <a:ext cx="648891" cy="304800"/>
          </a:xfrm>
          <a:prstGeom prst="rect">
            <a:avLst/>
          </a:prstGeom>
          <a:solidFill>
            <a:srgbClr val="FFCCCC"/>
          </a:solidFill>
          <a:ln w="9525">
            <a:solidFill>
              <a:srgbClr val="FF0000"/>
            </a:solidFill>
            <a:miter lim="800000"/>
            <a:headEnd/>
            <a:tailEnd/>
          </a:ln>
        </p:spPr>
        <p:txBody>
          <a:bodyPr lIns="68580" tIns="34290" rIns="68580" bIns="34290">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1500" b="1" dirty="0"/>
              <a:t>税收</a:t>
            </a:r>
          </a:p>
        </p:txBody>
      </p:sp>
      <p:sp>
        <p:nvSpPr>
          <p:cNvPr id="20526" name="Text Box 46">
            <a:extLst>
              <a:ext uri="{FF2B5EF4-FFF2-40B4-BE49-F238E27FC236}">
                <a16:creationId xmlns="" xmlns:a16="http://schemas.microsoft.com/office/drawing/2014/main" id="{1A286938-0297-47D4-92FD-7D5B806AA2A1}"/>
              </a:ext>
            </a:extLst>
          </p:cNvPr>
          <p:cNvSpPr txBox="1">
            <a:spLocks noChangeArrowheads="1"/>
          </p:cNvSpPr>
          <p:nvPr/>
        </p:nvSpPr>
        <p:spPr bwMode="auto">
          <a:xfrm>
            <a:off x="4680347" y="4333334"/>
            <a:ext cx="597694" cy="5193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lnSpc>
                <a:spcPct val="65000"/>
              </a:lnSpc>
            </a:pPr>
            <a:r>
              <a:rPr lang="zh-CN" altLang="en-US" sz="1500" b="1" dirty="0"/>
              <a:t>主要</a:t>
            </a:r>
          </a:p>
          <a:p>
            <a:pPr eaLnBrk="1" hangingPunct="1">
              <a:lnSpc>
                <a:spcPct val="65000"/>
              </a:lnSpc>
            </a:pPr>
            <a:endParaRPr lang="zh-CN" altLang="en-US" sz="1500" b="1" dirty="0"/>
          </a:p>
          <a:p>
            <a:pPr eaLnBrk="1" hangingPunct="1">
              <a:lnSpc>
                <a:spcPct val="65000"/>
              </a:lnSpc>
            </a:pPr>
            <a:r>
              <a:rPr lang="zh-CN" altLang="en-US" sz="1500" b="1" dirty="0"/>
              <a:t>来源</a:t>
            </a:r>
          </a:p>
        </p:txBody>
      </p:sp>
      <p:sp>
        <p:nvSpPr>
          <p:cNvPr id="9" name="左大括号 61">
            <a:extLst>
              <a:ext uri="{FF2B5EF4-FFF2-40B4-BE49-F238E27FC236}">
                <a16:creationId xmlns="" xmlns:a16="http://schemas.microsoft.com/office/drawing/2014/main" id="{1DC9786E-74F0-4FBC-B029-A4B050B9074F}"/>
              </a:ext>
            </a:extLst>
          </p:cNvPr>
          <p:cNvSpPr>
            <a:spLocks/>
          </p:cNvSpPr>
          <p:nvPr/>
        </p:nvSpPr>
        <p:spPr bwMode="auto">
          <a:xfrm>
            <a:off x="3492105" y="844154"/>
            <a:ext cx="53578" cy="1006078"/>
          </a:xfrm>
          <a:prstGeom prst="leftBrace">
            <a:avLst>
              <a:gd name="adj1" fmla="val 13040"/>
              <a:gd name="adj2" fmla="val 50000"/>
            </a:avLst>
          </a:prstGeom>
          <a:noFill/>
          <a:ln w="38100" algn="ctr">
            <a:solidFill>
              <a:srgbClr val="065093"/>
            </a:solidFill>
            <a:round/>
            <a:headEnd/>
            <a:tailEnd/>
          </a:ln>
          <a:extLst>
            <a:ext uri="{909E8E84-426E-40DD-AFC4-6F175D3DCCD1}">
              <a14:hiddenFill xmlns="" xmlns:a14="http://schemas.microsoft.com/office/drawing/2010/main">
                <a:solidFill>
                  <a:srgbClr val="FFFFFF"/>
                </a:solidFill>
              </a14:hiddenFill>
            </a:ext>
          </a:extLst>
        </p:spPr>
        <p:txBody>
          <a:bodyPr lIns="68580" tIns="34290" rIns="68580" bIns="34290" anchor="ct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800" dirty="0">
              <a:latin typeface="Constantia" panose="02030602050306030303" pitchFamily="18" charset="0"/>
            </a:endParaRPr>
          </a:p>
        </p:txBody>
      </p:sp>
      <p:sp>
        <p:nvSpPr>
          <p:cNvPr id="106544" name="Text Box 48">
            <a:extLst>
              <a:ext uri="{FF2B5EF4-FFF2-40B4-BE49-F238E27FC236}">
                <a16:creationId xmlns="" xmlns:a16="http://schemas.microsoft.com/office/drawing/2014/main" id="{01466B66-24E6-4BE2-99E6-8886EBFD90A7}"/>
              </a:ext>
            </a:extLst>
          </p:cNvPr>
          <p:cNvSpPr txBox="1">
            <a:spLocks noChangeArrowheads="1"/>
          </p:cNvSpPr>
          <p:nvPr/>
        </p:nvSpPr>
        <p:spPr bwMode="auto">
          <a:xfrm>
            <a:off x="2789636" y="1059656"/>
            <a:ext cx="626269" cy="62324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lIns="68580" tIns="34290" rIns="68580" bIns="34290">
            <a:spAutoFit/>
          </a:bodyPr>
          <a:lstStyle/>
          <a:p>
            <a:pPr eaLnBrk="1" hangingPunct="1">
              <a:defRPr/>
            </a:pPr>
            <a:r>
              <a:rPr lang="zh-CN" altLang="en-US" b="1" dirty="0">
                <a:ea typeface="华文细黑" pitchFamily="2" charset="-122"/>
              </a:rPr>
              <a:t>分配</a:t>
            </a:r>
          </a:p>
          <a:p>
            <a:pPr eaLnBrk="1" hangingPunct="1">
              <a:defRPr/>
            </a:pPr>
            <a:r>
              <a:rPr lang="zh-CN" altLang="en-US" b="1" dirty="0">
                <a:ea typeface="华文细黑" pitchFamily="2" charset="-122"/>
              </a:rPr>
              <a:t>方式</a:t>
            </a:r>
          </a:p>
        </p:txBody>
      </p:sp>
      <p:sp>
        <p:nvSpPr>
          <p:cNvPr id="106545" name="Text Box 49">
            <a:extLst>
              <a:ext uri="{FF2B5EF4-FFF2-40B4-BE49-F238E27FC236}">
                <a16:creationId xmlns="" xmlns:a16="http://schemas.microsoft.com/office/drawing/2014/main" id="{726A8E26-5225-4A48-8B3B-3AE2271DFABD}"/>
              </a:ext>
            </a:extLst>
          </p:cNvPr>
          <p:cNvSpPr txBox="1">
            <a:spLocks noChangeArrowheads="1"/>
          </p:cNvSpPr>
          <p:nvPr/>
        </p:nvSpPr>
        <p:spPr bwMode="auto">
          <a:xfrm>
            <a:off x="3654030" y="1600200"/>
            <a:ext cx="1674019" cy="304800"/>
          </a:xfrm>
          <a:prstGeom prst="rect">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lIns="68580" tIns="34290" rIns="68580" bIns="34290">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1500" b="1" dirty="0">
                <a:latin typeface="宋体" panose="02010600030101010101" pitchFamily="2" charset="-122"/>
              </a:rPr>
              <a:t>按生产要素分配</a:t>
            </a:r>
          </a:p>
        </p:txBody>
      </p:sp>
      <p:sp>
        <p:nvSpPr>
          <p:cNvPr id="106546" name="Rectangle 50">
            <a:extLst>
              <a:ext uri="{FF2B5EF4-FFF2-40B4-BE49-F238E27FC236}">
                <a16:creationId xmlns="" xmlns:a16="http://schemas.microsoft.com/office/drawing/2014/main" id="{B6EF4075-364C-45A7-AC65-1012376AF0C0}"/>
              </a:ext>
            </a:extLst>
          </p:cNvPr>
          <p:cNvSpPr>
            <a:spLocks noChangeArrowheads="1"/>
          </p:cNvSpPr>
          <p:nvPr/>
        </p:nvSpPr>
        <p:spPr bwMode="auto">
          <a:xfrm>
            <a:off x="3654030" y="844154"/>
            <a:ext cx="1669256" cy="304800"/>
          </a:xfrm>
          <a:prstGeom prst="rect">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lIns="68580" tIns="34290" rIns="68580" bIns="34290">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1500" b="1" dirty="0">
                <a:latin typeface="华文中宋" panose="02010600040101010101" pitchFamily="2" charset="-122"/>
                <a:ea typeface="华文中宋" panose="02010600040101010101" pitchFamily="2" charset="-122"/>
              </a:rPr>
              <a:t>按劳分配（主体）</a:t>
            </a:r>
          </a:p>
        </p:txBody>
      </p:sp>
      <p:sp>
        <p:nvSpPr>
          <p:cNvPr id="106548" name="AutoShape 52">
            <a:extLst>
              <a:ext uri="{FF2B5EF4-FFF2-40B4-BE49-F238E27FC236}">
                <a16:creationId xmlns="" xmlns:a16="http://schemas.microsoft.com/office/drawing/2014/main" id="{5448F14F-569D-4DC9-AA5A-0B768ABF261E}"/>
              </a:ext>
            </a:extLst>
          </p:cNvPr>
          <p:cNvSpPr>
            <a:spLocks noChangeArrowheads="1"/>
          </p:cNvSpPr>
          <p:nvPr/>
        </p:nvSpPr>
        <p:spPr bwMode="auto">
          <a:xfrm>
            <a:off x="4193383" y="2139555"/>
            <a:ext cx="270272" cy="163115"/>
          </a:xfrm>
          <a:prstGeom prst="rightArrow">
            <a:avLst>
              <a:gd name="adj1" fmla="val 50000"/>
              <a:gd name="adj2" fmla="val 41424"/>
            </a:avLst>
          </a:prstGeom>
          <a:solidFill>
            <a:schemeClr val="accent1"/>
          </a:solidFill>
          <a:ln w="9525">
            <a:solidFill>
              <a:schemeClr val="tx1"/>
            </a:solidFill>
            <a:miter lim="800000"/>
            <a:headEnd/>
            <a:tailEnd/>
          </a:ln>
        </p:spPr>
        <p:txBody>
          <a:bodyPr wrap="none" lIns="68580" tIns="34290" rIns="68580" bIns="34290" anchor="ct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800" dirty="0"/>
          </a:p>
        </p:txBody>
      </p:sp>
      <p:sp>
        <p:nvSpPr>
          <p:cNvPr id="106549" name="Line 53">
            <a:extLst>
              <a:ext uri="{FF2B5EF4-FFF2-40B4-BE49-F238E27FC236}">
                <a16:creationId xmlns="" xmlns:a16="http://schemas.microsoft.com/office/drawing/2014/main" id="{DCE37E67-C7E3-4C92-BC79-25AFEADE5244}"/>
              </a:ext>
            </a:extLst>
          </p:cNvPr>
          <p:cNvSpPr>
            <a:spLocks noChangeShapeType="1"/>
          </p:cNvSpPr>
          <p:nvPr/>
        </p:nvSpPr>
        <p:spPr bwMode="auto">
          <a:xfrm flipV="1">
            <a:off x="3487665" y="3543409"/>
            <a:ext cx="323850" cy="701278"/>
          </a:xfrm>
          <a:prstGeom prst="line">
            <a:avLst/>
          </a:prstGeom>
          <a:noFill/>
          <a:ln w="38100">
            <a:solidFill>
              <a:srgbClr val="FF0000"/>
            </a:solidFill>
            <a:round/>
            <a:headEnd/>
            <a:tailEnd type="triangle" w="med" len="med"/>
          </a:ln>
          <a:extLst>
            <a:ext uri="{909E8E84-426E-40DD-AFC4-6F175D3DCCD1}">
              <a14:hiddenFill xmlns="" xmlns:a14="http://schemas.microsoft.com/office/drawing/2010/main">
                <a:noFill/>
              </a14:hiddenFill>
            </a:ext>
          </a:extLst>
        </p:spPr>
        <p:txBody>
          <a:bodyPr lIns="68580" tIns="34290" rIns="68580" bIns="34290"/>
          <a:lstStyle/>
          <a:p>
            <a:endParaRPr lang="zh-CN" altLang="en-US"/>
          </a:p>
        </p:txBody>
      </p:sp>
      <p:sp>
        <p:nvSpPr>
          <p:cNvPr id="106550" name="Text Box 54">
            <a:extLst>
              <a:ext uri="{FF2B5EF4-FFF2-40B4-BE49-F238E27FC236}">
                <a16:creationId xmlns="" xmlns:a16="http://schemas.microsoft.com/office/drawing/2014/main" id="{80970357-D0A7-4BA0-AE14-1EB318F906CA}"/>
              </a:ext>
            </a:extLst>
          </p:cNvPr>
          <p:cNvSpPr txBox="1">
            <a:spLocks noChangeArrowheads="1"/>
          </p:cNvSpPr>
          <p:nvPr/>
        </p:nvSpPr>
        <p:spPr bwMode="auto">
          <a:xfrm>
            <a:off x="2943984" y="3677624"/>
            <a:ext cx="809625"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800" b="1" dirty="0">
                <a:solidFill>
                  <a:srgbClr val="FF0000"/>
                </a:solidFill>
              </a:rPr>
              <a:t>促进</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 xmlns:a16="http://schemas.microsoft.com/office/drawing/2014/main" id="{6C404CFD-88F5-49C5-8720-2F29035095D4}"/>
              </a:ext>
            </a:extLst>
          </p:cNvPr>
          <p:cNvSpPr txBox="1">
            <a:spLocks noChangeArrowheads="1"/>
          </p:cNvSpPr>
          <p:nvPr/>
        </p:nvSpPr>
        <p:spPr bwMode="auto">
          <a:xfrm>
            <a:off x="1278107" y="1924051"/>
            <a:ext cx="507831" cy="1403747"/>
          </a:xfrm>
          <a:prstGeom prst="rect">
            <a:avLst/>
          </a:prstGeom>
          <a:solidFill>
            <a:srgbClr val="FFFF00"/>
          </a:solidFill>
          <a:ln w="25400">
            <a:solidFill>
              <a:srgbClr val="FF0000"/>
            </a:solidFill>
            <a:miter lim="800000"/>
            <a:headEnd/>
            <a:tailEnd/>
          </a:ln>
        </p:spPr>
        <p:txBody>
          <a:bodyPr vert="eaVert" lIns="68580" tIns="34290" rIns="68580" bIns="34290">
            <a:spAutoFit/>
          </a:bodyPr>
          <a:lstStyle>
            <a:lvl1pPr>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solidFill>
                  <a:srgbClr val="000000"/>
                </a:solidFill>
                <a:latin typeface="Tahoma" panose="020B0604030504040204" pitchFamily="34" charset="0"/>
                <a:ea typeface="文泉驿微米黑"/>
                <a:cs typeface="文泉驿微米黑"/>
              </a:rPr>
              <a:t>市场经济</a:t>
            </a:r>
          </a:p>
        </p:txBody>
      </p:sp>
      <p:sp>
        <p:nvSpPr>
          <p:cNvPr id="17411" name="AutoShape 3">
            <a:extLst>
              <a:ext uri="{FF2B5EF4-FFF2-40B4-BE49-F238E27FC236}">
                <a16:creationId xmlns="" xmlns:a16="http://schemas.microsoft.com/office/drawing/2014/main" id="{4B267D7D-9818-429A-9169-693A3CC36B43}"/>
              </a:ext>
            </a:extLst>
          </p:cNvPr>
          <p:cNvSpPr>
            <a:spLocks/>
          </p:cNvSpPr>
          <p:nvPr/>
        </p:nvSpPr>
        <p:spPr bwMode="auto">
          <a:xfrm>
            <a:off x="1763316" y="1275161"/>
            <a:ext cx="108347" cy="3078956"/>
          </a:xfrm>
          <a:prstGeom prst="leftBrace">
            <a:avLst>
              <a:gd name="adj1" fmla="val 236814"/>
              <a:gd name="adj2" fmla="val 50000"/>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68580" tIns="34290" rIns="68580" bIns="34290" anchor="ctr"/>
          <a:lstStyle>
            <a:lvl1pPr>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dirty="0">
              <a:solidFill>
                <a:srgbClr val="000000"/>
              </a:solidFill>
              <a:ea typeface="文泉驿微米黑"/>
              <a:cs typeface="文泉驿微米黑"/>
            </a:endParaRPr>
          </a:p>
        </p:txBody>
      </p:sp>
      <p:sp>
        <p:nvSpPr>
          <p:cNvPr id="17412" name="Text Box 4">
            <a:extLst>
              <a:ext uri="{FF2B5EF4-FFF2-40B4-BE49-F238E27FC236}">
                <a16:creationId xmlns="" xmlns:a16="http://schemas.microsoft.com/office/drawing/2014/main" id="{1D87DCE4-ECC4-45F1-8EB0-D4F7CC2B7AB4}"/>
              </a:ext>
            </a:extLst>
          </p:cNvPr>
          <p:cNvSpPr txBox="1">
            <a:spLocks noChangeArrowheads="1"/>
          </p:cNvSpPr>
          <p:nvPr/>
        </p:nvSpPr>
        <p:spPr bwMode="auto">
          <a:xfrm>
            <a:off x="1925241" y="1329929"/>
            <a:ext cx="917972" cy="623248"/>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68580" tIns="34290" rIns="68580" bIns="34290">
            <a:spAutoFit/>
          </a:bodyPr>
          <a:lstStyle>
            <a:lvl1pPr>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800" b="1" dirty="0">
                <a:solidFill>
                  <a:srgbClr val="FF3300"/>
                </a:solidFill>
                <a:latin typeface="Tahoma" panose="020B0604030504040204" pitchFamily="34" charset="0"/>
                <a:ea typeface="文泉驿微米黑"/>
                <a:cs typeface="文泉驿微米黑"/>
              </a:rPr>
              <a:t>市场</a:t>
            </a:r>
            <a:r>
              <a:rPr lang="zh-CN" altLang="en-US" sz="1800" b="1" dirty="0">
                <a:solidFill>
                  <a:srgbClr val="000000"/>
                </a:solidFill>
                <a:latin typeface="Tahoma" panose="020B0604030504040204" pitchFamily="34" charset="0"/>
                <a:ea typeface="文泉驿微米黑"/>
                <a:cs typeface="文泉驿微米黑"/>
              </a:rPr>
              <a:t>配置资源</a:t>
            </a:r>
          </a:p>
        </p:txBody>
      </p:sp>
      <p:sp>
        <p:nvSpPr>
          <p:cNvPr id="17413" name="AutoShape 5">
            <a:extLst>
              <a:ext uri="{FF2B5EF4-FFF2-40B4-BE49-F238E27FC236}">
                <a16:creationId xmlns="" xmlns:a16="http://schemas.microsoft.com/office/drawing/2014/main" id="{E79C75BF-34D6-4E8A-AE76-B665C5B16649}"/>
              </a:ext>
            </a:extLst>
          </p:cNvPr>
          <p:cNvSpPr>
            <a:spLocks/>
          </p:cNvSpPr>
          <p:nvPr/>
        </p:nvSpPr>
        <p:spPr bwMode="auto">
          <a:xfrm>
            <a:off x="2897982" y="195264"/>
            <a:ext cx="54769" cy="2755106"/>
          </a:xfrm>
          <a:prstGeom prst="leftBrace">
            <a:avLst>
              <a:gd name="adj1" fmla="val 419203"/>
              <a:gd name="adj2" fmla="val 50000"/>
            </a:avLst>
          </a:prstGeom>
          <a:noFill/>
          <a:ln w="38100">
            <a:solidFill>
              <a:schemeClr val="hlink"/>
            </a:solidFill>
            <a:round/>
            <a:headEnd/>
            <a:tailEnd/>
          </a:ln>
          <a:extLst>
            <a:ext uri="{909E8E84-426E-40DD-AFC4-6F175D3DCCD1}">
              <a14:hiddenFill xmlns="" xmlns:a14="http://schemas.microsoft.com/office/drawing/2010/main">
                <a:solidFill>
                  <a:srgbClr val="FFFFFF"/>
                </a:solidFill>
              </a14:hiddenFill>
            </a:ext>
          </a:extLst>
        </p:spPr>
        <p:txBody>
          <a:bodyPr wrap="none" lIns="68580" tIns="34290" rIns="68580" bIns="34290" anchor="ctr"/>
          <a:lstStyle>
            <a:lvl1pPr>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dirty="0">
              <a:solidFill>
                <a:srgbClr val="000000"/>
              </a:solidFill>
              <a:ea typeface="文泉驿微米黑"/>
              <a:cs typeface="文泉驿微米黑"/>
            </a:endParaRPr>
          </a:p>
        </p:txBody>
      </p:sp>
      <p:sp>
        <p:nvSpPr>
          <p:cNvPr id="17414" name="Text Box 6">
            <a:extLst>
              <a:ext uri="{FF2B5EF4-FFF2-40B4-BE49-F238E27FC236}">
                <a16:creationId xmlns="" xmlns:a16="http://schemas.microsoft.com/office/drawing/2014/main" id="{7C5C6BDD-CDD1-4834-B5CA-43C55DB224AC}"/>
              </a:ext>
            </a:extLst>
          </p:cNvPr>
          <p:cNvSpPr txBox="1">
            <a:spLocks noChangeArrowheads="1"/>
          </p:cNvSpPr>
          <p:nvPr/>
        </p:nvSpPr>
        <p:spPr bwMode="auto">
          <a:xfrm>
            <a:off x="3006330" y="497681"/>
            <a:ext cx="1944290" cy="30008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68580" tIns="34290" rIns="68580" bIns="34290">
            <a:spAutoFit/>
          </a:bodyPr>
          <a:lstStyle>
            <a:lvl1pPr>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500" b="1" dirty="0">
                <a:solidFill>
                  <a:srgbClr val="000000"/>
                </a:solidFill>
                <a:latin typeface="Tahoma" panose="020B0604030504040204" pitchFamily="34" charset="0"/>
                <a:ea typeface="文泉驿微米黑"/>
                <a:cs typeface="文泉驿微米黑"/>
              </a:rPr>
              <a:t>2.</a:t>
            </a:r>
            <a:r>
              <a:rPr lang="zh-CN" altLang="en-US" sz="1500" b="1" dirty="0">
                <a:solidFill>
                  <a:srgbClr val="000000"/>
                </a:solidFill>
                <a:latin typeface="Tahoma" panose="020B0604030504040204" pitchFamily="34" charset="0"/>
                <a:ea typeface="文泉驿微米黑"/>
                <a:cs typeface="文泉驿微米黑"/>
              </a:rPr>
              <a:t>地位：决定</a:t>
            </a:r>
          </a:p>
        </p:txBody>
      </p:sp>
      <p:sp>
        <p:nvSpPr>
          <p:cNvPr id="17415" name="Text Box 7">
            <a:extLst>
              <a:ext uri="{FF2B5EF4-FFF2-40B4-BE49-F238E27FC236}">
                <a16:creationId xmlns="" xmlns:a16="http://schemas.microsoft.com/office/drawing/2014/main" id="{9D9E9979-4D3B-4AC7-AEA9-B580A7318474}"/>
              </a:ext>
            </a:extLst>
          </p:cNvPr>
          <p:cNvSpPr txBox="1">
            <a:spLocks noChangeArrowheads="1"/>
          </p:cNvSpPr>
          <p:nvPr/>
        </p:nvSpPr>
        <p:spPr bwMode="auto">
          <a:xfrm>
            <a:off x="2963467" y="802481"/>
            <a:ext cx="4482703" cy="30008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68580" tIns="34290" rIns="68580" bIns="34290">
            <a:spAutoFit/>
          </a:bodyPr>
          <a:lstStyle>
            <a:lvl1pPr>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500" b="1" dirty="0">
                <a:solidFill>
                  <a:srgbClr val="000000"/>
                </a:solidFill>
                <a:latin typeface="Tahoma" panose="020B0604030504040204" pitchFamily="34" charset="0"/>
                <a:ea typeface="文泉驿微米黑"/>
                <a:cs typeface="文泉驿微米黑"/>
              </a:rPr>
              <a:t>3.</a:t>
            </a:r>
            <a:r>
              <a:rPr lang="zh-CN" altLang="en-US" sz="1500" b="1" dirty="0">
                <a:solidFill>
                  <a:srgbClr val="000000"/>
                </a:solidFill>
                <a:latin typeface="Tahoma" panose="020B0604030504040204" pitchFamily="34" charset="0"/>
                <a:ea typeface="文泉驿微米黑"/>
                <a:cs typeface="文泉驿微米黑"/>
              </a:rPr>
              <a:t>优点：</a:t>
            </a:r>
            <a:r>
              <a:rPr lang="zh-CN" altLang="en-US" sz="1400" b="1" dirty="0">
                <a:solidFill>
                  <a:srgbClr val="000000"/>
                </a:solidFill>
                <a:latin typeface="Tahoma" panose="020B0604030504040204" pitchFamily="34" charset="0"/>
                <a:ea typeface="文泉驿微米黑"/>
                <a:cs typeface="文泉驿微米黑"/>
              </a:rPr>
              <a:t>促进劳动生产率的提高和资源的有效利用</a:t>
            </a:r>
          </a:p>
        </p:txBody>
      </p:sp>
      <p:sp>
        <p:nvSpPr>
          <p:cNvPr id="17421" name="AutoShape 13">
            <a:extLst>
              <a:ext uri="{FF2B5EF4-FFF2-40B4-BE49-F238E27FC236}">
                <a16:creationId xmlns="" xmlns:a16="http://schemas.microsoft.com/office/drawing/2014/main" id="{9B654287-9977-4539-AC8A-B174DFF2E5B2}"/>
              </a:ext>
            </a:extLst>
          </p:cNvPr>
          <p:cNvSpPr>
            <a:spLocks/>
          </p:cNvSpPr>
          <p:nvPr/>
        </p:nvSpPr>
        <p:spPr bwMode="auto">
          <a:xfrm>
            <a:off x="4186237" y="2275286"/>
            <a:ext cx="53579" cy="916781"/>
          </a:xfrm>
          <a:prstGeom prst="leftBrace">
            <a:avLst>
              <a:gd name="adj1" fmla="val 142592"/>
              <a:gd name="adj2" fmla="val 50000"/>
            </a:avLst>
          </a:prstGeom>
          <a:noFill/>
          <a:ln w="222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68580" tIns="34290" rIns="68580" bIns="34290" anchor="ctr"/>
          <a:lstStyle>
            <a:lvl1pPr>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dirty="0">
              <a:solidFill>
                <a:srgbClr val="000000"/>
              </a:solidFill>
              <a:ea typeface="文泉驿微米黑"/>
              <a:cs typeface="文泉驿微米黑"/>
            </a:endParaRPr>
          </a:p>
        </p:txBody>
      </p:sp>
      <p:sp>
        <p:nvSpPr>
          <p:cNvPr id="17422" name="Text Box 14">
            <a:extLst>
              <a:ext uri="{FF2B5EF4-FFF2-40B4-BE49-F238E27FC236}">
                <a16:creationId xmlns="" xmlns:a16="http://schemas.microsoft.com/office/drawing/2014/main" id="{C6B30C5B-9C28-4C2B-8835-8259970C26C5}"/>
              </a:ext>
            </a:extLst>
          </p:cNvPr>
          <p:cNvSpPr txBox="1">
            <a:spLocks noChangeArrowheads="1"/>
          </p:cNvSpPr>
          <p:nvPr/>
        </p:nvSpPr>
        <p:spPr bwMode="auto">
          <a:xfrm>
            <a:off x="4287441" y="2319337"/>
            <a:ext cx="917972" cy="28217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68580" tIns="34290" rIns="68580" bIns="34290">
            <a:spAutoFit/>
          </a:bodyPr>
          <a:lstStyle>
            <a:lvl1pPr>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400" b="1" dirty="0">
                <a:solidFill>
                  <a:srgbClr val="000000"/>
                </a:solidFill>
                <a:ea typeface="文泉驿微米黑"/>
                <a:cs typeface="文泉驿微米黑"/>
              </a:rPr>
              <a:t>不是万能</a:t>
            </a:r>
          </a:p>
        </p:txBody>
      </p:sp>
      <p:sp>
        <p:nvSpPr>
          <p:cNvPr id="17423" name="Text Box 15">
            <a:extLst>
              <a:ext uri="{FF2B5EF4-FFF2-40B4-BE49-F238E27FC236}">
                <a16:creationId xmlns="" xmlns:a16="http://schemas.microsoft.com/office/drawing/2014/main" id="{5371E979-E4AE-45CF-BB10-904EEFE0E99C}"/>
              </a:ext>
            </a:extLst>
          </p:cNvPr>
          <p:cNvSpPr txBox="1">
            <a:spLocks noChangeArrowheads="1"/>
          </p:cNvSpPr>
          <p:nvPr/>
        </p:nvSpPr>
        <p:spPr bwMode="auto">
          <a:xfrm>
            <a:off x="4298157" y="2750345"/>
            <a:ext cx="1674019" cy="50013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68580" tIns="34290" rIns="68580" bIns="34290">
            <a:spAutoFit/>
          </a:bodyPr>
          <a:lstStyle>
            <a:lvl1pPr>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400" b="1" dirty="0">
                <a:solidFill>
                  <a:srgbClr val="000000"/>
                </a:solidFill>
                <a:ea typeface="文泉驿微米黑"/>
                <a:cs typeface="文泉驿微米黑"/>
              </a:rPr>
              <a:t>存在弊端：自发性、盲目性、滞后性</a:t>
            </a:r>
          </a:p>
        </p:txBody>
      </p:sp>
      <p:sp>
        <p:nvSpPr>
          <p:cNvPr id="17426" name="Text Box 18">
            <a:extLst>
              <a:ext uri="{FF2B5EF4-FFF2-40B4-BE49-F238E27FC236}">
                <a16:creationId xmlns="" xmlns:a16="http://schemas.microsoft.com/office/drawing/2014/main" id="{C8EBCD29-2D32-49C3-9FF7-F8936A17DD6F}"/>
              </a:ext>
            </a:extLst>
          </p:cNvPr>
          <p:cNvSpPr txBox="1">
            <a:spLocks noChangeArrowheads="1"/>
          </p:cNvSpPr>
          <p:nvPr/>
        </p:nvSpPr>
        <p:spPr bwMode="auto">
          <a:xfrm>
            <a:off x="2574132" y="2895601"/>
            <a:ext cx="540544" cy="284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spAutoFit/>
          </a:bodyPr>
          <a:lstStyle>
            <a:lvl1pPr>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400" b="1" dirty="0">
                <a:solidFill>
                  <a:srgbClr val="000000"/>
                </a:solidFill>
                <a:ea typeface="文泉驿微米黑"/>
                <a:cs typeface="文泉驿微米黑"/>
              </a:rPr>
              <a:t>要求</a:t>
            </a:r>
          </a:p>
        </p:txBody>
      </p:sp>
      <p:sp>
        <p:nvSpPr>
          <p:cNvPr id="17427" name="Text Box 19">
            <a:extLst>
              <a:ext uri="{FF2B5EF4-FFF2-40B4-BE49-F238E27FC236}">
                <a16:creationId xmlns="" xmlns:a16="http://schemas.microsoft.com/office/drawing/2014/main" id="{F161AACC-C679-457F-99AC-73611BC7CDBF}"/>
              </a:ext>
            </a:extLst>
          </p:cNvPr>
          <p:cNvSpPr txBox="1">
            <a:spLocks noChangeArrowheads="1"/>
          </p:cNvSpPr>
          <p:nvPr/>
        </p:nvSpPr>
        <p:spPr bwMode="auto">
          <a:xfrm>
            <a:off x="1980010" y="3436145"/>
            <a:ext cx="917972" cy="623248"/>
          </a:xfrm>
          <a:prstGeom prst="rect">
            <a:avLst/>
          </a:prstGeom>
          <a:noFill/>
          <a:ln w="222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lIns="68580" tIns="34290" rIns="68580" bIns="34290">
            <a:spAutoFit/>
          </a:bodyPr>
          <a:lstStyle>
            <a:lvl1pPr>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800" b="1" dirty="0">
                <a:solidFill>
                  <a:srgbClr val="FF0000"/>
                </a:solidFill>
                <a:ea typeface="文泉驿微米黑"/>
                <a:cs typeface="文泉驿微米黑"/>
              </a:rPr>
              <a:t>国家</a:t>
            </a:r>
            <a:r>
              <a:rPr lang="zh-CN" altLang="en-US" sz="1800" b="1" dirty="0">
                <a:solidFill>
                  <a:srgbClr val="000000"/>
                </a:solidFill>
                <a:ea typeface="文泉驿微米黑"/>
                <a:cs typeface="文泉驿微米黑"/>
              </a:rPr>
              <a:t>宏观调控</a:t>
            </a:r>
          </a:p>
        </p:txBody>
      </p:sp>
      <p:sp>
        <p:nvSpPr>
          <p:cNvPr id="17428" name="AutoShape 20">
            <a:extLst>
              <a:ext uri="{FF2B5EF4-FFF2-40B4-BE49-F238E27FC236}">
                <a16:creationId xmlns="" xmlns:a16="http://schemas.microsoft.com/office/drawing/2014/main" id="{204431CE-3C47-4305-B0A1-0293032DC034}"/>
              </a:ext>
            </a:extLst>
          </p:cNvPr>
          <p:cNvSpPr>
            <a:spLocks/>
          </p:cNvSpPr>
          <p:nvPr/>
        </p:nvSpPr>
        <p:spPr bwMode="auto">
          <a:xfrm>
            <a:off x="3101469" y="3251597"/>
            <a:ext cx="53579" cy="1079897"/>
          </a:xfrm>
          <a:prstGeom prst="leftBrace">
            <a:avLst>
              <a:gd name="adj1" fmla="val 167962"/>
              <a:gd name="adj2" fmla="val 50000"/>
            </a:avLst>
          </a:prstGeom>
          <a:noFill/>
          <a:ln w="38100">
            <a:solidFill>
              <a:srgbClr val="0070C0"/>
            </a:solidFill>
            <a:round/>
            <a:headEnd/>
            <a:tailEnd/>
          </a:ln>
          <a:extLst>
            <a:ext uri="{909E8E84-426E-40DD-AFC4-6F175D3DCCD1}">
              <a14:hiddenFill xmlns="" xmlns:a14="http://schemas.microsoft.com/office/drawing/2010/main">
                <a:solidFill>
                  <a:srgbClr val="FFFFFF"/>
                </a:solidFill>
              </a14:hiddenFill>
            </a:ext>
          </a:extLst>
        </p:spPr>
        <p:txBody>
          <a:bodyPr wrap="none" lIns="68580" tIns="34290" rIns="68580" bIns="34290" anchor="ctr"/>
          <a:lstStyle>
            <a:lvl1pPr>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dirty="0">
              <a:solidFill>
                <a:srgbClr val="000000"/>
              </a:solidFill>
              <a:ea typeface="文泉驿微米黑"/>
              <a:cs typeface="文泉驿微米黑"/>
            </a:endParaRPr>
          </a:p>
        </p:txBody>
      </p:sp>
      <p:sp>
        <p:nvSpPr>
          <p:cNvPr id="17429" name="Text Box 21">
            <a:extLst>
              <a:ext uri="{FF2B5EF4-FFF2-40B4-BE49-F238E27FC236}">
                <a16:creationId xmlns="" xmlns:a16="http://schemas.microsoft.com/office/drawing/2014/main" id="{50DEC6ED-7A54-4355-8DFA-777A5A67AB09}"/>
              </a:ext>
            </a:extLst>
          </p:cNvPr>
          <p:cNvSpPr txBox="1">
            <a:spLocks noChangeArrowheads="1"/>
          </p:cNvSpPr>
          <p:nvPr/>
        </p:nvSpPr>
        <p:spPr bwMode="auto">
          <a:xfrm>
            <a:off x="3268483" y="3170311"/>
            <a:ext cx="1192681" cy="1254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400" b="1" dirty="0">
                <a:solidFill>
                  <a:srgbClr val="000000"/>
                </a:solidFill>
                <a:ea typeface="文泉驿微米黑"/>
                <a:cs typeface="文泉驿微米黑"/>
              </a:rPr>
              <a:t>原因</a:t>
            </a:r>
          </a:p>
          <a:p>
            <a:pPr eaLnBrk="1" hangingPunct="1">
              <a:spcBef>
                <a:spcPct val="50000"/>
              </a:spcBef>
            </a:pPr>
            <a:r>
              <a:rPr lang="zh-CN" altLang="en-US" sz="1400" b="1" dirty="0">
                <a:solidFill>
                  <a:srgbClr val="000000"/>
                </a:solidFill>
                <a:ea typeface="文泉驿微米黑"/>
                <a:cs typeface="文泉驿微米黑"/>
              </a:rPr>
              <a:t>含义</a:t>
            </a:r>
          </a:p>
          <a:p>
            <a:pPr eaLnBrk="1" hangingPunct="1">
              <a:spcBef>
                <a:spcPct val="50000"/>
              </a:spcBef>
            </a:pPr>
            <a:r>
              <a:rPr lang="zh-CN" altLang="en-US" sz="1400" b="1" dirty="0">
                <a:solidFill>
                  <a:srgbClr val="000000"/>
                </a:solidFill>
                <a:ea typeface="文泉驿微米黑"/>
                <a:cs typeface="文泉驿微米黑"/>
              </a:rPr>
              <a:t>主要目标</a:t>
            </a:r>
          </a:p>
          <a:p>
            <a:pPr eaLnBrk="1" hangingPunct="1">
              <a:spcBef>
                <a:spcPct val="50000"/>
              </a:spcBef>
            </a:pPr>
            <a:r>
              <a:rPr lang="zh-CN" altLang="en-US" sz="1400" b="1" dirty="0">
                <a:solidFill>
                  <a:srgbClr val="000000"/>
                </a:solidFill>
                <a:ea typeface="文泉驿微米黑"/>
                <a:cs typeface="文泉驿微米黑"/>
              </a:rPr>
              <a:t>手段</a:t>
            </a:r>
          </a:p>
        </p:txBody>
      </p:sp>
      <p:sp>
        <p:nvSpPr>
          <p:cNvPr id="17430" name="Text Box 22">
            <a:extLst>
              <a:ext uri="{FF2B5EF4-FFF2-40B4-BE49-F238E27FC236}">
                <a16:creationId xmlns="" xmlns:a16="http://schemas.microsoft.com/office/drawing/2014/main" id="{622FEFE0-A41C-483E-950B-3B548A6677C0}"/>
              </a:ext>
            </a:extLst>
          </p:cNvPr>
          <p:cNvSpPr txBox="1">
            <a:spLocks noChangeArrowheads="1"/>
          </p:cNvSpPr>
          <p:nvPr/>
        </p:nvSpPr>
        <p:spPr bwMode="auto">
          <a:xfrm>
            <a:off x="3082530" y="1406129"/>
            <a:ext cx="1026319" cy="500137"/>
          </a:xfrm>
          <a:prstGeom prst="rect">
            <a:avLst/>
          </a:prstGeom>
          <a:noFill/>
          <a:ln w="317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68580" tIns="34290" rIns="68580" bIns="34290">
            <a:spAutoFit/>
          </a:bodyPr>
          <a:lstStyle>
            <a:lvl1pPr>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400" b="1" dirty="0">
                <a:solidFill>
                  <a:srgbClr val="000000"/>
                </a:solidFill>
                <a:ea typeface="文泉驿微米黑"/>
                <a:cs typeface="文泉驿微米黑"/>
              </a:rPr>
              <a:t>4.</a:t>
            </a:r>
            <a:r>
              <a:rPr lang="zh-CN" altLang="en-US" sz="1400" b="1" dirty="0">
                <a:solidFill>
                  <a:srgbClr val="000000"/>
                </a:solidFill>
                <a:ea typeface="文泉驿微米黑"/>
                <a:cs typeface="文泉驿微米黑"/>
              </a:rPr>
              <a:t>如何合理配置？</a:t>
            </a:r>
          </a:p>
        </p:txBody>
      </p:sp>
      <p:sp>
        <p:nvSpPr>
          <p:cNvPr id="17433" name="Text Box 25">
            <a:extLst>
              <a:ext uri="{FF2B5EF4-FFF2-40B4-BE49-F238E27FC236}">
                <a16:creationId xmlns="" xmlns:a16="http://schemas.microsoft.com/office/drawing/2014/main" id="{A33E9402-D468-4DE7-91C4-0DE0200D625E}"/>
              </a:ext>
            </a:extLst>
          </p:cNvPr>
          <p:cNvSpPr txBox="1">
            <a:spLocks noChangeArrowheads="1"/>
          </p:cNvSpPr>
          <p:nvPr/>
        </p:nvSpPr>
        <p:spPr bwMode="auto">
          <a:xfrm>
            <a:off x="4220766" y="1146572"/>
            <a:ext cx="3186113" cy="500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spAutoFit/>
          </a:bodyPr>
          <a:lstStyle>
            <a:lvl1pPr>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400" b="1" dirty="0">
                <a:solidFill>
                  <a:srgbClr val="000000"/>
                </a:solidFill>
                <a:ea typeface="文泉驿微米黑"/>
                <a:cs typeface="文泉驿微米黑"/>
              </a:rPr>
              <a:t>①</a:t>
            </a:r>
            <a:r>
              <a:rPr lang="zh-CN" altLang="en-US" sz="1400" b="1" dirty="0">
                <a:solidFill>
                  <a:srgbClr val="000000"/>
                </a:solidFill>
                <a:ea typeface="文泉驿微米黑"/>
                <a:cs typeface="文泉驿微米黑"/>
              </a:rPr>
              <a:t>主要通过</a:t>
            </a:r>
            <a:r>
              <a:rPr lang="zh-CN" altLang="en-US" sz="1400" b="1" dirty="0">
                <a:solidFill>
                  <a:srgbClr val="FF0000"/>
                </a:solidFill>
                <a:ea typeface="文泉驿微米黑"/>
                <a:cs typeface="文泉驿微米黑"/>
              </a:rPr>
              <a:t>价格、供求、竞争</a:t>
            </a:r>
            <a:r>
              <a:rPr lang="zh-CN" altLang="en-US" sz="1400" b="1" dirty="0">
                <a:solidFill>
                  <a:srgbClr val="000000"/>
                </a:solidFill>
                <a:ea typeface="文泉驿微米黑"/>
                <a:cs typeface="文泉驿微米黑"/>
              </a:rPr>
              <a:t>三个机制来调节资源配置</a:t>
            </a:r>
            <a:r>
              <a:rPr lang="zh-CN" altLang="en-US" sz="1400" b="1" dirty="0">
                <a:solidFill>
                  <a:srgbClr val="0000CC"/>
                </a:solidFill>
                <a:ea typeface="文泉驿微米黑"/>
                <a:cs typeface="文泉驿微米黑"/>
              </a:rPr>
              <a:t>（内部机制）</a:t>
            </a:r>
          </a:p>
        </p:txBody>
      </p:sp>
      <p:sp>
        <p:nvSpPr>
          <p:cNvPr id="17434" name="AutoShape 26">
            <a:extLst>
              <a:ext uri="{FF2B5EF4-FFF2-40B4-BE49-F238E27FC236}">
                <a16:creationId xmlns="" xmlns:a16="http://schemas.microsoft.com/office/drawing/2014/main" id="{7A9467CC-E65F-48A6-91A9-3CD9B9944E81}"/>
              </a:ext>
            </a:extLst>
          </p:cNvPr>
          <p:cNvSpPr>
            <a:spLocks/>
          </p:cNvSpPr>
          <p:nvPr/>
        </p:nvSpPr>
        <p:spPr bwMode="auto">
          <a:xfrm>
            <a:off x="4139805" y="1107283"/>
            <a:ext cx="53578" cy="917972"/>
          </a:xfrm>
          <a:prstGeom prst="leftBrace">
            <a:avLst>
              <a:gd name="adj1" fmla="val 142779"/>
              <a:gd name="adj2" fmla="val 50000"/>
            </a:avLst>
          </a:prstGeom>
          <a:noFill/>
          <a:ln w="222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68580" tIns="34290" rIns="68580" bIns="34290" anchor="ctr"/>
          <a:lstStyle>
            <a:lvl1pPr>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dirty="0">
              <a:solidFill>
                <a:srgbClr val="000000"/>
              </a:solidFill>
              <a:ea typeface="文泉驿微米黑"/>
              <a:cs typeface="文泉驿微米黑"/>
            </a:endParaRPr>
          </a:p>
        </p:txBody>
      </p:sp>
      <p:sp>
        <p:nvSpPr>
          <p:cNvPr id="17435" name="Text Box 27">
            <a:extLst>
              <a:ext uri="{FF2B5EF4-FFF2-40B4-BE49-F238E27FC236}">
                <a16:creationId xmlns="" xmlns:a16="http://schemas.microsoft.com/office/drawing/2014/main" id="{A503035A-7E1C-40C0-BEDB-CA9D6E23CFDF}"/>
              </a:ext>
            </a:extLst>
          </p:cNvPr>
          <p:cNvSpPr txBox="1">
            <a:spLocks noChangeArrowheads="1"/>
          </p:cNvSpPr>
          <p:nvPr/>
        </p:nvSpPr>
        <p:spPr bwMode="auto">
          <a:xfrm>
            <a:off x="4275535" y="1627585"/>
            <a:ext cx="2214563" cy="500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spAutoFit/>
          </a:bodyPr>
          <a:lstStyle>
            <a:lvl1pPr>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400" b="1" dirty="0">
                <a:solidFill>
                  <a:srgbClr val="000000"/>
                </a:solidFill>
                <a:ea typeface="文泉驿微米黑"/>
                <a:cs typeface="文泉驿微米黑"/>
              </a:rPr>
              <a:t>②</a:t>
            </a:r>
            <a:r>
              <a:rPr lang="zh-CN" altLang="en-US" sz="1400" b="1" dirty="0">
                <a:solidFill>
                  <a:srgbClr val="000000"/>
                </a:solidFill>
                <a:ea typeface="文泉驿微米黑"/>
                <a:cs typeface="文泉驿微米黑"/>
              </a:rPr>
              <a:t>需要有一个公平、公正的</a:t>
            </a:r>
            <a:r>
              <a:rPr lang="zh-CN" altLang="en-US" sz="1400" b="1" dirty="0">
                <a:solidFill>
                  <a:srgbClr val="FF0000"/>
                </a:solidFill>
                <a:ea typeface="文泉驿微米黑"/>
                <a:cs typeface="文泉驿微米黑"/>
              </a:rPr>
              <a:t>市场秩序</a:t>
            </a:r>
            <a:r>
              <a:rPr lang="zh-CN" altLang="en-US" sz="1400" b="1" dirty="0">
                <a:solidFill>
                  <a:srgbClr val="000000"/>
                </a:solidFill>
                <a:ea typeface="文泉驿微米黑"/>
                <a:cs typeface="文泉驿微米黑"/>
              </a:rPr>
              <a:t>（</a:t>
            </a:r>
            <a:r>
              <a:rPr lang="zh-CN" altLang="en-US" sz="1400" b="1" dirty="0">
                <a:solidFill>
                  <a:srgbClr val="0000CC"/>
                </a:solidFill>
                <a:ea typeface="文泉驿微米黑"/>
                <a:cs typeface="文泉驿微米黑"/>
              </a:rPr>
              <a:t>外部环境）</a:t>
            </a:r>
          </a:p>
        </p:txBody>
      </p:sp>
      <p:sp>
        <p:nvSpPr>
          <p:cNvPr id="17436" name="AutoShape 28">
            <a:extLst>
              <a:ext uri="{FF2B5EF4-FFF2-40B4-BE49-F238E27FC236}">
                <a16:creationId xmlns="" xmlns:a16="http://schemas.microsoft.com/office/drawing/2014/main" id="{BB653608-580E-45DE-88B4-0DFD52A9E47D}"/>
              </a:ext>
            </a:extLst>
          </p:cNvPr>
          <p:cNvSpPr>
            <a:spLocks/>
          </p:cNvSpPr>
          <p:nvPr/>
        </p:nvSpPr>
        <p:spPr bwMode="auto">
          <a:xfrm>
            <a:off x="6438901" y="1544241"/>
            <a:ext cx="54769" cy="647700"/>
          </a:xfrm>
          <a:prstGeom prst="leftBrace">
            <a:avLst>
              <a:gd name="adj1" fmla="val 98551"/>
              <a:gd name="adj2" fmla="val 50000"/>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68580" tIns="34290" rIns="68580" bIns="34290" anchor="ctr"/>
          <a:lstStyle>
            <a:lvl1pPr>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dirty="0">
              <a:solidFill>
                <a:srgbClr val="000000"/>
              </a:solidFill>
              <a:ea typeface="文泉驿微米黑"/>
              <a:cs typeface="文泉驿微米黑"/>
            </a:endParaRPr>
          </a:p>
        </p:txBody>
      </p:sp>
      <p:sp>
        <p:nvSpPr>
          <p:cNvPr id="17437" name="Text Box 29">
            <a:extLst>
              <a:ext uri="{FF2B5EF4-FFF2-40B4-BE49-F238E27FC236}">
                <a16:creationId xmlns="" xmlns:a16="http://schemas.microsoft.com/office/drawing/2014/main" id="{8DA2A0FA-96D1-4CB9-868B-ECAA9974D0FD}"/>
              </a:ext>
            </a:extLst>
          </p:cNvPr>
          <p:cNvSpPr txBox="1">
            <a:spLocks noChangeArrowheads="1"/>
          </p:cNvSpPr>
          <p:nvPr/>
        </p:nvSpPr>
        <p:spPr bwMode="auto">
          <a:xfrm>
            <a:off x="6499622" y="1501378"/>
            <a:ext cx="1565672" cy="252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spAutoFit/>
          </a:bodyPr>
          <a:lstStyle>
            <a:lvl1pPr>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200" b="1" dirty="0">
                <a:solidFill>
                  <a:srgbClr val="000000"/>
                </a:solidFill>
                <a:ea typeface="文泉驿微米黑"/>
                <a:cs typeface="文泉驿微米黑"/>
              </a:rPr>
              <a:t>制定一定的市场规则</a:t>
            </a:r>
          </a:p>
        </p:txBody>
      </p:sp>
      <p:sp>
        <p:nvSpPr>
          <p:cNvPr id="17438" name="Text Box 30">
            <a:extLst>
              <a:ext uri="{FF2B5EF4-FFF2-40B4-BE49-F238E27FC236}">
                <a16:creationId xmlns="" xmlns:a16="http://schemas.microsoft.com/office/drawing/2014/main" id="{23D14BD3-F88C-4C5A-9928-A9166B26AF88}"/>
              </a:ext>
            </a:extLst>
          </p:cNvPr>
          <p:cNvSpPr txBox="1">
            <a:spLocks noChangeArrowheads="1"/>
          </p:cNvSpPr>
          <p:nvPr/>
        </p:nvSpPr>
        <p:spPr bwMode="auto">
          <a:xfrm>
            <a:off x="6516292" y="1757364"/>
            <a:ext cx="1377553" cy="435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spAutoFit/>
          </a:bodyPr>
          <a:lstStyle>
            <a:lvl1pPr>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1200" b="1" dirty="0">
                <a:solidFill>
                  <a:srgbClr val="000000"/>
                </a:solidFill>
                <a:ea typeface="文泉驿微米黑"/>
                <a:cs typeface="文泉驿微米黑"/>
              </a:rPr>
              <a:t>建立健全社会信用制度（是治本之策）</a:t>
            </a:r>
          </a:p>
        </p:txBody>
      </p:sp>
      <p:sp>
        <p:nvSpPr>
          <p:cNvPr id="34" name="Text Box 6">
            <a:extLst>
              <a:ext uri="{FF2B5EF4-FFF2-40B4-BE49-F238E27FC236}">
                <a16:creationId xmlns="" xmlns:a16="http://schemas.microsoft.com/office/drawing/2014/main" id="{10208BA5-828D-4817-B154-DD27E7BDF56C}"/>
              </a:ext>
            </a:extLst>
          </p:cNvPr>
          <p:cNvSpPr txBox="1">
            <a:spLocks noChangeArrowheads="1"/>
          </p:cNvSpPr>
          <p:nvPr/>
        </p:nvSpPr>
        <p:spPr bwMode="auto">
          <a:xfrm>
            <a:off x="3050381" y="179785"/>
            <a:ext cx="1919288" cy="30008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68580" tIns="34290" rIns="68580" bIns="34290">
            <a:spAutoFit/>
          </a:bodyPr>
          <a:lstStyle>
            <a:lvl1pPr>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500" b="1" dirty="0">
                <a:solidFill>
                  <a:srgbClr val="000000"/>
                </a:solidFill>
                <a:latin typeface="Tahoma" panose="020B0604030504040204" pitchFamily="34" charset="0"/>
                <a:ea typeface="文泉驿微米黑"/>
                <a:cs typeface="文泉驿微米黑"/>
              </a:rPr>
              <a:t>1.</a:t>
            </a:r>
            <a:r>
              <a:rPr lang="zh-CN" altLang="en-US" sz="1500" b="1" dirty="0">
                <a:solidFill>
                  <a:srgbClr val="000000"/>
                </a:solidFill>
                <a:latin typeface="Tahoma" panose="020B0604030504040204" pitchFamily="34" charset="0"/>
                <a:ea typeface="文泉驿微米黑"/>
                <a:cs typeface="文泉驿微米黑"/>
              </a:rPr>
              <a:t>原因：解决矛盾</a:t>
            </a:r>
          </a:p>
        </p:txBody>
      </p:sp>
      <p:sp>
        <p:nvSpPr>
          <p:cNvPr id="43" name="圆角矩形标注 42">
            <a:extLst>
              <a:ext uri="{FF2B5EF4-FFF2-40B4-BE49-F238E27FC236}">
                <a16:creationId xmlns="" xmlns:a16="http://schemas.microsoft.com/office/drawing/2014/main" id="{59CE9B39-FCB7-4133-897B-B9F19790BF4F}"/>
              </a:ext>
            </a:extLst>
          </p:cNvPr>
          <p:cNvSpPr>
            <a:spLocks noChangeArrowheads="1"/>
          </p:cNvSpPr>
          <p:nvPr/>
        </p:nvSpPr>
        <p:spPr bwMode="auto">
          <a:xfrm>
            <a:off x="3059906" y="2409826"/>
            <a:ext cx="1133475" cy="459581"/>
          </a:xfrm>
          <a:prstGeom prst="wedgeRoundRectCallout">
            <a:avLst>
              <a:gd name="adj1" fmla="val -92532"/>
              <a:gd name="adj2" fmla="val 168222"/>
              <a:gd name="adj3" fmla="val 16667"/>
            </a:avLst>
          </a:prstGeom>
          <a:noFill/>
          <a:ln w="28575" algn="ctr">
            <a:solidFill>
              <a:srgbClr val="0085A4"/>
            </a:solidFill>
            <a:round/>
            <a:headEnd/>
            <a:tailEnd/>
          </a:ln>
          <a:extLst>
            <a:ext uri="{909E8E84-426E-40DD-AFC4-6F175D3DCCD1}">
              <a14:hiddenFill xmlns="" xmlns:a14="http://schemas.microsoft.com/office/drawing/2010/main">
                <a:solidFill>
                  <a:srgbClr val="FFFFFF"/>
                </a:solidFill>
              </a14:hiddenFill>
            </a:ext>
          </a:extLst>
        </p:spPr>
        <p:txBody>
          <a:bodyPr lIns="68580" tIns="34290" rIns="68580" bIns="34290" anchor="ctr"/>
          <a:lstStyle>
            <a:lvl1pPr>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1400" b="1" dirty="0">
                <a:solidFill>
                  <a:srgbClr val="000000"/>
                </a:solidFill>
                <a:latin typeface="文泉驿微米黑"/>
                <a:ea typeface="文泉驿微米黑"/>
                <a:cs typeface="文泉驿微米黑"/>
              </a:rPr>
              <a:t>5.</a:t>
            </a:r>
            <a:r>
              <a:rPr lang="zh-CN" altLang="en-US" sz="1400" b="1" dirty="0">
                <a:solidFill>
                  <a:srgbClr val="000000"/>
                </a:solidFill>
                <a:latin typeface="文泉驿微米黑"/>
                <a:ea typeface="文泉驿微米黑"/>
                <a:cs typeface="文泉驿微米黑"/>
              </a:rPr>
              <a:t>市场调节的局限性</a:t>
            </a:r>
          </a:p>
        </p:txBody>
      </p:sp>
      <p:sp>
        <p:nvSpPr>
          <p:cNvPr id="45" name="圆角矩形标注 44">
            <a:extLst>
              <a:ext uri="{FF2B5EF4-FFF2-40B4-BE49-F238E27FC236}">
                <a16:creationId xmlns="" xmlns:a16="http://schemas.microsoft.com/office/drawing/2014/main" id="{A1CB7CF6-EC2B-433C-9409-8AB5C2DD9ADF}"/>
              </a:ext>
            </a:extLst>
          </p:cNvPr>
          <p:cNvSpPr>
            <a:spLocks noChangeArrowheads="1"/>
          </p:cNvSpPr>
          <p:nvPr/>
        </p:nvSpPr>
        <p:spPr bwMode="auto">
          <a:xfrm>
            <a:off x="3323252" y="4838699"/>
            <a:ext cx="3804912" cy="304801"/>
          </a:xfrm>
          <a:prstGeom prst="wedgeRoundRectCallout">
            <a:avLst>
              <a:gd name="adj1" fmla="val -70205"/>
              <a:gd name="adj2" fmla="val -271060"/>
              <a:gd name="adj3" fmla="val 16667"/>
            </a:avLst>
          </a:prstGeom>
          <a:noFill/>
          <a:ln w="28575" algn="ctr">
            <a:solidFill>
              <a:srgbClr val="0085A4"/>
            </a:solidFill>
            <a:round/>
            <a:headEnd/>
            <a:tailEnd/>
          </a:ln>
          <a:extLst>
            <a:ext uri="{909E8E84-426E-40DD-AFC4-6F175D3DCCD1}">
              <a14:hiddenFill xmlns="" xmlns:a14="http://schemas.microsoft.com/office/drawing/2010/main">
                <a:solidFill>
                  <a:srgbClr val="FFFFFF"/>
                </a:solidFill>
              </a14:hiddenFill>
            </a:ext>
          </a:extLst>
        </p:spPr>
        <p:txBody>
          <a:bodyPr lIns="68580" tIns="34290" rIns="68580" bIns="34290" anchor="ctr"/>
          <a:lstStyle>
            <a:lvl1pPr>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400" b="1" dirty="0">
                <a:solidFill>
                  <a:srgbClr val="000000"/>
                </a:solidFill>
                <a:latin typeface="文泉驿微米黑"/>
                <a:ea typeface="文泉驿微米黑"/>
                <a:cs typeface="文泉驿微米黑"/>
              </a:rPr>
              <a:t>社会主义基本制度、公有制、共同富裕</a:t>
            </a:r>
          </a:p>
        </p:txBody>
      </p:sp>
      <p:sp>
        <p:nvSpPr>
          <p:cNvPr id="46" name="下箭头 45">
            <a:extLst>
              <a:ext uri="{FF2B5EF4-FFF2-40B4-BE49-F238E27FC236}">
                <a16:creationId xmlns="" xmlns:a16="http://schemas.microsoft.com/office/drawing/2014/main" id="{97625B80-7C1B-42A2-84FE-840BD5AD0C92}"/>
              </a:ext>
            </a:extLst>
          </p:cNvPr>
          <p:cNvSpPr>
            <a:spLocks noChangeArrowheads="1"/>
          </p:cNvSpPr>
          <p:nvPr/>
        </p:nvSpPr>
        <p:spPr bwMode="auto">
          <a:xfrm>
            <a:off x="2250281" y="1977628"/>
            <a:ext cx="161925" cy="270272"/>
          </a:xfrm>
          <a:prstGeom prst="downArrow">
            <a:avLst>
              <a:gd name="adj1" fmla="val 50000"/>
              <a:gd name="adj2" fmla="val 50073"/>
            </a:avLst>
          </a:prstGeom>
          <a:solidFill>
            <a:srgbClr val="0085A4"/>
          </a:solidFill>
          <a:ln w="9525" algn="ctr">
            <a:solidFill>
              <a:srgbClr val="0085A4"/>
            </a:solidFill>
            <a:round/>
            <a:headEnd/>
            <a:tailEnd/>
          </a:ln>
        </p:spPr>
        <p:txBody>
          <a:bodyPr lIns="68580" tIns="34290" rIns="68580" bIns="34290" anchor="ctr"/>
          <a:lstStyle>
            <a:lvl1pPr>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endParaRPr lang="zh-CN" altLang="en-US" sz="1400" dirty="0">
              <a:solidFill>
                <a:srgbClr val="000000"/>
              </a:solidFill>
              <a:latin typeface="文泉驿微米黑"/>
              <a:ea typeface="文泉驿微米黑"/>
              <a:cs typeface="文泉驿微米黑"/>
            </a:endParaRPr>
          </a:p>
        </p:txBody>
      </p:sp>
      <p:sp>
        <p:nvSpPr>
          <p:cNvPr id="47" name="下箭头 46">
            <a:extLst>
              <a:ext uri="{FF2B5EF4-FFF2-40B4-BE49-F238E27FC236}">
                <a16:creationId xmlns="" xmlns:a16="http://schemas.microsoft.com/office/drawing/2014/main" id="{92329F05-2276-4559-A475-C4630ADE7E96}"/>
              </a:ext>
            </a:extLst>
          </p:cNvPr>
          <p:cNvSpPr>
            <a:spLocks noChangeArrowheads="1"/>
          </p:cNvSpPr>
          <p:nvPr/>
        </p:nvSpPr>
        <p:spPr bwMode="auto">
          <a:xfrm>
            <a:off x="2357437" y="4030266"/>
            <a:ext cx="201216" cy="323850"/>
          </a:xfrm>
          <a:prstGeom prst="downArrow">
            <a:avLst>
              <a:gd name="adj1" fmla="val 50000"/>
              <a:gd name="adj2" fmla="val 50028"/>
            </a:avLst>
          </a:prstGeom>
          <a:solidFill>
            <a:srgbClr val="0085A4"/>
          </a:solidFill>
          <a:ln w="9525" algn="ctr">
            <a:solidFill>
              <a:srgbClr val="0085A4"/>
            </a:solidFill>
            <a:round/>
            <a:headEnd/>
            <a:tailEnd/>
          </a:ln>
        </p:spPr>
        <p:txBody>
          <a:bodyPr lIns="68580" tIns="34290" rIns="68580" bIns="34290" anchor="ctr"/>
          <a:lstStyle>
            <a:lvl1pPr>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endParaRPr lang="zh-CN" altLang="en-US" sz="1400" dirty="0">
              <a:solidFill>
                <a:srgbClr val="000000"/>
              </a:solidFill>
              <a:latin typeface="文泉驿微米黑"/>
              <a:ea typeface="文泉驿微米黑"/>
              <a:cs typeface="文泉驿微米黑"/>
            </a:endParaRPr>
          </a:p>
        </p:txBody>
      </p:sp>
      <p:sp>
        <p:nvSpPr>
          <p:cNvPr id="48" name="TextBox 47">
            <a:extLst>
              <a:ext uri="{FF2B5EF4-FFF2-40B4-BE49-F238E27FC236}">
                <a16:creationId xmlns="" xmlns:a16="http://schemas.microsoft.com/office/drawing/2014/main" id="{B74A520A-EE7E-4BA2-97AF-D1793F7C2DDA}"/>
              </a:ext>
            </a:extLst>
          </p:cNvPr>
          <p:cNvSpPr txBox="1">
            <a:spLocks noChangeArrowheads="1"/>
          </p:cNvSpPr>
          <p:nvPr/>
        </p:nvSpPr>
        <p:spPr bwMode="auto">
          <a:xfrm>
            <a:off x="1980011" y="2247900"/>
            <a:ext cx="701278" cy="284693"/>
          </a:xfrm>
          <a:prstGeom prst="rect">
            <a:avLst/>
          </a:prstGeom>
          <a:solidFill>
            <a:srgbClr val="FFC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spAutoFit/>
          </a:bodyPr>
          <a:lstStyle>
            <a:lvl1pPr>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solidFill>
                  <a:srgbClr val="FF0000"/>
                </a:solidFill>
                <a:ea typeface="文泉驿微米黑"/>
                <a:cs typeface="文泉驿微米黑"/>
              </a:rPr>
              <a:t>无形手</a:t>
            </a:r>
          </a:p>
        </p:txBody>
      </p:sp>
      <p:sp>
        <p:nvSpPr>
          <p:cNvPr id="49" name="TextBox 48">
            <a:extLst>
              <a:ext uri="{FF2B5EF4-FFF2-40B4-BE49-F238E27FC236}">
                <a16:creationId xmlns="" xmlns:a16="http://schemas.microsoft.com/office/drawing/2014/main" id="{B7191A60-899C-4C91-82DF-1F8FB713CDD3}"/>
              </a:ext>
            </a:extLst>
          </p:cNvPr>
          <p:cNvSpPr txBox="1">
            <a:spLocks noChangeArrowheads="1"/>
          </p:cNvSpPr>
          <p:nvPr/>
        </p:nvSpPr>
        <p:spPr bwMode="auto">
          <a:xfrm>
            <a:off x="2141936" y="4354117"/>
            <a:ext cx="702469" cy="284693"/>
          </a:xfrm>
          <a:prstGeom prst="rect">
            <a:avLst/>
          </a:prstGeom>
          <a:solidFill>
            <a:srgbClr val="FFC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spAutoFit/>
          </a:bodyPr>
          <a:lstStyle>
            <a:lvl1pPr>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solidFill>
                  <a:srgbClr val="FF0000"/>
                </a:solidFill>
                <a:ea typeface="文泉驿微米黑"/>
                <a:cs typeface="文泉驿微米黑"/>
              </a:rPr>
              <a:t>有形手</a:t>
            </a:r>
          </a:p>
        </p:txBody>
      </p:sp>
      <p:cxnSp>
        <p:nvCxnSpPr>
          <p:cNvPr id="51" name="直接箭头连接符 50">
            <a:extLst>
              <a:ext uri="{FF2B5EF4-FFF2-40B4-BE49-F238E27FC236}">
                <a16:creationId xmlns="" xmlns:a16="http://schemas.microsoft.com/office/drawing/2014/main" id="{6F35FD5A-CF48-4C0E-A1C8-C2DD918D7E80}"/>
              </a:ext>
            </a:extLst>
          </p:cNvPr>
          <p:cNvCxnSpPr>
            <a:cxnSpLocks noChangeShapeType="1"/>
            <a:stCxn id="17410" idx="0"/>
          </p:cNvCxnSpPr>
          <p:nvPr/>
        </p:nvCxnSpPr>
        <p:spPr bwMode="auto">
          <a:xfrm rot="5400000" flipH="1" flipV="1">
            <a:off x="999970" y="1376208"/>
            <a:ext cx="1079896" cy="15790"/>
          </a:xfrm>
          <a:prstGeom prst="straightConnector1">
            <a:avLst/>
          </a:prstGeom>
          <a:noFill/>
          <a:ln w="57150" algn="ctr">
            <a:solidFill>
              <a:srgbClr val="0085A4"/>
            </a:solidFill>
            <a:round/>
            <a:headEnd/>
            <a:tailEnd type="arrow" w="med" len="med"/>
          </a:ln>
          <a:extLst>
            <a:ext uri="{909E8E84-426E-40DD-AFC4-6F175D3DCCD1}">
              <a14:hiddenFill xmlns="" xmlns:a14="http://schemas.microsoft.com/office/drawing/2010/main">
                <a:noFill/>
              </a14:hiddenFill>
            </a:ext>
          </a:extLst>
        </p:spPr>
      </p:cxnSp>
      <p:sp>
        <p:nvSpPr>
          <p:cNvPr id="54" name="流程图: 过程 53">
            <a:extLst>
              <a:ext uri="{FF2B5EF4-FFF2-40B4-BE49-F238E27FC236}">
                <a16:creationId xmlns="" xmlns:a16="http://schemas.microsoft.com/office/drawing/2014/main" id="{F9E7DFC7-4913-4A0C-943C-7135B1EC9984}"/>
              </a:ext>
            </a:extLst>
          </p:cNvPr>
          <p:cNvSpPr/>
          <p:nvPr/>
        </p:nvSpPr>
        <p:spPr bwMode="auto">
          <a:xfrm>
            <a:off x="1143001" y="465536"/>
            <a:ext cx="1431131" cy="459581"/>
          </a:xfrm>
          <a:prstGeom prst="flowChartProcess">
            <a:avLst/>
          </a:prstGeom>
          <a:solidFill>
            <a:schemeClr val="accent2">
              <a:lumMod val="20000"/>
              <a:lumOff val="80000"/>
            </a:schemeClr>
          </a:solidFill>
          <a:ln w="9525" cap="flat" cmpd="sng" algn="ctr">
            <a:solidFill>
              <a:srgbClr val="0085A4"/>
            </a:solidFill>
            <a:prstDash val="solid"/>
            <a:round/>
            <a:headEnd type="none" w="med" len="med"/>
            <a:tailEnd type="none" w="med" len="med"/>
          </a:ln>
          <a:effectLst/>
        </p:spPr>
        <p:txBody>
          <a:bodyPr lIns="68580" tIns="34290" rIns="68580" bIns="34290" anchor="ctr"/>
          <a:lstStyle/>
          <a:p>
            <a:pPr algn="ctr" eaLnBrk="1" hangingPunct="1">
              <a:spcBef>
                <a:spcPct val="50000"/>
              </a:spcBef>
              <a:defRPr/>
            </a:pPr>
            <a:r>
              <a:rPr lang="zh-CN" altLang="en-US" b="1" dirty="0">
                <a:latin typeface="黑体" pitchFamily="49" charset="-122"/>
                <a:ea typeface="黑体" pitchFamily="49" charset="-122"/>
              </a:rPr>
              <a:t>新发展理念</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908" name="Group 132"/>
          <p:cNvGraphicFramePr>
            <a:graphicFrameLocks noGrp="1"/>
          </p:cNvGraphicFramePr>
          <p:nvPr>
            <p:ph type="tbl" idx="1"/>
          </p:nvPr>
        </p:nvGraphicFramePr>
        <p:xfrm>
          <a:off x="152400" y="623887"/>
          <a:ext cx="8840788" cy="4014789"/>
        </p:xfrm>
        <a:graphic>
          <a:graphicData uri="http://schemas.openxmlformats.org/drawingml/2006/table">
            <a:tbl>
              <a:tblPr/>
              <a:tblGrid>
                <a:gridCol w="1066800"/>
                <a:gridCol w="2514600"/>
                <a:gridCol w="2590800"/>
                <a:gridCol w="2668588"/>
              </a:tblGrid>
              <a:tr h="3428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200" b="1" i="0" u="none" strike="noStrike" cap="none" normalizeH="0" baseline="0" dirty="0" smtClean="0">
                        <a:ln>
                          <a:noFill/>
                        </a:ln>
                        <a:solidFill>
                          <a:srgbClr val="000000"/>
                        </a:solidFill>
                        <a:effectLst/>
                        <a:latin typeface="Calibri" pitchFamily="34" charset="0"/>
                        <a:ea typeface="宋体" pitchFamily="2" charset="-122"/>
                      </a:endParaRPr>
                    </a:p>
                  </a:txBody>
                  <a:tcPr marL="84407" marR="84407" marT="34273" marB="342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sz="1800" b="1" i="0" u="none" strike="noStrike" cap="none" normalizeH="0" baseline="0" dirty="0" smtClean="0">
                          <a:ln>
                            <a:noFill/>
                          </a:ln>
                          <a:solidFill>
                            <a:srgbClr val="000000"/>
                          </a:solidFill>
                          <a:effectLst/>
                          <a:latin typeface="Calibri" pitchFamily="34" charset="0"/>
                          <a:ea typeface="宋体" pitchFamily="2" charset="-122"/>
                        </a:rPr>
                        <a:t>美国模式</a:t>
                      </a:r>
                    </a:p>
                  </a:txBody>
                  <a:tcPr marL="84407" marR="84407" marT="34273" marB="342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sz="1800" b="1" i="0" u="none" strike="noStrike" cap="none" normalizeH="0" baseline="0" dirty="0" smtClean="0">
                          <a:ln>
                            <a:noFill/>
                          </a:ln>
                          <a:solidFill>
                            <a:srgbClr val="000000"/>
                          </a:solidFill>
                          <a:effectLst/>
                          <a:latin typeface="Calibri" pitchFamily="34" charset="0"/>
                          <a:ea typeface="宋体" pitchFamily="2" charset="-122"/>
                        </a:rPr>
                        <a:t>德国模式</a:t>
                      </a:r>
                    </a:p>
                  </a:txBody>
                  <a:tcPr marL="84407" marR="84407" marT="34273" marB="342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sz="1800" b="1" i="0" u="none" strike="noStrike" cap="none" normalizeH="0" baseline="0" dirty="0" smtClean="0">
                          <a:ln>
                            <a:noFill/>
                          </a:ln>
                          <a:solidFill>
                            <a:srgbClr val="000000"/>
                          </a:solidFill>
                          <a:effectLst/>
                          <a:latin typeface="Calibri" pitchFamily="34" charset="0"/>
                          <a:ea typeface="宋体" pitchFamily="2" charset="-122"/>
                        </a:rPr>
                        <a:t>日本模式</a:t>
                      </a:r>
                    </a:p>
                  </a:txBody>
                  <a:tcPr marL="84407" marR="84407" marT="34273" marB="342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01722">
                <a:tc>
                  <a:txBody>
                    <a:bodyPr/>
                    <a:lstStyle/>
                    <a:p>
                      <a:pPr marL="0" marR="0" lvl="0" indent="0" algn="ctr" defTabSz="914400" rtl="0" eaLnBrk="1" fontAlgn="base" latinLnBrk="0" hangingPunct="1">
                        <a:lnSpc>
                          <a:spcPts val="2800"/>
                        </a:lnSpc>
                        <a:spcBef>
                          <a:spcPts val="0"/>
                        </a:spcBef>
                        <a:spcAft>
                          <a:spcPct val="0"/>
                        </a:spcAft>
                        <a:buClrTx/>
                        <a:buSzTx/>
                        <a:buFontTx/>
                        <a:buNone/>
                        <a:tabLst/>
                      </a:pPr>
                      <a:r>
                        <a:rPr kumimoji="0" lang="zh-CN" altLang="en-US" sz="1800" b="1" i="0" u="none" strike="noStrike" cap="none" normalizeH="0" baseline="0" dirty="0" smtClean="0">
                          <a:ln>
                            <a:noFill/>
                          </a:ln>
                          <a:solidFill>
                            <a:srgbClr val="000000"/>
                          </a:solidFill>
                          <a:effectLst/>
                          <a:latin typeface="Calibri" pitchFamily="34" charset="0"/>
                          <a:ea typeface="黑体" pitchFamily="2" charset="-122"/>
                        </a:rPr>
                        <a:t>特点</a:t>
                      </a:r>
                      <a:endParaRPr kumimoji="0" lang="zh-CN" sz="1800" b="1" i="0" u="none" strike="noStrike" cap="none" normalizeH="0" baseline="0" dirty="0" smtClean="0">
                        <a:ln>
                          <a:noFill/>
                        </a:ln>
                        <a:solidFill>
                          <a:srgbClr val="000000"/>
                        </a:solidFill>
                        <a:effectLst/>
                        <a:latin typeface="Calibri" pitchFamily="34" charset="0"/>
                        <a:ea typeface="黑体" pitchFamily="2" charset="-122"/>
                      </a:endParaRPr>
                    </a:p>
                  </a:txBody>
                  <a:tcPr marL="84407" marR="84407" marT="34273" marB="342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2800"/>
                        </a:lnSpc>
                        <a:spcBef>
                          <a:spcPts val="0"/>
                        </a:spcBef>
                        <a:spcAft>
                          <a:spcPct val="0"/>
                        </a:spcAft>
                        <a:buClrTx/>
                        <a:buSzTx/>
                        <a:buFontTx/>
                        <a:buNone/>
                        <a:tabLst/>
                      </a:pPr>
                      <a:endParaRPr kumimoji="0" lang="zh-CN" sz="1200" b="1" i="0" u="none" strike="noStrike" cap="none" normalizeH="0" baseline="0" dirty="0" smtClean="0">
                        <a:ln>
                          <a:noFill/>
                        </a:ln>
                        <a:solidFill>
                          <a:srgbClr val="FF0000"/>
                        </a:solidFill>
                        <a:effectLst/>
                        <a:latin typeface="Calibri" pitchFamily="34" charset="0"/>
                        <a:ea typeface="宋体" pitchFamily="2" charset="-122"/>
                      </a:endParaRPr>
                    </a:p>
                  </a:txBody>
                  <a:tcPr marL="84407" marR="84407" marT="34273" marB="342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2800"/>
                        </a:lnSpc>
                        <a:spcBef>
                          <a:spcPts val="0"/>
                        </a:spcBef>
                        <a:spcAft>
                          <a:spcPct val="0"/>
                        </a:spcAft>
                        <a:buClrTx/>
                        <a:buSzTx/>
                        <a:buFontTx/>
                        <a:buNone/>
                        <a:tabLst/>
                      </a:pPr>
                      <a:endParaRPr kumimoji="0" lang="zh-CN" sz="1200" b="1" i="0" u="none" strike="noStrike" cap="none" normalizeH="0" baseline="0" dirty="0" smtClean="0">
                        <a:ln>
                          <a:noFill/>
                        </a:ln>
                        <a:solidFill>
                          <a:srgbClr val="000000"/>
                        </a:solidFill>
                        <a:effectLst/>
                        <a:latin typeface="Calibri" pitchFamily="34" charset="0"/>
                        <a:ea typeface="宋体" pitchFamily="2" charset="-122"/>
                      </a:endParaRPr>
                    </a:p>
                  </a:txBody>
                  <a:tcPr marL="84407" marR="84407" marT="34273" marB="342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2800"/>
                        </a:lnSpc>
                        <a:spcBef>
                          <a:spcPts val="0"/>
                        </a:spcBef>
                        <a:spcAft>
                          <a:spcPct val="0"/>
                        </a:spcAft>
                        <a:buClrTx/>
                        <a:buSzTx/>
                        <a:buFontTx/>
                        <a:buNone/>
                        <a:tabLst/>
                      </a:pPr>
                      <a:endParaRPr kumimoji="0" lang="zh-CN" sz="1200" b="1" i="0" u="none" strike="noStrike" cap="none" normalizeH="0" baseline="0" dirty="0" smtClean="0">
                        <a:ln>
                          <a:noFill/>
                        </a:ln>
                        <a:solidFill>
                          <a:srgbClr val="FF0000"/>
                        </a:solidFill>
                        <a:effectLst/>
                        <a:latin typeface="Calibri" pitchFamily="34" charset="0"/>
                        <a:ea typeface="宋体" pitchFamily="2" charset="-122"/>
                      </a:endParaRPr>
                    </a:p>
                  </a:txBody>
                  <a:tcPr marL="84407" marR="84407" marT="34273" marB="342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01722">
                <a:tc>
                  <a:txBody>
                    <a:bodyPr/>
                    <a:lstStyle/>
                    <a:p>
                      <a:pPr marL="0" marR="0" lvl="0" indent="0" algn="ctr" defTabSz="914400" rtl="0" eaLnBrk="1" fontAlgn="base" latinLnBrk="0" hangingPunct="1">
                        <a:lnSpc>
                          <a:spcPts val="2800"/>
                        </a:lnSpc>
                        <a:spcBef>
                          <a:spcPts val="0"/>
                        </a:spcBef>
                        <a:spcAft>
                          <a:spcPct val="0"/>
                        </a:spcAft>
                        <a:buClrTx/>
                        <a:buSzTx/>
                        <a:buFontTx/>
                        <a:buNone/>
                        <a:tabLst/>
                      </a:pPr>
                      <a:r>
                        <a:rPr kumimoji="0" lang="zh-CN" altLang="en-US" sz="1800" b="1" i="0" u="none" strike="noStrike" cap="none" normalizeH="0" baseline="0" dirty="0" smtClean="0">
                          <a:ln>
                            <a:noFill/>
                          </a:ln>
                          <a:solidFill>
                            <a:srgbClr val="000000"/>
                          </a:solidFill>
                          <a:effectLst/>
                          <a:latin typeface="Calibri" pitchFamily="34" charset="0"/>
                          <a:ea typeface="黑体" pitchFamily="2" charset="-122"/>
                        </a:rPr>
                        <a:t>评价</a:t>
                      </a:r>
                      <a:endParaRPr kumimoji="0" lang="zh-CN" sz="1800" b="1" i="0" u="none" strike="noStrike" cap="none" normalizeH="0" baseline="0" dirty="0" smtClean="0">
                        <a:ln>
                          <a:noFill/>
                        </a:ln>
                        <a:solidFill>
                          <a:srgbClr val="000000"/>
                        </a:solidFill>
                        <a:effectLst/>
                        <a:latin typeface="Calibri" pitchFamily="34" charset="0"/>
                        <a:ea typeface="黑体" pitchFamily="2" charset="-122"/>
                      </a:endParaRPr>
                    </a:p>
                  </a:txBody>
                  <a:tcPr marL="84407" marR="84407" marT="34273" marB="342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2800"/>
                        </a:lnSpc>
                        <a:spcBef>
                          <a:spcPts val="0"/>
                        </a:spcBef>
                        <a:spcAft>
                          <a:spcPct val="0"/>
                        </a:spcAft>
                        <a:buClrTx/>
                        <a:buSzTx/>
                        <a:buFontTx/>
                        <a:buNone/>
                        <a:tabLst/>
                      </a:pPr>
                      <a:endParaRPr kumimoji="0" lang="zh-CN" sz="1200" b="1" i="0" u="none" strike="noStrike" cap="none" normalizeH="0" baseline="0" dirty="0" smtClean="0">
                        <a:ln>
                          <a:noFill/>
                        </a:ln>
                        <a:solidFill>
                          <a:srgbClr val="000000"/>
                        </a:solidFill>
                        <a:effectLst/>
                        <a:latin typeface="Calibri" pitchFamily="34" charset="0"/>
                        <a:ea typeface="宋体" pitchFamily="2" charset="-122"/>
                      </a:endParaRPr>
                    </a:p>
                  </a:txBody>
                  <a:tcPr marL="84407" marR="84407" marT="34273" marB="342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2800"/>
                        </a:lnSpc>
                        <a:spcBef>
                          <a:spcPts val="0"/>
                        </a:spcBef>
                        <a:spcAft>
                          <a:spcPct val="0"/>
                        </a:spcAft>
                        <a:buClrTx/>
                        <a:buSzTx/>
                        <a:buFontTx/>
                        <a:buNone/>
                        <a:tabLst/>
                      </a:pPr>
                      <a:endParaRPr kumimoji="0" lang="zh-CN" sz="1200" b="1" i="0" u="none" strike="noStrike" cap="none" normalizeH="0" baseline="0" dirty="0" smtClean="0">
                        <a:ln>
                          <a:noFill/>
                        </a:ln>
                        <a:solidFill>
                          <a:srgbClr val="000000"/>
                        </a:solidFill>
                        <a:effectLst/>
                        <a:latin typeface="Calibri" pitchFamily="34" charset="0"/>
                        <a:ea typeface="宋体" pitchFamily="2" charset="-122"/>
                      </a:endParaRPr>
                    </a:p>
                  </a:txBody>
                  <a:tcPr marL="84407" marR="84407" marT="34273" marB="342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2800"/>
                        </a:lnSpc>
                        <a:spcBef>
                          <a:spcPts val="0"/>
                        </a:spcBef>
                        <a:spcAft>
                          <a:spcPct val="0"/>
                        </a:spcAft>
                        <a:buClrTx/>
                        <a:buSzTx/>
                        <a:buFontTx/>
                        <a:buNone/>
                        <a:tabLst/>
                      </a:pPr>
                      <a:endParaRPr kumimoji="0" lang="zh-CN" sz="1200" b="1" i="0" u="none" strike="noStrike" cap="none" normalizeH="0" baseline="0" dirty="0" smtClean="0">
                        <a:ln>
                          <a:noFill/>
                        </a:ln>
                        <a:solidFill>
                          <a:srgbClr val="000000"/>
                        </a:solidFill>
                        <a:effectLst/>
                        <a:latin typeface="Calibri" pitchFamily="34" charset="0"/>
                        <a:ea typeface="宋体" pitchFamily="2" charset="-122"/>
                      </a:endParaRPr>
                    </a:p>
                  </a:txBody>
                  <a:tcPr marL="84407" marR="84407" marT="34273" marB="342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68479">
                <a:tc>
                  <a:txBody>
                    <a:bodyPr/>
                    <a:lstStyle/>
                    <a:p>
                      <a:pPr marL="0" marR="0" lvl="0" indent="0" algn="ctr" defTabSz="914400" rtl="0" eaLnBrk="1" fontAlgn="base" latinLnBrk="0" hangingPunct="1">
                        <a:lnSpc>
                          <a:spcPts val="2800"/>
                        </a:lnSpc>
                        <a:spcBef>
                          <a:spcPts val="0"/>
                        </a:spcBef>
                        <a:spcAft>
                          <a:spcPct val="0"/>
                        </a:spcAft>
                        <a:buClrTx/>
                        <a:buSzTx/>
                        <a:buFontTx/>
                        <a:buNone/>
                        <a:tabLst/>
                      </a:pPr>
                      <a:r>
                        <a:rPr kumimoji="0" lang="zh-CN" altLang="en-US" sz="1800" b="1" i="0" u="none" strike="noStrike" cap="none" normalizeH="0" baseline="0" dirty="0" smtClean="0">
                          <a:ln>
                            <a:noFill/>
                          </a:ln>
                          <a:solidFill>
                            <a:srgbClr val="000000"/>
                          </a:solidFill>
                          <a:effectLst/>
                          <a:latin typeface="Calibri" pitchFamily="34" charset="0"/>
                          <a:ea typeface="黑体" pitchFamily="2" charset="-122"/>
                        </a:rPr>
                        <a:t>相同基本点</a:t>
                      </a:r>
                      <a:endParaRPr kumimoji="0" lang="zh-CN" sz="1800" b="1" i="0" u="none" strike="noStrike" cap="none" normalizeH="0" baseline="0" dirty="0" smtClean="0">
                        <a:ln>
                          <a:noFill/>
                        </a:ln>
                        <a:solidFill>
                          <a:srgbClr val="000000"/>
                        </a:solidFill>
                        <a:effectLst/>
                        <a:latin typeface="Calibri" pitchFamily="34" charset="0"/>
                        <a:ea typeface="黑体" pitchFamily="2" charset="-122"/>
                      </a:endParaRPr>
                    </a:p>
                  </a:txBody>
                  <a:tcPr marL="84407" marR="84407" marT="34273" marB="3427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ts val="2800"/>
                        </a:lnSpc>
                        <a:spcBef>
                          <a:spcPts val="0"/>
                        </a:spcBef>
                        <a:spcAft>
                          <a:spcPct val="0"/>
                        </a:spcAft>
                        <a:buClrTx/>
                        <a:buSzTx/>
                        <a:buFontTx/>
                        <a:buNone/>
                        <a:tabLst/>
                      </a:pPr>
                      <a:endParaRPr kumimoji="0" lang="zh-CN" sz="1200" b="1" i="0" u="none" strike="noStrike" cap="none" normalizeH="0" baseline="0" dirty="0" smtClean="0">
                        <a:ln>
                          <a:noFill/>
                        </a:ln>
                        <a:solidFill>
                          <a:srgbClr val="000000"/>
                        </a:solidFill>
                        <a:effectLst/>
                        <a:latin typeface="Calibri" pitchFamily="34" charset="0"/>
                        <a:ea typeface="宋体" pitchFamily="2" charset="-122"/>
                      </a:endParaRPr>
                    </a:p>
                  </a:txBody>
                  <a:tcPr marL="84407" marR="84407" marT="34273" marB="342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hMerge="1">
                  <a:txBody>
                    <a:bodyPr/>
                    <a:lstStyle/>
                    <a:p>
                      <a:endParaRPr lang="zh-CN" altLang="en-US"/>
                    </a:p>
                  </a:txBody>
                  <a:tcPr/>
                </a:tc>
              </a:tr>
            </a:tbl>
          </a:graphicData>
        </a:graphic>
      </p:graphicFrame>
      <p:sp>
        <p:nvSpPr>
          <p:cNvPr id="2" name="矩形 1"/>
          <p:cNvSpPr>
            <a:spLocks noChangeArrowheads="1"/>
          </p:cNvSpPr>
          <p:nvPr/>
        </p:nvSpPr>
        <p:spPr bwMode="auto">
          <a:xfrm>
            <a:off x="1295399" y="936590"/>
            <a:ext cx="2376055" cy="1477328"/>
          </a:xfrm>
          <a:prstGeom prst="rect">
            <a:avLst/>
          </a:prstGeom>
          <a:noFill/>
          <a:ln w="9525">
            <a:noFill/>
            <a:miter lim="800000"/>
            <a:headEnd/>
            <a:tailEnd/>
          </a:ln>
        </p:spPr>
        <p:txBody>
          <a:bodyPr wrap="square">
            <a:spAutoFit/>
          </a:bodyPr>
          <a:lstStyle/>
          <a:p>
            <a:r>
              <a:rPr lang="zh-CN" altLang="zh-CN" b="1" dirty="0">
                <a:solidFill>
                  <a:srgbClr val="FF0000"/>
                </a:solidFill>
                <a:latin typeface="楷体" pitchFamily="49" charset="-122"/>
                <a:ea typeface="楷体" pitchFamily="49" charset="-122"/>
              </a:rPr>
              <a:t>私人经济主导</a:t>
            </a:r>
          </a:p>
          <a:p>
            <a:r>
              <a:rPr lang="zh-CN" altLang="zh-CN" b="1" dirty="0">
                <a:solidFill>
                  <a:srgbClr val="FF0000"/>
                </a:solidFill>
                <a:latin typeface="楷体" pitchFamily="49" charset="-122"/>
                <a:ea typeface="楷体" pitchFamily="49" charset="-122"/>
              </a:rPr>
              <a:t>政府干预少</a:t>
            </a:r>
          </a:p>
          <a:p>
            <a:r>
              <a:rPr lang="zh-CN" altLang="zh-CN" b="1" dirty="0">
                <a:solidFill>
                  <a:srgbClr val="FF0000"/>
                </a:solidFill>
                <a:latin typeface="楷体" pitchFamily="49" charset="-122"/>
                <a:ea typeface="楷体" pitchFamily="49" charset="-122"/>
              </a:rPr>
              <a:t>自由开放程度</a:t>
            </a:r>
            <a:r>
              <a:rPr lang="zh-CN" altLang="zh-CN" b="1" dirty="0" smtClean="0">
                <a:solidFill>
                  <a:srgbClr val="FF0000"/>
                </a:solidFill>
                <a:latin typeface="楷体" pitchFamily="49" charset="-122"/>
                <a:ea typeface="楷体" pitchFamily="49" charset="-122"/>
              </a:rPr>
              <a:t>高</a:t>
            </a:r>
            <a:endParaRPr lang="en-US" altLang="zh-CN" b="1" dirty="0">
              <a:solidFill>
                <a:srgbClr val="FF0000"/>
              </a:solidFill>
              <a:latin typeface="楷体" pitchFamily="49" charset="-122"/>
              <a:ea typeface="楷体" pitchFamily="49" charset="-122"/>
            </a:endParaRPr>
          </a:p>
          <a:p>
            <a:r>
              <a:rPr lang="zh-CN" altLang="zh-CN" b="1" dirty="0">
                <a:solidFill>
                  <a:srgbClr val="FF0000"/>
                </a:solidFill>
                <a:latin typeface="楷体" pitchFamily="49" charset="-122"/>
                <a:ea typeface="楷体" pitchFamily="49" charset="-122"/>
              </a:rPr>
              <a:t>流动性</a:t>
            </a:r>
            <a:r>
              <a:rPr lang="zh-CN" altLang="zh-CN" b="1" dirty="0" smtClean="0">
                <a:solidFill>
                  <a:srgbClr val="FF0000"/>
                </a:solidFill>
                <a:latin typeface="楷体" pitchFamily="49" charset="-122"/>
                <a:ea typeface="楷体" pitchFamily="49" charset="-122"/>
              </a:rPr>
              <a:t>大</a:t>
            </a:r>
            <a:endParaRPr lang="en-US" altLang="zh-CN" b="1" dirty="0">
              <a:solidFill>
                <a:srgbClr val="FF0000"/>
              </a:solidFill>
              <a:latin typeface="楷体" pitchFamily="49" charset="-122"/>
              <a:ea typeface="楷体" pitchFamily="49" charset="-122"/>
            </a:endParaRPr>
          </a:p>
          <a:p>
            <a:r>
              <a:rPr lang="zh-CN" altLang="zh-CN" b="1" dirty="0">
                <a:solidFill>
                  <a:srgbClr val="FF0000"/>
                </a:solidFill>
                <a:latin typeface="楷体" pitchFamily="49" charset="-122"/>
                <a:ea typeface="楷体" pitchFamily="49" charset="-122"/>
              </a:rPr>
              <a:t>就业压力大</a:t>
            </a:r>
          </a:p>
        </p:txBody>
      </p:sp>
      <p:sp>
        <p:nvSpPr>
          <p:cNvPr id="3" name="矩形 2"/>
          <p:cNvSpPr>
            <a:spLocks noChangeArrowheads="1"/>
          </p:cNvSpPr>
          <p:nvPr/>
        </p:nvSpPr>
        <p:spPr bwMode="auto">
          <a:xfrm>
            <a:off x="3810000" y="1081088"/>
            <a:ext cx="2133600" cy="923330"/>
          </a:xfrm>
          <a:prstGeom prst="rect">
            <a:avLst/>
          </a:prstGeom>
          <a:noFill/>
          <a:ln w="9525">
            <a:noFill/>
            <a:miter lim="800000"/>
            <a:headEnd/>
            <a:tailEnd/>
          </a:ln>
        </p:spPr>
        <p:txBody>
          <a:bodyPr>
            <a:spAutoFit/>
          </a:bodyPr>
          <a:lstStyle/>
          <a:p>
            <a:r>
              <a:rPr lang="zh-CN" altLang="zh-CN" b="1" dirty="0">
                <a:solidFill>
                  <a:srgbClr val="FF0000"/>
                </a:solidFill>
                <a:latin typeface="楷体" pitchFamily="49" charset="-122"/>
                <a:ea typeface="楷体" pitchFamily="49" charset="-122"/>
              </a:rPr>
              <a:t>混合经济体制特征</a:t>
            </a:r>
          </a:p>
          <a:p>
            <a:r>
              <a:rPr lang="zh-CN" altLang="zh-CN" b="1" dirty="0">
                <a:solidFill>
                  <a:srgbClr val="FF0000"/>
                </a:solidFill>
                <a:latin typeface="楷体" pitchFamily="49" charset="-122"/>
                <a:ea typeface="楷体" pitchFamily="49" charset="-122"/>
              </a:rPr>
              <a:t>市场和国家结合</a:t>
            </a:r>
          </a:p>
          <a:p>
            <a:r>
              <a:rPr lang="zh-CN" altLang="zh-CN" b="1" dirty="0">
                <a:solidFill>
                  <a:srgbClr val="FF0000"/>
                </a:solidFill>
                <a:latin typeface="楷体" pitchFamily="49" charset="-122"/>
                <a:ea typeface="楷体" pitchFamily="49" charset="-122"/>
              </a:rPr>
              <a:t>强调社会保障</a:t>
            </a:r>
          </a:p>
        </p:txBody>
      </p:sp>
      <p:sp>
        <p:nvSpPr>
          <p:cNvPr id="4" name="矩形 3"/>
          <p:cNvSpPr>
            <a:spLocks noChangeArrowheads="1"/>
          </p:cNvSpPr>
          <p:nvPr/>
        </p:nvSpPr>
        <p:spPr bwMode="auto">
          <a:xfrm>
            <a:off x="6359236" y="939620"/>
            <a:ext cx="2590800" cy="1477328"/>
          </a:xfrm>
          <a:prstGeom prst="rect">
            <a:avLst/>
          </a:prstGeom>
          <a:noFill/>
          <a:ln w="9525">
            <a:noFill/>
            <a:miter lim="800000"/>
            <a:headEnd/>
            <a:tailEnd/>
          </a:ln>
        </p:spPr>
        <p:txBody>
          <a:bodyPr>
            <a:spAutoFit/>
          </a:bodyPr>
          <a:lstStyle/>
          <a:p>
            <a:r>
              <a:rPr lang="zh-CN" altLang="zh-CN" b="1" dirty="0">
                <a:solidFill>
                  <a:srgbClr val="FF0000"/>
                </a:solidFill>
                <a:latin typeface="楷体" pitchFamily="49" charset="-122"/>
                <a:ea typeface="楷体" pitchFamily="49" charset="-122"/>
              </a:rPr>
              <a:t>强化政府作用</a:t>
            </a:r>
            <a:endParaRPr lang="en-US" altLang="zh-CN" b="1" dirty="0">
              <a:solidFill>
                <a:srgbClr val="FF0000"/>
              </a:solidFill>
              <a:latin typeface="楷体" pitchFamily="49" charset="-122"/>
              <a:ea typeface="楷体" pitchFamily="49" charset="-122"/>
            </a:endParaRPr>
          </a:p>
          <a:p>
            <a:r>
              <a:rPr lang="zh-CN" altLang="en-US" b="1" dirty="0">
                <a:solidFill>
                  <a:srgbClr val="FF0000"/>
                </a:solidFill>
                <a:latin typeface="楷体" pitchFamily="49" charset="-122"/>
                <a:ea typeface="楷体" pitchFamily="49" charset="-122"/>
              </a:rPr>
              <a:t>企业采取终身雇佣制</a:t>
            </a:r>
            <a:endParaRPr lang="zh-CN" altLang="zh-CN" b="1" dirty="0">
              <a:solidFill>
                <a:srgbClr val="FF0000"/>
              </a:solidFill>
              <a:latin typeface="楷体" pitchFamily="49" charset="-122"/>
              <a:ea typeface="楷体" pitchFamily="49" charset="-122"/>
            </a:endParaRPr>
          </a:p>
          <a:p>
            <a:r>
              <a:rPr lang="zh-CN" altLang="zh-CN" b="1" dirty="0">
                <a:solidFill>
                  <a:srgbClr val="FF0000"/>
                </a:solidFill>
                <a:latin typeface="楷体" pitchFamily="49" charset="-122"/>
                <a:ea typeface="楷体" pitchFamily="49" charset="-122"/>
              </a:rPr>
              <a:t>鼓励员工参与企业事务，</a:t>
            </a:r>
            <a:r>
              <a:rPr lang="zh-CN" altLang="en-US" b="1" dirty="0">
                <a:solidFill>
                  <a:srgbClr val="FF0000"/>
                </a:solidFill>
                <a:latin typeface="楷体" pitchFamily="49" charset="-122"/>
                <a:ea typeface="楷体" pitchFamily="49" charset="-122"/>
              </a:rPr>
              <a:t>强调员工对企业尽忠</a:t>
            </a:r>
            <a:endParaRPr lang="zh-CN" altLang="zh-CN" b="1" dirty="0">
              <a:solidFill>
                <a:srgbClr val="FF0000"/>
              </a:solidFill>
              <a:latin typeface="楷体" pitchFamily="49" charset="-122"/>
              <a:ea typeface="楷体" pitchFamily="49" charset="-122"/>
            </a:endParaRPr>
          </a:p>
        </p:txBody>
      </p:sp>
      <p:sp>
        <p:nvSpPr>
          <p:cNvPr id="5" name="矩形 4"/>
          <p:cNvSpPr>
            <a:spLocks noChangeArrowheads="1"/>
          </p:cNvSpPr>
          <p:nvPr/>
        </p:nvSpPr>
        <p:spPr bwMode="auto">
          <a:xfrm>
            <a:off x="1322388" y="2457451"/>
            <a:ext cx="2335212" cy="1200329"/>
          </a:xfrm>
          <a:prstGeom prst="rect">
            <a:avLst/>
          </a:prstGeom>
          <a:noFill/>
          <a:ln w="9525">
            <a:noFill/>
            <a:miter lim="800000"/>
            <a:headEnd/>
            <a:tailEnd/>
          </a:ln>
        </p:spPr>
        <p:txBody>
          <a:bodyPr>
            <a:spAutoFit/>
          </a:bodyPr>
          <a:lstStyle/>
          <a:p>
            <a:r>
              <a:rPr lang="zh-CN" altLang="zh-CN" b="1" dirty="0">
                <a:solidFill>
                  <a:srgbClr val="000000"/>
                </a:solidFill>
                <a:latin typeface="楷体" pitchFamily="49" charset="-122"/>
                <a:ea typeface="楷体" pitchFamily="49" charset="-122"/>
              </a:rPr>
              <a:t>束缚少</a:t>
            </a:r>
            <a:r>
              <a:rPr lang="zh-CN" altLang="en-US" b="1" dirty="0">
                <a:solidFill>
                  <a:srgbClr val="000000"/>
                </a:solidFill>
                <a:latin typeface="楷体" pitchFamily="49" charset="-122"/>
                <a:ea typeface="楷体" pitchFamily="49" charset="-122"/>
              </a:rPr>
              <a:t>，</a:t>
            </a:r>
            <a:r>
              <a:rPr lang="zh-CN" altLang="zh-CN" b="1" dirty="0">
                <a:solidFill>
                  <a:srgbClr val="000000"/>
                </a:solidFill>
                <a:latin typeface="楷体" pitchFamily="49" charset="-122"/>
                <a:ea typeface="楷体" pitchFamily="49" charset="-122"/>
              </a:rPr>
              <a:t>有利激发企业活力；</a:t>
            </a:r>
          </a:p>
          <a:p>
            <a:r>
              <a:rPr lang="zh-CN" altLang="zh-CN" b="1" dirty="0">
                <a:solidFill>
                  <a:srgbClr val="000000"/>
                </a:solidFill>
                <a:latin typeface="楷体" pitchFamily="49" charset="-122"/>
                <a:ea typeface="楷体" pitchFamily="49" charset="-122"/>
              </a:rPr>
              <a:t>缺乏必要监控与干预</a:t>
            </a:r>
            <a:r>
              <a:rPr lang="zh-CN" altLang="en-US" b="1" dirty="0">
                <a:solidFill>
                  <a:srgbClr val="000000"/>
                </a:solidFill>
                <a:latin typeface="楷体" pitchFamily="49" charset="-122"/>
                <a:ea typeface="楷体" pitchFamily="49" charset="-122"/>
              </a:rPr>
              <a:t>，</a:t>
            </a:r>
            <a:r>
              <a:rPr lang="zh-CN" altLang="zh-CN" b="1" dirty="0">
                <a:solidFill>
                  <a:srgbClr val="000000"/>
                </a:solidFill>
                <a:latin typeface="楷体" pitchFamily="49" charset="-122"/>
                <a:ea typeface="楷体" pitchFamily="49" charset="-122"/>
              </a:rPr>
              <a:t>加剧两极分化</a:t>
            </a:r>
          </a:p>
        </p:txBody>
      </p:sp>
      <p:sp>
        <p:nvSpPr>
          <p:cNvPr id="6" name="矩形 5"/>
          <p:cNvSpPr>
            <a:spLocks noChangeArrowheads="1"/>
          </p:cNvSpPr>
          <p:nvPr/>
        </p:nvSpPr>
        <p:spPr bwMode="auto">
          <a:xfrm>
            <a:off x="3790950" y="2457451"/>
            <a:ext cx="2552700" cy="1200329"/>
          </a:xfrm>
          <a:prstGeom prst="rect">
            <a:avLst/>
          </a:prstGeom>
          <a:noFill/>
          <a:ln w="9525">
            <a:noFill/>
            <a:miter lim="800000"/>
            <a:headEnd/>
            <a:tailEnd/>
          </a:ln>
        </p:spPr>
        <p:txBody>
          <a:bodyPr>
            <a:spAutoFit/>
          </a:bodyPr>
          <a:lstStyle/>
          <a:p>
            <a:r>
              <a:rPr lang="zh-CN" altLang="zh-CN" b="1" dirty="0">
                <a:solidFill>
                  <a:srgbClr val="000000"/>
                </a:solidFill>
                <a:latin typeface="楷体" pitchFamily="49" charset="-122"/>
                <a:ea typeface="楷体" pitchFamily="49" charset="-122"/>
              </a:rPr>
              <a:t>市场提高效率，政府缓解社会矛盾；</a:t>
            </a:r>
          </a:p>
          <a:p>
            <a:r>
              <a:rPr lang="zh-CN" altLang="zh-CN" b="1" dirty="0">
                <a:solidFill>
                  <a:srgbClr val="000000"/>
                </a:solidFill>
                <a:latin typeface="楷体" pitchFamily="49" charset="-122"/>
                <a:ea typeface="楷体" pitchFamily="49" charset="-122"/>
              </a:rPr>
              <a:t>社会保障</a:t>
            </a:r>
            <a:r>
              <a:rPr lang="zh-CN" altLang="en-US" b="1" dirty="0" smtClean="0">
                <a:solidFill>
                  <a:srgbClr val="000000"/>
                </a:solidFill>
                <a:latin typeface="楷体" pitchFamily="49" charset="-122"/>
                <a:ea typeface="楷体" pitchFamily="49" charset="-122"/>
              </a:rPr>
              <a:t>高</a:t>
            </a:r>
            <a:r>
              <a:rPr lang="en-US" altLang="zh-CN" b="1" dirty="0" smtClean="0">
                <a:solidFill>
                  <a:srgbClr val="000000"/>
                </a:solidFill>
                <a:latin typeface="楷体" pitchFamily="49" charset="-122"/>
                <a:ea typeface="楷体" pitchFamily="49" charset="-122"/>
              </a:rPr>
              <a:t>,</a:t>
            </a:r>
            <a:r>
              <a:rPr lang="zh-CN" altLang="zh-CN" b="1" dirty="0" smtClean="0">
                <a:solidFill>
                  <a:srgbClr val="000000"/>
                </a:solidFill>
                <a:latin typeface="楷体" pitchFamily="49" charset="-122"/>
                <a:ea typeface="楷体" pitchFamily="49" charset="-122"/>
              </a:rPr>
              <a:t>削弱</a:t>
            </a:r>
            <a:r>
              <a:rPr lang="zh-CN" altLang="zh-CN" b="1" dirty="0">
                <a:solidFill>
                  <a:srgbClr val="000000"/>
                </a:solidFill>
                <a:latin typeface="楷体" pitchFamily="49" charset="-122"/>
                <a:ea typeface="楷体" pitchFamily="49" charset="-122"/>
              </a:rPr>
              <a:t>工作积极性，加重财政负担</a:t>
            </a:r>
          </a:p>
        </p:txBody>
      </p:sp>
      <p:sp>
        <p:nvSpPr>
          <p:cNvPr id="7" name="矩形 6"/>
          <p:cNvSpPr>
            <a:spLocks noChangeArrowheads="1"/>
          </p:cNvSpPr>
          <p:nvPr/>
        </p:nvSpPr>
        <p:spPr bwMode="auto">
          <a:xfrm>
            <a:off x="6400800" y="2346614"/>
            <a:ext cx="2438400" cy="1477328"/>
          </a:xfrm>
          <a:prstGeom prst="rect">
            <a:avLst/>
          </a:prstGeom>
          <a:noFill/>
          <a:ln w="9525">
            <a:noFill/>
            <a:miter lim="800000"/>
            <a:headEnd/>
            <a:tailEnd/>
          </a:ln>
        </p:spPr>
        <p:txBody>
          <a:bodyPr>
            <a:spAutoFit/>
          </a:bodyPr>
          <a:lstStyle/>
          <a:p>
            <a:r>
              <a:rPr lang="zh-CN" altLang="zh-CN" b="1" dirty="0">
                <a:solidFill>
                  <a:srgbClr val="000000"/>
                </a:solidFill>
                <a:latin typeface="楷体" pitchFamily="49" charset="-122"/>
                <a:ea typeface="楷体" pitchFamily="49" charset="-122"/>
              </a:rPr>
              <a:t>政府主导有利经济发展，</a:t>
            </a:r>
            <a:r>
              <a:rPr lang="zh-CN" altLang="zh-CN" b="1" dirty="0" smtClean="0">
                <a:solidFill>
                  <a:srgbClr val="000000"/>
                </a:solidFill>
                <a:latin typeface="楷体" pitchFamily="49" charset="-122"/>
                <a:ea typeface="楷体" pitchFamily="49" charset="-122"/>
              </a:rPr>
              <a:t>提</a:t>
            </a:r>
            <a:r>
              <a:rPr lang="zh-CN" altLang="en-US" b="1" dirty="0" smtClean="0">
                <a:latin typeface="楷体" pitchFamily="49" charset="-122"/>
                <a:ea typeface="楷体" pitchFamily="49" charset="-122"/>
              </a:rPr>
              <a:t>高</a:t>
            </a:r>
            <a:r>
              <a:rPr lang="zh-CN" altLang="zh-CN" b="1" dirty="0" smtClean="0">
                <a:solidFill>
                  <a:srgbClr val="000000"/>
                </a:solidFill>
                <a:latin typeface="楷体" pitchFamily="49" charset="-122"/>
                <a:ea typeface="楷体" pitchFamily="49" charset="-122"/>
              </a:rPr>
              <a:t>国</a:t>
            </a:r>
            <a:r>
              <a:rPr lang="zh-CN" altLang="en-US" b="1" dirty="0" smtClean="0">
                <a:solidFill>
                  <a:srgbClr val="000000"/>
                </a:solidFill>
                <a:latin typeface="楷体" pitchFamily="49" charset="-122"/>
                <a:ea typeface="楷体" pitchFamily="49" charset="-122"/>
              </a:rPr>
              <a:t>际</a:t>
            </a:r>
            <a:r>
              <a:rPr lang="zh-CN" altLang="zh-CN" b="1" dirty="0">
                <a:solidFill>
                  <a:srgbClr val="000000"/>
                </a:solidFill>
                <a:latin typeface="楷体" pitchFamily="49" charset="-122"/>
                <a:ea typeface="楷体" pitchFamily="49" charset="-122"/>
              </a:rPr>
              <a:t>竞争力</a:t>
            </a:r>
            <a:r>
              <a:rPr lang="zh-CN" altLang="zh-CN" b="1" dirty="0" smtClean="0">
                <a:solidFill>
                  <a:srgbClr val="000000"/>
                </a:solidFill>
                <a:latin typeface="楷体" pitchFamily="49" charset="-122"/>
                <a:ea typeface="楷体" pitchFamily="49" charset="-122"/>
              </a:rPr>
              <a:t>；</a:t>
            </a:r>
            <a:r>
              <a:rPr lang="zh-CN" altLang="en-US" b="1" dirty="0" smtClean="0">
                <a:solidFill>
                  <a:srgbClr val="000000"/>
                </a:solidFill>
                <a:latin typeface="楷体" pitchFamily="49" charset="-122"/>
                <a:ea typeface="楷体" pitchFamily="49" charset="-122"/>
              </a:rPr>
              <a:t>但</a:t>
            </a:r>
            <a:r>
              <a:rPr lang="zh-CN" altLang="zh-CN" b="1" dirty="0">
                <a:solidFill>
                  <a:srgbClr val="000000"/>
                </a:solidFill>
                <a:latin typeface="楷体" pitchFamily="49" charset="-122"/>
                <a:ea typeface="楷体" pitchFamily="49" charset="-122"/>
              </a:rPr>
              <a:t>易形成官商勾结，造成决策失误、加剧社会不公</a:t>
            </a:r>
          </a:p>
        </p:txBody>
      </p:sp>
      <p:sp>
        <p:nvSpPr>
          <p:cNvPr id="11" name="矩形 10"/>
          <p:cNvSpPr>
            <a:spLocks noChangeArrowheads="1"/>
          </p:cNvSpPr>
          <p:nvPr/>
        </p:nvSpPr>
        <p:spPr bwMode="auto">
          <a:xfrm>
            <a:off x="1322388" y="3771900"/>
            <a:ext cx="7543800" cy="923330"/>
          </a:xfrm>
          <a:prstGeom prst="rect">
            <a:avLst/>
          </a:prstGeom>
          <a:noFill/>
          <a:ln w="9525">
            <a:noFill/>
            <a:miter lim="800000"/>
            <a:headEnd/>
            <a:tailEnd/>
          </a:ln>
        </p:spPr>
        <p:txBody>
          <a:bodyPr>
            <a:spAutoFit/>
          </a:bodyPr>
          <a:lstStyle/>
          <a:p>
            <a:r>
              <a:rPr lang="zh-CN" altLang="en-US" b="1" dirty="0" smtClean="0">
                <a:solidFill>
                  <a:srgbClr val="000000"/>
                </a:solidFill>
                <a:latin typeface="楷体" pitchFamily="49" charset="-122"/>
                <a:ea typeface="楷体" pitchFamily="49" charset="-122"/>
              </a:rPr>
              <a:t>生产资料私有制</a:t>
            </a:r>
            <a:r>
              <a:rPr lang="zh-CN" altLang="en-US" b="1" dirty="0">
                <a:solidFill>
                  <a:srgbClr val="000000"/>
                </a:solidFill>
                <a:latin typeface="楷体" pitchFamily="49" charset="-122"/>
                <a:ea typeface="楷体" pitchFamily="49" charset="-122"/>
              </a:rPr>
              <a:t>为基础；</a:t>
            </a:r>
            <a:endParaRPr lang="en-US" altLang="zh-CN" b="1" dirty="0">
              <a:solidFill>
                <a:srgbClr val="000000"/>
              </a:solidFill>
              <a:latin typeface="楷体" pitchFamily="49" charset="-122"/>
              <a:ea typeface="楷体" pitchFamily="49" charset="-122"/>
            </a:endParaRPr>
          </a:p>
          <a:p>
            <a:r>
              <a:rPr lang="zh-CN" altLang="en-US" b="1" dirty="0" smtClean="0">
                <a:solidFill>
                  <a:srgbClr val="000000"/>
                </a:solidFill>
                <a:latin typeface="楷体" pitchFamily="49" charset="-122"/>
                <a:ea typeface="楷体" pitchFamily="49" charset="-122"/>
              </a:rPr>
              <a:t>市场</a:t>
            </a:r>
            <a:r>
              <a:rPr lang="zh-CN" altLang="en-US" b="1" dirty="0">
                <a:solidFill>
                  <a:srgbClr val="000000"/>
                </a:solidFill>
                <a:latin typeface="楷体" pitchFamily="49" charset="-122"/>
                <a:ea typeface="楷体" pitchFamily="49" charset="-122"/>
              </a:rPr>
              <a:t>竞争为最基本调节手段</a:t>
            </a:r>
            <a:r>
              <a:rPr lang="zh-CN" altLang="en-US" b="1" dirty="0" smtClean="0">
                <a:solidFill>
                  <a:srgbClr val="000000"/>
                </a:solidFill>
                <a:latin typeface="楷体" pitchFamily="49" charset="-122"/>
                <a:ea typeface="楷体" pitchFamily="49" charset="-122"/>
              </a:rPr>
              <a:t>；</a:t>
            </a:r>
            <a:endParaRPr lang="en-US" altLang="zh-CN" b="1" dirty="0" smtClean="0">
              <a:solidFill>
                <a:srgbClr val="000000"/>
              </a:solidFill>
              <a:latin typeface="楷体" pitchFamily="49" charset="-122"/>
              <a:ea typeface="楷体" pitchFamily="49" charset="-122"/>
            </a:endParaRPr>
          </a:p>
          <a:p>
            <a:r>
              <a:rPr lang="zh-CN" altLang="en-US" b="1" dirty="0" smtClean="0">
                <a:solidFill>
                  <a:srgbClr val="000000"/>
                </a:solidFill>
                <a:latin typeface="楷体" pitchFamily="49" charset="-122"/>
                <a:ea typeface="楷体" pitchFamily="49" charset="-122"/>
              </a:rPr>
              <a:t>国家</a:t>
            </a:r>
            <a:r>
              <a:rPr lang="zh-CN" altLang="en-US" b="1" dirty="0">
                <a:solidFill>
                  <a:srgbClr val="000000"/>
                </a:solidFill>
                <a:latin typeface="楷体" pitchFamily="49" charset="-122"/>
                <a:ea typeface="楷体" pitchFamily="49" charset="-122"/>
              </a:rPr>
              <a:t>调节经济都是为了维护垄断资产阶级的整体利益和统治地位</a:t>
            </a:r>
            <a:endParaRPr lang="zh-CN" altLang="zh-CN" b="1" dirty="0">
              <a:solidFill>
                <a:srgbClr val="000000"/>
              </a:solidFill>
              <a:latin typeface="楷体" pitchFamily="49" charset="-122"/>
              <a:ea typeface="楷体" pitchFamily="49" charset="-122"/>
            </a:endParaRPr>
          </a:p>
        </p:txBody>
      </p:sp>
      <p:sp>
        <p:nvSpPr>
          <p:cNvPr id="75810" name="TextBox 11"/>
          <p:cNvSpPr txBox="1">
            <a:spLocks noChangeArrowheads="1"/>
          </p:cNvSpPr>
          <p:nvPr/>
        </p:nvSpPr>
        <p:spPr bwMode="auto">
          <a:xfrm>
            <a:off x="2133601" y="57151"/>
            <a:ext cx="4493538" cy="523220"/>
          </a:xfrm>
          <a:prstGeom prst="rect">
            <a:avLst/>
          </a:prstGeom>
          <a:noFill/>
          <a:ln w="9525">
            <a:noFill/>
            <a:miter lim="800000"/>
            <a:headEnd/>
            <a:tailEnd/>
          </a:ln>
        </p:spPr>
        <p:txBody>
          <a:bodyPr wrap="none">
            <a:spAutoFit/>
          </a:bodyPr>
          <a:lstStyle/>
          <a:p>
            <a:r>
              <a:rPr lang="zh-CN" altLang="en-US" sz="2800" b="1">
                <a:solidFill>
                  <a:schemeClr val="bg1"/>
                </a:solidFill>
              </a:rPr>
              <a:t>西方国家三大市场经济模式</a:t>
            </a:r>
          </a:p>
        </p:txBody>
      </p:sp>
      <p:sp>
        <p:nvSpPr>
          <p:cNvPr id="12" name="矩形 11"/>
          <p:cNvSpPr/>
          <p:nvPr/>
        </p:nvSpPr>
        <p:spPr>
          <a:xfrm>
            <a:off x="3004617" y="149575"/>
            <a:ext cx="2954655" cy="369332"/>
          </a:xfrm>
          <a:prstGeom prst="rect">
            <a:avLst/>
          </a:prstGeom>
        </p:spPr>
        <p:txBody>
          <a:bodyPr wrap="none">
            <a:spAutoFit/>
          </a:bodyPr>
          <a:lstStyle/>
          <a:p>
            <a:r>
              <a:rPr lang="zh-CN" altLang="en-US" b="1" dirty="0" smtClean="0">
                <a:solidFill>
                  <a:schemeClr val="tx1"/>
                </a:solidFill>
              </a:rPr>
              <a:t>西方国家三大市场经济模式</a:t>
            </a:r>
            <a:endParaRPr lang="zh-CN" altLang="en-US" b="1"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xmlns="" id="{6D7A25C6-A09D-4B41-9D67-BEFF103204B7}"/>
              </a:ext>
            </a:extLst>
          </p:cNvPr>
          <p:cNvSpPr>
            <a:spLocks noChangeArrowheads="1"/>
          </p:cNvSpPr>
          <p:nvPr/>
        </p:nvSpPr>
        <p:spPr bwMode="auto">
          <a:xfrm>
            <a:off x="4905375" y="4364832"/>
            <a:ext cx="138113" cy="389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80" tIns="34290" rIns="68580" bIns="34290">
            <a:spAutoFit/>
          </a:bodyPr>
          <a:lstStyle>
            <a:lvl1pPr>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sz="2100" b="1" dirty="0">
              <a:solidFill>
                <a:srgbClr val="FF0000"/>
              </a:solidFill>
              <a:latin typeface="Times New Roman" panose="02020603050405020304" pitchFamily="18" charset="0"/>
            </a:endParaRPr>
          </a:p>
        </p:txBody>
      </p:sp>
      <p:sp>
        <p:nvSpPr>
          <p:cNvPr id="113667" name="Rectangle 3">
            <a:extLst>
              <a:ext uri="{FF2B5EF4-FFF2-40B4-BE49-F238E27FC236}">
                <a16:creationId xmlns:a16="http://schemas.microsoft.com/office/drawing/2014/main" xmlns="" id="{05C46D94-96FE-471F-953F-18B545628A5D}"/>
              </a:ext>
            </a:extLst>
          </p:cNvPr>
          <p:cNvSpPr>
            <a:spLocks noChangeArrowheads="1"/>
          </p:cNvSpPr>
          <p:nvPr/>
        </p:nvSpPr>
        <p:spPr bwMode="auto">
          <a:xfrm>
            <a:off x="4905375" y="4754166"/>
            <a:ext cx="138113" cy="3893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80" tIns="34290" rIns="68580" bIns="34290">
            <a:spAutoFit/>
          </a:bodyPr>
          <a:lstStyle>
            <a:lvl1pPr>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sz="2100" b="1" dirty="0">
              <a:solidFill>
                <a:srgbClr val="FF0000"/>
              </a:solidFill>
              <a:latin typeface="Times New Roman" panose="02020603050405020304" pitchFamily="18" charset="0"/>
            </a:endParaRPr>
          </a:p>
        </p:txBody>
      </p:sp>
      <p:sp>
        <p:nvSpPr>
          <p:cNvPr id="113668" name="Text Box 29">
            <a:extLst>
              <a:ext uri="{FF2B5EF4-FFF2-40B4-BE49-F238E27FC236}">
                <a16:creationId xmlns:a16="http://schemas.microsoft.com/office/drawing/2014/main" xmlns="" id="{7A58C461-CA79-46D7-B4BA-6981B8C5DB26}"/>
              </a:ext>
            </a:extLst>
          </p:cNvPr>
          <p:cNvSpPr txBox="1">
            <a:spLocks noChangeArrowheads="1"/>
          </p:cNvSpPr>
          <p:nvPr/>
        </p:nvSpPr>
        <p:spPr bwMode="auto">
          <a:xfrm>
            <a:off x="257481" y="130069"/>
            <a:ext cx="3711846" cy="392415"/>
          </a:xfrm>
          <a:prstGeom prst="rect">
            <a:avLst/>
          </a:prstGeom>
          <a:solidFill>
            <a:srgbClr val="FFCC00"/>
          </a:solidFill>
          <a:ln w="38100" cap="rnd">
            <a:solidFill>
              <a:srgbClr val="003300"/>
            </a:solidFill>
            <a:prstDash val="sysDot"/>
            <a:miter lim="800000"/>
            <a:headEnd/>
            <a:tailEnd/>
          </a:ln>
        </p:spPr>
        <p:txBody>
          <a:bodyPr wrap="square" lIns="68580" tIns="34290" rIns="68580" bIns="34290">
            <a:spAutoFit/>
          </a:bodyPr>
          <a:lstStyle>
            <a:lvl1pPr>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eaLnBrk="1" hangingPunct="1"/>
            <a:r>
              <a:rPr lang="zh-CN" altLang="en-US" sz="2100" b="1" dirty="0" smtClean="0">
                <a:solidFill>
                  <a:srgbClr val="3333CC"/>
                </a:solidFill>
                <a:latin typeface="微软雅黑" pitchFamily="34" charset="-122"/>
                <a:ea typeface="微软雅黑" pitchFamily="34" charset="-122"/>
              </a:rPr>
              <a:t>社会主义</a:t>
            </a:r>
            <a:r>
              <a:rPr lang="zh-CN" altLang="en-US" sz="2100" b="1" dirty="0">
                <a:solidFill>
                  <a:srgbClr val="3333CC"/>
                </a:solidFill>
                <a:latin typeface="微软雅黑" pitchFamily="34" charset="-122"/>
                <a:ea typeface="微软雅黑" pitchFamily="34" charset="-122"/>
              </a:rPr>
              <a:t>市场经济的基本特征  </a:t>
            </a:r>
          </a:p>
        </p:txBody>
      </p:sp>
      <p:sp>
        <p:nvSpPr>
          <p:cNvPr id="113670" name="Rectangle 3">
            <a:extLst>
              <a:ext uri="{FF2B5EF4-FFF2-40B4-BE49-F238E27FC236}">
                <a16:creationId xmlns:a16="http://schemas.microsoft.com/office/drawing/2014/main" xmlns="" id="{A0D5BA24-839E-4FFB-A102-A7C81FBA7952}"/>
              </a:ext>
            </a:extLst>
          </p:cNvPr>
          <p:cNvSpPr>
            <a:spLocks noChangeArrowheads="1"/>
          </p:cNvSpPr>
          <p:nvPr/>
        </p:nvSpPr>
        <p:spPr bwMode="auto">
          <a:xfrm>
            <a:off x="375144" y="500561"/>
            <a:ext cx="5355431"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lstStyle>
            <a:lvl1pPr marL="609600" indent="-609600">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en-US" altLang="zh-CN" sz="2100" b="1" dirty="0">
                <a:solidFill>
                  <a:srgbClr val="FF0066"/>
                </a:solidFill>
                <a:latin typeface="华文中宋" panose="02010600040101010101" pitchFamily="2" charset="-122"/>
                <a:ea typeface="华文中宋" panose="02010600040101010101" pitchFamily="2" charset="-122"/>
                <a:sym typeface="Calibri" panose="020F0502020204030204" pitchFamily="34" charset="0"/>
              </a:rPr>
              <a:t>1.</a:t>
            </a:r>
            <a:r>
              <a:rPr lang="zh-CN" altLang="en-US" sz="2100" b="1" dirty="0">
                <a:solidFill>
                  <a:srgbClr val="FF0066"/>
                </a:solidFill>
                <a:latin typeface="华文中宋" panose="02010600040101010101" pitchFamily="2" charset="-122"/>
                <a:ea typeface="华文中宋" panose="02010600040101010101" pitchFamily="2" charset="-122"/>
                <a:sym typeface="Calibri" panose="020F0502020204030204" pitchFamily="34" charset="0"/>
              </a:rPr>
              <a:t>社会主义市场经济的涵义</a:t>
            </a:r>
          </a:p>
        </p:txBody>
      </p:sp>
      <p:sp>
        <p:nvSpPr>
          <p:cNvPr id="100359" name="Rectangle 5">
            <a:extLst>
              <a:ext uri="{FF2B5EF4-FFF2-40B4-BE49-F238E27FC236}">
                <a16:creationId xmlns:a16="http://schemas.microsoft.com/office/drawing/2014/main" xmlns="" id="{5CB149B5-7B16-451F-B408-BF9A8E7AE276}"/>
              </a:ext>
            </a:extLst>
          </p:cNvPr>
          <p:cNvSpPr>
            <a:spLocks noChangeArrowheads="1"/>
          </p:cNvSpPr>
          <p:nvPr/>
        </p:nvSpPr>
        <p:spPr bwMode="auto">
          <a:xfrm>
            <a:off x="64956" y="1032271"/>
            <a:ext cx="6534151" cy="429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lstStyle>
            <a:lvl1pPr marL="609600" indent="-609600">
              <a:defRPr sz="4000">
                <a:solidFill>
                  <a:schemeClr val="tx1"/>
                </a:solidFill>
                <a:latin typeface="Arial" panose="020B0604020202020204" pitchFamily="34" charset="0"/>
                <a:ea typeface="宋体" panose="02010600030101010101" pitchFamily="2" charset="-122"/>
              </a:defRPr>
            </a:lvl1pPr>
            <a:lvl2pPr marL="742950" indent="-285750">
              <a:defRPr sz="4000">
                <a:solidFill>
                  <a:schemeClr val="tx1"/>
                </a:solidFill>
                <a:latin typeface="Arial" panose="020B0604020202020204" pitchFamily="34" charset="0"/>
                <a:ea typeface="宋体" panose="02010600030101010101" pitchFamily="2" charset="-122"/>
              </a:defRPr>
            </a:lvl2pPr>
            <a:lvl3pPr marL="1143000" indent="-228600">
              <a:defRPr sz="4000">
                <a:solidFill>
                  <a:schemeClr val="tx1"/>
                </a:solidFill>
                <a:latin typeface="Arial" panose="020B0604020202020204" pitchFamily="34" charset="0"/>
                <a:ea typeface="宋体" panose="02010600030101010101" pitchFamily="2" charset="-122"/>
              </a:defRPr>
            </a:lvl3pPr>
            <a:lvl4pPr marL="1600200" indent="-228600">
              <a:defRPr sz="4000">
                <a:solidFill>
                  <a:schemeClr val="tx1"/>
                </a:solidFill>
                <a:latin typeface="Arial" panose="020B0604020202020204" pitchFamily="34" charset="0"/>
                <a:ea typeface="宋体" panose="02010600030101010101" pitchFamily="2" charset="-122"/>
              </a:defRPr>
            </a:lvl4pPr>
            <a:lvl5pPr marL="2057400" indent="-22860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zh-CN" altLang="en-US" sz="2100" b="1" dirty="0">
                <a:ea typeface="黑体" panose="02010609060101010101" pitchFamily="49" charset="-122"/>
              </a:rPr>
              <a:t>     </a:t>
            </a:r>
            <a:endParaRPr lang="zh-CN" altLang="en-US" sz="2100" b="1" dirty="0">
              <a:solidFill>
                <a:srgbClr val="0066CC"/>
              </a:solidFill>
            </a:endParaRPr>
          </a:p>
        </p:txBody>
      </p:sp>
      <p:sp>
        <p:nvSpPr>
          <p:cNvPr id="100360" name="Rectangle 4">
            <a:extLst>
              <a:ext uri="{FF2B5EF4-FFF2-40B4-BE49-F238E27FC236}">
                <a16:creationId xmlns:a16="http://schemas.microsoft.com/office/drawing/2014/main" xmlns="" id="{E684D383-4E0F-420C-A88B-3F94299A74D4}"/>
              </a:ext>
            </a:extLst>
          </p:cNvPr>
          <p:cNvSpPr>
            <a:spLocks noChangeArrowheads="1"/>
          </p:cNvSpPr>
          <p:nvPr/>
        </p:nvSpPr>
        <p:spPr bwMode="auto">
          <a:xfrm>
            <a:off x="208889" y="1012213"/>
            <a:ext cx="8726223" cy="2274327"/>
          </a:xfrm>
          <a:prstGeom prst="rect">
            <a:avLst/>
          </a:prstGeom>
          <a:noFill/>
          <a:ln w="19050">
            <a:solidFill>
              <a:schemeClr val="tx1"/>
            </a:solidFill>
            <a:miter lim="800000"/>
            <a:headEnd/>
            <a:tailEnd/>
          </a:ln>
        </p:spPr>
        <p:txBody>
          <a:bodyPr lIns="68580" tIns="34290" rIns="68580" bIns="34290"/>
          <a:lstStyle/>
          <a:p>
            <a:pPr marL="457200" indent="-457200" hangingPunct="1">
              <a:spcBef>
                <a:spcPct val="20000"/>
              </a:spcBef>
              <a:defRPr/>
            </a:pPr>
            <a:r>
              <a:rPr lang="zh-CN" altLang="en-US" sz="2100" b="1" dirty="0">
                <a:solidFill>
                  <a:srgbClr val="002060"/>
                </a:solidFill>
                <a:latin typeface="楷体" panose="02010609060101010101" pitchFamily="49" charset="-122"/>
                <a:ea typeface="楷体" panose="02010609060101010101" pitchFamily="49" charset="-122"/>
              </a:rPr>
              <a:t>市场经济：市场在资源配置中起决定性作用的经济。</a:t>
            </a:r>
            <a:endParaRPr lang="en-US" altLang="zh-CN" sz="2100" b="1" dirty="0">
              <a:solidFill>
                <a:srgbClr val="002060"/>
              </a:solidFill>
              <a:latin typeface="楷体" panose="02010609060101010101" pitchFamily="49" charset="-122"/>
              <a:ea typeface="楷体" panose="02010609060101010101" pitchFamily="49" charset="-122"/>
            </a:endParaRPr>
          </a:p>
          <a:p>
            <a:pPr marL="457200" indent="-457200" hangingPunct="1">
              <a:spcBef>
                <a:spcPct val="20000"/>
              </a:spcBef>
              <a:defRPr/>
            </a:pPr>
            <a:r>
              <a:rPr lang="zh-CN" altLang="en-US" sz="2100" b="1" dirty="0">
                <a:solidFill>
                  <a:srgbClr val="002060"/>
                </a:solidFill>
                <a:latin typeface="楷体" panose="02010609060101010101" pitchFamily="49" charset="-122"/>
                <a:ea typeface="楷体" panose="02010609060101010101" pitchFamily="49" charset="-122"/>
              </a:rPr>
              <a:t>社会主义市场经济体制：是社会主义基本制度与市场经济相融合的经</a:t>
            </a:r>
            <a:endParaRPr lang="en-US" altLang="zh-CN" sz="2100" b="1" dirty="0">
              <a:solidFill>
                <a:srgbClr val="002060"/>
              </a:solidFill>
              <a:latin typeface="楷体" panose="02010609060101010101" pitchFamily="49" charset="-122"/>
              <a:ea typeface="楷体" panose="02010609060101010101" pitchFamily="49" charset="-122"/>
            </a:endParaRPr>
          </a:p>
          <a:p>
            <a:pPr marL="457200" indent="-457200" hangingPunct="1">
              <a:spcBef>
                <a:spcPct val="20000"/>
              </a:spcBef>
              <a:defRPr/>
            </a:pPr>
            <a:r>
              <a:rPr lang="zh-CN" altLang="en-US" sz="2100" b="1" dirty="0">
                <a:solidFill>
                  <a:srgbClr val="002060"/>
                </a:solidFill>
                <a:latin typeface="楷体" panose="02010609060101010101" pitchFamily="49" charset="-122"/>
                <a:ea typeface="楷体" panose="02010609060101010101" pitchFamily="49" charset="-122"/>
              </a:rPr>
              <a:t>济体制。它既不同于传统的社会主义计划经济体制，又不同于资本主义市</a:t>
            </a:r>
            <a:endParaRPr lang="en-US" altLang="zh-CN" sz="2100" b="1" dirty="0">
              <a:solidFill>
                <a:srgbClr val="002060"/>
              </a:solidFill>
              <a:latin typeface="楷体" panose="02010609060101010101" pitchFamily="49" charset="-122"/>
              <a:ea typeface="楷体" panose="02010609060101010101" pitchFamily="49" charset="-122"/>
            </a:endParaRPr>
          </a:p>
          <a:p>
            <a:pPr marL="457200" indent="-457200" hangingPunct="1">
              <a:spcBef>
                <a:spcPct val="20000"/>
              </a:spcBef>
              <a:defRPr/>
            </a:pPr>
            <a:r>
              <a:rPr lang="zh-CN" altLang="en-US" sz="2100" b="1" dirty="0">
                <a:solidFill>
                  <a:srgbClr val="002060"/>
                </a:solidFill>
                <a:latin typeface="楷体" panose="02010609060101010101" pitchFamily="49" charset="-122"/>
                <a:ea typeface="楷体" panose="02010609060101010101" pitchFamily="49" charset="-122"/>
              </a:rPr>
              <a:t>场经济体制。它一方面能发挥社会主义制度的优越性，克服资本主义制度</a:t>
            </a:r>
            <a:endParaRPr lang="en-US" altLang="zh-CN" sz="2100" b="1" dirty="0">
              <a:solidFill>
                <a:srgbClr val="002060"/>
              </a:solidFill>
              <a:latin typeface="楷体" panose="02010609060101010101" pitchFamily="49" charset="-122"/>
              <a:ea typeface="楷体" panose="02010609060101010101" pitchFamily="49" charset="-122"/>
            </a:endParaRPr>
          </a:p>
          <a:p>
            <a:pPr marL="457200" indent="-457200" hangingPunct="1">
              <a:spcBef>
                <a:spcPct val="20000"/>
              </a:spcBef>
              <a:defRPr/>
            </a:pPr>
            <a:r>
              <a:rPr lang="zh-CN" altLang="en-US" sz="2100" b="1" dirty="0">
                <a:solidFill>
                  <a:srgbClr val="002060"/>
                </a:solidFill>
                <a:latin typeface="楷体" panose="02010609060101010101" pitchFamily="49" charset="-122"/>
                <a:ea typeface="楷体" panose="02010609060101010101" pitchFamily="49" charset="-122"/>
              </a:rPr>
              <a:t>和市场调节的局限性；另一方面又能发挥市场经济的优势，使社会主义经</a:t>
            </a:r>
            <a:endParaRPr lang="en-US" altLang="zh-CN" sz="2100" b="1" dirty="0">
              <a:solidFill>
                <a:srgbClr val="002060"/>
              </a:solidFill>
              <a:latin typeface="楷体" panose="02010609060101010101" pitchFamily="49" charset="-122"/>
              <a:ea typeface="楷体" panose="02010609060101010101" pitchFamily="49" charset="-122"/>
            </a:endParaRPr>
          </a:p>
          <a:p>
            <a:pPr marL="457200" indent="-457200" hangingPunct="1">
              <a:spcBef>
                <a:spcPct val="20000"/>
              </a:spcBef>
              <a:defRPr/>
            </a:pPr>
            <a:r>
              <a:rPr lang="zh-CN" altLang="en-US" sz="2100" b="1" dirty="0">
                <a:solidFill>
                  <a:srgbClr val="002060"/>
                </a:solidFill>
                <a:latin typeface="楷体" panose="02010609060101010101" pitchFamily="49" charset="-122"/>
                <a:ea typeface="楷体" panose="02010609060101010101" pitchFamily="49" charset="-122"/>
              </a:rPr>
              <a:t>济制度更具生机活力。</a:t>
            </a:r>
            <a:endParaRPr lang="zh-CN" altLang="en-US" sz="2100" dirty="0">
              <a:solidFill>
                <a:srgbClr val="002060"/>
              </a:solidFill>
              <a:latin typeface="楷体" panose="02010609060101010101" pitchFamily="49" charset="-122"/>
              <a:ea typeface="楷体" panose="02010609060101010101" pitchFamily="49" charset="-122"/>
            </a:endParaRPr>
          </a:p>
        </p:txBody>
      </p:sp>
      <p:sp>
        <p:nvSpPr>
          <p:cNvPr id="2" name="矩形 1">
            <a:extLst>
              <a:ext uri="{FF2B5EF4-FFF2-40B4-BE49-F238E27FC236}">
                <a16:creationId xmlns:a16="http://schemas.microsoft.com/office/drawing/2014/main" xmlns="" id="{461E7C40-E4D6-41BB-9FA7-3F9D18D85AA4}"/>
              </a:ext>
            </a:extLst>
          </p:cNvPr>
          <p:cNvSpPr/>
          <p:nvPr/>
        </p:nvSpPr>
        <p:spPr>
          <a:xfrm>
            <a:off x="208889" y="3289001"/>
            <a:ext cx="3892732" cy="392415"/>
          </a:xfrm>
          <a:prstGeom prst="rect">
            <a:avLst/>
          </a:prstGeom>
        </p:spPr>
        <p:txBody>
          <a:bodyPr wrap="none" lIns="68580" tIns="34290" rIns="68580" bIns="34290">
            <a:spAutoFit/>
          </a:bodyPr>
          <a:lstStyle/>
          <a:p>
            <a:r>
              <a:rPr lang="en-US" altLang="zh-CN" sz="2100" b="1" dirty="0">
                <a:solidFill>
                  <a:srgbClr val="FF4F4F"/>
                </a:solidFill>
                <a:latin typeface="华文中宋" panose="02010600040101010101" pitchFamily="2" charset="-122"/>
                <a:ea typeface="华文中宋" panose="02010600040101010101" pitchFamily="2" charset="-122"/>
              </a:rPr>
              <a:t>2.</a:t>
            </a:r>
            <a:r>
              <a:rPr lang="zh-CN" altLang="en-US" sz="2100" b="1" dirty="0">
                <a:solidFill>
                  <a:srgbClr val="FF4F4F"/>
                </a:solidFill>
                <a:latin typeface="华文中宋" panose="02010600040101010101" pitchFamily="2" charset="-122"/>
                <a:ea typeface="华文中宋" panose="02010600040101010101" pitchFamily="2" charset="-122"/>
              </a:rPr>
              <a:t>社会主义市场经济的</a:t>
            </a:r>
            <a:r>
              <a:rPr lang="zh-CN" altLang="en-US" sz="2100" b="1" dirty="0">
                <a:solidFill>
                  <a:srgbClr val="FF4F4F"/>
                </a:solidFill>
                <a:ea typeface="华文中宋" panose="02010600040101010101" pitchFamily="2" charset="-122"/>
              </a:rPr>
              <a:t>基本特征</a:t>
            </a:r>
            <a:endParaRPr lang="zh-CN" altLang="en-US" sz="2100" b="1" dirty="0">
              <a:solidFill>
                <a:srgbClr val="FF4F4F"/>
              </a:solidFill>
            </a:endParaRPr>
          </a:p>
        </p:txBody>
      </p:sp>
      <p:sp>
        <p:nvSpPr>
          <p:cNvPr id="5" name="矩形 4">
            <a:extLst>
              <a:ext uri="{FF2B5EF4-FFF2-40B4-BE49-F238E27FC236}">
                <a16:creationId xmlns:a16="http://schemas.microsoft.com/office/drawing/2014/main" xmlns="" id="{49803A23-BC92-4266-8DE7-E6031C72B68D}"/>
              </a:ext>
            </a:extLst>
          </p:cNvPr>
          <p:cNvSpPr/>
          <p:nvPr/>
        </p:nvSpPr>
        <p:spPr>
          <a:xfrm>
            <a:off x="208889" y="3683876"/>
            <a:ext cx="8131306" cy="1361911"/>
          </a:xfrm>
          <a:prstGeom prst="rect">
            <a:avLst/>
          </a:prstGeom>
          <a:ln w="19050">
            <a:solidFill>
              <a:schemeClr val="tx1"/>
            </a:solidFill>
          </a:ln>
        </p:spPr>
        <p:txBody>
          <a:bodyPr wrap="square" lIns="68580" tIns="34290" rIns="68580" bIns="34290">
            <a:spAutoFit/>
          </a:bodyPr>
          <a:lstStyle/>
          <a:p>
            <a:pPr eaLnBrk="1" hangingPunct="1"/>
            <a:r>
              <a:rPr lang="zh-CN" altLang="en-US" sz="2100" b="1" dirty="0" smtClean="0">
                <a:solidFill>
                  <a:srgbClr val="3333FF"/>
                </a:solidFill>
                <a:latin typeface="隶书" panose="02010509060101010101" pitchFamily="49" charset="-122"/>
                <a:ea typeface="隶书" panose="02010509060101010101" pitchFamily="49" charset="-122"/>
              </a:rPr>
              <a:t>①</a:t>
            </a:r>
            <a:r>
              <a:rPr lang="zh-CN" altLang="en-US" sz="2100" b="1" dirty="0" smtClean="0">
                <a:solidFill>
                  <a:srgbClr val="FF00FF"/>
                </a:solidFill>
                <a:latin typeface="隶书" panose="02010509060101010101" pitchFamily="49" charset="-122"/>
                <a:ea typeface="隶书" panose="02010509060101010101" pitchFamily="49" charset="-122"/>
              </a:rPr>
              <a:t>坚持</a:t>
            </a:r>
            <a:r>
              <a:rPr lang="zh-CN" altLang="en-US" sz="2100" b="1" dirty="0">
                <a:solidFill>
                  <a:srgbClr val="3333FF"/>
                </a:solidFill>
                <a:latin typeface="隶书" panose="02010509060101010101" pitchFamily="49" charset="-122"/>
                <a:ea typeface="隶书" panose="02010509060101010101" pitchFamily="49" charset="-122"/>
              </a:rPr>
              <a:t>公</a:t>
            </a:r>
            <a:r>
              <a:rPr lang="zh-CN" altLang="en-US" sz="2100" b="1" dirty="0">
                <a:solidFill>
                  <a:srgbClr val="FF00FF"/>
                </a:solidFill>
                <a:latin typeface="隶书" panose="02010509060101010101" pitchFamily="49" charset="-122"/>
                <a:ea typeface="隶书" panose="02010509060101010101" pitchFamily="49" charset="-122"/>
              </a:rPr>
              <a:t>有制的</a:t>
            </a:r>
            <a:r>
              <a:rPr lang="zh-CN" altLang="en-US" sz="2100" b="1" dirty="0">
                <a:solidFill>
                  <a:srgbClr val="3333FF"/>
                </a:solidFill>
                <a:latin typeface="隶书" panose="02010509060101010101" pitchFamily="49" charset="-122"/>
                <a:ea typeface="隶书" panose="02010509060101010101" pitchFamily="49" charset="-122"/>
              </a:rPr>
              <a:t>主体</a:t>
            </a:r>
            <a:r>
              <a:rPr lang="zh-CN" altLang="en-US" sz="2100" b="1" dirty="0">
                <a:solidFill>
                  <a:srgbClr val="FF00FF"/>
                </a:solidFill>
                <a:latin typeface="隶书" panose="02010509060101010101" pitchFamily="49" charset="-122"/>
                <a:ea typeface="隶书" panose="02010509060101010101" pitchFamily="49" charset="-122"/>
              </a:rPr>
              <a:t>地位。</a:t>
            </a:r>
            <a:r>
              <a:rPr lang="en-US" altLang="zh-CN" sz="2100" b="1" dirty="0">
                <a:solidFill>
                  <a:srgbClr val="3333CC"/>
                </a:solidFill>
                <a:latin typeface="隶书" panose="02010509060101010101" pitchFamily="49" charset="-122"/>
                <a:ea typeface="隶书" panose="02010509060101010101" pitchFamily="49" charset="-122"/>
              </a:rPr>
              <a:t>-----</a:t>
            </a:r>
            <a:r>
              <a:rPr lang="zh-CN" altLang="en-US" sz="2100" b="1" dirty="0">
                <a:solidFill>
                  <a:schemeClr val="hlink"/>
                </a:solidFill>
                <a:latin typeface="隶书" panose="02010509060101010101" pitchFamily="49" charset="-122"/>
                <a:ea typeface="隶书" panose="02010509060101010101" pitchFamily="49" charset="-122"/>
              </a:rPr>
              <a:t>（基本标志）</a:t>
            </a:r>
            <a:endParaRPr lang="en-US" altLang="zh-CN" sz="2100" b="1" dirty="0">
              <a:solidFill>
                <a:schemeClr val="hlink"/>
              </a:solidFill>
              <a:latin typeface="隶书" panose="02010509060101010101" pitchFamily="49" charset="-122"/>
              <a:ea typeface="隶书" panose="02010509060101010101" pitchFamily="49" charset="-122"/>
            </a:endParaRPr>
          </a:p>
          <a:p>
            <a:pPr eaLnBrk="1" hangingPunct="1"/>
            <a:r>
              <a:rPr lang="zh-CN" altLang="en-US" sz="2100" b="1" dirty="0" smtClean="0">
                <a:latin typeface="宋体"/>
                <a:ea typeface="宋体"/>
              </a:rPr>
              <a:t>②</a:t>
            </a:r>
            <a:r>
              <a:rPr lang="zh-CN" altLang="en-US" sz="2100" b="1" dirty="0" smtClean="0">
                <a:ea typeface="隶书" panose="02010509060101010101" pitchFamily="49" charset="-122"/>
              </a:rPr>
              <a:t>以</a:t>
            </a:r>
            <a:r>
              <a:rPr lang="zh-CN" altLang="en-US" sz="2100" b="1" dirty="0">
                <a:solidFill>
                  <a:srgbClr val="FF00FF"/>
                </a:solidFill>
                <a:ea typeface="隶书" panose="02010509060101010101" pitchFamily="49" charset="-122"/>
              </a:rPr>
              <a:t>共同富裕</a:t>
            </a:r>
            <a:r>
              <a:rPr lang="zh-CN" altLang="en-US" sz="2100" b="1" dirty="0">
                <a:ea typeface="隶书" panose="02010509060101010101" pitchFamily="49" charset="-122"/>
              </a:rPr>
              <a:t>为根本目标。</a:t>
            </a:r>
            <a:r>
              <a:rPr lang="en-US" altLang="zh-CN" sz="2100" b="1" dirty="0">
                <a:ea typeface="隶书" panose="02010509060101010101" pitchFamily="49" charset="-122"/>
              </a:rPr>
              <a:t>---------</a:t>
            </a:r>
            <a:r>
              <a:rPr lang="zh-CN" altLang="en-US" sz="2100" b="1" dirty="0">
                <a:ea typeface="隶书" panose="02010509060101010101" pitchFamily="49" charset="-122"/>
              </a:rPr>
              <a:t>（根本目标）</a:t>
            </a:r>
            <a:endParaRPr lang="en-US" altLang="zh-CN" sz="2100" b="1" dirty="0">
              <a:ea typeface="隶书" panose="02010509060101010101" pitchFamily="49" charset="-122"/>
            </a:endParaRPr>
          </a:p>
          <a:p>
            <a:pPr eaLnBrk="1" hangingPunct="1"/>
            <a:r>
              <a:rPr lang="zh-CN" altLang="en-US" sz="2100" b="1" dirty="0" smtClean="0">
                <a:solidFill>
                  <a:srgbClr val="CC0000"/>
                </a:solidFill>
                <a:ea typeface="隶书" panose="02010509060101010101" pitchFamily="49" charset="-122"/>
              </a:rPr>
              <a:t>③能够</a:t>
            </a:r>
            <a:r>
              <a:rPr lang="zh-CN" altLang="en-US" sz="2100" b="1" dirty="0">
                <a:solidFill>
                  <a:srgbClr val="CC0000"/>
                </a:solidFill>
                <a:ea typeface="隶书" panose="02010509060101010101" pitchFamily="49" charset="-122"/>
              </a:rPr>
              <a:t>实行科学的宏观调控，有效的政府治理。</a:t>
            </a:r>
            <a:r>
              <a:rPr lang="en-US" altLang="zh-CN" sz="2100" b="1" dirty="0">
                <a:solidFill>
                  <a:srgbClr val="CC0000"/>
                </a:solidFill>
                <a:ea typeface="隶书" panose="02010509060101010101" pitchFamily="49" charset="-122"/>
              </a:rPr>
              <a:t>------</a:t>
            </a:r>
            <a:r>
              <a:rPr lang="zh-CN" altLang="en-US" sz="2100" b="1" dirty="0">
                <a:solidFill>
                  <a:srgbClr val="CC0000"/>
                </a:solidFill>
                <a:ea typeface="隶书" panose="02010509060101010101" pitchFamily="49" charset="-122"/>
              </a:rPr>
              <a:t>（社会主义市场经济内在要求）</a:t>
            </a:r>
            <a:endParaRPr lang="zh-CN" altLang="en-US" sz="2100" b="1" dirty="0">
              <a:solidFill>
                <a:srgbClr val="CC0000"/>
              </a:solidFill>
            </a:endParaRPr>
          </a:p>
        </p:txBody>
      </p:sp>
    </p:spTree>
  </p:cSld>
  <p:clrMapOvr>
    <a:masterClrMapping/>
  </p:clrMapOvr>
  <p:transition advTm="3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76238" y="253604"/>
            <a:ext cx="184731" cy="400110"/>
          </a:xfrm>
          <a:prstGeom prst="rect">
            <a:avLst/>
          </a:prstGeom>
          <a:noFill/>
          <a:ln w="9525">
            <a:noFill/>
            <a:miter lim="800000"/>
            <a:headEnd/>
            <a:tailEnd/>
          </a:ln>
        </p:spPr>
        <p:txBody>
          <a:bodyPr wrap="none">
            <a:spAutoFit/>
          </a:bodyPr>
          <a:lstStyle/>
          <a:p>
            <a:endParaRPr lang="zh-CN" altLang="zh-CN" sz="2000"/>
          </a:p>
        </p:txBody>
      </p:sp>
      <p:sp>
        <p:nvSpPr>
          <p:cNvPr id="38915" name="Rectangle 3"/>
          <p:cNvSpPr>
            <a:spLocks noChangeArrowheads="1"/>
          </p:cNvSpPr>
          <p:nvPr/>
        </p:nvSpPr>
        <p:spPr bwMode="auto">
          <a:xfrm>
            <a:off x="1898073" y="169394"/>
            <a:ext cx="5888182" cy="702469"/>
          </a:xfrm>
          <a:prstGeom prst="rect">
            <a:avLst/>
          </a:prstGeom>
          <a:solidFill>
            <a:srgbClr val="CCFFFF"/>
          </a:solidFill>
          <a:ln w="9525">
            <a:solidFill>
              <a:schemeClr val="tx1"/>
            </a:solidFill>
            <a:miter lim="800000"/>
            <a:headEnd/>
            <a:tailEnd/>
          </a:ln>
        </p:spPr>
        <p:txBody>
          <a:bodyPr wrap="none" anchor="ctr"/>
          <a:lstStyle/>
          <a:p>
            <a:pPr algn="ctr"/>
            <a:r>
              <a:rPr lang="zh-CN" sz="2400" b="1" dirty="0">
                <a:solidFill>
                  <a:srgbClr val="FF3300"/>
                </a:solidFill>
                <a:ea typeface="黑体" pitchFamily="49" charset="-122"/>
              </a:rPr>
              <a:t>人民民主专政是我国的国体，</a:t>
            </a:r>
            <a:r>
              <a:rPr lang="zh-CN" sz="2400" b="1" dirty="0">
                <a:ea typeface="黑体" pitchFamily="49" charset="-122"/>
              </a:rPr>
              <a:t>也是</a:t>
            </a:r>
          </a:p>
          <a:p>
            <a:pPr algn="ctr"/>
            <a:r>
              <a:rPr lang="zh-CN" sz="2400" b="1" dirty="0">
                <a:ea typeface="黑体" pitchFamily="49" charset="-122"/>
              </a:rPr>
              <a:t>我国社会主义制度中最根本的制度。</a:t>
            </a:r>
          </a:p>
        </p:txBody>
      </p:sp>
      <p:sp>
        <p:nvSpPr>
          <p:cNvPr id="38916" name="Line 4"/>
          <p:cNvSpPr>
            <a:spLocks noChangeShapeType="1"/>
          </p:cNvSpPr>
          <p:nvPr/>
        </p:nvSpPr>
        <p:spPr bwMode="auto">
          <a:xfrm>
            <a:off x="4284664" y="897731"/>
            <a:ext cx="1587" cy="648891"/>
          </a:xfrm>
          <a:prstGeom prst="line">
            <a:avLst/>
          </a:prstGeom>
          <a:noFill/>
          <a:ln w="38100">
            <a:solidFill>
              <a:schemeClr val="tx1"/>
            </a:solidFill>
            <a:round/>
            <a:headEnd/>
            <a:tailEnd type="triangle" w="med" len="med"/>
          </a:ln>
        </p:spPr>
        <p:txBody>
          <a:bodyPr/>
          <a:lstStyle/>
          <a:p>
            <a:endParaRPr lang="zh-CN" altLang="en-US" sz="2000"/>
          </a:p>
        </p:txBody>
      </p:sp>
      <p:sp>
        <p:nvSpPr>
          <p:cNvPr id="38917" name="Rectangle 5"/>
          <p:cNvSpPr>
            <a:spLocks noChangeArrowheads="1"/>
          </p:cNvSpPr>
          <p:nvPr/>
        </p:nvSpPr>
        <p:spPr bwMode="auto">
          <a:xfrm>
            <a:off x="2052638" y="1547813"/>
            <a:ext cx="4535487" cy="902494"/>
          </a:xfrm>
          <a:prstGeom prst="rect">
            <a:avLst/>
          </a:prstGeom>
          <a:solidFill>
            <a:srgbClr val="CCFFFF">
              <a:alpha val="72940"/>
            </a:srgbClr>
          </a:solidFill>
          <a:ln w="9525">
            <a:solidFill>
              <a:schemeClr val="tx1"/>
            </a:solidFill>
            <a:miter lim="800000"/>
            <a:headEnd/>
            <a:tailEnd/>
          </a:ln>
        </p:spPr>
        <p:txBody>
          <a:bodyPr wrap="none" anchor="ctr"/>
          <a:lstStyle/>
          <a:p>
            <a:pPr algn="ctr"/>
            <a:r>
              <a:rPr lang="zh-CN" sz="2400" b="1" dirty="0">
                <a:latin typeface="楷体" pitchFamily="49" charset="-122"/>
                <a:ea typeface="楷体" pitchFamily="49" charset="-122"/>
              </a:rPr>
              <a:t>人民代表大会制度：</a:t>
            </a:r>
          </a:p>
          <a:p>
            <a:pPr algn="ctr"/>
            <a:r>
              <a:rPr lang="zh-CN" sz="2400" b="1" dirty="0">
                <a:latin typeface="楷体" pitchFamily="49" charset="-122"/>
                <a:ea typeface="楷体" pitchFamily="49" charset="-122"/>
              </a:rPr>
              <a:t>我国根本政治制度</a:t>
            </a:r>
          </a:p>
        </p:txBody>
      </p:sp>
      <p:sp>
        <p:nvSpPr>
          <p:cNvPr id="38918" name="Line 6"/>
          <p:cNvSpPr>
            <a:spLocks noChangeShapeType="1"/>
          </p:cNvSpPr>
          <p:nvPr/>
        </p:nvSpPr>
        <p:spPr bwMode="auto">
          <a:xfrm>
            <a:off x="4284663" y="2464594"/>
            <a:ext cx="0" cy="756047"/>
          </a:xfrm>
          <a:prstGeom prst="line">
            <a:avLst/>
          </a:prstGeom>
          <a:noFill/>
          <a:ln w="38100">
            <a:solidFill>
              <a:schemeClr val="tx1"/>
            </a:solidFill>
            <a:round/>
            <a:headEnd/>
            <a:tailEnd/>
          </a:ln>
        </p:spPr>
        <p:txBody>
          <a:bodyPr/>
          <a:lstStyle/>
          <a:p>
            <a:endParaRPr lang="zh-CN" altLang="en-US" sz="2400" b="1">
              <a:latin typeface="楷体" pitchFamily="49" charset="-122"/>
              <a:ea typeface="楷体" pitchFamily="49" charset="-122"/>
            </a:endParaRPr>
          </a:p>
        </p:txBody>
      </p:sp>
      <p:sp>
        <p:nvSpPr>
          <p:cNvPr id="38919" name="Line 7"/>
          <p:cNvSpPr>
            <a:spLocks noChangeShapeType="1"/>
          </p:cNvSpPr>
          <p:nvPr/>
        </p:nvSpPr>
        <p:spPr bwMode="auto">
          <a:xfrm flipV="1">
            <a:off x="1549401" y="3274219"/>
            <a:ext cx="6335713" cy="0"/>
          </a:xfrm>
          <a:prstGeom prst="line">
            <a:avLst/>
          </a:prstGeom>
          <a:noFill/>
          <a:ln w="38100">
            <a:solidFill>
              <a:schemeClr val="tx1"/>
            </a:solidFill>
            <a:round/>
            <a:headEnd/>
            <a:tailEnd/>
          </a:ln>
        </p:spPr>
        <p:txBody>
          <a:bodyPr/>
          <a:lstStyle/>
          <a:p>
            <a:endParaRPr lang="zh-CN" altLang="en-US" sz="2400" b="1">
              <a:latin typeface="楷体" pitchFamily="49" charset="-122"/>
              <a:ea typeface="楷体" pitchFamily="49" charset="-122"/>
            </a:endParaRPr>
          </a:p>
        </p:txBody>
      </p:sp>
      <p:sp>
        <p:nvSpPr>
          <p:cNvPr id="38920" name="Rectangle 8"/>
          <p:cNvSpPr>
            <a:spLocks noChangeArrowheads="1"/>
          </p:cNvSpPr>
          <p:nvPr/>
        </p:nvSpPr>
        <p:spPr bwMode="auto">
          <a:xfrm>
            <a:off x="179388" y="3814763"/>
            <a:ext cx="3529012" cy="1133475"/>
          </a:xfrm>
          <a:prstGeom prst="rect">
            <a:avLst/>
          </a:prstGeom>
          <a:solidFill>
            <a:srgbClr val="CCFFFF"/>
          </a:solidFill>
          <a:ln w="9525">
            <a:solidFill>
              <a:schemeClr val="tx1"/>
            </a:solidFill>
            <a:miter lim="800000"/>
            <a:headEnd/>
            <a:tailEnd/>
          </a:ln>
        </p:spPr>
        <p:txBody>
          <a:bodyPr wrap="none" anchor="ctr"/>
          <a:lstStyle/>
          <a:p>
            <a:pPr algn="ctr"/>
            <a:r>
              <a:rPr lang="zh-CN" sz="2400" b="1" dirty="0">
                <a:latin typeface="楷体" pitchFamily="49" charset="-122"/>
                <a:ea typeface="楷体" pitchFamily="49" charset="-122"/>
              </a:rPr>
              <a:t>中国共产党领导</a:t>
            </a:r>
          </a:p>
          <a:p>
            <a:pPr algn="ctr"/>
            <a:r>
              <a:rPr lang="zh-CN" sz="2400" b="1" dirty="0">
                <a:latin typeface="楷体" pitchFamily="49" charset="-122"/>
                <a:ea typeface="楷体" pitchFamily="49" charset="-122"/>
              </a:rPr>
              <a:t>的多党合作和政</a:t>
            </a:r>
          </a:p>
          <a:p>
            <a:pPr algn="ctr"/>
            <a:r>
              <a:rPr lang="zh-CN" sz="2400" b="1" dirty="0">
                <a:latin typeface="楷体" pitchFamily="49" charset="-122"/>
                <a:ea typeface="楷体" pitchFamily="49" charset="-122"/>
              </a:rPr>
              <a:t>治协商</a:t>
            </a:r>
            <a:r>
              <a:rPr lang="zh-CN" sz="2400" b="1" dirty="0" smtClean="0">
                <a:latin typeface="楷体" pitchFamily="49" charset="-122"/>
                <a:ea typeface="楷体" pitchFamily="49" charset="-122"/>
              </a:rPr>
              <a:t>制度</a:t>
            </a:r>
            <a:r>
              <a:rPr lang="zh-CN" altLang="en-US" sz="2400" b="1" dirty="0" smtClean="0">
                <a:latin typeface="楷体" pitchFamily="49" charset="-122"/>
                <a:ea typeface="楷体" pitchFamily="49" charset="-122"/>
              </a:rPr>
              <a:t>（基本）</a:t>
            </a:r>
            <a:endParaRPr lang="zh-CN" sz="2400" b="1" dirty="0">
              <a:latin typeface="楷体" pitchFamily="49" charset="-122"/>
              <a:ea typeface="楷体" pitchFamily="49" charset="-122"/>
            </a:endParaRPr>
          </a:p>
        </p:txBody>
      </p:sp>
      <p:sp>
        <p:nvSpPr>
          <p:cNvPr id="38921" name="Rectangle 9"/>
          <p:cNvSpPr>
            <a:spLocks noChangeArrowheads="1"/>
          </p:cNvSpPr>
          <p:nvPr/>
        </p:nvSpPr>
        <p:spPr bwMode="auto">
          <a:xfrm>
            <a:off x="3879273" y="3916832"/>
            <a:ext cx="2459182" cy="739378"/>
          </a:xfrm>
          <a:prstGeom prst="rect">
            <a:avLst/>
          </a:prstGeom>
          <a:solidFill>
            <a:srgbClr val="CCFFFF">
              <a:alpha val="72940"/>
            </a:srgbClr>
          </a:solidFill>
          <a:ln w="9525">
            <a:solidFill>
              <a:schemeClr val="tx1"/>
            </a:solidFill>
            <a:miter lim="800000"/>
            <a:headEnd/>
            <a:tailEnd/>
          </a:ln>
        </p:spPr>
        <p:txBody>
          <a:bodyPr wrap="none" anchor="ctr"/>
          <a:lstStyle/>
          <a:p>
            <a:pPr algn="ctr"/>
            <a:r>
              <a:rPr lang="zh-CN" sz="2400" b="1" dirty="0">
                <a:latin typeface="楷体" pitchFamily="49" charset="-122"/>
                <a:ea typeface="楷体" pitchFamily="49" charset="-122"/>
              </a:rPr>
              <a:t>民族区域</a:t>
            </a:r>
          </a:p>
          <a:p>
            <a:pPr algn="ctr"/>
            <a:r>
              <a:rPr lang="zh-CN" sz="2400" b="1" dirty="0">
                <a:latin typeface="楷体" pitchFamily="49" charset="-122"/>
                <a:ea typeface="楷体" pitchFamily="49" charset="-122"/>
              </a:rPr>
              <a:t>自治</a:t>
            </a:r>
            <a:r>
              <a:rPr lang="zh-CN" sz="2400" b="1" dirty="0" smtClean="0">
                <a:latin typeface="楷体" pitchFamily="49" charset="-122"/>
                <a:ea typeface="楷体" pitchFamily="49" charset="-122"/>
              </a:rPr>
              <a:t>制度</a:t>
            </a:r>
            <a:r>
              <a:rPr lang="zh-CN" altLang="en-US" sz="2400" b="1" dirty="0" smtClean="0">
                <a:latin typeface="楷体" pitchFamily="49" charset="-122"/>
                <a:ea typeface="楷体" pitchFamily="49" charset="-122"/>
              </a:rPr>
              <a:t>（基本）</a:t>
            </a:r>
            <a:endParaRPr lang="zh-CN" sz="2400" b="1" dirty="0">
              <a:latin typeface="楷体" pitchFamily="49" charset="-122"/>
              <a:ea typeface="楷体" pitchFamily="49" charset="-122"/>
            </a:endParaRPr>
          </a:p>
        </p:txBody>
      </p:sp>
      <p:sp>
        <p:nvSpPr>
          <p:cNvPr id="38922" name="Rectangle 10"/>
          <p:cNvSpPr>
            <a:spLocks noChangeArrowheads="1"/>
          </p:cNvSpPr>
          <p:nvPr/>
        </p:nvSpPr>
        <p:spPr bwMode="auto">
          <a:xfrm>
            <a:off x="6532418" y="3868341"/>
            <a:ext cx="2396837" cy="739378"/>
          </a:xfrm>
          <a:prstGeom prst="rect">
            <a:avLst/>
          </a:prstGeom>
          <a:solidFill>
            <a:srgbClr val="CCFFFF">
              <a:alpha val="72940"/>
            </a:srgbClr>
          </a:solidFill>
          <a:ln w="9525">
            <a:solidFill>
              <a:schemeClr val="tx1"/>
            </a:solidFill>
            <a:miter lim="800000"/>
            <a:headEnd/>
            <a:tailEnd/>
          </a:ln>
        </p:spPr>
        <p:txBody>
          <a:bodyPr wrap="none" anchor="ctr"/>
          <a:lstStyle/>
          <a:p>
            <a:pPr algn="ctr"/>
            <a:r>
              <a:rPr lang="zh-CN" sz="2400" b="1" dirty="0">
                <a:latin typeface="楷体" pitchFamily="49" charset="-122"/>
                <a:ea typeface="楷体" pitchFamily="49" charset="-122"/>
              </a:rPr>
              <a:t>基层群众</a:t>
            </a:r>
          </a:p>
          <a:p>
            <a:pPr algn="ctr"/>
            <a:r>
              <a:rPr lang="zh-CN" sz="2400" b="1" dirty="0">
                <a:latin typeface="楷体" pitchFamily="49" charset="-122"/>
                <a:ea typeface="楷体" pitchFamily="49" charset="-122"/>
              </a:rPr>
              <a:t>自治</a:t>
            </a:r>
            <a:r>
              <a:rPr lang="zh-CN" sz="2400" b="1" dirty="0" smtClean="0">
                <a:latin typeface="楷体" pitchFamily="49" charset="-122"/>
                <a:ea typeface="楷体" pitchFamily="49" charset="-122"/>
              </a:rPr>
              <a:t>制度</a:t>
            </a:r>
            <a:r>
              <a:rPr lang="zh-CN" altLang="en-US" sz="2400" b="1" dirty="0" smtClean="0">
                <a:latin typeface="楷体" pitchFamily="49" charset="-122"/>
                <a:ea typeface="楷体" pitchFamily="49" charset="-122"/>
              </a:rPr>
              <a:t>（基本）</a:t>
            </a:r>
            <a:endParaRPr lang="zh-CN" sz="2400" b="1" dirty="0">
              <a:latin typeface="楷体" pitchFamily="49" charset="-122"/>
              <a:ea typeface="楷体" pitchFamily="49" charset="-122"/>
            </a:endParaRPr>
          </a:p>
        </p:txBody>
      </p:sp>
      <p:sp>
        <p:nvSpPr>
          <p:cNvPr id="38923" name="Line 11"/>
          <p:cNvSpPr>
            <a:spLocks noChangeShapeType="1"/>
          </p:cNvSpPr>
          <p:nvPr/>
        </p:nvSpPr>
        <p:spPr bwMode="auto">
          <a:xfrm>
            <a:off x="1547814" y="3274219"/>
            <a:ext cx="1587" cy="540544"/>
          </a:xfrm>
          <a:prstGeom prst="line">
            <a:avLst/>
          </a:prstGeom>
          <a:noFill/>
          <a:ln w="38100">
            <a:solidFill>
              <a:schemeClr val="tx1"/>
            </a:solidFill>
            <a:round/>
            <a:headEnd/>
            <a:tailEnd/>
          </a:ln>
        </p:spPr>
        <p:txBody>
          <a:bodyPr/>
          <a:lstStyle/>
          <a:p>
            <a:endParaRPr lang="zh-CN" altLang="en-US" sz="2400" b="1">
              <a:latin typeface="楷体" pitchFamily="49" charset="-122"/>
              <a:ea typeface="楷体" pitchFamily="49" charset="-122"/>
            </a:endParaRPr>
          </a:p>
        </p:txBody>
      </p:sp>
      <p:sp>
        <p:nvSpPr>
          <p:cNvPr id="38924" name="Line 12"/>
          <p:cNvSpPr>
            <a:spLocks noChangeShapeType="1"/>
          </p:cNvSpPr>
          <p:nvPr/>
        </p:nvSpPr>
        <p:spPr bwMode="auto">
          <a:xfrm>
            <a:off x="5148263" y="3274219"/>
            <a:ext cx="0" cy="540544"/>
          </a:xfrm>
          <a:prstGeom prst="line">
            <a:avLst/>
          </a:prstGeom>
          <a:noFill/>
          <a:ln w="38100">
            <a:solidFill>
              <a:schemeClr val="tx1"/>
            </a:solidFill>
            <a:round/>
            <a:headEnd/>
            <a:tailEnd/>
          </a:ln>
        </p:spPr>
        <p:txBody>
          <a:bodyPr/>
          <a:lstStyle/>
          <a:p>
            <a:endParaRPr lang="zh-CN" altLang="en-US" sz="2400" b="1">
              <a:latin typeface="楷体" pitchFamily="49" charset="-122"/>
              <a:ea typeface="楷体" pitchFamily="49" charset="-122"/>
            </a:endParaRPr>
          </a:p>
        </p:txBody>
      </p:sp>
      <p:sp>
        <p:nvSpPr>
          <p:cNvPr id="38925" name="Line 13"/>
          <p:cNvSpPr>
            <a:spLocks noChangeShapeType="1"/>
          </p:cNvSpPr>
          <p:nvPr/>
        </p:nvSpPr>
        <p:spPr bwMode="auto">
          <a:xfrm>
            <a:off x="7885113" y="3274219"/>
            <a:ext cx="0" cy="594122"/>
          </a:xfrm>
          <a:prstGeom prst="line">
            <a:avLst/>
          </a:prstGeom>
          <a:noFill/>
          <a:ln w="38100">
            <a:solidFill>
              <a:schemeClr val="tx1"/>
            </a:solidFill>
            <a:round/>
            <a:headEnd/>
            <a:tailEnd/>
          </a:ln>
        </p:spPr>
        <p:txBody>
          <a:bodyPr/>
          <a:lstStyle/>
          <a:p>
            <a:endParaRPr lang="zh-CN" altLang="en-US" sz="2400" b="1">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Text Box 2"/>
          <p:cNvSpPr txBox="1">
            <a:spLocks noChangeArrowheads="1"/>
          </p:cNvSpPr>
          <p:nvPr/>
        </p:nvSpPr>
        <p:spPr bwMode="auto">
          <a:xfrm>
            <a:off x="2519362" y="86916"/>
            <a:ext cx="4157663" cy="389334"/>
          </a:xfrm>
          <a:prstGeom prst="rect">
            <a:avLst/>
          </a:prstGeom>
          <a:noFill/>
          <a:ln w="9525">
            <a:noFill/>
            <a:miter lim="800000"/>
            <a:headEnd/>
            <a:tailEnd/>
          </a:ln>
          <a:effectLst/>
        </p:spPr>
        <p:txBody>
          <a:bodyPr wrap="none" lIns="68580" tIns="34290" rIns="68580" bIns="34290">
            <a:spAutoFit/>
          </a:bodyPr>
          <a:lstStyle/>
          <a:p>
            <a:r>
              <a:rPr kumimoji="1" lang="zh-CN" altLang="en-US" sz="2100" b="1" dirty="0">
                <a:solidFill>
                  <a:srgbClr val="990033"/>
                </a:solidFill>
                <a:latin typeface="微软雅黑" pitchFamily="34" charset="-122"/>
                <a:ea typeface="微软雅黑" pitchFamily="34" charset="-122"/>
              </a:rPr>
              <a:t>第三单元  发展社会主义民主政治</a:t>
            </a:r>
          </a:p>
        </p:txBody>
      </p:sp>
      <p:sp>
        <p:nvSpPr>
          <p:cNvPr id="395267" name="Text Box 3"/>
          <p:cNvSpPr txBox="1">
            <a:spLocks noChangeArrowheads="1"/>
          </p:cNvSpPr>
          <p:nvPr/>
        </p:nvSpPr>
        <p:spPr bwMode="auto">
          <a:xfrm>
            <a:off x="1608390" y="1134229"/>
            <a:ext cx="1997869" cy="623248"/>
          </a:xfrm>
          <a:prstGeom prst="rect">
            <a:avLst/>
          </a:prstGeom>
          <a:noFill/>
          <a:ln w="19050">
            <a:solidFill>
              <a:srgbClr val="8D0126"/>
            </a:solidFill>
            <a:miter lim="800000"/>
            <a:headEnd/>
            <a:tailEnd/>
          </a:ln>
          <a:effectLst/>
        </p:spPr>
        <p:txBody>
          <a:bodyPr lIns="68580" tIns="34290" rIns="68580" bIns="34290">
            <a:spAutoFit/>
          </a:bodyPr>
          <a:lstStyle/>
          <a:p>
            <a:r>
              <a:rPr kumimoji="1" lang="zh-CN" altLang="en-US" b="1" dirty="0">
                <a:solidFill>
                  <a:srgbClr val="080808"/>
                </a:solidFill>
                <a:latin typeface="黑体" pitchFamily="49" charset="-122"/>
              </a:rPr>
              <a:t>根本政治制度：</a:t>
            </a:r>
          </a:p>
          <a:p>
            <a:r>
              <a:rPr kumimoji="1" lang="zh-CN" altLang="en-US" b="1" dirty="0">
                <a:latin typeface="黑体" pitchFamily="49" charset="-122"/>
              </a:rPr>
              <a:t>人民代表大会制度</a:t>
            </a:r>
          </a:p>
        </p:txBody>
      </p:sp>
      <p:sp>
        <p:nvSpPr>
          <p:cNvPr id="395268" name="Text Box 4"/>
          <p:cNvSpPr txBox="1">
            <a:spLocks noChangeArrowheads="1"/>
          </p:cNvSpPr>
          <p:nvPr/>
        </p:nvSpPr>
        <p:spPr bwMode="auto">
          <a:xfrm>
            <a:off x="1980010" y="2301720"/>
            <a:ext cx="1990725" cy="900246"/>
          </a:xfrm>
          <a:prstGeom prst="rect">
            <a:avLst/>
          </a:prstGeom>
          <a:noFill/>
          <a:ln w="19050">
            <a:solidFill>
              <a:srgbClr val="8D0126"/>
            </a:solidFill>
            <a:miter lim="800000"/>
            <a:headEnd/>
            <a:tailEnd/>
          </a:ln>
          <a:effectLst/>
        </p:spPr>
        <p:txBody>
          <a:bodyPr wrap="square" lIns="68580" tIns="34290" rIns="68580" bIns="34290">
            <a:spAutoFit/>
          </a:bodyPr>
          <a:lstStyle/>
          <a:p>
            <a:r>
              <a:rPr kumimoji="1" lang="zh-CN" altLang="en-US" b="1" dirty="0">
                <a:latin typeface="黑体" pitchFamily="49" charset="-122"/>
              </a:rPr>
              <a:t>中国共产党领导的</a:t>
            </a:r>
          </a:p>
          <a:p>
            <a:r>
              <a:rPr kumimoji="1" lang="zh-CN" altLang="en-US" b="1" dirty="0">
                <a:latin typeface="黑体" pitchFamily="49" charset="-122"/>
              </a:rPr>
              <a:t>多党合作和政治协</a:t>
            </a:r>
          </a:p>
          <a:p>
            <a:r>
              <a:rPr kumimoji="1" lang="zh-CN" altLang="en-US" b="1" dirty="0">
                <a:latin typeface="黑体" pitchFamily="49" charset="-122"/>
              </a:rPr>
              <a:t>商制度</a:t>
            </a:r>
          </a:p>
        </p:txBody>
      </p:sp>
      <p:sp>
        <p:nvSpPr>
          <p:cNvPr id="395269" name="Text Box 5"/>
          <p:cNvSpPr txBox="1">
            <a:spLocks noChangeArrowheads="1"/>
          </p:cNvSpPr>
          <p:nvPr/>
        </p:nvSpPr>
        <p:spPr bwMode="auto">
          <a:xfrm>
            <a:off x="1980010" y="3543301"/>
            <a:ext cx="1837134" cy="623248"/>
          </a:xfrm>
          <a:prstGeom prst="rect">
            <a:avLst/>
          </a:prstGeom>
          <a:noFill/>
          <a:ln w="19050">
            <a:solidFill>
              <a:srgbClr val="8D0126"/>
            </a:solidFill>
            <a:miter lim="800000"/>
            <a:headEnd/>
            <a:tailEnd/>
          </a:ln>
          <a:effectLst/>
        </p:spPr>
        <p:txBody>
          <a:bodyPr lIns="68580" tIns="34290" rIns="68580" bIns="34290">
            <a:spAutoFit/>
          </a:bodyPr>
          <a:lstStyle/>
          <a:p>
            <a:r>
              <a:rPr kumimoji="1" lang="zh-CN" altLang="en-US" b="1" dirty="0">
                <a:latin typeface="黑体" pitchFamily="49" charset="-122"/>
              </a:rPr>
              <a:t>民族区域自治</a:t>
            </a:r>
          </a:p>
          <a:p>
            <a:r>
              <a:rPr kumimoji="1" lang="zh-CN" altLang="en-US" b="1" dirty="0">
                <a:latin typeface="黑体" pitchFamily="49" charset="-122"/>
              </a:rPr>
              <a:t>制度及宗教政策</a:t>
            </a:r>
          </a:p>
        </p:txBody>
      </p:sp>
      <p:sp>
        <p:nvSpPr>
          <p:cNvPr id="395270" name="Text Box 6"/>
          <p:cNvSpPr txBox="1">
            <a:spLocks noChangeArrowheads="1"/>
          </p:cNvSpPr>
          <p:nvPr/>
        </p:nvSpPr>
        <p:spPr bwMode="auto">
          <a:xfrm>
            <a:off x="3637361" y="519113"/>
            <a:ext cx="4363640" cy="1454244"/>
          </a:xfrm>
          <a:prstGeom prst="rect">
            <a:avLst/>
          </a:prstGeom>
          <a:noFill/>
          <a:ln w="38100" cap="rnd">
            <a:solidFill>
              <a:schemeClr val="bg2"/>
            </a:solidFill>
            <a:prstDash val="sysDot"/>
            <a:miter lim="800000"/>
            <a:headEnd/>
            <a:tailEnd/>
          </a:ln>
          <a:effectLst/>
        </p:spPr>
        <p:txBody>
          <a:bodyPr lIns="68580" tIns="34290" rIns="68580" bIns="34290">
            <a:spAutoFit/>
          </a:bodyPr>
          <a:lstStyle/>
          <a:p>
            <a:pPr>
              <a:buFont typeface="Wingdings" pitchFamily="2" charset="2"/>
              <a:buChar char="l"/>
            </a:pPr>
            <a:r>
              <a:rPr kumimoji="1" lang="zh-CN" altLang="en-US" b="1" dirty="0">
                <a:latin typeface="Times New Roman" pitchFamily="18" charset="0"/>
              </a:rPr>
              <a:t>人民代表大会及其常设机关的法律地位</a:t>
            </a:r>
          </a:p>
          <a:p>
            <a:pPr>
              <a:buFont typeface="Wingdings" pitchFamily="2" charset="2"/>
              <a:buChar char="l"/>
            </a:pPr>
            <a:r>
              <a:rPr kumimoji="1" lang="zh-CN" altLang="en-US" b="1" dirty="0">
                <a:latin typeface="Times New Roman" pitchFamily="18" charset="0"/>
              </a:rPr>
              <a:t>人民代表大会的职权</a:t>
            </a:r>
          </a:p>
          <a:p>
            <a:pPr>
              <a:buFont typeface="Wingdings" pitchFamily="2" charset="2"/>
              <a:buChar char="l"/>
            </a:pPr>
            <a:r>
              <a:rPr kumimoji="1" lang="zh-CN" altLang="en-US" b="1" dirty="0">
                <a:latin typeface="Times New Roman" pitchFamily="18" charset="0"/>
              </a:rPr>
              <a:t>人大代表的产生、职责</a:t>
            </a:r>
          </a:p>
          <a:p>
            <a:pPr>
              <a:buFont typeface="Wingdings" pitchFamily="2" charset="2"/>
              <a:buChar char="l"/>
            </a:pPr>
            <a:r>
              <a:rPr kumimoji="1" lang="zh-CN" altLang="en-US" b="1" dirty="0">
                <a:latin typeface="Times New Roman" pitchFamily="18" charset="0"/>
              </a:rPr>
              <a:t>人民代表大会制度的基本内容</a:t>
            </a:r>
          </a:p>
          <a:p>
            <a:pPr>
              <a:buFont typeface="Wingdings" pitchFamily="2" charset="2"/>
              <a:buChar char="l"/>
            </a:pPr>
            <a:r>
              <a:rPr kumimoji="1" lang="zh-CN" altLang="en-US" b="1" dirty="0">
                <a:latin typeface="Times New Roman" pitchFamily="18" charset="0"/>
              </a:rPr>
              <a:t>人民代表大会与其他国家机关的关系</a:t>
            </a:r>
          </a:p>
        </p:txBody>
      </p:sp>
      <p:sp>
        <p:nvSpPr>
          <p:cNvPr id="395271" name="Text Box 7"/>
          <p:cNvSpPr txBox="1">
            <a:spLocks noChangeArrowheads="1"/>
          </p:cNvSpPr>
          <p:nvPr/>
        </p:nvSpPr>
        <p:spPr bwMode="auto">
          <a:xfrm>
            <a:off x="1277541" y="681039"/>
            <a:ext cx="1243013" cy="346249"/>
          </a:xfrm>
          <a:prstGeom prst="rect">
            <a:avLst/>
          </a:prstGeom>
          <a:solidFill>
            <a:srgbClr val="FFFF99"/>
          </a:solidFill>
          <a:ln w="28575">
            <a:solidFill>
              <a:srgbClr val="0000CC"/>
            </a:solidFill>
            <a:prstDash val="lgDash"/>
            <a:miter lim="800000"/>
            <a:headEnd/>
            <a:tailEnd/>
          </a:ln>
          <a:effectLst/>
        </p:spPr>
        <p:txBody>
          <a:bodyPr lIns="68580" tIns="34290" rIns="68580" bIns="34290">
            <a:spAutoFit/>
          </a:bodyPr>
          <a:lstStyle/>
          <a:p>
            <a:r>
              <a:rPr kumimoji="1" lang="zh-CN" altLang="en-US" b="1" dirty="0">
                <a:solidFill>
                  <a:srgbClr val="FF0066"/>
                </a:solidFill>
                <a:latin typeface="Times New Roman" pitchFamily="18" charset="0"/>
              </a:rPr>
              <a:t>国家性质</a:t>
            </a:r>
          </a:p>
        </p:txBody>
      </p:sp>
      <p:sp>
        <p:nvSpPr>
          <p:cNvPr id="395272" name="Line 8"/>
          <p:cNvSpPr>
            <a:spLocks noChangeShapeType="1"/>
          </p:cNvSpPr>
          <p:nvPr/>
        </p:nvSpPr>
        <p:spPr bwMode="auto">
          <a:xfrm flipH="1">
            <a:off x="2897981" y="789386"/>
            <a:ext cx="0" cy="339328"/>
          </a:xfrm>
          <a:prstGeom prst="line">
            <a:avLst/>
          </a:prstGeom>
          <a:noFill/>
          <a:ln w="38100">
            <a:solidFill>
              <a:schemeClr val="tx1"/>
            </a:solidFill>
            <a:prstDash val="sysDot"/>
            <a:round/>
            <a:headEnd/>
            <a:tailEnd type="triangle" w="med" len="med"/>
          </a:ln>
          <a:effectLst/>
        </p:spPr>
        <p:txBody>
          <a:bodyPr wrap="none" lIns="68580" tIns="34290" rIns="68580" bIns="34290"/>
          <a:lstStyle/>
          <a:p>
            <a:endParaRPr lang="zh-CN" altLang="en-US" b="1"/>
          </a:p>
        </p:txBody>
      </p:sp>
      <p:sp>
        <p:nvSpPr>
          <p:cNvPr id="395273" name="Line 9"/>
          <p:cNvSpPr>
            <a:spLocks noChangeShapeType="1"/>
          </p:cNvSpPr>
          <p:nvPr/>
        </p:nvSpPr>
        <p:spPr bwMode="auto">
          <a:xfrm>
            <a:off x="2574133" y="789385"/>
            <a:ext cx="270272" cy="0"/>
          </a:xfrm>
          <a:prstGeom prst="line">
            <a:avLst/>
          </a:prstGeom>
          <a:noFill/>
          <a:ln w="38100">
            <a:solidFill>
              <a:schemeClr val="tx1"/>
            </a:solidFill>
            <a:prstDash val="sysDot"/>
            <a:round/>
            <a:headEnd/>
            <a:tailEnd/>
          </a:ln>
          <a:effectLst/>
        </p:spPr>
        <p:txBody>
          <a:bodyPr wrap="none" lIns="68580" tIns="34290" rIns="68580" bIns="34290"/>
          <a:lstStyle/>
          <a:p>
            <a:endParaRPr lang="zh-CN" altLang="en-US" b="1"/>
          </a:p>
        </p:txBody>
      </p:sp>
      <p:sp>
        <p:nvSpPr>
          <p:cNvPr id="395274" name="Text Box 10"/>
          <p:cNvSpPr txBox="1">
            <a:spLocks noChangeArrowheads="1"/>
          </p:cNvSpPr>
          <p:nvPr/>
        </p:nvSpPr>
        <p:spPr bwMode="auto">
          <a:xfrm>
            <a:off x="2897982" y="465536"/>
            <a:ext cx="702469" cy="623248"/>
          </a:xfrm>
          <a:prstGeom prst="rect">
            <a:avLst/>
          </a:prstGeom>
          <a:noFill/>
          <a:ln w="9525" algn="ctr">
            <a:noFill/>
            <a:prstDash val="sysDot"/>
            <a:miter lim="800000"/>
            <a:headEnd/>
            <a:tailEnd/>
          </a:ln>
          <a:effectLst/>
        </p:spPr>
        <p:txBody>
          <a:bodyPr lIns="68580" tIns="34290" rIns="68580" bIns="34290">
            <a:spAutoFit/>
          </a:bodyPr>
          <a:lstStyle/>
          <a:p>
            <a:pPr algn="ctr"/>
            <a:r>
              <a:rPr kumimoji="1" lang="zh-CN" altLang="en-US" b="1" dirty="0">
                <a:solidFill>
                  <a:srgbClr val="0000CC"/>
                </a:solidFill>
                <a:latin typeface="Times New Roman" pitchFamily="18" charset="0"/>
              </a:rPr>
              <a:t>决定政体</a:t>
            </a:r>
          </a:p>
        </p:txBody>
      </p:sp>
      <p:sp>
        <p:nvSpPr>
          <p:cNvPr id="395275" name="Text Box 11"/>
          <p:cNvSpPr txBox="1">
            <a:spLocks noChangeArrowheads="1"/>
          </p:cNvSpPr>
          <p:nvPr/>
        </p:nvSpPr>
        <p:spPr bwMode="auto">
          <a:xfrm>
            <a:off x="4031457" y="2139555"/>
            <a:ext cx="3969544" cy="1177245"/>
          </a:xfrm>
          <a:prstGeom prst="rect">
            <a:avLst/>
          </a:prstGeom>
          <a:noFill/>
          <a:ln w="38100" algn="ctr">
            <a:solidFill>
              <a:schemeClr val="bg2"/>
            </a:solidFill>
            <a:prstDash val="sysDot"/>
            <a:miter lim="800000"/>
            <a:headEnd/>
            <a:tailEnd/>
          </a:ln>
          <a:effectLst/>
        </p:spPr>
        <p:txBody>
          <a:bodyPr lIns="68580" tIns="34290" rIns="68580" bIns="34290">
            <a:spAutoFit/>
          </a:bodyPr>
          <a:lstStyle/>
          <a:p>
            <a:pPr>
              <a:buFont typeface="Wingdings" pitchFamily="2" charset="2"/>
              <a:buChar char="l"/>
            </a:pPr>
            <a:r>
              <a:rPr kumimoji="1" lang="zh-CN" altLang="en-US" b="1" dirty="0">
                <a:solidFill>
                  <a:srgbClr val="0000CC"/>
                </a:solidFill>
                <a:latin typeface="Times New Roman" pitchFamily="18" charset="0"/>
              </a:rPr>
              <a:t>中国共产党领导和执政地位的确立</a:t>
            </a:r>
          </a:p>
          <a:p>
            <a:pPr>
              <a:buFont typeface="Wingdings" pitchFamily="2" charset="2"/>
              <a:buChar char="l"/>
            </a:pPr>
            <a:r>
              <a:rPr kumimoji="1" lang="zh-CN" altLang="en-US" b="1" dirty="0">
                <a:solidFill>
                  <a:srgbClr val="0000CC"/>
                </a:solidFill>
                <a:latin typeface="Times New Roman" pitchFamily="18" charset="0"/>
              </a:rPr>
              <a:t>党的性质、宗旨和指导思想</a:t>
            </a:r>
          </a:p>
          <a:p>
            <a:pPr>
              <a:buFont typeface="Wingdings" pitchFamily="2" charset="2"/>
              <a:buChar char="l"/>
            </a:pPr>
            <a:r>
              <a:rPr kumimoji="1" lang="zh-CN" altLang="en-US" b="1" dirty="0">
                <a:solidFill>
                  <a:srgbClr val="0000CC"/>
                </a:solidFill>
                <a:latin typeface="Arial" pitchFamily="34" charset="0"/>
              </a:rPr>
              <a:t>不断完善党的领导方式和执政方式</a:t>
            </a:r>
          </a:p>
          <a:p>
            <a:pPr>
              <a:buFont typeface="Wingdings" pitchFamily="2" charset="2"/>
              <a:buChar char="l"/>
            </a:pPr>
            <a:r>
              <a:rPr kumimoji="1" lang="zh-CN" altLang="en-US" b="1" dirty="0">
                <a:solidFill>
                  <a:srgbClr val="0000CC"/>
                </a:solidFill>
                <a:latin typeface="Times New Roman" pitchFamily="18" charset="0"/>
              </a:rPr>
              <a:t>多党合作和政治协商制度</a:t>
            </a:r>
            <a:endParaRPr kumimoji="1" lang="zh-CN" altLang="en-US" b="1" u="sng" dirty="0">
              <a:solidFill>
                <a:srgbClr val="0000CC"/>
              </a:solidFill>
              <a:latin typeface="Times New Roman" pitchFamily="18" charset="0"/>
            </a:endParaRPr>
          </a:p>
        </p:txBody>
      </p:sp>
      <p:sp>
        <p:nvSpPr>
          <p:cNvPr id="395276" name="Text Box 12"/>
          <p:cNvSpPr txBox="1">
            <a:spLocks noChangeArrowheads="1"/>
          </p:cNvSpPr>
          <p:nvPr/>
        </p:nvSpPr>
        <p:spPr bwMode="auto">
          <a:xfrm>
            <a:off x="3869532" y="3436145"/>
            <a:ext cx="4131469" cy="1177245"/>
          </a:xfrm>
          <a:prstGeom prst="rect">
            <a:avLst/>
          </a:prstGeom>
          <a:noFill/>
          <a:ln w="38100" algn="ctr">
            <a:solidFill>
              <a:schemeClr val="bg2"/>
            </a:solidFill>
            <a:prstDash val="sysDot"/>
            <a:miter lim="800000"/>
            <a:headEnd/>
            <a:tailEnd/>
          </a:ln>
          <a:effectLst/>
        </p:spPr>
        <p:txBody>
          <a:bodyPr lIns="68580" tIns="34290" rIns="68580" bIns="34290">
            <a:spAutoFit/>
          </a:bodyPr>
          <a:lstStyle/>
          <a:p>
            <a:pPr>
              <a:buFont typeface="Wingdings" pitchFamily="2" charset="2"/>
              <a:buChar char="l"/>
            </a:pPr>
            <a:r>
              <a:rPr kumimoji="1" lang="zh-CN" altLang="en-US" b="1" dirty="0">
                <a:latin typeface="黑体" pitchFamily="49" charset="-122"/>
              </a:rPr>
              <a:t>我国是统一的多民族国家</a:t>
            </a:r>
          </a:p>
          <a:p>
            <a:pPr>
              <a:buFont typeface="Wingdings" pitchFamily="2" charset="2"/>
              <a:buChar char="l"/>
            </a:pPr>
            <a:r>
              <a:rPr kumimoji="1" lang="zh-CN" altLang="en-US" b="1" dirty="0">
                <a:latin typeface="黑体" pitchFamily="49" charset="-122"/>
              </a:rPr>
              <a:t>我国处理民族关系的基本原则</a:t>
            </a:r>
          </a:p>
          <a:p>
            <a:pPr>
              <a:buFont typeface="Wingdings" pitchFamily="2" charset="2"/>
              <a:buChar char="l"/>
            </a:pPr>
            <a:r>
              <a:rPr kumimoji="1" lang="zh-CN" altLang="en-US" b="1" dirty="0">
                <a:latin typeface="黑体" pitchFamily="49" charset="-122"/>
              </a:rPr>
              <a:t>我国的民族区域自治制度及其优越性</a:t>
            </a:r>
          </a:p>
          <a:p>
            <a:pPr>
              <a:buFont typeface="Wingdings" pitchFamily="2" charset="2"/>
              <a:buChar char="l"/>
            </a:pPr>
            <a:r>
              <a:rPr kumimoji="1" lang="zh-CN" altLang="en-US" b="1" dirty="0">
                <a:latin typeface="黑体" pitchFamily="49" charset="-122"/>
              </a:rPr>
              <a:t>我国的宗教工作指导方针</a:t>
            </a:r>
          </a:p>
        </p:txBody>
      </p:sp>
      <p:sp>
        <p:nvSpPr>
          <p:cNvPr id="395277" name="Text Box 13"/>
          <p:cNvSpPr txBox="1">
            <a:spLocks noChangeArrowheads="1"/>
          </p:cNvSpPr>
          <p:nvPr/>
        </p:nvSpPr>
        <p:spPr bwMode="auto">
          <a:xfrm>
            <a:off x="1512126" y="2522198"/>
            <a:ext cx="415498" cy="1454244"/>
          </a:xfrm>
          <a:prstGeom prst="rect">
            <a:avLst/>
          </a:prstGeom>
          <a:noFill/>
          <a:ln w="28575" algn="ctr">
            <a:solidFill>
              <a:srgbClr val="8D0126"/>
            </a:solidFill>
            <a:prstDash val="sysDot"/>
            <a:miter lim="800000"/>
            <a:headEnd/>
            <a:tailEnd/>
          </a:ln>
          <a:effectLst/>
        </p:spPr>
        <p:txBody>
          <a:bodyPr vert="eaVert" wrap="none" lIns="68580" tIns="34290" rIns="68580" bIns="34290">
            <a:spAutoFit/>
          </a:bodyPr>
          <a:lstStyle/>
          <a:p>
            <a:pPr algn="ctr"/>
            <a:r>
              <a:rPr kumimoji="1" lang="zh-CN" altLang="en-US" b="1" dirty="0">
                <a:solidFill>
                  <a:srgbClr val="080808"/>
                </a:solidFill>
                <a:latin typeface="Times New Roman" pitchFamily="18" charset="0"/>
              </a:rPr>
              <a:t>基本政治制度</a:t>
            </a:r>
          </a:p>
        </p:txBody>
      </p:sp>
      <p:sp>
        <p:nvSpPr>
          <p:cNvPr id="395278" name="Text Box 14"/>
          <p:cNvSpPr txBox="1">
            <a:spLocks noChangeArrowheads="1"/>
          </p:cNvSpPr>
          <p:nvPr/>
        </p:nvSpPr>
        <p:spPr bwMode="auto">
          <a:xfrm>
            <a:off x="3113485" y="4677966"/>
            <a:ext cx="4699397" cy="357188"/>
          </a:xfrm>
          <a:prstGeom prst="rect">
            <a:avLst/>
          </a:prstGeom>
          <a:noFill/>
          <a:ln w="19050" algn="ctr">
            <a:solidFill>
              <a:srgbClr val="000066"/>
            </a:solidFill>
            <a:miter lim="800000"/>
            <a:headEnd/>
            <a:tailEnd/>
          </a:ln>
          <a:effectLst/>
        </p:spPr>
        <p:txBody>
          <a:bodyPr lIns="68580" tIns="34290" rIns="68580" bIns="34290">
            <a:spAutoFit/>
          </a:bodyPr>
          <a:lstStyle/>
          <a:p>
            <a:pPr algn="ctr"/>
            <a:r>
              <a:rPr kumimoji="1" lang="zh-CN" altLang="en-US" b="1" dirty="0">
                <a:solidFill>
                  <a:srgbClr val="990033"/>
                </a:solidFill>
                <a:latin typeface="Times New Roman" pitchFamily="18" charset="0"/>
              </a:rPr>
              <a:t>党的领导、人民当家作主和依法治国的统一</a:t>
            </a:r>
          </a:p>
        </p:txBody>
      </p:sp>
      <p:sp>
        <p:nvSpPr>
          <p:cNvPr id="395279" name="Line 15"/>
          <p:cNvSpPr>
            <a:spLocks noChangeShapeType="1"/>
          </p:cNvSpPr>
          <p:nvPr/>
        </p:nvSpPr>
        <p:spPr bwMode="auto">
          <a:xfrm flipH="1">
            <a:off x="1439466" y="1168005"/>
            <a:ext cx="0" cy="3725465"/>
          </a:xfrm>
          <a:prstGeom prst="line">
            <a:avLst/>
          </a:prstGeom>
          <a:noFill/>
          <a:ln w="28575">
            <a:solidFill>
              <a:srgbClr val="006600"/>
            </a:solidFill>
            <a:round/>
            <a:headEnd/>
            <a:tailEnd/>
          </a:ln>
          <a:effectLst/>
        </p:spPr>
        <p:txBody>
          <a:bodyPr wrap="none" lIns="68580" tIns="34290" rIns="68580" bIns="34290"/>
          <a:lstStyle/>
          <a:p>
            <a:endParaRPr lang="zh-CN" altLang="en-US" b="1"/>
          </a:p>
        </p:txBody>
      </p:sp>
      <p:sp>
        <p:nvSpPr>
          <p:cNvPr id="395280" name="Line 16"/>
          <p:cNvSpPr>
            <a:spLocks noChangeShapeType="1"/>
          </p:cNvSpPr>
          <p:nvPr/>
        </p:nvSpPr>
        <p:spPr bwMode="auto">
          <a:xfrm>
            <a:off x="1439466" y="4893469"/>
            <a:ext cx="1646634" cy="0"/>
          </a:xfrm>
          <a:prstGeom prst="line">
            <a:avLst/>
          </a:prstGeom>
          <a:noFill/>
          <a:ln w="28575">
            <a:solidFill>
              <a:srgbClr val="006600"/>
            </a:solidFill>
            <a:round/>
            <a:headEnd/>
            <a:tailEnd type="triangle" w="med" len="med"/>
          </a:ln>
          <a:effectLst/>
        </p:spPr>
        <p:txBody>
          <a:bodyPr wrap="none" lIns="68580" tIns="34290" rIns="68580" bIns="34290"/>
          <a:lstStyle/>
          <a:p>
            <a:endParaRPr lang="zh-CN" altLang="en-US" b="1"/>
          </a:p>
        </p:txBody>
      </p:sp>
      <p:sp>
        <p:nvSpPr>
          <p:cNvPr id="395281" name="Line 17"/>
          <p:cNvSpPr>
            <a:spLocks noChangeShapeType="1"/>
          </p:cNvSpPr>
          <p:nvPr/>
        </p:nvSpPr>
        <p:spPr bwMode="auto">
          <a:xfrm>
            <a:off x="1763316" y="1815705"/>
            <a:ext cx="0" cy="702469"/>
          </a:xfrm>
          <a:prstGeom prst="line">
            <a:avLst/>
          </a:prstGeom>
          <a:noFill/>
          <a:ln w="38100">
            <a:solidFill>
              <a:srgbClr val="006600"/>
            </a:solidFill>
            <a:round/>
            <a:headEnd/>
            <a:tailEnd type="triangle" w="med" len="med"/>
          </a:ln>
          <a:effectLst/>
        </p:spPr>
        <p:txBody>
          <a:bodyPr lIns="68580" tIns="34290" rIns="68580" bIns="34290">
            <a:spAutoFit/>
          </a:bodyPr>
          <a:lstStyle/>
          <a:p>
            <a:endParaRPr lang="zh-CN" altLang="en-US" b="1"/>
          </a:p>
        </p:txBody>
      </p:sp>
      <p:sp>
        <p:nvSpPr>
          <p:cNvPr id="395282" name="Text Box 18"/>
          <p:cNvSpPr txBox="1">
            <a:spLocks noChangeArrowheads="1"/>
          </p:cNvSpPr>
          <p:nvPr/>
        </p:nvSpPr>
        <p:spPr bwMode="auto">
          <a:xfrm>
            <a:off x="2465786" y="465535"/>
            <a:ext cx="648890" cy="342900"/>
          </a:xfrm>
          <a:prstGeom prst="rect">
            <a:avLst/>
          </a:prstGeom>
          <a:noFill/>
          <a:ln w="9525">
            <a:noFill/>
            <a:miter lim="800000"/>
            <a:headEnd/>
            <a:tailEnd/>
          </a:ln>
          <a:effectLst/>
        </p:spPr>
        <p:txBody>
          <a:bodyPr lIns="68580" tIns="34290" rIns="68580" bIns="34290">
            <a:spAutoFit/>
          </a:bodyPr>
          <a:lstStyle/>
          <a:p>
            <a:pPr>
              <a:spcBef>
                <a:spcPct val="50000"/>
              </a:spcBef>
            </a:pPr>
            <a:r>
              <a:rPr kumimoji="1" lang="zh-CN" altLang="en-US" b="1" dirty="0">
                <a:solidFill>
                  <a:srgbClr val="0000CC"/>
                </a:solidFill>
                <a:latin typeface="Arial" pitchFamily="34" charset="0"/>
              </a:rPr>
              <a:t>国体</a:t>
            </a:r>
          </a:p>
        </p:txBody>
      </p:sp>
    </p:spTree>
  </p:cSld>
  <p:clrMapOvr>
    <a:masterClrMapping/>
  </p:clrMapOvr>
  <p:transition advTm="3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652905" y="828851"/>
            <a:ext cx="507831" cy="3674107"/>
          </a:xfrm>
          <a:prstGeom prst="rect">
            <a:avLst/>
          </a:prstGeom>
          <a:noFill/>
          <a:ln w="9525">
            <a:noFill/>
            <a:miter lim="800000"/>
            <a:headEnd/>
            <a:tailEnd/>
          </a:ln>
          <a:effectLst/>
        </p:spPr>
        <p:txBody>
          <a:bodyPr vert="eaVert" lIns="68580" tIns="34290" rIns="68580" bIns="34290">
            <a:spAutoFit/>
          </a:bodyPr>
          <a:lstStyle/>
          <a:p>
            <a:r>
              <a:rPr lang="zh-CN" altLang="en-US" sz="2400" b="1" dirty="0">
                <a:latin typeface="微软雅黑" pitchFamily="34" charset="-122"/>
                <a:ea typeface="微软雅黑" pitchFamily="34" charset="-122"/>
              </a:rPr>
              <a:t>我国的人民代表大会制度</a:t>
            </a:r>
          </a:p>
        </p:txBody>
      </p:sp>
      <p:sp>
        <p:nvSpPr>
          <p:cNvPr id="5" name="AutoShape 5"/>
          <p:cNvSpPr>
            <a:spLocks/>
          </p:cNvSpPr>
          <p:nvPr/>
        </p:nvSpPr>
        <p:spPr bwMode="auto">
          <a:xfrm>
            <a:off x="1063008" y="701508"/>
            <a:ext cx="292288" cy="3448526"/>
          </a:xfrm>
          <a:prstGeom prst="leftBrace">
            <a:avLst>
              <a:gd name="adj1" fmla="val 101579"/>
              <a:gd name="adj2" fmla="val 50000"/>
            </a:avLst>
          </a:prstGeom>
          <a:noFill/>
          <a:ln w="9525">
            <a:solidFill>
              <a:schemeClr val="tx1"/>
            </a:solidFill>
            <a:round/>
            <a:headEnd/>
            <a:tailEnd/>
          </a:ln>
          <a:effectLst/>
        </p:spPr>
        <p:txBody>
          <a:bodyPr wrap="none" lIns="68580" tIns="34290" rIns="68580" bIns="34290" anchor="ctr"/>
          <a:lstStyle/>
          <a:p>
            <a:endParaRPr lang="zh-CN" altLang="en-US"/>
          </a:p>
        </p:txBody>
      </p:sp>
      <p:sp>
        <p:nvSpPr>
          <p:cNvPr id="6" name="Text Box 6"/>
          <p:cNvSpPr txBox="1">
            <a:spLocks noChangeArrowheads="1"/>
          </p:cNvSpPr>
          <p:nvPr/>
        </p:nvSpPr>
        <p:spPr bwMode="auto">
          <a:xfrm>
            <a:off x="1433015" y="424611"/>
            <a:ext cx="1223878" cy="390094"/>
          </a:xfrm>
          <a:prstGeom prst="rect">
            <a:avLst/>
          </a:prstGeom>
          <a:solidFill>
            <a:srgbClr val="FFFF00"/>
          </a:solidFill>
          <a:ln w="9525">
            <a:noFill/>
            <a:miter lim="800000"/>
            <a:headEnd/>
            <a:tailEnd/>
          </a:ln>
          <a:effectLst/>
        </p:spPr>
        <p:txBody>
          <a:bodyPr lIns="68580" tIns="34290" rIns="68580" bIns="34290">
            <a:spAutoFit/>
          </a:bodyPr>
          <a:lstStyle/>
          <a:p>
            <a:r>
              <a:rPr lang="zh-CN" altLang="en-US" sz="2100" b="1" dirty="0">
                <a:solidFill>
                  <a:srgbClr val="FF0000"/>
                </a:solidFill>
              </a:rPr>
              <a:t>人大代表</a:t>
            </a:r>
          </a:p>
        </p:txBody>
      </p:sp>
      <p:sp>
        <p:nvSpPr>
          <p:cNvPr id="7" name="Line 14"/>
          <p:cNvSpPr>
            <a:spLocks noChangeShapeType="1"/>
          </p:cNvSpPr>
          <p:nvPr/>
        </p:nvSpPr>
        <p:spPr bwMode="auto">
          <a:xfrm>
            <a:off x="1964211" y="837220"/>
            <a:ext cx="0" cy="1225302"/>
          </a:xfrm>
          <a:prstGeom prst="line">
            <a:avLst/>
          </a:prstGeom>
          <a:noFill/>
          <a:ln w="28575" cmpd="sng">
            <a:solidFill>
              <a:schemeClr val="tx1"/>
            </a:solidFill>
            <a:round/>
            <a:headEnd/>
            <a:tailEnd type="triangle" w="med" len="med"/>
          </a:ln>
          <a:effectLst/>
        </p:spPr>
        <p:txBody>
          <a:bodyPr lIns="68580" tIns="34290" rIns="68580" bIns="34290"/>
          <a:lstStyle/>
          <a:p>
            <a:endParaRPr lang="zh-CN" altLang="en-US" b="1"/>
          </a:p>
        </p:txBody>
      </p:sp>
      <p:sp>
        <p:nvSpPr>
          <p:cNvPr id="8" name="Text Box 16"/>
          <p:cNvSpPr txBox="1">
            <a:spLocks noChangeArrowheads="1"/>
          </p:cNvSpPr>
          <p:nvPr/>
        </p:nvSpPr>
        <p:spPr bwMode="auto">
          <a:xfrm>
            <a:off x="1606641" y="1351156"/>
            <a:ext cx="857250" cy="389335"/>
          </a:xfrm>
          <a:prstGeom prst="rect">
            <a:avLst/>
          </a:prstGeom>
          <a:noFill/>
          <a:ln w="9525">
            <a:noFill/>
            <a:miter lim="800000"/>
            <a:headEnd/>
            <a:tailEnd/>
          </a:ln>
          <a:effectLst/>
        </p:spPr>
        <p:txBody>
          <a:bodyPr lIns="68580" tIns="34290" rIns="68580" bIns="34290">
            <a:spAutoFit/>
          </a:bodyPr>
          <a:lstStyle/>
          <a:p>
            <a:pPr>
              <a:spcBef>
                <a:spcPct val="50000"/>
              </a:spcBef>
            </a:pPr>
            <a:r>
              <a:rPr lang="zh-CN" altLang="en-US" sz="2100" b="1" dirty="0">
                <a:solidFill>
                  <a:srgbClr val="0070C0"/>
                </a:solidFill>
              </a:rPr>
              <a:t>组成</a:t>
            </a:r>
          </a:p>
        </p:txBody>
      </p:sp>
      <p:sp>
        <p:nvSpPr>
          <p:cNvPr id="9" name="Text Box 19"/>
          <p:cNvSpPr txBox="1">
            <a:spLocks noChangeArrowheads="1"/>
          </p:cNvSpPr>
          <p:nvPr/>
        </p:nvSpPr>
        <p:spPr bwMode="auto">
          <a:xfrm>
            <a:off x="1511704" y="2074695"/>
            <a:ext cx="1081784" cy="709148"/>
          </a:xfrm>
          <a:prstGeom prst="rect">
            <a:avLst/>
          </a:prstGeom>
          <a:solidFill>
            <a:srgbClr val="FFFF00"/>
          </a:solidFill>
          <a:ln w="9525">
            <a:noFill/>
            <a:miter lim="800000"/>
            <a:headEnd/>
            <a:tailEnd/>
          </a:ln>
          <a:effectLst/>
        </p:spPr>
        <p:txBody>
          <a:bodyPr lIns="68580" tIns="34290" rIns="68580" bIns="34290">
            <a:spAutoFit/>
          </a:bodyPr>
          <a:lstStyle/>
          <a:p>
            <a:r>
              <a:rPr lang="zh-CN" altLang="en-US" sz="2100" b="1" dirty="0">
                <a:solidFill>
                  <a:srgbClr val="FF0000"/>
                </a:solidFill>
              </a:rPr>
              <a:t>人民代表大会</a:t>
            </a:r>
          </a:p>
        </p:txBody>
      </p:sp>
      <p:sp>
        <p:nvSpPr>
          <p:cNvPr id="10" name="Line 14"/>
          <p:cNvSpPr>
            <a:spLocks noChangeShapeType="1"/>
          </p:cNvSpPr>
          <p:nvPr/>
        </p:nvSpPr>
        <p:spPr bwMode="auto">
          <a:xfrm>
            <a:off x="2025626" y="2793428"/>
            <a:ext cx="0" cy="1009278"/>
          </a:xfrm>
          <a:prstGeom prst="line">
            <a:avLst/>
          </a:prstGeom>
          <a:noFill/>
          <a:ln w="28575" cmpd="sng">
            <a:solidFill>
              <a:schemeClr val="tx1"/>
            </a:solidFill>
            <a:round/>
            <a:headEnd/>
            <a:tailEnd type="triangle" w="med" len="med"/>
          </a:ln>
          <a:effectLst/>
        </p:spPr>
        <p:txBody>
          <a:bodyPr lIns="68580" tIns="34290" rIns="68580" bIns="34290"/>
          <a:lstStyle/>
          <a:p>
            <a:endParaRPr lang="zh-CN" altLang="en-US" b="1"/>
          </a:p>
        </p:txBody>
      </p:sp>
      <p:sp>
        <p:nvSpPr>
          <p:cNvPr id="11" name="Text Box 16"/>
          <p:cNvSpPr txBox="1">
            <a:spLocks noChangeArrowheads="1"/>
          </p:cNvSpPr>
          <p:nvPr/>
        </p:nvSpPr>
        <p:spPr bwMode="auto">
          <a:xfrm>
            <a:off x="1596404" y="3022515"/>
            <a:ext cx="857250" cy="389335"/>
          </a:xfrm>
          <a:prstGeom prst="rect">
            <a:avLst/>
          </a:prstGeom>
          <a:noFill/>
          <a:ln w="9525">
            <a:noFill/>
            <a:miter lim="800000"/>
            <a:headEnd/>
            <a:tailEnd/>
          </a:ln>
          <a:effectLst/>
        </p:spPr>
        <p:txBody>
          <a:bodyPr lIns="68580" tIns="34290" rIns="68580" bIns="34290">
            <a:spAutoFit/>
          </a:bodyPr>
          <a:lstStyle/>
          <a:p>
            <a:pPr>
              <a:spcBef>
                <a:spcPct val="50000"/>
              </a:spcBef>
            </a:pPr>
            <a:r>
              <a:rPr lang="zh-CN" altLang="en-US" sz="2100" b="1" dirty="0">
                <a:solidFill>
                  <a:srgbClr val="0070C0"/>
                </a:solidFill>
              </a:rPr>
              <a:t>基石</a:t>
            </a:r>
          </a:p>
        </p:txBody>
      </p:sp>
      <p:sp>
        <p:nvSpPr>
          <p:cNvPr id="12" name="Text Box 13"/>
          <p:cNvSpPr txBox="1">
            <a:spLocks noChangeArrowheads="1"/>
          </p:cNvSpPr>
          <p:nvPr/>
        </p:nvSpPr>
        <p:spPr bwMode="auto">
          <a:xfrm>
            <a:off x="1415076" y="3804946"/>
            <a:ext cx="1246238" cy="710394"/>
          </a:xfrm>
          <a:prstGeom prst="rect">
            <a:avLst/>
          </a:prstGeom>
          <a:solidFill>
            <a:srgbClr val="FFFF00"/>
          </a:solidFill>
          <a:ln w="9525">
            <a:noFill/>
            <a:miter lim="800000"/>
            <a:headEnd/>
            <a:tailEnd/>
          </a:ln>
          <a:effectLst/>
        </p:spPr>
        <p:txBody>
          <a:bodyPr wrap="square" lIns="68580" tIns="34290" rIns="68580" bIns="34290">
            <a:spAutoFit/>
          </a:bodyPr>
          <a:lstStyle/>
          <a:p>
            <a:r>
              <a:rPr lang="zh-CN" altLang="en-US" sz="2100" b="1" dirty="0">
                <a:solidFill>
                  <a:srgbClr val="FF0000"/>
                </a:solidFill>
              </a:rPr>
              <a:t>人民代表大会制度</a:t>
            </a:r>
          </a:p>
        </p:txBody>
      </p:sp>
      <p:sp>
        <p:nvSpPr>
          <p:cNvPr id="13" name="Text Box 16"/>
          <p:cNvSpPr txBox="1">
            <a:spLocks noChangeArrowheads="1"/>
          </p:cNvSpPr>
          <p:nvPr/>
        </p:nvSpPr>
        <p:spPr bwMode="auto">
          <a:xfrm>
            <a:off x="1627112" y="4549502"/>
            <a:ext cx="857250" cy="389335"/>
          </a:xfrm>
          <a:prstGeom prst="rect">
            <a:avLst/>
          </a:prstGeom>
          <a:noFill/>
          <a:ln w="9525">
            <a:noFill/>
            <a:miter lim="800000"/>
            <a:headEnd/>
            <a:tailEnd/>
          </a:ln>
          <a:effectLst/>
        </p:spPr>
        <p:txBody>
          <a:bodyPr lIns="68580" tIns="34290" rIns="68580" bIns="34290">
            <a:spAutoFit/>
          </a:bodyPr>
          <a:lstStyle/>
          <a:p>
            <a:pPr>
              <a:spcBef>
                <a:spcPct val="50000"/>
              </a:spcBef>
            </a:pPr>
            <a:r>
              <a:rPr lang="zh-CN" altLang="en-US" sz="2100" b="1" dirty="0"/>
              <a:t>政体</a:t>
            </a:r>
          </a:p>
        </p:txBody>
      </p:sp>
      <p:sp>
        <p:nvSpPr>
          <p:cNvPr id="14" name="AutoShape 7"/>
          <p:cNvSpPr>
            <a:spLocks/>
          </p:cNvSpPr>
          <p:nvPr/>
        </p:nvSpPr>
        <p:spPr bwMode="auto">
          <a:xfrm>
            <a:off x="2620726" y="171725"/>
            <a:ext cx="240627" cy="1582808"/>
          </a:xfrm>
          <a:prstGeom prst="leftBrace">
            <a:avLst>
              <a:gd name="adj1" fmla="val 45618"/>
              <a:gd name="adj2" fmla="val 50000"/>
            </a:avLst>
          </a:prstGeom>
          <a:noFill/>
          <a:ln w="9525">
            <a:solidFill>
              <a:schemeClr val="tx1"/>
            </a:solidFill>
            <a:round/>
            <a:headEnd/>
            <a:tailEnd/>
          </a:ln>
          <a:effectLst/>
        </p:spPr>
        <p:txBody>
          <a:bodyPr wrap="none" lIns="68580" tIns="34290" rIns="68580" bIns="34290" anchor="ctr"/>
          <a:lstStyle/>
          <a:p>
            <a:endParaRPr lang="zh-CN" altLang="en-US"/>
          </a:p>
        </p:txBody>
      </p:sp>
      <p:sp>
        <p:nvSpPr>
          <p:cNvPr id="17" name="矩形 16"/>
          <p:cNvSpPr/>
          <p:nvPr/>
        </p:nvSpPr>
        <p:spPr>
          <a:xfrm>
            <a:off x="2797791" y="216248"/>
            <a:ext cx="1143000" cy="1146468"/>
          </a:xfrm>
          <a:prstGeom prst="rect">
            <a:avLst/>
          </a:prstGeom>
          <a:ln w="19050">
            <a:solidFill>
              <a:schemeClr val="accent1"/>
            </a:solidFill>
          </a:ln>
        </p:spPr>
        <p:txBody>
          <a:bodyPr wrap="square" lIns="68580" tIns="34290" rIns="68580" bIns="34290">
            <a:spAutoFit/>
          </a:bodyPr>
          <a:lstStyle/>
          <a:p>
            <a:r>
              <a:rPr lang="zh-CN" altLang="en-US" sz="1400" b="1" dirty="0"/>
              <a:t> 地      位</a:t>
            </a:r>
            <a:endParaRPr lang="en-US" altLang="zh-CN" sz="1400" b="1" dirty="0"/>
          </a:p>
          <a:p>
            <a:r>
              <a:rPr lang="zh-CN" altLang="en-US" sz="1400" b="1" dirty="0"/>
              <a:t>产生方式</a:t>
            </a:r>
            <a:endParaRPr lang="en-US" altLang="zh-CN" sz="1400" b="1" dirty="0"/>
          </a:p>
          <a:p>
            <a:r>
              <a:rPr lang="zh-CN" altLang="en-US" sz="1400" b="1" dirty="0"/>
              <a:t>任       期</a:t>
            </a:r>
            <a:endParaRPr lang="en-US" altLang="zh-CN" sz="1400" b="1" dirty="0"/>
          </a:p>
          <a:p>
            <a:r>
              <a:rPr lang="zh-CN" altLang="en-US" sz="1400" b="1" dirty="0"/>
              <a:t>权       利</a:t>
            </a:r>
            <a:endParaRPr lang="en-US" altLang="zh-CN" sz="1400" b="1" dirty="0"/>
          </a:p>
          <a:p>
            <a:r>
              <a:rPr lang="zh-CN" altLang="en-US" sz="1400" b="1" dirty="0"/>
              <a:t>义       务</a:t>
            </a:r>
            <a:endParaRPr lang="en-US" altLang="zh-CN" sz="1400" b="1" dirty="0"/>
          </a:p>
        </p:txBody>
      </p:sp>
      <p:sp>
        <p:nvSpPr>
          <p:cNvPr id="18" name="矩形 17"/>
          <p:cNvSpPr/>
          <p:nvPr/>
        </p:nvSpPr>
        <p:spPr>
          <a:xfrm>
            <a:off x="3963622" y="201842"/>
            <a:ext cx="2113399" cy="284693"/>
          </a:xfrm>
          <a:prstGeom prst="rect">
            <a:avLst/>
          </a:prstGeom>
          <a:solidFill>
            <a:schemeClr val="accent6">
              <a:lumMod val="20000"/>
              <a:lumOff val="80000"/>
            </a:schemeClr>
          </a:solidFill>
        </p:spPr>
        <p:txBody>
          <a:bodyPr wrap="none" lIns="68580" tIns="34290" rIns="68580" bIns="34290">
            <a:spAutoFit/>
          </a:bodyPr>
          <a:lstStyle/>
          <a:p>
            <a:r>
              <a:rPr lang="zh-CN" altLang="en-US" sz="1400" b="1" dirty="0">
                <a:solidFill>
                  <a:srgbClr val="FF0000"/>
                </a:solidFill>
              </a:rPr>
              <a:t>国家权力机关的组成人员</a:t>
            </a:r>
          </a:p>
        </p:txBody>
      </p:sp>
      <p:sp>
        <p:nvSpPr>
          <p:cNvPr id="19" name="矩形 18"/>
          <p:cNvSpPr/>
          <p:nvPr/>
        </p:nvSpPr>
        <p:spPr>
          <a:xfrm>
            <a:off x="4015120" y="549860"/>
            <a:ext cx="2556278" cy="284693"/>
          </a:xfrm>
          <a:prstGeom prst="rect">
            <a:avLst/>
          </a:prstGeom>
          <a:solidFill>
            <a:schemeClr val="accent6">
              <a:lumMod val="20000"/>
              <a:lumOff val="80000"/>
            </a:schemeClr>
          </a:solidFill>
        </p:spPr>
        <p:txBody>
          <a:bodyPr wrap="square" lIns="68580" tIns="34290" rIns="68580" bIns="34290">
            <a:spAutoFit/>
          </a:bodyPr>
          <a:lstStyle/>
          <a:p>
            <a:r>
              <a:rPr lang="zh-CN" altLang="en-US" sz="1400" b="1" dirty="0">
                <a:solidFill>
                  <a:srgbClr val="FF0000"/>
                </a:solidFill>
              </a:rPr>
              <a:t>直接选举、间接选举</a:t>
            </a:r>
          </a:p>
        </p:txBody>
      </p:sp>
      <p:sp>
        <p:nvSpPr>
          <p:cNvPr id="20" name="矩形 19"/>
          <p:cNvSpPr/>
          <p:nvPr/>
        </p:nvSpPr>
        <p:spPr>
          <a:xfrm>
            <a:off x="4092999" y="815991"/>
            <a:ext cx="497572" cy="284693"/>
          </a:xfrm>
          <a:prstGeom prst="rect">
            <a:avLst/>
          </a:prstGeom>
          <a:solidFill>
            <a:schemeClr val="accent6">
              <a:lumMod val="20000"/>
              <a:lumOff val="80000"/>
            </a:schemeClr>
          </a:solidFill>
        </p:spPr>
        <p:txBody>
          <a:bodyPr wrap="none" lIns="68580" tIns="34290" rIns="68580" bIns="34290">
            <a:spAutoFit/>
          </a:bodyPr>
          <a:lstStyle/>
          <a:p>
            <a:r>
              <a:rPr lang="zh-CN" altLang="en-US" sz="1400" b="1" dirty="0">
                <a:solidFill>
                  <a:srgbClr val="FF0000"/>
                </a:solidFill>
              </a:rPr>
              <a:t>５年</a:t>
            </a:r>
          </a:p>
        </p:txBody>
      </p:sp>
      <p:sp>
        <p:nvSpPr>
          <p:cNvPr id="21" name="矩形 20"/>
          <p:cNvSpPr/>
          <p:nvPr/>
        </p:nvSpPr>
        <p:spPr>
          <a:xfrm>
            <a:off x="3983459" y="1102594"/>
            <a:ext cx="2831544" cy="284693"/>
          </a:xfrm>
          <a:prstGeom prst="rect">
            <a:avLst/>
          </a:prstGeom>
          <a:solidFill>
            <a:schemeClr val="accent6">
              <a:lumMod val="20000"/>
              <a:lumOff val="80000"/>
            </a:schemeClr>
          </a:solidFill>
        </p:spPr>
        <p:txBody>
          <a:bodyPr wrap="none" lIns="68580" tIns="34290" rIns="68580" bIns="34290">
            <a:spAutoFit/>
          </a:bodyPr>
          <a:lstStyle/>
          <a:p>
            <a:r>
              <a:rPr lang="zh-CN" altLang="en-US" sz="1400" b="1" dirty="0">
                <a:solidFill>
                  <a:srgbClr val="FF0000"/>
                </a:solidFill>
              </a:rPr>
              <a:t>审议权、表决权、提案权、质询权</a:t>
            </a:r>
            <a:endParaRPr lang="zh-CN" altLang="en-US" sz="1400" dirty="0"/>
          </a:p>
        </p:txBody>
      </p:sp>
      <p:sp>
        <p:nvSpPr>
          <p:cNvPr id="22" name="矩形 21"/>
          <p:cNvSpPr/>
          <p:nvPr/>
        </p:nvSpPr>
        <p:spPr>
          <a:xfrm>
            <a:off x="3974911" y="1363121"/>
            <a:ext cx="4879074" cy="715581"/>
          </a:xfrm>
          <a:prstGeom prst="rect">
            <a:avLst/>
          </a:prstGeom>
          <a:solidFill>
            <a:schemeClr val="accent2">
              <a:lumMod val="20000"/>
              <a:lumOff val="80000"/>
            </a:schemeClr>
          </a:solidFill>
        </p:spPr>
        <p:txBody>
          <a:bodyPr wrap="square" lIns="68580" tIns="34290" rIns="68580" bIns="34290">
            <a:spAutoFit/>
          </a:bodyPr>
          <a:lstStyle/>
          <a:p>
            <a:r>
              <a:rPr lang="zh-CN" altLang="zh-CN" sz="1400" b="1" dirty="0">
                <a:solidFill>
                  <a:srgbClr val="FF0000"/>
                </a:solidFill>
                <a:latin typeface="宋体" pitchFamily="2" charset="-122"/>
                <a:cs typeface="Courier New" pitchFamily="49" charset="0"/>
              </a:rPr>
              <a:t>代表人民行使国家权力；模范地遵守宪法和法律；密切联系群众，听取和反映群众意见和要求；为人民服务、对人民负责、受人民监督</a:t>
            </a:r>
            <a:r>
              <a:rPr lang="zh-CN" altLang="zh-CN" sz="1400" dirty="0">
                <a:solidFill>
                  <a:srgbClr val="FF0000"/>
                </a:solidFill>
                <a:latin typeface="宋体" pitchFamily="2" charset="-122"/>
                <a:cs typeface="Courier New" pitchFamily="49" charset="0"/>
              </a:rPr>
              <a:t>。</a:t>
            </a:r>
            <a:endParaRPr lang="zh-CN" altLang="en-US" sz="1400" dirty="0">
              <a:solidFill>
                <a:srgbClr val="FF0000"/>
              </a:solidFill>
            </a:endParaRPr>
          </a:p>
        </p:txBody>
      </p:sp>
      <p:sp>
        <p:nvSpPr>
          <p:cNvPr id="23" name="AutoShape 20"/>
          <p:cNvSpPr>
            <a:spLocks/>
          </p:cNvSpPr>
          <p:nvPr/>
        </p:nvSpPr>
        <p:spPr bwMode="auto">
          <a:xfrm>
            <a:off x="2521836" y="1960461"/>
            <a:ext cx="240627" cy="1170281"/>
          </a:xfrm>
          <a:prstGeom prst="leftBrace">
            <a:avLst>
              <a:gd name="adj1" fmla="val 33728"/>
              <a:gd name="adj2" fmla="val 50000"/>
            </a:avLst>
          </a:prstGeom>
          <a:noFill/>
          <a:ln w="9525">
            <a:solidFill>
              <a:schemeClr val="tx1"/>
            </a:solidFill>
            <a:round/>
            <a:headEnd/>
            <a:tailEnd/>
          </a:ln>
          <a:effectLst/>
        </p:spPr>
        <p:txBody>
          <a:bodyPr wrap="none" lIns="68580" tIns="34290" rIns="68580" bIns="34290" anchor="ctr"/>
          <a:lstStyle/>
          <a:p>
            <a:endParaRPr lang="zh-CN" altLang="en-US"/>
          </a:p>
        </p:txBody>
      </p:sp>
      <p:sp>
        <p:nvSpPr>
          <p:cNvPr id="25" name="矩形 24"/>
          <p:cNvSpPr/>
          <p:nvPr/>
        </p:nvSpPr>
        <p:spPr>
          <a:xfrm>
            <a:off x="2784144" y="2092436"/>
            <a:ext cx="736979" cy="1146468"/>
          </a:xfrm>
          <a:prstGeom prst="rect">
            <a:avLst/>
          </a:prstGeom>
          <a:ln w="28575">
            <a:solidFill>
              <a:schemeClr val="accent1"/>
            </a:solidFill>
          </a:ln>
        </p:spPr>
        <p:txBody>
          <a:bodyPr wrap="square" lIns="68580" tIns="34290" rIns="68580" bIns="34290">
            <a:spAutoFit/>
          </a:bodyPr>
          <a:lstStyle/>
          <a:p>
            <a:r>
              <a:rPr lang="zh-CN" altLang="en-US" sz="1400" b="1" dirty="0"/>
              <a:t>性质</a:t>
            </a:r>
            <a:endParaRPr lang="en-US" altLang="zh-CN" sz="1400" b="1" dirty="0"/>
          </a:p>
          <a:p>
            <a:endParaRPr lang="en-US" altLang="zh-CN" sz="1400" b="1" dirty="0"/>
          </a:p>
          <a:p>
            <a:r>
              <a:rPr lang="zh-CN" altLang="en-US" sz="1400" b="1" dirty="0"/>
              <a:t>体系</a:t>
            </a:r>
            <a:endParaRPr lang="en-US" altLang="zh-CN" sz="1400" b="1" dirty="0"/>
          </a:p>
          <a:p>
            <a:endParaRPr lang="en-US" altLang="zh-CN" sz="1400" b="1" dirty="0"/>
          </a:p>
          <a:p>
            <a:r>
              <a:rPr lang="zh-CN" altLang="en-US" sz="1400" b="1" dirty="0"/>
              <a:t>职权</a:t>
            </a:r>
            <a:endParaRPr lang="zh-CN" altLang="en-US" sz="1400" dirty="0"/>
          </a:p>
        </p:txBody>
      </p:sp>
      <p:sp>
        <p:nvSpPr>
          <p:cNvPr id="26" name="矩形 25"/>
          <p:cNvSpPr/>
          <p:nvPr/>
        </p:nvSpPr>
        <p:spPr>
          <a:xfrm>
            <a:off x="3580575" y="2115940"/>
            <a:ext cx="1215717" cy="284693"/>
          </a:xfrm>
          <a:prstGeom prst="rect">
            <a:avLst/>
          </a:prstGeom>
          <a:solidFill>
            <a:schemeClr val="accent1">
              <a:lumMod val="20000"/>
              <a:lumOff val="80000"/>
            </a:schemeClr>
          </a:solidFill>
        </p:spPr>
        <p:txBody>
          <a:bodyPr wrap="none" lIns="68580" tIns="34290" rIns="68580" bIns="34290">
            <a:spAutoFit/>
          </a:bodyPr>
          <a:lstStyle/>
          <a:p>
            <a:r>
              <a:rPr lang="zh-CN" altLang="en-US" sz="1400" b="1" dirty="0">
                <a:solidFill>
                  <a:srgbClr val="FF0000"/>
                </a:solidFill>
              </a:rPr>
              <a:t>国家权力机关</a:t>
            </a:r>
          </a:p>
        </p:txBody>
      </p:sp>
      <p:sp>
        <p:nvSpPr>
          <p:cNvPr id="27" name="AutoShape 25"/>
          <p:cNvSpPr>
            <a:spLocks/>
          </p:cNvSpPr>
          <p:nvPr/>
        </p:nvSpPr>
        <p:spPr bwMode="auto">
          <a:xfrm>
            <a:off x="3515987" y="2440347"/>
            <a:ext cx="127967" cy="702050"/>
          </a:xfrm>
          <a:prstGeom prst="leftBrace">
            <a:avLst>
              <a:gd name="adj1" fmla="val 16713"/>
              <a:gd name="adj2" fmla="val 50000"/>
            </a:avLst>
          </a:prstGeom>
          <a:noFill/>
          <a:ln w="9525">
            <a:solidFill>
              <a:schemeClr val="tx1"/>
            </a:solidFill>
            <a:round/>
            <a:headEnd/>
            <a:tailEnd/>
          </a:ln>
          <a:effectLst/>
        </p:spPr>
        <p:txBody>
          <a:bodyPr wrap="none" lIns="68580" tIns="34290" rIns="68580" bIns="34290" anchor="ctr"/>
          <a:lstStyle/>
          <a:p>
            <a:endParaRPr lang="zh-CN" altLang="en-US" sz="1400"/>
          </a:p>
        </p:txBody>
      </p:sp>
      <p:sp>
        <p:nvSpPr>
          <p:cNvPr id="29" name="矩形 28"/>
          <p:cNvSpPr/>
          <p:nvPr/>
        </p:nvSpPr>
        <p:spPr>
          <a:xfrm>
            <a:off x="3678072" y="2513622"/>
            <a:ext cx="2811439" cy="500137"/>
          </a:xfrm>
          <a:prstGeom prst="rect">
            <a:avLst/>
          </a:prstGeom>
          <a:solidFill>
            <a:schemeClr val="accent1">
              <a:lumMod val="20000"/>
              <a:lumOff val="80000"/>
            </a:schemeClr>
          </a:solidFill>
        </p:spPr>
        <p:txBody>
          <a:bodyPr wrap="square" lIns="68580" tIns="34290" rIns="68580" bIns="34290">
            <a:spAutoFit/>
          </a:bodyPr>
          <a:lstStyle/>
          <a:p>
            <a:r>
              <a:rPr lang="zh-CN" altLang="en-US" sz="1400" b="1" dirty="0">
                <a:solidFill>
                  <a:srgbClr val="FF0000"/>
                </a:solidFill>
              </a:rPr>
              <a:t>全国人民代表大会</a:t>
            </a:r>
            <a:endParaRPr lang="en-US" altLang="zh-CN" sz="1400" b="1" dirty="0">
              <a:solidFill>
                <a:srgbClr val="FF0000"/>
              </a:solidFill>
            </a:endParaRPr>
          </a:p>
          <a:p>
            <a:r>
              <a:rPr lang="zh-CN" altLang="en-US" sz="1400" b="1" dirty="0">
                <a:solidFill>
                  <a:srgbClr val="FF0000"/>
                </a:solidFill>
              </a:rPr>
              <a:t>地方各级人民代表大会</a:t>
            </a:r>
          </a:p>
        </p:txBody>
      </p:sp>
      <p:sp>
        <p:nvSpPr>
          <p:cNvPr id="30" name="矩形 29"/>
          <p:cNvSpPr/>
          <p:nvPr/>
        </p:nvSpPr>
        <p:spPr>
          <a:xfrm>
            <a:off x="3645714" y="3068767"/>
            <a:ext cx="2831544" cy="284693"/>
          </a:xfrm>
          <a:prstGeom prst="rect">
            <a:avLst/>
          </a:prstGeom>
          <a:solidFill>
            <a:schemeClr val="accent1">
              <a:lumMod val="20000"/>
              <a:lumOff val="80000"/>
            </a:schemeClr>
          </a:solidFill>
        </p:spPr>
        <p:txBody>
          <a:bodyPr wrap="none" lIns="68580" tIns="34290" rIns="68580" bIns="34290">
            <a:spAutoFit/>
          </a:bodyPr>
          <a:lstStyle/>
          <a:p>
            <a:r>
              <a:rPr lang="zh-CN" altLang="en-US" sz="1400" b="1" dirty="0">
                <a:solidFill>
                  <a:srgbClr val="FF0000"/>
                </a:solidFill>
              </a:rPr>
              <a:t>立法权、决定权、任免权、</a:t>
            </a:r>
            <a:r>
              <a:rPr lang="zh-CN" altLang="en-US" sz="1400" b="1" dirty="0" smtClean="0">
                <a:solidFill>
                  <a:srgbClr val="FF0000"/>
                </a:solidFill>
              </a:rPr>
              <a:t>监督权</a:t>
            </a:r>
            <a:endParaRPr lang="zh-CN" altLang="en-US" sz="1400" b="1" dirty="0">
              <a:solidFill>
                <a:srgbClr val="FF0000"/>
              </a:solidFill>
            </a:endParaRPr>
          </a:p>
        </p:txBody>
      </p:sp>
      <p:sp>
        <p:nvSpPr>
          <p:cNvPr id="31" name="矩形 30"/>
          <p:cNvSpPr/>
          <p:nvPr/>
        </p:nvSpPr>
        <p:spPr>
          <a:xfrm>
            <a:off x="2828498" y="3639714"/>
            <a:ext cx="1398896" cy="1254189"/>
          </a:xfrm>
          <a:prstGeom prst="rect">
            <a:avLst/>
          </a:prstGeom>
          <a:ln>
            <a:solidFill>
              <a:schemeClr val="accent1"/>
            </a:solidFill>
          </a:ln>
        </p:spPr>
        <p:txBody>
          <a:bodyPr wrap="square" lIns="68580" tIns="34290" rIns="68580" bIns="34290">
            <a:spAutoFit/>
          </a:bodyPr>
          <a:lstStyle/>
          <a:p>
            <a:pPr>
              <a:lnSpc>
                <a:spcPct val="70000"/>
              </a:lnSpc>
              <a:spcBef>
                <a:spcPct val="50000"/>
              </a:spcBef>
            </a:pPr>
            <a:r>
              <a:rPr lang="zh-CN" altLang="zh-CN" sz="1400" b="1" dirty="0"/>
              <a:t>含义及地位</a:t>
            </a:r>
          </a:p>
          <a:p>
            <a:pPr>
              <a:lnSpc>
                <a:spcPct val="70000"/>
              </a:lnSpc>
              <a:spcBef>
                <a:spcPct val="50000"/>
              </a:spcBef>
            </a:pPr>
            <a:r>
              <a:rPr lang="zh-CN" altLang="en-US" sz="1400" b="1" dirty="0"/>
              <a:t>基本</a:t>
            </a:r>
            <a:r>
              <a:rPr lang="zh-CN" altLang="zh-CN" sz="1400" b="1" dirty="0"/>
              <a:t>内容</a:t>
            </a:r>
            <a:endParaRPr lang="en-US" altLang="zh-CN" sz="1400" b="1" dirty="0"/>
          </a:p>
          <a:p>
            <a:pPr>
              <a:lnSpc>
                <a:spcPct val="70000"/>
              </a:lnSpc>
              <a:spcBef>
                <a:spcPct val="50000"/>
              </a:spcBef>
            </a:pPr>
            <a:r>
              <a:rPr lang="zh-CN" altLang="en-US" sz="1400" b="1" dirty="0"/>
              <a:t>组织活动原则</a:t>
            </a:r>
            <a:endParaRPr lang="en-US" altLang="zh-CN" sz="1400" b="1" dirty="0"/>
          </a:p>
          <a:p>
            <a:pPr>
              <a:lnSpc>
                <a:spcPct val="70000"/>
              </a:lnSpc>
              <a:spcBef>
                <a:spcPct val="50000"/>
              </a:spcBef>
            </a:pPr>
            <a:r>
              <a:rPr lang="zh-CN" altLang="zh-CN" sz="1400" b="1" dirty="0"/>
              <a:t>优越性</a:t>
            </a:r>
          </a:p>
          <a:p>
            <a:pPr>
              <a:lnSpc>
                <a:spcPct val="70000"/>
              </a:lnSpc>
              <a:spcBef>
                <a:spcPct val="50000"/>
              </a:spcBef>
            </a:pPr>
            <a:r>
              <a:rPr lang="zh-CN" altLang="zh-CN" sz="1400" b="1" dirty="0"/>
              <a:t>坚持和完善:</a:t>
            </a:r>
            <a:endParaRPr lang="en-US" altLang="zh-CN" sz="1400" b="1" dirty="0"/>
          </a:p>
        </p:txBody>
      </p:sp>
      <p:sp>
        <p:nvSpPr>
          <p:cNvPr id="32" name="AutoShape 20"/>
          <p:cNvSpPr>
            <a:spLocks/>
          </p:cNvSpPr>
          <p:nvPr/>
        </p:nvSpPr>
        <p:spPr bwMode="auto">
          <a:xfrm>
            <a:off x="2605429" y="3681784"/>
            <a:ext cx="240627" cy="1170281"/>
          </a:xfrm>
          <a:prstGeom prst="leftBrace">
            <a:avLst>
              <a:gd name="adj1" fmla="val 33728"/>
              <a:gd name="adj2" fmla="val 50000"/>
            </a:avLst>
          </a:prstGeom>
          <a:noFill/>
          <a:ln w="9525">
            <a:solidFill>
              <a:schemeClr val="tx1"/>
            </a:solidFill>
            <a:round/>
            <a:headEnd/>
            <a:tailEnd/>
          </a:ln>
          <a:effectLst/>
        </p:spPr>
        <p:txBody>
          <a:bodyPr wrap="none" lIns="68580" tIns="34290" rIns="68580" bIns="34290" anchor="ctr"/>
          <a:lstStyle/>
          <a:p>
            <a:endParaRPr lang="zh-CN" altLang="en-US" sz="1400"/>
          </a:p>
        </p:txBody>
      </p:sp>
      <p:sp>
        <p:nvSpPr>
          <p:cNvPr id="33" name="矩形 32"/>
          <p:cNvSpPr/>
          <p:nvPr/>
        </p:nvSpPr>
        <p:spPr>
          <a:xfrm>
            <a:off x="4261414" y="4142634"/>
            <a:ext cx="1036181" cy="284693"/>
          </a:xfrm>
          <a:prstGeom prst="rect">
            <a:avLst/>
          </a:prstGeom>
          <a:solidFill>
            <a:schemeClr val="accent1">
              <a:lumMod val="20000"/>
              <a:lumOff val="80000"/>
            </a:schemeClr>
          </a:solidFill>
        </p:spPr>
        <p:txBody>
          <a:bodyPr wrap="none" lIns="68580" tIns="34290" rIns="68580" bIns="34290">
            <a:spAutoFit/>
          </a:bodyPr>
          <a:lstStyle/>
          <a:p>
            <a:r>
              <a:rPr lang="zh-CN" altLang="zh-CN" sz="1400" b="1" dirty="0">
                <a:solidFill>
                  <a:srgbClr val="FF0000"/>
                </a:solidFill>
              </a:rPr>
              <a:t>民主集中制</a:t>
            </a:r>
            <a:endParaRPr lang="zh-CN" altLang="en-US" sz="1400" dirty="0">
              <a:solidFill>
                <a:srgbClr val="FF0000"/>
              </a:solidFill>
            </a:endParaRPr>
          </a:p>
        </p:txBody>
      </p:sp>
    </p:spTree>
  </p:cSld>
  <p:clrMapOvr>
    <a:masterClrMapping/>
  </p:clrMapOvr>
  <p:transition advTm="3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xmlns="" id="{C232F82E-EF57-42CA-BF84-D16880A15E62}"/>
              </a:ext>
            </a:extLst>
          </p:cNvPr>
          <p:cNvSpPr>
            <a:spLocks noChangeArrowheads="1"/>
          </p:cNvSpPr>
          <p:nvPr/>
        </p:nvSpPr>
        <p:spPr bwMode="auto">
          <a:xfrm>
            <a:off x="1331119" y="1059658"/>
            <a:ext cx="539354" cy="3402806"/>
          </a:xfrm>
          <a:prstGeom prst="flowChartProcess">
            <a:avLst/>
          </a:prstGeom>
          <a:solidFill>
            <a:srgbClr val="FFCC99"/>
          </a:solidFill>
          <a:ln w="9525">
            <a:solidFill>
              <a:schemeClr val="tx1"/>
            </a:solidFill>
            <a:miter lim="800000"/>
            <a:headEnd/>
            <a:tailEnd/>
          </a:ln>
        </p:spPr>
        <p:txBody>
          <a:bodyPr vert="eaVert" wrap="none"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3000" b="1" dirty="0">
                <a:latin typeface="Verdana" panose="020B0604030504040204" pitchFamily="34" charset="0"/>
                <a:ea typeface="黑体" panose="02010609060101010101" pitchFamily="49" charset="-122"/>
              </a:rPr>
              <a:t>人民代表大会职权</a:t>
            </a:r>
          </a:p>
        </p:txBody>
      </p:sp>
      <p:sp>
        <p:nvSpPr>
          <p:cNvPr id="23555" name="AutoShape 3">
            <a:extLst>
              <a:ext uri="{FF2B5EF4-FFF2-40B4-BE49-F238E27FC236}">
                <a16:creationId xmlns:a16="http://schemas.microsoft.com/office/drawing/2014/main" xmlns="" id="{9CC1E035-B18D-4F55-86BA-D7EDBF669F05}"/>
              </a:ext>
            </a:extLst>
          </p:cNvPr>
          <p:cNvSpPr>
            <a:spLocks noChangeArrowheads="1"/>
          </p:cNvSpPr>
          <p:nvPr/>
        </p:nvSpPr>
        <p:spPr bwMode="auto">
          <a:xfrm>
            <a:off x="2250281" y="789386"/>
            <a:ext cx="1243013" cy="540544"/>
          </a:xfrm>
          <a:prstGeom prst="flowChartProcess">
            <a:avLst/>
          </a:prstGeom>
          <a:solidFill>
            <a:schemeClr val="accent3">
              <a:lumMod val="95000"/>
            </a:schemeClr>
          </a:solidFill>
          <a:ln w="9525">
            <a:solidFill>
              <a:schemeClr val="tx1"/>
            </a:solidFill>
            <a:miter lim="800000"/>
            <a:headEnd/>
            <a:tailEnd/>
          </a:ln>
        </p:spPr>
        <p:txBody>
          <a:bodyPr wrap="none"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400" b="1" dirty="0">
                <a:solidFill>
                  <a:schemeClr val="bg1"/>
                </a:solidFill>
                <a:latin typeface="Verdana" panose="020B0604030504040204" pitchFamily="34" charset="0"/>
                <a:ea typeface="楷体_GB2312" pitchFamily="49" charset="-122"/>
              </a:rPr>
              <a:t>立法权</a:t>
            </a:r>
          </a:p>
        </p:txBody>
      </p:sp>
      <p:sp>
        <p:nvSpPr>
          <p:cNvPr id="23556" name="AutoShape 4">
            <a:extLst>
              <a:ext uri="{FF2B5EF4-FFF2-40B4-BE49-F238E27FC236}">
                <a16:creationId xmlns:a16="http://schemas.microsoft.com/office/drawing/2014/main" xmlns="" id="{AB0F21A5-1141-49B2-9A5B-BE1E7018D516}"/>
              </a:ext>
            </a:extLst>
          </p:cNvPr>
          <p:cNvSpPr>
            <a:spLocks noChangeArrowheads="1"/>
          </p:cNvSpPr>
          <p:nvPr/>
        </p:nvSpPr>
        <p:spPr bwMode="auto">
          <a:xfrm>
            <a:off x="2228851" y="2114551"/>
            <a:ext cx="1235869" cy="540544"/>
          </a:xfrm>
          <a:prstGeom prst="flowChartProcess">
            <a:avLst/>
          </a:prstGeom>
          <a:solidFill>
            <a:schemeClr val="accent3">
              <a:lumMod val="95000"/>
            </a:schemeClr>
          </a:solidFill>
          <a:ln w="9525">
            <a:solidFill>
              <a:schemeClr val="tx1"/>
            </a:solidFill>
            <a:miter lim="800000"/>
            <a:headEnd/>
            <a:tailEnd/>
          </a:ln>
        </p:spPr>
        <p:txBody>
          <a:bodyPr wrap="none"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400" b="1" dirty="0">
                <a:solidFill>
                  <a:schemeClr val="bg1"/>
                </a:solidFill>
                <a:latin typeface="Verdana" panose="020B0604030504040204" pitchFamily="34" charset="0"/>
                <a:ea typeface="楷体_GB2312" pitchFamily="49" charset="-122"/>
              </a:rPr>
              <a:t>决定权</a:t>
            </a:r>
          </a:p>
        </p:txBody>
      </p:sp>
      <p:sp>
        <p:nvSpPr>
          <p:cNvPr id="23557" name="AutoShape 5">
            <a:extLst>
              <a:ext uri="{FF2B5EF4-FFF2-40B4-BE49-F238E27FC236}">
                <a16:creationId xmlns:a16="http://schemas.microsoft.com/office/drawing/2014/main" xmlns="" id="{F5ABB07A-4A92-4DC0-A2B7-276265313030}"/>
              </a:ext>
            </a:extLst>
          </p:cNvPr>
          <p:cNvSpPr>
            <a:spLocks noChangeArrowheads="1"/>
          </p:cNvSpPr>
          <p:nvPr/>
        </p:nvSpPr>
        <p:spPr bwMode="auto">
          <a:xfrm>
            <a:off x="2228851" y="3257551"/>
            <a:ext cx="1293019" cy="540544"/>
          </a:xfrm>
          <a:prstGeom prst="flowChartProcess">
            <a:avLst/>
          </a:prstGeom>
          <a:solidFill>
            <a:schemeClr val="accent3">
              <a:lumMod val="95000"/>
            </a:schemeClr>
          </a:solidFill>
          <a:ln w="9525">
            <a:solidFill>
              <a:schemeClr val="tx1"/>
            </a:solidFill>
            <a:miter lim="800000"/>
            <a:headEnd/>
            <a:tailEnd/>
          </a:ln>
        </p:spPr>
        <p:txBody>
          <a:bodyPr wrap="none"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100" b="1" dirty="0">
                <a:solidFill>
                  <a:schemeClr val="bg1"/>
                </a:solidFill>
                <a:latin typeface="Verdana" panose="020B0604030504040204" pitchFamily="34" charset="0"/>
                <a:ea typeface="楷体_GB2312" pitchFamily="49" charset="-122"/>
              </a:rPr>
              <a:t>任免权</a:t>
            </a:r>
          </a:p>
        </p:txBody>
      </p:sp>
      <p:sp>
        <p:nvSpPr>
          <p:cNvPr id="23558" name="AutoShape 6">
            <a:extLst>
              <a:ext uri="{FF2B5EF4-FFF2-40B4-BE49-F238E27FC236}">
                <a16:creationId xmlns:a16="http://schemas.microsoft.com/office/drawing/2014/main" xmlns="" id="{27DB00A7-E636-4462-9040-57D387811A74}"/>
              </a:ext>
            </a:extLst>
          </p:cNvPr>
          <p:cNvSpPr>
            <a:spLocks noChangeArrowheads="1"/>
          </p:cNvSpPr>
          <p:nvPr/>
        </p:nvSpPr>
        <p:spPr bwMode="auto">
          <a:xfrm>
            <a:off x="2250282" y="4191001"/>
            <a:ext cx="1293019" cy="540544"/>
          </a:xfrm>
          <a:prstGeom prst="flowChartProcess">
            <a:avLst/>
          </a:prstGeom>
          <a:solidFill>
            <a:schemeClr val="accent3">
              <a:lumMod val="95000"/>
            </a:schemeClr>
          </a:solidFill>
          <a:ln w="9525">
            <a:solidFill>
              <a:schemeClr val="accent1"/>
            </a:solidFill>
            <a:miter lim="800000"/>
            <a:headEnd/>
            <a:tailEnd/>
          </a:ln>
        </p:spPr>
        <p:txBody>
          <a:bodyPr wrap="none"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100" b="1" dirty="0">
                <a:solidFill>
                  <a:schemeClr val="bg1"/>
                </a:solidFill>
                <a:latin typeface="Verdana" panose="020B0604030504040204" pitchFamily="34" charset="0"/>
                <a:ea typeface="楷体_GB2312" pitchFamily="49" charset="-122"/>
              </a:rPr>
              <a:t>监督权</a:t>
            </a:r>
          </a:p>
        </p:txBody>
      </p:sp>
      <p:cxnSp>
        <p:nvCxnSpPr>
          <p:cNvPr id="23559" name="AutoShape 7">
            <a:extLst>
              <a:ext uri="{FF2B5EF4-FFF2-40B4-BE49-F238E27FC236}">
                <a16:creationId xmlns:a16="http://schemas.microsoft.com/office/drawing/2014/main" xmlns="" id="{6729F45B-981C-43FA-BDA1-E71F48875B84}"/>
              </a:ext>
            </a:extLst>
          </p:cNvPr>
          <p:cNvCxnSpPr>
            <a:cxnSpLocks noChangeShapeType="1"/>
            <a:stCxn id="23554" idx="3"/>
            <a:endCxn id="23555" idx="1"/>
          </p:cNvCxnSpPr>
          <p:nvPr/>
        </p:nvCxnSpPr>
        <p:spPr bwMode="auto">
          <a:xfrm flipV="1">
            <a:off x="1870472" y="1059656"/>
            <a:ext cx="379809" cy="1701404"/>
          </a:xfrm>
          <a:prstGeom prst="bentConnector3">
            <a:avLst>
              <a:gd name="adj1" fmla="val 49843"/>
            </a:avLst>
          </a:prstGeom>
          <a:noFill/>
          <a:ln w="57150">
            <a:solidFill>
              <a:schemeClr val="tx1"/>
            </a:solidFill>
            <a:miter lim="800000"/>
            <a:headEnd/>
            <a:tailEnd/>
          </a:ln>
          <a:extLst>
            <a:ext uri="{909E8E84-426E-40DD-AFC4-6F175D3DCCD1}">
              <a14:hiddenFill xmlns:a14="http://schemas.microsoft.com/office/drawing/2010/main" xmlns="">
                <a:noFill/>
              </a14:hiddenFill>
            </a:ext>
          </a:extLst>
        </p:spPr>
      </p:cxnSp>
      <p:cxnSp>
        <p:nvCxnSpPr>
          <p:cNvPr id="23560" name="AutoShape 8">
            <a:extLst>
              <a:ext uri="{FF2B5EF4-FFF2-40B4-BE49-F238E27FC236}">
                <a16:creationId xmlns:a16="http://schemas.microsoft.com/office/drawing/2014/main" xmlns="" id="{001E1E99-AE89-4AA0-B863-AF837E204BAC}"/>
              </a:ext>
            </a:extLst>
          </p:cNvPr>
          <p:cNvCxnSpPr>
            <a:cxnSpLocks noChangeShapeType="1"/>
            <a:stCxn id="23554" idx="3"/>
            <a:endCxn id="23556" idx="1"/>
          </p:cNvCxnSpPr>
          <p:nvPr/>
        </p:nvCxnSpPr>
        <p:spPr bwMode="auto">
          <a:xfrm flipV="1">
            <a:off x="1870473" y="2384822"/>
            <a:ext cx="358378" cy="376238"/>
          </a:xfrm>
          <a:prstGeom prst="bentConnector3">
            <a:avLst>
              <a:gd name="adj1" fmla="val 50134"/>
            </a:avLst>
          </a:prstGeom>
          <a:noFill/>
          <a:ln w="57150">
            <a:solidFill>
              <a:schemeClr val="tx1"/>
            </a:solidFill>
            <a:miter lim="800000"/>
            <a:headEnd/>
            <a:tailEnd/>
          </a:ln>
          <a:extLst>
            <a:ext uri="{909E8E84-426E-40DD-AFC4-6F175D3DCCD1}">
              <a14:hiddenFill xmlns:a14="http://schemas.microsoft.com/office/drawing/2010/main" xmlns="">
                <a:noFill/>
              </a14:hiddenFill>
            </a:ext>
          </a:extLst>
        </p:spPr>
      </p:cxnSp>
      <p:cxnSp>
        <p:nvCxnSpPr>
          <p:cNvPr id="23561" name="AutoShape 9">
            <a:extLst>
              <a:ext uri="{FF2B5EF4-FFF2-40B4-BE49-F238E27FC236}">
                <a16:creationId xmlns:a16="http://schemas.microsoft.com/office/drawing/2014/main" xmlns="" id="{C953255D-799D-4038-B983-9004F02D8BBF}"/>
              </a:ext>
            </a:extLst>
          </p:cNvPr>
          <p:cNvCxnSpPr>
            <a:cxnSpLocks noChangeShapeType="1"/>
            <a:stCxn id="23554" idx="3"/>
            <a:endCxn id="23557" idx="1"/>
          </p:cNvCxnSpPr>
          <p:nvPr/>
        </p:nvCxnSpPr>
        <p:spPr bwMode="auto">
          <a:xfrm>
            <a:off x="1870473" y="2761060"/>
            <a:ext cx="358378" cy="766763"/>
          </a:xfrm>
          <a:prstGeom prst="bentConnector3">
            <a:avLst>
              <a:gd name="adj1" fmla="val 50134"/>
            </a:avLst>
          </a:prstGeom>
          <a:noFill/>
          <a:ln w="57150">
            <a:solidFill>
              <a:schemeClr val="tx1"/>
            </a:solidFill>
            <a:miter lim="800000"/>
            <a:headEnd/>
            <a:tailEnd/>
          </a:ln>
          <a:extLst>
            <a:ext uri="{909E8E84-426E-40DD-AFC4-6F175D3DCCD1}">
              <a14:hiddenFill xmlns:a14="http://schemas.microsoft.com/office/drawing/2010/main" xmlns="">
                <a:noFill/>
              </a14:hiddenFill>
            </a:ext>
          </a:extLst>
        </p:spPr>
      </p:cxnSp>
      <p:cxnSp>
        <p:nvCxnSpPr>
          <p:cNvPr id="23562" name="AutoShape 10">
            <a:extLst>
              <a:ext uri="{FF2B5EF4-FFF2-40B4-BE49-F238E27FC236}">
                <a16:creationId xmlns:a16="http://schemas.microsoft.com/office/drawing/2014/main" xmlns="" id="{93974CA8-7B26-44CA-8970-6DF223F7F1F8}"/>
              </a:ext>
            </a:extLst>
          </p:cNvPr>
          <p:cNvCxnSpPr>
            <a:cxnSpLocks noChangeShapeType="1"/>
            <a:stCxn id="23554" idx="3"/>
            <a:endCxn id="23558" idx="1"/>
          </p:cNvCxnSpPr>
          <p:nvPr/>
        </p:nvCxnSpPr>
        <p:spPr bwMode="auto">
          <a:xfrm>
            <a:off x="1870472" y="2761060"/>
            <a:ext cx="379809" cy="1700213"/>
          </a:xfrm>
          <a:prstGeom prst="bentConnector3">
            <a:avLst>
              <a:gd name="adj1" fmla="val 49843"/>
            </a:avLst>
          </a:prstGeom>
          <a:noFill/>
          <a:ln w="57150">
            <a:solidFill>
              <a:schemeClr val="tx1"/>
            </a:solidFill>
            <a:miter lim="800000"/>
            <a:headEnd/>
            <a:tailEnd/>
          </a:ln>
          <a:extLst>
            <a:ext uri="{909E8E84-426E-40DD-AFC4-6F175D3DCCD1}">
              <a14:hiddenFill xmlns:a14="http://schemas.microsoft.com/office/drawing/2010/main" xmlns="">
                <a:noFill/>
              </a14:hiddenFill>
            </a:ext>
          </a:extLst>
        </p:spPr>
      </p:cxnSp>
      <p:sp>
        <p:nvSpPr>
          <p:cNvPr id="23563" name="Rectangle 11">
            <a:extLst>
              <a:ext uri="{FF2B5EF4-FFF2-40B4-BE49-F238E27FC236}">
                <a16:creationId xmlns:a16="http://schemas.microsoft.com/office/drawing/2014/main" xmlns="" id="{25849190-71E2-4FBA-A48C-01582355EDA6}"/>
              </a:ext>
            </a:extLst>
          </p:cNvPr>
          <p:cNvSpPr>
            <a:spLocks noChangeArrowheads="1"/>
          </p:cNvSpPr>
          <p:nvPr/>
        </p:nvSpPr>
        <p:spPr bwMode="auto">
          <a:xfrm>
            <a:off x="3829050" y="628650"/>
            <a:ext cx="3996929" cy="1085850"/>
          </a:xfrm>
          <a:prstGeom prst="rect">
            <a:avLst/>
          </a:prstGeom>
          <a:solidFill>
            <a:srgbClr val="FFCC99"/>
          </a:solidFill>
          <a:ln w="9525">
            <a:solidFill>
              <a:srgbClr val="2A4968"/>
            </a:solidFill>
            <a:miter lim="800000"/>
            <a:headEnd/>
            <a:tailEnd/>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hangingPunct="1">
              <a:lnSpc>
                <a:spcPts val="2100"/>
              </a:lnSpc>
            </a:pPr>
            <a:r>
              <a:rPr lang="zh-CN" altLang="en-US" b="1" dirty="0">
                <a:latin typeface="Verdana" panose="020B0604030504040204" pitchFamily="34" charset="0"/>
                <a:ea typeface="幼圆" panose="02010509060101010101" pitchFamily="49" charset="-122"/>
              </a:rPr>
              <a:t>全国人民代表大会及其常委会行使国家立法权。省、直辖市人大及其常委会可以制定地方性法规，但必须报全国人大常委会备案。</a:t>
            </a:r>
          </a:p>
        </p:txBody>
      </p:sp>
      <p:sp>
        <p:nvSpPr>
          <p:cNvPr id="23564" name="AutoShape 12">
            <a:extLst>
              <a:ext uri="{FF2B5EF4-FFF2-40B4-BE49-F238E27FC236}">
                <a16:creationId xmlns:a16="http://schemas.microsoft.com/office/drawing/2014/main" xmlns="" id="{21E13D77-DA39-4190-ADE7-A6588341F622}"/>
              </a:ext>
            </a:extLst>
          </p:cNvPr>
          <p:cNvSpPr>
            <a:spLocks noChangeArrowheads="1"/>
          </p:cNvSpPr>
          <p:nvPr/>
        </p:nvSpPr>
        <p:spPr bwMode="auto">
          <a:xfrm>
            <a:off x="3545681" y="951311"/>
            <a:ext cx="215504" cy="215503"/>
          </a:xfrm>
          <a:prstGeom prst="rightArrow">
            <a:avLst>
              <a:gd name="adj1" fmla="val 50000"/>
              <a:gd name="adj2" fmla="val 25000"/>
            </a:avLst>
          </a:prstGeom>
          <a:solidFill>
            <a:srgbClr val="5D08AA"/>
          </a:solidFill>
          <a:ln w="9525">
            <a:solidFill>
              <a:schemeClr val="tx1"/>
            </a:solidFill>
            <a:miter lim="800000"/>
            <a:headEnd/>
            <a:tailEnd/>
          </a:ln>
        </p:spPr>
        <p:txBody>
          <a:bodyPr wrap="none"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Verdana" panose="020B0604030504040204" pitchFamily="34" charset="0"/>
            </a:endParaRPr>
          </a:p>
        </p:txBody>
      </p:sp>
      <p:sp>
        <p:nvSpPr>
          <p:cNvPr id="23565" name="AutoShape 13">
            <a:extLst>
              <a:ext uri="{FF2B5EF4-FFF2-40B4-BE49-F238E27FC236}">
                <a16:creationId xmlns:a16="http://schemas.microsoft.com/office/drawing/2014/main" xmlns="" id="{2E870CB6-BD6A-44BC-91C8-E938E45C6939}"/>
              </a:ext>
            </a:extLst>
          </p:cNvPr>
          <p:cNvSpPr>
            <a:spLocks noChangeArrowheads="1"/>
          </p:cNvSpPr>
          <p:nvPr/>
        </p:nvSpPr>
        <p:spPr bwMode="auto">
          <a:xfrm>
            <a:off x="3543300" y="2286000"/>
            <a:ext cx="215504" cy="215504"/>
          </a:xfrm>
          <a:prstGeom prst="rightArrow">
            <a:avLst>
              <a:gd name="adj1" fmla="val 50000"/>
              <a:gd name="adj2" fmla="val 25000"/>
            </a:avLst>
          </a:prstGeom>
          <a:solidFill>
            <a:srgbClr val="5D08AA"/>
          </a:solidFill>
          <a:ln w="9525">
            <a:solidFill>
              <a:schemeClr val="tx1"/>
            </a:solidFill>
            <a:miter lim="800000"/>
            <a:headEnd/>
            <a:tailEnd/>
          </a:ln>
        </p:spPr>
        <p:txBody>
          <a:bodyPr wrap="none"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Verdana" panose="020B0604030504040204" pitchFamily="34" charset="0"/>
            </a:endParaRPr>
          </a:p>
        </p:txBody>
      </p:sp>
      <p:sp>
        <p:nvSpPr>
          <p:cNvPr id="23566" name="Rectangle 14">
            <a:extLst>
              <a:ext uri="{FF2B5EF4-FFF2-40B4-BE49-F238E27FC236}">
                <a16:creationId xmlns:a16="http://schemas.microsoft.com/office/drawing/2014/main" xmlns="" id="{73AD0687-AB56-4066-8497-DDC0D114E4C6}"/>
              </a:ext>
            </a:extLst>
          </p:cNvPr>
          <p:cNvSpPr>
            <a:spLocks noChangeArrowheads="1"/>
          </p:cNvSpPr>
          <p:nvPr/>
        </p:nvSpPr>
        <p:spPr bwMode="auto">
          <a:xfrm>
            <a:off x="3829050" y="1828800"/>
            <a:ext cx="3996929" cy="1143000"/>
          </a:xfrm>
          <a:prstGeom prst="rect">
            <a:avLst/>
          </a:prstGeom>
          <a:solidFill>
            <a:srgbClr val="FFFF99"/>
          </a:solidFill>
          <a:ln w="9525">
            <a:solidFill>
              <a:srgbClr val="2A4968"/>
            </a:solidFill>
            <a:miter lim="800000"/>
            <a:headEnd/>
            <a:tailEnd/>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dirty="0">
                <a:latin typeface="Verdana" panose="020B0604030504040204" pitchFamily="34" charset="0"/>
                <a:ea typeface="幼圆" panose="02010509060101010101" pitchFamily="49" charset="-122"/>
              </a:rPr>
              <a:t>决定权是宪法和法律赋予各级人大和县级以上各级人大常委会依照法定程序决定国家和社会或本行政区域内重大事项的权力。</a:t>
            </a:r>
          </a:p>
        </p:txBody>
      </p:sp>
      <p:sp>
        <p:nvSpPr>
          <p:cNvPr id="23567" name="Rectangle 15">
            <a:extLst>
              <a:ext uri="{FF2B5EF4-FFF2-40B4-BE49-F238E27FC236}">
                <a16:creationId xmlns:a16="http://schemas.microsoft.com/office/drawing/2014/main" xmlns="" id="{1698FE41-F5A6-4032-87F2-B0C6130600C1}"/>
              </a:ext>
            </a:extLst>
          </p:cNvPr>
          <p:cNvSpPr>
            <a:spLocks noChangeArrowheads="1"/>
          </p:cNvSpPr>
          <p:nvPr/>
        </p:nvSpPr>
        <p:spPr bwMode="auto">
          <a:xfrm>
            <a:off x="3829050" y="3086100"/>
            <a:ext cx="3996929" cy="914400"/>
          </a:xfrm>
          <a:prstGeom prst="rect">
            <a:avLst/>
          </a:prstGeom>
          <a:solidFill>
            <a:srgbClr val="CCFFFF"/>
          </a:solidFill>
          <a:ln w="9525">
            <a:solidFill>
              <a:srgbClr val="2A4968"/>
            </a:solidFill>
            <a:miter lim="800000"/>
            <a:headEnd/>
            <a:tailEnd/>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dirty="0">
                <a:latin typeface="Verdana" panose="020B0604030504040204" pitchFamily="34" charset="0"/>
                <a:ea typeface="幼圆" panose="02010509060101010101" pitchFamily="49" charset="-122"/>
              </a:rPr>
              <a:t>任免权是各级人大及其常委会对相关国家机关领导人员及其他组成人员进行选举、任命、罢免、撤职等权力。</a:t>
            </a:r>
          </a:p>
        </p:txBody>
      </p:sp>
      <p:sp>
        <p:nvSpPr>
          <p:cNvPr id="23568" name="AutoShape 16">
            <a:extLst>
              <a:ext uri="{FF2B5EF4-FFF2-40B4-BE49-F238E27FC236}">
                <a16:creationId xmlns:a16="http://schemas.microsoft.com/office/drawing/2014/main" xmlns="" id="{A327CD13-059C-43E9-91EE-DB5713450ADB}"/>
              </a:ext>
            </a:extLst>
          </p:cNvPr>
          <p:cNvSpPr>
            <a:spLocks noChangeArrowheads="1"/>
          </p:cNvSpPr>
          <p:nvPr/>
        </p:nvSpPr>
        <p:spPr bwMode="auto">
          <a:xfrm>
            <a:off x="3600450" y="3486150"/>
            <a:ext cx="215504" cy="215504"/>
          </a:xfrm>
          <a:prstGeom prst="rightArrow">
            <a:avLst>
              <a:gd name="adj1" fmla="val 50000"/>
              <a:gd name="adj2" fmla="val 25000"/>
            </a:avLst>
          </a:prstGeom>
          <a:solidFill>
            <a:srgbClr val="5D08AA"/>
          </a:solidFill>
          <a:ln w="9525">
            <a:solidFill>
              <a:schemeClr val="tx1"/>
            </a:solidFill>
            <a:miter lim="800000"/>
            <a:headEnd/>
            <a:tailEnd/>
          </a:ln>
        </p:spPr>
        <p:txBody>
          <a:bodyPr wrap="none"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Verdana" panose="020B0604030504040204" pitchFamily="34" charset="0"/>
            </a:endParaRPr>
          </a:p>
        </p:txBody>
      </p:sp>
      <p:sp>
        <p:nvSpPr>
          <p:cNvPr id="23569" name="Rectangle 17">
            <a:extLst>
              <a:ext uri="{FF2B5EF4-FFF2-40B4-BE49-F238E27FC236}">
                <a16:creationId xmlns:a16="http://schemas.microsoft.com/office/drawing/2014/main" xmlns="" id="{A88CFDA8-6097-4CF7-BC4F-FB8F72FE4DA5}"/>
              </a:ext>
            </a:extLst>
          </p:cNvPr>
          <p:cNvSpPr>
            <a:spLocks noChangeArrowheads="1"/>
          </p:cNvSpPr>
          <p:nvPr/>
        </p:nvSpPr>
        <p:spPr bwMode="auto">
          <a:xfrm>
            <a:off x="3815955" y="4137423"/>
            <a:ext cx="3996928" cy="702469"/>
          </a:xfrm>
          <a:prstGeom prst="rect">
            <a:avLst/>
          </a:prstGeom>
          <a:solidFill>
            <a:srgbClr val="CCFFCC"/>
          </a:solidFill>
          <a:ln w="9525">
            <a:solidFill>
              <a:srgbClr val="2A4968"/>
            </a:solidFill>
            <a:miter lim="800000"/>
            <a:headEnd/>
            <a:tailEnd/>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dirty="0">
                <a:latin typeface="Verdana" panose="020B0604030504040204" pitchFamily="34" charset="0"/>
                <a:ea typeface="幼圆" panose="02010509060101010101" pitchFamily="49" charset="-122"/>
              </a:rPr>
              <a:t>监督权是监督宪法和法律实施，监督</a:t>
            </a:r>
            <a:r>
              <a:rPr lang="zh-CN" altLang="zh-CN" b="1" dirty="0">
                <a:ea typeface="幼圆" panose="02010509060101010101" pitchFamily="49" charset="-122"/>
              </a:rPr>
              <a:t>“</a:t>
            </a:r>
            <a:r>
              <a:rPr lang="zh-CN" altLang="zh-CN" b="1" dirty="0">
                <a:latin typeface="Verdana" panose="020B0604030504040204" pitchFamily="34" charset="0"/>
                <a:ea typeface="幼圆" panose="02010509060101010101" pitchFamily="49" charset="-122"/>
              </a:rPr>
              <a:t>一府两院</a:t>
            </a:r>
            <a:r>
              <a:rPr lang="zh-CN" altLang="en-US" b="1" dirty="0">
                <a:latin typeface="Verdana" panose="020B0604030504040204" pitchFamily="34" charset="0"/>
                <a:ea typeface="幼圆" panose="02010509060101010101" pitchFamily="49" charset="-122"/>
              </a:rPr>
              <a:t>一委</a:t>
            </a:r>
            <a:r>
              <a:rPr lang="zh-CN" altLang="zh-CN" b="1" dirty="0">
                <a:ea typeface="幼圆" panose="02010509060101010101" pitchFamily="49" charset="-122"/>
              </a:rPr>
              <a:t>”</a:t>
            </a:r>
            <a:r>
              <a:rPr lang="zh-CN" altLang="zh-CN" b="1" dirty="0">
                <a:latin typeface="Verdana" panose="020B0604030504040204" pitchFamily="34" charset="0"/>
                <a:ea typeface="幼圆" panose="02010509060101010101" pitchFamily="49" charset="-122"/>
              </a:rPr>
              <a:t>工作的权力。</a:t>
            </a:r>
          </a:p>
        </p:txBody>
      </p:sp>
      <p:sp>
        <p:nvSpPr>
          <p:cNvPr id="23570" name="AutoShape 18">
            <a:extLst>
              <a:ext uri="{FF2B5EF4-FFF2-40B4-BE49-F238E27FC236}">
                <a16:creationId xmlns:a16="http://schemas.microsoft.com/office/drawing/2014/main" xmlns="" id="{3F7B73B1-A3EE-4EB9-ACBE-74B3087A590C}"/>
              </a:ext>
            </a:extLst>
          </p:cNvPr>
          <p:cNvSpPr>
            <a:spLocks noChangeArrowheads="1"/>
          </p:cNvSpPr>
          <p:nvPr/>
        </p:nvSpPr>
        <p:spPr bwMode="auto">
          <a:xfrm>
            <a:off x="3600450" y="4343400"/>
            <a:ext cx="215504" cy="215504"/>
          </a:xfrm>
          <a:prstGeom prst="rightArrow">
            <a:avLst>
              <a:gd name="adj1" fmla="val 50000"/>
              <a:gd name="adj2" fmla="val 25000"/>
            </a:avLst>
          </a:prstGeom>
          <a:solidFill>
            <a:srgbClr val="5D08AA"/>
          </a:solidFill>
          <a:ln w="9525">
            <a:solidFill>
              <a:schemeClr val="tx1"/>
            </a:solidFill>
            <a:miter lim="800000"/>
            <a:headEnd/>
            <a:tailEnd/>
          </a:ln>
        </p:spPr>
        <p:txBody>
          <a:bodyPr wrap="none"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Verdana" panose="020B0604030504040204" pitchFamily="34" charset="0"/>
            </a:endParaRPr>
          </a:p>
        </p:txBody>
      </p:sp>
    </p:spTree>
  </p:cSld>
  <p:clrMapOvr>
    <a:masterClrMapping/>
  </p:clrMapOvr>
  <p:transition advTm="3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ChangeArrowheads="1"/>
          </p:cNvSpPr>
          <p:nvPr/>
        </p:nvSpPr>
        <p:spPr bwMode="auto">
          <a:xfrm>
            <a:off x="1385887" y="1059657"/>
            <a:ext cx="539354" cy="2970610"/>
          </a:xfrm>
          <a:prstGeom prst="flowChartProcess">
            <a:avLst/>
          </a:prstGeom>
          <a:solidFill>
            <a:srgbClr val="FFCC99"/>
          </a:solidFill>
          <a:ln w="9525" cmpd="sng">
            <a:solidFill>
              <a:schemeClr val="tx1"/>
            </a:solidFill>
            <a:miter lim="800000"/>
            <a:headEnd/>
            <a:tailEnd/>
          </a:ln>
          <a:effectLst/>
        </p:spPr>
        <p:txBody>
          <a:bodyPr vert="eaVert" wrap="none" lIns="68580" tIns="34290" rIns="68580" bIns="34290" anchor="ctr"/>
          <a:lstStyle/>
          <a:p>
            <a:pPr algn="ctr">
              <a:defRPr/>
            </a:pPr>
            <a:r>
              <a:rPr lang="zh-CN" altLang="en-US" sz="2800" b="1" dirty="0">
                <a:solidFill>
                  <a:srgbClr val="FA0A0A"/>
                </a:solidFill>
                <a:effectLst>
                  <a:outerShdw blurRad="38100" dist="38100" dir="2700000" algn="tl">
                    <a:srgbClr val="000000"/>
                  </a:outerShdw>
                </a:effectLst>
                <a:latin typeface="Verdana" pitchFamily="34" charset="0"/>
                <a:ea typeface="楷体_GB2312" pitchFamily="1" charset="-122"/>
              </a:rPr>
              <a:t>人大代表的权利</a:t>
            </a:r>
          </a:p>
        </p:txBody>
      </p:sp>
      <p:sp>
        <p:nvSpPr>
          <p:cNvPr id="16387" name="AutoShape 3"/>
          <p:cNvSpPr>
            <a:spLocks noChangeArrowheads="1"/>
          </p:cNvSpPr>
          <p:nvPr/>
        </p:nvSpPr>
        <p:spPr bwMode="auto">
          <a:xfrm>
            <a:off x="2250282" y="681039"/>
            <a:ext cx="1235869" cy="540544"/>
          </a:xfrm>
          <a:prstGeom prst="flowChartProcess">
            <a:avLst/>
          </a:prstGeom>
          <a:solidFill>
            <a:schemeClr val="accent3">
              <a:lumMod val="95000"/>
            </a:schemeClr>
          </a:solidFill>
          <a:ln w="9525">
            <a:solidFill>
              <a:schemeClr val="tx1"/>
            </a:solidFill>
            <a:miter lim="800000"/>
            <a:headEnd/>
            <a:tailEnd/>
          </a:ln>
        </p:spPr>
        <p:txBody>
          <a:bodyPr wrap="none" lIns="68580" tIns="34290" rIns="68580" bIns="34290" anchor="ctr"/>
          <a:lstStyle/>
          <a:p>
            <a:pPr algn="ctr"/>
            <a:r>
              <a:rPr lang="zh-CN" altLang="zh-CN" sz="2000" b="1" dirty="0">
                <a:solidFill>
                  <a:schemeClr val="bg1"/>
                </a:solidFill>
                <a:latin typeface="Verdana" pitchFamily="34" charset="0"/>
                <a:ea typeface="楷体_GB2312" pitchFamily="49" charset="-122"/>
              </a:rPr>
              <a:t>审议权</a:t>
            </a:r>
          </a:p>
        </p:txBody>
      </p:sp>
      <p:sp>
        <p:nvSpPr>
          <p:cNvPr id="16388" name="AutoShape 4"/>
          <p:cNvSpPr>
            <a:spLocks noChangeArrowheads="1"/>
          </p:cNvSpPr>
          <p:nvPr/>
        </p:nvSpPr>
        <p:spPr bwMode="auto">
          <a:xfrm>
            <a:off x="2250282" y="1383507"/>
            <a:ext cx="1235869" cy="540544"/>
          </a:xfrm>
          <a:prstGeom prst="flowChartProcess">
            <a:avLst/>
          </a:prstGeom>
          <a:solidFill>
            <a:schemeClr val="accent3">
              <a:lumMod val="95000"/>
            </a:schemeClr>
          </a:solidFill>
          <a:ln w="9525">
            <a:solidFill>
              <a:schemeClr val="tx1"/>
            </a:solidFill>
            <a:miter lim="800000"/>
            <a:headEnd/>
            <a:tailEnd/>
          </a:ln>
        </p:spPr>
        <p:txBody>
          <a:bodyPr wrap="none" lIns="68580" tIns="34290" rIns="68580" bIns="34290" anchor="ctr"/>
          <a:lstStyle/>
          <a:p>
            <a:pPr algn="ctr"/>
            <a:r>
              <a:rPr lang="zh-CN" altLang="zh-CN" sz="2000" b="1" dirty="0">
                <a:solidFill>
                  <a:schemeClr val="bg1"/>
                </a:solidFill>
                <a:latin typeface="Verdana" pitchFamily="34" charset="0"/>
                <a:ea typeface="楷体_GB2312" pitchFamily="49" charset="-122"/>
              </a:rPr>
              <a:t>表决权</a:t>
            </a:r>
          </a:p>
        </p:txBody>
      </p:sp>
      <p:sp>
        <p:nvSpPr>
          <p:cNvPr id="16389" name="AutoShape 5">
            <a:hlinkClick r:id="rId2" action="ppaction://hlinksldjump"/>
          </p:cNvPr>
          <p:cNvSpPr>
            <a:spLocks noChangeArrowheads="1"/>
          </p:cNvSpPr>
          <p:nvPr/>
        </p:nvSpPr>
        <p:spPr bwMode="auto">
          <a:xfrm>
            <a:off x="2249091" y="2409826"/>
            <a:ext cx="1243013" cy="540544"/>
          </a:xfrm>
          <a:prstGeom prst="flowChartProcess">
            <a:avLst/>
          </a:prstGeom>
          <a:solidFill>
            <a:schemeClr val="accent3">
              <a:lumMod val="95000"/>
            </a:schemeClr>
          </a:solidFill>
          <a:ln w="9525">
            <a:solidFill>
              <a:schemeClr val="tx1"/>
            </a:solidFill>
            <a:miter lim="800000"/>
            <a:headEnd/>
            <a:tailEnd/>
          </a:ln>
        </p:spPr>
        <p:txBody>
          <a:bodyPr wrap="none" lIns="68580" tIns="34290" rIns="68580" bIns="34290" anchor="ctr"/>
          <a:lstStyle/>
          <a:p>
            <a:pPr algn="ctr"/>
            <a:r>
              <a:rPr lang="zh-CN" altLang="zh-CN" sz="2000" b="1" dirty="0">
                <a:solidFill>
                  <a:schemeClr val="bg1"/>
                </a:solidFill>
                <a:latin typeface="Verdana" pitchFamily="34" charset="0"/>
                <a:ea typeface="楷体_GB2312" pitchFamily="49" charset="-122"/>
              </a:rPr>
              <a:t>提案权</a:t>
            </a:r>
          </a:p>
        </p:txBody>
      </p:sp>
      <p:sp>
        <p:nvSpPr>
          <p:cNvPr id="16390" name="AutoShape 6">
            <a:hlinkClick r:id="rId3" action="ppaction://hlinksldjump"/>
          </p:cNvPr>
          <p:cNvSpPr>
            <a:spLocks noChangeArrowheads="1"/>
          </p:cNvSpPr>
          <p:nvPr/>
        </p:nvSpPr>
        <p:spPr bwMode="auto">
          <a:xfrm>
            <a:off x="2250281" y="3813573"/>
            <a:ext cx="1243013" cy="540544"/>
          </a:xfrm>
          <a:prstGeom prst="flowChartProcess">
            <a:avLst/>
          </a:prstGeom>
          <a:solidFill>
            <a:schemeClr val="accent3">
              <a:lumMod val="95000"/>
            </a:schemeClr>
          </a:solidFill>
          <a:ln w="9525">
            <a:solidFill>
              <a:schemeClr val="tx1"/>
            </a:solidFill>
            <a:miter lim="800000"/>
            <a:headEnd/>
            <a:tailEnd/>
          </a:ln>
        </p:spPr>
        <p:txBody>
          <a:bodyPr wrap="none" lIns="68580" tIns="34290" rIns="68580" bIns="34290" anchor="ctr"/>
          <a:lstStyle/>
          <a:p>
            <a:pPr algn="ctr"/>
            <a:r>
              <a:rPr lang="zh-CN" altLang="zh-CN" sz="2000" b="1" dirty="0">
                <a:solidFill>
                  <a:schemeClr val="bg1"/>
                </a:solidFill>
                <a:latin typeface="Verdana" pitchFamily="34" charset="0"/>
                <a:ea typeface="楷体_GB2312" pitchFamily="49" charset="-122"/>
              </a:rPr>
              <a:t>质询权</a:t>
            </a:r>
          </a:p>
        </p:txBody>
      </p:sp>
      <p:cxnSp>
        <p:nvCxnSpPr>
          <p:cNvPr id="16391" name="AutoShape 7"/>
          <p:cNvCxnSpPr>
            <a:cxnSpLocks noChangeShapeType="1"/>
            <a:stCxn id="40962" idx="3"/>
            <a:endCxn id="16387" idx="1"/>
          </p:cNvCxnSpPr>
          <p:nvPr/>
        </p:nvCxnSpPr>
        <p:spPr bwMode="auto">
          <a:xfrm flipV="1">
            <a:off x="1925242" y="951310"/>
            <a:ext cx="325040" cy="1594247"/>
          </a:xfrm>
          <a:prstGeom prst="bentConnector3">
            <a:avLst>
              <a:gd name="adj1" fmla="val 49815"/>
            </a:avLst>
          </a:prstGeom>
          <a:noFill/>
          <a:ln w="57150">
            <a:solidFill>
              <a:schemeClr val="tx1"/>
            </a:solidFill>
            <a:miter lim="800000"/>
            <a:headEnd/>
            <a:tailEnd/>
          </a:ln>
        </p:spPr>
      </p:cxnSp>
      <p:cxnSp>
        <p:nvCxnSpPr>
          <p:cNvPr id="16392" name="AutoShape 8"/>
          <p:cNvCxnSpPr>
            <a:cxnSpLocks noChangeShapeType="1"/>
            <a:stCxn id="40962" idx="3"/>
            <a:endCxn id="16388" idx="1"/>
          </p:cNvCxnSpPr>
          <p:nvPr/>
        </p:nvCxnSpPr>
        <p:spPr bwMode="auto">
          <a:xfrm flipV="1">
            <a:off x="1925242" y="1653780"/>
            <a:ext cx="325040" cy="891778"/>
          </a:xfrm>
          <a:prstGeom prst="bentConnector3">
            <a:avLst>
              <a:gd name="adj1" fmla="val 49815"/>
            </a:avLst>
          </a:prstGeom>
          <a:noFill/>
          <a:ln w="57150">
            <a:solidFill>
              <a:schemeClr val="tx1"/>
            </a:solidFill>
            <a:miter lim="800000"/>
            <a:headEnd/>
            <a:tailEnd/>
          </a:ln>
        </p:spPr>
      </p:cxnSp>
      <p:cxnSp>
        <p:nvCxnSpPr>
          <p:cNvPr id="16393" name="AutoShape 9"/>
          <p:cNvCxnSpPr>
            <a:cxnSpLocks noChangeShapeType="1"/>
            <a:stCxn id="40962" idx="3"/>
            <a:endCxn id="16389" idx="1"/>
          </p:cNvCxnSpPr>
          <p:nvPr/>
        </p:nvCxnSpPr>
        <p:spPr bwMode="auto">
          <a:xfrm>
            <a:off x="1925241" y="2545556"/>
            <a:ext cx="323850" cy="134541"/>
          </a:xfrm>
          <a:prstGeom prst="bentConnector3">
            <a:avLst>
              <a:gd name="adj1" fmla="val 50000"/>
            </a:avLst>
          </a:prstGeom>
          <a:noFill/>
          <a:ln w="57150">
            <a:solidFill>
              <a:schemeClr val="tx1"/>
            </a:solidFill>
            <a:miter lim="800000"/>
            <a:headEnd/>
            <a:tailEnd/>
          </a:ln>
        </p:spPr>
      </p:cxnSp>
      <p:cxnSp>
        <p:nvCxnSpPr>
          <p:cNvPr id="16394" name="AutoShape 10"/>
          <p:cNvCxnSpPr>
            <a:cxnSpLocks noChangeShapeType="1"/>
            <a:stCxn id="40962" idx="3"/>
            <a:endCxn id="16390" idx="1"/>
          </p:cNvCxnSpPr>
          <p:nvPr/>
        </p:nvCxnSpPr>
        <p:spPr bwMode="auto">
          <a:xfrm>
            <a:off x="1925242" y="2545556"/>
            <a:ext cx="325040" cy="1538288"/>
          </a:xfrm>
          <a:prstGeom prst="bentConnector3">
            <a:avLst>
              <a:gd name="adj1" fmla="val 49815"/>
            </a:avLst>
          </a:prstGeom>
          <a:noFill/>
          <a:ln w="57150">
            <a:solidFill>
              <a:schemeClr val="tx1"/>
            </a:solidFill>
            <a:miter lim="800000"/>
            <a:headEnd/>
            <a:tailEnd/>
          </a:ln>
        </p:spPr>
      </p:cxnSp>
      <p:sp>
        <p:nvSpPr>
          <p:cNvPr id="16395" name="Rectangle 11">
            <a:hlinkClick r:id="rId2" action="ppaction://hlinksldjump"/>
          </p:cNvPr>
          <p:cNvSpPr>
            <a:spLocks noChangeArrowheads="1"/>
          </p:cNvSpPr>
          <p:nvPr/>
        </p:nvSpPr>
        <p:spPr bwMode="auto">
          <a:xfrm>
            <a:off x="3943351" y="2057400"/>
            <a:ext cx="3808810" cy="1243013"/>
          </a:xfrm>
          <a:prstGeom prst="rect">
            <a:avLst/>
          </a:prstGeom>
          <a:solidFill>
            <a:srgbClr val="CCFFFF"/>
          </a:solidFill>
          <a:ln w="9525">
            <a:solidFill>
              <a:srgbClr val="2A4968"/>
            </a:solidFill>
            <a:miter lim="800000"/>
            <a:headEnd/>
            <a:tailEnd/>
          </a:ln>
        </p:spPr>
        <p:txBody>
          <a:bodyPr lIns="68580" tIns="34290" rIns="68580" bIns="34290" anchor="ctr"/>
          <a:lstStyle/>
          <a:p>
            <a:r>
              <a:rPr lang="zh-CN" altLang="zh-CN" sz="2000" b="1" dirty="0">
                <a:solidFill>
                  <a:srgbClr val="0000FF"/>
                </a:solidFill>
                <a:latin typeface="Verdana" pitchFamily="34" charset="0"/>
                <a:ea typeface="楷体_GB2312" pitchFamily="49" charset="-122"/>
              </a:rPr>
              <a:t>人大代表有权依照法律规定的程序，向人民代表大会提出议案</a:t>
            </a:r>
          </a:p>
        </p:txBody>
      </p:sp>
      <p:sp>
        <p:nvSpPr>
          <p:cNvPr id="16396" name="AutoShape 12"/>
          <p:cNvSpPr>
            <a:spLocks noChangeArrowheads="1"/>
          </p:cNvSpPr>
          <p:nvPr/>
        </p:nvSpPr>
        <p:spPr bwMode="auto">
          <a:xfrm>
            <a:off x="3600451" y="2571750"/>
            <a:ext cx="216694" cy="215504"/>
          </a:xfrm>
          <a:prstGeom prst="rightArrow">
            <a:avLst>
              <a:gd name="adj1" fmla="val 50000"/>
              <a:gd name="adj2" fmla="val 25138"/>
            </a:avLst>
          </a:prstGeom>
          <a:solidFill>
            <a:srgbClr val="A70154"/>
          </a:solidFill>
          <a:ln w="9525">
            <a:solidFill>
              <a:schemeClr val="tx1"/>
            </a:solidFill>
            <a:miter lim="800000"/>
            <a:headEnd/>
            <a:tailEnd/>
          </a:ln>
        </p:spPr>
        <p:txBody>
          <a:bodyPr wrap="none" lIns="68580" tIns="34290" rIns="68580" bIns="34290" anchor="ctr"/>
          <a:lstStyle/>
          <a:p>
            <a:pPr algn="ctr"/>
            <a:endParaRPr lang="zh-CN" altLang="zh-CN" sz="2000">
              <a:latin typeface="Verdana" pitchFamily="34" charset="0"/>
              <a:ea typeface="楷体_GB2312" pitchFamily="49" charset="-122"/>
            </a:endParaRPr>
          </a:p>
        </p:txBody>
      </p:sp>
      <p:sp>
        <p:nvSpPr>
          <p:cNvPr id="16397" name="Rectangle 13">
            <a:hlinkClick r:id="rId3" action="ppaction://hlinksldjump"/>
          </p:cNvPr>
          <p:cNvSpPr>
            <a:spLocks noChangeArrowheads="1"/>
          </p:cNvSpPr>
          <p:nvPr/>
        </p:nvSpPr>
        <p:spPr bwMode="auto">
          <a:xfrm>
            <a:off x="3943350" y="3429001"/>
            <a:ext cx="4001691" cy="1297781"/>
          </a:xfrm>
          <a:prstGeom prst="rect">
            <a:avLst/>
          </a:prstGeom>
          <a:solidFill>
            <a:srgbClr val="FFCC00"/>
          </a:solidFill>
          <a:ln w="9525">
            <a:solidFill>
              <a:srgbClr val="2A4968"/>
            </a:solidFill>
            <a:miter lim="800000"/>
            <a:headEnd/>
            <a:tailEnd/>
          </a:ln>
        </p:spPr>
        <p:txBody>
          <a:bodyPr lIns="68580" tIns="34290" rIns="68580" bIns="34290" anchor="ctr"/>
          <a:lstStyle/>
          <a:p>
            <a:r>
              <a:rPr lang="zh-CN" altLang="zh-CN" sz="2000" b="1" dirty="0">
                <a:solidFill>
                  <a:srgbClr val="0000FF"/>
                </a:solidFill>
                <a:latin typeface="Verdana" pitchFamily="34" charset="0"/>
                <a:ea typeface="楷体_GB2312" pitchFamily="49" charset="-122"/>
              </a:rPr>
              <a:t>人大代表有权依照法律规定的程序，对政府等机关的工作提出质问并要求答复</a:t>
            </a:r>
          </a:p>
        </p:txBody>
      </p:sp>
      <p:sp>
        <p:nvSpPr>
          <p:cNvPr id="16398" name="AutoShape 14"/>
          <p:cNvSpPr>
            <a:spLocks noChangeArrowheads="1"/>
          </p:cNvSpPr>
          <p:nvPr/>
        </p:nvSpPr>
        <p:spPr bwMode="auto">
          <a:xfrm>
            <a:off x="3657601" y="4000500"/>
            <a:ext cx="216694" cy="215504"/>
          </a:xfrm>
          <a:prstGeom prst="rightArrow">
            <a:avLst>
              <a:gd name="adj1" fmla="val 50000"/>
              <a:gd name="adj2" fmla="val 25138"/>
            </a:avLst>
          </a:prstGeom>
          <a:solidFill>
            <a:srgbClr val="A70154"/>
          </a:solidFill>
          <a:ln w="9525">
            <a:solidFill>
              <a:schemeClr val="tx1"/>
            </a:solidFill>
            <a:miter lim="800000"/>
            <a:headEnd/>
            <a:tailEnd/>
          </a:ln>
        </p:spPr>
        <p:txBody>
          <a:bodyPr wrap="none" lIns="68580" tIns="34290" rIns="68580" bIns="34290" anchor="ctr"/>
          <a:lstStyle/>
          <a:p>
            <a:pPr algn="ctr"/>
            <a:endParaRPr lang="zh-CN" altLang="zh-CN" sz="2000">
              <a:latin typeface="Verdana" pitchFamily="34" charset="0"/>
              <a:ea typeface="楷体_GB2312" pitchFamily="49" charset="-122"/>
            </a:endParaRPr>
          </a:p>
        </p:txBody>
      </p:sp>
      <p:sp>
        <p:nvSpPr>
          <p:cNvPr id="16399" name="Rectangle 15">
            <a:hlinkClick r:id="rId2" action="ppaction://hlinksldjump"/>
          </p:cNvPr>
          <p:cNvSpPr>
            <a:spLocks noChangeArrowheads="1"/>
          </p:cNvSpPr>
          <p:nvPr/>
        </p:nvSpPr>
        <p:spPr bwMode="auto">
          <a:xfrm>
            <a:off x="3943351" y="742950"/>
            <a:ext cx="2393156" cy="457200"/>
          </a:xfrm>
          <a:prstGeom prst="rect">
            <a:avLst/>
          </a:prstGeom>
          <a:solidFill>
            <a:srgbClr val="FFFF99"/>
          </a:solidFill>
          <a:ln w="9525">
            <a:solidFill>
              <a:srgbClr val="2A4968"/>
            </a:solidFill>
            <a:miter lim="800000"/>
            <a:headEnd/>
            <a:tailEnd/>
          </a:ln>
        </p:spPr>
        <p:txBody>
          <a:bodyPr lIns="68580" tIns="34290" rIns="68580" bIns="34290" anchor="ctr"/>
          <a:lstStyle/>
          <a:p>
            <a:r>
              <a:rPr lang="zh-CN" altLang="zh-CN" sz="2000" b="1" dirty="0">
                <a:solidFill>
                  <a:srgbClr val="0000FF"/>
                </a:solidFill>
                <a:latin typeface="Verdana" pitchFamily="34" charset="0"/>
                <a:ea typeface="楷体_GB2312" pitchFamily="49" charset="-122"/>
              </a:rPr>
              <a:t>审议各项议案</a:t>
            </a:r>
          </a:p>
        </p:txBody>
      </p:sp>
      <p:sp>
        <p:nvSpPr>
          <p:cNvPr id="16400" name="AutoShape 16"/>
          <p:cNvSpPr>
            <a:spLocks noChangeArrowheads="1"/>
          </p:cNvSpPr>
          <p:nvPr/>
        </p:nvSpPr>
        <p:spPr bwMode="auto">
          <a:xfrm>
            <a:off x="3600451" y="1543050"/>
            <a:ext cx="216694" cy="215504"/>
          </a:xfrm>
          <a:prstGeom prst="rightArrow">
            <a:avLst>
              <a:gd name="adj1" fmla="val 50000"/>
              <a:gd name="adj2" fmla="val 25138"/>
            </a:avLst>
          </a:prstGeom>
          <a:solidFill>
            <a:srgbClr val="A70154"/>
          </a:solidFill>
          <a:ln w="9525">
            <a:solidFill>
              <a:schemeClr val="tx1"/>
            </a:solidFill>
            <a:miter lim="800000"/>
            <a:headEnd/>
            <a:tailEnd/>
          </a:ln>
        </p:spPr>
        <p:txBody>
          <a:bodyPr wrap="none" lIns="68580" tIns="34290" rIns="68580" bIns="34290" anchor="ctr"/>
          <a:lstStyle/>
          <a:p>
            <a:pPr algn="ctr"/>
            <a:endParaRPr lang="zh-CN" altLang="zh-CN" sz="2000">
              <a:latin typeface="Verdana" pitchFamily="34" charset="0"/>
              <a:ea typeface="楷体_GB2312" pitchFamily="49" charset="-122"/>
            </a:endParaRPr>
          </a:p>
        </p:txBody>
      </p:sp>
      <p:sp>
        <p:nvSpPr>
          <p:cNvPr id="16401" name="AutoShape 17"/>
          <p:cNvSpPr>
            <a:spLocks noChangeArrowheads="1"/>
          </p:cNvSpPr>
          <p:nvPr/>
        </p:nvSpPr>
        <p:spPr bwMode="auto">
          <a:xfrm>
            <a:off x="3600451" y="857250"/>
            <a:ext cx="216694" cy="215504"/>
          </a:xfrm>
          <a:prstGeom prst="rightArrow">
            <a:avLst>
              <a:gd name="adj1" fmla="val 50000"/>
              <a:gd name="adj2" fmla="val 25138"/>
            </a:avLst>
          </a:prstGeom>
          <a:solidFill>
            <a:srgbClr val="A70154"/>
          </a:solidFill>
          <a:ln w="9525">
            <a:solidFill>
              <a:schemeClr val="tx1"/>
            </a:solidFill>
            <a:miter lim="800000"/>
            <a:headEnd/>
            <a:tailEnd/>
          </a:ln>
        </p:spPr>
        <p:txBody>
          <a:bodyPr wrap="none" lIns="68580" tIns="34290" rIns="68580" bIns="34290" anchor="ctr"/>
          <a:lstStyle/>
          <a:p>
            <a:pPr algn="ctr"/>
            <a:endParaRPr lang="zh-CN" altLang="zh-CN" sz="2000">
              <a:latin typeface="Verdana" pitchFamily="34" charset="0"/>
              <a:ea typeface="楷体_GB2312" pitchFamily="49" charset="-122"/>
            </a:endParaRPr>
          </a:p>
        </p:txBody>
      </p:sp>
      <p:sp>
        <p:nvSpPr>
          <p:cNvPr id="16402" name="Rectangle 18">
            <a:hlinkClick r:id="rId2" action="ppaction://hlinksldjump"/>
          </p:cNvPr>
          <p:cNvSpPr>
            <a:spLocks noChangeArrowheads="1"/>
          </p:cNvSpPr>
          <p:nvPr/>
        </p:nvSpPr>
        <p:spPr bwMode="auto">
          <a:xfrm>
            <a:off x="3943351" y="1428750"/>
            <a:ext cx="2393156" cy="457200"/>
          </a:xfrm>
          <a:prstGeom prst="rect">
            <a:avLst/>
          </a:prstGeom>
          <a:solidFill>
            <a:srgbClr val="CCFFCC"/>
          </a:solidFill>
          <a:ln w="9525">
            <a:solidFill>
              <a:srgbClr val="2A4968"/>
            </a:solidFill>
            <a:miter lim="800000"/>
            <a:headEnd/>
            <a:tailEnd/>
          </a:ln>
        </p:spPr>
        <p:txBody>
          <a:bodyPr lIns="68580" tIns="34290" rIns="68580" bIns="34290" anchor="ctr"/>
          <a:lstStyle/>
          <a:p>
            <a:r>
              <a:rPr lang="zh-CN" altLang="zh-CN" sz="2000" b="1" dirty="0">
                <a:solidFill>
                  <a:srgbClr val="0000FF"/>
                </a:solidFill>
                <a:latin typeface="Verdana" pitchFamily="34" charset="0"/>
                <a:ea typeface="楷体_GB2312" pitchFamily="49" charset="-122"/>
              </a:rPr>
              <a:t>表决各项决定</a:t>
            </a:r>
          </a:p>
        </p:txBody>
      </p:sp>
    </p:spTree>
  </p:cSld>
  <p:clrMapOvr>
    <a:masterClrMapping/>
  </p:clrMapOvr>
  <p:transition advTm="3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圆角矩形 4"/>
          <p:cNvGrpSpPr>
            <a:grpSpLocks/>
          </p:cNvGrpSpPr>
          <p:nvPr/>
        </p:nvGrpSpPr>
        <p:grpSpPr bwMode="auto">
          <a:xfrm>
            <a:off x="271464" y="985837"/>
            <a:ext cx="8656637" cy="3719513"/>
            <a:chOff x="0" y="0"/>
            <a:chExt cx="7442" cy="3966"/>
          </a:xfrm>
        </p:grpSpPr>
        <p:pic>
          <p:nvPicPr>
            <p:cNvPr id="66575" name="圆角矩形 4"/>
            <p:cNvPicPr>
              <a:picLocks noChangeAspect="1" noChangeArrowheads="1"/>
            </p:cNvPicPr>
            <p:nvPr/>
          </p:nvPicPr>
          <p:blipFill>
            <a:blip r:embed="rId2" cstate="print"/>
            <a:srcRect/>
            <a:stretch>
              <a:fillRect/>
            </a:stretch>
          </p:blipFill>
          <p:spPr bwMode="auto">
            <a:xfrm>
              <a:off x="0" y="0"/>
              <a:ext cx="7442" cy="3966"/>
            </a:xfrm>
            <a:prstGeom prst="rect">
              <a:avLst/>
            </a:prstGeom>
            <a:noFill/>
            <a:ln w="9525">
              <a:noFill/>
              <a:miter lim="800000"/>
              <a:headEnd/>
              <a:tailEnd/>
            </a:ln>
          </p:spPr>
        </p:pic>
        <p:sp>
          <p:nvSpPr>
            <p:cNvPr id="2" name="Text Box 5"/>
            <p:cNvSpPr txBox="1"/>
            <p:nvPr/>
          </p:nvSpPr>
          <p:spPr>
            <a:xfrm>
              <a:off x="33" y="31"/>
              <a:ext cx="7376" cy="3905"/>
            </a:xfrm>
            <a:prstGeom prst="rect">
              <a:avLst/>
            </a:prstGeom>
            <a:no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indent="0" algn="ctr" eaLnBrk="1" hangingPunct="1">
                <a:lnSpc>
                  <a:spcPct val="100000"/>
                </a:lnSpc>
                <a:spcBef>
                  <a:spcPct val="0"/>
                </a:spcBef>
                <a:buFont typeface="Arial" panose="020B0604020202020204" pitchFamily="34" charset="0"/>
                <a:buNone/>
                <a:defRPr/>
              </a:pPr>
              <a:endParaRPr lang="zh-CN" altLang="en-US" sz="1350" b="1" dirty="0">
                <a:solidFill>
                  <a:srgbClr val="FFFF00"/>
                </a:solidFill>
              </a:endParaRPr>
            </a:p>
          </p:txBody>
        </p:sp>
      </p:grpSp>
      <p:grpSp>
        <p:nvGrpSpPr>
          <p:cNvPr id="6" name="组合 26"/>
          <p:cNvGrpSpPr>
            <a:grpSpLocks/>
          </p:cNvGrpSpPr>
          <p:nvPr/>
        </p:nvGrpSpPr>
        <p:grpSpPr bwMode="auto">
          <a:xfrm>
            <a:off x="531813" y="1191816"/>
            <a:ext cx="2819400" cy="175022"/>
            <a:chOff x="0" y="0"/>
            <a:chExt cx="3275216" cy="291392"/>
          </a:xfrm>
        </p:grpSpPr>
        <p:sp>
          <p:nvSpPr>
            <p:cNvPr id="16402" name="菱形 28"/>
            <p:cNvSpPr/>
            <p:nvPr/>
          </p:nvSpPr>
          <p:spPr>
            <a:xfrm>
              <a:off x="154909" y="160563"/>
              <a:ext cx="106961" cy="130829"/>
            </a:xfrm>
            <a:prstGeom prst="diamond">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indent="0" algn="ctr" eaLnBrk="1" hangingPunct="1">
                <a:lnSpc>
                  <a:spcPct val="100000"/>
                </a:lnSpc>
                <a:spcBef>
                  <a:spcPct val="0"/>
                </a:spcBef>
                <a:buFont typeface="Arial" panose="020B0604020202020204" pitchFamily="34" charset="0"/>
                <a:buNone/>
                <a:defRPr/>
              </a:pPr>
              <a:endParaRPr lang="zh-CN" altLang="en-US" sz="1350" dirty="0">
                <a:solidFill>
                  <a:srgbClr val="FFFFFF"/>
                </a:solidFill>
              </a:endParaRPr>
            </a:p>
          </p:txBody>
        </p:sp>
        <p:sp>
          <p:nvSpPr>
            <p:cNvPr id="66571" name="泪滴形 29"/>
            <p:cNvSpPr>
              <a:spLocks/>
            </p:cNvSpPr>
            <p:nvPr/>
          </p:nvSpPr>
          <p:spPr bwMode="auto">
            <a:xfrm rot="2700000">
              <a:off x="423" y="71618"/>
              <a:ext cx="145227" cy="146076"/>
            </a:xfrm>
            <a:custGeom>
              <a:avLst/>
              <a:gdLst>
                <a:gd name="T0" fmla="*/ 0 w 145227"/>
                <a:gd name="T1" fmla="*/ 73038 h 146076"/>
                <a:gd name="T2" fmla="*/ 72614 w 145227"/>
                <a:gd name="T3" fmla="*/ 0 h 146076"/>
                <a:gd name="T4" fmla="*/ 145227 w 145227"/>
                <a:gd name="T5" fmla="*/ 0 h 146076"/>
                <a:gd name="T6" fmla="*/ 145227 w 145227"/>
                <a:gd name="T7" fmla="*/ 73038 h 146076"/>
                <a:gd name="T8" fmla="*/ 72613 w 145227"/>
                <a:gd name="T9" fmla="*/ 146076 h 146076"/>
                <a:gd name="T10" fmla="*/ -1 w 145227"/>
                <a:gd name="T11" fmla="*/ 73038 h 146076"/>
                <a:gd name="T12" fmla="*/ 0 w 145227"/>
                <a:gd name="T13" fmla="*/ 73038 h 146076"/>
                <a:gd name="T14" fmla="*/ 0 60000 65536"/>
                <a:gd name="T15" fmla="*/ 0 60000 65536"/>
                <a:gd name="T16" fmla="*/ 0 60000 65536"/>
                <a:gd name="T17" fmla="*/ 0 60000 65536"/>
                <a:gd name="T18" fmla="*/ 0 60000 65536"/>
                <a:gd name="T19" fmla="*/ 0 60000 65536"/>
                <a:gd name="T20" fmla="*/ 0 60000 65536"/>
                <a:gd name="T21" fmla="*/ 0 w 145227"/>
                <a:gd name="T22" fmla="*/ 0 h 146076"/>
                <a:gd name="T23" fmla="*/ 145227 w 145227"/>
                <a:gd name="T24" fmla="*/ 146076 h 1460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227" h="146076">
                  <a:moveTo>
                    <a:pt x="0" y="73038"/>
                  </a:moveTo>
                  <a:cubicBezTo>
                    <a:pt x="0" y="32700"/>
                    <a:pt x="32510" y="0"/>
                    <a:pt x="72614" y="0"/>
                  </a:cubicBezTo>
                  <a:lnTo>
                    <a:pt x="145227" y="0"/>
                  </a:lnTo>
                  <a:lnTo>
                    <a:pt x="145227" y="73038"/>
                  </a:lnTo>
                  <a:cubicBezTo>
                    <a:pt x="145227" y="113376"/>
                    <a:pt x="112717" y="146076"/>
                    <a:pt x="72613" y="146076"/>
                  </a:cubicBezTo>
                  <a:cubicBezTo>
                    <a:pt x="32509" y="146076"/>
                    <a:pt x="-1" y="113376"/>
                    <a:pt x="-1" y="73038"/>
                  </a:cubicBezTo>
                  <a:lnTo>
                    <a:pt x="0" y="73038"/>
                  </a:lnTo>
                  <a:close/>
                </a:path>
              </a:pathLst>
            </a:custGeom>
            <a:noFill/>
            <a:ln w="12700" cap="flat" cmpd="sng">
              <a:solidFill>
                <a:schemeClr val="bg1"/>
              </a:solidFill>
              <a:prstDash val="solid"/>
              <a:round/>
              <a:headEnd type="none" w="med" len="med"/>
              <a:tailEnd type="none" w="med" len="med"/>
            </a:ln>
          </p:spPr>
          <p:txBody>
            <a:bodyPr/>
            <a:lstStyle/>
            <a:p>
              <a:endParaRPr lang="zh-CN" altLang="en-US"/>
            </a:p>
          </p:txBody>
        </p:sp>
        <p:sp>
          <p:nvSpPr>
            <p:cNvPr id="66572" name="泪滴形 30"/>
            <p:cNvSpPr>
              <a:spLocks/>
            </p:cNvSpPr>
            <p:nvPr/>
          </p:nvSpPr>
          <p:spPr bwMode="auto">
            <a:xfrm rot="-8100000">
              <a:off x="261815" y="72043"/>
              <a:ext cx="146076" cy="145227"/>
            </a:xfrm>
            <a:custGeom>
              <a:avLst/>
              <a:gdLst>
                <a:gd name="T0" fmla="*/ 0 w 145227"/>
                <a:gd name="T1" fmla="*/ 66923 h 146076"/>
                <a:gd name="T2" fmla="*/ 79250 w 145227"/>
                <a:gd name="T3" fmla="*/ 0 h 146076"/>
                <a:gd name="T4" fmla="*/ 158497 w 145227"/>
                <a:gd name="T5" fmla="*/ 0 h 146076"/>
                <a:gd name="T6" fmla="*/ 158497 w 145227"/>
                <a:gd name="T7" fmla="*/ 66923 h 146076"/>
                <a:gd name="T8" fmla="*/ 79248 w 145227"/>
                <a:gd name="T9" fmla="*/ 133847 h 146076"/>
                <a:gd name="T10" fmla="*/ -1 w 145227"/>
                <a:gd name="T11" fmla="*/ 66923 h 146076"/>
                <a:gd name="T12" fmla="*/ 0 w 145227"/>
                <a:gd name="T13" fmla="*/ 66923 h 146076"/>
                <a:gd name="T14" fmla="*/ 0 60000 65536"/>
                <a:gd name="T15" fmla="*/ 0 60000 65536"/>
                <a:gd name="T16" fmla="*/ 0 60000 65536"/>
                <a:gd name="T17" fmla="*/ 0 60000 65536"/>
                <a:gd name="T18" fmla="*/ 0 60000 65536"/>
                <a:gd name="T19" fmla="*/ 0 60000 65536"/>
                <a:gd name="T20" fmla="*/ 0 60000 65536"/>
                <a:gd name="T21" fmla="*/ 0 w 145227"/>
                <a:gd name="T22" fmla="*/ 0 h 146076"/>
                <a:gd name="T23" fmla="*/ 145227 w 145227"/>
                <a:gd name="T24" fmla="*/ 146076 h 1460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227" h="146076">
                  <a:moveTo>
                    <a:pt x="0" y="73038"/>
                  </a:moveTo>
                  <a:cubicBezTo>
                    <a:pt x="0" y="32700"/>
                    <a:pt x="32510" y="0"/>
                    <a:pt x="72614" y="0"/>
                  </a:cubicBezTo>
                  <a:lnTo>
                    <a:pt x="145227" y="0"/>
                  </a:lnTo>
                  <a:lnTo>
                    <a:pt x="145227" y="73038"/>
                  </a:lnTo>
                  <a:cubicBezTo>
                    <a:pt x="145227" y="113376"/>
                    <a:pt x="112717" y="146076"/>
                    <a:pt x="72613" y="146076"/>
                  </a:cubicBezTo>
                  <a:cubicBezTo>
                    <a:pt x="32509" y="146076"/>
                    <a:pt x="-1" y="113376"/>
                    <a:pt x="-1" y="73038"/>
                  </a:cubicBezTo>
                  <a:lnTo>
                    <a:pt x="0" y="73038"/>
                  </a:lnTo>
                  <a:close/>
                </a:path>
              </a:pathLst>
            </a:custGeom>
            <a:noFill/>
            <a:ln w="12700" cap="flat" cmpd="sng">
              <a:solidFill>
                <a:schemeClr val="bg1"/>
              </a:solidFill>
              <a:prstDash val="solid"/>
              <a:round/>
              <a:headEnd type="none" w="med" len="med"/>
              <a:tailEnd type="none" w="med" len="med"/>
            </a:ln>
          </p:spPr>
          <p:txBody>
            <a:bodyPr/>
            <a:lstStyle/>
            <a:p>
              <a:endParaRPr lang="zh-CN" altLang="en-US"/>
            </a:p>
          </p:txBody>
        </p:sp>
        <p:sp>
          <p:nvSpPr>
            <p:cNvPr id="16405" name="菱形 31"/>
            <p:cNvSpPr/>
            <p:nvPr/>
          </p:nvSpPr>
          <p:spPr>
            <a:xfrm>
              <a:off x="154909" y="0"/>
              <a:ext cx="106961" cy="130829"/>
            </a:xfrm>
            <a:prstGeom prst="diamond">
              <a:avLst/>
            </a:prstGeom>
            <a:solidFill>
              <a:schemeClr val="bg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indent="0" algn="ctr" eaLnBrk="1" hangingPunct="1">
                <a:lnSpc>
                  <a:spcPct val="100000"/>
                </a:lnSpc>
                <a:spcBef>
                  <a:spcPct val="0"/>
                </a:spcBef>
                <a:buFont typeface="Arial" panose="020B0604020202020204" pitchFamily="34" charset="0"/>
                <a:buNone/>
                <a:defRPr/>
              </a:pPr>
              <a:endParaRPr lang="zh-CN" altLang="en-US" sz="1350" dirty="0">
                <a:solidFill>
                  <a:srgbClr val="FFFFFF"/>
                </a:solidFill>
              </a:endParaRPr>
            </a:p>
          </p:txBody>
        </p:sp>
        <p:cxnSp>
          <p:nvCxnSpPr>
            <p:cNvPr id="66574" name="直接连接符 32"/>
            <p:cNvCxnSpPr>
              <a:cxnSpLocks noChangeShapeType="1"/>
            </p:cNvCxnSpPr>
            <p:nvPr/>
          </p:nvCxnSpPr>
          <p:spPr bwMode="auto">
            <a:xfrm>
              <a:off x="395744" y="159614"/>
              <a:ext cx="2879472" cy="0"/>
            </a:xfrm>
            <a:prstGeom prst="line">
              <a:avLst/>
            </a:prstGeom>
            <a:noFill/>
            <a:ln w="6350">
              <a:solidFill>
                <a:schemeClr val="bg1"/>
              </a:solidFill>
              <a:round/>
              <a:headEnd/>
              <a:tailEnd/>
            </a:ln>
          </p:spPr>
        </p:cxnSp>
      </p:grpSp>
      <p:pic>
        <p:nvPicPr>
          <p:cNvPr id="3" name="图片 2"/>
          <p:cNvPicPr>
            <a:picLocks noChangeAspect="1"/>
          </p:cNvPicPr>
          <p:nvPr/>
        </p:nvPicPr>
        <p:blipFill>
          <a:blip r:embed="rId3" cstate="print"/>
          <a:srcRect l="13370" r="16575" b="468"/>
          <a:stretch>
            <a:fillRect/>
          </a:stretch>
        </p:blipFill>
        <p:spPr>
          <a:xfrm>
            <a:off x="3083559" y="2121694"/>
            <a:ext cx="2878300" cy="2307431"/>
          </a:xfrm>
          <a:prstGeom prst="rect">
            <a:avLst/>
          </a:prstGeom>
          <a:solidFill>
            <a:schemeClr val="accent2">
              <a:lumMod val="20000"/>
              <a:lumOff val="80000"/>
            </a:schemeClr>
          </a:solidFill>
          <a:ln>
            <a:solidFill>
              <a:schemeClr val="accent1"/>
            </a:solidFill>
          </a:ln>
        </p:spPr>
      </p:pic>
      <p:sp>
        <p:nvSpPr>
          <p:cNvPr id="5" name="椭圆 4"/>
          <p:cNvSpPr/>
          <p:nvPr/>
        </p:nvSpPr>
        <p:spPr>
          <a:xfrm>
            <a:off x="6086317" y="2381369"/>
            <a:ext cx="1990725" cy="1597699"/>
          </a:xfrm>
          <a:prstGeom prst="ellipse">
            <a:avLst/>
          </a:prstGeom>
          <a:solidFill>
            <a:srgbClr val="EE9CF8"/>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a:lstStyle/>
          <a:p>
            <a:pPr algn="ctr" eaLnBrk="0" hangingPunct="0">
              <a:buFont typeface="Arial" panose="020B0604020202020204" pitchFamily="34" charset="0"/>
              <a:buNone/>
              <a:defRPr/>
            </a:pPr>
            <a:r>
              <a:rPr lang="zh-CN" altLang="en-US" sz="2100" b="1" dirty="0">
                <a:gradFill>
                  <a:gsLst>
                    <a:gs pos="0">
                      <a:srgbClr val="012D86"/>
                    </a:gs>
                    <a:gs pos="100000">
                      <a:srgbClr val="0E2557"/>
                    </a:gs>
                  </a:gsLst>
                  <a:lin scaled="0"/>
                </a:gradFill>
                <a:sym typeface="+mn-ea"/>
              </a:rPr>
              <a:t>探究性 </a:t>
            </a:r>
            <a:endParaRPr lang="zh-CN" altLang="en-US" sz="2100" b="1" dirty="0">
              <a:gradFill>
                <a:gsLst>
                  <a:gs pos="0">
                    <a:srgbClr val="012D86"/>
                  </a:gs>
                  <a:gs pos="100000">
                    <a:srgbClr val="0E2557"/>
                  </a:gs>
                </a:gsLst>
                <a:lin scaled="0"/>
              </a:gradFill>
            </a:endParaRPr>
          </a:p>
          <a:p>
            <a:pPr algn="ctr" eaLnBrk="0" hangingPunct="0">
              <a:buFont typeface="Arial" panose="020B0604020202020204" pitchFamily="34" charset="0"/>
              <a:buNone/>
              <a:defRPr/>
            </a:pPr>
            <a:r>
              <a:rPr lang="zh-CN" altLang="en-US" sz="2100" b="1" dirty="0">
                <a:gradFill>
                  <a:gsLst>
                    <a:gs pos="0">
                      <a:srgbClr val="012D86"/>
                    </a:gs>
                    <a:gs pos="100000">
                      <a:srgbClr val="0E2557"/>
                    </a:gs>
                  </a:gsLst>
                  <a:lin scaled="0"/>
                </a:gradFill>
                <a:sym typeface="+mn-ea"/>
              </a:rPr>
              <a:t>开放型 </a:t>
            </a:r>
            <a:endParaRPr lang="zh-CN" altLang="en-US" sz="2100" b="1" dirty="0">
              <a:gradFill>
                <a:gsLst>
                  <a:gs pos="0">
                    <a:srgbClr val="012D86"/>
                  </a:gs>
                  <a:gs pos="100000">
                    <a:srgbClr val="0E2557"/>
                  </a:gs>
                </a:gsLst>
                <a:lin scaled="0"/>
              </a:gradFill>
            </a:endParaRPr>
          </a:p>
          <a:p>
            <a:pPr algn="ctr" eaLnBrk="0" hangingPunct="0">
              <a:buFont typeface="Arial" panose="020B0604020202020204" pitchFamily="34" charset="0"/>
              <a:buNone/>
              <a:defRPr/>
            </a:pPr>
            <a:r>
              <a:rPr lang="zh-CN" altLang="en-US" sz="2100" b="1" dirty="0">
                <a:gradFill>
                  <a:gsLst>
                    <a:gs pos="0">
                      <a:srgbClr val="012D86"/>
                    </a:gs>
                    <a:gs pos="100000">
                      <a:srgbClr val="0E2557"/>
                    </a:gs>
                  </a:gsLst>
                  <a:lin scaled="0"/>
                </a:gradFill>
                <a:sym typeface="+mn-ea"/>
              </a:rPr>
              <a:t>实践性 </a:t>
            </a:r>
            <a:endParaRPr lang="zh-CN" altLang="en-US" sz="2100" b="1" dirty="0">
              <a:gradFill>
                <a:gsLst>
                  <a:gs pos="0">
                    <a:srgbClr val="012D86"/>
                  </a:gs>
                  <a:gs pos="100000">
                    <a:srgbClr val="0E2557"/>
                  </a:gs>
                </a:gsLst>
                <a:lin scaled="0"/>
              </a:gradFill>
            </a:endParaRPr>
          </a:p>
          <a:p>
            <a:pPr algn="ctr" eaLnBrk="0" hangingPunct="0">
              <a:buFont typeface="Arial" panose="020B0604020202020204" pitchFamily="34" charset="0"/>
              <a:buNone/>
              <a:defRPr/>
            </a:pPr>
            <a:r>
              <a:rPr lang="zh-CN" altLang="en-US" sz="2100" b="1" dirty="0">
                <a:gradFill>
                  <a:gsLst>
                    <a:gs pos="0">
                      <a:srgbClr val="012D86"/>
                    </a:gs>
                    <a:gs pos="100000">
                      <a:srgbClr val="0E2557"/>
                    </a:gs>
                  </a:gsLst>
                  <a:lin scaled="0"/>
                </a:gradFill>
                <a:sym typeface="+mn-ea"/>
              </a:rPr>
              <a:t>综合性</a:t>
            </a:r>
            <a:endParaRPr lang="zh-CN" altLang="en-US" sz="2100" b="1" dirty="0">
              <a:solidFill>
                <a:srgbClr val="FFFF00"/>
              </a:solidFill>
            </a:endParaRPr>
          </a:p>
          <a:p>
            <a:pPr eaLnBrk="0" hangingPunct="0">
              <a:buFont typeface="Arial" panose="020B0604020202020204" pitchFamily="34" charset="0"/>
              <a:buNone/>
              <a:defRPr/>
            </a:pPr>
            <a:endParaRPr lang="zh-CN" altLang="en-US" sz="2100" b="1" dirty="0">
              <a:solidFill>
                <a:srgbClr val="FFFF00"/>
              </a:solidFill>
            </a:endParaRPr>
          </a:p>
        </p:txBody>
      </p:sp>
      <p:sp>
        <p:nvSpPr>
          <p:cNvPr id="66565" name="文本框 3"/>
          <p:cNvSpPr txBox="1">
            <a:spLocks noChangeArrowheads="1"/>
          </p:cNvSpPr>
          <p:nvPr/>
        </p:nvSpPr>
        <p:spPr bwMode="auto">
          <a:xfrm>
            <a:off x="6156325" y="1622823"/>
            <a:ext cx="2997200" cy="461665"/>
          </a:xfrm>
          <a:prstGeom prst="rect">
            <a:avLst/>
          </a:prstGeom>
          <a:noFill/>
          <a:ln w="9525">
            <a:noFill/>
            <a:miter lim="800000"/>
            <a:headEnd/>
            <a:tailEnd/>
          </a:ln>
        </p:spPr>
        <p:txBody>
          <a:bodyPr>
            <a:spAutoFit/>
          </a:bodyPr>
          <a:lstStyle/>
          <a:p>
            <a:pPr eaLnBrk="0" hangingPunct="0">
              <a:buFont typeface="Arial" charset="0"/>
              <a:buNone/>
            </a:pPr>
            <a:r>
              <a:rPr lang="zh-CN" altLang="en-US" sz="2400" b="1">
                <a:solidFill>
                  <a:srgbClr val="FFFF00"/>
                </a:solidFill>
              </a:rPr>
              <a:t>北京试题突出特点</a:t>
            </a:r>
          </a:p>
        </p:txBody>
      </p:sp>
      <p:sp>
        <p:nvSpPr>
          <p:cNvPr id="66566" name="文本框 5"/>
          <p:cNvSpPr txBox="1">
            <a:spLocks noChangeArrowheads="1"/>
          </p:cNvSpPr>
          <p:nvPr/>
        </p:nvSpPr>
        <p:spPr bwMode="auto">
          <a:xfrm>
            <a:off x="3132139" y="1622823"/>
            <a:ext cx="2879725" cy="461665"/>
          </a:xfrm>
          <a:prstGeom prst="rect">
            <a:avLst/>
          </a:prstGeom>
          <a:noFill/>
          <a:ln w="9525">
            <a:noFill/>
            <a:miter lim="800000"/>
            <a:headEnd/>
            <a:tailEnd/>
          </a:ln>
        </p:spPr>
        <p:txBody>
          <a:bodyPr>
            <a:spAutoFit/>
          </a:bodyPr>
          <a:lstStyle/>
          <a:p>
            <a:pPr algn="ctr" eaLnBrk="0" hangingPunct="0">
              <a:buFont typeface="Arial" charset="0"/>
              <a:buNone/>
            </a:pPr>
            <a:r>
              <a:rPr lang="en-US" altLang="zh-CN" sz="2400" b="1" dirty="0">
                <a:solidFill>
                  <a:srgbClr val="FFFF00"/>
                </a:solidFill>
              </a:rPr>
              <a:t>“</a:t>
            </a:r>
            <a:r>
              <a:rPr lang="zh-CN" altLang="en-US" sz="2400" b="1" dirty="0">
                <a:solidFill>
                  <a:srgbClr val="FFFF00"/>
                </a:solidFill>
              </a:rPr>
              <a:t>一核四层四翼</a:t>
            </a:r>
            <a:r>
              <a:rPr lang="en-US" altLang="zh-CN" sz="2400" b="1" dirty="0">
                <a:solidFill>
                  <a:srgbClr val="FFFF00"/>
                </a:solidFill>
              </a:rPr>
              <a:t>”</a:t>
            </a:r>
          </a:p>
        </p:txBody>
      </p:sp>
      <p:sp>
        <p:nvSpPr>
          <p:cNvPr id="66567" name="文本框 6"/>
          <p:cNvSpPr txBox="1">
            <a:spLocks noChangeArrowheads="1"/>
          </p:cNvSpPr>
          <p:nvPr/>
        </p:nvSpPr>
        <p:spPr bwMode="auto">
          <a:xfrm>
            <a:off x="309564" y="1622823"/>
            <a:ext cx="2879725" cy="461665"/>
          </a:xfrm>
          <a:prstGeom prst="rect">
            <a:avLst/>
          </a:prstGeom>
          <a:noFill/>
          <a:ln w="9525">
            <a:noFill/>
            <a:miter lim="800000"/>
            <a:headEnd/>
            <a:tailEnd/>
          </a:ln>
        </p:spPr>
        <p:txBody>
          <a:bodyPr>
            <a:spAutoFit/>
          </a:bodyPr>
          <a:lstStyle/>
          <a:p>
            <a:pPr algn="ctr" eaLnBrk="0" hangingPunct="0">
              <a:buFont typeface="Arial" charset="0"/>
              <a:buNone/>
            </a:pPr>
            <a:r>
              <a:rPr lang="zh-CN" altLang="en-US" sz="2400" b="1" dirty="0">
                <a:solidFill>
                  <a:srgbClr val="FFFF00"/>
                </a:solidFill>
              </a:rPr>
              <a:t>全国新课标卷</a:t>
            </a:r>
          </a:p>
        </p:txBody>
      </p:sp>
      <p:sp>
        <p:nvSpPr>
          <p:cNvPr id="8" name="椭圆 7"/>
          <p:cNvSpPr/>
          <p:nvPr/>
        </p:nvSpPr>
        <p:spPr>
          <a:xfrm>
            <a:off x="733426" y="2313385"/>
            <a:ext cx="1990725" cy="1729978"/>
          </a:xfrm>
          <a:prstGeom prst="ellips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a:lstStyle/>
          <a:p>
            <a:pPr algn="ctr" eaLnBrk="0" hangingPunct="0">
              <a:buFont typeface="Arial" panose="020B0604020202020204" pitchFamily="34" charset="0"/>
              <a:buNone/>
              <a:defRPr/>
            </a:pPr>
            <a:r>
              <a:rPr lang="zh-CN" altLang="en-US" sz="2100" b="1" dirty="0">
                <a:solidFill>
                  <a:srgbClr val="FFFF00"/>
                </a:solidFill>
                <a:sym typeface="+mn-ea"/>
              </a:rPr>
              <a:t>基础性</a:t>
            </a:r>
            <a:endParaRPr lang="zh-CN" altLang="en-US" sz="2100" b="1" dirty="0">
              <a:solidFill>
                <a:srgbClr val="FFFF00"/>
              </a:solidFill>
            </a:endParaRPr>
          </a:p>
          <a:p>
            <a:pPr algn="ctr" eaLnBrk="0" hangingPunct="0">
              <a:buFont typeface="Arial" panose="020B0604020202020204" pitchFamily="34" charset="0"/>
              <a:buNone/>
              <a:defRPr/>
            </a:pPr>
            <a:r>
              <a:rPr lang="zh-CN" altLang="en-US" sz="2100" b="1" dirty="0">
                <a:solidFill>
                  <a:srgbClr val="FFFF00"/>
                </a:solidFill>
                <a:sym typeface="+mn-ea"/>
              </a:rPr>
              <a:t>综合性 </a:t>
            </a:r>
            <a:endParaRPr lang="zh-CN" altLang="en-US" sz="2100" b="1" dirty="0">
              <a:solidFill>
                <a:srgbClr val="FFFF00"/>
              </a:solidFill>
            </a:endParaRPr>
          </a:p>
          <a:p>
            <a:pPr algn="ctr" eaLnBrk="0" hangingPunct="0">
              <a:buFont typeface="Arial" panose="020B0604020202020204" pitchFamily="34" charset="0"/>
              <a:buNone/>
              <a:defRPr/>
            </a:pPr>
            <a:r>
              <a:rPr lang="zh-CN" altLang="en-US" sz="2100" b="1" dirty="0">
                <a:solidFill>
                  <a:srgbClr val="FFFF00"/>
                </a:solidFill>
                <a:sym typeface="+mn-ea"/>
              </a:rPr>
              <a:t>应用型 </a:t>
            </a:r>
            <a:endParaRPr lang="zh-CN" altLang="en-US" sz="2100" b="1" dirty="0">
              <a:solidFill>
                <a:srgbClr val="FFFF00"/>
              </a:solidFill>
            </a:endParaRPr>
          </a:p>
          <a:p>
            <a:pPr algn="ctr" eaLnBrk="0" hangingPunct="0">
              <a:buFont typeface="Arial" panose="020B0604020202020204" pitchFamily="34" charset="0"/>
              <a:buNone/>
              <a:defRPr/>
            </a:pPr>
            <a:r>
              <a:rPr lang="zh-CN" altLang="en-US" sz="2100" b="1" dirty="0">
                <a:solidFill>
                  <a:srgbClr val="FFFF00"/>
                </a:solidFill>
              </a:rPr>
              <a:t>创新性</a:t>
            </a:r>
          </a:p>
          <a:p>
            <a:pPr eaLnBrk="0" hangingPunct="0">
              <a:buFont typeface="Arial" panose="020B0604020202020204" pitchFamily="34" charset="0"/>
              <a:buNone/>
              <a:defRPr/>
            </a:pPr>
            <a:endParaRPr lang="zh-CN" altLang="en-US" sz="2100" b="1" dirty="0">
              <a:solidFill>
                <a:srgbClr val="FFFF00"/>
              </a:solidFill>
            </a:endParaRPr>
          </a:p>
        </p:txBody>
      </p:sp>
      <p:sp>
        <p:nvSpPr>
          <p:cNvPr id="66569" name="文本框 15"/>
          <p:cNvSpPr txBox="1">
            <a:spLocks noChangeArrowheads="1"/>
          </p:cNvSpPr>
          <p:nvPr/>
        </p:nvSpPr>
        <p:spPr bwMode="auto">
          <a:xfrm>
            <a:off x="665018" y="205330"/>
            <a:ext cx="7513278" cy="584775"/>
          </a:xfrm>
          <a:prstGeom prst="rect">
            <a:avLst/>
          </a:prstGeom>
          <a:noFill/>
          <a:ln w="9525">
            <a:noFill/>
            <a:miter lim="800000"/>
            <a:headEnd/>
            <a:tailEnd/>
          </a:ln>
        </p:spPr>
        <p:txBody>
          <a:bodyPr wrap="square">
            <a:spAutoFit/>
          </a:bodyPr>
          <a:lstStyle/>
          <a:p>
            <a:pPr algn="ctr">
              <a:buFont typeface="Arial" charset="0"/>
              <a:buNone/>
            </a:pPr>
            <a:r>
              <a:rPr lang="zh-CN" altLang="en-US" sz="3200" b="1" dirty="0" smtClean="0">
                <a:solidFill>
                  <a:srgbClr val="FF0000"/>
                </a:solidFill>
                <a:latin typeface="华文新魏" pitchFamily="2" charset="-122"/>
                <a:ea typeface="华文新魏" pitchFamily="2" charset="-122"/>
                <a:sym typeface="+mn-ea"/>
              </a:rPr>
              <a:t>一、</a:t>
            </a:r>
            <a:r>
              <a:rPr lang="zh-CN" altLang="zh-CN" sz="3200" b="1" dirty="0" smtClean="0">
                <a:solidFill>
                  <a:srgbClr val="FF0000"/>
                </a:solidFill>
                <a:latin typeface="华文新魏" pitchFamily="2" charset="-122"/>
                <a:ea typeface="华文新魏" pitchFamily="2" charset="-122"/>
                <a:sym typeface="+mn-ea"/>
              </a:rPr>
              <a:t>“</a:t>
            </a:r>
            <a:r>
              <a:rPr lang="zh-CN" altLang="en-US" sz="3200" b="1" dirty="0" smtClean="0">
                <a:solidFill>
                  <a:srgbClr val="FF0000"/>
                </a:solidFill>
                <a:latin typeface="华文新魏" pitchFamily="2" charset="-122"/>
                <a:ea typeface="华文新魏" pitchFamily="2" charset="-122"/>
                <a:sym typeface="+mn-ea"/>
              </a:rPr>
              <a:t>新高考</a:t>
            </a:r>
            <a:r>
              <a:rPr lang="en-US" altLang="zh-CN" sz="3200" b="1" dirty="0" smtClean="0">
                <a:solidFill>
                  <a:srgbClr val="FF0000"/>
                </a:solidFill>
                <a:latin typeface="华文新魏" pitchFamily="2" charset="-122"/>
                <a:ea typeface="华文新魏" pitchFamily="2" charset="-122"/>
                <a:sym typeface="+mn-ea"/>
              </a:rPr>
              <a:t>”</a:t>
            </a:r>
            <a:r>
              <a:rPr lang="zh-CN" altLang="en-US" sz="3200" b="1" dirty="0">
                <a:solidFill>
                  <a:srgbClr val="FF0000"/>
                </a:solidFill>
                <a:latin typeface="华文新魏" pitchFamily="2" charset="-122"/>
                <a:ea typeface="华文新魏" pitchFamily="2" charset="-122"/>
              </a:rPr>
              <a:t>，我们如何准备？</a:t>
            </a:r>
            <a:endParaRPr lang="zh-CN" altLang="zh-CN" sz="3200" b="1" dirty="0">
              <a:solidFill>
                <a:srgbClr val="FF0000"/>
              </a:solidFill>
              <a:latin typeface="华文新魏" pitchFamily="2" charset="-122"/>
              <a:ea typeface="华文新魏" pitchFamily="2" charset="-122"/>
              <a:cs typeface="华文行楷"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body" idx="1"/>
          </p:nvPr>
        </p:nvSpPr>
        <p:spPr>
          <a:xfrm>
            <a:off x="609600" y="1341437"/>
            <a:ext cx="8174181" cy="2763644"/>
          </a:xfrm>
          <a:noFill/>
          <a:ln w="19050">
            <a:solidFill>
              <a:srgbClr val="FF0000"/>
            </a:solidFill>
          </a:ln>
        </p:spPr>
        <p:txBody>
          <a:bodyPr>
            <a:noAutofit/>
          </a:bodyPr>
          <a:lstStyle/>
          <a:p>
            <a:pPr>
              <a:lnSpc>
                <a:spcPct val="100000"/>
              </a:lnSpc>
              <a:buNone/>
            </a:pPr>
            <a:r>
              <a:rPr lang="zh-CN" altLang="en-US" sz="2000" b="1" dirty="0">
                <a:latin typeface="楷体" pitchFamily="49" charset="-122"/>
                <a:ea typeface="楷体" pitchFamily="49" charset="-122"/>
              </a:rPr>
              <a:t>（</a:t>
            </a:r>
            <a:r>
              <a:rPr lang="zh-CN" altLang="zh-CN" sz="2000" b="1" dirty="0">
                <a:latin typeface="楷体" pitchFamily="49" charset="-122"/>
                <a:ea typeface="楷体" pitchFamily="49" charset="-122"/>
              </a:rPr>
              <a:t>1</a:t>
            </a:r>
            <a:r>
              <a:rPr lang="zh-CN" altLang="en-US" sz="2000" b="1" dirty="0">
                <a:latin typeface="楷体" pitchFamily="49" charset="-122"/>
                <a:ea typeface="楷体" pitchFamily="49" charset="-122"/>
              </a:rPr>
              <a:t>）如果是关系法律的立、改、废的决定则是立法权； </a:t>
            </a:r>
          </a:p>
          <a:p>
            <a:pPr>
              <a:lnSpc>
                <a:spcPct val="100000"/>
              </a:lnSpc>
              <a:buNone/>
            </a:pPr>
            <a:r>
              <a:rPr lang="zh-CN" altLang="en-US" sz="2000" b="1" dirty="0">
                <a:latin typeface="楷体" pitchFamily="49" charset="-122"/>
                <a:ea typeface="楷体" pitchFamily="49" charset="-122"/>
              </a:rPr>
              <a:t>（</a:t>
            </a:r>
            <a:r>
              <a:rPr lang="zh-CN" altLang="zh-CN" sz="2000" b="1" dirty="0">
                <a:latin typeface="楷体" pitchFamily="49" charset="-122"/>
                <a:ea typeface="楷体" pitchFamily="49" charset="-122"/>
              </a:rPr>
              <a:t>2</a:t>
            </a:r>
            <a:r>
              <a:rPr lang="zh-CN" altLang="en-US" sz="2000" b="1" dirty="0">
                <a:latin typeface="楷体" pitchFamily="49" charset="-122"/>
                <a:ea typeface="楷体" pitchFamily="49" charset="-122"/>
              </a:rPr>
              <a:t>）如果是对国家机关干部进行任免的决定则是任免权； </a:t>
            </a:r>
          </a:p>
          <a:p>
            <a:pPr>
              <a:lnSpc>
                <a:spcPct val="100000"/>
              </a:lnSpc>
              <a:buNone/>
            </a:pPr>
            <a:r>
              <a:rPr lang="zh-CN" altLang="en-US" sz="2000" b="1" dirty="0">
                <a:latin typeface="楷体" pitchFamily="49" charset="-122"/>
                <a:ea typeface="楷体" pitchFamily="49" charset="-122"/>
              </a:rPr>
              <a:t>（</a:t>
            </a:r>
            <a:r>
              <a:rPr lang="zh-CN" altLang="zh-CN" sz="2000" b="1" dirty="0">
                <a:latin typeface="楷体" pitchFamily="49" charset="-122"/>
                <a:ea typeface="楷体" pitchFamily="49" charset="-122"/>
              </a:rPr>
              <a:t>3</a:t>
            </a:r>
            <a:r>
              <a:rPr lang="zh-CN" altLang="en-US" sz="2000" b="1" dirty="0">
                <a:latin typeface="楷体" pitchFamily="49" charset="-122"/>
                <a:ea typeface="楷体" pitchFamily="49" charset="-122"/>
              </a:rPr>
              <a:t>）关于“一府两院”及其工作人员的年度工作报告或审查则是监督权；</a:t>
            </a:r>
          </a:p>
          <a:p>
            <a:pPr>
              <a:lnSpc>
                <a:spcPct val="100000"/>
              </a:lnSpc>
              <a:buNone/>
            </a:pPr>
            <a:r>
              <a:rPr lang="zh-CN" altLang="en-US" sz="2000" b="1" dirty="0">
                <a:latin typeface="楷体" pitchFamily="49" charset="-122"/>
                <a:ea typeface="楷体" pitchFamily="49" charset="-122"/>
              </a:rPr>
              <a:t>（</a:t>
            </a:r>
            <a:r>
              <a:rPr lang="zh-CN" altLang="zh-CN" sz="2000" b="1" dirty="0">
                <a:latin typeface="楷体" pitchFamily="49" charset="-122"/>
                <a:ea typeface="楷体" pitchFamily="49" charset="-122"/>
              </a:rPr>
              <a:t>4</a:t>
            </a:r>
            <a:r>
              <a:rPr lang="zh-CN" altLang="en-US" sz="2000" b="1" dirty="0">
                <a:latin typeface="楷体" pitchFamily="49" charset="-122"/>
                <a:ea typeface="楷体" pitchFamily="49" charset="-122"/>
              </a:rPr>
              <a:t>）关于国家大政方针、重大事项、规划的通过是</a:t>
            </a:r>
            <a:r>
              <a:rPr lang="zh-CN" altLang="en-US" sz="2000" b="1" dirty="0" smtClean="0">
                <a:latin typeface="楷体" pitchFamily="49" charset="-122"/>
                <a:ea typeface="楷体" pitchFamily="49" charset="-122"/>
              </a:rPr>
              <a:t>决定权； </a:t>
            </a:r>
            <a:endParaRPr lang="zh-CN" altLang="en-US" sz="2000" b="1" dirty="0">
              <a:latin typeface="楷体" pitchFamily="49" charset="-122"/>
              <a:ea typeface="楷体" pitchFamily="49" charset="-122"/>
            </a:endParaRPr>
          </a:p>
          <a:p>
            <a:pPr>
              <a:lnSpc>
                <a:spcPct val="100000"/>
              </a:lnSpc>
              <a:buNone/>
            </a:pPr>
            <a:r>
              <a:rPr lang="zh-CN" altLang="en-US" sz="2000" b="1" dirty="0">
                <a:latin typeface="楷体" pitchFamily="49" charset="-122"/>
                <a:ea typeface="楷体" pitchFamily="49" charset="-122"/>
              </a:rPr>
              <a:t>（</a:t>
            </a:r>
            <a:r>
              <a:rPr lang="zh-CN" altLang="zh-CN" sz="2000" b="1" dirty="0">
                <a:latin typeface="楷体" pitchFamily="49" charset="-122"/>
                <a:ea typeface="楷体" pitchFamily="49" charset="-122"/>
              </a:rPr>
              <a:t>5</a:t>
            </a:r>
            <a:r>
              <a:rPr lang="zh-CN" altLang="en-US" sz="2000" b="1" dirty="0">
                <a:latin typeface="楷体" pitchFamily="49" charset="-122"/>
                <a:ea typeface="楷体" pitchFamily="49" charset="-122"/>
              </a:rPr>
              <a:t>）审议通过上年度的工作报告是监督权，下年度计划是否批准属决定权。</a:t>
            </a:r>
          </a:p>
        </p:txBody>
      </p:sp>
      <p:sp>
        <p:nvSpPr>
          <p:cNvPr id="14340" name="Rectangle 4"/>
          <p:cNvSpPr>
            <a:spLocks noChangeArrowheads="1"/>
          </p:cNvSpPr>
          <p:nvPr/>
        </p:nvSpPr>
        <p:spPr bwMode="auto">
          <a:xfrm>
            <a:off x="2420536" y="226194"/>
            <a:ext cx="3045393" cy="434579"/>
          </a:xfrm>
          <a:prstGeom prst="rect">
            <a:avLst/>
          </a:prstGeom>
          <a:solidFill>
            <a:srgbClr val="FFFF00"/>
          </a:solidFill>
          <a:ln w="9525">
            <a:noFill/>
            <a:miter lim="800000"/>
            <a:headEnd/>
            <a:tailEnd/>
          </a:ln>
          <a:effectLst/>
        </p:spPr>
        <p:txBody>
          <a:bodyPr wrap="square" lIns="68580" tIns="34290" rIns="68580" bIns="34290">
            <a:spAutoFit/>
          </a:bodyPr>
          <a:lstStyle/>
          <a:p>
            <a:r>
              <a:rPr lang="zh-CN" altLang="en-US" sz="2400" b="1" dirty="0">
                <a:solidFill>
                  <a:srgbClr val="FF0000"/>
                </a:solidFill>
              </a:rPr>
              <a:t>区分人大的四个职权</a:t>
            </a:r>
          </a:p>
        </p:txBody>
      </p:sp>
      <p:sp>
        <p:nvSpPr>
          <p:cNvPr id="14341" name="Text Box 5"/>
          <p:cNvSpPr txBox="1">
            <a:spLocks noChangeArrowheads="1"/>
          </p:cNvSpPr>
          <p:nvPr/>
        </p:nvSpPr>
        <p:spPr bwMode="auto">
          <a:xfrm>
            <a:off x="367145" y="735546"/>
            <a:ext cx="8015993" cy="377026"/>
          </a:xfrm>
          <a:prstGeom prst="rect">
            <a:avLst/>
          </a:prstGeom>
          <a:noFill/>
          <a:ln w="9525">
            <a:noFill/>
            <a:miter lim="800000"/>
            <a:headEnd/>
            <a:tailEnd/>
          </a:ln>
          <a:effectLst/>
        </p:spPr>
        <p:txBody>
          <a:bodyPr wrap="square" lIns="68580" tIns="34290" rIns="68580" bIns="34290">
            <a:spAutoFit/>
          </a:bodyPr>
          <a:lstStyle/>
          <a:p>
            <a:pPr>
              <a:spcBef>
                <a:spcPct val="50000"/>
              </a:spcBef>
            </a:pPr>
            <a:r>
              <a:rPr lang="zh-CN" altLang="en-US" sz="2000" b="1" dirty="0"/>
              <a:t>四个权力的区分关键是看内容，而不能看文字中有没有“决定”二字</a:t>
            </a:r>
          </a:p>
        </p:txBody>
      </p:sp>
    </p:spTree>
  </p:cSld>
  <p:clrMapOvr>
    <a:masterClrMapping/>
  </p:clrMapOvr>
  <p:transition advTm="3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1439467" y="897731"/>
            <a:ext cx="592931" cy="3995738"/>
          </a:xfrm>
          <a:prstGeom prst="flowChartProcess">
            <a:avLst/>
          </a:prstGeom>
          <a:noFill/>
          <a:ln w="9525" cmpd="sng">
            <a:solidFill>
              <a:schemeClr val="tx1"/>
            </a:solidFill>
            <a:miter lim="800000"/>
            <a:headEnd/>
            <a:tailEnd/>
          </a:ln>
          <a:effectLst/>
        </p:spPr>
        <p:txBody>
          <a:bodyPr vert="eaVert" wrap="none" lIns="68580" tIns="34290" rIns="68580" bIns="34290" anchor="ctr"/>
          <a:lstStyle/>
          <a:p>
            <a:pPr algn="ctr"/>
            <a:r>
              <a:rPr lang="zh-CN" altLang="en-US" sz="3600" b="1" dirty="0">
                <a:solidFill>
                  <a:srgbClr val="0000FF"/>
                </a:solidFill>
                <a:latin typeface="Verdana" pitchFamily="34" charset="0"/>
                <a:ea typeface="黑体" pitchFamily="49" charset="-122"/>
              </a:rPr>
              <a:t>人民代表大会职权</a:t>
            </a:r>
          </a:p>
        </p:txBody>
      </p:sp>
      <p:grpSp>
        <p:nvGrpSpPr>
          <p:cNvPr id="2" name="Group 3"/>
          <p:cNvGrpSpPr>
            <a:grpSpLocks/>
          </p:cNvGrpSpPr>
          <p:nvPr/>
        </p:nvGrpSpPr>
        <p:grpSpPr bwMode="auto">
          <a:xfrm>
            <a:off x="2032397" y="1437085"/>
            <a:ext cx="379809" cy="2808684"/>
            <a:chOff x="0" y="0"/>
            <a:chExt cx="319" cy="2857"/>
          </a:xfrm>
        </p:grpSpPr>
        <p:cxnSp>
          <p:nvCxnSpPr>
            <p:cNvPr id="22532" name="AutoShape 4"/>
            <p:cNvCxnSpPr>
              <a:cxnSpLocks noChangeShapeType="1"/>
            </p:cNvCxnSpPr>
            <p:nvPr/>
          </p:nvCxnSpPr>
          <p:spPr bwMode="auto">
            <a:xfrm flipV="1">
              <a:off x="0" y="0"/>
              <a:ext cx="319" cy="1497"/>
            </a:xfrm>
            <a:prstGeom prst="bentConnector3">
              <a:avLst>
                <a:gd name="adj1" fmla="val 49843"/>
              </a:avLst>
            </a:prstGeom>
            <a:noFill/>
            <a:ln w="57150" cmpd="sng">
              <a:solidFill>
                <a:schemeClr val="tx1"/>
              </a:solidFill>
              <a:miter lim="800000"/>
              <a:headEnd/>
              <a:tailEnd/>
            </a:ln>
            <a:effectLst/>
          </p:spPr>
        </p:cxnSp>
        <p:cxnSp>
          <p:nvCxnSpPr>
            <p:cNvPr id="22533" name="AutoShape 5"/>
            <p:cNvCxnSpPr>
              <a:cxnSpLocks noChangeShapeType="1"/>
            </p:cNvCxnSpPr>
            <p:nvPr/>
          </p:nvCxnSpPr>
          <p:spPr bwMode="auto">
            <a:xfrm flipV="1">
              <a:off x="0" y="862"/>
              <a:ext cx="319" cy="635"/>
            </a:xfrm>
            <a:prstGeom prst="bentConnector3">
              <a:avLst>
                <a:gd name="adj1" fmla="val 49843"/>
              </a:avLst>
            </a:prstGeom>
            <a:noFill/>
            <a:ln w="57150" cmpd="sng">
              <a:solidFill>
                <a:schemeClr val="tx1"/>
              </a:solidFill>
              <a:miter lim="800000"/>
              <a:headEnd/>
              <a:tailEnd/>
            </a:ln>
            <a:effectLst/>
          </p:spPr>
        </p:cxnSp>
        <p:cxnSp>
          <p:nvCxnSpPr>
            <p:cNvPr id="22534" name="AutoShape 6"/>
            <p:cNvCxnSpPr>
              <a:cxnSpLocks noChangeShapeType="1"/>
            </p:cNvCxnSpPr>
            <p:nvPr/>
          </p:nvCxnSpPr>
          <p:spPr bwMode="auto">
            <a:xfrm>
              <a:off x="0" y="1497"/>
              <a:ext cx="319" cy="453"/>
            </a:xfrm>
            <a:prstGeom prst="bentConnector3">
              <a:avLst>
                <a:gd name="adj1" fmla="val 49843"/>
              </a:avLst>
            </a:prstGeom>
            <a:noFill/>
            <a:ln w="57150" cmpd="sng">
              <a:solidFill>
                <a:schemeClr val="tx1"/>
              </a:solidFill>
              <a:miter lim="800000"/>
              <a:headEnd/>
              <a:tailEnd/>
            </a:ln>
            <a:effectLst/>
          </p:spPr>
        </p:cxnSp>
        <p:cxnSp>
          <p:nvCxnSpPr>
            <p:cNvPr id="22535" name="AutoShape 7"/>
            <p:cNvCxnSpPr>
              <a:cxnSpLocks noChangeShapeType="1"/>
            </p:cNvCxnSpPr>
            <p:nvPr/>
          </p:nvCxnSpPr>
          <p:spPr bwMode="auto">
            <a:xfrm>
              <a:off x="0" y="1497"/>
              <a:ext cx="319" cy="1360"/>
            </a:xfrm>
            <a:prstGeom prst="bentConnector3">
              <a:avLst>
                <a:gd name="adj1" fmla="val 49843"/>
              </a:avLst>
            </a:prstGeom>
            <a:noFill/>
            <a:ln w="57150" cmpd="sng">
              <a:solidFill>
                <a:schemeClr val="tx1"/>
              </a:solidFill>
              <a:miter lim="800000"/>
              <a:headEnd/>
              <a:tailEnd/>
            </a:ln>
            <a:effectLst/>
          </p:spPr>
        </p:cxnSp>
      </p:grpSp>
      <p:sp>
        <p:nvSpPr>
          <p:cNvPr id="22536" name="Text Box 8"/>
          <p:cNvSpPr txBox="1">
            <a:spLocks noChangeArrowheads="1"/>
          </p:cNvSpPr>
          <p:nvPr/>
        </p:nvSpPr>
        <p:spPr bwMode="auto">
          <a:xfrm>
            <a:off x="2559844" y="988220"/>
            <a:ext cx="138564" cy="346249"/>
          </a:xfrm>
          <a:prstGeom prst="rect">
            <a:avLst/>
          </a:prstGeom>
          <a:noFill/>
          <a:ln w="9525">
            <a:noFill/>
            <a:miter lim="800000"/>
            <a:headEnd/>
            <a:tailEnd/>
          </a:ln>
          <a:effectLst/>
        </p:spPr>
        <p:txBody>
          <a:bodyPr wrap="none" lIns="68580" tIns="34290" rIns="68580" bIns="34290">
            <a:spAutoFit/>
          </a:bodyPr>
          <a:lstStyle/>
          <a:p>
            <a:endParaRPr lang="zh-CN" altLang="zh-CN"/>
          </a:p>
        </p:txBody>
      </p:sp>
      <p:sp>
        <p:nvSpPr>
          <p:cNvPr id="22537" name="Text Box 9"/>
          <p:cNvSpPr txBox="1">
            <a:spLocks noChangeArrowheads="1"/>
          </p:cNvSpPr>
          <p:nvPr/>
        </p:nvSpPr>
        <p:spPr bwMode="auto">
          <a:xfrm>
            <a:off x="2457450" y="1193007"/>
            <a:ext cx="1714500" cy="3300904"/>
          </a:xfrm>
          <a:prstGeom prst="rect">
            <a:avLst/>
          </a:prstGeom>
          <a:noFill/>
          <a:ln w="9525">
            <a:noFill/>
            <a:miter lim="800000"/>
            <a:headEnd/>
            <a:tailEnd/>
          </a:ln>
          <a:effectLst/>
        </p:spPr>
        <p:txBody>
          <a:bodyPr lIns="68580" tIns="34290" rIns="68580" bIns="34290">
            <a:spAutoFit/>
          </a:bodyPr>
          <a:lstStyle/>
          <a:p>
            <a:r>
              <a:rPr lang="zh-CN" altLang="en-US" sz="3000" b="1" dirty="0">
                <a:solidFill>
                  <a:srgbClr val="FF00FF"/>
                </a:solidFill>
              </a:rPr>
              <a:t>立法权</a:t>
            </a:r>
          </a:p>
          <a:p>
            <a:endParaRPr lang="zh-CN" altLang="en-US" sz="3000" b="1" dirty="0">
              <a:solidFill>
                <a:srgbClr val="FF00FF"/>
              </a:solidFill>
            </a:endParaRPr>
          </a:p>
          <a:p>
            <a:r>
              <a:rPr lang="zh-CN" altLang="en-US" sz="3000" b="1" dirty="0">
                <a:solidFill>
                  <a:srgbClr val="FF00FF"/>
                </a:solidFill>
              </a:rPr>
              <a:t>决定权</a:t>
            </a:r>
          </a:p>
          <a:p>
            <a:endParaRPr lang="zh-CN" altLang="en-US" sz="3000" b="1" dirty="0">
              <a:solidFill>
                <a:srgbClr val="FF00FF"/>
              </a:solidFill>
            </a:endParaRPr>
          </a:p>
          <a:p>
            <a:r>
              <a:rPr lang="zh-CN" altLang="en-US" sz="3000" b="1" dirty="0">
                <a:solidFill>
                  <a:srgbClr val="FF00FF"/>
                </a:solidFill>
              </a:rPr>
              <a:t>任免权</a:t>
            </a:r>
          </a:p>
          <a:p>
            <a:endParaRPr lang="zh-CN" altLang="en-US" sz="3000" b="1" dirty="0">
              <a:solidFill>
                <a:srgbClr val="FF00FF"/>
              </a:solidFill>
            </a:endParaRPr>
          </a:p>
          <a:p>
            <a:r>
              <a:rPr lang="zh-CN" altLang="en-US" sz="3000" b="1" dirty="0">
                <a:solidFill>
                  <a:srgbClr val="FF00FF"/>
                </a:solidFill>
              </a:rPr>
              <a:t>监督权</a:t>
            </a:r>
          </a:p>
        </p:txBody>
      </p:sp>
      <p:sp>
        <p:nvSpPr>
          <p:cNvPr id="22538" name="AutoShape 10"/>
          <p:cNvSpPr>
            <a:spLocks noChangeArrowheads="1"/>
          </p:cNvSpPr>
          <p:nvPr/>
        </p:nvSpPr>
        <p:spPr bwMode="auto">
          <a:xfrm>
            <a:off x="6948487" y="951310"/>
            <a:ext cx="539354" cy="3780234"/>
          </a:xfrm>
          <a:prstGeom prst="flowChartProcess">
            <a:avLst/>
          </a:prstGeom>
          <a:noFill/>
          <a:ln w="9525" cmpd="sng">
            <a:solidFill>
              <a:schemeClr val="tx1"/>
            </a:solidFill>
            <a:miter lim="800000"/>
            <a:headEnd/>
            <a:tailEnd/>
          </a:ln>
          <a:effectLst/>
        </p:spPr>
        <p:txBody>
          <a:bodyPr vert="eaVert" wrap="none" lIns="68580" tIns="34290" rIns="68580" bIns="34290" anchor="ctr"/>
          <a:lstStyle/>
          <a:p>
            <a:pPr algn="ctr"/>
            <a:r>
              <a:rPr lang="zh-CN" altLang="en-US" sz="3600" b="1" dirty="0">
                <a:solidFill>
                  <a:srgbClr val="0000FF"/>
                </a:solidFill>
                <a:latin typeface="Verdana" pitchFamily="34" charset="0"/>
                <a:ea typeface="黑体" pitchFamily="49" charset="-122"/>
              </a:rPr>
              <a:t>人大代表的权利</a:t>
            </a:r>
          </a:p>
        </p:txBody>
      </p:sp>
      <p:grpSp>
        <p:nvGrpSpPr>
          <p:cNvPr id="3" name="Group 11"/>
          <p:cNvGrpSpPr>
            <a:grpSpLocks/>
          </p:cNvGrpSpPr>
          <p:nvPr/>
        </p:nvGrpSpPr>
        <p:grpSpPr bwMode="auto">
          <a:xfrm>
            <a:off x="6354366" y="1383508"/>
            <a:ext cx="514350" cy="2556272"/>
            <a:chOff x="0" y="0"/>
            <a:chExt cx="319" cy="2132"/>
          </a:xfrm>
        </p:grpSpPr>
        <p:cxnSp>
          <p:nvCxnSpPr>
            <p:cNvPr id="22540" name="AutoShape 12"/>
            <p:cNvCxnSpPr>
              <a:cxnSpLocks noChangeShapeType="1"/>
            </p:cNvCxnSpPr>
            <p:nvPr/>
          </p:nvCxnSpPr>
          <p:spPr bwMode="auto">
            <a:xfrm rot="10800000" flipV="1">
              <a:off x="46" y="1047"/>
              <a:ext cx="273" cy="1085"/>
            </a:xfrm>
            <a:prstGeom prst="bentConnector3">
              <a:avLst>
                <a:gd name="adj1" fmla="val 49815"/>
              </a:avLst>
            </a:prstGeom>
            <a:noFill/>
            <a:ln w="57150" cmpd="sng">
              <a:solidFill>
                <a:schemeClr val="tx1"/>
              </a:solidFill>
              <a:miter lim="800000"/>
              <a:headEnd/>
              <a:tailEnd/>
            </a:ln>
            <a:effectLst/>
          </p:spPr>
        </p:cxnSp>
        <p:cxnSp>
          <p:nvCxnSpPr>
            <p:cNvPr id="22541" name="AutoShape 13"/>
            <p:cNvCxnSpPr>
              <a:cxnSpLocks noChangeShapeType="1"/>
            </p:cNvCxnSpPr>
            <p:nvPr/>
          </p:nvCxnSpPr>
          <p:spPr bwMode="auto">
            <a:xfrm rot="10800000" flipV="1">
              <a:off x="46" y="1047"/>
              <a:ext cx="273" cy="607"/>
            </a:xfrm>
            <a:prstGeom prst="bentConnector3">
              <a:avLst>
                <a:gd name="adj1" fmla="val 49815"/>
              </a:avLst>
            </a:prstGeom>
            <a:noFill/>
            <a:ln w="57150" cmpd="sng">
              <a:solidFill>
                <a:schemeClr val="tx1"/>
              </a:solidFill>
              <a:miter lim="800000"/>
              <a:headEnd/>
              <a:tailEnd/>
            </a:ln>
            <a:effectLst/>
          </p:spPr>
        </p:cxnSp>
        <p:cxnSp>
          <p:nvCxnSpPr>
            <p:cNvPr id="22542" name="AutoShape 14"/>
            <p:cNvCxnSpPr>
              <a:cxnSpLocks noChangeShapeType="1"/>
            </p:cNvCxnSpPr>
            <p:nvPr/>
          </p:nvCxnSpPr>
          <p:spPr bwMode="auto">
            <a:xfrm rot="5400000" flipH="1">
              <a:off x="-113" y="749"/>
              <a:ext cx="408" cy="182"/>
            </a:xfrm>
            <a:prstGeom prst="bentConnector2">
              <a:avLst/>
            </a:prstGeom>
            <a:noFill/>
            <a:ln w="57150" cmpd="sng">
              <a:solidFill>
                <a:schemeClr val="tx1"/>
              </a:solidFill>
              <a:miter lim="800000"/>
              <a:headEnd/>
              <a:tailEnd/>
            </a:ln>
            <a:effectLst/>
          </p:spPr>
        </p:cxnSp>
        <p:cxnSp>
          <p:nvCxnSpPr>
            <p:cNvPr id="22543" name="AutoShape 15"/>
            <p:cNvCxnSpPr>
              <a:cxnSpLocks noChangeShapeType="1"/>
            </p:cNvCxnSpPr>
            <p:nvPr/>
          </p:nvCxnSpPr>
          <p:spPr bwMode="auto">
            <a:xfrm rot="10800000">
              <a:off x="46" y="0"/>
              <a:ext cx="273" cy="1047"/>
            </a:xfrm>
            <a:prstGeom prst="bentConnector3">
              <a:avLst>
                <a:gd name="adj1" fmla="val 49815"/>
              </a:avLst>
            </a:prstGeom>
            <a:noFill/>
            <a:ln w="57150" cmpd="sng">
              <a:solidFill>
                <a:schemeClr val="tx1"/>
              </a:solidFill>
              <a:miter lim="800000"/>
              <a:headEnd/>
              <a:tailEnd/>
            </a:ln>
            <a:effectLst/>
          </p:spPr>
        </p:cxnSp>
      </p:grpSp>
      <p:sp>
        <p:nvSpPr>
          <p:cNvPr id="22544" name="Text Box 16"/>
          <p:cNvSpPr txBox="1">
            <a:spLocks noChangeArrowheads="1"/>
          </p:cNvSpPr>
          <p:nvPr/>
        </p:nvSpPr>
        <p:spPr bwMode="auto">
          <a:xfrm>
            <a:off x="5004198" y="1006080"/>
            <a:ext cx="1625203" cy="3300904"/>
          </a:xfrm>
          <a:prstGeom prst="rect">
            <a:avLst/>
          </a:prstGeom>
          <a:noFill/>
          <a:ln w="9525">
            <a:noFill/>
            <a:miter lim="800000"/>
            <a:headEnd/>
            <a:tailEnd/>
          </a:ln>
          <a:effectLst/>
        </p:spPr>
        <p:txBody>
          <a:bodyPr lIns="68580" tIns="34290" rIns="68580" bIns="34290">
            <a:spAutoFit/>
          </a:bodyPr>
          <a:lstStyle/>
          <a:p>
            <a:r>
              <a:rPr lang="zh-CN" altLang="en-US" sz="3000" b="1" dirty="0">
                <a:solidFill>
                  <a:srgbClr val="FF3300"/>
                </a:solidFill>
              </a:rPr>
              <a:t>审议权</a:t>
            </a:r>
          </a:p>
          <a:p>
            <a:endParaRPr lang="zh-CN" altLang="en-US" sz="3000" b="1" dirty="0">
              <a:solidFill>
                <a:srgbClr val="FF3300"/>
              </a:solidFill>
            </a:endParaRPr>
          </a:p>
          <a:p>
            <a:r>
              <a:rPr lang="zh-CN" altLang="en-US" sz="3000" b="1" dirty="0">
                <a:solidFill>
                  <a:srgbClr val="FF3300"/>
                </a:solidFill>
              </a:rPr>
              <a:t>表决权</a:t>
            </a:r>
          </a:p>
          <a:p>
            <a:endParaRPr lang="zh-CN" altLang="en-US" sz="3000" b="1" dirty="0">
              <a:solidFill>
                <a:srgbClr val="FF3300"/>
              </a:solidFill>
            </a:endParaRPr>
          </a:p>
          <a:p>
            <a:r>
              <a:rPr lang="zh-CN" altLang="en-US" sz="3000" b="1" dirty="0">
                <a:solidFill>
                  <a:srgbClr val="FF3300"/>
                </a:solidFill>
              </a:rPr>
              <a:t>提案权</a:t>
            </a:r>
          </a:p>
          <a:p>
            <a:endParaRPr lang="zh-CN" altLang="en-US" sz="3000" b="1" dirty="0">
              <a:solidFill>
                <a:srgbClr val="FF3300"/>
              </a:solidFill>
            </a:endParaRPr>
          </a:p>
          <a:p>
            <a:r>
              <a:rPr lang="zh-CN" altLang="en-US" sz="3000" b="1" dirty="0">
                <a:solidFill>
                  <a:srgbClr val="FF3300"/>
                </a:solidFill>
              </a:rPr>
              <a:t>质询权</a:t>
            </a:r>
          </a:p>
        </p:txBody>
      </p:sp>
      <p:sp>
        <p:nvSpPr>
          <p:cNvPr id="22545" name="Rectangle 17"/>
          <p:cNvSpPr>
            <a:spLocks noChangeArrowheads="1"/>
          </p:cNvSpPr>
          <p:nvPr/>
        </p:nvSpPr>
        <p:spPr bwMode="auto">
          <a:xfrm>
            <a:off x="3924300" y="1329930"/>
            <a:ext cx="800100" cy="2812256"/>
          </a:xfrm>
          <a:prstGeom prst="rect">
            <a:avLst/>
          </a:prstGeom>
          <a:noFill/>
          <a:ln w="9525">
            <a:noFill/>
            <a:miter lim="800000"/>
            <a:headEnd/>
            <a:tailEnd/>
          </a:ln>
          <a:effectLst/>
        </p:spPr>
        <p:txBody>
          <a:bodyPr lIns="68580" tIns="34290" rIns="68580" bIns="34290">
            <a:spAutoFit/>
          </a:bodyPr>
          <a:lstStyle/>
          <a:p>
            <a:r>
              <a:rPr lang="zh-CN" altLang="en-US" sz="4500" dirty="0">
                <a:solidFill>
                  <a:srgbClr val="00CC00"/>
                </a:solidFill>
                <a:ea typeface="华文行楷" pitchFamily="2" charset="-122"/>
              </a:rPr>
              <a:t>不能混淆</a:t>
            </a:r>
          </a:p>
        </p:txBody>
      </p:sp>
      <p:sp>
        <p:nvSpPr>
          <p:cNvPr id="22546" name="WordArt 18"/>
          <p:cNvSpPr>
            <a:spLocks noChangeArrowheads="1" noChangeShapeType="1"/>
          </p:cNvSpPr>
          <p:nvPr/>
        </p:nvSpPr>
        <p:spPr bwMode="auto">
          <a:xfrm>
            <a:off x="1439652" y="0"/>
            <a:ext cx="1199964" cy="628650"/>
          </a:xfrm>
          <a:prstGeom prst="rect">
            <a:avLst/>
          </a:prstGeom>
        </p:spPr>
        <p:txBody>
          <a:bodyPr wrap="none" lIns="68580" tIns="34290" rIns="68580" bIns="34290" fromWordArt="1">
            <a:prstTxWarp prst="textChevron">
              <a:avLst>
                <a:gd name="adj" fmla="val 25000"/>
              </a:avLst>
            </a:prstTxWarp>
            <a:scene3d>
              <a:camera prst="legacyPerspectiveFront">
                <a:rot lat="20519999" lon="1080000" rev="0"/>
              </a:camera>
              <a:lightRig rig="legacyFlat1" dir="r"/>
            </a:scene3d>
            <a:sp3d extrusionH="430200" prstMaterial="legacyMatte">
              <a:extrusionClr>
                <a:srgbClr val="FF6600"/>
              </a:extrusionClr>
            </a:sp3d>
          </a:bodyPr>
          <a:lstStyle/>
          <a:p>
            <a:pPr algn="ctr"/>
            <a:r>
              <a:rPr lang="zh-CN" altLang="en-US" sz="2700" dirty="0">
                <a:ln w="9525" cmpd="sng">
                  <a:round/>
                  <a:headEnd/>
                  <a:tailEnd/>
                </a:ln>
                <a:gradFill rotWithShape="0">
                  <a:gsLst>
                    <a:gs pos="0">
                      <a:srgbClr val="FFE701"/>
                    </a:gs>
                    <a:gs pos="100000">
                      <a:srgbClr val="FE3E02"/>
                    </a:gs>
                  </a:gsLst>
                  <a:lin ang="5400000" scaled="1"/>
                </a:gradFill>
                <a:latin typeface="宋体"/>
                <a:ea typeface="宋体"/>
              </a:rPr>
              <a:t>注意</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Line 2"/>
          <p:cNvSpPr>
            <a:spLocks noChangeShapeType="1"/>
          </p:cNvSpPr>
          <p:nvPr/>
        </p:nvSpPr>
        <p:spPr bwMode="auto">
          <a:xfrm>
            <a:off x="3941763" y="3158729"/>
            <a:ext cx="0" cy="0"/>
          </a:xfrm>
          <a:prstGeom prst="line">
            <a:avLst/>
          </a:prstGeom>
          <a:noFill/>
          <a:ln w="12700" cap="rnd">
            <a:solidFill>
              <a:srgbClr val="000000"/>
            </a:solidFill>
            <a:round/>
            <a:headEnd/>
            <a:tailEnd/>
          </a:ln>
        </p:spPr>
        <p:txBody>
          <a:bodyPr/>
          <a:lstStyle/>
          <a:p>
            <a:endParaRPr lang="zh-CN" altLang="en-US"/>
          </a:p>
        </p:txBody>
      </p:sp>
      <p:graphicFrame>
        <p:nvGraphicFramePr>
          <p:cNvPr id="105524" name="Group 52"/>
          <p:cNvGraphicFramePr>
            <a:graphicFrameLocks noGrp="1"/>
          </p:cNvGraphicFramePr>
          <p:nvPr/>
        </p:nvGraphicFramePr>
        <p:xfrm>
          <a:off x="107950" y="627460"/>
          <a:ext cx="8928100" cy="4351374"/>
        </p:xfrm>
        <a:graphic>
          <a:graphicData uri="http://schemas.openxmlformats.org/drawingml/2006/table">
            <a:tbl>
              <a:tblPr/>
              <a:tblGrid>
                <a:gridCol w="360363"/>
                <a:gridCol w="1009650"/>
                <a:gridCol w="2373312"/>
                <a:gridCol w="2513013"/>
                <a:gridCol w="2671762"/>
              </a:tblGrid>
              <a:tr h="228626">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dirty="0" smtClean="0">
                          <a:ln>
                            <a:noFill/>
                          </a:ln>
                          <a:solidFill>
                            <a:srgbClr val="0000CC"/>
                          </a:solidFill>
                          <a:effectLst/>
                          <a:latin typeface="Times New Roman" pitchFamily="18" charset="0"/>
                          <a:ea typeface="宋体" pitchFamily="2" charset="-122"/>
                          <a:cs typeface="Times New Roman" pitchFamily="18" charset="0"/>
                        </a:rPr>
                        <a:t>项目</a:t>
                      </a:r>
                      <a:endParaRPr kumimoji="0" lang="zh-CN" altLang="en-US" sz="1100" b="0" i="0" u="none" strike="noStrike" cap="none" normalizeH="0" baseline="0" dirty="0" smtClean="0">
                        <a:ln>
                          <a:noFill/>
                        </a:ln>
                        <a:solidFill>
                          <a:srgbClr val="0000CC"/>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CC"/>
                          </a:solidFill>
                          <a:effectLst/>
                          <a:latin typeface="Times New Roman" pitchFamily="18" charset="0"/>
                          <a:ea typeface="宋体" pitchFamily="2" charset="-122"/>
                          <a:cs typeface="Times New Roman" pitchFamily="18" charset="0"/>
                        </a:rPr>
                        <a:t>英国</a:t>
                      </a:r>
                      <a:endParaRPr kumimoji="0" lang="zh-CN" altLang="en-US" sz="1100" b="0" i="0" u="none" strike="noStrike" cap="none" normalizeH="0" baseline="0" smtClean="0">
                        <a:ln>
                          <a:noFill/>
                        </a:ln>
                        <a:solidFill>
                          <a:srgbClr val="0000CC"/>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CC"/>
                          </a:solidFill>
                          <a:effectLst/>
                          <a:latin typeface="Times New Roman" pitchFamily="18" charset="0"/>
                          <a:ea typeface="宋体" pitchFamily="2" charset="-122"/>
                          <a:cs typeface="Times New Roman" pitchFamily="18" charset="0"/>
                        </a:rPr>
                        <a:t>法国</a:t>
                      </a:r>
                      <a:endParaRPr kumimoji="0" lang="zh-CN" altLang="en-US" sz="1100" b="0" i="0" u="none" strike="noStrike" cap="none" normalizeH="0" baseline="0" smtClean="0">
                        <a:ln>
                          <a:noFill/>
                        </a:ln>
                        <a:solidFill>
                          <a:srgbClr val="0000CC"/>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CC"/>
                          </a:solidFill>
                          <a:effectLst/>
                          <a:latin typeface="Times New Roman" pitchFamily="18" charset="0"/>
                          <a:ea typeface="宋体" pitchFamily="2" charset="-122"/>
                          <a:cs typeface="Times New Roman" pitchFamily="18" charset="0"/>
                        </a:rPr>
                        <a:t>美国</a:t>
                      </a:r>
                      <a:endParaRPr kumimoji="0" lang="zh-CN" altLang="en-US" sz="1100" b="0" i="0" u="none" strike="noStrike" cap="none" normalizeH="0" baseline="0" smtClean="0">
                        <a:ln>
                          <a:noFill/>
                        </a:ln>
                        <a:solidFill>
                          <a:srgbClr val="0000CC"/>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26">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不同点</a:t>
                      </a:r>
                      <a:endParaRPr kumimoji="0" lang="zh-CN" altLang="en-US" sz="1100" b="0" i="0" u="none" strike="noStrike" cap="none" normalizeH="0" baseline="0" smtClean="0">
                        <a:ln>
                          <a:noFill/>
                        </a:ln>
                        <a:solidFill>
                          <a:schemeClr val="tx1"/>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CC"/>
                          </a:solidFill>
                          <a:effectLst/>
                          <a:latin typeface="Times New Roman" pitchFamily="18" charset="0"/>
                          <a:ea typeface="宋体" pitchFamily="2" charset="-122"/>
                          <a:cs typeface="Times New Roman" pitchFamily="18" charset="0"/>
                        </a:rPr>
                        <a:t>政体</a:t>
                      </a:r>
                      <a:endParaRPr kumimoji="0" lang="zh-CN" altLang="en-US" sz="1100" b="0" i="0" u="none" strike="noStrike" cap="none" normalizeH="0" baseline="0" smtClean="0">
                        <a:ln>
                          <a:noFill/>
                        </a:ln>
                        <a:solidFill>
                          <a:srgbClr val="0000CC"/>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君主立宪制</a:t>
                      </a:r>
                      <a:endParaRPr kumimoji="0" lang="zh-CN" altLang="en-US" sz="1100" b="1" i="0" u="none" strike="noStrike" cap="none" normalizeH="0" baseline="0" smtClean="0">
                        <a:ln>
                          <a:noFill/>
                        </a:ln>
                        <a:solidFill>
                          <a:schemeClr val="tx1"/>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民主共和制与半总统半议会制</a:t>
                      </a:r>
                      <a:endParaRPr kumimoji="0" lang="zh-CN" altLang="en-US" sz="1100" b="1" i="0" u="none" strike="noStrike" cap="none" normalizeH="0" baseline="0" dirty="0" smtClean="0">
                        <a:ln>
                          <a:noFill/>
                        </a:ln>
                        <a:solidFill>
                          <a:schemeClr val="tx1"/>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总统共和制</a:t>
                      </a:r>
                      <a:endParaRPr kumimoji="0" lang="zh-CN" altLang="en-US" sz="1100" b="1" i="0" u="none" strike="noStrike" cap="none" normalizeH="0" baseline="0" smtClean="0">
                        <a:ln>
                          <a:noFill/>
                        </a:ln>
                        <a:solidFill>
                          <a:schemeClr val="tx1"/>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701">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CC"/>
                          </a:solidFill>
                          <a:effectLst/>
                          <a:latin typeface="Times New Roman" pitchFamily="18" charset="0"/>
                          <a:ea typeface="宋体" pitchFamily="2" charset="-122"/>
                          <a:cs typeface="Times New Roman" pitchFamily="18" charset="0"/>
                        </a:rPr>
                        <a:t>议会</a:t>
                      </a:r>
                      <a:endParaRPr kumimoji="0" lang="zh-CN" altLang="en-US" sz="1100" b="0" i="0" u="none" strike="noStrike" cap="none" normalizeH="0" baseline="0" smtClean="0">
                        <a:ln>
                          <a:noFill/>
                        </a:ln>
                        <a:solidFill>
                          <a:srgbClr val="0000CC"/>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议会是最高立法机关和权力机关是国家行政机关的最高来源</a:t>
                      </a:r>
                      <a:endParaRPr kumimoji="0" lang="zh-CN" altLang="en-US" sz="1100" b="1" i="0" u="none" strike="noStrike" cap="none" normalizeH="0" baseline="0" smtClean="0">
                        <a:ln>
                          <a:noFill/>
                        </a:ln>
                        <a:solidFill>
                          <a:schemeClr val="tx1"/>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议会只是立法机关，对政府的监督虽然具有弹劾和倒阁权，但受到很多限制</a:t>
                      </a:r>
                      <a:endParaRPr kumimoji="0" lang="zh-CN" altLang="en-US" sz="1100" b="1" i="0" u="none" strike="noStrike" cap="none" normalizeH="0" baseline="0" smtClean="0">
                        <a:ln>
                          <a:noFill/>
                        </a:ln>
                        <a:solidFill>
                          <a:schemeClr val="tx1"/>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议会负责立法，独立行政立法权</a:t>
                      </a:r>
                      <a:endParaRPr kumimoji="0" lang="zh-CN" altLang="en-US" sz="1100" b="1" i="0" u="none" strike="noStrike" cap="none" normalizeH="0" baseline="0" smtClean="0">
                        <a:ln>
                          <a:noFill/>
                        </a:ln>
                        <a:solidFill>
                          <a:schemeClr val="tx1"/>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8776">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CC"/>
                          </a:solidFill>
                          <a:effectLst/>
                          <a:latin typeface="Times New Roman" pitchFamily="18" charset="0"/>
                          <a:ea typeface="宋体" pitchFamily="2" charset="-122"/>
                          <a:cs typeface="Times New Roman" pitchFamily="18" charset="0"/>
                        </a:rPr>
                        <a:t>政府及</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CC"/>
                          </a:solidFill>
                          <a:effectLst/>
                          <a:latin typeface="Times New Roman" pitchFamily="18" charset="0"/>
                          <a:ea typeface="宋体" pitchFamily="2" charset="-122"/>
                          <a:cs typeface="Times New Roman" pitchFamily="18" charset="0"/>
                        </a:rPr>
                        <a:t>首脑</a:t>
                      </a:r>
                      <a:endParaRPr kumimoji="0" lang="zh-CN" altLang="en-US" sz="1100" b="0" i="0" u="none" strike="noStrike" cap="none" normalizeH="0" baseline="0" smtClean="0">
                        <a:ln>
                          <a:noFill/>
                        </a:ln>
                        <a:solidFill>
                          <a:srgbClr val="0000CC"/>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①</a:t>
                      </a: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作为政府内阁由议会产生，对议会负责</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②首相由议会多数党领袖担任，是国家权力中心</a:t>
                      </a:r>
                      <a:endParaRPr kumimoji="0" lang="zh-CN" altLang="en-US" sz="1100" b="1" i="0" u="none" strike="noStrike" cap="none" normalizeH="0" baseline="0" smtClean="0">
                        <a:ln>
                          <a:noFill/>
                        </a:ln>
                        <a:solidFill>
                          <a:schemeClr val="tx1"/>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①</a:t>
                      </a: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政府由议会多数党派联合组建</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②总理与总统分享行政权力</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③总理由总统任命，权力较英国首相小得多</a:t>
                      </a:r>
                      <a:endParaRPr kumimoji="0" lang="zh-CN" altLang="en-US" sz="1100" b="1" i="0" u="none" strike="noStrike" cap="none" normalizeH="0" baseline="0" smtClean="0">
                        <a:ln>
                          <a:noFill/>
                        </a:ln>
                        <a:solidFill>
                          <a:schemeClr val="tx1"/>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政府由总统组建，独立行使行政权，负责法律的实施。总统也是政府首脑。</a:t>
                      </a:r>
                      <a:endParaRPr kumimoji="0" lang="zh-CN" altLang="en-US" sz="1100" b="1" i="0" u="none" strike="noStrike" cap="none" normalizeH="0" baseline="0" smtClean="0">
                        <a:ln>
                          <a:noFill/>
                        </a:ln>
                        <a:solidFill>
                          <a:schemeClr val="tx1"/>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701">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CC"/>
                          </a:solidFill>
                          <a:effectLst/>
                          <a:latin typeface="Times New Roman" pitchFamily="18" charset="0"/>
                          <a:ea typeface="宋体" pitchFamily="2" charset="-122"/>
                          <a:cs typeface="Times New Roman" pitchFamily="18" charset="0"/>
                        </a:rPr>
                        <a:t>国家元首</a:t>
                      </a:r>
                      <a:endParaRPr kumimoji="0" lang="zh-CN" altLang="en-US" sz="1100" b="0" i="0" u="none" strike="noStrike" cap="none" normalizeH="0" baseline="0" smtClean="0">
                        <a:ln>
                          <a:noFill/>
                        </a:ln>
                        <a:solidFill>
                          <a:srgbClr val="0000CC"/>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作为国家元首的君主是世袭的，承担礼仪性职责是</a:t>
                      </a:r>
                      <a:r>
                        <a:rPr kumimoji="0" lang="zh-CN" altLang="en-US" sz="1100" b="1" i="0" u="none" strike="noStrike" cap="none" normalizeH="0" baseline="0" smtClean="0">
                          <a:ln>
                            <a:noFill/>
                          </a:ln>
                          <a:solidFill>
                            <a:schemeClr val="tx1"/>
                          </a:solidFill>
                          <a:effectLst/>
                          <a:latin typeface="宋体"/>
                          <a:ea typeface="宋体" pitchFamily="2" charset="-122"/>
                          <a:cs typeface="Times New Roman" pitchFamily="18" charset="0"/>
                        </a:rPr>
                        <a:t>“</a:t>
                      </a: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虚伪元首</a:t>
                      </a:r>
                      <a:r>
                        <a:rPr kumimoji="0" lang="zh-CN" altLang="en-US" sz="1100" b="1" i="0" u="none" strike="noStrike" cap="none" normalizeH="0" baseline="0" smtClean="0">
                          <a:ln>
                            <a:noFill/>
                          </a:ln>
                          <a:solidFill>
                            <a:schemeClr val="tx1"/>
                          </a:solidFill>
                          <a:effectLst/>
                          <a:latin typeface="宋体"/>
                          <a:ea typeface="宋体" pitchFamily="2" charset="-122"/>
                          <a:cs typeface="Times New Roman" pitchFamily="18" charset="0"/>
                        </a:rPr>
                        <a:t>”</a:t>
                      </a:r>
                      <a:endParaRPr kumimoji="0" lang="zh-CN" altLang="en-US" sz="1100" b="1" i="0" u="none" strike="noStrike" cap="none" normalizeH="0" baseline="0" smtClean="0">
                        <a:ln>
                          <a:noFill/>
                        </a:ln>
                        <a:solidFill>
                          <a:schemeClr val="tx1"/>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总统由选民直接选出，权力很大，担受到议会和总理的限制较多</a:t>
                      </a:r>
                      <a:endParaRPr kumimoji="0" lang="zh-CN" altLang="en-US" sz="1100" b="1" i="0" u="none" strike="noStrike" cap="none" normalizeH="0" baseline="0" smtClean="0">
                        <a:ln>
                          <a:noFill/>
                        </a:ln>
                        <a:solidFill>
                          <a:schemeClr val="tx1"/>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总统既是国家元首，又是政府首脑，由其组建政府，是整个国家权力的中心</a:t>
                      </a:r>
                      <a:endParaRPr kumimoji="0" lang="zh-CN" altLang="en-US" sz="1100" b="1" i="0" u="none" strike="noStrike" cap="none" normalizeH="0" baseline="0" smtClean="0">
                        <a:ln>
                          <a:noFill/>
                        </a:ln>
                        <a:solidFill>
                          <a:schemeClr val="tx1"/>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8776">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0000CC"/>
                          </a:solidFill>
                          <a:effectLst/>
                          <a:latin typeface="Times New Roman" pitchFamily="18" charset="0"/>
                          <a:ea typeface="宋体" pitchFamily="2" charset="-122"/>
                          <a:cs typeface="Times New Roman" pitchFamily="18" charset="0"/>
                        </a:rPr>
                        <a:t>政党制度</a:t>
                      </a:r>
                      <a:endParaRPr kumimoji="0" lang="zh-CN" altLang="en-US" sz="1100" b="0" i="0" u="none" strike="noStrike" cap="none" normalizeH="0" baseline="0" smtClean="0">
                        <a:ln>
                          <a:noFill/>
                        </a:ln>
                        <a:solidFill>
                          <a:srgbClr val="0000CC"/>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①</a:t>
                      </a: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两党制</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②政党上台执政的关键是夺取议会选举的胜利</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③议会多数组阁</a:t>
                      </a:r>
                      <a:endParaRPr kumimoji="0" lang="zh-CN" altLang="en-US" sz="1100" b="1" i="0" u="none" strike="noStrike" cap="none" normalizeH="0" baseline="0" smtClean="0">
                        <a:ln>
                          <a:noFill/>
                        </a:ln>
                        <a:solidFill>
                          <a:schemeClr val="tx1"/>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①</a:t>
                      </a: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多党制</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②往往是多党联合组成多党联合政府</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③</a:t>
                      </a:r>
                      <a:r>
                        <a:rPr kumimoji="0" lang="zh-CN" altLang="en-US" sz="1100" b="1" i="0" u="none" strike="noStrike" cap="none" normalizeH="0" baseline="0" smtClean="0">
                          <a:ln>
                            <a:noFill/>
                          </a:ln>
                          <a:solidFill>
                            <a:schemeClr val="tx1"/>
                          </a:solidFill>
                          <a:effectLst/>
                          <a:latin typeface="宋体"/>
                          <a:ea typeface="宋体" pitchFamily="2" charset="-122"/>
                          <a:cs typeface="Times New Roman" pitchFamily="18" charset="0"/>
                        </a:rPr>
                        <a:t>“</a:t>
                      </a: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左右共治</a:t>
                      </a:r>
                      <a:r>
                        <a:rPr kumimoji="0" lang="zh-CN" altLang="en-US" sz="1100" b="1" i="0" u="none" strike="noStrike" cap="none" normalizeH="0" baseline="0" smtClean="0">
                          <a:ln>
                            <a:noFill/>
                          </a:ln>
                          <a:solidFill>
                            <a:schemeClr val="tx1"/>
                          </a:solidFill>
                          <a:effectLst/>
                          <a:latin typeface="宋体"/>
                          <a:ea typeface="宋体" pitchFamily="2" charset="-122"/>
                          <a:cs typeface="Times New Roman" pitchFamily="18" charset="0"/>
                        </a:rPr>
                        <a:t>”</a:t>
                      </a: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是其独特的现象</a:t>
                      </a:r>
                      <a:endParaRPr kumimoji="0" lang="zh-CN" altLang="en-US" sz="1100" b="1" i="0" u="none" strike="noStrike" cap="none" normalizeH="0" baseline="0" smtClean="0">
                        <a:ln>
                          <a:noFill/>
                        </a:ln>
                        <a:solidFill>
                          <a:schemeClr val="tx1"/>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①</a:t>
                      </a: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两党制</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②政党上台执政的关键是夺取总统选举的胜利</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③议会多数党不一定是执政党</a:t>
                      </a:r>
                      <a:endParaRPr kumimoji="0" lang="zh-CN" altLang="en-US" sz="1100" b="1" i="0" u="none" strike="noStrike" cap="none" normalizeH="0" baseline="0" smtClean="0">
                        <a:ln>
                          <a:noFill/>
                        </a:ln>
                        <a:solidFill>
                          <a:schemeClr val="tx1"/>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26">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100" b="1" i="0" u="none" strike="noStrike" cap="none" normalizeH="0" baseline="0" smtClean="0">
                        <a:ln>
                          <a:noFill/>
                        </a:ln>
                        <a:solidFill>
                          <a:srgbClr val="990000"/>
                        </a:solidFill>
                        <a:effectLst/>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相同点</a:t>
                      </a:r>
                      <a:endParaRPr kumimoji="0" lang="zh-CN" altLang="en-US" sz="1100" b="0" i="0" u="none" strike="noStrike" cap="none" normalizeH="0" baseline="0" smtClean="0">
                        <a:ln>
                          <a:noFill/>
                        </a:ln>
                        <a:solidFill>
                          <a:schemeClr val="tx1"/>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dirty="0" smtClean="0">
                          <a:ln>
                            <a:noFill/>
                          </a:ln>
                          <a:solidFill>
                            <a:srgbClr val="990000"/>
                          </a:solidFill>
                          <a:effectLst/>
                          <a:latin typeface="Times New Roman" pitchFamily="18" charset="0"/>
                          <a:ea typeface="宋体" pitchFamily="2" charset="-122"/>
                          <a:cs typeface="Times New Roman" pitchFamily="18" charset="0"/>
                        </a:rPr>
                        <a:t>阶级实质</a:t>
                      </a:r>
                      <a:endParaRPr kumimoji="0" lang="zh-CN" altLang="en-US" sz="1100" b="0" i="0" u="none" strike="noStrike" cap="none" normalizeH="0" baseline="0" dirty="0" smtClean="0">
                        <a:ln>
                          <a:noFill/>
                        </a:ln>
                        <a:solidFill>
                          <a:srgbClr val="990000"/>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都体现并维护资产阶级的利益</a:t>
                      </a:r>
                      <a:endParaRPr kumimoji="0" lang="zh-CN" altLang="en-US" sz="1100" b="1" i="0" u="none" strike="noStrike" cap="none" normalizeH="0" baseline="0" smtClean="0">
                        <a:ln>
                          <a:noFill/>
                        </a:ln>
                        <a:solidFill>
                          <a:schemeClr val="tx1"/>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r>
              <a:tr h="228626">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rgbClr val="990000"/>
                          </a:solidFill>
                          <a:effectLst/>
                          <a:latin typeface="Times New Roman" pitchFamily="18" charset="0"/>
                          <a:ea typeface="宋体" pitchFamily="2" charset="-122"/>
                          <a:cs typeface="Times New Roman" pitchFamily="18" charset="0"/>
                        </a:rPr>
                        <a:t>经济基础</a:t>
                      </a:r>
                      <a:endParaRPr kumimoji="0" lang="zh-CN" altLang="en-US" sz="1100" b="0" i="0" u="none" strike="noStrike" cap="none" normalizeH="0" baseline="0" smtClean="0">
                        <a:ln>
                          <a:noFill/>
                        </a:ln>
                        <a:solidFill>
                          <a:srgbClr val="990000"/>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都建立在生产资料资本主义私有制的经济基础之上并为之服务</a:t>
                      </a:r>
                      <a:endParaRPr kumimoji="0" lang="zh-CN" altLang="en-US" sz="1100" b="1" i="0" u="none" strike="noStrike" cap="none" normalizeH="0" baseline="0" smtClean="0">
                        <a:ln>
                          <a:noFill/>
                        </a:ln>
                        <a:solidFill>
                          <a:schemeClr val="tx1"/>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r>
              <a:tr h="548701">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dirty="0" smtClean="0">
                          <a:ln>
                            <a:noFill/>
                          </a:ln>
                          <a:solidFill>
                            <a:srgbClr val="990000"/>
                          </a:solidFill>
                          <a:effectLst/>
                          <a:latin typeface="Times New Roman" pitchFamily="18" charset="0"/>
                          <a:ea typeface="宋体" pitchFamily="2" charset="-122"/>
                          <a:cs typeface="Times New Roman" pitchFamily="18" charset="0"/>
                        </a:rPr>
                        <a:t>组织和活动的基本原则</a:t>
                      </a:r>
                      <a:endParaRPr kumimoji="0" lang="zh-CN" altLang="en-US" sz="1100" b="0" i="0" u="none" strike="noStrike" cap="none" normalizeH="0" baseline="0" dirty="0" smtClean="0">
                        <a:ln>
                          <a:noFill/>
                        </a:ln>
                        <a:solidFill>
                          <a:srgbClr val="990000"/>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1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都遵循三权分立制原则</a:t>
                      </a:r>
                      <a:endParaRPr kumimoji="0" lang="zh-CN" altLang="en-US" sz="1100" b="1" i="0" u="none" strike="noStrike" cap="none" normalizeH="0" baseline="0" smtClean="0">
                        <a:ln>
                          <a:noFill/>
                        </a:ln>
                        <a:solidFill>
                          <a:schemeClr val="tx1"/>
                        </a:solidFill>
                        <a:effectLst/>
                        <a:latin typeface="Arial" charset="0"/>
                        <a:ea typeface="宋体" pitchFamily="2" charset="-122"/>
                      </a:endParaRPr>
                    </a:p>
                  </a:txBody>
                  <a:tcPr marT="34294" marB="342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r>
            </a:tbl>
          </a:graphicData>
        </a:graphic>
      </p:graphicFrame>
      <p:sp>
        <p:nvSpPr>
          <p:cNvPr id="145460" name="Text Box 54"/>
          <p:cNvSpPr txBox="1">
            <a:spLocks noChangeArrowheads="1"/>
          </p:cNvSpPr>
          <p:nvPr/>
        </p:nvSpPr>
        <p:spPr bwMode="auto">
          <a:xfrm>
            <a:off x="1403351" y="86916"/>
            <a:ext cx="7129463" cy="646331"/>
          </a:xfrm>
          <a:prstGeom prst="rect">
            <a:avLst/>
          </a:prstGeom>
          <a:noFill/>
          <a:ln w="9525">
            <a:noFill/>
            <a:miter lim="800000"/>
            <a:headEnd/>
            <a:tailEnd/>
          </a:ln>
        </p:spPr>
        <p:txBody>
          <a:bodyPr>
            <a:spAutoFit/>
          </a:bodyPr>
          <a:lstStyle/>
          <a:p>
            <a:pPr>
              <a:spcBef>
                <a:spcPct val="50000"/>
              </a:spcBef>
            </a:pPr>
            <a:r>
              <a:rPr lang="zh-CN" altLang="en-US" sz="3600" b="1">
                <a:solidFill>
                  <a:srgbClr val="FF0000"/>
                </a:solidFill>
                <a:ea typeface="华文行楷" pitchFamily="2" charset="-122"/>
              </a:rPr>
              <a:t>英国、法国、美国三国政体比较表</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sz="half" idx="1"/>
          </p:nvPr>
        </p:nvSpPr>
        <p:spPr>
          <a:xfrm>
            <a:off x="1052946" y="670212"/>
            <a:ext cx="6913418" cy="521278"/>
          </a:xfrm>
        </p:spPr>
        <p:txBody>
          <a:bodyPr>
            <a:noAutofit/>
          </a:bodyPr>
          <a:lstStyle/>
          <a:p>
            <a:pPr eaLnBrk="1" hangingPunct="1">
              <a:buNone/>
            </a:pPr>
            <a:r>
              <a:rPr lang="zh-CN" altLang="zh-CN" sz="2400" b="1" dirty="0" smtClean="0">
                <a:solidFill>
                  <a:srgbClr val="FF0000"/>
                </a:solidFill>
              </a:rPr>
              <a:t>人民代表大会制度与西方议会制存在根本区别</a:t>
            </a:r>
          </a:p>
        </p:txBody>
      </p:sp>
      <p:graphicFrame>
        <p:nvGraphicFramePr>
          <p:cNvPr id="57347" name="Group 3"/>
          <p:cNvGraphicFramePr>
            <a:graphicFrameLocks noGrp="1"/>
          </p:cNvGraphicFramePr>
          <p:nvPr>
            <p:ph sz="half" idx="2"/>
          </p:nvPr>
        </p:nvGraphicFramePr>
        <p:xfrm>
          <a:off x="436418" y="1168977"/>
          <a:ext cx="8382000" cy="3410570"/>
        </p:xfrm>
        <a:graphic>
          <a:graphicData uri="http://schemas.openxmlformats.org/drawingml/2006/table">
            <a:tbl>
              <a:tblPr/>
              <a:tblGrid>
                <a:gridCol w="1254125"/>
                <a:gridCol w="3844348"/>
                <a:gridCol w="3283527"/>
              </a:tblGrid>
              <a:tr h="342900">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zh-CN" altLang="zh-CN" sz="1600" b="1" i="0" u="none" strike="noStrike" cap="none" normalizeH="0" baseline="0" dirty="0" smtClean="0">
                        <a:ln>
                          <a:noFill/>
                        </a:ln>
                        <a:effectLst/>
                        <a:latin typeface="Verdana" pitchFamily="34" charset="0"/>
                        <a:ea typeface="宋体" pitchFamily="2" charset="-122"/>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1" i="0" u="none" strike="noStrike" cap="none" normalizeH="0" baseline="0" dirty="0" smtClean="0">
                          <a:ln>
                            <a:noFill/>
                          </a:ln>
                          <a:solidFill>
                            <a:srgbClr val="FF0000"/>
                          </a:solidFill>
                          <a:effectLst/>
                          <a:latin typeface="Verdana" pitchFamily="34" charset="0"/>
                          <a:ea typeface="宋体" pitchFamily="2" charset="-122"/>
                        </a:rPr>
                        <a:t>我国的人民代表大会制度</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1" i="0" u="none" strike="noStrike" cap="none" normalizeH="0" baseline="0" smtClean="0">
                          <a:ln>
                            <a:noFill/>
                          </a:ln>
                          <a:solidFill>
                            <a:srgbClr val="FF0000"/>
                          </a:solidFill>
                          <a:effectLst/>
                          <a:latin typeface="Verdana" pitchFamily="34" charset="0"/>
                          <a:ea typeface="宋体" pitchFamily="2" charset="-122"/>
                        </a:rPr>
                        <a:t>西方议会制</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091">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1" i="0" u="none" strike="noStrike" cap="none" normalizeH="0" baseline="0" dirty="0" smtClean="0">
                          <a:ln>
                            <a:noFill/>
                          </a:ln>
                          <a:solidFill>
                            <a:srgbClr val="990000"/>
                          </a:solidFill>
                          <a:effectLst/>
                          <a:latin typeface="Verdana" pitchFamily="34" charset="0"/>
                          <a:ea typeface="宋体" pitchFamily="2" charset="-122"/>
                        </a:rPr>
                        <a:t>经济基础</a:t>
                      </a:r>
                    </a:p>
                  </a:txBody>
                  <a:tcPr marL="90000" marR="90000" marT="35100" marB="351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1" i="0" u="none" strike="noStrike" cap="none" normalizeH="0" baseline="0" dirty="0" smtClean="0">
                          <a:ln>
                            <a:noFill/>
                          </a:ln>
                          <a:effectLst/>
                          <a:latin typeface="Verdana" pitchFamily="34" charset="0"/>
                          <a:ea typeface="宋体" pitchFamily="2" charset="-122"/>
                        </a:rPr>
                        <a:t>生产资料社会主义公有制</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1" i="0" u="none" strike="noStrike" cap="none" normalizeH="0" baseline="0" smtClean="0">
                          <a:ln>
                            <a:noFill/>
                          </a:ln>
                          <a:effectLst/>
                          <a:latin typeface="Verdana" pitchFamily="34" charset="0"/>
                          <a:ea typeface="宋体" pitchFamily="2" charset="-122"/>
                        </a:rPr>
                        <a:t>生产资料资本主义私有制</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796">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1" i="0" u="none" strike="noStrike" cap="none" normalizeH="0" baseline="0" dirty="0" smtClean="0">
                          <a:ln>
                            <a:noFill/>
                          </a:ln>
                          <a:solidFill>
                            <a:srgbClr val="990000"/>
                          </a:solidFill>
                          <a:effectLst/>
                          <a:latin typeface="Verdana" pitchFamily="34" charset="0"/>
                          <a:ea typeface="宋体" pitchFamily="2" charset="-122"/>
                        </a:rPr>
                        <a:t>所反映的</a:t>
                      </a:r>
                      <a:endParaRPr kumimoji="0" lang="en-US" altLang="zh-CN" sz="1600" b="1" i="0" u="none" strike="noStrike" cap="none" normalizeH="0" baseline="0" dirty="0" smtClean="0">
                        <a:ln>
                          <a:noFill/>
                        </a:ln>
                        <a:solidFill>
                          <a:srgbClr val="990000"/>
                        </a:solidFill>
                        <a:effectLst/>
                        <a:latin typeface="Verdana" pitchFamily="34" charset="0"/>
                        <a:ea typeface="宋体" pitchFamily="2" charset="-122"/>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CN" sz="1600" b="1" i="0" u="none" strike="noStrike" cap="none" normalizeH="0" baseline="0" dirty="0" smtClean="0">
                          <a:ln>
                            <a:noFill/>
                          </a:ln>
                          <a:solidFill>
                            <a:srgbClr val="990000"/>
                          </a:solidFill>
                          <a:effectLst/>
                          <a:latin typeface="Verdana" pitchFamily="34" charset="0"/>
                          <a:ea typeface="宋体" pitchFamily="2" charset="-122"/>
                        </a:rPr>
                        <a:t>   </a:t>
                      </a:r>
                      <a:r>
                        <a:rPr kumimoji="0" lang="zh-CN" altLang="zh-CN" sz="1600" b="1" i="0" u="none" strike="noStrike" cap="none" normalizeH="0" baseline="0" dirty="0" smtClean="0">
                          <a:ln>
                            <a:noFill/>
                          </a:ln>
                          <a:solidFill>
                            <a:srgbClr val="990000"/>
                          </a:solidFill>
                          <a:effectLst/>
                          <a:latin typeface="Verdana" pitchFamily="34" charset="0"/>
                          <a:ea typeface="宋体" pitchFamily="2" charset="-122"/>
                        </a:rPr>
                        <a:t>国体</a:t>
                      </a:r>
                    </a:p>
                  </a:txBody>
                  <a:tcPr marL="90000" marR="90000" marT="35100" marB="351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1" i="0" u="none" strike="noStrike" cap="none" normalizeH="0" baseline="0" dirty="0" smtClean="0">
                          <a:ln>
                            <a:noFill/>
                          </a:ln>
                          <a:effectLst/>
                          <a:latin typeface="Verdana" pitchFamily="34" charset="0"/>
                          <a:ea typeface="宋体" pitchFamily="2" charset="-122"/>
                        </a:rPr>
                        <a:t>人民民主专政的社会主义国家</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1" i="0" u="none" strike="noStrike" cap="none" normalizeH="0" baseline="0" smtClean="0">
                          <a:ln>
                            <a:noFill/>
                          </a:ln>
                          <a:effectLst/>
                          <a:latin typeface="Verdana" pitchFamily="34" charset="0"/>
                          <a:ea typeface="宋体" pitchFamily="2" charset="-122"/>
                        </a:rPr>
                        <a:t>资产阶级专政的资本主义国家</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6256">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1" i="0" u="none" strike="noStrike" cap="none" normalizeH="0" baseline="0" smtClean="0">
                          <a:ln>
                            <a:noFill/>
                          </a:ln>
                          <a:solidFill>
                            <a:srgbClr val="990000"/>
                          </a:solidFill>
                          <a:effectLst/>
                          <a:latin typeface="Verdana" pitchFamily="34" charset="0"/>
                          <a:ea typeface="宋体" pitchFamily="2" charset="-122"/>
                        </a:rPr>
                        <a:t>阶级实质</a:t>
                      </a:r>
                    </a:p>
                  </a:txBody>
                  <a:tcPr marL="90000" marR="90000" marT="35100" marB="351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1" i="0" u="none" strike="noStrike" cap="none" normalizeH="0" baseline="0" dirty="0" smtClean="0">
                          <a:ln>
                            <a:noFill/>
                          </a:ln>
                          <a:effectLst/>
                          <a:latin typeface="Verdana" pitchFamily="34" charset="0"/>
                          <a:ea typeface="宋体" pitchFamily="2" charset="-122"/>
                        </a:rPr>
                        <a:t>维护和实现广大人民群众的利益和意志</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1" i="0" u="none" strike="noStrike" cap="none" normalizeH="0" baseline="0" dirty="0" smtClean="0">
                          <a:ln>
                            <a:noFill/>
                          </a:ln>
                          <a:effectLst/>
                          <a:latin typeface="Verdana" pitchFamily="34" charset="0"/>
                          <a:ea typeface="宋体" pitchFamily="2" charset="-122"/>
                        </a:rPr>
                        <a:t>维护和实现资产阶级的利益</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4159">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1" i="0" u="none" strike="noStrike" cap="none" normalizeH="0" baseline="0" dirty="0" smtClean="0">
                          <a:ln>
                            <a:noFill/>
                          </a:ln>
                          <a:solidFill>
                            <a:srgbClr val="990000"/>
                          </a:solidFill>
                          <a:effectLst/>
                          <a:latin typeface="Verdana" pitchFamily="34" charset="0"/>
                          <a:ea typeface="宋体" pitchFamily="2" charset="-122"/>
                        </a:rPr>
                        <a:t>行使权力的</a:t>
                      </a:r>
                      <a:r>
                        <a:rPr kumimoji="0" lang="en-US" altLang="zh-CN" sz="1600" b="1" i="0" u="none" strike="noStrike" cap="none" normalizeH="0" baseline="0" dirty="0" smtClean="0">
                          <a:ln>
                            <a:noFill/>
                          </a:ln>
                          <a:solidFill>
                            <a:srgbClr val="990000"/>
                          </a:solidFill>
                          <a:effectLst/>
                          <a:latin typeface="Verdana" pitchFamily="34" charset="0"/>
                          <a:ea typeface="宋体" pitchFamily="2" charset="-122"/>
                        </a:rPr>
                        <a:t>   </a:t>
                      </a:r>
                      <a:r>
                        <a:rPr kumimoji="0" lang="zh-CN" altLang="zh-CN" sz="1600" b="1" i="0" u="none" strike="noStrike" cap="none" normalizeH="0" baseline="0" dirty="0" smtClean="0">
                          <a:ln>
                            <a:noFill/>
                          </a:ln>
                          <a:solidFill>
                            <a:srgbClr val="990000"/>
                          </a:solidFill>
                          <a:effectLst/>
                          <a:latin typeface="Verdana" pitchFamily="34" charset="0"/>
                          <a:ea typeface="宋体" pitchFamily="2" charset="-122"/>
                        </a:rPr>
                        <a:t>主体</a:t>
                      </a:r>
                      <a:endParaRPr kumimoji="0" lang="en-US" altLang="zh-CN" sz="1600" b="1" i="0" u="none" strike="noStrike" cap="none" normalizeH="0" baseline="0" dirty="0" smtClean="0">
                        <a:ln>
                          <a:noFill/>
                        </a:ln>
                        <a:solidFill>
                          <a:srgbClr val="990000"/>
                        </a:solidFill>
                        <a:effectLst/>
                        <a:latin typeface="Verdana" pitchFamily="34" charset="0"/>
                        <a:ea typeface="宋体" pitchFamily="2" charset="-122"/>
                      </a:endParaRPr>
                    </a:p>
                  </a:txBody>
                  <a:tcPr marL="90000" marR="90000" marT="35100" marB="351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1" i="0" u="none" strike="noStrike" cap="none" normalizeH="0" baseline="0" dirty="0" smtClean="0">
                          <a:ln>
                            <a:noFill/>
                          </a:ln>
                          <a:effectLst/>
                          <a:latin typeface="Verdana" pitchFamily="34" charset="0"/>
                          <a:ea typeface="宋体" pitchFamily="2" charset="-122"/>
                        </a:rPr>
                        <a:t>人民代表大会代表人民，受人民监督，对人民负责，人民代表大会的权力主体是人民</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1" i="0" u="none" strike="noStrike" cap="none" normalizeH="0" baseline="0" dirty="0" smtClean="0">
                          <a:ln>
                            <a:noFill/>
                          </a:ln>
                          <a:effectLst/>
                          <a:latin typeface="Verdana" pitchFamily="34" charset="0"/>
                          <a:ea typeface="宋体" pitchFamily="2" charset="-122"/>
                        </a:rPr>
                        <a:t>西方国家议会议员一经选出后，选民无权罢免，议员不向选民负责</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472">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1" i="0" u="none" strike="noStrike" cap="none" normalizeH="0" baseline="0" smtClean="0">
                          <a:ln>
                            <a:noFill/>
                          </a:ln>
                          <a:solidFill>
                            <a:srgbClr val="990000"/>
                          </a:solidFill>
                          <a:effectLst/>
                          <a:latin typeface="Verdana" pitchFamily="34" charset="0"/>
                          <a:ea typeface="宋体" pitchFamily="2" charset="-122"/>
                        </a:rPr>
                        <a:t>活动原则</a:t>
                      </a:r>
                    </a:p>
                  </a:txBody>
                  <a:tcPr marL="90000" marR="90000" marT="35100" marB="351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1" i="0" u="none" strike="noStrike" cap="none" normalizeH="0" baseline="0" dirty="0" smtClean="0">
                          <a:ln>
                            <a:noFill/>
                          </a:ln>
                          <a:effectLst/>
                          <a:latin typeface="Verdana" pitchFamily="34" charset="0"/>
                          <a:ea typeface="宋体" pitchFamily="2" charset="-122"/>
                        </a:rPr>
                        <a:t>民主集中制原则</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1" i="0" u="none" strike="noStrike" cap="none" normalizeH="0" baseline="0" dirty="0" smtClean="0">
                          <a:ln>
                            <a:noFill/>
                          </a:ln>
                          <a:effectLst/>
                          <a:latin typeface="Verdana" pitchFamily="34" charset="0"/>
                          <a:ea typeface="宋体" pitchFamily="2" charset="-122"/>
                        </a:rPr>
                        <a:t>权力分立和制衡</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044">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1" i="0" u="none" strike="noStrike" cap="none" normalizeH="0" baseline="0" smtClean="0">
                          <a:ln>
                            <a:noFill/>
                          </a:ln>
                          <a:solidFill>
                            <a:srgbClr val="990000"/>
                          </a:solidFill>
                          <a:effectLst/>
                          <a:latin typeface="Verdana" pitchFamily="34" charset="0"/>
                          <a:ea typeface="宋体" pitchFamily="2" charset="-122"/>
                        </a:rPr>
                        <a:t>效率</a:t>
                      </a:r>
                    </a:p>
                  </a:txBody>
                  <a:tcPr marL="90000" marR="90000" marT="35100" marB="351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1" i="0" u="none" strike="noStrike" cap="none" normalizeH="0" baseline="0" smtClean="0">
                          <a:ln>
                            <a:noFill/>
                          </a:ln>
                          <a:effectLst/>
                          <a:latin typeface="Verdana" pitchFamily="34" charset="0"/>
                          <a:ea typeface="宋体" pitchFamily="2" charset="-122"/>
                        </a:rPr>
                        <a:t>议行合一，效率较高</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600" b="1" i="0" u="none" strike="noStrike" cap="none" normalizeH="0" baseline="0" dirty="0" smtClean="0">
                          <a:ln>
                            <a:noFill/>
                          </a:ln>
                          <a:effectLst/>
                          <a:latin typeface="Verdana" pitchFamily="34" charset="0"/>
                          <a:ea typeface="宋体" pitchFamily="2" charset="-122"/>
                        </a:rPr>
                        <a:t>相互扯皮，效率不高</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0693" name="Rectangle 38"/>
          <p:cNvSpPr>
            <a:spLocks noGrp="1" noChangeArrowheads="1"/>
          </p:cNvSpPr>
          <p:nvPr/>
        </p:nvSpPr>
        <p:spPr bwMode="auto">
          <a:xfrm>
            <a:off x="152401" y="138004"/>
            <a:ext cx="2133600" cy="422672"/>
          </a:xfrm>
          <a:prstGeom prst="rect">
            <a:avLst/>
          </a:prstGeom>
          <a:solidFill>
            <a:srgbClr val="FFCC99"/>
          </a:solidFill>
          <a:ln w="9525">
            <a:solidFill>
              <a:srgbClr val="993366"/>
            </a:solidFill>
            <a:miter lim="800000"/>
            <a:headEnd/>
            <a:tailEnd/>
          </a:ln>
        </p:spPr>
        <p:txBody>
          <a:bodyPr anchor="ctr"/>
          <a:lstStyle/>
          <a:p>
            <a:r>
              <a:rPr lang="zh-CN" altLang="en-US" sz="2400" b="1" dirty="0" smtClean="0">
                <a:solidFill>
                  <a:srgbClr val="0000FF"/>
                </a:solidFill>
                <a:latin typeface="Verdana" pitchFamily="34" charset="0"/>
              </a:rPr>
              <a:t>【特别提示】</a:t>
            </a:r>
            <a:endParaRPr lang="zh-CN" altLang="en-US" sz="2400" b="1" dirty="0">
              <a:solidFill>
                <a:srgbClr val="0000FF"/>
              </a:solidFill>
              <a:latin typeface="Verdan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a:extLst>
              <a:ext uri="{FF2B5EF4-FFF2-40B4-BE49-F238E27FC236}">
                <a16:creationId xmlns:a16="http://schemas.microsoft.com/office/drawing/2014/main" xmlns="" id="{283ED45E-85B5-4631-B492-783DA02B7DA8}"/>
              </a:ext>
            </a:extLst>
          </p:cNvPr>
          <p:cNvSpPr txBox="1">
            <a:spLocks noChangeArrowheads="1"/>
          </p:cNvSpPr>
          <p:nvPr/>
        </p:nvSpPr>
        <p:spPr bwMode="auto">
          <a:xfrm>
            <a:off x="1412082" y="1564483"/>
            <a:ext cx="6342460" cy="3022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68580" tIns="34290" rIns="68580" bIns="34290"/>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1"/>
              </a:buClr>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hangingPunct="1">
              <a:lnSpc>
                <a:spcPts val="2625"/>
              </a:lnSpc>
              <a:spcBef>
                <a:spcPct val="0"/>
              </a:spcBef>
              <a:buClrTx/>
              <a:buNone/>
            </a:pPr>
            <a:endParaRPr lang="zh-CN" altLang="zh-CN" sz="1800" dirty="0">
              <a:latin typeface="宋体" panose="02010600030101010101" pitchFamily="2" charset="-122"/>
            </a:endParaRPr>
          </a:p>
        </p:txBody>
      </p:sp>
      <p:graphicFrame>
        <p:nvGraphicFramePr>
          <p:cNvPr id="11273" name="Group 9">
            <a:extLst>
              <a:ext uri="{FF2B5EF4-FFF2-40B4-BE49-F238E27FC236}">
                <a16:creationId xmlns:a16="http://schemas.microsoft.com/office/drawing/2014/main" xmlns="" id="{BF2D6110-EAFB-489D-9964-50417D7082F4}"/>
              </a:ext>
            </a:extLst>
          </p:cNvPr>
          <p:cNvGraphicFramePr>
            <a:graphicFrameLocks noGrp="1"/>
          </p:cNvGraphicFramePr>
          <p:nvPr/>
        </p:nvGraphicFramePr>
        <p:xfrm>
          <a:off x="1142999" y="285750"/>
          <a:ext cx="7855527" cy="4659642"/>
        </p:xfrm>
        <a:graphic>
          <a:graphicData uri="http://schemas.openxmlformats.org/drawingml/2006/table">
            <a:tbl>
              <a:tblPr/>
              <a:tblGrid>
                <a:gridCol w="1203674">
                  <a:extLst>
                    <a:ext uri="{9D8B030D-6E8A-4147-A177-3AD203B41FA5}">
                      <a16:colId xmlns:a16="http://schemas.microsoft.com/office/drawing/2014/main" xmlns="" val="20000"/>
                    </a:ext>
                  </a:extLst>
                </a:gridCol>
                <a:gridCol w="6651853">
                  <a:extLst>
                    <a:ext uri="{9D8B030D-6E8A-4147-A177-3AD203B41FA5}">
                      <a16:colId xmlns:a16="http://schemas.microsoft.com/office/drawing/2014/main" xmlns="" val="20001"/>
                    </a:ext>
                  </a:extLst>
                </a:gridCol>
              </a:tblGrid>
              <a:tr h="378356">
                <a:tc>
                  <a:txBody>
                    <a:bodyPr/>
                    <a:lstStyle/>
                    <a:p>
                      <a:pPr marL="0" marR="0" lvl="0" indent="0" algn="ctr" defTabSz="914400" rtl="0" eaLnBrk="1" fontAlgn="base" latinLnBrk="0" hangingPunct="1">
                        <a:lnSpc>
                          <a:spcPts val="3200"/>
                        </a:lnSpc>
                        <a:spcBef>
                          <a:spcPct val="20000"/>
                        </a:spcBef>
                        <a:spcAft>
                          <a:spcPct val="0"/>
                        </a:spcAft>
                        <a:buClrTx/>
                        <a:buSzTx/>
                        <a:buFontTx/>
                        <a:buNone/>
                        <a:tabLst/>
                      </a:pPr>
                      <a:r>
                        <a:rPr kumimoji="0" lang="zh-CN" altLang="en-US" sz="15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性质</a:t>
                      </a:r>
                      <a:endParaRPr kumimoji="0" lang="zh-CN" altLang="en-US" sz="1500" b="1" i="0" u="none" strike="noStrike" cap="none" normalizeH="0" baseline="0" dirty="0">
                        <a:ln>
                          <a:noFill/>
                        </a:ln>
                        <a:solidFill>
                          <a:schemeClr val="tx1"/>
                        </a:solidFill>
                        <a:effectLst/>
                        <a:latin typeface="Arial" pitchFamily="34" charset="0"/>
                        <a:ea typeface="宋体" pitchFamily="2" charset="-122"/>
                      </a:endParaRPr>
                    </a:p>
                  </a:txBody>
                  <a:tcPr marL="68580" marR="68580" marT="36778" marB="3677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3200"/>
                        </a:lnSpc>
                        <a:spcBef>
                          <a:spcPct val="20000"/>
                        </a:spcBef>
                        <a:spcAft>
                          <a:spcPct val="0"/>
                        </a:spcAft>
                        <a:buClrTx/>
                        <a:buSzTx/>
                        <a:buFontTx/>
                        <a:buNone/>
                        <a:tabLst/>
                      </a:pPr>
                      <a:r>
                        <a:rPr kumimoji="0" lang="zh-CN" altLang="en-US" sz="17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　</a:t>
                      </a:r>
                      <a:endParaRPr kumimoji="0" lang="zh-CN" altLang="en-US" sz="1700" b="1" i="0" u="none" strike="noStrike" cap="none" normalizeH="0" baseline="0" dirty="0">
                        <a:ln>
                          <a:noFill/>
                        </a:ln>
                        <a:solidFill>
                          <a:schemeClr val="tx1"/>
                        </a:solidFill>
                        <a:effectLst/>
                        <a:latin typeface="Arial" pitchFamily="34" charset="0"/>
                        <a:ea typeface="宋体" pitchFamily="2" charset="-122"/>
                      </a:endParaRPr>
                    </a:p>
                  </a:txBody>
                  <a:tcPr marL="68580" marR="68580" marT="36778" marB="3677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378356">
                <a:tc>
                  <a:txBody>
                    <a:bodyPr/>
                    <a:lstStyle/>
                    <a:p>
                      <a:pPr marL="0" marR="0" lvl="0" indent="0" algn="ctr" defTabSz="914400" rtl="0" eaLnBrk="1" fontAlgn="base" latinLnBrk="0" hangingPunct="1">
                        <a:lnSpc>
                          <a:spcPts val="3200"/>
                        </a:lnSpc>
                        <a:spcBef>
                          <a:spcPct val="20000"/>
                        </a:spcBef>
                        <a:spcAft>
                          <a:spcPct val="0"/>
                        </a:spcAft>
                        <a:buClrTx/>
                        <a:buSzTx/>
                        <a:buFontTx/>
                        <a:buNone/>
                        <a:tabLst/>
                      </a:pPr>
                      <a:r>
                        <a:rPr kumimoji="0" lang="zh-CN" altLang="en-US" sz="15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宗旨</a:t>
                      </a:r>
                      <a:endParaRPr kumimoji="0" lang="zh-CN" altLang="en-US" sz="1500" b="1" i="0" u="none" strike="noStrike" cap="none" normalizeH="0" baseline="0" dirty="0">
                        <a:ln>
                          <a:noFill/>
                        </a:ln>
                        <a:solidFill>
                          <a:schemeClr val="tx1"/>
                        </a:solidFill>
                        <a:effectLst/>
                        <a:latin typeface="Arial" pitchFamily="34" charset="0"/>
                        <a:ea typeface="宋体" pitchFamily="2" charset="-122"/>
                      </a:endParaRPr>
                    </a:p>
                  </a:txBody>
                  <a:tcPr marL="68580" marR="68580" marT="36778" marB="3677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3200"/>
                        </a:lnSpc>
                        <a:spcBef>
                          <a:spcPct val="20000"/>
                        </a:spcBef>
                        <a:spcAft>
                          <a:spcPct val="0"/>
                        </a:spcAft>
                        <a:buClrTx/>
                        <a:buSzTx/>
                        <a:buFontTx/>
                        <a:buNone/>
                        <a:tabLst/>
                      </a:pPr>
                      <a:endParaRPr kumimoji="0" lang="zh-CN" altLang="en-US" sz="1700" b="1" i="0" u="none" strike="noStrike" cap="none" normalizeH="0" baseline="0" dirty="0">
                        <a:ln>
                          <a:noFill/>
                        </a:ln>
                        <a:solidFill>
                          <a:schemeClr val="tx1"/>
                        </a:solidFill>
                        <a:effectLst/>
                        <a:latin typeface="Arial" pitchFamily="34" charset="0"/>
                        <a:ea typeface="宋体" pitchFamily="2" charset="-122"/>
                      </a:endParaRPr>
                    </a:p>
                  </a:txBody>
                  <a:tcPr marL="68580" marR="68580" marT="36778" marB="3677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378356">
                <a:tc>
                  <a:txBody>
                    <a:bodyPr/>
                    <a:lstStyle/>
                    <a:p>
                      <a:pPr marL="0" marR="0" lvl="0" indent="0" algn="ctr" defTabSz="914400" rtl="0" eaLnBrk="1" fontAlgn="base" latinLnBrk="0" hangingPunct="1">
                        <a:lnSpc>
                          <a:spcPts val="3200"/>
                        </a:lnSpc>
                        <a:spcBef>
                          <a:spcPct val="20000"/>
                        </a:spcBef>
                        <a:spcAft>
                          <a:spcPct val="0"/>
                        </a:spcAft>
                        <a:buClrTx/>
                        <a:buSzTx/>
                        <a:buFontTx/>
                        <a:buNone/>
                        <a:tabLst/>
                      </a:pPr>
                      <a:r>
                        <a:rPr kumimoji="0" lang="zh-CN" altLang="en-US" sz="15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地位</a:t>
                      </a:r>
                      <a:endParaRPr kumimoji="0" lang="zh-CN" altLang="en-US" sz="1500" b="1" i="0" u="none" strike="noStrike" cap="none" normalizeH="0" baseline="0" dirty="0">
                        <a:ln>
                          <a:noFill/>
                        </a:ln>
                        <a:solidFill>
                          <a:schemeClr val="tx1"/>
                        </a:solidFill>
                        <a:effectLst/>
                        <a:latin typeface="Arial" pitchFamily="34" charset="0"/>
                        <a:ea typeface="宋体" pitchFamily="2" charset="-122"/>
                      </a:endParaRPr>
                    </a:p>
                  </a:txBody>
                  <a:tcPr marL="68580" marR="68580" marT="36778" marB="3677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3200"/>
                        </a:lnSpc>
                        <a:spcBef>
                          <a:spcPct val="20000"/>
                        </a:spcBef>
                        <a:spcAft>
                          <a:spcPct val="0"/>
                        </a:spcAft>
                        <a:buClrTx/>
                        <a:buSzTx/>
                        <a:buFontTx/>
                        <a:buNone/>
                        <a:tabLst/>
                      </a:pPr>
                      <a:endParaRPr kumimoji="0" lang="zh-CN" altLang="en-US" sz="1700" b="1" i="0" u="none" strike="noStrike" cap="none" normalizeH="0" baseline="0" dirty="0">
                        <a:ln>
                          <a:noFill/>
                        </a:ln>
                        <a:solidFill>
                          <a:schemeClr val="tx1"/>
                        </a:solidFill>
                        <a:effectLst/>
                        <a:latin typeface="Arial" pitchFamily="34" charset="0"/>
                        <a:ea typeface="宋体" pitchFamily="2" charset="-122"/>
                      </a:endParaRPr>
                    </a:p>
                  </a:txBody>
                  <a:tcPr marL="68580" marR="68580" marT="36778" marB="3677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12039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500" b="1" i="0" u="none" strike="noStrike" cap="none" normalizeH="0" baseline="0" dirty="0">
                          <a:ln>
                            <a:noFill/>
                          </a:ln>
                          <a:solidFill>
                            <a:schemeClr val="tx1"/>
                          </a:solidFill>
                          <a:effectLst/>
                          <a:latin typeface="Arial" pitchFamily="34" charset="0"/>
                          <a:ea typeface="宋体" pitchFamily="2" charset="-122"/>
                        </a:rPr>
                        <a:t>必须坚持中共领导的原因</a:t>
                      </a:r>
                    </a:p>
                  </a:txBody>
                  <a:tcPr marL="68580" marR="68580" marT="36778" marB="3677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nSpc>
                          <a:spcPts val="2900"/>
                        </a:lnSpc>
                      </a:pPr>
                      <a:endParaRPr kumimoji="0" lang="zh-CN" altLang="en-US" sz="1700" b="1" i="0" u="none" strike="noStrike" cap="none" normalizeH="0" baseline="0" dirty="0">
                        <a:ln>
                          <a:noFill/>
                        </a:ln>
                        <a:solidFill>
                          <a:schemeClr val="tx1"/>
                        </a:solidFill>
                        <a:effectLst/>
                        <a:latin typeface="Arial" pitchFamily="34" charset="0"/>
                        <a:ea typeface="宋体" pitchFamily="2" charset="-122"/>
                      </a:endParaRPr>
                    </a:p>
                  </a:txBody>
                  <a:tcPr marL="68580" marR="68580" marT="36778" marB="3677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367146">
                <a:tc>
                  <a:txBody>
                    <a:bodyPr/>
                    <a:lstStyle/>
                    <a:p>
                      <a:pPr marL="0" marR="0" lvl="0" indent="0" algn="ctr" defTabSz="914400" rtl="0" eaLnBrk="1" fontAlgn="base" latinLnBrk="0" hangingPunct="1">
                        <a:lnSpc>
                          <a:spcPts val="3200"/>
                        </a:lnSpc>
                        <a:spcBef>
                          <a:spcPct val="20000"/>
                        </a:spcBef>
                        <a:spcAft>
                          <a:spcPct val="0"/>
                        </a:spcAft>
                        <a:buClrTx/>
                        <a:buSzTx/>
                        <a:buFontTx/>
                        <a:buNone/>
                        <a:tabLst/>
                      </a:pPr>
                      <a:r>
                        <a:rPr kumimoji="0" lang="zh-CN" altLang="en-US" sz="1500" b="1" i="0" u="none" strike="noStrike" cap="none" normalizeH="0" baseline="0" dirty="0">
                          <a:ln>
                            <a:noFill/>
                          </a:ln>
                          <a:solidFill>
                            <a:schemeClr val="tx1"/>
                          </a:solidFill>
                          <a:effectLst/>
                          <a:latin typeface="Arial" pitchFamily="34" charset="0"/>
                          <a:ea typeface="宋体" pitchFamily="2" charset="-122"/>
                        </a:rPr>
                        <a:t>指导思想</a:t>
                      </a:r>
                    </a:p>
                  </a:txBody>
                  <a:tcPr marL="68580" marR="68580" marT="36778" marB="3677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3200"/>
                        </a:lnSpc>
                        <a:spcBef>
                          <a:spcPct val="20000"/>
                        </a:spcBef>
                        <a:spcAft>
                          <a:spcPct val="0"/>
                        </a:spcAft>
                        <a:buClrTx/>
                        <a:buSzTx/>
                        <a:buFontTx/>
                        <a:buNone/>
                        <a:tabLst/>
                      </a:pPr>
                      <a:endParaRPr kumimoji="0" lang="zh-CN" altLang="en-US" sz="1700" b="1" i="0" u="none" strike="noStrike" cap="none" normalizeH="0" baseline="0" dirty="0">
                        <a:ln>
                          <a:noFill/>
                        </a:ln>
                        <a:solidFill>
                          <a:schemeClr val="tx1"/>
                        </a:solidFill>
                        <a:effectLst/>
                        <a:latin typeface="Arial" pitchFamily="34" charset="0"/>
                        <a:ea typeface="宋体" pitchFamily="2" charset="-122"/>
                      </a:endParaRPr>
                    </a:p>
                  </a:txBody>
                  <a:tcPr marL="68580" marR="68580" marT="36778" marB="3677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78356">
                <a:tc>
                  <a:txBody>
                    <a:bodyPr/>
                    <a:lstStyle/>
                    <a:p>
                      <a:pPr marL="0" marR="0" lvl="0" indent="0" algn="ctr" defTabSz="914400" rtl="0" eaLnBrk="1" fontAlgn="base" latinLnBrk="0" hangingPunct="1">
                        <a:lnSpc>
                          <a:spcPts val="3200"/>
                        </a:lnSpc>
                        <a:spcBef>
                          <a:spcPct val="20000"/>
                        </a:spcBef>
                        <a:spcAft>
                          <a:spcPct val="0"/>
                        </a:spcAft>
                        <a:buClrTx/>
                        <a:buSzTx/>
                        <a:buFontTx/>
                        <a:buNone/>
                        <a:tabLst/>
                      </a:pPr>
                      <a:r>
                        <a:rPr kumimoji="0" lang="zh-CN" altLang="en-US" sz="15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执政方式</a:t>
                      </a:r>
                      <a:endParaRPr kumimoji="0" lang="zh-CN" altLang="en-US" sz="1500" b="1" i="0" u="none" strike="noStrike" cap="none" normalizeH="0" baseline="0" dirty="0">
                        <a:ln>
                          <a:noFill/>
                        </a:ln>
                        <a:solidFill>
                          <a:schemeClr val="tx1"/>
                        </a:solidFill>
                        <a:effectLst/>
                        <a:latin typeface="Arial" pitchFamily="34" charset="0"/>
                        <a:ea typeface="宋体" pitchFamily="2" charset="-122"/>
                      </a:endParaRPr>
                    </a:p>
                  </a:txBody>
                  <a:tcPr marL="68580" marR="68580" marT="36778" marB="3677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3200"/>
                        </a:lnSpc>
                        <a:spcBef>
                          <a:spcPts val="0"/>
                        </a:spcBef>
                        <a:spcAft>
                          <a:spcPct val="0"/>
                        </a:spcAft>
                        <a:buClrTx/>
                        <a:buSzTx/>
                        <a:buFontTx/>
                        <a:buNone/>
                        <a:tabLst/>
                      </a:pPr>
                      <a:r>
                        <a:rPr kumimoji="0" lang="zh-CN" altLang="en-US" sz="17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　</a:t>
                      </a:r>
                      <a:endParaRPr kumimoji="0" lang="zh-CN" altLang="en-US" sz="1700" b="1" i="0" u="none" strike="noStrike" cap="none" normalizeH="0" baseline="0" dirty="0">
                        <a:ln>
                          <a:noFill/>
                        </a:ln>
                        <a:solidFill>
                          <a:schemeClr val="tx1"/>
                        </a:solidFill>
                        <a:effectLst/>
                        <a:latin typeface="Arial" pitchFamily="34" charset="0"/>
                        <a:ea typeface="宋体" pitchFamily="2" charset="-122"/>
                      </a:endParaRPr>
                    </a:p>
                  </a:txBody>
                  <a:tcPr marL="68580" marR="68580" marT="36778" marB="3677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378356">
                <a:tc>
                  <a:txBody>
                    <a:bodyPr/>
                    <a:lstStyle/>
                    <a:p>
                      <a:pPr marL="0" marR="0" lvl="0" indent="0" algn="ctr" defTabSz="914400" rtl="0" eaLnBrk="1" fontAlgn="base" latinLnBrk="0" hangingPunct="1">
                        <a:lnSpc>
                          <a:spcPts val="3200"/>
                        </a:lnSpc>
                        <a:spcBef>
                          <a:spcPct val="20000"/>
                        </a:spcBef>
                        <a:spcAft>
                          <a:spcPct val="0"/>
                        </a:spcAft>
                        <a:buClrTx/>
                        <a:buSzTx/>
                        <a:buFontTx/>
                        <a:buNone/>
                        <a:tabLst/>
                      </a:pPr>
                      <a:r>
                        <a:rPr kumimoji="0" lang="zh-CN" altLang="en-US" sz="1500" b="1" i="0" u="none" strike="noStrike" cap="none" normalizeH="0" baseline="0" dirty="0">
                          <a:ln>
                            <a:noFill/>
                          </a:ln>
                          <a:solidFill>
                            <a:schemeClr val="tx1"/>
                          </a:solidFill>
                          <a:effectLst/>
                          <a:latin typeface="Arial" pitchFamily="34" charset="0"/>
                          <a:ea typeface="宋体" pitchFamily="2" charset="-122"/>
                        </a:rPr>
                        <a:t>领导方式</a:t>
                      </a:r>
                    </a:p>
                  </a:txBody>
                  <a:tcPr marL="68580" marR="68580" marT="36778" marB="3677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3200"/>
                        </a:lnSpc>
                        <a:spcBef>
                          <a:spcPts val="0"/>
                        </a:spcBef>
                        <a:spcAft>
                          <a:spcPct val="0"/>
                        </a:spcAft>
                        <a:buClrTx/>
                        <a:buSzTx/>
                        <a:buFontTx/>
                        <a:buNone/>
                        <a:tabLst/>
                      </a:pPr>
                      <a:endParaRPr kumimoji="0" lang="zh-CN" altLang="en-US" sz="1700" b="1" i="0" u="none" strike="noStrike" cap="none" normalizeH="0" baseline="0" dirty="0">
                        <a:ln>
                          <a:noFill/>
                        </a:ln>
                        <a:solidFill>
                          <a:schemeClr val="tx1"/>
                        </a:solidFill>
                        <a:effectLst/>
                        <a:latin typeface="Arial" pitchFamily="34" charset="0"/>
                        <a:ea typeface="宋体" pitchFamily="2" charset="-122"/>
                      </a:endParaRPr>
                    </a:p>
                  </a:txBody>
                  <a:tcPr marL="68580" marR="68580" marT="36778" marB="3677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575969">
                <a:tc>
                  <a:txBody>
                    <a:bodyPr/>
                    <a:lstStyle/>
                    <a:p>
                      <a:pPr marL="0" marR="0" lvl="0" indent="0" algn="ctr" defTabSz="914400" rtl="0" eaLnBrk="1" fontAlgn="base" latinLnBrk="0" hangingPunct="1">
                        <a:lnSpc>
                          <a:spcPts val="3200"/>
                        </a:lnSpc>
                        <a:spcBef>
                          <a:spcPct val="20000"/>
                        </a:spcBef>
                        <a:spcAft>
                          <a:spcPct val="0"/>
                        </a:spcAft>
                        <a:buClrTx/>
                        <a:buSzTx/>
                        <a:buFontTx/>
                        <a:buNone/>
                        <a:tabLst/>
                      </a:pPr>
                      <a:r>
                        <a:rPr kumimoji="0" lang="zh-CN" altLang="en-US" sz="1500" b="1" i="0" u="none" strike="noStrike" cap="none" normalizeH="0" baseline="0" dirty="0">
                          <a:ln>
                            <a:noFill/>
                          </a:ln>
                          <a:solidFill>
                            <a:schemeClr val="tx1"/>
                          </a:solidFill>
                          <a:effectLst/>
                          <a:latin typeface="Arial" pitchFamily="34" charset="0"/>
                          <a:ea typeface="宋体" pitchFamily="2" charset="-122"/>
                        </a:rPr>
                        <a:t>执政理念</a:t>
                      </a:r>
                    </a:p>
                  </a:txBody>
                  <a:tcPr marL="68580" marR="68580" marT="36778" marB="3677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3200"/>
                        </a:lnSpc>
                        <a:spcBef>
                          <a:spcPts val="0"/>
                        </a:spcBef>
                        <a:spcAft>
                          <a:spcPct val="0"/>
                        </a:spcAft>
                        <a:buClrTx/>
                        <a:buSzTx/>
                        <a:buFontTx/>
                        <a:buNone/>
                        <a:tabLst/>
                      </a:pPr>
                      <a:endParaRPr kumimoji="0" lang="zh-CN" altLang="en-US" sz="1700" b="1" i="0" u="none" strike="noStrike" cap="none" normalizeH="0" baseline="0" dirty="0">
                        <a:ln>
                          <a:noFill/>
                        </a:ln>
                        <a:solidFill>
                          <a:schemeClr val="tx1"/>
                        </a:solidFill>
                        <a:effectLst/>
                        <a:latin typeface="Arial" pitchFamily="34" charset="0"/>
                        <a:ea typeface="宋体" pitchFamily="2" charset="-122"/>
                      </a:endParaRPr>
                    </a:p>
                  </a:txBody>
                  <a:tcPr marL="68580" marR="68580" marT="36778" marB="3677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bl>
          </a:graphicData>
        </a:graphic>
      </p:graphicFrame>
      <p:sp>
        <p:nvSpPr>
          <p:cNvPr id="14" name="矩形 13">
            <a:extLst>
              <a:ext uri="{FF2B5EF4-FFF2-40B4-BE49-F238E27FC236}">
                <a16:creationId xmlns:a16="http://schemas.microsoft.com/office/drawing/2014/main" xmlns="" id="{2122552D-023B-4D79-B2AD-12DC5B9DE74D}"/>
              </a:ext>
            </a:extLst>
          </p:cNvPr>
          <p:cNvSpPr>
            <a:spLocks noChangeArrowheads="1"/>
          </p:cNvSpPr>
          <p:nvPr/>
        </p:nvSpPr>
        <p:spPr bwMode="auto">
          <a:xfrm>
            <a:off x="2481206" y="285750"/>
            <a:ext cx="5572125" cy="377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1"/>
              </a:buClr>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hangingPunct="1">
              <a:lnSpc>
                <a:spcPts val="2400"/>
              </a:lnSpc>
              <a:buClrTx/>
              <a:buNone/>
            </a:pPr>
            <a:r>
              <a:rPr lang="zh-CN" altLang="en-US" sz="1400" dirty="0">
                <a:latin typeface="Times New Roman" panose="02020603050405020304" pitchFamily="18" charset="0"/>
                <a:cs typeface="Times New Roman" panose="02020603050405020304" pitchFamily="18" charset="0"/>
              </a:rPr>
              <a:t>中国工人阶级先锋队、中国人民和中华民族先锋队</a:t>
            </a:r>
            <a:endParaRPr lang="zh-CN" altLang="en-US" sz="1400" dirty="0">
              <a:latin typeface="Tahoma" panose="020B0604030504040204" pitchFamily="34" charset="0"/>
            </a:endParaRPr>
          </a:p>
        </p:txBody>
      </p:sp>
      <p:sp>
        <p:nvSpPr>
          <p:cNvPr id="15" name="矩形 14">
            <a:extLst>
              <a:ext uri="{FF2B5EF4-FFF2-40B4-BE49-F238E27FC236}">
                <a16:creationId xmlns:a16="http://schemas.microsoft.com/office/drawing/2014/main" xmlns="" id="{42F331F5-9AD6-42B5-9A0E-1229B523B1E4}"/>
              </a:ext>
            </a:extLst>
          </p:cNvPr>
          <p:cNvSpPr>
            <a:spLocks noChangeArrowheads="1"/>
          </p:cNvSpPr>
          <p:nvPr/>
        </p:nvSpPr>
        <p:spPr bwMode="auto">
          <a:xfrm>
            <a:off x="2380602" y="756481"/>
            <a:ext cx="1933863" cy="377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80" tIns="34290" rIns="68580" bIns="34290">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1"/>
              </a:buClr>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hangingPunct="1">
              <a:lnSpc>
                <a:spcPts val="2400"/>
              </a:lnSpc>
              <a:buClrTx/>
              <a:buNone/>
            </a:pPr>
            <a:r>
              <a:rPr lang="zh-CN" altLang="en-US" sz="1400" dirty="0">
                <a:latin typeface="Times New Roman" panose="02020603050405020304" pitchFamily="18" charset="0"/>
                <a:cs typeface="Times New Roman" panose="02020603050405020304" pitchFamily="18" charset="0"/>
              </a:rPr>
              <a:t>　全心全意为人民服务</a:t>
            </a:r>
            <a:endParaRPr lang="zh-CN" altLang="en-US" sz="1400" dirty="0">
              <a:latin typeface="Tahoma" panose="020B0604030504040204" pitchFamily="34" charset="0"/>
            </a:endParaRPr>
          </a:p>
        </p:txBody>
      </p:sp>
      <p:sp>
        <p:nvSpPr>
          <p:cNvPr id="16" name="矩形 15">
            <a:extLst>
              <a:ext uri="{FF2B5EF4-FFF2-40B4-BE49-F238E27FC236}">
                <a16:creationId xmlns:a16="http://schemas.microsoft.com/office/drawing/2014/main" xmlns="" id="{E3324554-B0DC-4FB1-BFF1-5BA6FBBF77CD}"/>
              </a:ext>
            </a:extLst>
          </p:cNvPr>
          <p:cNvSpPr>
            <a:spLocks noChangeArrowheads="1"/>
          </p:cNvSpPr>
          <p:nvPr/>
        </p:nvSpPr>
        <p:spPr bwMode="auto">
          <a:xfrm>
            <a:off x="2422923" y="1260054"/>
            <a:ext cx="5518547" cy="377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1"/>
              </a:buClr>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hangingPunct="1">
              <a:lnSpc>
                <a:spcPts val="2400"/>
              </a:lnSpc>
              <a:buClrTx/>
              <a:buNone/>
            </a:pPr>
            <a:r>
              <a:rPr lang="zh-CN" altLang="en-US" sz="1400" dirty="0">
                <a:latin typeface="Times New Roman" panose="02020603050405020304" pitchFamily="18" charset="0"/>
                <a:cs typeface="Times New Roman" panose="02020603050405020304" pitchFamily="18" charset="0"/>
              </a:rPr>
              <a:t>是我国的执政党，是领导中国人民前进，不断夺取新胜利的核心力量。</a:t>
            </a:r>
            <a:endParaRPr lang="en-US" altLang="zh-CN" sz="1400" dirty="0">
              <a:latin typeface="Times New Roman" panose="02020603050405020304" pitchFamily="18" charset="0"/>
              <a:cs typeface="Times New Roman" panose="02020603050405020304" pitchFamily="18" charset="0"/>
            </a:endParaRPr>
          </a:p>
        </p:txBody>
      </p:sp>
      <p:sp>
        <p:nvSpPr>
          <p:cNvPr id="18" name="矩形 17">
            <a:extLst>
              <a:ext uri="{FF2B5EF4-FFF2-40B4-BE49-F238E27FC236}">
                <a16:creationId xmlns:a16="http://schemas.microsoft.com/office/drawing/2014/main" xmlns="" id="{F886E4D8-798D-487D-A450-ABC483CF848C}"/>
              </a:ext>
            </a:extLst>
          </p:cNvPr>
          <p:cNvSpPr>
            <a:spLocks noChangeArrowheads="1"/>
          </p:cNvSpPr>
          <p:nvPr/>
        </p:nvSpPr>
        <p:spPr bwMode="auto">
          <a:xfrm>
            <a:off x="2408310" y="2900689"/>
            <a:ext cx="5543550" cy="438582"/>
          </a:xfrm>
          <a:prstGeom prst="rect">
            <a:avLst/>
          </a:prstGeom>
          <a:solidFill>
            <a:schemeClr val="accent6">
              <a:lumMod val="20000"/>
              <a:lumOff val="80000"/>
            </a:schemeClr>
          </a:solidFill>
          <a:ln w="9525">
            <a:noFill/>
            <a:miter lim="800000"/>
            <a:headEnd/>
            <a:tailEnd/>
          </a:ln>
        </p:spPr>
        <p:txBody>
          <a:bodyPr lIns="68580" tIns="34290" rIns="68580" bIns="34290">
            <a:spAutoFit/>
          </a:bodyPr>
          <a:lstStyle/>
          <a:p>
            <a:pPr eaLnBrk="1" hangingPunct="1">
              <a:defRPr/>
            </a:pPr>
            <a:r>
              <a:rPr lang="zh-CN" altLang="zh-CN" sz="1200" b="1" dirty="0"/>
              <a:t>中国共产党以马克思列宁主义、毛泽东思想、邓小平理论、“三个代表”重要思想、科学发展观、习近平新时代中国特色社会主义思想作为自己的行动指南。</a:t>
            </a:r>
          </a:p>
        </p:txBody>
      </p:sp>
      <p:sp>
        <p:nvSpPr>
          <p:cNvPr id="19" name="矩形 18">
            <a:extLst>
              <a:ext uri="{FF2B5EF4-FFF2-40B4-BE49-F238E27FC236}">
                <a16:creationId xmlns:a16="http://schemas.microsoft.com/office/drawing/2014/main" xmlns="" id="{F8EAE0ED-1C82-438C-A6FC-8FDB0AF7BF48}"/>
              </a:ext>
            </a:extLst>
          </p:cNvPr>
          <p:cNvSpPr>
            <a:spLocks noChangeArrowheads="1"/>
          </p:cNvSpPr>
          <p:nvPr/>
        </p:nvSpPr>
        <p:spPr bwMode="auto">
          <a:xfrm>
            <a:off x="2582142" y="3403022"/>
            <a:ext cx="5407819" cy="349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27000" rIns="68580" bIns="27000">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1"/>
              </a:buClr>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hangingPunct="1">
              <a:lnSpc>
                <a:spcPts val="2250"/>
              </a:lnSpc>
              <a:spcBef>
                <a:spcPct val="0"/>
              </a:spcBef>
              <a:buClrTx/>
              <a:buNone/>
            </a:pPr>
            <a:r>
              <a:rPr lang="zh-CN" altLang="en-US" sz="1400" dirty="0">
                <a:latin typeface="Times New Roman" panose="02020603050405020304" pitchFamily="18" charset="0"/>
                <a:cs typeface="Times New Roman" panose="02020603050405020304" pitchFamily="18" charset="0"/>
              </a:rPr>
              <a:t>依法治国、依法执政，其中依法执政是党的基本执政方式</a:t>
            </a:r>
            <a:endParaRPr lang="zh-CN" altLang="en-US" sz="1400" dirty="0">
              <a:latin typeface="Tahoma" panose="020B0604030504040204" pitchFamily="34" charset="0"/>
            </a:endParaRPr>
          </a:p>
        </p:txBody>
      </p:sp>
      <p:sp>
        <p:nvSpPr>
          <p:cNvPr id="22" name="矩形 21">
            <a:extLst>
              <a:ext uri="{FF2B5EF4-FFF2-40B4-BE49-F238E27FC236}">
                <a16:creationId xmlns:a16="http://schemas.microsoft.com/office/drawing/2014/main" xmlns="" id="{43D949EF-ECFC-497D-9061-F5FD4DF1A3F1}"/>
              </a:ext>
            </a:extLst>
          </p:cNvPr>
          <p:cNvSpPr>
            <a:spLocks noChangeArrowheads="1"/>
          </p:cNvSpPr>
          <p:nvPr/>
        </p:nvSpPr>
        <p:spPr bwMode="auto">
          <a:xfrm>
            <a:off x="2541483" y="3944835"/>
            <a:ext cx="5464969" cy="349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27000" rIns="68580" bIns="27000">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1"/>
              </a:buClr>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hangingPunct="1">
              <a:lnSpc>
                <a:spcPts val="2250"/>
              </a:lnSpc>
              <a:spcBef>
                <a:spcPct val="0"/>
              </a:spcBef>
              <a:buClrTx/>
              <a:buNone/>
            </a:pPr>
            <a:r>
              <a:rPr lang="zh-CN" altLang="en-US" sz="1400" dirty="0">
                <a:latin typeface="Tahoma" panose="020B0604030504040204" pitchFamily="34" charset="0"/>
              </a:rPr>
              <a:t>政治领导、组织领导、思想领导</a:t>
            </a:r>
          </a:p>
        </p:txBody>
      </p:sp>
      <p:sp>
        <p:nvSpPr>
          <p:cNvPr id="25" name="Rectangle 3">
            <a:extLst>
              <a:ext uri="{FF2B5EF4-FFF2-40B4-BE49-F238E27FC236}">
                <a16:creationId xmlns:a16="http://schemas.microsoft.com/office/drawing/2014/main" xmlns="" id="{D00ED124-E7F3-4EC9-A30C-D5C0103116B4}"/>
              </a:ext>
            </a:extLst>
          </p:cNvPr>
          <p:cNvSpPr>
            <a:spLocks noGrp="1" noChangeArrowheads="1"/>
          </p:cNvSpPr>
          <p:nvPr/>
        </p:nvSpPr>
        <p:spPr bwMode="auto">
          <a:xfrm>
            <a:off x="3652916" y="0"/>
            <a:ext cx="1983386" cy="285750"/>
          </a:xfrm>
          <a:prstGeom prst="rect">
            <a:avLst/>
          </a:prstGeom>
          <a:solidFill>
            <a:srgbClr val="FFFF00"/>
          </a:solidFill>
          <a:ln w="9525" cap="flat" cmpd="sng">
            <a:solidFill>
              <a:srgbClr val="993366"/>
            </a:solidFill>
            <a:miter lim="800000"/>
            <a:headEnd/>
            <a:tailEnd/>
          </a:ln>
          <a:effectLst/>
        </p:spPr>
        <p:txBody>
          <a:bodyPr lIns="68580" tIns="34290" rIns="68580" bIns="34290" anchor="ctr"/>
          <a:lstStyle>
            <a:lvl1pPr algn="ctr">
              <a:defRPr sz="3200" b="1">
                <a:solidFill>
                  <a:schemeClr val="bg1"/>
                </a:solidFill>
                <a:latin typeface="Verdana" pitchFamily="34" charset="0"/>
              </a:defRPr>
            </a:lvl1pPr>
            <a:lvl2pPr algn="ctr">
              <a:defRPr sz="3200" b="1">
                <a:solidFill>
                  <a:schemeClr val="bg1"/>
                </a:solidFill>
                <a:latin typeface="Verdana" pitchFamily="34" charset="0"/>
              </a:defRPr>
            </a:lvl2pPr>
            <a:lvl3pPr algn="ctr">
              <a:defRPr sz="3200" b="1">
                <a:solidFill>
                  <a:schemeClr val="bg1"/>
                </a:solidFill>
                <a:latin typeface="Verdana" pitchFamily="34" charset="0"/>
              </a:defRPr>
            </a:lvl3pPr>
            <a:lvl4pPr algn="ctr">
              <a:defRPr sz="3200" b="1">
                <a:solidFill>
                  <a:schemeClr val="bg1"/>
                </a:solidFill>
                <a:latin typeface="Verdana" pitchFamily="34" charset="0"/>
              </a:defRPr>
            </a:lvl4pPr>
            <a:lvl5pPr algn="ctr">
              <a:defRPr sz="3200" b="1">
                <a:solidFill>
                  <a:schemeClr val="bg1"/>
                </a:solidFill>
                <a:latin typeface="Verdana" pitchFamily="34" charset="0"/>
              </a:defRPr>
            </a:lvl5pPr>
            <a:lvl6pPr marL="457200" algn="ctr" fontAlgn="base">
              <a:spcBef>
                <a:spcPct val="0"/>
              </a:spcBef>
              <a:spcAft>
                <a:spcPct val="0"/>
              </a:spcAft>
              <a:defRPr sz="3200" b="1">
                <a:solidFill>
                  <a:schemeClr val="bg1"/>
                </a:solidFill>
                <a:latin typeface="Verdana" pitchFamily="34" charset="0"/>
              </a:defRPr>
            </a:lvl6pPr>
            <a:lvl7pPr marL="914400" algn="ctr" fontAlgn="base">
              <a:spcBef>
                <a:spcPct val="0"/>
              </a:spcBef>
              <a:spcAft>
                <a:spcPct val="0"/>
              </a:spcAft>
              <a:defRPr sz="3200" b="1">
                <a:solidFill>
                  <a:schemeClr val="bg1"/>
                </a:solidFill>
                <a:latin typeface="Verdana" pitchFamily="34" charset="0"/>
              </a:defRPr>
            </a:lvl7pPr>
            <a:lvl8pPr marL="1371600" algn="ctr" fontAlgn="base">
              <a:spcBef>
                <a:spcPct val="0"/>
              </a:spcBef>
              <a:spcAft>
                <a:spcPct val="0"/>
              </a:spcAft>
              <a:defRPr sz="3200" b="1">
                <a:solidFill>
                  <a:schemeClr val="bg1"/>
                </a:solidFill>
                <a:latin typeface="Verdana" pitchFamily="34" charset="0"/>
              </a:defRPr>
            </a:lvl8pPr>
            <a:lvl9pPr marL="1828800" algn="ctr" fontAlgn="base">
              <a:spcBef>
                <a:spcPct val="0"/>
              </a:spcBef>
              <a:spcAft>
                <a:spcPct val="0"/>
              </a:spcAft>
              <a:defRPr sz="3200" b="1">
                <a:solidFill>
                  <a:schemeClr val="bg1"/>
                </a:solidFill>
                <a:latin typeface="Verdana" pitchFamily="34" charset="0"/>
              </a:defRPr>
            </a:lvl9pPr>
          </a:lstStyle>
          <a:p>
            <a:pPr algn="l" eaLnBrk="1" hangingPunct="1">
              <a:defRPr/>
            </a:pPr>
            <a:r>
              <a:rPr lang="zh-CN" altLang="en-US" sz="1800" b="0" dirty="0" smtClean="0">
                <a:solidFill>
                  <a:srgbClr val="FF0000"/>
                </a:solidFill>
                <a:effectLst>
                  <a:outerShdw blurRad="38100" dist="38100" dir="2700000" algn="tl">
                    <a:srgbClr val="000000"/>
                  </a:outerShdw>
                </a:effectLst>
              </a:rPr>
              <a:t>中国共产党</a:t>
            </a:r>
            <a:r>
              <a:rPr lang="zh-CN" altLang="en-US" sz="1800" b="0" dirty="0">
                <a:solidFill>
                  <a:srgbClr val="FF0000"/>
                </a:solidFill>
                <a:effectLst>
                  <a:outerShdw blurRad="38100" dist="38100" dir="2700000" algn="tl">
                    <a:srgbClr val="000000"/>
                  </a:outerShdw>
                </a:effectLst>
              </a:rPr>
              <a:t>执政</a:t>
            </a:r>
          </a:p>
        </p:txBody>
      </p:sp>
      <p:sp>
        <p:nvSpPr>
          <p:cNvPr id="3" name="对话气泡: 矩形 2">
            <a:extLst>
              <a:ext uri="{FF2B5EF4-FFF2-40B4-BE49-F238E27FC236}">
                <a16:creationId xmlns:a16="http://schemas.microsoft.com/office/drawing/2014/main" xmlns="" id="{631D72C3-B661-4130-B08B-A1E5035C10A2}"/>
              </a:ext>
            </a:extLst>
          </p:cNvPr>
          <p:cNvSpPr/>
          <p:nvPr/>
        </p:nvSpPr>
        <p:spPr bwMode="auto">
          <a:xfrm>
            <a:off x="0" y="1352624"/>
            <a:ext cx="1139427" cy="2037111"/>
          </a:xfrm>
          <a:prstGeom prst="wedgeRectCallout">
            <a:avLst>
              <a:gd name="adj1" fmla="val 77347"/>
              <a:gd name="adj2" fmla="val -57236"/>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a:spcBef>
                <a:spcPct val="0"/>
              </a:spcBef>
              <a:spcAft>
                <a:spcPct val="0"/>
              </a:spcAft>
            </a:pPr>
            <a:r>
              <a:rPr lang="zh-CN" altLang="en-US" b="1" dirty="0">
                <a:solidFill>
                  <a:schemeClr val="tx1"/>
                </a:solidFill>
                <a:latin typeface="楷体" panose="02010609060101010101" pitchFamily="49" charset="-122"/>
                <a:ea typeface="楷体" panose="02010609060101010101" pitchFamily="49" charset="-122"/>
              </a:rPr>
              <a:t>形成：</a:t>
            </a:r>
            <a:endParaRPr lang="en-US" altLang="zh-CN" b="1" dirty="0">
              <a:solidFill>
                <a:schemeClr val="tx1"/>
              </a:solidFill>
              <a:latin typeface="楷体" panose="02010609060101010101" pitchFamily="49" charset="-122"/>
              <a:ea typeface="楷体" panose="02010609060101010101" pitchFamily="49" charset="-122"/>
            </a:endParaRPr>
          </a:p>
          <a:p>
            <a:pPr defTabSz="685800" eaLnBrk="0" fontAlgn="base">
              <a:spcBef>
                <a:spcPct val="0"/>
              </a:spcBef>
              <a:spcAft>
                <a:spcPct val="0"/>
              </a:spcAft>
            </a:pPr>
            <a:r>
              <a:rPr lang="zh-CN" altLang="en-US" b="1" dirty="0">
                <a:solidFill>
                  <a:schemeClr val="tx1"/>
                </a:solidFill>
                <a:latin typeface="楷体" panose="02010609060101010101" pitchFamily="49" charset="-122"/>
                <a:ea typeface="楷体" panose="02010609060101010101" pitchFamily="49" charset="-122"/>
              </a:rPr>
              <a:t>①党的性质宗旨决定的</a:t>
            </a:r>
            <a:endParaRPr lang="en-US" altLang="zh-CN" b="1" dirty="0">
              <a:solidFill>
                <a:schemeClr val="tx1"/>
              </a:solidFill>
              <a:latin typeface="楷体" panose="02010609060101010101" pitchFamily="49" charset="-122"/>
              <a:ea typeface="楷体" panose="02010609060101010101" pitchFamily="49" charset="-122"/>
            </a:endParaRPr>
          </a:p>
          <a:p>
            <a:pPr defTabSz="685800" eaLnBrk="0" fontAlgn="base">
              <a:spcBef>
                <a:spcPct val="0"/>
              </a:spcBef>
              <a:spcAft>
                <a:spcPct val="0"/>
              </a:spcAft>
            </a:pPr>
            <a:r>
              <a:rPr lang="zh-CN" altLang="en-US" b="1" dirty="0">
                <a:latin typeface="楷体" panose="02010609060101010101" pitchFamily="49" charset="-122"/>
                <a:ea typeface="楷体" panose="02010609060101010101" pitchFamily="49" charset="-122"/>
              </a:rPr>
              <a:t>②历史和人民的选择</a:t>
            </a:r>
            <a:endParaRPr lang="zh-CN" altLang="en-US" b="1" dirty="0">
              <a:solidFill>
                <a:schemeClr val="tx1"/>
              </a:solidFill>
              <a:latin typeface="楷体" panose="02010609060101010101" pitchFamily="49" charset="-122"/>
              <a:ea typeface="楷体" panose="02010609060101010101" pitchFamily="49" charset="-122"/>
            </a:endParaRPr>
          </a:p>
        </p:txBody>
      </p:sp>
      <p:sp>
        <p:nvSpPr>
          <p:cNvPr id="30721" name="Rectangle 1"/>
          <p:cNvSpPr>
            <a:spLocks noChangeArrowheads="1"/>
          </p:cNvSpPr>
          <p:nvPr/>
        </p:nvSpPr>
        <p:spPr bwMode="auto">
          <a:xfrm>
            <a:off x="2315246" y="1741893"/>
            <a:ext cx="6710989" cy="1069524"/>
          </a:xfrm>
          <a:prstGeom prst="rect">
            <a:avLst/>
          </a:prstGeom>
          <a:solidFill>
            <a:schemeClr val="accent6">
              <a:lumMod val="20000"/>
              <a:lumOff val="80000"/>
            </a:schemeClr>
          </a:solid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indent="250031" defTabSz="685800" eaLnBrk="0" fontAlgn="base">
              <a:spcBef>
                <a:spcPct val="0"/>
              </a:spcBef>
              <a:spcAft>
                <a:spcPct val="0"/>
              </a:spcAft>
            </a:pPr>
            <a:r>
              <a:rPr lang="zh-CN" altLang="en-US" sz="1300" b="1" dirty="0">
                <a:solidFill>
                  <a:srgbClr val="FF0000"/>
                </a:solidFill>
                <a:latin typeface="Calibri" pitchFamily="34" charset="0"/>
                <a:ea typeface="宋体" pitchFamily="2" charset="-122"/>
                <a:cs typeface="Arial" pitchFamily="34" charset="0"/>
              </a:rPr>
              <a:t>①党的领导和执政地位的确立，是历史和人民的选择，由党的性质</a:t>
            </a:r>
            <a:r>
              <a:rPr kumimoji="0" lang="zh-CN" altLang="en-US" sz="1300" b="1" i="0" u="none" strike="noStrike" cap="none" normalizeH="0" baseline="0" dirty="0">
                <a:ln>
                  <a:noFill/>
                </a:ln>
                <a:solidFill>
                  <a:srgbClr val="FF0000"/>
                </a:solidFill>
                <a:effectLst/>
                <a:latin typeface="Calibri" pitchFamily="34" charset="0"/>
                <a:ea typeface="宋体" pitchFamily="2" charset="-122"/>
                <a:cs typeface="Arial" pitchFamily="34" charset="0"/>
              </a:rPr>
              <a:t>和宗旨决定的。</a:t>
            </a:r>
            <a:endParaRPr kumimoji="0" lang="zh-CN" altLang="en-US" sz="1300" b="1" i="0" u="none" strike="noStrike" cap="none" normalizeH="0" baseline="0" dirty="0">
              <a:ln>
                <a:noFill/>
              </a:ln>
              <a:solidFill>
                <a:srgbClr val="FF0000"/>
              </a:solidFill>
              <a:effectLst/>
              <a:latin typeface="Arial" pitchFamily="34" charset="0"/>
              <a:ea typeface="宋体" pitchFamily="2" charset="-122"/>
              <a:cs typeface="宋体" pitchFamily="2" charset="-122"/>
            </a:endParaRPr>
          </a:p>
          <a:p>
            <a:pPr indent="250031"/>
            <a:r>
              <a:rPr kumimoji="0" lang="zh-CN" altLang="en-US" sz="1300" b="1" i="0" u="none" strike="noStrike" cap="none" normalizeH="0" baseline="0" dirty="0">
                <a:ln>
                  <a:noFill/>
                </a:ln>
                <a:solidFill>
                  <a:srgbClr val="FF0000"/>
                </a:solidFill>
                <a:effectLst/>
                <a:latin typeface="Calibri" pitchFamily="34" charset="0"/>
                <a:ea typeface="宋体" pitchFamily="2" charset="-122"/>
                <a:cs typeface="Arial" pitchFamily="34" charset="0"/>
              </a:rPr>
              <a:t>②坚持党的领导，是中国革命、建设和改革事业不断取得胜利的政治保证，具有重要意义。中国特色社会主义最本质的特征是中国共产领导。中国特色社会主义制度的最大优势是中国共产党的领导，党是最高政治领导力量。只有坚持党的领导，才能实现推进现代化</a:t>
            </a:r>
            <a:r>
              <a:rPr kumimoji="0" lang="zh-CN" altLang="en-US" sz="1300" b="1" i="0" u="none" strike="noStrike" cap="none" normalizeH="0" baseline="0" dirty="0" smtClean="0">
                <a:ln>
                  <a:noFill/>
                </a:ln>
                <a:solidFill>
                  <a:srgbClr val="FF0000"/>
                </a:solidFill>
                <a:effectLst/>
                <a:latin typeface="Calibri" pitchFamily="34" charset="0"/>
                <a:ea typeface="宋体" pitchFamily="2" charset="-122"/>
                <a:cs typeface="Arial" pitchFamily="34" charset="0"/>
              </a:rPr>
              <a:t>建设</a:t>
            </a:r>
            <a:r>
              <a:rPr kumimoji="0" lang="zh-CN" altLang="en-US" sz="1300" b="1" i="0" u="none" strike="noStrike" cap="none" normalizeH="0" baseline="0" dirty="0">
                <a:ln>
                  <a:noFill/>
                </a:ln>
                <a:solidFill>
                  <a:srgbClr val="FF0000"/>
                </a:solidFill>
                <a:effectLst/>
                <a:latin typeface="Calibri" pitchFamily="34" charset="0"/>
                <a:ea typeface="宋体" pitchFamily="2" charset="-122"/>
                <a:cs typeface="Arial" pitchFamily="34" charset="0"/>
              </a:rPr>
              <a:t>，完成祖国统一、维护世界和平和促进共同发展三大历史任务。</a:t>
            </a:r>
            <a:endParaRPr kumimoji="0" lang="zh-CN" altLang="en-US" sz="1300" b="1" i="0" u="none" strike="noStrike" cap="none" normalizeH="0" baseline="0" dirty="0">
              <a:ln>
                <a:noFill/>
              </a:ln>
              <a:solidFill>
                <a:srgbClr val="FF0000"/>
              </a:solidFill>
              <a:effectLst/>
              <a:latin typeface="Arial" pitchFamily="34" charset="0"/>
              <a:ea typeface="宋体" pitchFamily="2" charset="-122"/>
              <a:cs typeface="宋体" pitchFamily="2" charset="-122"/>
            </a:endParaRPr>
          </a:p>
        </p:txBody>
      </p:sp>
      <p:sp>
        <p:nvSpPr>
          <p:cNvPr id="30722" name="Rectangle 2"/>
          <p:cNvSpPr>
            <a:spLocks noChangeArrowheads="1"/>
          </p:cNvSpPr>
          <p:nvPr/>
        </p:nvSpPr>
        <p:spPr bwMode="auto">
          <a:xfrm>
            <a:off x="2350325" y="4336473"/>
            <a:ext cx="5486400" cy="530915"/>
          </a:xfrm>
          <a:prstGeom prst="rect">
            <a:avLst/>
          </a:prstGeom>
          <a:solidFill>
            <a:schemeClr val="accent6">
              <a:lumMod val="20000"/>
              <a:lumOff val="80000"/>
            </a:schemeClr>
          </a:solid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lvl="0" eaLnBrk="1" hangingPunct="1"/>
            <a:r>
              <a:rPr lang="zh-CN" altLang="en-US" sz="1500" b="1" dirty="0">
                <a:latin typeface="宋体" pitchFamily="2" charset="-122"/>
                <a:ea typeface="宋体" pitchFamily="2" charset="-122"/>
                <a:cs typeface="Arial" pitchFamily="34" charset="0"/>
              </a:rPr>
              <a:t>为</a:t>
            </a:r>
            <a:r>
              <a:rPr lang="zh-CN" altLang="zh-CN" sz="1400" b="1" dirty="0">
                <a:latin typeface="宋体" pitchFamily="2" charset="-122"/>
                <a:ea typeface="宋体" pitchFamily="2" charset="-122"/>
                <a:cs typeface="Arial" pitchFamily="34" charset="0"/>
              </a:rPr>
              <a:t>立党</a:t>
            </a:r>
            <a:r>
              <a:rPr lang="zh-CN" altLang="en-US" sz="1400" b="1" dirty="0">
                <a:latin typeface="宋体" pitchFamily="2" charset="-122"/>
                <a:ea typeface="宋体" pitchFamily="2" charset="-122"/>
                <a:cs typeface="Arial" pitchFamily="34" charset="0"/>
              </a:rPr>
              <a:t>公，执政为民。以人民为中心，坚持人民主体地位，把人民利益摆在至高无上的地位，实现最广大人民的根本利益。</a:t>
            </a:r>
            <a:endParaRPr lang="zh-CN" altLang="en-US" sz="1400" b="1" dirty="0">
              <a:solidFill>
                <a:schemeClr val="tx1"/>
              </a:solidFill>
              <a:latin typeface="宋体" pitchFamily="2" charset="-122"/>
              <a:ea typeface="宋体" pitchFamily="2" charset="-122"/>
              <a:cs typeface="宋体" pitchFamily="2" charset="-122"/>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Text Box 3">
            <a:extLst>
              <a:ext uri="{FF2B5EF4-FFF2-40B4-BE49-F238E27FC236}">
                <a16:creationId xmlns:a16="http://schemas.microsoft.com/office/drawing/2014/main" xmlns="" id="{4CA00BA1-5230-4C8A-93FA-FB1620E09241}"/>
              </a:ext>
            </a:extLst>
          </p:cNvPr>
          <p:cNvSpPr txBox="1">
            <a:spLocks noChangeArrowheads="1"/>
          </p:cNvSpPr>
          <p:nvPr/>
        </p:nvSpPr>
        <p:spPr bwMode="auto">
          <a:xfrm flipH="1">
            <a:off x="822836" y="127831"/>
            <a:ext cx="877163" cy="4827984"/>
          </a:xfrm>
          <a:prstGeom prst="rect">
            <a:avLst/>
          </a:prstGeom>
          <a:solidFill>
            <a:schemeClr val="accent6">
              <a:lumMod val="40000"/>
              <a:lumOff val="60000"/>
            </a:schemeClr>
          </a:solidFill>
          <a:ln>
            <a:noFill/>
          </a:ln>
        </p:spPr>
        <p:txBody>
          <a:bodyPr vert="eaVert" lIns="68580" tIns="34290" rIns="68580" bIns="34290">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b="1" dirty="0">
                <a:latin typeface="Times New Roman" panose="02020603050405020304" pitchFamily="18" charset="0"/>
                <a:ea typeface="黑体" panose="02010609060101010101" pitchFamily="49" charset="-122"/>
              </a:rPr>
              <a:t>三者之间的关系。</a:t>
            </a:r>
          </a:p>
          <a:p>
            <a:pPr eaLnBrk="1" hangingPunct="1">
              <a:defRPr/>
            </a:pPr>
            <a:r>
              <a:rPr lang="zh-CN" altLang="en-US" sz="2400" b="1" dirty="0">
                <a:latin typeface="Times New Roman" panose="02020603050405020304" pitchFamily="18" charset="0"/>
                <a:ea typeface="黑体" panose="02010609060101010101" pitchFamily="49" charset="-122"/>
              </a:rPr>
              <a:t>依法</a:t>
            </a:r>
            <a:r>
              <a:rPr lang="zh-CN" altLang="en-US" sz="2400" b="1" dirty="0">
                <a:solidFill>
                  <a:srgbClr val="FF0000"/>
                </a:solidFill>
                <a:latin typeface="Times New Roman" panose="02020603050405020304" pitchFamily="18" charset="0"/>
                <a:ea typeface="黑体" panose="02010609060101010101" pitchFamily="49" charset="-122"/>
              </a:rPr>
              <a:t>治国</a:t>
            </a:r>
            <a:r>
              <a:rPr lang="zh-CN" altLang="en-US" sz="2400" b="1" dirty="0">
                <a:latin typeface="Times New Roman" panose="02020603050405020304" pitchFamily="18" charset="0"/>
                <a:ea typeface="黑体" panose="02010609060101010101" pitchFamily="49" charset="-122"/>
              </a:rPr>
              <a:t>、依法</a:t>
            </a:r>
            <a:r>
              <a:rPr lang="zh-CN" altLang="en-US" sz="2400" b="1" dirty="0">
                <a:solidFill>
                  <a:srgbClr val="FF0000"/>
                </a:solidFill>
                <a:latin typeface="Times New Roman" panose="02020603050405020304" pitchFamily="18" charset="0"/>
                <a:ea typeface="黑体" panose="02010609060101010101" pitchFamily="49" charset="-122"/>
              </a:rPr>
              <a:t>行政</a:t>
            </a:r>
            <a:r>
              <a:rPr lang="zh-CN" altLang="en-US" sz="2400" b="1" dirty="0">
                <a:latin typeface="Times New Roman" panose="02020603050405020304" pitchFamily="18" charset="0"/>
                <a:ea typeface="黑体" panose="02010609060101010101" pitchFamily="49" charset="-122"/>
              </a:rPr>
              <a:t>、依法</a:t>
            </a:r>
            <a:r>
              <a:rPr lang="zh-CN" altLang="en-US" sz="2400" b="1" dirty="0">
                <a:solidFill>
                  <a:srgbClr val="FF0000"/>
                </a:solidFill>
                <a:latin typeface="Times New Roman" panose="02020603050405020304" pitchFamily="18" charset="0"/>
                <a:ea typeface="黑体" panose="02010609060101010101" pitchFamily="49" charset="-122"/>
              </a:rPr>
              <a:t>执政</a:t>
            </a:r>
          </a:p>
        </p:txBody>
      </p:sp>
      <p:sp>
        <p:nvSpPr>
          <p:cNvPr id="69636" name="Text Box 4">
            <a:extLst>
              <a:ext uri="{FF2B5EF4-FFF2-40B4-BE49-F238E27FC236}">
                <a16:creationId xmlns:a16="http://schemas.microsoft.com/office/drawing/2014/main" xmlns="" id="{209927C0-E7F1-44D3-91F3-8507644ECB19}"/>
              </a:ext>
            </a:extLst>
          </p:cNvPr>
          <p:cNvSpPr txBox="1">
            <a:spLocks noChangeArrowheads="1"/>
          </p:cNvSpPr>
          <p:nvPr/>
        </p:nvSpPr>
        <p:spPr bwMode="auto">
          <a:xfrm>
            <a:off x="1980117" y="266376"/>
            <a:ext cx="7004556" cy="438582"/>
          </a:xfrm>
          <a:prstGeom prst="rect">
            <a:avLst/>
          </a:prstGeom>
          <a:solidFill>
            <a:schemeClr val="bg1"/>
          </a:solidFill>
          <a:ln w="38100">
            <a:solidFill>
              <a:schemeClr val="accent1"/>
            </a:solidFill>
          </a:ln>
        </p:spPr>
        <p:txBody>
          <a:bodyPr wrap="square" lIns="68580" tIns="34290" rIns="68580" bIns="34290">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1"/>
              </a:buClr>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 typeface="Arial" panose="020B0604020202020204" pitchFamily="34" charset="0"/>
              <a:buNone/>
            </a:pPr>
            <a:r>
              <a:rPr lang="zh-CN" altLang="en-US" sz="2400" dirty="0">
                <a:solidFill>
                  <a:srgbClr val="FF0000"/>
                </a:solidFill>
                <a:latin typeface="楷体" pitchFamily="49" charset="-122"/>
                <a:ea typeface="楷体" pitchFamily="49" charset="-122"/>
              </a:rPr>
              <a:t>（</a:t>
            </a:r>
            <a:r>
              <a:rPr lang="en-US" altLang="zh-CN" sz="2400" dirty="0">
                <a:solidFill>
                  <a:srgbClr val="FF0000"/>
                </a:solidFill>
                <a:latin typeface="楷体" pitchFamily="49" charset="-122"/>
                <a:ea typeface="楷体" pitchFamily="49" charset="-122"/>
              </a:rPr>
              <a:t>1</a:t>
            </a:r>
            <a:r>
              <a:rPr lang="zh-CN" altLang="en-US" sz="2400" dirty="0">
                <a:solidFill>
                  <a:srgbClr val="FF0000"/>
                </a:solidFill>
                <a:latin typeface="楷体" pitchFamily="49" charset="-122"/>
                <a:ea typeface="楷体" pitchFamily="49" charset="-122"/>
              </a:rPr>
              <a:t>）依法治国</a:t>
            </a:r>
            <a:r>
              <a:rPr lang="zh-CN" altLang="en-US" sz="2400" dirty="0">
                <a:latin typeface="楷体" pitchFamily="49" charset="-122"/>
                <a:ea typeface="楷体" pitchFamily="49" charset="-122"/>
              </a:rPr>
              <a:t>是党领导人民治理国家的基本方略</a:t>
            </a:r>
          </a:p>
        </p:txBody>
      </p:sp>
      <p:sp>
        <p:nvSpPr>
          <p:cNvPr id="69637" name="Text Box 5">
            <a:extLst>
              <a:ext uri="{FF2B5EF4-FFF2-40B4-BE49-F238E27FC236}">
                <a16:creationId xmlns:a16="http://schemas.microsoft.com/office/drawing/2014/main" xmlns="" id="{190D007D-BC6E-4700-933E-E36DF6A17F56}"/>
              </a:ext>
            </a:extLst>
          </p:cNvPr>
          <p:cNvSpPr txBox="1">
            <a:spLocks noChangeArrowheads="1"/>
          </p:cNvSpPr>
          <p:nvPr/>
        </p:nvSpPr>
        <p:spPr bwMode="auto">
          <a:xfrm>
            <a:off x="2038026" y="907366"/>
            <a:ext cx="6877374" cy="807913"/>
          </a:xfrm>
          <a:prstGeom prst="rect">
            <a:avLst/>
          </a:prstGeom>
          <a:solidFill>
            <a:schemeClr val="bg1"/>
          </a:solidFill>
          <a:ln w="28575">
            <a:solidFill>
              <a:schemeClr val="accent1"/>
            </a:solidFill>
          </a:ln>
        </p:spPr>
        <p:txBody>
          <a:bodyPr wrap="square" lIns="68580" tIns="34290" rIns="68580" bIns="34290">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1"/>
              </a:buClr>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 typeface="Arial" panose="020B0604020202020204" pitchFamily="34" charset="0"/>
              <a:buNone/>
            </a:pPr>
            <a:r>
              <a:rPr lang="zh-CN" altLang="en-US" sz="2400" dirty="0">
                <a:solidFill>
                  <a:srgbClr val="FF0000"/>
                </a:solidFill>
                <a:latin typeface="楷体" pitchFamily="49" charset="-122"/>
                <a:ea typeface="楷体" pitchFamily="49" charset="-122"/>
              </a:rPr>
              <a:t>（</a:t>
            </a:r>
            <a:r>
              <a:rPr lang="en-US" altLang="zh-CN" sz="2400" dirty="0">
                <a:solidFill>
                  <a:srgbClr val="FF0000"/>
                </a:solidFill>
                <a:latin typeface="楷体" pitchFamily="49" charset="-122"/>
                <a:ea typeface="楷体" pitchFamily="49" charset="-122"/>
              </a:rPr>
              <a:t>2</a:t>
            </a:r>
            <a:r>
              <a:rPr lang="zh-CN" altLang="en-US" sz="2400" dirty="0">
                <a:solidFill>
                  <a:srgbClr val="FF0000"/>
                </a:solidFill>
                <a:latin typeface="楷体" pitchFamily="49" charset="-122"/>
                <a:ea typeface="楷体" pitchFamily="49" charset="-122"/>
              </a:rPr>
              <a:t>）依法行政</a:t>
            </a:r>
            <a:r>
              <a:rPr lang="zh-CN" altLang="en-US" sz="2400" dirty="0">
                <a:latin typeface="楷体" pitchFamily="49" charset="-122"/>
                <a:ea typeface="楷体" pitchFamily="49" charset="-122"/>
              </a:rPr>
              <a:t>是指行政机关依法行使行政</a:t>
            </a:r>
            <a:r>
              <a:rPr lang="zh-CN" altLang="en-US" sz="2400" dirty="0" smtClean="0">
                <a:latin typeface="楷体" pitchFamily="49" charset="-122"/>
                <a:ea typeface="楷体" pitchFamily="49" charset="-122"/>
              </a:rPr>
              <a:t>权力</a:t>
            </a:r>
            <a:endParaRPr lang="en-US" altLang="zh-CN" sz="2400" dirty="0" smtClean="0">
              <a:latin typeface="楷体" pitchFamily="49" charset="-122"/>
              <a:ea typeface="楷体" pitchFamily="49" charset="-122"/>
            </a:endParaRPr>
          </a:p>
          <a:p>
            <a:pPr eaLnBrk="1" hangingPunct="1">
              <a:spcBef>
                <a:spcPct val="0"/>
              </a:spcBef>
              <a:buClrTx/>
              <a:buFont typeface="Arial" panose="020B0604020202020204" pitchFamily="34" charset="0"/>
              <a:buNone/>
            </a:pPr>
            <a:endParaRPr lang="en-US" altLang="zh-CN" sz="2400" dirty="0" smtClean="0">
              <a:latin typeface="楷体" pitchFamily="49" charset="-122"/>
              <a:ea typeface="楷体" pitchFamily="49" charset="-122"/>
            </a:endParaRPr>
          </a:p>
        </p:txBody>
      </p:sp>
      <p:sp>
        <p:nvSpPr>
          <p:cNvPr id="148486" name="Text Box 6">
            <a:extLst>
              <a:ext uri="{FF2B5EF4-FFF2-40B4-BE49-F238E27FC236}">
                <a16:creationId xmlns:a16="http://schemas.microsoft.com/office/drawing/2014/main" xmlns="" id="{1B08BAD1-593F-4128-A8DA-04C0F9C20F9D}"/>
              </a:ext>
            </a:extLst>
          </p:cNvPr>
          <p:cNvSpPr txBox="1">
            <a:spLocks noChangeArrowheads="1"/>
          </p:cNvSpPr>
          <p:nvPr/>
        </p:nvSpPr>
        <p:spPr bwMode="auto">
          <a:xfrm>
            <a:off x="2385609" y="2593435"/>
            <a:ext cx="5454254" cy="438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1"/>
              </a:buClr>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 typeface="Arial" panose="020B0604020202020204" pitchFamily="34" charset="0"/>
              <a:buNone/>
            </a:pPr>
            <a:r>
              <a:rPr lang="zh-CN" altLang="en-US" sz="2400" dirty="0">
                <a:solidFill>
                  <a:srgbClr val="000099"/>
                </a:solidFill>
                <a:latin typeface="楷体" pitchFamily="49" charset="-122"/>
                <a:ea typeface="楷体" pitchFamily="49" charset="-122"/>
              </a:rPr>
              <a:t>依法执政是中国共产党执政的基本方式</a:t>
            </a:r>
          </a:p>
        </p:txBody>
      </p:sp>
      <p:sp>
        <p:nvSpPr>
          <p:cNvPr id="148487" name="Text Box 7">
            <a:extLst>
              <a:ext uri="{FF2B5EF4-FFF2-40B4-BE49-F238E27FC236}">
                <a16:creationId xmlns:a16="http://schemas.microsoft.com/office/drawing/2014/main" xmlns="" id="{15BAF522-33D8-4557-8C10-302FC92052EE}"/>
              </a:ext>
            </a:extLst>
          </p:cNvPr>
          <p:cNvSpPr txBox="1">
            <a:spLocks noChangeArrowheads="1"/>
          </p:cNvSpPr>
          <p:nvPr/>
        </p:nvSpPr>
        <p:spPr bwMode="auto">
          <a:xfrm>
            <a:off x="2153299" y="1969728"/>
            <a:ext cx="6796737" cy="1177245"/>
          </a:xfrm>
          <a:prstGeom prst="rect">
            <a:avLst/>
          </a:prstGeom>
          <a:noFill/>
          <a:ln w="28575">
            <a:solidFill>
              <a:schemeClr val="accent1"/>
            </a:solidFill>
          </a:ln>
          <a:extLst>
            <a:ext uri="{909E8E84-426E-40DD-AFC4-6F175D3DCCD1}">
              <a14:hiddenFill xmlns:a14="http://schemas.microsoft.com/office/drawing/2010/main" xmlns="">
                <a:solidFill>
                  <a:srgbClr val="FFFFFF"/>
                </a:solidFill>
              </a14:hiddenFill>
            </a:ext>
          </a:extLst>
        </p:spPr>
        <p:txBody>
          <a:bodyPr wrap="square" lIns="68580" tIns="34290" rIns="68580" bIns="34290">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1"/>
              </a:buClr>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 typeface="Arial" panose="020B0604020202020204" pitchFamily="34" charset="0"/>
              <a:buNone/>
            </a:pPr>
            <a:r>
              <a:rPr lang="zh-CN" altLang="en-US" sz="2400" dirty="0">
                <a:solidFill>
                  <a:srgbClr val="FF0000"/>
                </a:solidFill>
                <a:latin typeface="楷体" pitchFamily="49" charset="-122"/>
                <a:ea typeface="楷体" pitchFamily="49" charset="-122"/>
              </a:rPr>
              <a:t>（</a:t>
            </a:r>
            <a:r>
              <a:rPr lang="en-US" altLang="zh-CN" sz="2400" dirty="0">
                <a:solidFill>
                  <a:srgbClr val="FF0000"/>
                </a:solidFill>
                <a:latin typeface="楷体" pitchFamily="49" charset="-122"/>
                <a:ea typeface="楷体" pitchFamily="49" charset="-122"/>
              </a:rPr>
              <a:t>3</a:t>
            </a:r>
            <a:r>
              <a:rPr lang="zh-CN" altLang="en-US" sz="2400" dirty="0">
                <a:solidFill>
                  <a:srgbClr val="FF0000"/>
                </a:solidFill>
                <a:latin typeface="楷体" pitchFamily="49" charset="-122"/>
                <a:ea typeface="楷体" pitchFamily="49" charset="-122"/>
              </a:rPr>
              <a:t>）依法执政</a:t>
            </a:r>
            <a:r>
              <a:rPr lang="zh-CN" altLang="en-US" sz="2400" dirty="0">
                <a:latin typeface="楷体" pitchFamily="49" charset="-122"/>
                <a:ea typeface="楷体" pitchFamily="49" charset="-122"/>
              </a:rPr>
              <a:t>就是党坚持依法治国、领导立法、带头守法，保证执法。</a:t>
            </a:r>
            <a:endParaRPr lang="en-US" altLang="zh-CN" sz="2400" dirty="0">
              <a:latin typeface="楷体" pitchFamily="49" charset="-122"/>
              <a:ea typeface="楷体" pitchFamily="49" charset="-122"/>
            </a:endParaRPr>
          </a:p>
          <a:p>
            <a:pPr eaLnBrk="1" hangingPunct="1">
              <a:spcBef>
                <a:spcPct val="0"/>
              </a:spcBef>
              <a:buClrTx/>
              <a:buFont typeface="Arial" panose="020B0604020202020204" pitchFamily="34" charset="0"/>
              <a:buNone/>
            </a:pPr>
            <a:endParaRPr lang="zh-CN" altLang="en-US" sz="2400" dirty="0">
              <a:latin typeface="楷体" pitchFamily="49" charset="-122"/>
              <a:ea typeface="楷体" pitchFamily="49" charset="-122"/>
            </a:endParaRPr>
          </a:p>
        </p:txBody>
      </p:sp>
      <p:sp>
        <p:nvSpPr>
          <p:cNvPr id="148488" name="Text Box 8">
            <a:extLst>
              <a:ext uri="{FF2B5EF4-FFF2-40B4-BE49-F238E27FC236}">
                <a16:creationId xmlns:a16="http://schemas.microsoft.com/office/drawing/2014/main" xmlns="" id="{433FB1F7-6AA0-410C-A0F2-E7F0C3173D14}"/>
              </a:ext>
            </a:extLst>
          </p:cNvPr>
          <p:cNvSpPr txBox="1">
            <a:spLocks noChangeArrowheads="1"/>
          </p:cNvSpPr>
          <p:nvPr/>
        </p:nvSpPr>
        <p:spPr bwMode="auto">
          <a:xfrm>
            <a:off x="2840181" y="1300922"/>
            <a:ext cx="4644629" cy="438582"/>
          </a:xfrm>
          <a:prstGeom prst="rect">
            <a:avLst/>
          </a:prstGeom>
          <a:noFill/>
          <a:ln w="12700">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1"/>
              </a:buClr>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 typeface="Arial" panose="020B0604020202020204" pitchFamily="34" charset="0"/>
              <a:buNone/>
            </a:pPr>
            <a:r>
              <a:rPr lang="zh-CN" altLang="en-US" sz="2400" dirty="0">
                <a:solidFill>
                  <a:srgbClr val="000099"/>
                </a:solidFill>
                <a:latin typeface="楷体" pitchFamily="49" charset="-122"/>
                <a:ea typeface="楷体" pitchFamily="49" charset="-122"/>
              </a:rPr>
              <a:t>依法行政是依法治国的重要环节</a:t>
            </a:r>
          </a:p>
        </p:txBody>
      </p:sp>
      <p:sp>
        <p:nvSpPr>
          <p:cNvPr id="148489" name="Text Box 9">
            <a:extLst>
              <a:ext uri="{FF2B5EF4-FFF2-40B4-BE49-F238E27FC236}">
                <a16:creationId xmlns:a16="http://schemas.microsoft.com/office/drawing/2014/main" xmlns="" id="{0FAC02BE-A9E7-4951-B1C6-287907F75783}"/>
              </a:ext>
            </a:extLst>
          </p:cNvPr>
          <p:cNvSpPr txBox="1">
            <a:spLocks noChangeArrowheads="1"/>
          </p:cNvSpPr>
          <p:nvPr/>
        </p:nvSpPr>
        <p:spPr bwMode="auto">
          <a:xfrm>
            <a:off x="2218134" y="3409950"/>
            <a:ext cx="6718047" cy="800100"/>
          </a:xfrm>
          <a:prstGeom prst="rect">
            <a:avLst/>
          </a:prstGeom>
          <a:noFill/>
          <a:ln w="28575">
            <a:solidFill>
              <a:schemeClr val="accent1"/>
            </a:solidFill>
          </a:ln>
          <a:extLst>
            <a:ext uri="{909E8E84-426E-40DD-AFC4-6F175D3DCCD1}">
              <a14:hiddenFill xmlns:a14="http://schemas.microsoft.com/office/drawing/2010/main" xmlns="">
                <a:solidFill>
                  <a:srgbClr val="FFFFFF"/>
                </a:solidFill>
              </a14:hiddenFill>
            </a:ext>
          </a:extLst>
        </p:spPr>
        <p:txBody>
          <a:bodyPr wrap="square" lIns="68580" tIns="34290" rIns="68580" bIns="34290">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1"/>
              </a:buClr>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 typeface="Arial" panose="020B0604020202020204" pitchFamily="34" charset="0"/>
              <a:buNone/>
            </a:pPr>
            <a:r>
              <a:rPr lang="zh-CN" altLang="en-US" sz="2400" dirty="0">
                <a:solidFill>
                  <a:srgbClr val="000099"/>
                </a:solidFill>
                <a:latin typeface="楷体" pitchFamily="49" charset="-122"/>
                <a:ea typeface="楷体" pitchFamily="49" charset="-122"/>
              </a:rPr>
              <a:t>三者都是崇尚宪法和法律在国家政治、经济和社会生活中的权威</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xmlns="" id="{B58DA03E-7CAF-4263-BCCC-7E5B8BCB6AAF}"/>
              </a:ext>
            </a:extLst>
          </p:cNvPr>
          <p:cNvSpPr>
            <a:spLocks noGrp="1" noChangeArrowheads="1"/>
          </p:cNvSpPr>
          <p:nvPr>
            <p:ph type="body" idx="1"/>
          </p:nvPr>
        </p:nvSpPr>
        <p:spPr>
          <a:xfrm>
            <a:off x="350044" y="688419"/>
            <a:ext cx="8443913" cy="4286250"/>
          </a:xfrm>
        </p:spPr>
        <p:txBody>
          <a:bodyPr>
            <a:normAutofit/>
          </a:bodyPr>
          <a:lstStyle/>
          <a:p>
            <a:pPr marL="0" indent="0">
              <a:lnSpc>
                <a:spcPct val="100000"/>
              </a:lnSpc>
              <a:buNone/>
              <a:defRPr/>
            </a:pPr>
            <a:r>
              <a:rPr lang="zh-CN" altLang="en-US" sz="2400" b="1" dirty="0">
                <a:solidFill>
                  <a:srgbClr val="FF0000"/>
                </a:solidFill>
              </a:rPr>
              <a:t>我国的民主党派  </a:t>
            </a:r>
            <a:r>
              <a:rPr lang="en-US" altLang="zh-CN" sz="2400" b="1" dirty="0">
                <a:solidFill>
                  <a:srgbClr val="FF0000"/>
                </a:solidFill>
                <a:latin typeface="+mn-ea"/>
              </a:rPr>
              <a:t>(</a:t>
            </a:r>
            <a:r>
              <a:rPr lang="zh-CN" altLang="en-US" sz="2400" b="1" dirty="0">
                <a:solidFill>
                  <a:srgbClr val="FF0000"/>
                </a:solidFill>
              </a:rPr>
              <a:t>教材</a:t>
            </a:r>
            <a:r>
              <a:rPr lang="en-US" altLang="zh-CN" sz="2400" b="1" dirty="0">
                <a:solidFill>
                  <a:srgbClr val="FF0000"/>
                </a:solidFill>
              </a:rPr>
              <a:t>P69</a:t>
            </a:r>
            <a:r>
              <a:rPr lang="zh-CN" altLang="en-US" sz="2400" b="1" dirty="0">
                <a:solidFill>
                  <a:srgbClr val="FF0000"/>
                </a:solidFill>
              </a:rPr>
              <a:t>） </a:t>
            </a:r>
          </a:p>
          <a:p>
            <a:pPr marL="0" indent="0">
              <a:lnSpc>
                <a:spcPct val="100000"/>
              </a:lnSpc>
              <a:buNone/>
              <a:defRPr/>
            </a:pPr>
            <a:r>
              <a:rPr lang="zh-CN" altLang="en-US" sz="2400" b="1" dirty="0">
                <a:solidFill>
                  <a:srgbClr val="FF0000"/>
                </a:solidFill>
              </a:rPr>
              <a:t>（1）民主党派的性质：</a:t>
            </a:r>
            <a:endParaRPr lang="en-US" altLang="zh-CN" sz="2400" b="1" dirty="0">
              <a:solidFill>
                <a:srgbClr val="FF0000"/>
              </a:solidFill>
            </a:endParaRPr>
          </a:p>
          <a:p>
            <a:pPr marL="0" indent="0">
              <a:lnSpc>
                <a:spcPct val="100000"/>
              </a:lnSpc>
              <a:buNone/>
              <a:defRPr/>
            </a:pPr>
            <a:r>
              <a:rPr lang="zh-CN" altLang="en-US" sz="2400" b="1" dirty="0">
                <a:solidFill>
                  <a:srgbClr val="000000"/>
                </a:solidFill>
                <a:latin typeface="楷体" panose="02010609060101010101" pitchFamily="49" charset="-122"/>
                <a:ea typeface="楷体" panose="02010609060101010101" pitchFamily="49" charset="-122"/>
              </a:rPr>
              <a:t>我国的民主党派，作为各自所联系的一部分社会主义劳动者、社会主义事业的建设者和拥护社会主义爱国者、拥护祖国统一和致力于中华民族伟大复兴的爱国者的政治联盟。</a:t>
            </a:r>
          </a:p>
          <a:p>
            <a:pPr marL="0" indent="0">
              <a:lnSpc>
                <a:spcPct val="100000"/>
              </a:lnSpc>
              <a:buNone/>
              <a:defRPr/>
            </a:pPr>
            <a:r>
              <a:rPr lang="zh-CN" altLang="en-US" sz="2400" b="1" dirty="0">
                <a:solidFill>
                  <a:srgbClr val="FF0000"/>
                </a:solidFill>
              </a:rPr>
              <a:t>（2）民主党派的地位：</a:t>
            </a:r>
            <a:endParaRPr lang="en-US" altLang="zh-CN" sz="2400" b="1" dirty="0">
              <a:solidFill>
                <a:srgbClr val="FF0000"/>
              </a:solidFill>
            </a:endParaRPr>
          </a:p>
          <a:p>
            <a:pPr>
              <a:lnSpc>
                <a:spcPct val="100000"/>
              </a:lnSpc>
              <a:buNone/>
              <a:defRPr/>
            </a:pPr>
            <a:r>
              <a:rPr lang="zh-CN" altLang="en-US" sz="2400" b="1" dirty="0">
                <a:solidFill>
                  <a:srgbClr val="000000"/>
                </a:solidFill>
              </a:rPr>
              <a:t>   </a:t>
            </a:r>
            <a:r>
              <a:rPr lang="zh-CN" altLang="en-US" sz="2400" b="1" dirty="0">
                <a:solidFill>
                  <a:srgbClr val="000000"/>
                </a:solidFill>
                <a:latin typeface="楷体" panose="02010609060101010101" pitchFamily="49" charset="-122"/>
                <a:ea typeface="楷体" panose="02010609060101010101" pitchFamily="49" charset="-122"/>
              </a:rPr>
              <a:t>参政的基本点：</a:t>
            </a:r>
            <a:r>
              <a:rPr lang="zh-CN" altLang="en-US" sz="2400" b="1" dirty="0">
                <a:solidFill>
                  <a:srgbClr val="7030A0"/>
                </a:solidFill>
                <a:latin typeface="楷体" panose="02010609060101010101" pitchFamily="49" charset="-122"/>
                <a:ea typeface="楷体" panose="02010609060101010101" pitchFamily="49" charset="-122"/>
              </a:rPr>
              <a:t>参加</a:t>
            </a:r>
            <a:r>
              <a:rPr lang="zh-CN" altLang="en-US" sz="2400" b="1" dirty="0">
                <a:solidFill>
                  <a:srgbClr val="000000"/>
                </a:solidFill>
                <a:latin typeface="楷体" panose="02010609060101010101" pitchFamily="49" charset="-122"/>
                <a:ea typeface="楷体" panose="02010609060101010101" pitchFamily="49" charset="-122"/>
              </a:rPr>
              <a:t>国家政权，</a:t>
            </a:r>
            <a:r>
              <a:rPr lang="zh-CN" altLang="en-US" sz="2400" b="1" dirty="0">
                <a:solidFill>
                  <a:srgbClr val="7030A0"/>
                </a:solidFill>
                <a:latin typeface="楷体" panose="02010609060101010101" pitchFamily="49" charset="-122"/>
                <a:ea typeface="楷体" panose="02010609060101010101" pitchFamily="49" charset="-122"/>
              </a:rPr>
              <a:t>参与</a:t>
            </a:r>
            <a:r>
              <a:rPr lang="zh-CN" altLang="en-US" sz="2400" b="1" dirty="0">
                <a:solidFill>
                  <a:srgbClr val="000000"/>
                </a:solidFill>
                <a:latin typeface="楷体" panose="02010609060101010101" pitchFamily="49" charset="-122"/>
                <a:ea typeface="楷体" panose="02010609060101010101" pitchFamily="49" charset="-122"/>
              </a:rPr>
              <a:t>国家大政方针和国家领导人选的协商，</a:t>
            </a:r>
            <a:r>
              <a:rPr lang="zh-CN" altLang="en-US" sz="2400" b="1" dirty="0">
                <a:solidFill>
                  <a:srgbClr val="7030A0"/>
                </a:solidFill>
                <a:latin typeface="楷体" panose="02010609060101010101" pitchFamily="49" charset="-122"/>
                <a:ea typeface="楷体" panose="02010609060101010101" pitchFamily="49" charset="-122"/>
              </a:rPr>
              <a:t>参与</a:t>
            </a:r>
            <a:r>
              <a:rPr lang="zh-CN" altLang="en-US" sz="2400" b="1" dirty="0">
                <a:solidFill>
                  <a:srgbClr val="000000"/>
                </a:solidFill>
                <a:latin typeface="楷体" panose="02010609060101010101" pitchFamily="49" charset="-122"/>
                <a:ea typeface="楷体" panose="02010609060101010101" pitchFamily="49" charset="-122"/>
              </a:rPr>
              <a:t>国家事务的管理，</a:t>
            </a:r>
            <a:r>
              <a:rPr lang="zh-CN" altLang="en-US" sz="2400" b="1" dirty="0">
                <a:solidFill>
                  <a:srgbClr val="7030A0"/>
                </a:solidFill>
                <a:latin typeface="楷体" panose="02010609060101010101" pitchFamily="49" charset="-122"/>
                <a:ea typeface="楷体" panose="02010609060101010101" pitchFamily="49" charset="-122"/>
              </a:rPr>
              <a:t>参与</a:t>
            </a:r>
            <a:r>
              <a:rPr lang="zh-CN" altLang="en-US" sz="2400" b="1" dirty="0">
                <a:solidFill>
                  <a:srgbClr val="000000"/>
                </a:solidFill>
                <a:latin typeface="楷体" panose="02010609060101010101" pitchFamily="49" charset="-122"/>
                <a:ea typeface="楷体" panose="02010609060101010101" pitchFamily="49" charset="-122"/>
              </a:rPr>
              <a:t>国家方针、政策、法律、法规的制定和执行。</a:t>
            </a:r>
          </a:p>
        </p:txBody>
      </p:sp>
      <p:sp>
        <p:nvSpPr>
          <p:cNvPr id="4" name="矩形 3">
            <a:extLst>
              <a:ext uri="{FF2B5EF4-FFF2-40B4-BE49-F238E27FC236}">
                <a16:creationId xmlns:a16="http://schemas.microsoft.com/office/drawing/2014/main" xmlns="" id="{785EFDFF-592D-426F-BF80-76D26FB7CC0F}"/>
              </a:ext>
            </a:extLst>
          </p:cNvPr>
          <p:cNvSpPr>
            <a:spLocks noChangeArrowheads="1"/>
          </p:cNvSpPr>
          <p:nvPr/>
        </p:nvSpPr>
        <p:spPr bwMode="auto">
          <a:xfrm>
            <a:off x="3937766" y="2955543"/>
            <a:ext cx="1220527" cy="50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80" tIns="34290" rIns="68580" bIns="34290">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1"/>
              </a:buClr>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FontTx/>
              <a:buNone/>
            </a:pPr>
            <a:r>
              <a:rPr lang="zh-CN" altLang="en-US" dirty="0">
                <a:solidFill>
                  <a:srgbClr val="FF0000"/>
                </a:solidFill>
                <a:latin typeface="Tahoma" panose="020B0604030504040204" pitchFamily="34" charset="0"/>
              </a:rPr>
              <a:t>参政党</a:t>
            </a:r>
            <a:endParaRPr lang="zh-CN" altLang="en-US" dirty="0">
              <a:latin typeface="Tahoma" panose="020B0604030504040204" pitchFamily="34" charset="0"/>
            </a:endParaRPr>
          </a:p>
        </p:txBody>
      </p:sp>
      <p:sp>
        <p:nvSpPr>
          <p:cNvPr id="6" name="Rectangle 3">
            <a:extLst>
              <a:ext uri="{FF2B5EF4-FFF2-40B4-BE49-F238E27FC236}">
                <a16:creationId xmlns:a16="http://schemas.microsoft.com/office/drawing/2014/main" xmlns="" id="{A922B26C-B851-4727-9675-055275EB0E39}"/>
              </a:ext>
            </a:extLst>
          </p:cNvPr>
          <p:cNvSpPr>
            <a:spLocks noGrp="1" noChangeArrowheads="1"/>
          </p:cNvSpPr>
          <p:nvPr/>
        </p:nvSpPr>
        <p:spPr bwMode="auto">
          <a:xfrm>
            <a:off x="457200" y="168831"/>
            <a:ext cx="1558977" cy="422672"/>
          </a:xfrm>
          <a:prstGeom prst="rect">
            <a:avLst/>
          </a:prstGeom>
          <a:solidFill>
            <a:srgbClr val="FFFF00"/>
          </a:solidFill>
          <a:ln w="9525" cap="flat" cmpd="sng">
            <a:solidFill>
              <a:srgbClr val="993366"/>
            </a:solidFill>
            <a:miter lim="800000"/>
            <a:headEnd/>
            <a:tailEnd/>
          </a:ln>
          <a:effectLst/>
        </p:spPr>
        <p:txBody>
          <a:bodyPr lIns="68580" tIns="34290" rIns="68580" bIns="34290" anchor="ctr"/>
          <a:lstStyle>
            <a:lvl1pPr algn="ctr">
              <a:defRPr sz="3200" b="1">
                <a:solidFill>
                  <a:schemeClr val="bg1"/>
                </a:solidFill>
                <a:latin typeface="Verdana" pitchFamily="34" charset="0"/>
              </a:defRPr>
            </a:lvl1pPr>
            <a:lvl2pPr algn="ctr">
              <a:defRPr sz="3200" b="1">
                <a:solidFill>
                  <a:schemeClr val="bg1"/>
                </a:solidFill>
                <a:latin typeface="Verdana" pitchFamily="34" charset="0"/>
              </a:defRPr>
            </a:lvl2pPr>
            <a:lvl3pPr algn="ctr">
              <a:defRPr sz="3200" b="1">
                <a:solidFill>
                  <a:schemeClr val="bg1"/>
                </a:solidFill>
                <a:latin typeface="Verdana" pitchFamily="34" charset="0"/>
              </a:defRPr>
            </a:lvl3pPr>
            <a:lvl4pPr algn="ctr">
              <a:defRPr sz="3200" b="1">
                <a:solidFill>
                  <a:schemeClr val="bg1"/>
                </a:solidFill>
                <a:latin typeface="Verdana" pitchFamily="34" charset="0"/>
              </a:defRPr>
            </a:lvl4pPr>
            <a:lvl5pPr algn="ctr">
              <a:defRPr sz="3200" b="1">
                <a:solidFill>
                  <a:schemeClr val="bg1"/>
                </a:solidFill>
                <a:latin typeface="Verdana" pitchFamily="34" charset="0"/>
              </a:defRPr>
            </a:lvl5pPr>
            <a:lvl6pPr marL="457200" algn="ctr" fontAlgn="base">
              <a:spcBef>
                <a:spcPct val="0"/>
              </a:spcBef>
              <a:spcAft>
                <a:spcPct val="0"/>
              </a:spcAft>
              <a:defRPr sz="3200" b="1">
                <a:solidFill>
                  <a:schemeClr val="bg1"/>
                </a:solidFill>
                <a:latin typeface="Verdana" pitchFamily="34" charset="0"/>
              </a:defRPr>
            </a:lvl6pPr>
            <a:lvl7pPr marL="914400" algn="ctr" fontAlgn="base">
              <a:spcBef>
                <a:spcPct val="0"/>
              </a:spcBef>
              <a:spcAft>
                <a:spcPct val="0"/>
              </a:spcAft>
              <a:defRPr sz="3200" b="1">
                <a:solidFill>
                  <a:schemeClr val="bg1"/>
                </a:solidFill>
                <a:latin typeface="Verdana" pitchFamily="34" charset="0"/>
              </a:defRPr>
            </a:lvl7pPr>
            <a:lvl8pPr marL="1371600" algn="ctr" fontAlgn="base">
              <a:spcBef>
                <a:spcPct val="0"/>
              </a:spcBef>
              <a:spcAft>
                <a:spcPct val="0"/>
              </a:spcAft>
              <a:defRPr sz="3200" b="1">
                <a:solidFill>
                  <a:schemeClr val="bg1"/>
                </a:solidFill>
                <a:latin typeface="Verdana" pitchFamily="34" charset="0"/>
              </a:defRPr>
            </a:lvl8pPr>
            <a:lvl9pPr marL="1828800" algn="ctr" fontAlgn="base">
              <a:spcBef>
                <a:spcPct val="0"/>
              </a:spcBef>
              <a:spcAft>
                <a:spcPct val="0"/>
              </a:spcAft>
              <a:defRPr sz="3200" b="1">
                <a:solidFill>
                  <a:schemeClr val="bg1"/>
                </a:solidFill>
                <a:latin typeface="Verdana" pitchFamily="34" charset="0"/>
              </a:defRPr>
            </a:lvl9pPr>
          </a:lstStyle>
          <a:p>
            <a:pPr algn="l" eaLnBrk="1" hangingPunct="1">
              <a:defRPr/>
            </a:pPr>
            <a:r>
              <a:rPr lang="zh-CN" altLang="en-US" sz="2800" b="0" dirty="0" smtClean="0">
                <a:solidFill>
                  <a:srgbClr val="FF0000"/>
                </a:solidFill>
                <a:effectLst>
                  <a:outerShdw blurRad="38100" dist="38100" dir="2700000" algn="tl">
                    <a:srgbClr val="000000"/>
                  </a:outerShdw>
                </a:effectLst>
              </a:rPr>
              <a:t>参政党</a:t>
            </a:r>
            <a:endParaRPr lang="zh-CN" altLang="en-US" sz="2800" b="0" dirty="0">
              <a:solidFill>
                <a:srgbClr val="FF0000"/>
              </a:solidFill>
              <a:effectLst>
                <a:outerShdw blurRad="38100" dist="38100" dir="2700000" algn="tl">
                  <a:srgbClr val="000000"/>
                </a:outerShdw>
              </a:effectLst>
            </a:endParaRPr>
          </a:p>
        </p:txBody>
      </p:sp>
    </p:spTree>
  </p:cSld>
  <p:clrMapOvr>
    <a:masterClrMapping/>
  </p:clrMapOvr>
  <p:transition advTm="3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a:extLst>
              <a:ext uri="{FF2B5EF4-FFF2-40B4-BE49-F238E27FC236}">
                <a16:creationId xmlns:a16="http://schemas.microsoft.com/office/drawing/2014/main" xmlns="" id="{787A9B0D-B290-46BC-A878-57C1E3015945}"/>
              </a:ext>
            </a:extLst>
          </p:cNvPr>
          <p:cNvSpPr txBox="1">
            <a:spLocks noChangeArrowheads="1"/>
          </p:cNvSpPr>
          <p:nvPr/>
        </p:nvSpPr>
        <p:spPr bwMode="auto">
          <a:xfrm>
            <a:off x="1412082" y="1564483"/>
            <a:ext cx="6342460" cy="3022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68580" tIns="34290" rIns="68580" bIns="34290"/>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1"/>
              </a:buClr>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hangingPunct="1">
              <a:lnSpc>
                <a:spcPts val="2625"/>
              </a:lnSpc>
              <a:spcBef>
                <a:spcPct val="0"/>
              </a:spcBef>
              <a:buClrTx/>
              <a:buNone/>
            </a:pPr>
            <a:endParaRPr lang="zh-CN" altLang="zh-CN" sz="1800" dirty="0">
              <a:latin typeface="宋体" panose="02010600030101010101" pitchFamily="2" charset="-122"/>
            </a:endParaRPr>
          </a:p>
        </p:txBody>
      </p:sp>
      <p:graphicFrame>
        <p:nvGraphicFramePr>
          <p:cNvPr id="11273" name="Group 9">
            <a:extLst>
              <a:ext uri="{FF2B5EF4-FFF2-40B4-BE49-F238E27FC236}">
                <a16:creationId xmlns:a16="http://schemas.microsoft.com/office/drawing/2014/main" xmlns="" id="{CF660FE1-886E-4048-A316-A59B6BDFF22C}"/>
              </a:ext>
            </a:extLst>
          </p:cNvPr>
          <p:cNvGraphicFramePr>
            <a:graphicFrameLocks noGrp="1"/>
          </p:cNvGraphicFramePr>
          <p:nvPr/>
        </p:nvGraphicFramePr>
        <p:xfrm>
          <a:off x="159327" y="487940"/>
          <a:ext cx="8624454" cy="4497623"/>
        </p:xfrm>
        <a:graphic>
          <a:graphicData uri="http://schemas.openxmlformats.org/drawingml/2006/table">
            <a:tbl>
              <a:tblPr/>
              <a:tblGrid>
                <a:gridCol w="417282">
                  <a:extLst>
                    <a:ext uri="{9D8B030D-6E8A-4147-A177-3AD203B41FA5}">
                      <a16:colId xmlns:a16="http://schemas.microsoft.com/office/drawing/2014/main" xmlns="" val="20000"/>
                    </a:ext>
                  </a:extLst>
                </a:gridCol>
                <a:gridCol w="2434332">
                  <a:extLst>
                    <a:ext uri="{9D8B030D-6E8A-4147-A177-3AD203B41FA5}">
                      <a16:colId xmlns:a16="http://schemas.microsoft.com/office/drawing/2014/main" xmlns="" val="20001"/>
                    </a:ext>
                  </a:extLst>
                </a:gridCol>
                <a:gridCol w="5772840">
                  <a:extLst>
                    <a:ext uri="{9D8B030D-6E8A-4147-A177-3AD203B41FA5}">
                      <a16:colId xmlns:a16="http://schemas.microsoft.com/office/drawing/2014/main" xmlns="" val="20002"/>
                    </a:ext>
                  </a:extLst>
                </a:gridCol>
              </a:tblGrid>
              <a:tr h="37768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a:ln>
                            <a:noFill/>
                          </a:ln>
                          <a:solidFill>
                            <a:schemeClr val="tx1"/>
                          </a:solidFill>
                          <a:effectLst/>
                          <a:latin typeface="Arial" pitchFamily="34" charset="0"/>
                          <a:ea typeface="宋体" pitchFamily="2" charset="-122"/>
                        </a:rPr>
                        <a:t>是什么</a:t>
                      </a:r>
                    </a:p>
                  </a:txBody>
                  <a:tcPr marL="68580" marR="68580" marT="36443" marB="36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　</a:t>
                      </a:r>
                      <a:endParaRPr kumimoji="0" lang="zh-CN" altLang="en-US" sz="1600" b="1" i="0" u="none" strike="noStrike" cap="none" normalizeH="0" baseline="0" dirty="0">
                        <a:ln>
                          <a:noFill/>
                        </a:ln>
                        <a:solidFill>
                          <a:schemeClr val="tx1"/>
                        </a:solidFill>
                        <a:effectLst/>
                        <a:latin typeface="Arial" pitchFamily="34" charset="0"/>
                        <a:ea typeface="宋体" pitchFamily="2" charset="-122"/>
                      </a:endParaRPr>
                    </a:p>
                  </a:txBody>
                  <a:tcPr marL="68580" marR="68580" marT="36443" marB="36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37666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a:ln>
                            <a:noFill/>
                          </a:ln>
                          <a:solidFill>
                            <a:schemeClr val="tx1"/>
                          </a:solidFill>
                          <a:effectLst/>
                          <a:latin typeface="Arial" pitchFamily="34" charset="0"/>
                          <a:ea typeface="宋体" pitchFamily="2" charset="-122"/>
                        </a:rPr>
                        <a:t>地位</a:t>
                      </a:r>
                    </a:p>
                  </a:txBody>
                  <a:tcPr marL="68580" marR="68580" marT="36443" marB="36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600" b="1" i="0" u="none" strike="noStrike" cap="none" normalizeH="0" baseline="0" dirty="0">
                        <a:ln>
                          <a:noFill/>
                        </a:ln>
                        <a:solidFill>
                          <a:schemeClr val="tx1"/>
                        </a:solidFill>
                        <a:effectLst/>
                        <a:latin typeface="Arial" pitchFamily="34" charset="0"/>
                        <a:ea typeface="宋体" pitchFamily="2" charset="-122"/>
                      </a:endParaRPr>
                    </a:p>
                  </a:txBody>
                  <a:tcPr marL="68580" marR="68580" marT="36443" marB="36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465415">
                <a:tc rowSpan="5">
                  <a:txBody>
                    <a:bodyPr/>
                    <a:lstStyle/>
                    <a:p>
                      <a:pPr marL="0" marR="0" lvl="0" indent="0" algn="ctr" defTabSz="914400" rtl="0" eaLnBrk="1" fontAlgn="base" latinLnBrk="0" hangingPunct="1">
                        <a:lnSpc>
                          <a:spcPts val="3200"/>
                        </a:lnSpc>
                        <a:spcBef>
                          <a:spcPct val="20000"/>
                        </a:spcBef>
                        <a:spcAft>
                          <a:spcPct val="0"/>
                        </a:spcAft>
                        <a:buClrTx/>
                        <a:buSzTx/>
                        <a:buFontTx/>
                        <a:buNone/>
                        <a:tabLst/>
                      </a:pPr>
                      <a:r>
                        <a:rPr kumimoji="0" lang="zh-CN" altLang="en-US" sz="1600" b="1" i="0" u="none" strike="noStrike" cap="none" normalizeH="0" baseline="0" dirty="0">
                          <a:ln>
                            <a:noFill/>
                          </a:ln>
                          <a:solidFill>
                            <a:schemeClr val="tx1"/>
                          </a:solidFill>
                          <a:effectLst/>
                          <a:latin typeface="Arial" pitchFamily="34" charset="0"/>
                          <a:ea typeface="宋体" pitchFamily="2" charset="-122"/>
                        </a:rPr>
                        <a:t>基本内容</a:t>
                      </a:r>
                    </a:p>
                  </a:txBody>
                  <a:tcPr marL="68580" marR="68580" marT="36443" marB="36443"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a:ln>
                            <a:noFill/>
                          </a:ln>
                          <a:solidFill>
                            <a:schemeClr val="tx1"/>
                          </a:solidFill>
                          <a:effectLst/>
                          <a:latin typeface="Arial" pitchFamily="34" charset="0"/>
                          <a:ea typeface="宋体" pitchFamily="2" charset="-122"/>
                        </a:rPr>
                        <a:t>多党之间的关系</a:t>
                      </a:r>
                    </a:p>
                  </a:txBody>
                  <a:tcPr marL="68580" marR="68580" marT="36443" marB="3644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600" b="1" i="0" u="none" strike="noStrike" cap="none" normalizeH="0" baseline="0" dirty="0">
                        <a:ln>
                          <a:noFill/>
                        </a:ln>
                        <a:solidFill>
                          <a:schemeClr val="tx1"/>
                        </a:solidFill>
                        <a:effectLst/>
                        <a:latin typeface="Arial" pitchFamily="34" charset="0"/>
                        <a:ea typeface="宋体" pitchFamily="2" charset="-122"/>
                      </a:endParaRPr>
                    </a:p>
                  </a:txBody>
                  <a:tcPr marL="68580" marR="68580" marT="36443" marB="36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692711">
                <a:tc vMerge="1">
                  <a:txBody>
                    <a:bodyPr/>
                    <a:lstStyle/>
                    <a:p>
                      <a:pPr marL="0" marR="0" lvl="0" indent="0" algn="ctr" defTabSz="914400" rtl="0" eaLnBrk="1" fontAlgn="base" latinLnBrk="0" hangingPunct="1">
                        <a:lnSpc>
                          <a:spcPts val="3200"/>
                        </a:lnSpc>
                        <a:spcBef>
                          <a:spcPct val="20000"/>
                        </a:spcBef>
                        <a:spcAft>
                          <a:spcPct val="0"/>
                        </a:spcAft>
                        <a:buClrTx/>
                        <a:buSzTx/>
                        <a:buFontTx/>
                        <a:buNone/>
                        <a:tabLst/>
                      </a:pPr>
                      <a:endParaRPr kumimoji="0" lang="zh-CN" altLang="en-US" sz="2000" b="1" i="0" u="none" strike="noStrike" cap="none" normalizeH="0" baseline="0" dirty="0">
                        <a:ln>
                          <a:noFill/>
                        </a:ln>
                        <a:solidFill>
                          <a:schemeClr val="tx1"/>
                        </a:solidFill>
                        <a:effectLst/>
                        <a:latin typeface="Arial"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1400" b="1" i="0" u="none" strike="noStrike" cap="none" normalizeH="0" baseline="0" dirty="0">
                          <a:ln>
                            <a:noFill/>
                          </a:ln>
                          <a:solidFill>
                            <a:schemeClr val="tx1"/>
                          </a:solidFill>
                          <a:effectLst/>
                          <a:latin typeface="Arial" pitchFamily="34" charset="0"/>
                          <a:ea typeface="宋体" pitchFamily="2" charset="-122"/>
                        </a:rPr>
                        <a:t>多党合作的首要前提</a:t>
                      </a:r>
                      <a:endParaRPr kumimoji="0" lang="en-US" altLang="zh-CN" sz="1400" b="1"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1400" b="1" i="0" u="none" strike="noStrike" cap="none" normalizeH="0" baseline="0" dirty="0">
                          <a:ln>
                            <a:noFill/>
                          </a:ln>
                          <a:solidFill>
                            <a:schemeClr val="tx1"/>
                          </a:solidFill>
                          <a:effectLst/>
                          <a:latin typeface="Arial" pitchFamily="34" charset="0"/>
                          <a:ea typeface="宋体" pitchFamily="2" charset="-122"/>
                        </a:rPr>
                        <a:t>和根本保证</a:t>
                      </a:r>
                    </a:p>
                  </a:txBody>
                  <a:tcPr marL="68580" marR="68580" marT="36443" marB="3644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0000"/>
                        </a:lnSpc>
                      </a:pPr>
                      <a:endParaRPr kumimoji="0" lang="zh-CN" altLang="en-US" sz="1600" b="1" i="0" u="none" strike="noStrike" cap="none" normalizeH="0" baseline="0" dirty="0">
                        <a:ln>
                          <a:noFill/>
                        </a:ln>
                        <a:solidFill>
                          <a:schemeClr val="tx1"/>
                        </a:solidFill>
                        <a:effectLst/>
                        <a:latin typeface="Arial" pitchFamily="34" charset="0"/>
                        <a:ea typeface="宋体" pitchFamily="2" charset="-122"/>
                      </a:endParaRPr>
                    </a:p>
                  </a:txBody>
                  <a:tcPr marL="68580" marR="68580" marT="36443" marB="36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377685">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1400" b="1" i="0" u="none" strike="noStrike" cap="none" normalizeH="0" baseline="0" dirty="0">
                          <a:ln>
                            <a:noFill/>
                          </a:ln>
                          <a:solidFill>
                            <a:schemeClr val="tx1"/>
                          </a:solidFill>
                          <a:effectLst/>
                          <a:latin typeface="Arial" pitchFamily="34" charset="0"/>
                          <a:ea typeface="宋体" pitchFamily="2" charset="-122"/>
                        </a:rPr>
                        <a:t>多党合作的基本方针</a:t>
                      </a:r>
                    </a:p>
                  </a:txBody>
                  <a:tcPr marL="68580" marR="68580" marT="36443" marB="3644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0000"/>
                        </a:lnSpc>
                      </a:pPr>
                      <a:endParaRPr kumimoji="0" lang="zh-CN" altLang="en-US" sz="1600" b="1" i="0" u="none" strike="noStrike" cap="none" normalizeH="0" baseline="0" dirty="0">
                        <a:ln>
                          <a:noFill/>
                        </a:ln>
                        <a:solidFill>
                          <a:schemeClr val="tx1"/>
                        </a:solidFill>
                        <a:effectLst/>
                        <a:latin typeface="Arial" pitchFamily="34" charset="0"/>
                        <a:ea typeface="宋体" pitchFamily="2" charset="-122"/>
                      </a:endParaRPr>
                    </a:p>
                  </a:txBody>
                  <a:tcPr marL="68580" marR="68580" marT="36443" marB="36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45079">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1400" b="1" i="0" u="none" strike="noStrike" cap="none" normalizeH="0" baseline="0" dirty="0">
                          <a:ln>
                            <a:noFill/>
                          </a:ln>
                          <a:solidFill>
                            <a:schemeClr val="tx1"/>
                          </a:solidFill>
                          <a:effectLst/>
                          <a:latin typeface="Arial" pitchFamily="34" charset="0"/>
                          <a:ea typeface="宋体" pitchFamily="2" charset="-122"/>
                        </a:rPr>
                        <a:t>根本活动准则</a:t>
                      </a:r>
                    </a:p>
                  </a:txBody>
                  <a:tcPr marL="68580" marR="68580" marT="36443" marB="3644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0000"/>
                        </a:lnSpc>
                      </a:pPr>
                      <a:endParaRPr kumimoji="0" lang="zh-CN" altLang="en-US" sz="1600" b="1" i="0" u="none" strike="noStrike" cap="none" normalizeH="0" baseline="0" dirty="0">
                        <a:ln>
                          <a:noFill/>
                        </a:ln>
                        <a:solidFill>
                          <a:schemeClr val="tx1"/>
                        </a:solidFill>
                        <a:effectLst/>
                        <a:latin typeface="Arial" pitchFamily="34" charset="0"/>
                        <a:ea typeface="宋体" pitchFamily="2" charset="-122"/>
                      </a:endParaRPr>
                    </a:p>
                  </a:txBody>
                  <a:tcPr marL="68580" marR="68580" marT="36443" marB="36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326457">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1400" b="1" i="0" u="none" strike="noStrike" cap="none" normalizeH="0" baseline="0" dirty="0">
                          <a:ln>
                            <a:noFill/>
                          </a:ln>
                          <a:solidFill>
                            <a:schemeClr val="tx1"/>
                          </a:solidFill>
                          <a:effectLst/>
                          <a:latin typeface="Arial" pitchFamily="34" charset="0"/>
                          <a:ea typeface="宋体" pitchFamily="2" charset="-122"/>
                        </a:rPr>
                        <a:t>多党合作的重要机构</a:t>
                      </a:r>
                    </a:p>
                  </a:txBody>
                  <a:tcPr marL="68580" marR="68580" marT="36443" marB="36443"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nSpc>
                          <a:spcPct val="100000"/>
                        </a:lnSpc>
                      </a:pPr>
                      <a:endParaRPr kumimoji="0" lang="zh-CN" altLang="en-US" sz="1600" b="1" i="0" u="none" strike="noStrike" cap="none" normalizeH="0" baseline="0" dirty="0">
                        <a:ln>
                          <a:noFill/>
                        </a:ln>
                        <a:solidFill>
                          <a:schemeClr val="tx1"/>
                        </a:solidFill>
                        <a:effectLst/>
                        <a:latin typeface="Arial" pitchFamily="34" charset="0"/>
                        <a:ea typeface="宋体" pitchFamily="2" charset="-122"/>
                      </a:endParaRPr>
                    </a:p>
                  </a:txBody>
                  <a:tcPr marL="68580" marR="68580" marT="36443" marB="36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110367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dirty="0">
                          <a:ln>
                            <a:noFill/>
                          </a:ln>
                          <a:solidFill>
                            <a:schemeClr val="tx1"/>
                          </a:solidFill>
                          <a:effectLst/>
                          <a:latin typeface="Arial" pitchFamily="34" charset="0"/>
                          <a:ea typeface="宋体" pitchFamily="2" charset="-122"/>
                        </a:rPr>
                        <a:t>优越性（新型政党制度）</a:t>
                      </a:r>
                    </a:p>
                  </a:txBody>
                  <a:tcPr marL="68580" marR="68580" marT="36443" marB="36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　</a:t>
                      </a:r>
                      <a:endParaRPr kumimoji="0" lang="en-US" altLang="zh-CN" sz="1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altLang="zh-CN" sz="1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altLang="zh-CN" sz="1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altLang="zh-CN" sz="1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altLang="zh-CN" sz="1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endParaRPr kumimoji="0" lang="zh-CN" altLang="en-US" sz="1600" b="1" i="0" u="none" strike="noStrike" cap="none" normalizeH="0" baseline="0" dirty="0">
                        <a:ln>
                          <a:noFill/>
                        </a:ln>
                        <a:solidFill>
                          <a:schemeClr val="tx1"/>
                        </a:solidFill>
                        <a:effectLst/>
                        <a:latin typeface="Arial" pitchFamily="34" charset="0"/>
                        <a:ea typeface="宋体" pitchFamily="2" charset="-122"/>
                      </a:endParaRPr>
                    </a:p>
                  </a:txBody>
                  <a:tcPr marL="68580" marR="68580" marT="36443" marB="3644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bl>
          </a:graphicData>
        </a:graphic>
      </p:graphicFrame>
      <p:sp>
        <p:nvSpPr>
          <p:cNvPr id="25634" name="Line 27">
            <a:extLst>
              <a:ext uri="{FF2B5EF4-FFF2-40B4-BE49-F238E27FC236}">
                <a16:creationId xmlns:a16="http://schemas.microsoft.com/office/drawing/2014/main" xmlns="" id="{325CC779-DE6F-432D-BE47-1343DDF2E126}"/>
              </a:ext>
            </a:extLst>
          </p:cNvPr>
          <p:cNvSpPr>
            <a:spLocks noChangeShapeType="1"/>
          </p:cNvSpPr>
          <p:nvPr/>
        </p:nvSpPr>
        <p:spPr bwMode="auto">
          <a:xfrm>
            <a:off x="1143000" y="514350"/>
            <a:ext cx="6858000" cy="0"/>
          </a:xfrm>
          <a:prstGeom prst="line">
            <a:avLst/>
          </a:prstGeom>
          <a:noFill/>
          <a:ln w="76200">
            <a:solidFill>
              <a:srgbClr val="FF0066"/>
            </a:solidFill>
            <a:round/>
            <a:headEnd/>
            <a:tailEnd/>
          </a:ln>
          <a:extLst>
            <a:ext uri="{909E8E84-426E-40DD-AFC4-6F175D3DCCD1}">
              <a14:hiddenFill xmlns:a14="http://schemas.microsoft.com/office/drawing/2010/main" xmlns="">
                <a:noFill/>
              </a14:hiddenFill>
            </a:ext>
          </a:extLst>
        </p:spPr>
        <p:txBody>
          <a:bodyPr lIns="68580" tIns="34290" rIns="68580" bIns="34290"/>
          <a:lstStyle/>
          <a:p>
            <a:endParaRPr lang="zh-CN" altLang="en-US"/>
          </a:p>
        </p:txBody>
      </p:sp>
      <p:sp>
        <p:nvSpPr>
          <p:cNvPr id="14" name="矩形 13">
            <a:extLst>
              <a:ext uri="{FF2B5EF4-FFF2-40B4-BE49-F238E27FC236}">
                <a16:creationId xmlns:a16="http://schemas.microsoft.com/office/drawing/2014/main" xmlns="" id="{40CD01F7-B327-45E2-A373-CEFEB56D2EB8}"/>
              </a:ext>
            </a:extLst>
          </p:cNvPr>
          <p:cNvSpPr>
            <a:spLocks noChangeArrowheads="1"/>
          </p:cNvSpPr>
          <p:nvPr/>
        </p:nvSpPr>
        <p:spPr bwMode="auto">
          <a:xfrm>
            <a:off x="3554017" y="521494"/>
            <a:ext cx="3536156" cy="377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1"/>
              </a:buClr>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hangingPunct="1">
              <a:lnSpc>
                <a:spcPts val="2400"/>
              </a:lnSpc>
              <a:buClrTx/>
              <a:buNone/>
            </a:pPr>
            <a:r>
              <a:rPr lang="zh-CN" altLang="en-US" sz="1400" dirty="0">
                <a:latin typeface="Tahoma" panose="020B0604030504040204" pitchFamily="34" charset="0"/>
              </a:rPr>
              <a:t>中国共产党领导的多党合作和政治协商制度</a:t>
            </a:r>
          </a:p>
        </p:txBody>
      </p:sp>
      <p:sp>
        <p:nvSpPr>
          <p:cNvPr id="15" name="矩形 14">
            <a:extLst>
              <a:ext uri="{FF2B5EF4-FFF2-40B4-BE49-F238E27FC236}">
                <a16:creationId xmlns:a16="http://schemas.microsoft.com/office/drawing/2014/main" xmlns="" id="{918FCAD5-22E3-4E52-9E29-64508616CB05}"/>
              </a:ext>
            </a:extLst>
          </p:cNvPr>
          <p:cNvSpPr>
            <a:spLocks noChangeArrowheads="1"/>
          </p:cNvSpPr>
          <p:nvPr/>
        </p:nvSpPr>
        <p:spPr bwMode="auto">
          <a:xfrm>
            <a:off x="3589735" y="837011"/>
            <a:ext cx="4743774" cy="377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1"/>
              </a:buClr>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hangingPunct="1">
              <a:lnSpc>
                <a:spcPts val="2400"/>
              </a:lnSpc>
              <a:buClrTx/>
              <a:buNone/>
            </a:pPr>
            <a:r>
              <a:rPr lang="zh-CN" altLang="en-US" sz="1400" dirty="0">
                <a:latin typeface="Times New Roman" panose="02020603050405020304" pitchFamily="18" charset="0"/>
                <a:cs typeface="Times New Roman" panose="02020603050405020304" pitchFamily="18" charset="0"/>
              </a:rPr>
              <a:t>是中国特色社会主义政党制度，是我国的基本政治制度</a:t>
            </a:r>
            <a:endParaRPr lang="zh-CN" altLang="en-US" sz="1400" dirty="0">
              <a:latin typeface="Tahoma" panose="020B0604030504040204" pitchFamily="34" charset="0"/>
            </a:endParaRPr>
          </a:p>
        </p:txBody>
      </p:sp>
      <p:sp>
        <p:nvSpPr>
          <p:cNvPr id="16" name="矩形 15">
            <a:extLst>
              <a:ext uri="{FF2B5EF4-FFF2-40B4-BE49-F238E27FC236}">
                <a16:creationId xmlns:a16="http://schemas.microsoft.com/office/drawing/2014/main" xmlns="" id="{A3D1418D-D91F-4B45-9AE1-633974CF69C4}"/>
              </a:ext>
            </a:extLst>
          </p:cNvPr>
          <p:cNvSpPr>
            <a:spLocks noChangeArrowheads="1"/>
          </p:cNvSpPr>
          <p:nvPr/>
        </p:nvSpPr>
        <p:spPr bwMode="auto">
          <a:xfrm>
            <a:off x="3013364" y="1214438"/>
            <a:ext cx="5694218" cy="50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1"/>
              </a:buClr>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hangingPunct="1">
              <a:spcBef>
                <a:spcPct val="0"/>
              </a:spcBef>
              <a:buClrTx/>
              <a:buNone/>
            </a:pPr>
            <a:r>
              <a:rPr lang="zh-CN" altLang="zh-CN" sz="1400" dirty="0">
                <a:latin typeface="Tahoma" panose="020B0604030504040204" pitchFamily="34" charset="0"/>
              </a:rPr>
              <a:t>中国共产党是执政党，各民主党派是参政党</a:t>
            </a:r>
            <a:r>
              <a:rPr lang="zh-CN" altLang="en-US" sz="1400" dirty="0">
                <a:latin typeface="Tahoma" panose="020B0604030504040204" pitchFamily="34" charset="0"/>
              </a:rPr>
              <a:t>，</a:t>
            </a:r>
            <a:endParaRPr lang="en-US" altLang="zh-CN" sz="1400" dirty="0">
              <a:latin typeface="Tahoma" panose="020B0604030504040204" pitchFamily="34" charset="0"/>
            </a:endParaRPr>
          </a:p>
          <a:p>
            <a:pPr hangingPunct="1">
              <a:spcBef>
                <a:spcPct val="0"/>
              </a:spcBef>
              <a:buClrTx/>
              <a:buNone/>
            </a:pPr>
            <a:r>
              <a:rPr lang="zh-CN" altLang="en-US" sz="1400" dirty="0">
                <a:latin typeface="Tahoma" panose="020B0604030504040204" pitchFamily="34" charset="0"/>
              </a:rPr>
              <a:t>二者是通力合作的亲密友党</a:t>
            </a:r>
          </a:p>
        </p:txBody>
      </p:sp>
      <p:sp>
        <p:nvSpPr>
          <p:cNvPr id="18" name="矩形 17">
            <a:extLst>
              <a:ext uri="{FF2B5EF4-FFF2-40B4-BE49-F238E27FC236}">
                <a16:creationId xmlns:a16="http://schemas.microsoft.com/office/drawing/2014/main" xmlns="" id="{31B4737E-D188-46D0-849C-128E867E3DE8}"/>
              </a:ext>
            </a:extLst>
          </p:cNvPr>
          <p:cNvSpPr>
            <a:spLocks noChangeArrowheads="1"/>
          </p:cNvSpPr>
          <p:nvPr/>
        </p:nvSpPr>
        <p:spPr bwMode="auto">
          <a:xfrm>
            <a:off x="3020617" y="2427902"/>
            <a:ext cx="3426259" cy="377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80" tIns="34290" rIns="68580" bIns="34290">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1"/>
              </a:buClr>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hangingPunct="1">
              <a:lnSpc>
                <a:spcPts val="2400"/>
              </a:lnSpc>
              <a:buClrTx/>
              <a:buNone/>
            </a:pPr>
            <a:r>
              <a:rPr lang="zh-CN" altLang="zh-CN" sz="1400" dirty="0">
                <a:latin typeface="Tahoma" panose="020B0604030504040204" pitchFamily="34" charset="0"/>
              </a:rPr>
              <a:t>长期共存，互相监督</a:t>
            </a:r>
            <a:r>
              <a:rPr lang="en-US" altLang="zh-CN" sz="1400" dirty="0">
                <a:latin typeface="Tahoma" panose="020B0604030504040204" pitchFamily="34" charset="0"/>
              </a:rPr>
              <a:t>,</a:t>
            </a:r>
            <a:r>
              <a:rPr lang="zh-CN" altLang="zh-CN" sz="1400" dirty="0">
                <a:latin typeface="Tahoma" panose="020B0604030504040204" pitchFamily="34" charset="0"/>
              </a:rPr>
              <a:t>肝胆相照，荣辱与共</a:t>
            </a:r>
            <a:endParaRPr lang="zh-CN" altLang="en-US" sz="1400" dirty="0">
              <a:latin typeface="Tahoma" panose="020B0604030504040204" pitchFamily="34" charset="0"/>
            </a:endParaRPr>
          </a:p>
        </p:txBody>
      </p:sp>
      <p:sp>
        <p:nvSpPr>
          <p:cNvPr id="19" name="矩形 18">
            <a:extLst>
              <a:ext uri="{FF2B5EF4-FFF2-40B4-BE49-F238E27FC236}">
                <a16:creationId xmlns:a16="http://schemas.microsoft.com/office/drawing/2014/main" xmlns="" id="{6FB9078F-5EDA-40CC-AB99-DC13460BB3C0}"/>
              </a:ext>
            </a:extLst>
          </p:cNvPr>
          <p:cNvSpPr>
            <a:spLocks noChangeArrowheads="1"/>
          </p:cNvSpPr>
          <p:nvPr/>
        </p:nvSpPr>
        <p:spPr bwMode="auto">
          <a:xfrm>
            <a:off x="3059149" y="2781732"/>
            <a:ext cx="3487123" cy="349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0" tIns="27000" rIns="68580" bIns="27000">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1"/>
              </a:buClr>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hangingPunct="1">
              <a:lnSpc>
                <a:spcPts val="2250"/>
              </a:lnSpc>
              <a:spcBef>
                <a:spcPct val="0"/>
              </a:spcBef>
              <a:buClrTx/>
              <a:buNone/>
            </a:pPr>
            <a:r>
              <a:rPr lang="zh-CN" altLang="en-US" sz="1400" dirty="0">
                <a:latin typeface="Tahoma" panose="020B0604030504040204" pitchFamily="34" charset="0"/>
              </a:rPr>
              <a:t>遵守宪法和法律</a:t>
            </a:r>
          </a:p>
        </p:txBody>
      </p:sp>
      <p:sp>
        <p:nvSpPr>
          <p:cNvPr id="20" name="矩形 19">
            <a:extLst>
              <a:ext uri="{FF2B5EF4-FFF2-40B4-BE49-F238E27FC236}">
                <a16:creationId xmlns:a16="http://schemas.microsoft.com/office/drawing/2014/main" xmlns="" id="{4B4FE949-9790-4EEB-A135-9191FC4C1F0D}"/>
              </a:ext>
            </a:extLst>
          </p:cNvPr>
          <p:cNvSpPr>
            <a:spLocks noChangeArrowheads="1"/>
          </p:cNvSpPr>
          <p:nvPr/>
        </p:nvSpPr>
        <p:spPr bwMode="auto">
          <a:xfrm>
            <a:off x="3228109" y="3134158"/>
            <a:ext cx="128154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1"/>
              </a:buClr>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hangingPunct="1">
              <a:lnSpc>
                <a:spcPts val="2100"/>
              </a:lnSpc>
              <a:spcBef>
                <a:spcPct val="0"/>
              </a:spcBef>
              <a:buClrTx/>
              <a:buNone/>
            </a:pPr>
            <a:r>
              <a:rPr lang="zh-CN" altLang="en-US" sz="1400" dirty="0">
                <a:latin typeface="Tahoma" panose="020B0604030504040204" pitchFamily="34" charset="0"/>
              </a:rPr>
              <a:t>人民政协</a:t>
            </a:r>
            <a:endParaRPr lang="en-US" altLang="zh-CN" sz="1400" dirty="0">
              <a:latin typeface="Tahoma" panose="020B0604030504040204" pitchFamily="34" charset="0"/>
            </a:endParaRPr>
          </a:p>
        </p:txBody>
      </p:sp>
      <p:sp>
        <p:nvSpPr>
          <p:cNvPr id="21" name="矩形 20">
            <a:extLst>
              <a:ext uri="{FF2B5EF4-FFF2-40B4-BE49-F238E27FC236}">
                <a16:creationId xmlns:a16="http://schemas.microsoft.com/office/drawing/2014/main" xmlns="" id="{CE52918E-C86E-448C-9F71-FB7A3A21C9F6}"/>
              </a:ext>
            </a:extLst>
          </p:cNvPr>
          <p:cNvSpPr>
            <a:spLocks noChangeArrowheads="1"/>
          </p:cNvSpPr>
          <p:nvPr/>
        </p:nvSpPr>
        <p:spPr bwMode="auto">
          <a:xfrm>
            <a:off x="3058284" y="1787778"/>
            <a:ext cx="5081262" cy="50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1"/>
              </a:buClr>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hangingPunct="1">
              <a:spcBef>
                <a:spcPct val="0"/>
              </a:spcBef>
              <a:buClrTx/>
              <a:buNone/>
            </a:pPr>
            <a:r>
              <a:rPr lang="zh-CN" altLang="en-US" sz="1400" dirty="0">
                <a:latin typeface="Tahoma" panose="020B0604030504040204" pitchFamily="34" charset="0"/>
              </a:rPr>
              <a:t>坚持中国共产党的</a:t>
            </a:r>
            <a:r>
              <a:rPr lang="zh-CN" altLang="en-US" sz="1400" dirty="0">
                <a:solidFill>
                  <a:srgbClr val="FF0000"/>
                </a:solidFill>
                <a:latin typeface="Tahoma" panose="020B0604030504040204" pitchFamily="34" charset="0"/>
              </a:rPr>
              <a:t>政治</a:t>
            </a:r>
            <a:r>
              <a:rPr lang="zh-CN" altLang="en-US" sz="1400" dirty="0">
                <a:latin typeface="Tahoma" panose="020B0604030504040204" pitchFamily="34" charset="0"/>
              </a:rPr>
              <a:t>领导</a:t>
            </a:r>
            <a:r>
              <a:rPr lang="zh-CN" altLang="en-US" sz="1400" dirty="0" smtClean="0">
                <a:latin typeface="Tahoma" panose="020B0604030504040204" pitchFamily="34" charset="0"/>
              </a:rPr>
              <a:t>。即</a:t>
            </a:r>
            <a:r>
              <a:rPr lang="zh-CN" altLang="en-US" sz="1400" dirty="0">
                <a:latin typeface="Tahoma" panose="020B0604030504040204" pitchFamily="34" charset="0"/>
              </a:rPr>
              <a:t>政治原则、政治方向和重大方针政策的指导</a:t>
            </a:r>
          </a:p>
        </p:txBody>
      </p:sp>
      <p:sp>
        <p:nvSpPr>
          <p:cNvPr id="25" name="Rectangle 31">
            <a:extLst>
              <a:ext uri="{FF2B5EF4-FFF2-40B4-BE49-F238E27FC236}">
                <a16:creationId xmlns:a16="http://schemas.microsoft.com/office/drawing/2014/main" xmlns="" id="{41AE4B88-B200-430E-9DF0-8AE60D2A4BB6}"/>
              </a:ext>
            </a:extLst>
          </p:cNvPr>
          <p:cNvSpPr txBox="1">
            <a:spLocks noChangeArrowheads="1"/>
          </p:cNvSpPr>
          <p:nvPr/>
        </p:nvSpPr>
        <p:spPr>
          <a:xfrm>
            <a:off x="2934754" y="0"/>
            <a:ext cx="2611606" cy="422672"/>
          </a:xfrm>
          <a:prstGeom prst="rect">
            <a:avLst/>
          </a:prstGeom>
          <a:solidFill>
            <a:srgbClr val="FFFF00"/>
          </a:solidFill>
          <a:ln cap="flat">
            <a:solidFill>
              <a:srgbClr val="993366"/>
            </a:solidFill>
          </a:ln>
        </p:spPr>
        <p:txBody>
          <a:bodyPr lIns="68580" tIns="34290" rIns="68580" bIns="34290"/>
          <a:lstStyle/>
          <a:p>
            <a:pPr eaLnBrk="1" hangingPunct="1">
              <a:defRPr/>
            </a:pPr>
            <a:r>
              <a:rPr lang="zh-CN" altLang="zh-CN" sz="2100" dirty="0" smtClean="0">
                <a:solidFill>
                  <a:srgbClr val="FF0066"/>
                </a:solidFill>
                <a:effectLst>
                  <a:outerShdw blurRad="38100" dist="38100" dir="2700000" algn="tl">
                    <a:srgbClr val="000000"/>
                  </a:outerShdw>
                </a:effectLst>
              </a:rPr>
              <a:t>中国</a:t>
            </a:r>
            <a:r>
              <a:rPr lang="zh-CN" altLang="zh-CN" sz="2100" dirty="0">
                <a:solidFill>
                  <a:srgbClr val="FF0066"/>
                </a:solidFill>
                <a:effectLst>
                  <a:outerShdw blurRad="38100" dist="38100" dir="2700000" algn="tl">
                    <a:srgbClr val="000000"/>
                  </a:outerShdw>
                </a:effectLst>
              </a:rPr>
              <a:t>特色的政党制度 </a:t>
            </a:r>
          </a:p>
        </p:txBody>
      </p:sp>
      <p:sp>
        <p:nvSpPr>
          <p:cNvPr id="2" name="矩形 1">
            <a:extLst>
              <a:ext uri="{FF2B5EF4-FFF2-40B4-BE49-F238E27FC236}">
                <a16:creationId xmlns:a16="http://schemas.microsoft.com/office/drawing/2014/main" xmlns="" id="{2E105ED1-FD47-41A1-9AC7-2AB66885E1D4}"/>
              </a:ext>
            </a:extLst>
          </p:cNvPr>
          <p:cNvSpPr/>
          <p:nvPr/>
        </p:nvSpPr>
        <p:spPr>
          <a:xfrm>
            <a:off x="3093461" y="3486807"/>
            <a:ext cx="5655684" cy="1461939"/>
          </a:xfrm>
          <a:prstGeom prst="rect">
            <a:avLst/>
          </a:prstGeom>
          <a:solidFill>
            <a:schemeClr val="accent6">
              <a:lumMod val="20000"/>
              <a:lumOff val="80000"/>
            </a:schemeClr>
          </a:solidFill>
        </p:spPr>
        <p:txBody>
          <a:bodyPr wrap="square" lIns="68580" tIns="34290" rIns="68580" bIns="34290">
            <a:spAutoFit/>
          </a:bodyPr>
          <a:lstStyle/>
          <a:p>
            <a:pPr algn="just" latinLnBrk="1">
              <a:lnSpc>
                <a:spcPts val="1530"/>
              </a:lnSpc>
              <a:defRPr/>
            </a:pPr>
            <a:r>
              <a:rPr lang="zh-CN" altLang="zh-CN" sz="1400" b="1" spc="30" dirty="0">
                <a:solidFill>
                  <a:srgbClr val="333333"/>
                </a:solidFill>
                <a:latin typeface="楷体" pitchFamily="49" charset="-122"/>
                <a:ea typeface="楷体" pitchFamily="49" charset="-122"/>
                <a:cs typeface="宋体" panose="02010600030101010101" pitchFamily="2" charset="-122"/>
              </a:rPr>
              <a:t>❶新在它是马克思主义政党理论同中国实际相结合的产物，能够真实、广泛、持久代表和实现最广大人民根本利益、全国各族各界根本利益。</a:t>
            </a:r>
            <a:endParaRPr lang="zh-CN" altLang="zh-CN" sz="1400" b="1" kern="100" dirty="0">
              <a:latin typeface="楷体" pitchFamily="49" charset="-122"/>
              <a:ea typeface="楷体" pitchFamily="49" charset="-122"/>
              <a:cs typeface="Times New Roman" panose="02020603050405020304" pitchFamily="18" charset="0"/>
            </a:endParaRPr>
          </a:p>
          <a:p>
            <a:pPr algn="just" latinLnBrk="1">
              <a:lnSpc>
                <a:spcPts val="1530"/>
              </a:lnSpc>
              <a:defRPr/>
            </a:pPr>
            <a:r>
              <a:rPr lang="zh-CN" altLang="en-US" sz="1400" b="1" spc="30" dirty="0">
                <a:solidFill>
                  <a:srgbClr val="333333"/>
                </a:solidFill>
                <a:latin typeface="楷体" pitchFamily="49" charset="-122"/>
                <a:ea typeface="楷体" pitchFamily="49" charset="-122"/>
                <a:cs typeface="Calibri" panose="020F0502020204030204" pitchFamily="34" charset="0"/>
              </a:rPr>
              <a:t>❷</a:t>
            </a:r>
            <a:r>
              <a:rPr lang="zh-CN" altLang="zh-CN" sz="1400" b="1" spc="30" dirty="0">
                <a:solidFill>
                  <a:srgbClr val="333333"/>
                </a:solidFill>
                <a:latin typeface="楷体" pitchFamily="49" charset="-122"/>
                <a:ea typeface="楷体" pitchFamily="49" charset="-122"/>
                <a:cs typeface="宋体" panose="02010600030101010101" pitchFamily="2" charset="-122"/>
              </a:rPr>
              <a:t>新就新在它把各个政党和无党派人士紧密团结起来，为着共同目标而奋斗。</a:t>
            </a:r>
            <a:endParaRPr lang="zh-CN" altLang="zh-CN" sz="1400" b="1" kern="100" dirty="0">
              <a:latin typeface="楷体" pitchFamily="49" charset="-122"/>
              <a:ea typeface="楷体" pitchFamily="49" charset="-122"/>
              <a:cs typeface="Times New Roman" panose="02020603050405020304" pitchFamily="18" charset="0"/>
            </a:endParaRPr>
          </a:p>
          <a:p>
            <a:pPr>
              <a:defRPr/>
            </a:pPr>
            <a:r>
              <a:rPr lang="zh-CN" altLang="en-US" sz="1400" b="1" spc="30" dirty="0">
                <a:solidFill>
                  <a:srgbClr val="333333"/>
                </a:solidFill>
                <a:latin typeface="楷体" pitchFamily="49" charset="-122"/>
                <a:ea typeface="楷体" pitchFamily="49" charset="-122"/>
                <a:cs typeface="Calibri" panose="020F0502020204030204" pitchFamily="34" charset="0"/>
              </a:rPr>
              <a:t>❸</a:t>
            </a:r>
            <a:r>
              <a:rPr lang="zh-CN" altLang="zh-CN" sz="1400" b="1" spc="30" dirty="0">
                <a:solidFill>
                  <a:srgbClr val="333333"/>
                </a:solidFill>
                <a:latin typeface="楷体" pitchFamily="49" charset="-122"/>
                <a:ea typeface="楷体" pitchFamily="49" charset="-122"/>
                <a:cs typeface="宋体" panose="02010600030101010101" pitchFamily="2" charset="-122"/>
              </a:rPr>
              <a:t>新就新在它通过制度化、程序化、规范化的安排集中各种意见和建议，推动决策科学民主化。</a:t>
            </a:r>
            <a:endParaRPr lang="zh-CN" altLang="en-US" sz="1400" b="1" dirty="0">
              <a:latin typeface="楷体" pitchFamily="49" charset="-122"/>
              <a:ea typeface="楷体" pitchFamily="49" charset="-122"/>
            </a:endParaRPr>
          </a:p>
        </p:txBody>
      </p:sp>
      <p:sp>
        <p:nvSpPr>
          <p:cNvPr id="3" name="箭头: 右 2">
            <a:hlinkClick r:id="rId2" action="ppaction://hlinksldjump"/>
            <a:extLst>
              <a:ext uri="{FF2B5EF4-FFF2-40B4-BE49-F238E27FC236}">
                <a16:creationId xmlns:a16="http://schemas.microsoft.com/office/drawing/2014/main" xmlns="" id="{2D75EC12-643D-4FE0-9072-76D10FEB79F6}"/>
              </a:ext>
            </a:extLst>
          </p:cNvPr>
          <p:cNvSpPr/>
          <p:nvPr/>
        </p:nvSpPr>
        <p:spPr bwMode="auto">
          <a:xfrm>
            <a:off x="8572500" y="4587479"/>
            <a:ext cx="411480" cy="36347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a:spcBef>
                <a:spcPct val="0"/>
              </a:spcBef>
              <a:spcAft>
                <a:spcPct val="0"/>
              </a:spcAft>
            </a:pPr>
            <a:endParaRPr lang="zh-CN" altLang="en-US" sz="1400" dirty="0">
              <a:solidFill>
                <a:schemeClr val="tx1"/>
              </a:solidFill>
              <a:latin typeface="Calibri" panose="020F0502020204030204" pitchFamily="34" charset="0"/>
              <a:ea typeface="宋体" panose="02010600030101010101" pitchFamily="2" charset="-122"/>
            </a:endParaRP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CFEE3D45-DB29-494A-B5AB-EBE6C39518CD}"/>
              </a:ext>
            </a:extLst>
          </p:cNvPr>
          <p:cNvSpPr/>
          <p:nvPr/>
        </p:nvSpPr>
        <p:spPr>
          <a:xfrm>
            <a:off x="179431" y="397180"/>
            <a:ext cx="6434204" cy="1736373"/>
          </a:xfrm>
          <a:prstGeom prst="rect">
            <a:avLst/>
          </a:prstGeom>
        </p:spPr>
        <p:txBody>
          <a:bodyPr wrap="square" lIns="68580" tIns="34290" rIns="68580" bIns="34290">
            <a:spAutoFit/>
          </a:bodyPr>
          <a:lstStyle/>
          <a:p>
            <a:pPr hangingPunct="1">
              <a:lnSpc>
                <a:spcPts val="2625"/>
              </a:lnSpc>
            </a:pPr>
            <a:r>
              <a:rPr lang="zh-CN" altLang="en-US" sz="2000" b="1" dirty="0">
                <a:solidFill>
                  <a:srgbClr val="002060"/>
                </a:solidFill>
                <a:latin typeface="楷体" pitchFamily="49" charset="-122"/>
                <a:ea typeface="楷体" pitchFamily="49" charset="-122"/>
                <a:cs typeface="Calibri" panose="020F0502020204030204" pitchFamily="34" charset="0"/>
                <a:sym typeface="Arial" panose="020B0604020202020204" pitchFamily="34" charset="0"/>
              </a:rPr>
              <a:t> </a:t>
            </a:r>
            <a:r>
              <a:rPr lang="zh-CN" altLang="en-US" sz="2000" b="1" dirty="0" smtClean="0">
                <a:solidFill>
                  <a:srgbClr val="002060"/>
                </a:solidFill>
                <a:latin typeface="楷体" pitchFamily="49" charset="-122"/>
                <a:ea typeface="楷体" pitchFamily="49" charset="-122"/>
                <a:cs typeface="Calibri" panose="020F0502020204030204" pitchFamily="34" charset="0"/>
                <a:sym typeface="Arial" panose="020B0604020202020204" pitchFamily="34" charset="0"/>
              </a:rPr>
              <a:t>❶</a:t>
            </a:r>
            <a:r>
              <a:rPr lang="zh-CN" altLang="en-US" sz="2000" b="1" dirty="0">
                <a:solidFill>
                  <a:srgbClr val="002060"/>
                </a:solidFill>
                <a:latin typeface="楷体" pitchFamily="49" charset="-122"/>
                <a:ea typeface="楷体" pitchFamily="49" charset="-122"/>
                <a:sym typeface="Arial" panose="020B0604020202020204" pitchFamily="34" charset="0"/>
              </a:rPr>
              <a:t>是中国人民爱国统一战线组织</a:t>
            </a:r>
            <a:endParaRPr lang="en-US" altLang="zh-CN" sz="2000" b="1" dirty="0">
              <a:solidFill>
                <a:srgbClr val="002060"/>
              </a:solidFill>
              <a:latin typeface="楷体" pitchFamily="49" charset="-122"/>
              <a:ea typeface="楷体" pitchFamily="49" charset="-122"/>
              <a:sym typeface="Arial" panose="020B0604020202020204" pitchFamily="34" charset="0"/>
            </a:endParaRPr>
          </a:p>
          <a:p>
            <a:pPr hangingPunct="1">
              <a:lnSpc>
                <a:spcPts val="2625"/>
              </a:lnSpc>
            </a:pPr>
            <a:r>
              <a:rPr lang="en-US" altLang="zh-CN" sz="2000" b="1" dirty="0">
                <a:solidFill>
                  <a:srgbClr val="002060"/>
                </a:solidFill>
                <a:latin typeface="楷体" pitchFamily="49" charset="-122"/>
                <a:ea typeface="楷体" pitchFamily="49" charset="-122"/>
                <a:cs typeface="Calibri" panose="020F0502020204030204" pitchFamily="34" charset="0"/>
                <a:sym typeface="Arial" panose="020B0604020202020204" pitchFamily="34" charset="0"/>
              </a:rPr>
              <a:t> </a:t>
            </a:r>
            <a:r>
              <a:rPr lang="zh-CN" altLang="en-US" sz="2000" b="1" dirty="0">
                <a:solidFill>
                  <a:srgbClr val="002060"/>
                </a:solidFill>
                <a:latin typeface="楷体" pitchFamily="49" charset="-122"/>
                <a:ea typeface="楷体" pitchFamily="49" charset="-122"/>
                <a:cs typeface="Calibri" panose="020F0502020204030204" pitchFamily="34" charset="0"/>
                <a:sym typeface="Arial" panose="020B0604020202020204" pitchFamily="34" charset="0"/>
              </a:rPr>
              <a:t>❷</a:t>
            </a:r>
            <a:r>
              <a:rPr lang="zh-CN" altLang="en-US" sz="2000" b="1" dirty="0">
                <a:solidFill>
                  <a:srgbClr val="002060"/>
                </a:solidFill>
                <a:latin typeface="楷体" pitchFamily="49" charset="-122"/>
                <a:ea typeface="楷体" pitchFamily="49" charset="-122"/>
                <a:sym typeface="Arial" panose="020B0604020202020204" pitchFamily="34" charset="0"/>
              </a:rPr>
              <a:t>是中国共产党领导的多党合作和政治协商的重要机构</a:t>
            </a:r>
            <a:endParaRPr lang="en-US" altLang="zh-CN" sz="2000" b="1" dirty="0">
              <a:solidFill>
                <a:srgbClr val="002060"/>
              </a:solidFill>
              <a:latin typeface="楷体" pitchFamily="49" charset="-122"/>
              <a:ea typeface="楷体" pitchFamily="49" charset="-122"/>
              <a:sym typeface="Arial" panose="020B0604020202020204" pitchFamily="34" charset="0"/>
            </a:endParaRPr>
          </a:p>
          <a:p>
            <a:pPr hangingPunct="1">
              <a:lnSpc>
                <a:spcPts val="2625"/>
              </a:lnSpc>
            </a:pPr>
            <a:r>
              <a:rPr lang="en-US" altLang="zh-CN" sz="2000" b="1" dirty="0">
                <a:solidFill>
                  <a:srgbClr val="002060"/>
                </a:solidFill>
                <a:latin typeface="楷体" pitchFamily="49" charset="-122"/>
                <a:ea typeface="楷体" pitchFamily="49" charset="-122"/>
                <a:cs typeface="Calibri" panose="020F0502020204030204" pitchFamily="34" charset="0"/>
                <a:sym typeface="Arial" panose="020B0604020202020204" pitchFamily="34" charset="0"/>
              </a:rPr>
              <a:t> </a:t>
            </a:r>
            <a:r>
              <a:rPr lang="zh-CN" altLang="zh-CN" sz="2000" b="1" dirty="0">
                <a:solidFill>
                  <a:srgbClr val="002060"/>
                </a:solidFill>
                <a:latin typeface="楷体" pitchFamily="49" charset="-122"/>
                <a:ea typeface="楷体" pitchFamily="49" charset="-122"/>
                <a:cs typeface="Calibri" panose="020F0502020204030204" pitchFamily="34" charset="0"/>
                <a:sym typeface="Arial" panose="020B0604020202020204" pitchFamily="34" charset="0"/>
              </a:rPr>
              <a:t>❸</a:t>
            </a:r>
            <a:r>
              <a:rPr lang="zh-CN" altLang="en-US" sz="2000" b="1" dirty="0">
                <a:solidFill>
                  <a:srgbClr val="002060"/>
                </a:solidFill>
                <a:latin typeface="楷体" pitchFamily="49" charset="-122"/>
                <a:ea typeface="楷体" pitchFamily="49" charset="-122"/>
                <a:sym typeface="Arial" panose="020B0604020202020204" pitchFamily="34" charset="0"/>
              </a:rPr>
              <a:t>是我国政治生活中发扬社会主义民主的重要形式</a:t>
            </a:r>
            <a:endParaRPr lang="en-US" altLang="zh-CN" sz="2000" b="1" dirty="0">
              <a:solidFill>
                <a:srgbClr val="002060"/>
              </a:solidFill>
              <a:latin typeface="楷体" pitchFamily="49" charset="-122"/>
              <a:ea typeface="楷体" pitchFamily="49" charset="-122"/>
              <a:sym typeface="Arial" panose="020B0604020202020204" pitchFamily="34" charset="0"/>
            </a:endParaRPr>
          </a:p>
          <a:p>
            <a:pPr hangingPunct="1">
              <a:lnSpc>
                <a:spcPts val="2625"/>
              </a:lnSpc>
            </a:pPr>
            <a:r>
              <a:rPr lang="en-US" altLang="zh-CN" sz="2000" b="1" dirty="0">
                <a:latin typeface="楷体" pitchFamily="49" charset="-122"/>
                <a:ea typeface="楷体" pitchFamily="49" charset="-122"/>
                <a:cs typeface="Calibri" panose="020F0502020204030204" pitchFamily="34" charset="0"/>
                <a:sym typeface="Arial" panose="020B0604020202020204" pitchFamily="34" charset="0"/>
              </a:rPr>
              <a:t> </a:t>
            </a:r>
            <a:r>
              <a:rPr lang="en-US" altLang="zh-CN" sz="2000" b="1" dirty="0">
                <a:solidFill>
                  <a:srgbClr val="FF0000"/>
                </a:solidFill>
                <a:latin typeface="楷体" pitchFamily="49" charset="-122"/>
                <a:ea typeface="楷体" pitchFamily="49" charset="-122"/>
                <a:cs typeface="Calibri" panose="020F0502020204030204" pitchFamily="34" charset="0"/>
                <a:sym typeface="Arial" panose="020B0604020202020204" pitchFamily="34" charset="0"/>
              </a:rPr>
              <a:t>❹</a:t>
            </a:r>
            <a:r>
              <a:rPr lang="zh-CN" altLang="en-US" sz="2000" b="1" dirty="0">
                <a:solidFill>
                  <a:srgbClr val="FF0000"/>
                </a:solidFill>
                <a:latin typeface="楷体" pitchFamily="49" charset="-122"/>
                <a:ea typeface="楷体" pitchFamily="49" charset="-122"/>
                <a:cs typeface="Calibri" panose="020F0502020204030204" pitchFamily="34" charset="0"/>
                <a:sym typeface="Arial" panose="020B0604020202020204" pitchFamily="34" charset="0"/>
              </a:rPr>
              <a:t>是国家治理体系的重要组成部分</a:t>
            </a:r>
            <a:endParaRPr lang="en-US" altLang="zh-CN" sz="2000" b="1" dirty="0">
              <a:solidFill>
                <a:srgbClr val="FF0000"/>
              </a:solidFill>
              <a:latin typeface="楷体" pitchFamily="49" charset="-122"/>
              <a:ea typeface="楷体" pitchFamily="49" charset="-122"/>
              <a:cs typeface="Calibri" panose="020F0502020204030204" pitchFamily="34" charset="0"/>
              <a:sym typeface="Arial" panose="020B0604020202020204" pitchFamily="34" charset="0"/>
            </a:endParaRPr>
          </a:p>
          <a:p>
            <a:pPr hangingPunct="1">
              <a:lnSpc>
                <a:spcPts val="2625"/>
              </a:lnSpc>
            </a:pPr>
            <a:r>
              <a:rPr lang="en-US" altLang="zh-CN" sz="2000" b="1" dirty="0">
                <a:solidFill>
                  <a:srgbClr val="FF0000"/>
                </a:solidFill>
                <a:latin typeface="楷体" pitchFamily="49" charset="-122"/>
                <a:ea typeface="楷体" pitchFamily="49" charset="-122"/>
                <a:cs typeface="Calibri" panose="020F0502020204030204" pitchFamily="34" charset="0"/>
                <a:sym typeface="Arial" panose="020B0604020202020204" pitchFamily="34" charset="0"/>
              </a:rPr>
              <a:t> </a:t>
            </a:r>
            <a:r>
              <a:rPr lang="zh-CN" altLang="zh-CN" sz="2000" b="1" dirty="0">
                <a:solidFill>
                  <a:srgbClr val="FF0000"/>
                </a:solidFill>
                <a:latin typeface="楷体" pitchFamily="49" charset="-122"/>
                <a:ea typeface="楷体" pitchFamily="49" charset="-122"/>
                <a:cs typeface="Calibri" panose="020F0502020204030204" pitchFamily="34" charset="0"/>
                <a:sym typeface="Arial" panose="020B0604020202020204" pitchFamily="34" charset="0"/>
              </a:rPr>
              <a:t>❺</a:t>
            </a:r>
            <a:r>
              <a:rPr lang="zh-CN" altLang="en-US" sz="2000" b="1" dirty="0">
                <a:solidFill>
                  <a:srgbClr val="FF0000"/>
                </a:solidFill>
                <a:latin typeface="楷体" pitchFamily="49" charset="-122"/>
                <a:ea typeface="楷体" pitchFamily="49" charset="-122"/>
                <a:cs typeface="Calibri" panose="020F0502020204030204" pitchFamily="34" charset="0"/>
                <a:sym typeface="Arial" panose="020B0604020202020204" pitchFamily="34" charset="0"/>
              </a:rPr>
              <a:t>是具有中国特色的制度安排。</a:t>
            </a:r>
            <a:endParaRPr lang="en-US" altLang="zh-CN" sz="2000" b="1" dirty="0">
              <a:solidFill>
                <a:srgbClr val="FF0000"/>
              </a:solidFill>
              <a:latin typeface="楷体" pitchFamily="49" charset="-122"/>
              <a:ea typeface="楷体" pitchFamily="49" charset="-122"/>
              <a:sym typeface="Arial" panose="020B0604020202020204" pitchFamily="34" charset="0"/>
            </a:endParaRPr>
          </a:p>
        </p:txBody>
      </p:sp>
      <p:sp>
        <p:nvSpPr>
          <p:cNvPr id="4" name="矩形 3">
            <a:extLst>
              <a:ext uri="{FF2B5EF4-FFF2-40B4-BE49-F238E27FC236}">
                <a16:creationId xmlns:a16="http://schemas.microsoft.com/office/drawing/2014/main" xmlns="" id="{75BFAA90-63BD-4B5A-8631-B0FF32B1972D}"/>
              </a:ext>
            </a:extLst>
          </p:cNvPr>
          <p:cNvSpPr/>
          <p:nvPr/>
        </p:nvSpPr>
        <p:spPr>
          <a:xfrm>
            <a:off x="291084" y="36504"/>
            <a:ext cx="3043323" cy="402674"/>
          </a:xfrm>
          <a:prstGeom prst="rect">
            <a:avLst/>
          </a:prstGeom>
        </p:spPr>
        <p:txBody>
          <a:bodyPr wrap="square" lIns="68580" tIns="34290" rIns="68580" bIns="34290">
            <a:spAutoFit/>
          </a:bodyPr>
          <a:lstStyle/>
          <a:p>
            <a:pPr hangingPunct="1">
              <a:lnSpc>
                <a:spcPts val="2625"/>
              </a:lnSpc>
              <a:buFont typeface="Wingdings" panose="05000000000000000000" pitchFamily="2" charset="2"/>
              <a:buChar char="u"/>
            </a:pPr>
            <a:r>
              <a:rPr lang="zh-CN" altLang="en-US" b="1" dirty="0">
                <a:solidFill>
                  <a:srgbClr val="FF0000"/>
                </a:solidFill>
                <a:latin typeface="宋体" panose="02010600030101010101" pitchFamily="2" charset="-122"/>
                <a:sym typeface="Arial" panose="020B0604020202020204" pitchFamily="34" charset="0"/>
              </a:rPr>
              <a:t>人民政协的性质：</a:t>
            </a:r>
            <a:endParaRPr lang="en-US" altLang="zh-CN" b="1" dirty="0">
              <a:solidFill>
                <a:srgbClr val="FF0000"/>
              </a:solidFill>
              <a:latin typeface="宋体" panose="02010600030101010101" pitchFamily="2" charset="-122"/>
              <a:sym typeface="Arial" panose="020B0604020202020204" pitchFamily="34" charset="0"/>
            </a:endParaRPr>
          </a:p>
        </p:txBody>
      </p:sp>
      <p:sp>
        <p:nvSpPr>
          <p:cNvPr id="5" name="矩形 4">
            <a:extLst>
              <a:ext uri="{FF2B5EF4-FFF2-40B4-BE49-F238E27FC236}">
                <a16:creationId xmlns:a16="http://schemas.microsoft.com/office/drawing/2014/main" xmlns="" id="{DE3FF6E4-5BA9-4A55-9FAB-15EC08AEEC35}"/>
              </a:ext>
            </a:extLst>
          </p:cNvPr>
          <p:cNvSpPr/>
          <p:nvPr/>
        </p:nvSpPr>
        <p:spPr>
          <a:xfrm>
            <a:off x="180368" y="2260126"/>
            <a:ext cx="8783265" cy="992579"/>
          </a:xfrm>
          <a:prstGeom prst="rect">
            <a:avLst/>
          </a:prstGeom>
        </p:spPr>
        <p:txBody>
          <a:bodyPr wrap="square" lIns="68580" tIns="34290" rIns="68580" bIns="34290">
            <a:spAutoFit/>
          </a:bodyPr>
          <a:lstStyle/>
          <a:p>
            <a:pPr eaLnBrk="1" hangingPunct="1">
              <a:buNone/>
            </a:pPr>
            <a:r>
              <a:rPr lang="zh-CN" altLang="en-US" sz="2000" b="1" dirty="0">
                <a:solidFill>
                  <a:srgbClr val="0000FF"/>
                </a:solidFill>
                <a:latin typeface="楷体" pitchFamily="49" charset="-122"/>
                <a:ea typeface="楷体" pitchFamily="49" charset="-122"/>
              </a:rPr>
              <a:t>【特别提示】</a:t>
            </a:r>
            <a:r>
              <a:rPr lang="zh-CN" altLang="en-US" sz="2000" b="1" dirty="0">
                <a:latin typeface="楷体" pitchFamily="49" charset="-122"/>
                <a:ea typeface="楷体" pitchFamily="49" charset="-122"/>
              </a:rPr>
              <a:t> </a:t>
            </a:r>
            <a:r>
              <a:rPr lang="zh-CN" altLang="en-US" sz="2000" b="1" dirty="0">
                <a:solidFill>
                  <a:srgbClr val="0000FF"/>
                </a:solidFill>
                <a:latin typeface="楷体" pitchFamily="49" charset="-122"/>
                <a:ea typeface="楷体" pitchFamily="49" charset="-122"/>
              </a:rPr>
              <a:t>人民政协是爱国统一战线组织，不是国家机关，不能履行政府职能，但可以参政议政，实行民主监督。政协委员不是由人民选举产生，而是推荐产生</a:t>
            </a:r>
            <a:r>
              <a:rPr lang="zh-CN" altLang="en-US" sz="2000" b="1" dirty="0">
                <a:latin typeface="楷体" pitchFamily="49" charset="-122"/>
                <a:ea typeface="楷体" pitchFamily="49" charset="-122"/>
              </a:rPr>
              <a:t>。</a:t>
            </a:r>
          </a:p>
        </p:txBody>
      </p:sp>
      <p:sp>
        <p:nvSpPr>
          <p:cNvPr id="6" name="矩形 5">
            <a:extLst>
              <a:ext uri="{FF2B5EF4-FFF2-40B4-BE49-F238E27FC236}">
                <a16:creationId xmlns:a16="http://schemas.microsoft.com/office/drawing/2014/main" xmlns="" id="{1D064F40-2BDC-4375-8AB9-8CCAB9FAAF74}"/>
              </a:ext>
            </a:extLst>
          </p:cNvPr>
          <p:cNvSpPr/>
          <p:nvPr/>
        </p:nvSpPr>
        <p:spPr>
          <a:xfrm>
            <a:off x="325433" y="3325498"/>
            <a:ext cx="8316889" cy="1402948"/>
          </a:xfrm>
          <a:prstGeom prst="rect">
            <a:avLst/>
          </a:prstGeom>
        </p:spPr>
        <p:txBody>
          <a:bodyPr wrap="square" lIns="68580" tIns="34290" rIns="68580" bIns="34290">
            <a:spAutoFit/>
          </a:bodyPr>
          <a:lstStyle/>
          <a:p>
            <a:pPr hangingPunct="1">
              <a:lnSpc>
                <a:spcPts val="2625"/>
              </a:lnSpc>
            </a:pPr>
            <a:r>
              <a:rPr lang="zh-CN" altLang="en-US" sz="2000" b="1" dirty="0">
                <a:solidFill>
                  <a:srgbClr val="FF0000"/>
                </a:solidFill>
                <a:latin typeface="楷体" pitchFamily="49" charset="-122"/>
                <a:ea typeface="楷体" pitchFamily="49" charset="-122"/>
                <a:sym typeface="Arial" panose="020B0604020202020204" pitchFamily="34" charset="0"/>
              </a:rPr>
              <a:t>人民政协的成员：</a:t>
            </a:r>
            <a:endParaRPr lang="en-US" altLang="zh-CN" sz="2000" b="1" dirty="0">
              <a:solidFill>
                <a:srgbClr val="FF0000"/>
              </a:solidFill>
              <a:latin typeface="楷体" pitchFamily="49" charset="-122"/>
              <a:ea typeface="楷体" pitchFamily="49" charset="-122"/>
              <a:sym typeface="Arial" panose="020B0604020202020204" pitchFamily="34" charset="0"/>
            </a:endParaRPr>
          </a:p>
          <a:p>
            <a:pPr hangingPunct="1">
              <a:lnSpc>
                <a:spcPts val="2625"/>
              </a:lnSpc>
            </a:pPr>
            <a:r>
              <a:rPr lang="en-US" altLang="zh-CN" sz="2000" b="1" dirty="0">
                <a:solidFill>
                  <a:srgbClr val="FF0000"/>
                </a:solidFill>
                <a:latin typeface="楷体" pitchFamily="49" charset="-122"/>
                <a:ea typeface="楷体" pitchFamily="49" charset="-122"/>
                <a:sym typeface="Arial" panose="020B0604020202020204" pitchFamily="34" charset="0"/>
              </a:rPr>
              <a:t>  </a:t>
            </a:r>
            <a:r>
              <a:rPr lang="zh-CN" altLang="en-US" sz="2000" b="1" dirty="0">
                <a:latin typeface="楷体" pitchFamily="49" charset="-122"/>
                <a:ea typeface="楷体" pitchFamily="49" charset="-122"/>
                <a:sym typeface="Arial" panose="020B0604020202020204" pitchFamily="34" charset="0"/>
              </a:rPr>
              <a:t>中国共产党、各民主党派、无党派人士、各人民团体、少数民族人士、各界爱国人士、港澳特别行政区同胞、台湾同胞等。</a:t>
            </a:r>
            <a:endParaRPr lang="en-US" altLang="zh-CN" sz="2000" b="1" dirty="0">
              <a:latin typeface="楷体" pitchFamily="49" charset="-122"/>
              <a:ea typeface="楷体" pitchFamily="49" charset="-122"/>
              <a:sym typeface="Arial" panose="020B0604020202020204" pitchFamily="34" charset="0"/>
            </a:endParaRPr>
          </a:p>
          <a:p>
            <a:pPr hangingPunct="1">
              <a:lnSpc>
                <a:spcPts val="2625"/>
              </a:lnSpc>
            </a:pPr>
            <a:r>
              <a:rPr lang="zh-CN" altLang="en-US" sz="2000" b="1" dirty="0">
                <a:latin typeface="楷体" pitchFamily="49" charset="-122"/>
                <a:ea typeface="楷体" pitchFamily="49" charset="-122"/>
                <a:sym typeface="Arial" panose="020B0604020202020204" pitchFamily="34" charset="0"/>
              </a:rPr>
              <a:t>在人民政协中，中国共产党和各民主党派都以党派身份参加。</a:t>
            </a:r>
            <a:endParaRPr lang="en-US" altLang="zh-CN" sz="2000" b="1" dirty="0">
              <a:latin typeface="楷体" pitchFamily="49" charset="-122"/>
              <a:ea typeface="楷体" pitchFamily="49"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a:extLst>
              <a:ext uri="{FF2B5EF4-FFF2-40B4-BE49-F238E27FC236}">
                <a16:creationId xmlns:a16="http://schemas.microsoft.com/office/drawing/2014/main" xmlns="" id="{EC3ABF91-4353-4FAE-9DEB-7A38AF71F14B}"/>
              </a:ext>
            </a:extLst>
          </p:cNvPr>
          <p:cNvSpPr>
            <a:spLocks noChangeArrowheads="1"/>
          </p:cNvSpPr>
          <p:nvPr/>
        </p:nvSpPr>
        <p:spPr bwMode="auto">
          <a:xfrm>
            <a:off x="1257300" y="114301"/>
            <a:ext cx="4058841" cy="245451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tx1"/>
              </a:buClr>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hangingPunct="1">
              <a:lnSpc>
                <a:spcPts val="3075"/>
              </a:lnSpc>
              <a:spcBef>
                <a:spcPct val="0"/>
              </a:spcBef>
              <a:buClrTx/>
              <a:buFont typeface="Wingdings" panose="05000000000000000000" pitchFamily="2" charset="2"/>
              <a:buChar char="u"/>
            </a:pPr>
            <a:r>
              <a:rPr lang="zh-CN" altLang="en-US" dirty="0">
                <a:solidFill>
                  <a:srgbClr val="FF0000"/>
                </a:solidFill>
                <a:latin typeface="宋体" panose="02010600030101010101" pitchFamily="2" charset="-122"/>
                <a:sym typeface="Arial" panose="020B0604020202020204" pitchFamily="34" charset="0"/>
              </a:rPr>
              <a:t>人民政协的两大主题</a:t>
            </a:r>
            <a:r>
              <a:rPr lang="zh-CN" altLang="en-US" sz="1800" dirty="0">
                <a:solidFill>
                  <a:srgbClr val="FF0000"/>
                </a:solidFill>
                <a:latin typeface="宋体" panose="02010600030101010101" pitchFamily="2" charset="-122"/>
                <a:sym typeface="Arial" panose="020B0604020202020204" pitchFamily="34" charset="0"/>
              </a:rPr>
              <a:t>：</a:t>
            </a:r>
            <a:r>
              <a:rPr lang="en-US" altLang="zh-CN" sz="1800" dirty="0">
                <a:solidFill>
                  <a:srgbClr val="FF0000"/>
                </a:solidFill>
                <a:latin typeface="宋体" panose="02010600030101010101" pitchFamily="2" charset="-122"/>
                <a:sym typeface="Arial" panose="020B0604020202020204" pitchFamily="34" charset="0"/>
              </a:rPr>
              <a:t> </a:t>
            </a:r>
          </a:p>
          <a:p>
            <a:pPr hangingPunct="1">
              <a:lnSpc>
                <a:spcPts val="3075"/>
              </a:lnSpc>
              <a:spcBef>
                <a:spcPct val="0"/>
              </a:spcBef>
              <a:buClrTx/>
              <a:buNone/>
            </a:pPr>
            <a:r>
              <a:rPr lang="en-US" altLang="zh-CN" sz="1800" dirty="0">
                <a:solidFill>
                  <a:srgbClr val="FF0000"/>
                </a:solidFill>
                <a:latin typeface="宋体" panose="02010600030101010101" pitchFamily="2" charset="-122"/>
                <a:sym typeface="Arial" panose="020B0604020202020204" pitchFamily="34" charset="0"/>
              </a:rPr>
              <a:t> </a:t>
            </a:r>
            <a:r>
              <a:rPr lang="zh-CN" altLang="en-US" sz="1800" dirty="0">
                <a:solidFill>
                  <a:srgbClr val="000000"/>
                </a:solidFill>
                <a:latin typeface="宋体" panose="02010600030101010101" pitchFamily="2" charset="-122"/>
                <a:sym typeface="Arial" panose="020B0604020202020204" pitchFamily="34" charset="0"/>
              </a:rPr>
              <a:t>团结和民主。</a:t>
            </a:r>
            <a:endParaRPr lang="en-US" altLang="zh-CN" sz="1800" dirty="0">
              <a:solidFill>
                <a:srgbClr val="000000"/>
              </a:solidFill>
              <a:latin typeface="宋体" panose="02010600030101010101" pitchFamily="2" charset="-122"/>
              <a:sym typeface="Arial" panose="020B0604020202020204" pitchFamily="34" charset="0"/>
            </a:endParaRPr>
          </a:p>
          <a:p>
            <a:pPr hangingPunct="1">
              <a:lnSpc>
                <a:spcPts val="3075"/>
              </a:lnSpc>
              <a:spcBef>
                <a:spcPct val="0"/>
              </a:spcBef>
              <a:buClrTx/>
              <a:buNone/>
            </a:pPr>
            <a:r>
              <a:rPr lang="zh-CN" altLang="en-US" sz="1800" dirty="0">
                <a:solidFill>
                  <a:srgbClr val="000000"/>
                </a:solidFill>
                <a:latin typeface="宋体" panose="02010600030101010101" pitchFamily="2" charset="-122"/>
                <a:sym typeface="Arial" panose="020B0604020202020204" pitchFamily="34" charset="0"/>
              </a:rPr>
              <a:t>人民政协本身就是大团结、大联合的产物。</a:t>
            </a:r>
          </a:p>
          <a:p>
            <a:pPr hangingPunct="1">
              <a:lnSpc>
                <a:spcPts val="3075"/>
              </a:lnSpc>
              <a:spcBef>
                <a:spcPct val="0"/>
              </a:spcBef>
              <a:buClrTx/>
              <a:buFont typeface="Wingdings" panose="05000000000000000000" pitchFamily="2" charset="2"/>
              <a:buChar char="u"/>
            </a:pPr>
            <a:r>
              <a:rPr lang="zh-CN" altLang="en-US" dirty="0">
                <a:solidFill>
                  <a:srgbClr val="FF0000"/>
                </a:solidFill>
                <a:latin typeface="宋体" panose="02010600030101010101" pitchFamily="2" charset="-122"/>
                <a:sym typeface="Arial" panose="020B0604020202020204" pitchFamily="34" charset="0"/>
              </a:rPr>
              <a:t>人民政协的职能</a:t>
            </a:r>
            <a:r>
              <a:rPr lang="zh-CN" altLang="en-US" sz="1800" dirty="0">
                <a:solidFill>
                  <a:srgbClr val="FF0000"/>
                </a:solidFill>
                <a:latin typeface="宋体" panose="02010600030101010101" pitchFamily="2" charset="-122"/>
                <a:sym typeface="Arial" panose="020B0604020202020204" pitchFamily="34" charset="0"/>
              </a:rPr>
              <a:t>：</a:t>
            </a:r>
            <a:endParaRPr lang="en-US" altLang="zh-CN" sz="1800" dirty="0">
              <a:solidFill>
                <a:srgbClr val="FF0000"/>
              </a:solidFill>
              <a:latin typeface="宋体" panose="02010600030101010101" pitchFamily="2" charset="-122"/>
              <a:sym typeface="Arial" panose="020B0604020202020204" pitchFamily="34" charset="0"/>
            </a:endParaRPr>
          </a:p>
          <a:p>
            <a:pPr hangingPunct="1">
              <a:lnSpc>
                <a:spcPts val="3075"/>
              </a:lnSpc>
              <a:spcBef>
                <a:spcPct val="0"/>
              </a:spcBef>
              <a:buClrTx/>
              <a:buNone/>
            </a:pPr>
            <a:r>
              <a:rPr lang="zh-CN" altLang="en-US" sz="1800" dirty="0">
                <a:solidFill>
                  <a:srgbClr val="000000"/>
                </a:solidFill>
                <a:latin typeface="宋体" panose="02010600030101010101" pitchFamily="2" charset="-122"/>
                <a:sym typeface="Arial" panose="020B0604020202020204" pitchFamily="34" charset="0"/>
              </a:rPr>
              <a:t>政治协商、民主监督、参政议政。</a:t>
            </a:r>
            <a:endParaRPr lang="en-US" altLang="zh-CN" sz="1800" dirty="0">
              <a:solidFill>
                <a:srgbClr val="000000"/>
              </a:solidFill>
              <a:latin typeface="宋体" panose="02010600030101010101" pitchFamily="2" charset="-122"/>
              <a:sym typeface="Arial" panose="020B0604020202020204" pitchFamily="34" charset="0"/>
            </a:endParaRPr>
          </a:p>
        </p:txBody>
      </p:sp>
      <p:pic>
        <p:nvPicPr>
          <p:cNvPr id="30723" name="Picture 3" descr="200710259503861_2">
            <a:extLst>
              <a:ext uri="{FF2B5EF4-FFF2-40B4-BE49-F238E27FC236}">
                <a16:creationId xmlns:a16="http://schemas.microsoft.com/office/drawing/2014/main" xmlns="" id="{016DE9C0-8ADB-4419-A198-B670AF86756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t="3175"/>
          <a:stretch>
            <a:fillRect/>
          </a:stretch>
        </p:blipFill>
        <p:spPr bwMode="auto">
          <a:xfrm>
            <a:off x="5429250" y="204788"/>
            <a:ext cx="2325291"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圆角矩形 8">
            <a:extLst>
              <a:ext uri="{FF2B5EF4-FFF2-40B4-BE49-F238E27FC236}">
                <a16:creationId xmlns:a16="http://schemas.microsoft.com/office/drawing/2014/main" xmlns="" id="{D5D8D7F6-FB64-4651-A355-DFEB336E6A3E}"/>
              </a:ext>
            </a:extLst>
          </p:cNvPr>
          <p:cNvSpPr/>
          <p:nvPr/>
        </p:nvSpPr>
        <p:spPr>
          <a:xfrm>
            <a:off x="1485900" y="2743201"/>
            <a:ext cx="6268641" cy="168949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r>
              <a:rPr lang="zh-CN" altLang="en-US" sz="2100" b="1" dirty="0">
                <a:solidFill>
                  <a:srgbClr val="FF0000"/>
                </a:solidFill>
                <a:latin typeface="楷体" panose="02010609060101010101" pitchFamily="49" charset="-122"/>
                <a:ea typeface="楷体" panose="02010609060101010101" pitchFamily="49" charset="-122"/>
              </a:rPr>
              <a:t>协商民主</a:t>
            </a:r>
            <a:r>
              <a:rPr lang="zh-CN" altLang="en-US" sz="2100" b="1" dirty="0">
                <a:solidFill>
                  <a:srgbClr val="000000"/>
                </a:solidFill>
                <a:latin typeface="楷体" panose="02010609060101010101" pitchFamily="49" charset="-122"/>
                <a:ea typeface="楷体" panose="02010609060101010101" pitchFamily="49" charset="-122"/>
              </a:rPr>
              <a:t>是实现党的领导的重要方式，是我国社会主义民主政治的特有形式和独特优势。协商民主的渠道主要有：政党协商、人大协商、政府协商、政协协商、人民团体协商、基层协商、社会组织协商等。</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4600585" y="246916"/>
            <a:ext cx="4182102" cy="2616137"/>
          </a:xfrm>
          <a:prstGeom prst="rect">
            <a:avLst/>
          </a:prstGeom>
        </p:spPr>
      </p:pic>
      <p:sp>
        <p:nvSpPr>
          <p:cNvPr id="5" name="矩形 4"/>
          <p:cNvSpPr/>
          <p:nvPr/>
        </p:nvSpPr>
        <p:spPr>
          <a:xfrm>
            <a:off x="964896" y="926739"/>
            <a:ext cx="2097524" cy="1573508"/>
          </a:xfrm>
          <a:prstGeom prst="rect">
            <a:avLst/>
          </a:prstGeom>
          <a:ln w="12700">
            <a:solidFill>
              <a:schemeClr val="tx1"/>
            </a:solidFill>
          </a:ln>
        </p:spPr>
        <p:txBody>
          <a:bodyPr wrap="square" lIns="34290" tIns="17145" rIns="34290" bIns="17145">
            <a:spAutoFit/>
          </a:bodyPr>
          <a:lstStyle/>
          <a:p>
            <a:r>
              <a:rPr lang="zh-CN" altLang="en-US" sz="2500" dirty="0" smtClean="0">
                <a:solidFill>
                  <a:srgbClr val="0000FF"/>
                </a:solidFill>
                <a:latin typeface="黑体" panose="02010609060101010101" pitchFamily="49" charset="-122"/>
                <a:ea typeface="黑体" panose="02010609060101010101" pitchFamily="49" charset="-122"/>
              </a:rPr>
              <a:t>“中国之制”</a:t>
            </a:r>
            <a:endParaRPr lang="en-US" altLang="zh-CN" sz="2500" dirty="0" smtClean="0">
              <a:solidFill>
                <a:srgbClr val="0000FF"/>
              </a:solidFill>
              <a:latin typeface="黑体" panose="02010609060101010101" pitchFamily="49" charset="-122"/>
              <a:ea typeface="黑体" panose="02010609060101010101" pitchFamily="49" charset="-122"/>
            </a:endParaRPr>
          </a:p>
          <a:p>
            <a:endParaRPr lang="en-US" altLang="zh-CN" sz="2500" dirty="0">
              <a:solidFill>
                <a:srgbClr val="0000FF"/>
              </a:solidFill>
              <a:latin typeface="黑体" panose="02010609060101010101" pitchFamily="49" charset="-122"/>
              <a:ea typeface="黑体" panose="02010609060101010101" pitchFamily="49" charset="-122"/>
            </a:endParaRPr>
          </a:p>
          <a:p>
            <a:endParaRPr lang="en-US" altLang="zh-CN" sz="2500" dirty="0" smtClean="0">
              <a:solidFill>
                <a:srgbClr val="0000FF"/>
              </a:solidFill>
              <a:latin typeface="黑体" panose="02010609060101010101" pitchFamily="49" charset="-122"/>
              <a:ea typeface="黑体" panose="02010609060101010101" pitchFamily="49" charset="-122"/>
            </a:endParaRPr>
          </a:p>
          <a:p>
            <a:r>
              <a:rPr lang="zh-CN" altLang="en-US" sz="2500" dirty="0" smtClean="0">
                <a:solidFill>
                  <a:srgbClr val="0000FF"/>
                </a:solidFill>
                <a:latin typeface="黑体" panose="02010609060101010101" pitchFamily="49" charset="-122"/>
                <a:ea typeface="黑体" panose="02010609060101010101" pitchFamily="49" charset="-122"/>
              </a:rPr>
              <a:t>“中国之治”</a:t>
            </a:r>
            <a:endParaRPr lang="zh-CN" altLang="en-US" sz="2500" dirty="0">
              <a:solidFill>
                <a:srgbClr val="0000FF"/>
              </a:solidFill>
              <a:latin typeface="黑体" panose="02010609060101010101" pitchFamily="49" charset="-122"/>
              <a:ea typeface="黑体" panose="02010609060101010101" pitchFamily="49" charset="-122"/>
            </a:endParaRPr>
          </a:p>
        </p:txBody>
      </p:sp>
      <p:sp>
        <p:nvSpPr>
          <p:cNvPr id="6" name="左弧形箭头 5"/>
          <p:cNvSpPr/>
          <p:nvPr/>
        </p:nvSpPr>
        <p:spPr>
          <a:xfrm>
            <a:off x="1295400" y="1530924"/>
            <a:ext cx="1046019" cy="430887"/>
          </a:xfrm>
          <a:prstGeom prst="curvedRightArrow">
            <a:avLst>
              <a:gd name="adj1" fmla="val 25000"/>
              <a:gd name="adj2" fmla="val 50000"/>
              <a:gd name="adj3" fmla="val 118781"/>
            </a:avLst>
          </a:prstGeom>
          <a:solidFill>
            <a:schemeClr val="accent1"/>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14288" rtlCol="0" anchor="ctr">
            <a:spAutoFit/>
          </a:bodyPr>
          <a:lstStyle/>
          <a:p>
            <a:pPr algn="ctr" defTabSz="309563"/>
            <a:endParaRPr lang="zh-CN" altLang="en-US" sz="2800" dirty="0">
              <a:solidFill>
                <a:srgbClr val="FFFFFF"/>
              </a:solidFill>
              <a:latin typeface="+mn-lt"/>
              <a:ea typeface="+mn-ea"/>
              <a:cs typeface="+mn-cs"/>
              <a:sym typeface="Helvetica Neue Medium"/>
            </a:endParaRPr>
          </a:p>
        </p:txBody>
      </p:sp>
      <p:sp>
        <p:nvSpPr>
          <p:cNvPr id="7" name="矩形 6"/>
          <p:cNvSpPr/>
          <p:nvPr/>
        </p:nvSpPr>
        <p:spPr>
          <a:xfrm>
            <a:off x="263236" y="3023837"/>
            <a:ext cx="8624455" cy="1342675"/>
          </a:xfrm>
          <a:prstGeom prst="rect">
            <a:avLst/>
          </a:prstGeom>
        </p:spPr>
        <p:txBody>
          <a:bodyPr wrap="square" lIns="34290" tIns="17145" rIns="34290" bIns="17145">
            <a:spAutoFit/>
          </a:bodyPr>
          <a:lstStyle/>
          <a:p>
            <a:pPr algn="l"/>
            <a:r>
              <a:rPr lang="zh-CN" altLang="en-US" sz="1700" b="1" dirty="0">
                <a:latin typeface="黑体" panose="02010609060101010101" pitchFamily="49" charset="-122"/>
                <a:ea typeface="黑体" panose="02010609060101010101" pitchFamily="49" charset="-122"/>
              </a:rPr>
              <a:t> </a:t>
            </a:r>
            <a:r>
              <a:rPr lang="zh-CN" altLang="en-US" sz="1700" b="1" dirty="0" smtClean="0">
                <a:latin typeface="黑体" panose="02010609060101010101" pitchFamily="49" charset="-122"/>
                <a:ea typeface="黑体" panose="02010609060101010101" pitchFamily="49" charset="-122"/>
              </a:rPr>
              <a:t>   </a:t>
            </a:r>
            <a:r>
              <a:rPr lang="en-US" altLang="zh-CN" sz="1700" b="1" dirty="0" smtClean="0">
                <a:latin typeface="黑体" panose="02010609060101010101" pitchFamily="49" charset="-122"/>
                <a:ea typeface="黑体" panose="02010609060101010101" pitchFamily="49" charset="-122"/>
              </a:rPr>
              <a:t>2019</a:t>
            </a:r>
            <a:r>
              <a:rPr lang="zh-CN" altLang="en-US" sz="1700" b="1" dirty="0" smtClean="0">
                <a:latin typeface="黑体" panose="02010609060101010101" pitchFamily="49" charset="-122"/>
                <a:ea typeface="黑体" panose="02010609060101010101" pitchFamily="49" charset="-122"/>
              </a:rPr>
              <a:t>年</a:t>
            </a:r>
            <a:r>
              <a:rPr lang="en-US" altLang="zh-CN" sz="1700" b="1" dirty="0" smtClean="0">
                <a:latin typeface="黑体" panose="02010609060101010101" pitchFamily="49" charset="-122"/>
                <a:ea typeface="黑体" panose="02010609060101010101" pitchFamily="49" charset="-122"/>
              </a:rPr>
              <a:t>10</a:t>
            </a:r>
            <a:r>
              <a:rPr lang="zh-CN" altLang="en-US" sz="1700" b="1" dirty="0">
                <a:latin typeface="黑体" panose="02010609060101010101" pitchFamily="49" charset="-122"/>
                <a:ea typeface="黑体" panose="02010609060101010101" pitchFamily="49" charset="-122"/>
              </a:rPr>
              <a:t>月</a:t>
            </a:r>
            <a:r>
              <a:rPr lang="en-US" altLang="zh-CN" sz="1700" b="1" dirty="0">
                <a:latin typeface="黑体" panose="02010609060101010101" pitchFamily="49" charset="-122"/>
                <a:ea typeface="黑体" panose="02010609060101010101" pitchFamily="49" charset="-122"/>
              </a:rPr>
              <a:t>28</a:t>
            </a:r>
            <a:r>
              <a:rPr lang="zh-CN" altLang="en-US" sz="1700" b="1" dirty="0">
                <a:latin typeface="黑体" panose="02010609060101010101" pitchFamily="49" charset="-122"/>
                <a:ea typeface="黑体" panose="02010609060101010101" pitchFamily="49" charset="-122"/>
              </a:rPr>
              <a:t>日至</a:t>
            </a:r>
            <a:r>
              <a:rPr lang="en-US" altLang="zh-CN" sz="1700" b="1" dirty="0">
                <a:latin typeface="黑体" panose="02010609060101010101" pitchFamily="49" charset="-122"/>
                <a:ea typeface="黑体" panose="02010609060101010101" pitchFamily="49" charset="-122"/>
              </a:rPr>
              <a:t>31</a:t>
            </a:r>
            <a:r>
              <a:rPr lang="zh-CN" altLang="en-US" sz="1700" b="1" dirty="0">
                <a:latin typeface="黑体" panose="02010609060101010101" pitchFamily="49" charset="-122"/>
                <a:ea typeface="黑体" panose="02010609060101010101" pitchFamily="49" charset="-122"/>
              </a:rPr>
              <a:t>日，党的十九届四中全会在京召开，这是我们党站在“两个一百年”奋斗目标历史交会点上，召开的一次具有开创性、里程碑意义的会议</a:t>
            </a:r>
            <a:r>
              <a:rPr lang="zh-CN" altLang="en-US" sz="1700" b="1" dirty="0" smtClean="0">
                <a:latin typeface="黑体" panose="02010609060101010101" pitchFamily="49" charset="-122"/>
                <a:ea typeface="黑体" panose="02010609060101010101" pitchFamily="49" charset="-122"/>
              </a:rPr>
              <a:t>。</a:t>
            </a:r>
            <a:endParaRPr lang="en-US" altLang="zh-CN" sz="1700" b="1" dirty="0" smtClean="0">
              <a:latin typeface="黑体" panose="02010609060101010101" pitchFamily="49" charset="-122"/>
              <a:ea typeface="黑体" panose="02010609060101010101" pitchFamily="49" charset="-122"/>
            </a:endParaRPr>
          </a:p>
          <a:p>
            <a:pPr algn="l"/>
            <a:r>
              <a:rPr lang="en-US" altLang="zh-CN" sz="1700" b="1" dirty="0">
                <a:latin typeface="黑体" panose="02010609060101010101" pitchFamily="49" charset="-122"/>
                <a:ea typeface="黑体" panose="02010609060101010101" pitchFamily="49" charset="-122"/>
              </a:rPr>
              <a:t> </a:t>
            </a:r>
            <a:r>
              <a:rPr lang="en-US" altLang="zh-CN" sz="1700" b="1" dirty="0" smtClean="0">
                <a:latin typeface="黑体" panose="02010609060101010101" pitchFamily="49" charset="-122"/>
                <a:ea typeface="黑体" panose="02010609060101010101" pitchFamily="49" charset="-122"/>
              </a:rPr>
              <a:t>   </a:t>
            </a:r>
            <a:r>
              <a:rPr lang="zh-CN" altLang="en-US" sz="1700" b="1" dirty="0" smtClean="0">
                <a:latin typeface="黑体" panose="02010609060101010101" pitchFamily="49" charset="-122"/>
                <a:ea typeface="黑体" panose="02010609060101010101" pitchFamily="49" charset="-122"/>
              </a:rPr>
              <a:t>全会</a:t>
            </a:r>
            <a:r>
              <a:rPr lang="zh-CN" altLang="en-US" sz="1700" b="1" dirty="0">
                <a:latin typeface="黑体" panose="02010609060101010101" pitchFamily="49" charset="-122"/>
                <a:ea typeface="黑体" panose="02010609060101010101" pitchFamily="49" charset="-122"/>
              </a:rPr>
              <a:t>通过的</a:t>
            </a:r>
            <a:r>
              <a:rPr lang="en-US" altLang="zh-CN" sz="1700" b="1" dirty="0">
                <a:latin typeface="黑体" panose="02010609060101010101" pitchFamily="49" charset="-122"/>
                <a:ea typeface="黑体" panose="02010609060101010101" pitchFamily="49" charset="-122"/>
              </a:rPr>
              <a:t>《</a:t>
            </a:r>
            <a:r>
              <a:rPr lang="zh-CN" altLang="en-US" sz="1700" b="1" dirty="0">
                <a:latin typeface="黑体" panose="02010609060101010101" pitchFamily="49" charset="-122"/>
                <a:ea typeface="黑体" panose="02010609060101010101" pitchFamily="49" charset="-122"/>
              </a:rPr>
              <a:t>中共中央关于坚持和完善中国特色社会主义制度、推进国家治理体系和治理能力现代化若干重大问题的决定</a:t>
            </a:r>
            <a:r>
              <a:rPr lang="en-US" altLang="zh-CN" sz="1700" b="1" dirty="0">
                <a:latin typeface="黑体" panose="02010609060101010101" pitchFamily="49" charset="-122"/>
                <a:ea typeface="黑体" panose="02010609060101010101" pitchFamily="49" charset="-122"/>
              </a:rPr>
              <a:t>》</a:t>
            </a:r>
            <a:r>
              <a:rPr lang="zh-CN" altLang="en-US" sz="1700" b="1" dirty="0">
                <a:latin typeface="黑体" panose="02010609060101010101" pitchFamily="49" charset="-122"/>
                <a:ea typeface="黑体" panose="02010609060101010101" pitchFamily="49" charset="-122"/>
              </a:rPr>
              <a:t>是新时代坚持和完善中国特色社会主义制度、推进国家治理体系和治理能力现代化的政治宣言和行动纲领。</a:t>
            </a:r>
          </a:p>
        </p:txBody>
      </p:sp>
      <p:sp>
        <p:nvSpPr>
          <p:cNvPr id="8" name="文本框 15"/>
          <p:cNvSpPr txBox="1">
            <a:spLocks noChangeArrowheads="1"/>
          </p:cNvSpPr>
          <p:nvPr/>
        </p:nvSpPr>
        <p:spPr bwMode="auto">
          <a:xfrm>
            <a:off x="353289" y="115276"/>
            <a:ext cx="3304311" cy="584775"/>
          </a:xfrm>
          <a:prstGeom prst="rect">
            <a:avLst/>
          </a:prstGeom>
          <a:noFill/>
          <a:ln w="9525">
            <a:noFill/>
            <a:miter lim="800000"/>
            <a:headEnd/>
            <a:tailEnd/>
          </a:ln>
        </p:spPr>
        <p:txBody>
          <a:bodyPr wrap="square">
            <a:spAutoFit/>
          </a:bodyPr>
          <a:lstStyle/>
          <a:p>
            <a:pPr algn="ctr">
              <a:buFont typeface="Arial" charset="0"/>
              <a:buNone/>
            </a:pPr>
            <a:r>
              <a:rPr lang="zh-CN" altLang="en-US" sz="3200" b="1" dirty="0" smtClean="0">
                <a:solidFill>
                  <a:srgbClr val="FF0000"/>
                </a:solidFill>
                <a:latin typeface="华文新魏" pitchFamily="2" charset="-122"/>
                <a:ea typeface="华文新魏" pitchFamily="2" charset="-122"/>
                <a:cs typeface="华文行楷" pitchFamily="2" charset="-122"/>
              </a:rPr>
              <a:t>二、时政热点</a:t>
            </a:r>
            <a:endParaRPr lang="zh-CN" altLang="zh-CN" sz="3200" b="1" dirty="0">
              <a:solidFill>
                <a:srgbClr val="FF0000"/>
              </a:solidFill>
              <a:latin typeface="华文新魏" pitchFamily="2" charset="-122"/>
              <a:ea typeface="华文新魏" pitchFamily="2" charset="-122"/>
              <a:cs typeface="华文行楷" pitchFamily="2"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364673" y="498764"/>
            <a:ext cx="6650181" cy="540327"/>
          </a:xfrm>
        </p:spPr>
        <p:txBody>
          <a:bodyPr>
            <a:normAutofit/>
          </a:bodyPr>
          <a:lstStyle/>
          <a:p>
            <a:pPr algn="l" eaLnBrk="1" hangingPunct="1"/>
            <a:r>
              <a:rPr lang="zh-CN" altLang="en-US" sz="2000" dirty="0" smtClean="0">
                <a:solidFill>
                  <a:srgbClr val="FF0000"/>
                </a:solidFill>
                <a:latin typeface="黑体" pitchFamily="49" charset="-122"/>
                <a:ea typeface="黑体" pitchFamily="49" charset="-122"/>
              </a:rPr>
              <a:t>我国的政党制度与西方的两党制、多党制的根本区别</a:t>
            </a:r>
          </a:p>
        </p:txBody>
      </p:sp>
      <p:graphicFrame>
        <p:nvGraphicFramePr>
          <p:cNvPr id="52227" name="Group 3"/>
          <p:cNvGraphicFramePr>
            <a:graphicFrameLocks noGrp="1"/>
          </p:cNvGraphicFramePr>
          <p:nvPr>
            <p:ph idx="1"/>
          </p:nvPr>
        </p:nvGraphicFramePr>
        <p:xfrm>
          <a:off x="533400" y="1191491"/>
          <a:ext cx="8001000" cy="3171827"/>
        </p:xfrm>
        <a:graphic>
          <a:graphicData uri="http://schemas.openxmlformats.org/drawingml/2006/table">
            <a:tbl>
              <a:tblPr/>
              <a:tblGrid>
                <a:gridCol w="1239982"/>
                <a:gridCol w="3352656"/>
                <a:gridCol w="3408362"/>
              </a:tblGrid>
              <a:tr h="550069">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zh-CN" altLang="zh-CN" sz="1800" b="1" i="0" u="none" strike="noStrike" cap="none" normalizeH="0" baseline="0" dirty="0" smtClean="0">
                        <a:ln>
                          <a:noFill/>
                        </a:ln>
                        <a:effectLst/>
                        <a:latin typeface="Verdana" pitchFamily="34" charset="0"/>
                        <a:ea typeface="宋体" pitchFamily="2" charset="-122"/>
                      </a:endParaRPr>
                    </a:p>
                  </a:txBody>
                  <a:tcPr marL="90000" marR="90000" marT="35100" marB="351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800" b="1" i="0" u="none" strike="noStrike" cap="none" normalizeH="0" baseline="0" dirty="0" smtClean="0">
                          <a:ln>
                            <a:noFill/>
                          </a:ln>
                          <a:solidFill>
                            <a:srgbClr val="0000FF"/>
                          </a:solidFill>
                          <a:effectLst/>
                          <a:latin typeface="Verdana" pitchFamily="34" charset="0"/>
                          <a:ea typeface="宋体" pitchFamily="2" charset="-122"/>
                        </a:rPr>
                        <a:t>我国的政党制度</a:t>
                      </a:r>
                    </a:p>
                  </a:txBody>
                  <a:tcPr marL="90000" marR="90000" marT="35100" marB="351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800" b="1" i="0" u="none" strike="noStrike" cap="none" normalizeH="0" baseline="0" smtClean="0">
                          <a:ln>
                            <a:noFill/>
                          </a:ln>
                          <a:solidFill>
                            <a:srgbClr val="0000FF"/>
                          </a:solidFill>
                          <a:effectLst/>
                          <a:latin typeface="Verdana" pitchFamily="34" charset="0"/>
                          <a:ea typeface="宋体" pitchFamily="2" charset="-122"/>
                        </a:rPr>
                        <a:t>西方的两党制、多党制</a:t>
                      </a:r>
                    </a:p>
                  </a:txBody>
                  <a:tcPr marL="90000" marR="90000" marT="35100" marB="351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879">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800" b="1" i="0" u="none" strike="noStrike" cap="none" normalizeH="0" baseline="0" smtClean="0">
                          <a:ln>
                            <a:noFill/>
                          </a:ln>
                          <a:effectLst/>
                          <a:latin typeface="Verdana" pitchFamily="34" charset="0"/>
                          <a:ea typeface="宋体" pitchFamily="2" charset="-122"/>
                        </a:rPr>
                        <a:t>经济基础</a:t>
                      </a:r>
                    </a:p>
                  </a:txBody>
                  <a:tcPr marL="90000" marR="90000" marT="35100" marB="351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800" b="1" i="0" u="none" strike="noStrike" cap="none" normalizeH="0" baseline="0" smtClean="0">
                          <a:ln>
                            <a:noFill/>
                          </a:ln>
                          <a:effectLst/>
                          <a:latin typeface="Verdana" pitchFamily="34" charset="0"/>
                          <a:ea typeface="宋体" pitchFamily="2" charset="-122"/>
                        </a:rPr>
                        <a:t>生产资料公有制</a:t>
                      </a:r>
                    </a:p>
                  </a:txBody>
                  <a:tcPr marL="90000" marR="90000" marT="35100" marB="351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800" b="1" i="0" u="none" strike="noStrike" cap="none" normalizeH="0" baseline="0" smtClean="0">
                          <a:ln>
                            <a:noFill/>
                          </a:ln>
                          <a:effectLst/>
                          <a:latin typeface="Verdana" pitchFamily="34" charset="0"/>
                          <a:ea typeface="宋体" pitchFamily="2" charset="-122"/>
                        </a:rPr>
                        <a:t>生产资料私有制</a:t>
                      </a:r>
                    </a:p>
                  </a:txBody>
                  <a:tcPr marL="90000" marR="90000" marT="35100" marB="351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879">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800" b="1" i="0" u="none" strike="noStrike" cap="none" normalizeH="0" baseline="0" smtClean="0">
                          <a:ln>
                            <a:noFill/>
                          </a:ln>
                          <a:effectLst/>
                          <a:latin typeface="Verdana" pitchFamily="34" charset="0"/>
                          <a:ea typeface="宋体" pitchFamily="2" charset="-122"/>
                        </a:rPr>
                        <a:t>国家性质</a:t>
                      </a:r>
                    </a:p>
                  </a:txBody>
                  <a:tcPr marL="90000" marR="90000" marT="35100" marB="351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800" b="1" i="0" u="none" strike="noStrike" cap="none" normalizeH="0" baseline="0" smtClean="0">
                          <a:ln>
                            <a:noFill/>
                          </a:ln>
                          <a:effectLst/>
                          <a:latin typeface="Verdana" pitchFamily="34" charset="0"/>
                          <a:ea typeface="宋体" pitchFamily="2" charset="-122"/>
                        </a:rPr>
                        <a:t>人民民主专政</a:t>
                      </a:r>
                    </a:p>
                  </a:txBody>
                  <a:tcPr marL="90000" marR="90000" marT="35100" marB="351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800" b="1" i="0" u="none" strike="noStrike" cap="none" normalizeH="0" baseline="0" smtClean="0">
                          <a:ln>
                            <a:noFill/>
                          </a:ln>
                          <a:effectLst/>
                          <a:latin typeface="Verdana" pitchFamily="34" charset="0"/>
                          <a:ea typeface="宋体" pitchFamily="2" charset="-122"/>
                        </a:rPr>
                        <a:t>资产阶级专政</a:t>
                      </a:r>
                    </a:p>
                  </a:txBody>
                  <a:tcPr marL="90000" marR="90000" marT="35100" marB="351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0">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800" b="1" i="0" u="none" strike="noStrike" cap="none" normalizeH="0" baseline="0" smtClean="0">
                          <a:ln>
                            <a:noFill/>
                          </a:ln>
                          <a:effectLst/>
                          <a:latin typeface="Verdana" pitchFamily="34" charset="0"/>
                          <a:ea typeface="宋体" pitchFamily="2" charset="-122"/>
                        </a:rPr>
                        <a:t>政党关系</a:t>
                      </a:r>
                    </a:p>
                  </a:txBody>
                  <a:tcPr marL="90000" marR="90000" marT="35100" marB="351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800" b="1" i="0" u="none" strike="noStrike" cap="none" normalizeH="0" baseline="0" smtClean="0">
                          <a:ln>
                            <a:noFill/>
                          </a:ln>
                          <a:effectLst/>
                          <a:latin typeface="Verdana" pitchFamily="34" charset="0"/>
                          <a:ea typeface="宋体" pitchFamily="2" charset="-122"/>
                        </a:rPr>
                        <a:t>中国共产党是执政党，各民主党派是参政党，中国共产党与各民主党派是通力合作的亲密友党。</a:t>
                      </a:r>
                    </a:p>
                  </a:txBody>
                  <a:tcPr marL="90000" marR="90000" marT="35100" marB="351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itchFamily="2" charset="2"/>
                        <a:defRPr sz="2400" b="1">
                          <a:latin typeface="Verdana" pitchFamily="34" charset="0"/>
                          <a:ea typeface="宋体" pitchFamily="2" charset="-122"/>
                        </a:defRPr>
                      </a:lvl1pPr>
                      <a:lvl2pPr>
                        <a:spcBef>
                          <a:spcPct val="20000"/>
                        </a:spcBef>
                        <a:buClr>
                          <a:schemeClr val="accent1"/>
                        </a:buClr>
                        <a:buFont typeface="Wingdings" pitchFamily="2" charset="2"/>
                        <a:defRPr sz="2400">
                          <a:latin typeface="Arial" pitchFamily="34" charset="0"/>
                          <a:ea typeface="宋体" pitchFamily="2" charset="-122"/>
                        </a:defRPr>
                      </a:lvl2pPr>
                      <a:lvl3pPr>
                        <a:spcBef>
                          <a:spcPct val="20000"/>
                        </a:spcBef>
                        <a:buClr>
                          <a:schemeClr val="tx1"/>
                        </a:buClr>
                        <a:defRPr sz="2000">
                          <a:latin typeface="Arial" pitchFamily="34" charset="0"/>
                          <a:ea typeface="宋体" pitchFamily="2" charset="-122"/>
                        </a:defRPr>
                      </a:lvl3pPr>
                      <a:lvl4pPr>
                        <a:spcBef>
                          <a:spcPct val="20000"/>
                        </a:spcBef>
                        <a:defRPr>
                          <a:latin typeface="Arial" pitchFamily="34" charset="0"/>
                          <a:ea typeface="宋体" pitchFamily="2" charset="-122"/>
                        </a:defRPr>
                      </a:lvl4pPr>
                      <a:lvl5pPr>
                        <a:spcBef>
                          <a:spcPct val="20000"/>
                        </a:spcBef>
                        <a:defRPr>
                          <a:latin typeface="Arial" pitchFamily="34" charset="0"/>
                          <a:ea typeface="宋体" pitchFamily="2" charset="-122"/>
                        </a:defRPr>
                      </a:lvl5pPr>
                      <a:lvl6pPr fontAlgn="base">
                        <a:spcBef>
                          <a:spcPct val="20000"/>
                        </a:spcBef>
                        <a:spcAft>
                          <a:spcPct val="0"/>
                        </a:spcAft>
                        <a:defRPr>
                          <a:latin typeface="Arial" pitchFamily="34" charset="0"/>
                          <a:ea typeface="宋体" pitchFamily="2" charset="-122"/>
                        </a:defRPr>
                      </a:lvl6pPr>
                      <a:lvl7pPr fontAlgn="base">
                        <a:spcBef>
                          <a:spcPct val="20000"/>
                        </a:spcBef>
                        <a:spcAft>
                          <a:spcPct val="0"/>
                        </a:spcAft>
                        <a:defRPr>
                          <a:latin typeface="Arial" pitchFamily="34" charset="0"/>
                          <a:ea typeface="宋体" pitchFamily="2" charset="-122"/>
                        </a:defRPr>
                      </a:lvl7pPr>
                      <a:lvl8pPr fontAlgn="base">
                        <a:spcBef>
                          <a:spcPct val="20000"/>
                        </a:spcBef>
                        <a:spcAft>
                          <a:spcPct val="0"/>
                        </a:spcAft>
                        <a:defRPr>
                          <a:latin typeface="Arial" pitchFamily="34" charset="0"/>
                          <a:ea typeface="宋体" pitchFamily="2" charset="-122"/>
                        </a:defRPr>
                      </a:lvl8pPr>
                      <a:lvl9pPr fontAlgn="base">
                        <a:spcBef>
                          <a:spcPct val="20000"/>
                        </a:spcBef>
                        <a:spcAft>
                          <a:spcPct val="0"/>
                        </a:spcAft>
                        <a:defRPr>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zh-CN" sz="1800" b="1" i="0" u="none" strike="noStrike" cap="none" normalizeH="0" baseline="0" dirty="0" smtClean="0">
                          <a:ln>
                            <a:noFill/>
                          </a:ln>
                          <a:effectLst/>
                          <a:latin typeface="Verdana" pitchFamily="34" charset="0"/>
                          <a:ea typeface="宋体" pitchFamily="2" charset="-122"/>
                        </a:rPr>
                        <a:t>政党之间是执政党与在野党的关系，轮流执政。</a:t>
                      </a:r>
                    </a:p>
                  </a:txBody>
                  <a:tcPr marL="90000" marR="90000" marT="35100" marB="351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Rectangle 38"/>
          <p:cNvSpPr>
            <a:spLocks noGrp="1" noChangeArrowheads="1"/>
          </p:cNvSpPr>
          <p:nvPr/>
        </p:nvSpPr>
        <p:spPr bwMode="auto">
          <a:xfrm>
            <a:off x="152401" y="138004"/>
            <a:ext cx="2133600" cy="422672"/>
          </a:xfrm>
          <a:prstGeom prst="rect">
            <a:avLst/>
          </a:prstGeom>
          <a:solidFill>
            <a:srgbClr val="FFCC99"/>
          </a:solidFill>
          <a:ln w="9525">
            <a:solidFill>
              <a:srgbClr val="993366"/>
            </a:solidFill>
            <a:miter lim="800000"/>
            <a:headEnd/>
            <a:tailEnd/>
          </a:ln>
        </p:spPr>
        <p:txBody>
          <a:bodyPr anchor="ctr"/>
          <a:lstStyle/>
          <a:p>
            <a:r>
              <a:rPr lang="zh-CN" altLang="en-US" sz="2400" b="1" dirty="0" smtClean="0">
                <a:solidFill>
                  <a:srgbClr val="0000FF"/>
                </a:solidFill>
                <a:latin typeface="Verdana" pitchFamily="34" charset="0"/>
              </a:rPr>
              <a:t>【特别提示】</a:t>
            </a:r>
            <a:endParaRPr lang="zh-CN" altLang="en-US" sz="2400" b="1" dirty="0">
              <a:solidFill>
                <a:srgbClr val="0000FF"/>
              </a:solidFill>
              <a:latin typeface="Verdan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AutoShape 4">
            <a:extLst>
              <a:ext uri="{FF2B5EF4-FFF2-40B4-BE49-F238E27FC236}">
                <a16:creationId xmlns:a16="http://schemas.microsoft.com/office/drawing/2014/main" xmlns="" id="{EA45A7C2-949F-485C-8DF2-47D8439AF818}"/>
              </a:ext>
            </a:extLst>
          </p:cNvPr>
          <p:cNvSpPr>
            <a:spLocks noChangeArrowheads="1"/>
          </p:cNvSpPr>
          <p:nvPr/>
        </p:nvSpPr>
        <p:spPr bwMode="auto">
          <a:xfrm>
            <a:off x="3486715" y="1372225"/>
            <a:ext cx="1827848" cy="1256645"/>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349" b="1">
              <a:ea typeface="等线" panose="02010600030101010101" pitchFamily="2" charset="-122"/>
            </a:endParaRPr>
          </a:p>
        </p:txBody>
      </p:sp>
      <p:sp>
        <p:nvSpPr>
          <p:cNvPr id="187395" name="Text Box 5">
            <a:extLst>
              <a:ext uri="{FF2B5EF4-FFF2-40B4-BE49-F238E27FC236}">
                <a16:creationId xmlns:a16="http://schemas.microsoft.com/office/drawing/2014/main" xmlns="" id="{66583BBD-F3BE-4004-A18F-71D1639FF0A9}"/>
              </a:ext>
            </a:extLst>
          </p:cNvPr>
          <p:cNvSpPr txBox="1">
            <a:spLocks noChangeArrowheads="1"/>
          </p:cNvSpPr>
          <p:nvPr/>
        </p:nvSpPr>
        <p:spPr bwMode="auto">
          <a:xfrm>
            <a:off x="3715196" y="972383"/>
            <a:ext cx="1313766" cy="369204"/>
          </a:xfrm>
          <a:prstGeom prst="rect">
            <a:avLst/>
          </a:prstGeom>
          <a:solidFill>
            <a:srgbClr val="92D05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r>
              <a:rPr lang="zh-CN" altLang="en-US" sz="1799" b="1">
                <a:ea typeface="等线" panose="02010600030101010101" pitchFamily="2" charset="-122"/>
              </a:rPr>
              <a:t>党的领导</a:t>
            </a:r>
          </a:p>
        </p:txBody>
      </p:sp>
      <p:sp>
        <p:nvSpPr>
          <p:cNvPr id="187396" name="Text Box 6">
            <a:extLst>
              <a:ext uri="{FF2B5EF4-FFF2-40B4-BE49-F238E27FC236}">
                <a16:creationId xmlns:a16="http://schemas.microsoft.com/office/drawing/2014/main" xmlns="" id="{CC8AB426-F244-45EB-854E-BBAC3C8A5D63}"/>
              </a:ext>
            </a:extLst>
          </p:cNvPr>
          <p:cNvSpPr txBox="1">
            <a:spLocks noChangeArrowheads="1"/>
          </p:cNvSpPr>
          <p:nvPr/>
        </p:nvSpPr>
        <p:spPr bwMode="auto">
          <a:xfrm>
            <a:off x="1657678" y="2457509"/>
            <a:ext cx="1713607" cy="369204"/>
          </a:xfrm>
          <a:prstGeom prst="rect">
            <a:avLst/>
          </a:prstGeom>
          <a:solidFill>
            <a:srgbClr val="92D05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r>
              <a:rPr lang="zh-CN" altLang="en-US" sz="1799" b="1">
                <a:ea typeface="等线" panose="02010600030101010101" pitchFamily="2" charset="-122"/>
              </a:rPr>
              <a:t>人民当家作主</a:t>
            </a:r>
          </a:p>
        </p:txBody>
      </p:sp>
      <p:sp>
        <p:nvSpPr>
          <p:cNvPr id="187397" name="Text Box 7">
            <a:extLst>
              <a:ext uri="{FF2B5EF4-FFF2-40B4-BE49-F238E27FC236}">
                <a16:creationId xmlns:a16="http://schemas.microsoft.com/office/drawing/2014/main" xmlns="" id="{5FE8E511-385A-41DE-B27F-D9874F9010CC}"/>
              </a:ext>
            </a:extLst>
          </p:cNvPr>
          <p:cNvSpPr txBox="1">
            <a:spLocks noChangeArrowheads="1"/>
          </p:cNvSpPr>
          <p:nvPr/>
        </p:nvSpPr>
        <p:spPr bwMode="auto">
          <a:xfrm>
            <a:off x="5428804" y="2457509"/>
            <a:ext cx="1314956" cy="369204"/>
          </a:xfrm>
          <a:prstGeom prst="rect">
            <a:avLst/>
          </a:prstGeom>
          <a:solidFill>
            <a:srgbClr val="92D05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r>
              <a:rPr lang="zh-CN" altLang="en-US" sz="1799" b="1">
                <a:ea typeface="等线" panose="02010600030101010101" pitchFamily="2" charset="-122"/>
              </a:rPr>
              <a:t>依法治国</a:t>
            </a:r>
          </a:p>
        </p:txBody>
      </p:sp>
      <p:sp>
        <p:nvSpPr>
          <p:cNvPr id="187398" name="Text Box 8">
            <a:extLst>
              <a:ext uri="{FF2B5EF4-FFF2-40B4-BE49-F238E27FC236}">
                <a16:creationId xmlns:a16="http://schemas.microsoft.com/office/drawing/2014/main" xmlns="" id="{EA2C7267-7443-44C5-A276-324035FC9A4E}"/>
              </a:ext>
            </a:extLst>
          </p:cNvPr>
          <p:cNvSpPr txBox="1">
            <a:spLocks noChangeArrowheads="1"/>
          </p:cNvSpPr>
          <p:nvPr/>
        </p:nvSpPr>
        <p:spPr bwMode="auto">
          <a:xfrm>
            <a:off x="3829437" y="1372225"/>
            <a:ext cx="1199525" cy="299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r>
              <a:rPr lang="zh-CN" altLang="en-US" sz="1349" b="1">
                <a:solidFill>
                  <a:srgbClr val="FF0000"/>
                </a:solidFill>
                <a:ea typeface="等线" panose="02010600030101010101" pitchFamily="2" charset="-122"/>
              </a:rPr>
              <a:t>根本保证</a:t>
            </a:r>
          </a:p>
        </p:txBody>
      </p:sp>
      <p:sp>
        <p:nvSpPr>
          <p:cNvPr id="187399" name="Text Box 9">
            <a:extLst>
              <a:ext uri="{FF2B5EF4-FFF2-40B4-BE49-F238E27FC236}">
                <a16:creationId xmlns:a16="http://schemas.microsoft.com/office/drawing/2014/main" xmlns="" id="{81DB7096-D212-489E-BA07-876DBFA4AF2C}"/>
              </a:ext>
            </a:extLst>
          </p:cNvPr>
          <p:cNvSpPr txBox="1">
            <a:spLocks noChangeArrowheads="1"/>
          </p:cNvSpPr>
          <p:nvPr/>
        </p:nvSpPr>
        <p:spPr bwMode="auto">
          <a:xfrm>
            <a:off x="3199925" y="2582461"/>
            <a:ext cx="1200715" cy="299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r>
              <a:rPr lang="zh-CN" altLang="en-US" sz="1349" b="1" dirty="0">
                <a:solidFill>
                  <a:srgbClr val="FF0000"/>
                </a:solidFill>
                <a:ea typeface="等线" panose="02010600030101010101" pitchFamily="2" charset="-122"/>
              </a:rPr>
              <a:t>本质特征</a:t>
            </a:r>
          </a:p>
        </p:txBody>
      </p:sp>
      <p:sp>
        <p:nvSpPr>
          <p:cNvPr id="187400" name="Text Box 10">
            <a:extLst>
              <a:ext uri="{FF2B5EF4-FFF2-40B4-BE49-F238E27FC236}">
                <a16:creationId xmlns:a16="http://schemas.microsoft.com/office/drawing/2014/main" xmlns="" id="{85D946A1-5009-4138-B00F-1BC9DA5D6794}"/>
              </a:ext>
            </a:extLst>
          </p:cNvPr>
          <p:cNvSpPr txBox="1">
            <a:spLocks noChangeArrowheads="1"/>
          </p:cNvSpPr>
          <p:nvPr/>
        </p:nvSpPr>
        <p:spPr bwMode="auto">
          <a:xfrm>
            <a:off x="4457760" y="2582461"/>
            <a:ext cx="1199525" cy="299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r>
              <a:rPr lang="zh-CN" altLang="en-US" sz="1349" b="1" dirty="0">
                <a:solidFill>
                  <a:srgbClr val="FF0000"/>
                </a:solidFill>
                <a:ea typeface="等线" panose="02010600030101010101" pitchFamily="2" charset="-122"/>
              </a:rPr>
              <a:t>基本</a:t>
            </a:r>
            <a:r>
              <a:rPr lang="zh-CN" altLang="en-US" sz="1349" b="1" dirty="0" smtClean="0">
                <a:solidFill>
                  <a:srgbClr val="FF0000"/>
                </a:solidFill>
                <a:ea typeface="等线" panose="02010600030101010101" pitchFamily="2" charset="-122"/>
              </a:rPr>
              <a:t>方略</a:t>
            </a:r>
            <a:endParaRPr lang="zh-CN" altLang="en-US" sz="1349" b="1" dirty="0">
              <a:solidFill>
                <a:srgbClr val="FF0000"/>
              </a:solidFill>
              <a:ea typeface="等线" panose="02010600030101010101" pitchFamily="2" charset="-122"/>
            </a:endParaRPr>
          </a:p>
        </p:txBody>
      </p:sp>
      <p:sp>
        <p:nvSpPr>
          <p:cNvPr id="10251" name="Line 11">
            <a:extLst>
              <a:ext uri="{FF2B5EF4-FFF2-40B4-BE49-F238E27FC236}">
                <a16:creationId xmlns:a16="http://schemas.microsoft.com/office/drawing/2014/main" xmlns="" id="{A73BD554-D74E-430C-B813-EA2B8893A5DC}"/>
              </a:ext>
            </a:extLst>
          </p:cNvPr>
          <p:cNvSpPr>
            <a:spLocks noChangeShapeType="1"/>
          </p:cNvSpPr>
          <p:nvPr/>
        </p:nvSpPr>
        <p:spPr bwMode="auto">
          <a:xfrm>
            <a:off x="4857601" y="1372225"/>
            <a:ext cx="742563" cy="102816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CN" altLang="en-US" sz="1349" b="1"/>
          </a:p>
        </p:txBody>
      </p:sp>
      <p:sp>
        <p:nvSpPr>
          <p:cNvPr id="187402" name="Line 12">
            <a:extLst>
              <a:ext uri="{FF2B5EF4-FFF2-40B4-BE49-F238E27FC236}">
                <a16:creationId xmlns:a16="http://schemas.microsoft.com/office/drawing/2014/main" xmlns="" id="{83952B84-E1E5-4F48-9C0C-8AD173770727}"/>
              </a:ext>
            </a:extLst>
          </p:cNvPr>
          <p:cNvSpPr>
            <a:spLocks noChangeShapeType="1"/>
          </p:cNvSpPr>
          <p:nvPr/>
        </p:nvSpPr>
        <p:spPr bwMode="auto">
          <a:xfrm flipH="1" flipV="1">
            <a:off x="4971842" y="1315105"/>
            <a:ext cx="743754" cy="102816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rot="10800000"/>
          <a:lstStyle/>
          <a:p>
            <a:endParaRPr lang="zh-CN" altLang="en-US" sz="1349" b="1"/>
          </a:p>
        </p:txBody>
      </p:sp>
      <p:sp>
        <p:nvSpPr>
          <p:cNvPr id="187403" name="Text Box 13">
            <a:extLst>
              <a:ext uri="{FF2B5EF4-FFF2-40B4-BE49-F238E27FC236}">
                <a16:creationId xmlns:a16="http://schemas.microsoft.com/office/drawing/2014/main" xmlns="" id="{59CECCEF-CCB7-4BFE-83CC-B955D13E4233}"/>
              </a:ext>
            </a:extLst>
          </p:cNvPr>
          <p:cNvSpPr txBox="1">
            <a:spLocks noChangeArrowheads="1"/>
          </p:cNvSpPr>
          <p:nvPr/>
        </p:nvSpPr>
        <p:spPr bwMode="auto">
          <a:xfrm>
            <a:off x="3199925" y="1772067"/>
            <a:ext cx="1200715" cy="299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r>
              <a:rPr lang="zh-CN" altLang="en-US" sz="1349" b="1">
                <a:solidFill>
                  <a:srgbClr val="9900CC"/>
                </a:solidFill>
                <a:ea typeface="黑体" panose="02010609060101010101" pitchFamily="49" charset="-122"/>
                <a:cs typeface="等线" panose="02010600030101010101" pitchFamily="2" charset="-122"/>
              </a:rPr>
              <a:t>关系</a:t>
            </a:r>
          </a:p>
        </p:txBody>
      </p:sp>
      <p:sp>
        <p:nvSpPr>
          <p:cNvPr id="10254" name="AutoShape 14">
            <a:extLst>
              <a:ext uri="{FF2B5EF4-FFF2-40B4-BE49-F238E27FC236}">
                <a16:creationId xmlns:a16="http://schemas.microsoft.com/office/drawing/2014/main" xmlns="" id="{78E7BDC4-D32C-43BD-A6F2-88A4EDFCE4FD}"/>
              </a:ext>
            </a:extLst>
          </p:cNvPr>
          <p:cNvSpPr>
            <a:spLocks/>
          </p:cNvSpPr>
          <p:nvPr/>
        </p:nvSpPr>
        <p:spPr bwMode="auto">
          <a:xfrm rot="5400000">
            <a:off x="5972041" y="1800032"/>
            <a:ext cx="285601" cy="2286000"/>
          </a:xfrm>
          <a:prstGeom prst="leftBrace">
            <a:avLst>
              <a:gd name="adj1" fmla="val 66701"/>
              <a:gd name="adj2" fmla="val 54463"/>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349" b="1">
              <a:ea typeface="等线" panose="02010600030101010101" pitchFamily="2" charset="-122"/>
            </a:endParaRPr>
          </a:p>
        </p:txBody>
      </p:sp>
      <p:sp>
        <p:nvSpPr>
          <p:cNvPr id="10255" name="Text Box 15">
            <a:extLst>
              <a:ext uri="{FF2B5EF4-FFF2-40B4-BE49-F238E27FC236}">
                <a16:creationId xmlns:a16="http://schemas.microsoft.com/office/drawing/2014/main" xmlns="" id="{1EFF76EF-B277-4CE9-9101-20B1874AE15C}"/>
              </a:ext>
            </a:extLst>
          </p:cNvPr>
          <p:cNvSpPr txBox="1">
            <a:spLocks noChangeArrowheads="1"/>
          </p:cNvSpPr>
          <p:nvPr/>
        </p:nvSpPr>
        <p:spPr bwMode="auto">
          <a:xfrm>
            <a:off x="7036918" y="3095690"/>
            <a:ext cx="392287" cy="112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1349" b="1" dirty="0">
                <a:solidFill>
                  <a:srgbClr val="0000FF"/>
                </a:solidFill>
                <a:ea typeface="等线" panose="02010600030101010101" pitchFamily="2" charset="-122"/>
              </a:rPr>
              <a:t>全民守法</a:t>
            </a:r>
          </a:p>
        </p:txBody>
      </p:sp>
      <p:sp>
        <p:nvSpPr>
          <p:cNvPr id="10260" name="Text Box 20">
            <a:extLst>
              <a:ext uri="{FF2B5EF4-FFF2-40B4-BE49-F238E27FC236}">
                <a16:creationId xmlns:a16="http://schemas.microsoft.com/office/drawing/2014/main" xmlns="" id="{2C444A8A-95C7-4341-9F29-098158A3DF59}"/>
              </a:ext>
            </a:extLst>
          </p:cNvPr>
          <p:cNvSpPr txBox="1">
            <a:spLocks noChangeArrowheads="1"/>
          </p:cNvSpPr>
          <p:nvPr/>
        </p:nvSpPr>
        <p:spPr bwMode="auto">
          <a:xfrm>
            <a:off x="4922279" y="3028712"/>
            <a:ext cx="392287" cy="2056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1349" b="1">
                <a:solidFill>
                  <a:srgbClr val="0000FF"/>
                </a:solidFill>
                <a:ea typeface="等线" panose="02010600030101010101" pitchFamily="2" charset="-122"/>
              </a:rPr>
              <a:t>人大科学立法、民主立法</a:t>
            </a:r>
          </a:p>
        </p:txBody>
      </p:sp>
      <p:sp>
        <p:nvSpPr>
          <p:cNvPr id="10261" name="Text Box 21">
            <a:extLst>
              <a:ext uri="{FF2B5EF4-FFF2-40B4-BE49-F238E27FC236}">
                <a16:creationId xmlns:a16="http://schemas.microsoft.com/office/drawing/2014/main" xmlns="" id="{896653A0-521B-4519-A536-BBFF22B93770}"/>
              </a:ext>
            </a:extLst>
          </p:cNvPr>
          <p:cNvSpPr txBox="1">
            <a:spLocks noChangeArrowheads="1"/>
          </p:cNvSpPr>
          <p:nvPr/>
        </p:nvSpPr>
        <p:spPr bwMode="auto">
          <a:xfrm>
            <a:off x="5380431" y="3028712"/>
            <a:ext cx="392287" cy="2056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1349" b="1" dirty="0">
                <a:solidFill>
                  <a:srgbClr val="0000FF"/>
                </a:solidFill>
                <a:ea typeface="等线" panose="02010600030101010101" pitchFamily="2" charset="-122"/>
              </a:rPr>
              <a:t>政府严格执法、依法行政</a:t>
            </a:r>
          </a:p>
        </p:txBody>
      </p:sp>
      <p:sp>
        <p:nvSpPr>
          <p:cNvPr id="10262" name="Text Box 22">
            <a:extLst>
              <a:ext uri="{FF2B5EF4-FFF2-40B4-BE49-F238E27FC236}">
                <a16:creationId xmlns:a16="http://schemas.microsoft.com/office/drawing/2014/main" xmlns="" id="{ECDCE489-1F03-417A-B80C-04E31AC9DDB2}"/>
              </a:ext>
            </a:extLst>
          </p:cNvPr>
          <p:cNvSpPr txBox="1">
            <a:spLocks noChangeArrowheads="1"/>
          </p:cNvSpPr>
          <p:nvPr/>
        </p:nvSpPr>
        <p:spPr bwMode="auto">
          <a:xfrm>
            <a:off x="5839056" y="3085833"/>
            <a:ext cx="369204" cy="194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1199" b="1" dirty="0">
                <a:solidFill>
                  <a:srgbClr val="0000FF"/>
                </a:solidFill>
                <a:ea typeface="等线" panose="02010600030101010101" pitchFamily="2" charset="-122"/>
              </a:rPr>
              <a:t>司法机关公正司法</a:t>
            </a:r>
          </a:p>
        </p:txBody>
      </p:sp>
      <p:sp>
        <p:nvSpPr>
          <p:cNvPr id="10263" name="Text Box 23">
            <a:extLst>
              <a:ext uri="{FF2B5EF4-FFF2-40B4-BE49-F238E27FC236}">
                <a16:creationId xmlns:a16="http://schemas.microsoft.com/office/drawing/2014/main" xmlns="" id="{0F554F99-E54B-4983-ABE0-61A120D14161}"/>
              </a:ext>
            </a:extLst>
          </p:cNvPr>
          <p:cNvSpPr txBox="1">
            <a:spLocks noChangeArrowheads="1"/>
          </p:cNvSpPr>
          <p:nvPr/>
        </p:nvSpPr>
        <p:spPr bwMode="auto">
          <a:xfrm>
            <a:off x="6352665" y="2971592"/>
            <a:ext cx="392287" cy="2056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1349" b="1">
                <a:solidFill>
                  <a:srgbClr val="0000FF"/>
                </a:solidFill>
                <a:ea typeface="等线" panose="02010600030101010101" pitchFamily="2" charset="-122"/>
              </a:rPr>
              <a:t>民主党派遵守宪法和法律</a:t>
            </a:r>
          </a:p>
        </p:txBody>
      </p:sp>
      <p:sp>
        <p:nvSpPr>
          <p:cNvPr id="187410" name="Text Box 24">
            <a:extLst>
              <a:ext uri="{FF2B5EF4-FFF2-40B4-BE49-F238E27FC236}">
                <a16:creationId xmlns:a16="http://schemas.microsoft.com/office/drawing/2014/main" xmlns="" id="{7894F0A1-D42E-4BEF-AA9B-F46F8B3EC9F1}"/>
              </a:ext>
            </a:extLst>
          </p:cNvPr>
          <p:cNvSpPr txBox="1">
            <a:spLocks noChangeArrowheads="1"/>
          </p:cNvSpPr>
          <p:nvPr/>
        </p:nvSpPr>
        <p:spPr bwMode="auto">
          <a:xfrm>
            <a:off x="397255" y="172700"/>
            <a:ext cx="2802670" cy="646074"/>
          </a:xfrm>
          <a:prstGeom prst="rect">
            <a:avLst/>
          </a:prstGeom>
          <a:solidFill>
            <a:srgbClr val="92D050"/>
          </a:solidFill>
          <a:ln w="9525">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1799" b="1" dirty="0">
                <a:ea typeface="等线" panose="02010600030101010101" pitchFamily="2" charset="-122"/>
              </a:rPr>
              <a:t>党的领导、人民当家作主、依法治国有机统一</a:t>
            </a:r>
          </a:p>
        </p:txBody>
      </p:sp>
      <p:sp>
        <p:nvSpPr>
          <p:cNvPr id="10265" name="AutoShape 25">
            <a:extLst>
              <a:ext uri="{FF2B5EF4-FFF2-40B4-BE49-F238E27FC236}">
                <a16:creationId xmlns:a16="http://schemas.microsoft.com/office/drawing/2014/main" xmlns="" id="{70383086-9F66-442D-BD5D-829440C64FCA}"/>
              </a:ext>
            </a:extLst>
          </p:cNvPr>
          <p:cNvSpPr>
            <a:spLocks/>
          </p:cNvSpPr>
          <p:nvPr/>
        </p:nvSpPr>
        <p:spPr bwMode="auto">
          <a:xfrm rot="5400000">
            <a:off x="2286596" y="1942833"/>
            <a:ext cx="285601" cy="2000398"/>
          </a:xfrm>
          <a:prstGeom prst="leftBrace">
            <a:avLst>
              <a:gd name="adj1" fmla="val 58336"/>
              <a:gd name="adj2" fmla="val 54463"/>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349" b="1">
              <a:ea typeface="等线" panose="02010600030101010101" pitchFamily="2" charset="-122"/>
            </a:endParaRPr>
          </a:p>
        </p:txBody>
      </p:sp>
      <p:sp>
        <p:nvSpPr>
          <p:cNvPr id="10266" name="Text Box 26">
            <a:extLst>
              <a:ext uri="{FF2B5EF4-FFF2-40B4-BE49-F238E27FC236}">
                <a16:creationId xmlns:a16="http://schemas.microsoft.com/office/drawing/2014/main" xmlns="" id="{7BA354B2-D2FA-4A3D-8B83-912CE33CA7CA}"/>
              </a:ext>
            </a:extLst>
          </p:cNvPr>
          <p:cNvSpPr txBox="1">
            <a:spLocks noChangeArrowheads="1"/>
          </p:cNvSpPr>
          <p:nvPr/>
        </p:nvSpPr>
        <p:spPr bwMode="auto">
          <a:xfrm>
            <a:off x="2636279" y="3599914"/>
            <a:ext cx="392287" cy="1142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1349" b="1" dirty="0">
                <a:solidFill>
                  <a:srgbClr val="0000FF"/>
                </a:solidFill>
                <a:ea typeface="等线" panose="02010600030101010101" pitchFamily="2" charset="-122"/>
              </a:rPr>
              <a:t>履行义务</a:t>
            </a:r>
          </a:p>
        </p:txBody>
      </p:sp>
      <p:sp>
        <p:nvSpPr>
          <p:cNvPr id="10267" name="Text Box 27">
            <a:extLst>
              <a:ext uri="{FF2B5EF4-FFF2-40B4-BE49-F238E27FC236}">
                <a16:creationId xmlns:a16="http://schemas.microsoft.com/office/drawing/2014/main" xmlns="" id="{76B599B6-086E-4368-8AB2-FC0C934730E1}"/>
              </a:ext>
            </a:extLst>
          </p:cNvPr>
          <p:cNvSpPr txBox="1">
            <a:spLocks noChangeArrowheads="1"/>
          </p:cNvSpPr>
          <p:nvPr/>
        </p:nvSpPr>
        <p:spPr bwMode="auto">
          <a:xfrm>
            <a:off x="2350678" y="3599914"/>
            <a:ext cx="392287" cy="1142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1349" b="1" dirty="0">
                <a:solidFill>
                  <a:srgbClr val="0000FF"/>
                </a:solidFill>
                <a:ea typeface="等线" panose="02010600030101010101" pitchFamily="2" charset="-122"/>
              </a:rPr>
              <a:t>行使权利</a:t>
            </a:r>
          </a:p>
        </p:txBody>
      </p:sp>
      <p:sp>
        <p:nvSpPr>
          <p:cNvPr id="10268" name="Text Box 28">
            <a:extLst>
              <a:ext uri="{FF2B5EF4-FFF2-40B4-BE49-F238E27FC236}">
                <a16:creationId xmlns:a16="http://schemas.microsoft.com/office/drawing/2014/main" xmlns="" id="{F7093FF5-1C76-4010-B509-8ED9BCEB5B0C}"/>
              </a:ext>
            </a:extLst>
          </p:cNvPr>
          <p:cNvSpPr txBox="1">
            <a:spLocks noChangeArrowheads="1"/>
          </p:cNvSpPr>
          <p:nvPr/>
        </p:nvSpPr>
        <p:spPr bwMode="auto">
          <a:xfrm>
            <a:off x="3284266" y="3599914"/>
            <a:ext cx="1638013" cy="1142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1349" b="1" dirty="0">
                <a:solidFill>
                  <a:srgbClr val="0000FF"/>
                </a:solidFill>
                <a:ea typeface="等线" panose="02010600030101010101" pitchFamily="2" charset="-122"/>
              </a:rPr>
              <a:t>民主监督</a:t>
            </a:r>
            <a:endParaRPr lang="en-US" altLang="zh-CN" sz="1349" b="1" dirty="0">
              <a:solidFill>
                <a:srgbClr val="0000FF"/>
              </a:solidFill>
              <a:ea typeface="等线" panose="02010600030101010101" pitchFamily="2" charset="-122"/>
            </a:endParaRPr>
          </a:p>
          <a:p>
            <a:pPr eaLnBrk="1" hangingPunct="1">
              <a:spcBef>
                <a:spcPct val="50000"/>
              </a:spcBef>
              <a:buFont typeface="Arial" panose="020B0604020202020204" pitchFamily="34" charset="0"/>
              <a:buNone/>
            </a:pPr>
            <a:r>
              <a:rPr lang="zh-CN" altLang="en-US" sz="1349" b="1" dirty="0">
                <a:solidFill>
                  <a:srgbClr val="0000FF"/>
                </a:solidFill>
                <a:ea typeface="等线" panose="02010600030101010101" pitchFamily="2" charset="-122"/>
              </a:rPr>
              <a:t>民主协商</a:t>
            </a:r>
          </a:p>
          <a:p>
            <a:pPr eaLnBrk="1" hangingPunct="1">
              <a:spcBef>
                <a:spcPct val="50000"/>
              </a:spcBef>
              <a:buFont typeface="Arial" panose="020B0604020202020204" pitchFamily="34" charset="0"/>
              <a:buNone/>
            </a:pPr>
            <a:r>
              <a:rPr lang="zh-CN" altLang="en-US" sz="1349" b="1" dirty="0">
                <a:solidFill>
                  <a:srgbClr val="0000FF"/>
                </a:solidFill>
                <a:ea typeface="等线" panose="02010600030101010101" pitchFamily="2" charset="-122"/>
              </a:rPr>
              <a:t>民主选举</a:t>
            </a:r>
          </a:p>
          <a:p>
            <a:pPr eaLnBrk="1" hangingPunct="1">
              <a:spcBef>
                <a:spcPct val="50000"/>
              </a:spcBef>
              <a:buFont typeface="Arial" panose="020B0604020202020204" pitchFamily="34" charset="0"/>
              <a:buNone/>
            </a:pPr>
            <a:r>
              <a:rPr lang="zh-CN" altLang="en-US" sz="1349" b="1" dirty="0">
                <a:solidFill>
                  <a:srgbClr val="0000FF"/>
                </a:solidFill>
                <a:ea typeface="等线" panose="02010600030101010101" pitchFamily="2" charset="-122"/>
              </a:rPr>
              <a:t>民主决策</a:t>
            </a:r>
          </a:p>
          <a:p>
            <a:pPr eaLnBrk="1" hangingPunct="1">
              <a:spcBef>
                <a:spcPct val="50000"/>
              </a:spcBef>
              <a:buFont typeface="Arial" panose="020B0604020202020204" pitchFamily="34" charset="0"/>
              <a:buNone/>
            </a:pPr>
            <a:r>
              <a:rPr lang="zh-CN" altLang="en-US" sz="1349" b="1" dirty="0">
                <a:solidFill>
                  <a:srgbClr val="0000FF"/>
                </a:solidFill>
                <a:ea typeface="等线" panose="02010600030101010101" pitchFamily="2" charset="-122"/>
              </a:rPr>
              <a:t>民主选举</a:t>
            </a:r>
          </a:p>
        </p:txBody>
      </p:sp>
      <p:sp>
        <p:nvSpPr>
          <p:cNvPr id="10269" name="Text Box 29">
            <a:extLst>
              <a:ext uri="{FF2B5EF4-FFF2-40B4-BE49-F238E27FC236}">
                <a16:creationId xmlns:a16="http://schemas.microsoft.com/office/drawing/2014/main" xmlns="" id="{0AC2B35D-7FAE-48C1-8E17-587A5D378035}"/>
              </a:ext>
            </a:extLst>
          </p:cNvPr>
          <p:cNvSpPr txBox="1">
            <a:spLocks noChangeArrowheads="1"/>
          </p:cNvSpPr>
          <p:nvPr/>
        </p:nvSpPr>
        <p:spPr bwMode="auto">
          <a:xfrm>
            <a:off x="2939108" y="3599914"/>
            <a:ext cx="392287" cy="1142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1349" b="1" dirty="0">
                <a:solidFill>
                  <a:srgbClr val="0000FF"/>
                </a:solidFill>
                <a:ea typeface="等线" panose="02010600030101010101" pitchFamily="2" charset="-122"/>
              </a:rPr>
              <a:t>坚持原则</a:t>
            </a:r>
            <a:endParaRPr lang="en-US" altLang="zh-CN" sz="1349" b="1" dirty="0">
              <a:solidFill>
                <a:srgbClr val="0000FF"/>
              </a:solidFill>
              <a:ea typeface="等线" panose="02010600030101010101" pitchFamily="2" charset="-122"/>
            </a:endParaRPr>
          </a:p>
        </p:txBody>
      </p:sp>
      <p:sp>
        <p:nvSpPr>
          <p:cNvPr id="10270" name="Text Box 30">
            <a:extLst>
              <a:ext uri="{FF2B5EF4-FFF2-40B4-BE49-F238E27FC236}">
                <a16:creationId xmlns:a16="http://schemas.microsoft.com/office/drawing/2014/main" xmlns="" id="{FD8B8AA3-611A-49C1-9897-A36CF9257124}"/>
              </a:ext>
            </a:extLst>
          </p:cNvPr>
          <p:cNvSpPr txBox="1">
            <a:spLocks noChangeArrowheads="1"/>
          </p:cNvSpPr>
          <p:nvPr/>
        </p:nvSpPr>
        <p:spPr bwMode="auto">
          <a:xfrm>
            <a:off x="1143596" y="3085833"/>
            <a:ext cx="1199525" cy="11995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1199" b="1" dirty="0">
                <a:solidFill>
                  <a:srgbClr val="0000FF"/>
                </a:solidFill>
                <a:ea typeface="等线" panose="02010600030101010101" pitchFamily="2" charset="-122"/>
              </a:rPr>
              <a:t>根本上：国家性质决定</a:t>
            </a:r>
          </a:p>
          <a:p>
            <a:pPr eaLnBrk="1" hangingPunct="1">
              <a:spcBef>
                <a:spcPct val="50000"/>
              </a:spcBef>
              <a:buFont typeface="Arial" panose="020B0604020202020204" pitchFamily="34" charset="0"/>
              <a:buNone/>
            </a:pPr>
            <a:r>
              <a:rPr lang="zh-CN" altLang="en-US" sz="1199" b="1" dirty="0">
                <a:solidFill>
                  <a:srgbClr val="0000FF"/>
                </a:solidFill>
                <a:ea typeface="等线" panose="02010600030101010101" pitchFamily="2" charset="-122"/>
              </a:rPr>
              <a:t>人民民主</a:t>
            </a:r>
            <a:endParaRPr lang="en-US" altLang="zh-CN" sz="1199" b="1" dirty="0">
              <a:solidFill>
                <a:srgbClr val="0000FF"/>
              </a:solidFill>
              <a:ea typeface="等线" panose="02010600030101010101" pitchFamily="2" charset="-122"/>
            </a:endParaRPr>
          </a:p>
          <a:p>
            <a:pPr eaLnBrk="1" hangingPunct="1">
              <a:spcBef>
                <a:spcPct val="50000"/>
              </a:spcBef>
              <a:buFont typeface="Arial" panose="020B0604020202020204" pitchFamily="34" charset="0"/>
              <a:buNone/>
            </a:pPr>
            <a:r>
              <a:rPr lang="zh-CN" altLang="en-US" sz="1199" b="1" dirty="0">
                <a:solidFill>
                  <a:srgbClr val="0000FF"/>
                </a:solidFill>
                <a:ea typeface="等线" panose="02010600030101010101" pitchFamily="2" charset="-122"/>
              </a:rPr>
              <a:t>最广泛、最真实、最管用</a:t>
            </a:r>
          </a:p>
        </p:txBody>
      </p:sp>
      <p:sp>
        <p:nvSpPr>
          <p:cNvPr id="10271" name="AutoShape 31">
            <a:extLst>
              <a:ext uri="{FF2B5EF4-FFF2-40B4-BE49-F238E27FC236}">
                <a16:creationId xmlns:a16="http://schemas.microsoft.com/office/drawing/2014/main" xmlns="" id="{E4B55B97-AB6D-4E60-BD4C-2F7374EF2365}"/>
              </a:ext>
            </a:extLst>
          </p:cNvPr>
          <p:cNvSpPr>
            <a:spLocks/>
          </p:cNvSpPr>
          <p:nvPr/>
        </p:nvSpPr>
        <p:spPr bwMode="auto">
          <a:xfrm rot="5400000">
            <a:off x="3343320" y="2371234"/>
            <a:ext cx="285601" cy="2286000"/>
          </a:xfrm>
          <a:prstGeom prst="leftBrace">
            <a:avLst>
              <a:gd name="adj1" fmla="val 66701"/>
              <a:gd name="adj2" fmla="val 54463"/>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349" b="1">
              <a:ea typeface="等线" panose="02010600030101010101" pitchFamily="2" charset="-122"/>
            </a:endParaRPr>
          </a:p>
        </p:txBody>
      </p:sp>
      <p:sp>
        <p:nvSpPr>
          <p:cNvPr id="10272" name="Text Box 32">
            <a:extLst>
              <a:ext uri="{FF2B5EF4-FFF2-40B4-BE49-F238E27FC236}">
                <a16:creationId xmlns:a16="http://schemas.microsoft.com/office/drawing/2014/main" xmlns="" id="{5B771895-0812-4B25-8A15-10D0430A569B}"/>
              </a:ext>
            </a:extLst>
          </p:cNvPr>
          <p:cNvSpPr txBox="1">
            <a:spLocks noChangeArrowheads="1"/>
          </p:cNvSpPr>
          <p:nvPr/>
        </p:nvSpPr>
        <p:spPr bwMode="auto">
          <a:xfrm>
            <a:off x="3028564" y="3085832"/>
            <a:ext cx="972234" cy="299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1349" b="1">
                <a:solidFill>
                  <a:srgbClr val="0000FF"/>
                </a:solidFill>
                <a:ea typeface="等线" panose="02010600030101010101" pitchFamily="2" charset="-122"/>
              </a:rPr>
              <a:t>具体体现</a:t>
            </a:r>
          </a:p>
        </p:txBody>
      </p:sp>
      <p:sp>
        <p:nvSpPr>
          <p:cNvPr id="10273" name="AutoShape 33">
            <a:extLst>
              <a:ext uri="{FF2B5EF4-FFF2-40B4-BE49-F238E27FC236}">
                <a16:creationId xmlns:a16="http://schemas.microsoft.com/office/drawing/2014/main" xmlns="" id="{C30F0698-FDE3-4BB7-83D5-394DE69C1381}"/>
              </a:ext>
            </a:extLst>
          </p:cNvPr>
          <p:cNvSpPr>
            <a:spLocks/>
          </p:cNvSpPr>
          <p:nvPr/>
        </p:nvSpPr>
        <p:spPr bwMode="auto">
          <a:xfrm>
            <a:off x="5143202" y="172700"/>
            <a:ext cx="399842" cy="1599367"/>
          </a:xfrm>
          <a:prstGeom prst="leftBrace">
            <a:avLst>
              <a:gd name="adj1" fmla="val 33315"/>
              <a:gd name="adj2" fmla="val 62662"/>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349" b="1">
              <a:ea typeface="等线" panose="02010600030101010101" pitchFamily="2" charset="-122"/>
            </a:endParaRPr>
          </a:p>
        </p:txBody>
      </p:sp>
      <p:sp>
        <p:nvSpPr>
          <p:cNvPr id="10274" name="Text Box 34">
            <a:extLst>
              <a:ext uri="{FF2B5EF4-FFF2-40B4-BE49-F238E27FC236}">
                <a16:creationId xmlns:a16="http://schemas.microsoft.com/office/drawing/2014/main" xmlns="" id="{B3AE58A6-1068-4CCF-A579-AD8B9BA54788}"/>
              </a:ext>
            </a:extLst>
          </p:cNvPr>
          <p:cNvSpPr txBox="1">
            <a:spLocks noChangeArrowheads="1"/>
          </p:cNvSpPr>
          <p:nvPr/>
        </p:nvSpPr>
        <p:spPr bwMode="auto">
          <a:xfrm>
            <a:off x="5485924" y="115580"/>
            <a:ext cx="1943279" cy="1857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Font typeface="Arial" panose="020B0604020202020204" pitchFamily="34" charset="0"/>
              <a:buNone/>
            </a:pPr>
            <a:r>
              <a:rPr lang="zh-CN" altLang="en-US" sz="1349" b="1" dirty="0">
                <a:solidFill>
                  <a:srgbClr val="0000FF"/>
                </a:solidFill>
                <a:ea typeface="等线" panose="02010600030101010101" pitchFamily="2" charset="-122"/>
              </a:rPr>
              <a:t>领导执政地位</a:t>
            </a:r>
          </a:p>
          <a:p>
            <a:pPr eaLnBrk="1" hangingPunct="1">
              <a:spcBef>
                <a:spcPct val="50000"/>
              </a:spcBef>
              <a:buFont typeface="Arial" panose="020B0604020202020204" pitchFamily="34" charset="0"/>
              <a:buNone/>
            </a:pPr>
            <a:r>
              <a:rPr lang="zh-CN" altLang="en-US" sz="1349" b="1" dirty="0">
                <a:solidFill>
                  <a:srgbClr val="0000FF"/>
                </a:solidFill>
                <a:ea typeface="等线" panose="02010600030101010101" pitchFamily="2" charset="-122"/>
              </a:rPr>
              <a:t>性质、宗旨</a:t>
            </a:r>
            <a:endParaRPr lang="en-US" altLang="zh-CN" sz="1349" b="1" dirty="0">
              <a:solidFill>
                <a:srgbClr val="0000FF"/>
              </a:solidFill>
              <a:ea typeface="等线" panose="02010600030101010101" pitchFamily="2" charset="-122"/>
            </a:endParaRPr>
          </a:p>
          <a:p>
            <a:pPr>
              <a:spcBef>
                <a:spcPct val="50000"/>
              </a:spcBef>
              <a:buNone/>
            </a:pPr>
            <a:r>
              <a:rPr lang="zh-CN" altLang="en-US" sz="1349" b="1" dirty="0">
                <a:solidFill>
                  <a:srgbClr val="0000FF"/>
                </a:solidFill>
                <a:ea typeface="等线" panose="02010600030101010101" pitchFamily="2" charset="-122"/>
              </a:rPr>
              <a:t>执政理念</a:t>
            </a:r>
            <a:endParaRPr lang="en-US" altLang="zh-CN" sz="1349" b="1" dirty="0">
              <a:solidFill>
                <a:srgbClr val="0000FF"/>
              </a:solidFill>
              <a:ea typeface="等线" panose="02010600030101010101" pitchFamily="2" charset="-122"/>
            </a:endParaRPr>
          </a:p>
          <a:p>
            <a:pPr>
              <a:spcBef>
                <a:spcPct val="50000"/>
              </a:spcBef>
              <a:buNone/>
            </a:pPr>
            <a:r>
              <a:rPr lang="zh-CN" altLang="en-US" sz="1349" b="1" dirty="0">
                <a:solidFill>
                  <a:srgbClr val="0000FF"/>
                </a:solidFill>
                <a:ea typeface="等线" panose="02010600030101010101" pitchFamily="2" charset="-122"/>
              </a:rPr>
              <a:t>领导方式、执政方式</a:t>
            </a:r>
          </a:p>
          <a:p>
            <a:pPr eaLnBrk="1" hangingPunct="1">
              <a:spcBef>
                <a:spcPct val="50000"/>
              </a:spcBef>
              <a:buFont typeface="Arial" panose="020B0604020202020204" pitchFamily="34" charset="0"/>
              <a:buNone/>
            </a:pPr>
            <a:r>
              <a:rPr lang="zh-CN" altLang="en-US" sz="1349" b="1" dirty="0">
                <a:solidFill>
                  <a:srgbClr val="0000FF"/>
                </a:solidFill>
                <a:ea typeface="等线" panose="02010600030101010101" pitchFamily="2" charset="-122"/>
              </a:rPr>
              <a:t>与人民、国家机关</a:t>
            </a:r>
          </a:p>
          <a:p>
            <a:pPr eaLnBrk="1" hangingPunct="1">
              <a:spcBef>
                <a:spcPct val="50000"/>
              </a:spcBef>
              <a:buFont typeface="Arial" panose="020B0604020202020204" pitchFamily="34" charset="0"/>
              <a:buNone/>
            </a:pPr>
            <a:r>
              <a:rPr lang="zh-CN" altLang="en-US" sz="1349" b="1" dirty="0">
                <a:solidFill>
                  <a:srgbClr val="0000FF"/>
                </a:solidFill>
                <a:ea typeface="等线" panose="02010600030101010101" pitchFamily="2" charset="-122"/>
              </a:rPr>
              <a:t>与民主党派</a:t>
            </a:r>
          </a:p>
        </p:txBody>
      </p:sp>
      <p:sp>
        <p:nvSpPr>
          <p:cNvPr id="187421" name="Text Box 35">
            <a:extLst>
              <a:ext uri="{FF2B5EF4-FFF2-40B4-BE49-F238E27FC236}">
                <a16:creationId xmlns:a16="http://schemas.microsoft.com/office/drawing/2014/main" xmlns="" id="{4954E98D-8355-4D86-84B0-977F18EF5D2A}"/>
              </a:ext>
            </a:extLst>
          </p:cNvPr>
          <p:cNvSpPr txBox="1">
            <a:spLocks noChangeArrowheads="1"/>
          </p:cNvSpPr>
          <p:nvPr/>
        </p:nvSpPr>
        <p:spPr bwMode="auto">
          <a:xfrm>
            <a:off x="4514880" y="1600706"/>
            <a:ext cx="1200716" cy="299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r>
              <a:rPr lang="zh-CN" altLang="en-US" sz="1349" b="1">
                <a:solidFill>
                  <a:srgbClr val="9900CC"/>
                </a:solidFill>
                <a:ea typeface="黑体" panose="02010609060101010101" pitchFamily="49" charset="-122"/>
                <a:cs typeface="等线" panose="02010600030101010101" pitchFamily="2" charset="-122"/>
              </a:rPr>
              <a:t>关系</a:t>
            </a:r>
          </a:p>
        </p:txBody>
      </p:sp>
      <p:sp>
        <p:nvSpPr>
          <p:cNvPr id="187422" name="Text Box 36">
            <a:extLst>
              <a:ext uri="{FF2B5EF4-FFF2-40B4-BE49-F238E27FC236}">
                <a16:creationId xmlns:a16="http://schemas.microsoft.com/office/drawing/2014/main" xmlns="" id="{79712FFF-1F08-4D20-B072-3F4874AB0AD5}"/>
              </a:ext>
            </a:extLst>
          </p:cNvPr>
          <p:cNvSpPr txBox="1">
            <a:spLocks noChangeArrowheads="1"/>
          </p:cNvSpPr>
          <p:nvPr/>
        </p:nvSpPr>
        <p:spPr bwMode="auto">
          <a:xfrm>
            <a:off x="3734841" y="2343269"/>
            <a:ext cx="1199525" cy="299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r>
              <a:rPr lang="zh-CN" altLang="en-US" sz="1349" b="1">
                <a:solidFill>
                  <a:srgbClr val="9900CC"/>
                </a:solidFill>
                <a:ea typeface="黑体" panose="02010609060101010101" pitchFamily="49" charset="-122"/>
                <a:cs typeface="等线" panose="02010600030101010101" pitchFamily="2" charset="-122"/>
              </a:rPr>
              <a:t>关系</a:t>
            </a:r>
          </a:p>
        </p:txBody>
      </p:sp>
      <p:sp>
        <p:nvSpPr>
          <p:cNvPr id="31" name="圆角矩形 30"/>
          <p:cNvSpPr/>
          <p:nvPr/>
        </p:nvSpPr>
        <p:spPr>
          <a:xfrm>
            <a:off x="969647" y="4403869"/>
            <a:ext cx="2802670" cy="67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制度保障：国体、政体、基本政治制度</a:t>
            </a:r>
          </a:p>
        </p:txBody>
      </p:sp>
      <p:sp>
        <p:nvSpPr>
          <p:cNvPr id="32" name="圆角矩形 31"/>
          <p:cNvSpPr/>
          <p:nvPr/>
        </p:nvSpPr>
        <p:spPr>
          <a:xfrm>
            <a:off x="7596336" y="3028712"/>
            <a:ext cx="1259632" cy="1065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法治国家</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法治政府</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法治社会</a:t>
            </a:r>
          </a:p>
        </p:txBody>
      </p:sp>
      <p:sp>
        <p:nvSpPr>
          <p:cNvPr id="2" name="矩形: 圆角 1">
            <a:extLst>
              <a:ext uri="{FF2B5EF4-FFF2-40B4-BE49-F238E27FC236}">
                <a16:creationId xmlns:a16="http://schemas.microsoft.com/office/drawing/2014/main" xmlns="" id="{AF98A293-0167-402E-BB0A-A7879967E3B7}"/>
              </a:ext>
            </a:extLst>
          </p:cNvPr>
          <p:cNvSpPr/>
          <p:nvPr/>
        </p:nvSpPr>
        <p:spPr>
          <a:xfrm>
            <a:off x="203216" y="1245381"/>
            <a:ext cx="2221099" cy="5976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新教材体系</a:t>
            </a:r>
          </a:p>
        </p:txBody>
      </p:sp>
    </p:spTree>
    <p:extLst>
      <p:ext uri="{BB962C8B-B14F-4D97-AF65-F5344CB8AC3E}">
        <p14:creationId xmlns:p14="http://schemas.microsoft.com/office/powerpoint/2010/main" xmlns="" val="828226372"/>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srcRect t="4484" b="15966"/>
          <a:stretch/>
        </p:blipFill>
        <p:spPr>
          <a:xfrm>
            <a:off x="4015329" y="83127"/>
            <a:ext cx="4539853" cy="1425742"/>
          </a:xfrm>
          <a:prstGeom prst="rect">
            <a:avLst/>
          </a:prstGeom>
        </p:spPr>
      </p:pic>
      <p:sp>
        <p:nvSpPr>
          <p:cNvPr id="7" name="矩形 6">
            <a:extLst>
              <a:ext uri="{FF2B5EF4-FFF2-40B4-BE49-F238E27FC236}">
                <a16:creationId xmlns="" xmlns:a16="http://schemas.microsoft.com/office/drawing/2014/main" id="{CFB2C8F1-6238-4314-99C3-CBBB3DF65C7A}"/>
              </a:ext>
            </a:extLst>
          </p:cNvPr>
          <p:cNvSpPr/>
          <p:nvPr/>
        </p:nvSpPr>
        <p:spPr>
          <a:xfrm>
            <a:off x="208067" y="1550225"/>
            <a:ext cx="8650432" cy="3393237"/>
          </a:xfrm>
          <a:prstGeom prst="rect">
            <a:avLst/>
          </a:prstGeom>
        </p:spPr>
        <p:txBody>
          <a:bodyPr wrap="square" lIns="68580" tIns="34290" rIns="68580" bIns="34290">
            <a:spAutoFit/>
          </a:bodyPr>
          <a:lstStyle/>
          <a:p>
            <a:r>
              <a:rPr lang="zh-CN" altLang="zh-CN" b="1" dirty="0">
                <a:solidFill>
                  <a:schemeClr val="tx1"/>
                </a:solidFill>
                <a:latin typeface="楷体" pitchFamily="49" charset="-122"/>
                <a:ea typeface="楷体" pitchFamily="49" charset="-122"/>
                <a:cs typeface="Helvetica" panose="020B0604020202020204" pitchFamily="34" charset="0"/>
              </a:rPr>
              <a:t>一、坚持和完善中国特色社会主义制度、推进国家治理体系和治理能力现代化的重大意义和总体要求</a:t>
            </a:r>
            <a:endParaRPr lang="en-US" altLang="zh-CN" b="1" dirty="0">
              <a:solidFill>
                <a:schemeClr val="tx1"/>
              </a:solidFill>
              <a:latin typeface="楷体" pitchFamily="49" charset="-122"/>
              <a:ea typeface="楷体" pitchFamily="49" charset="-122"/>
              <a:cs typeface="Helvetica" panose="020B0604020202020204" pitchFamily="34" charset="0"/>
            </a:endParaRPr>
          </a:p>
          <a:p>
            <a:r>
              <a:rPr lang="zh-CN" altLang="zh-CN" b="1" dirty="0">
                <a:latin typeface="楷体" pitchFamily="49" charset="-122"/>
                <a:ea typeface="楷体" pitchFamily="49" charset="-122"/>
              </a:rPr>
              <a:t>二、坚持和完善</a:t>
            </a:r>
            <a:r>
              <a:rPr lang="zh-CN" altLang="zh-CN" b="1" dirty="0">
                <a:solidFill>
                  <a:srgbClr val="FF0000"/>
                </a:solidFill>
                <a:latin typeface="楷体" pitchFamily="49" charset="-122"/>
                <a:ea typeface="楷体" pitchFamily="49" charset="-122"/>
              </a:rPr>
              <a:t>党的领导制度体系</a:t>
            </a:r>
            <a:r>
              <a:rPr lang="zh-CN" altLang="zh-CN" b="1" dirty="0">
                <a:latin typeface="楷体" pitchFamily="49" charset="-122"/>
                <a:ea typeface="楷体" pitchFamily="49" charset="-122"/>
              </a:rPr>
              <a:t>，提高党科学执政、民主执政、依法执政水平</a:t>
            </a:r>
            <a:endParaRPr lang="en-US" altLang="zh-CN" b="1" dirty="0">
              <a:latin typeface="楷体" pitchFamily="49" charset="-122"/>
              <a:ea typeface="楷体" pitchFamily="49" charset="-122"/>
            </a:endParaRPr>
          </a:p>
          <a:p>
            <a:r>
              <a:rPr lang="zh-CN" altLang="zh-CN" b="1" dirty="0">
                <a:latin typeface="楷体" pitchFamily="49" charset="-122"/>
                <a:ea typeface="楷体" pitchFamily="49" charset="-122"/>
              </a:rPr>
              <a:t>三、坚持和完善</a:t>
            </a:r>
            <a:r>
              <a:rPr lang="zh-CN" altLang="zh-CN" b="1" dirty="0">
                <a:solidFill>
                  <a:srgbClr val="FF0000"/>
                </a:solidFill>
                <a:latin typeface="楷体" pitchFamily="49" charset="-122"/>
                <a:ea typeface="楷体" pitchFamily="49" charset="-122"/>
              </a:rPr>
              <a:t>人民当家作主制度</a:t>
            </a:r>
            <a:r>
              <a:rPr lang="zh-CN" altLang="zh-CN" b="1" dirty="0">
                <a:latin typeface="楷体" pitchFamily="49" charset="-122"/>
                <a:ea typeface="楷体" pitchFamily="49" charset="-122"/>
              </a:rPr>
              <a:t>体系，发展社会主义民主政治</a:t>
            </a:r>
            <a:endParaRPr lang="en-US" altLang="zh-CN" b="1" dirty="0">
              <a:latin typeface="楷体" pitchFamily="49" charset="-122"/>
              <a:ea typeface="楷体" pitchFamily="49" charset="-122"/>
            </a:endParaRPr>
          </a:p>
          <a:p>
            <a:r>
              <a:rPr lang="zh-CN" altLang="zh-CN" b="1" dirty="0">
                <a:latin typeface="楷体" pitchFamily="49" charset="-122"/>
                <a:ea typeface="楷体" pitchFamily="49" charset="-122"/>
              </a:rPr>
              <a:t>（一）坚持和完善</a:t>
            </a:r>
            <a:r>
              <a:rPr lang="zh-CN" altLang="zh-CN" b="1" dirty="0">
                <a:solidFill>
                  <a:srgbClr val="FF0000"/>
                </a:solidFill>
                <a:latin typeface="楷体" pitchFamily="49" charset="-122"/>
                <a:ea typeface="楷体" pitchFamily="49" charset="-122"/>
              </a:rPr>
              <a:t>人民代表大会制度</a:t>
            </a:r>
            <a:r>
              <a:rPr lang="zh-CN" altLang="zh-CN" b="1" dirty="0">
                <a:latin typeface="楷体" pitchFamily="49" charset="-122"/>
                <a:ea typeface="楷体" pitchFamily="49" charset="-122"/>
              </a:rPr>
              <a:t>这一根本政治制度。</a:t>
            </a:r>
            <a:endParaRPr lang="en-US" altLang="zh-CN" b="1" dirty="0">
              <a:latin typeface="楷体" pitchFamily="49" charset="-122"/>
              <a:ea typeface="楷体" pitchFamily="49" charset="-122"/>
            </a:endParaRPr>
          </a:p>
          <a:p>
            <a:r>
              <a:rPr lang="zh-CN" altLang="zh-CN" b="1" dirty="0">
                <a:latin typeface="楷体" pitchFamily="49" charset="-122"/>
                <a:ea typeface="楷体" pitchFamily="49" charset="-122"/>
              </a:rPr>
              <a:t>（二）坚持和完善</a:t>
            </a:r>
            <a:r>
              <a:rPr lang="zh-CN" altLang="zh-CN" b="1" dirty="0">
                <a:solidFill>
                  <a:srgbClr val="FF0000"/>
                </a:solidFill>
                <a:latin typeface="楷体" pitchFamily="49" charset="-122"/>
                <a:ea typeface="楷体" pitchFamily="49" charset="-122"/>
              </a:rPr>
              <a:t>中国共产党领导的多党合作和政治协商</a:t>
            </a:r>
            <a:r>
              <a:rPr lang="zh-CN" altLang="zh-CN" b="1" dirty="0">
                <a:solidFill>
                  <a:schemeClr val="tx1"/>
                </a:solidFill>
                <a:latin typeface="楷体" pitchFamily="49" charset="-122"/>
                <a:ea typeface="楷体" pitchFamily="49" charset="-122"/>
              </a:rPr>
              <a:t>制</a:t>
            </a:r>
            <a:r>
              <a:rPr lang="zh-CN" altLang="zh-CN" b="1" dirty="0">
                <a:latin typeface="楷体" pitchFamily="49" charset="-122"/>
                <a:ea typeface="楷体" pitchFamily="49" charset="-122"/>
              </a:rPr>
              <a:t>度。</a:t>
            </a:r>
            <a:endParaRPr lang="en-US" altLang="zh-CN" b="1" dirty="0">
              <a:latin typeface="楷体" pitchFamily="49" charset="-122"/>
              <a:ea typeface="楷体" pitchFamily="49" charset="-122"/>
            </a:endParaRPr>
          </a:p>
          <a:p>
            <a:r>
              <a:rPr lang="zh-CN" altLang="zh-CN" b="1" dirty="0">
                <a:latin typeface="楷体" pitchFamily="49" charset="-122"/>
                <a:ea typeface="楷体" pitchFamily="49" charset="-122"/>
              </a:rPr>
              <a:t>（三）巩固和发展</a:t>
            </a:r>
            <a:r>
              <a:rPr lang="zh-CN" altLang="zh-CN" b="1" dirty="0">
                <a:solidFill>
                  <a:srgbClr val="FF0000"/>
                </a:solidFill>
                <a:latin typeface="楷体" pitchFamily="49" charset="-122"/>
                <a:ea typeface="楷体" pitchFamily="49" charset="-122"/>
              </a:rPr>
              <a:t>最广泛的爱国统一战线</a:t>
            </a:r>
            <a:r>
              <a:rPr lang="zh-CN" altLang="zh-CN" b="1" dirty="0">
                <a:latin typeface="楷体" pitchFamily="49" charset="-122"/>
                <a:ea typeface="楷体" pitchFamily="49" charset="-122"/>
              </a:rPr>
              <a:t>。</a:t>
            </a:r>
            <a:endParaRPr lang="en-US" altLang="zh-CN" b="1" dirty="0">
              <a:latin typeface="楷体" pitchFamily="49" charset="-122"/>
              <a:ea typeface="楷体" pitchFamily="49" charset="-122"/>
            </a:endParaRPr>
          </a:p>
          <a:p>
            <a:r>
              <a:rPr lang="zh-CN" altLang="zh-CN" b="1" dirty="0">
                <a:latin typeface="楷体" pitchFamily="49" charset="-122"/>
                <a:ea typeface="楷体" pitchFamily="49" charset="-122"/>
              </a:rPr>
              <a:t>（四）</a:t>
            </a:r>
            <a:r>
              <a:rPr lang="zh-CN" altLang="zh-CN" b="1" dirty="0">
                <a:solidFill>
                  <a:srgbClr val="FF0000"/>
                </a:solidFill>
                <a:latin typeface="楷体" pitchFamily="49" charset="-122"/>
                <a:ea typeface="楷体" pitchFamily="49" charset="-122"/>
              </a:rPr>
              <a:t>坚持和完善民族区域自治制度</a:t>
            </a:r>
            <a:r>
              <a:rPr lang="zh-CN" altLang="zh-CN" b="1" dirty="0" smtClean="0">
                <a:latin typeface="楷体" pitchFamily="49" charset="-122"/>
                <a:ea typeface="楷体" pitchFamily="49" charset="-122"/>
              </a:rPr>
              <a:t>。</a:t>
            </a:r>
            <a:endParaRPr lang="en-US" altLang="zh-CN" b="1" dirty="0" smtClean="0">
              <a:latin typeface="楷体" pitchFamily="49" charset="-122"/>
              <a:ea typeface="楷体" pitchFamily="49" charset="-122"/>
            </a:endParaRPr>
          </a:p>
          <a:p>
            <a:r>
              <a:rPr lang="zh-CN" altLang="zh-CN" b="1" dirty="0" smtClean="0">
                <a:latin typeface="楷体" pitchFamily="49" charset="-122"/>
                <a:ea typeface="楷体" pitchFamily="49" charset="-122"/>
              </a:rPr>
              <a:t>（</a:t>
            </a:r>
            <a:r>
              <a:rPr lang="zh-CN" altLang="zh-CN" b="1" dirty="0">
                <a:latin typeface="楷体" pitchFamily="49" charset="-122"/>
                <a:ea typeface="楷体" pitchFamily="49" charset="-122"/>
              </a:rPr>
              <a:t>五）健全充满活力的</a:t>
            </a:r>
            <a:r>
              <a:rPr lang="zh-CN" altLang="zh-CN" b="1" dirty="0">
                <a:solidFill>
                  <a:srgbClr val="FF0000"/>
                </a:solidFill>
                <a:latin typeface="楷体" pitchFamily="49" charset="-122"/>
                <a:ea typeface="楷体" pitchFamily="49" charset="-122"/>
              </a:rPr>
              <a:t>基层群众自治制度</a:t>
            </a:r>
            <a:r>
              <a:rPr lang="zh-CN" altLang="zh-CN" b="1" dirty="0">
                <a:latin typeface="楷体" pitchFamily="49" charset="-122"/>
                <a:ea typeface="楷体" pitchFamily="49" charset="-122"/>
              </a:rPr>
              <a:t>。　</a:t>
            </a:r>
            <a:endParaRPr lang="en-US" altLang="zh-CN" b="1" dirty="0">
              <a:latin typeface="楷体" pitchFamily="49" charset="-122"/>
              <a:ea typeface="楷体" pitchFamily="49" charset="-122"/>
            </a:endParaRPr>
          </a:p>
          <a:p>
            <a:r>
              <a:rPr lang="zh-CN" altLang="zh-CN" b="1" dirty="0">
                <a:latin typeface="楷体" pitchFamily="49" charset="-122"/>
                <a:ea typeface="楷体" pitchFamily="49" charset="-122"/>
              </a:rPr>
              <a:t>四、坚持和完善中国特色</a:t>
            </a:r>
            <a:r>
              <a:rPr lang="zh-CN" altLang="zh-CN" b="1" dirty="0">
                <a:solidFill>
                  <a:srgbClr val="FF0000"/>
                </a:solidFill>
                <a:latin typeface="楷体" pitchFamily="49" charset="-122"/>
                <a:ea typeface="楷体" pitchFamily="49" charset="-122"/>
              </a:rPr>
              <a:t>社会主义法治体系</a:t>
            </a:r>
            <a:r>
              <a:rPr lang="zh-CN" altLang="zh-CN" b="1" dirty="0">
                <a:latin typeface="楷体" pitchFamily="49" charset="-122"/>
                <a:ea typeface="楷体" pitchFamily="49" charset="-122"/>
              </a:rPr>
              <a:t>，提高党依法治国、依法执政能力</a:t>
            </a:r>
          </a:p>
          <a:p>
            <a:r>
              <a:rPr lang="zh-CN" altLang="zh-CN" b="1" dirty="0">
                <a:latin typeface="楷体" pitchFamily="49" charset="-122"/>
                <a:ea typeface="楷体" pitchFamily="49" charset="-122"/>
              </a:rPr>
              <a:t>五、坚持和完善中国特色社会主义</a:t>
            </a:r>
            <a:r>
              <a:rPr lang="zh-CN" altLang="zh-CN" b="1" dirty="0">
                <a:solidFill>
                  <a:srgbClr val="FF0000"/>
                </a:solidFill>
                <a:latin typeface="楷体" pitchFamily="49" charset="-122"/>
                <a:ea typeface="楷体" pitchFamily="49" charset="-122"/>
              </a:rPr>
              <a:t>行政体制，构建职责明确、依法行政的政府治理</a:t>
            </a:r>
            <a:r>
              <a:rPr lang="zh-CN" altLang="zh-CN" b="1" dirty="0" smtClean="0">
                <a:solidFill>
                  <a:srgbClr val="FF0000"/>
                </a:solidFill>
                <a:latin typeface="楷体" pitchFamily="49" charset="-122"/>
                <a:ea typeface="楷体" pitchFamily="49" charset="-122"/>
              </a:rPr>
              <a:t>体系</a:t>
            </a:r>
            <a:endParaRPr lang="en-US" altLang="zh-CN" b="1" dirty="0">
              <a:solidFill>
                <a:srgbClr val="FF0000"/>
              </a:solidFill>
              <a:latin typeface="楷体" pitchFamily="49" charset="-122"/>
              <a:ea typeface="楷体" pitchFamily="49" charset="-122"/>
            </a:endParaRPr>
          </a:p>
        </p:txBody>
      </p:sp>
      <p:sp>
        <p:nvSpPr>
          <p:cNvPr id="8" name="椭圆形标注 7"/>
          <p:cNvSpPr/>
          <p:nvPr/>
        </p:nvSpPr>
        <p:spPr bwMode="auto">
          <a:xfrm>
            <a:off x="6800604" y="2819401"/>
            <a:ext cx="1830778" cy="852054"/>
          </a:xfrm>
          <a:prstGeom prst="wedgeEllipseCallout">
            <a:avLst/>
          </a:prstGeom>
          <a:solidFill>
            <a:srgbClr val="0070C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a:spcBef>
                <a:spcPct val="0"/>
              </a:spcBef>
              <a:spcAft>
                <a:spcPct val="0"/>
              </a:spcAft>
            </a:pPr>
            <a:r>
              <a:rPr lang="zh-CN" altLang="en-US" b="1" dirty="0" smtClean="0">
                <a:solidFill>
                  <a:schemeClr val="bg2"/>
                </a:solidFill>
                <a:latin typeface="Calibri" panose="020F0502020204030204" pitchFamily="34" charset="0"/>
                <a:ea typeface="宋体" panose="02010600030101010101" pitchFamily="2" charset="-122"/>
              </a:rPr>
              <a:t>政治生活</a:t>
            </a:r>
            <a:endParaRPr lang="en-US" altLang="zh-CN" b="1" dirty="0" smtClean="0">
              <a:solidFill>
                <a:schemeClr val="bg2"/>
              </a:solidFill>
              <a:latin typeface="Calibri" panose="020F0502020204030204" pitchFamily="34" charset="0"/>
              <a:ea typeface="宋体" panose="02010600030101010101" pitchFamily="2" charset="-122"/>
            </a:endParaRPr>
          </a:p>
          <a:p>
            <a:pPr defTabSz="685800" eaLnBrk="0" fontAlgn="base">
              <a:spcBef>
                <a:spcPct val="0"/>
              </a:spcBef>
              <a:spcAft>
                <a:spcPct val="0"/>
              </a:spcAft>
            </a:pPr>
            <a:r>
              <a:rPr lang="zh-CN" altLang="en-US" b="1" dirty="0" smtClean="0">
                <a:solidFill>
                  <a:schemeClr val="bg2"/>
                </a:solidFill>
                <a:latin typeface="Calibri" panose="020F0502020204030204" pitchFamily="34" charset="0"/>
                <a:ea typeface="宋体" panose="02010600030101010101" pitchFamily="2" charset="-122"/>
              </a:rPr>
              <a:t>（二至五）</a:t>
            </a:r>
          </a:p>
        </p:txBody>
      </p:sp>
      <p:sp>
        <p:nvSpPr>
          <p:cNvPr id="9" name="文本框 15"/>
          <p:cNvSpPr txBox="1">
            <a:spLocks noChangeArrowheads="1"/>
          </p:cNvSpPr>
          <p:nvPr/>
        </p:nvSpPr>
        <p:spPr bwMode="auto">
          <a:xfrm>
            <a:off x="415638" y="288457"/>
            <a:ext cx="3581400" cy="584775"/>
          </a:xfrm>
          <a:prstGeom prst="rect">
            <a:avLst/>
          </a:prstGeom>
          <a:noFill/>
          <a:ln w="9525">
            <a:noFill/>
            <a:miter lim="800000"/>
            <a:headEnd/>
            <a:tailEnd/>
          </a:ln>
        </p:spPr>
        <p:txBody>
          <a:bodyPr wrap="square">
            <a:spAutoFit/>
          </a:bodyPr>
          <a:lstStyle/>
          <a:p>
            <a:pPr algn="ctr">
              <a:buFont typeface="Arial" charset="0"/>
              <a:buNone/>
            </a:pPr>
            <a:r>
              <a:rPr lang="zh-CN" altLang="en-US" sz="3200" b="1" dirty="0" smtClean="0">
                <a:solidFill>
                  <a:srgbClr val="FF0000"/>
                </a:solidFill>
                <a:latin typeface="华文新魏" pitchFamily="2" charset="-122"/>
                <a:ea typeface="华文新魏" pitchFamily="2" charset="-122"/>
                <a:cs typeface="华文行楷" pitchFamily="2" charset="-122"/>
              </a:rPr>
              <a:t>三、与教材结合点</a:t>
            </a:r>
            <a:endParaRPr lang="zh-CN" altLang="zh-CN" sz="3200" b="1" dirty="0">
              <a:solidFill>
                <a:srgbClr val="FF0000"/>
              </a:solidFill>
              <a:latin typeface="华文新魏" pitchFamily="2" charset="-122"/>
              <a:ea typeface="华文新魏" pitchFamily="2" charset="-122"/>
              <a:cs typeface="华文行楷"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8289" y="394182"/>
            <a:ext cx="8612579" cy="3670236"/>
          </a:xfrm>
          <a:prstGeom prst="rect">
            <a:avLst/>
          </a:prstGeom>
        </p:spPr>
        <p:txBody>
          <a:bodyPr wrap="square" lIns="68580" tIns="34290" rIns="68580" bIns="34290">
            <a:spAutoFit/>
          </a:bodyPr>
          <a:lstStyle/>
          <a:p>
            <a:pPr lvl="0"/>
            <a:r>
              <a:rPr lang="zh-CN" altLang="zh-CN" b="1" dirty="0" smtClean="0">
                <a:latin typeface="楷体" pitchFamily="49" charset="-122"/>
                <a:ea typeface="楷体" pitchFamily="49" charset="-122"/>
              </a:rPr>
              <a:t>六、坚持和完善社会主义基本经济制度，推动经济高质量发展</a:t>
            </a:r>
            <a:endParaRPr lang="en-US" altLang="zh-CN" b="1" dirty="0" smtClean="0">
              <a:latin typeface="楷体" pitchFamily="49" charset="-122"/>
              <a:ea typeface="楷体" pitchFamily="49" charset="-122"/>
            </a:endParaRPr>
          </a:p>
          <a:p>
            <a:pPr lvl="0"/>
            <a:r>
              <a:rPr lang="en-US" altLang="zh-CN" b="1" dirty="0" smtClean="0">
                <a:solidFill>
                  <a:srgbClr val="FF0000"/>
                </a:solidFill>
                <a:latin typeface="楷体" pitchFamily="49" charset="-122"/>
                <a:ea typeface="楷体" pitchFamily="49" charset="-122"/>
              </a:rPr>
              <a:t>    </a:t>
            </a:r>
            <a:r>
              <a:rPr lang="zh-CN" altLang="zh-CN" b="1" dirty="0" smtClean="0">
                <a:solidFill>
                  <a:srgbClr val="FF0000"/>
                </a:solidFill>
                <a:latin typeface="楷体" pitchFamily="49" charset="-122"/>
                <a:ea typeface="楷体" pitchFamily="49" charset="-122"/>
              </a:rPr>
              <a:t>公有制</a:t>
            </a:r>
            <a:r>
              <a:rPr lang="zh-CN" altLang="zh-CN" b="1" dirty="0" smtClean="0">
                <a:solidFill>
                  <a:srgbClr val="FF0000"/>
                </a:solidFill>
                <a:latin typeface="楷体" pitchFamily="49" charset="-122"/>
                <a:ea typeface="楷体" pitchFamily="49" charset="-122"/>
              </a:rPr>
              <a:t>为主体、多种所有制经济共同发展，按劳分配为主体、多种分配方式并存，社会主义市场经济体制等社会主义基本经济制度，</a:t>
            </a:r>
            <a:r>
              <a:rPr lang="zh-CN" altLang="zh-CN" b="1" dirty="0" smtClean="0">
                <a:latin typeface="楷体" pitchFamily="49" charset="-122"/>
                <a:ea typeface="楷体" pitchFamily="49" charset="-122"/>
              </a:rPr>
              <a:t>既体现了社会主义制度优越性，又同我国社会主义初级阶段社会生产力发展水平相适应，是党和人民的伟大创造。必须坚持社会主义基本经济制度，充分发挥市场在资源配置中的决定性作用，更好发挥政府作用，全面贯彻新发展理念，坚持以供给侧结构性改革为主线，加快建设现代化经济体系。</a:t>
            </a:r>
            <a:endParaRPr lang="en-US" altLang="zh-CN" b="1" dirty="0" smtClean="0">
              <a:latin typeface="楷体" pitchFamily="49" charset="-122"/>
              <a:ea typeface="楷体" pitchFamily="49" charset="-122"/>
            </a:endParaRPr>
          </a:p>
          <a:p>
            <a:pPr lvl="0"/>
            <a:r>
              <a:rPr lang="zh-CN" altLang="zh-CN" b="1" dirty="0" smtClean="0">
                <a:latin typeface="楷体" pitchFamily="49" charset="-122"/>
                <a:ea typeface="楷体" pitchFamily="49" charset="-122"/>
              </a:rPr>
              <a:t>（一）毫不动摇巩固和发展公有制经济，毫不动摇鼓励、支持、引导非公有制经济发展。</a:t>
            </a:r>
          </a:p>
          <a:p>
            <a:pPr lvl="0"/>
            <a:r>
              <a:rPr lang="zh-CN" altLang="zh-CN" b="1" dirty="0" smtClean="0">
                <a:latin typeface="楷体" pitchFamily="49" charset="-122"/>
                <a:ea typeface="楷体" pitchFamily="49" charset="-122"/>
              </a:rPr>
              <a:t>（二）坚持按劳分配为主体、多种分配方式并存。</a:t>
            </a:r>
            <a:endParaRPr lang="en-US" altLang="zh-CN" b="1" dirty="0" smtClean="0">
              <a:latin typeface="楷体" pitchFamily="49" charset="-122"/>
              <a:ea typeface="楷体" pitchFamily="49" charset="-122"/>
            </a:endParaRPr>
          </a:p>
          <a:p>
            <a:pPr lvl="0"/>
            <a:r>
              <a:rPr lang="zh-CN" altLang="zh-CN" b="1" dirty="0" smtClean="0">
                <a:latin typeface="楷体" pitchFamily="49" charset="-122"/>
                <a:ea typeface="楷体" pitchFamily="49" charset="-122"/>
              </a:rPr>
              <a:t>（三）加快完善社会主义市场经济体制。</a:t>
            </a:r>
            <a:endParaRPr lang="en-US" altLang="zh-CN" b="1" dirty="0" smtClean="0">
              <a:latin typeface="楷体" pitchFamily="49" charset="-122"/>
              <a:ea typeface="楷体" pitchFamily="49" charset="-122"/>
            </a:endParaRPr>
          </a:p>
          <a:p>
            <a:r>
              <a:rPr lang="zh-CN" altLang="zh-CN" b="1" dirty="0" smtClean="0">
                <a:latin typeface="楷体" pitchFamily="49" charset="-122"/>
                <a:ea typeface="楷体" pitchFamily="49" charset="-122"/>
              </a:rPr>
              <a:t>（四）完善科技创新体制机制。</a:t>
            </a:r>
            <a:endParaRPr lang="en-US" altLang="zh-CN" b="1" dirty="0" smtClean="0">
              <a:latin typeface="楷体" pitchFamily="49" charset="-122"/>
              <a:ea typeface="楷体" pitchFamily="49" charset="-122"/>
            </a:endParaRPr>
          </a:p>
          <a:p>
            <a:r>
              <a:rPr lang="zh-CN" altLang="zh-CN" b="1" dirty="0" smtClean="0">
                <a:latin typeface="楷体" pitchFamily="49" charset="-122"/>
                <a:ea typeface="楷体" pitchFamily="49" charset="-122"/>
              </a:rPr>
              <a:t>（五）建设更高水平开放型经济新体制。</a:t>
            </a:r>
            <a:endParaRPr lang="zh-CN" altLang="zh-CN" b="1" dirty="0">
              <a:latin typeface="楷体" pitchFamily="49" charset="-122"/>
              <a:ea typeface="楷体" pitchFamily="49" charset="-122"/>
            </a:endParaRPr>
          </a:p>
        </p:txBody>
      </p:sp>
      <p:sp>
        <p:nvSpPr>
          <p:cNvPr id="5" name="椭圆形标注 4"/>
          <p:cNvSpPr/>
          <p:nvPr/>
        </p:nvSpPr>
        <p:spPr bwMode="auto">
          <a:xfrm>
            <a:off x="6650183" y="2879767"/>
            <a:ext cx="1731817" cy="874815"/>
          </a:xfrm>
          <a:prstGeom prst="wedgeEllipseCallout">
            <a:avLst>
              <a:gd name="adj1" fmla="val -6672"/>
              <a:gd name="adj2" fmla="val 42415"/>
            </a:avLst>
          </a:prstGeom>
          <a:solidFill>
            <a:srgbClr val="0070C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a:spcBef>
                <a:spcPct val="0"/>
              </a:spcBef>
              <a:spcAft>
                <a:spcPct val="0"/>
              </a:spcAft>
            </a:pPr>
            <a:r>
              <a:rPr lang="zh-CN" altLang="en-US" b="1" dirty="0" smtClean="0">
                <a:solidFill>
                  <a:schemeClr val="bg2"/>
                </a:solidFill>
                <a:latin typeface="Calibri" panose="020F0502020204030204" pitchFamily="34" charset="0"/>
                <a:ea typeface="宋体" panose="02010600030101010101" pitchFamily="2" charset="-122"/>
              </a:rPr>
              <a:t> 经济生活           </a:t>
            </a:r>
            <a:endParaRPr lang="en-US" altLang="zh-CN" b="1" dirty="0" smtClean="0">
              <a:solidFill>
                <a:schemeClr val="bg2"/>
              </a:solidFill>
              <a:latin typeface="Calibri" panose="020F0502020204030204" pitchFamily="34" charset="0"/>
              <a:ea typeface="宋体" panose="02010600030101010101" pitchFamily="2" charset="-122"/>
            </a:endParaRPr>
          </a:p>
          <a:p>
            <a:pPr defTabSz="685800" eaLnBrk="0" fontAlgn="base">
              <a:spcBef>
                <a:spcPct val="0"/>
              </a:spcBef>
              <a:spcAft>
                <a:spcPct val="0"/>
              </a:spcAft>
            </a:pPr>
            <a:r>
              <a:rPr lang="en-US" altLang="zh-CN" b="1" dirty="0" smtClean="0">
                <a:solidFill>
                  <a:schemeClr val="bg2"/>
                </a:solidFill>
                <a:latin typeface="Calibri" panose="020F0502020204030204" pitchFamily="34" charset="0"/>
                <a:ea typeface="宋体" panose="02010600030101010101" pitchFamily="2" charset="-122"/>
              </a:rPr>
              <a:t>    </a:t>
            </a:r>
            <a:r>
              <a:rPr lang="zh-CN" altLang="en-US" b="1" dirty="0" smtClean="0">
                <a:solidFill>
                  <a:schemeClr val="bg2"/>
                </a:solidFill>
                <a:latin typeface="Calibri" panose="020F0502020204030204" pitchFamily="34" charset="0"/>
                <a:ea typeface="宋体" panose="02010600030101010101" pitchFamily="2" charset="-122"/>
              </a:rPr>
              <a:t>（六）</a:t>
            </a:r>
            <a:endParaRPr lang="en-US" altLang="zh-CN" b="1" dirty="0" smtClean="0">
              <a:solidFill>
                <a:schemeClr val="bg2"/>
              </a:solidFill>
              <a:latin typeface="Calibri" panose="020F0502020204030204" pitchFamily="34" charset="0"/>
              <a:ea typeface="宋体" panose="02010600030101010101" pitchFamily="2" charset="-122"/>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A3A2BA15-4AF8-45AA-8D6D-CDCEB8511906}"/>
              </a:ext>
            </a:extLst>
          </p:cNvPr>
          <p:cNvSpPr/>
          <p:nvPr/>
        </p:nvSpPr>
        <p:spPr>
          <a:xfrm>
            <a:off x="187036" y="248908"/>
            <a:ext cx="8627053" cy="1177245"/>
          </a:xfrm>
          <a:prstGeom prst="rect">
            <a:avLst/>
          </a:prstGeom>
        </p:spPr>
        <p:txBody>
          <a:bodyPr wrap="square" lIns="68580" tIns="34290" rIns="68580" bIns="34290">
            <a:spAutoFit/>
          </a:bodyPr>
          <a:lstStyle/>
          <a:p>
            <a:endParaRPr lang="zh-CN" altLang="zh-CN" dirty="0"/>
          </a:p>
          <a:p>
            <a:endParaRPr lang="zh-CN" altLang="zh-CN" dirty="0"/>
          </a:p>
          <a:p>
            <a:endParaRPr lang="zh-CN" altLang="zh-CN" dirty="0"/>
          </a:p>
          <a:p>
            <a:endParaRPr lang="zh-CN" altLang="en-US" b="1" dirty="0"/>
          </a:p>
        </p:txBody>
      </p:sp>
      <p:sp>
        <p:nvSpPr>
          <p:cNvPr id="7" name="矩形 6">
            <a:extLst>
              <a:ext uri="{FF2B5EF4-FFF2-40B4-BE49-F238E27FC236}">
                <a16:creationId xmlns="" xmlns:a16="http://schemas.microsoft.com/office/drawing/2014/main" id="{FF20520C-C00E-4BF1-B62C-2B7575A1C0BD}"/>
              </a:ext>
            </a:extLst>
          </p:cNvPr>
          <p:cNvSpPr/>
          <p:nvPr/>
        </p:nvSpPr>
        <p:spPr>
          <a:xfrm>
            <a:off x="246783" y="185611"/>
            <a:ext cx="8567306" cy="4501232"/>
          </a:xfrm>
          <a:prstGeom prst="rect">
            <a:avLst/>
          </a:prstGeom>
        </p:spPr>
        <p:txBody>
          <a:bodyPr wrap="square" lIns="68580" tIns="34290" rIns="68580" bIns="34290">
            <a:spAutoFit/>
          </a:bodyPr>
          <a:lstStyle/>
          <a:p>
            <a:r>
              <a:rPr lang="zh-CN" altLang="en-US" b="1" dirty="0">
                <a:latin typeface="楷体" pitchFamily="49" charset="-122"/>
                <a:ea typeface="楷体" pitchFamily="49" charset="-122"/>
              </a:rPr>
              <a:t>七、坚持和完善繁荣发展社会主义先进文化的制度，巩固全体人民团结奋斗的共同思想基础</a:t>
            </a:r>
          </a:p>
          <a:p>
            <a:r>
              <a:rPr lang="zh-CN" altLang="en-US" b="1" dirty="0">
                <a:latin typeface="楷体" pitchFamily="49" charset="-122"/>
                <a:ea typeface="楷体" pitchFamily="49" charset="-122"/>
              </a:rPr>
              <a:t>（一）坚持马克思主义在意识形态领域指导地位的根本制度。</a:t>
            </a:r>
          </a:p>
          <a:p>
            <a:r>
              <a:rPr lang="zh-CN" altLang="en-US" b="1" dirty="0">
                <a:latin typeface="楷体" pitchFamily="49" charset="-122"/>
                <a:ea typeface="楷体" pitchFamily="49" charset="-122"/>
              </a:rPr>
              <a:t>（二）坚持以社会主义核心价值观引领文化建设制度。</a:t>
            </a:r>
          </a:p>
          <a:p>
            <a:r>
              <a:rPr lang="zh-CN" altLang="en-US" b="1" dirty="0">
                <a:latin typeface="楷体" pitchFamily="49" charset="-122"/>
                <a:ea typeface="楷体" pitchFamily="49" charset="-122"/>
              </a:rPr>
              <a:t>（三）健全人民文化权益保障制度。      </a:t>
            </a:r>
            <a:endParaRPr lang="en-US" altLang="zh-CN" b="1" dirty="0">
              <a:latin typeface="楷体" pitchFamily="49" charset="-122"/>
              <a:ea typeface="楷体" pitchFamily="49" charset="-122"/>
            </a:endParaRPr>
          </a:p>
          <a:p>
            <a:r>
              <a:rPr lang="zh-CN" altLang="en-US" b="1" dirty="0">
                <a:latin typeface="楷体" pitchFamily="49" charset="-122"/>
                <a:ea typeface="楷体" pitchFamily="49" charset="-122"/>
              </a:rPr>
              <a:t>（四）完善坚持正确导向的舆论引导工作机制。</a:t>
            </a:r>
          </a:p>
          <a:p>
            <a:r>
              <a:rPr lang="zh-CN" altLang="en-US" b="1" dirty="0">
                <a:latin typeface="楷体" pitchFamily="49" charset="-122"/>
                <a:ea typeface="楷体" pitchFamily="49" charset="-122"/>
              </a:rPr>
              <a:t>（五）建立健全把社会效益放在首位、社会效益和经济效益相统一的文化创作生产体制机制。　</a:t>
            </a:r>
          </a:p>
          <a:p>
            <a:r>
              <a:rPr lang="zh-CN" altLang="en-US" b="1" dirty="0">
                <a:latin typeface="楷体" pitchFamily="49" charset="-122"/>
                <a:ea typeface="楷体" pitchFamily="49" charset="-122"/>
              </a:rPr>
              <a:t>八、坚持和完善统筹城乡的民生保障制度，满足人民日益增长的美好生活需要</a:t>
            </a:r>
            <a:endParaRPr lang="en-US" altLang="zh-CN" b="1" dirty="0">
              <a:latin typeface="楷体" pitchFamily="49" charset="-122"/>
              <a:ea typeface="楷体" pitchFamily="49" charset="-122"/>
            </a:endParaRPr>
          </a:p>
          <a:p>
            <a:r>
              <a:rPr lang="zh-CN" altLang="zh-CN" b="1" dirty="0">
                <a:latin typeface="楷体" pitchFamily="49" charset="-122"/>
                <a:ea typeface="楷体" pitchFamily="49" charset="-122"/>
              </a:rPr>
              <a:t>九、坚持和完善共建共治共享的社会治理制度，保持社会稳定、维护国家安全　</a:t>
            </a:r>
            <a:endParaRPr lang="en-US" altLang="zh-CN" b="1" dirty="0">
              <a:latin typeface="楷体" pitchFamily="49" charset="-122"/>
              <a:ea typeface="楷体" pitchFamily="49" charset="-122"/>
            </a:endParaRPr>
          </a:p>
          <a:p>
            <a:r>
              <a:rPr lang="zh-CN" altLang="zh-CN" b="1" dirty="0">
                <a:latin typeface="楷体" pitchFamily="49" charset="-122"/>
                <a:ea typeface="楷体" pitchFamily="49" charset="-122"/>
              </a:rPr>
              <a:t>十、坚持和完善生态文明制度体系，促进人与自然和谐共生</a:t>
            </a:r>
            <a:endParaRPr lang="en-US" altLang="zh-CN" b="1" dirty="0">
              <a:latin typeface="楷体" pitchFamily="49" charset="-122"/>
              <a:ea typeface="楷体" pitchFamily="49" charset="-122"/>
            </a:endParaRPr>
          </a:p>
          <a:p>
            <a:r>
              <a:rPr lang="zh-CN" altLang="zh-CN" b="1" dirty="0" smtClean="0">
                <a:latin typeface="楷体" pitchFamily="49" charset="-122"/>
                <a:ea typeface="楷体" pitchFamily="49" charset="-122"/>
              </a:rPr>
              <a:t>十三</a:t>
            </a:r>
            <a:r>
              <a:rPr lang="zh-CN" altLang="zh-CN" b="1" dirty="0">
                <a:latin typeface="楷体" pitchFamily="49" charset="-122"/>
                <a:ea typeface="楷体" pitchFamily="49" charset="-122"/>
              </a:rPr>
              <a:t>、坚持和完善独立自主的和平外交政策，推动构建人类命运共同体</a:t>
            </a:r>
            <a:endParaRPr lang="en-US" altLang="zh-CN" b="1" dirty="0">
              <a:latin typeface="楷体" pitchFamily="49" charset="-122"/>
              <a:ea typeface="楷体" pitchFamily="49" charset="-122"/>
            </a:endParaRPr>
          </a:p>
          <a:p>
            <a:r>
              <a:rPr lang="zh-CN" altLang="zh-CN" b="1" dirty="0">
                <a:latin typeface="楷体" pitchFamily="49" charset="-122"/>
                <a:ea typeface="楷体" pitchFamily="49" charset="-122"/>
              </a:rPr>
              <a:t>十四、坚持和完善党和国家监督体系，强化对权力运行的制约和监督</a:t>
            </a:r>
            <a:endParaRPr lang="en-US" altLang="zh-CN" b="1" dirty="0">
              <a:latin typeface="楷体" pitchFamily="49" charset="-122"/>
              <a:ea typeface="楷体" pitchFamily="49" charset="-122"/>
            </a:endParaRPr>
          </a:p>
          <a:p>
            <a:r>
              <a:rPr lang="zh-CN" altLang="zh-CN" b="1" dirty="0">
                <a:latin typeface="楷体" pitchFamily="49" charset="-122"/>
                <a:ea typeface="楷体" pitchFamily="49" charset="-122"/>
              </a:rPr>
              <a:t>十五、加强党对坚持和完善中国特色社会主义制度、推进国家治理体系和治理能力现代化的领导</a:t>
            </a:r>
          </a:p>
          <a:p>
            <a:endParaRPr lang="zh-CN" altLang="zh-CN" dirty="0"/>
          </a:p>
        </p:txBody>
      </p:sp>
      <p:sp>
        <p:nvSpPr>
          <p:cNvPr id="4" name="椭圆形标注 3"/>
          <p:cNvSpPr/>
          <p:nvPr/>
        </p:nvSpPr>
        <p:spPr bwMode="auto">
          <a:xfrm>
            <a:off x="6887689" y="713509"/>
            <a:ext cx="1629889" cy="706889"/>
          </a:xfrm>
          <a:prstGeom prst="wedgeEllipseCallout">
            <a:avLst/>
          </a:prstGeom>
          <a:solidFill>
            <a:srgbClr val="0070C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a:spcBef>
                <a:spcPct val="0"/>
              </a:spcBef>
              <a:spcAft>
                <a:spcPct val="0"/>
              </a:spcAft>
            </a:pPr>
            <a:r>
              <a:rPr lang="zh-CN" altLang="en-US" b="1" dirty="0" smtClean="0">
                <a:solidFill>
                  <a:schemeClr val="bg2"/>
                </a:solidFill>
                <a:latin typeface="Calibri" panose="020F0502020204030204" pitchFamily="34" charset="0"/>
                <a:ea typeface="宋体" panose="02010600030101010101" pitchFamily="2" charset="-122"/>
              </a:rPr>
              <a:t>文化生活  </a:t>
            </a:r>
            <a:endParaRPr lang="en-US" altLang="zh-CN" b="1" dirty="0" smtClean="0">
              <a:solidFill>
                <a:schemeClr val="bg2"/>
              </a:solidFill>
              <a:latin typeface="Calibri" panose="020F0502020204030204" pitchFamily="34" charset="0"/>
              <a:ea typeface="宋体" panose="02010600030101010101" pitchFamily="2" charset="-122"/>
            </a:endParaRPr>
          </a:p>
          <a:p>
            <a:pPr defTabSz="685800" eaLnBrk="0" fontAlgn="base">
              <a:spcBef>
                <a:spcPct val="0"/>
              </a:spcBef>
              <a:spcAft>
                <a:spcPct val="0"/>
              </a:spcAft>
            </a:pPr>
            <a:r>
              <a:rPr lang="en-US" altLang="zh-CN" b="1" dirty="0" smtClean="0">
                <a:solidFill>
                  <a:schemeClr val="bg2"/>
                </a:solidFill>
                <a:latin typeface="Calibri" panose="020F0502020204030204" pitchFamily="34" charset="0"/>
                <a:ea typeface="宋体" panose="02010600030101010101" pitchFamily="2" charset="-122"/>
              </a:rPr>
              <a:t>    </a:t>
            </a:r>
            <a:r>
              <a:rPr lang="zh-CN" altLang="en-US" b="1" dirty="0" smtClean="0">
                <a:solidFill>
                  <a:schemeClr val="bg2"/>
                </a:solidFill>
                <a:latin typeface="Calibri" panose="020F0502020204030204" pitchFamily="34" charset="0"/>
                <a:ea typeface="宋体" panose="02010600030101010101" pitchFamily="2" charset="-122"/>
              </a:rPr>
              <a:t>（七）</a:t>
            </a:r>
          </a:p>
        </p:txBody>
      </p:sp>
      <p:sp>
        <p:nvSpPr>
          <p:cNvPr id="5" name="椭圆形标注 4"/>
          <p:cNvSpPr/>
          <p:nvPr/>
        </p:nvSpPr>
        <p:spPr bwMode="auto">
          <a:xfrm>
            <a:off x="7169728" y="2909453"/>
            <a:ext cx="1974272" cy="699655"/>
          </a:xfrm>
          <a:prstGeom prst="wedgeEllipseCallout">
            <a:avLst/>
          </a:prstGeom>
          <a:solidFill>
            <a:srgbClr val="0070C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a:spcBef>
                <a:spcPct val="0"/>
              </a:spcBef>
              <a:spcAft>
                <a:spcPct val="0"/>
              </a:spcAft>
            </a:pPr>
            <a:r>
              <a:rPr lang="zh-CN" altLang="en-US" b="1" dirty="0" smtClean="0">
                <a:solidFill>
                  <a:schemeClr val="bg2"/>
                </a:solidFill>
                <a:latin typeface="Calibri" panose="020F0502020204030204" pitchFamily="34" charset="0"/>
                <a:ea typeface="宋体" panose="02010600030101010101" pitchFamily="2" charset="-122"/>
              </a:rPr>
              <a:t>经济生活</a:t>
            </a:r>
            <a:endParaRPr lang="en-US" altLang="zh-CN" b="1" dirty="0" smtClean="0">
              <a:solidFill>
                <a:schemeClr val="bg2"/>
              </a:solidFill>
              <a:latin typeface="Calibri" panose="020F0502020204030204" pitchFamily="34" charset="0"/>
              <a:ea typeface="宋体" panose="02010600030101010101" pitchFamily="2" charset="-122"/>
            </a:endParaRPr>
          </a:p>
          <a:p>
            <a:pPr defTabSz="685800" eaLnBrk="0" fontAlgn="base">
              <a:spcBef>
                <a:spcPct val="0"/>
              </a:spcBef>
              <a:spcAft>
                <a:spcPct val="0"/>
              </a:spcAft>
            </a:pPr>
            <a:r>
              <a:rPr lang="zh-CN" altLang="en-US" b="1" dirty="0" smtClean="0">
                <a:solidFill>
                  <a:schemeClr val="bg2"/>
                </a:solidFill>
                <a:latin typeface="Calibri" panose="020F0502020204030204" pitchFamily="34" charset="0"/>
                <a:ea typeface="宋体" panose="02010600030101010101" pitchFamily="2" charset="-122"/>
              </a:rPr>
              <a:t>（八、十））</a:t>
            </a:r>
            <a:endParaRPr lang="en-US" altLang="zh-CN" b="1" dirty="0" smtClean="0">
              <a:solidFill>
                <a:schemeClr val="bg2"/>
              </a:solidFill>
              <a:latin typeface="Calibri" panose="020F0502020204030204" pitchFamily="34" charset="0"/>
              <a:ea typeface="宋体" panose="02010600030101010101" pitchFamily="2" charset="-122"/>
            </a:endParaRPr>
          </a:p>
          <a:p>
            <a:pPr defTabSz="685800" eaLnBrk="0" fontAlgn="base">
              <a:spcBef>
                <a:spcPct val="0"/>
              </a:spcBef>
              <a:spcAft>
                <a:spcPct val="0"/>
              </a:spcAft>
            </a:pPr>
            <a:endParaRPr lang="zh-CN" altLang="en-US" b="1" dirty="0" smtClean="0">
              <a:solidFill>
                <a:schemeClr val="bg2"/>
              </a:solidFill>
              <a:latin typeface="Calibri" panose="020F0502020204030204" pitchFamily="34" charset="0"/>
              <a:ea typeface="宋体" panose="02010600030101010101" pitchFamily="2" charset="-122"/>
            </a:endParaRPr>
          </a:p>
        </p:txBody>
      </p:sp>
      <p:sp>
        <p:nvSpPr>
          <p:cNvPr id="8" name="椭圆形标注 7"/>
          <p:cNvSpPr/>
          <p:nvPr/>
        </p:nvSpPr>
        <p:spPr bwMode="auto">
          <a:xfrm>
            <a:off x="4862945" y="4069772"/>
            <a:ext cx="2881745" cy="810491"/>
          </a:xfrm>
          <a:prstGeom prst="wedgeEllipseCallout">
            <a:avLst/>
          </a:prstGeom>
          <a:solidFill>
            <a:srgbClr val="0070C0"/>
          </a:solid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a:spcBef>
                <a:spcPct val="0"/>
              </a:spcBef>
              <a:spcAft>
                <a:spcPct val="0"/>
              </a:spcAft>
            </a:pPr>
            <a:r>
              <a:rPr lang="zh-CN" altLang="en-US" b="1" dirty="0" smtClean="0">
                <a:solidFill>
                  <a:schemeClr val="bg2"/>
                </a:solidFill>
                <a:latin typeface="Calibri" panose="020F0502020204030204" pitchFamily="34" charset="0"/>
                <a:ea typeface="宋体" panose="02010600030101010101" pitchFamily="2" charset="-122"/>
              </a:rPr>
              <a:t>政治生活</a:t>
            </a:r>
            <a:endParaRPr lang="en-US" altLang="zh-CN" b="1" dirty="0" smtClean="0">
              <a:solidFill>
                <a:schemeClr val="bg2"/>
              </a:solidFill>
              <a:latin typeface="Calibri" panose="020F0502020204030204" pitchFamily="34" charset="0"/>
              <a:ea typeface="宋体" panose="02010600030101010101" pitchFamily="2" charset="-122"/>
            </a:endParaRPr>
          </a:p>
          <a:p>
            <a:pPr defTabSz="685800" eaLnBrk="0" fontAlgn="base">
              <a:spcBef>
                <a:spcPct val="0"/>
              </a:spcBef>
              <a:spcAft>
                <a:spcPct val="0"/>
              </a:spcAft>
            </a:pPr>
            <a:r>
              <a:rPr lang="zh-CN" altLang="en-US" b="1" dirty="0" smtClean="0">
                <a:solidFill>
                  <a:schemeClr val="bg2"/>
                </a:solidFill>
                <a:latin typeface="Calibri" panose="020F0502020204030204" pitchFamily="34" charset="0"/>
                <a:ea typeface="宋体" panose="02010600030101010101" pitchFamily="2" charset="-122"/>
              </a:rPr>
              <a:t>（九、十三至十五）</a:t>
            </a:r>
            <a:endParaRPr lang="en-US" altLang="zh-CN" b="1" dirty="0" smtClean="0">
              <a:solidFill>
                <a:schemeClr val="bg2"/>
              </a:solidFill>
              <a:latin typeface="Calibri" panose="020F0502020204030204" pitchFamily="34" charset="0"/>
              <a:ea typeface="宋体" panose="02010600030101010101" pitchFamily="2" charset="-122"/>
            </a:endParaRPr>
          </a:p>
          <a:p>
            <a:pPr defTabSz="685800" eaLnBrk="0" fontAlgn="base">
              <a:spcBef>
                <a:spcPct val="0"/>
              </a:spcBef>
              <a:spcAft>
                <a:spcPct val="0"/>
              </a:spcAft>
            </a:pPr>
            <a:endParaRPr lang="zh-CN" altLang="en-US" b="1" dirty="0" smtClean="0">
              <a:solidFill>
                <a:schemeClr val="bg2"/>
              </a:solidFill>
              <a:latin typeface="Calibri" panose="020F0502020204030204" pitchFamily="34" charset="0"/>
              <a:ea typeface="宋体" panose="02010600030101010101" pitchFamily="2" charset="-122"/>
            </a:endParaRPr>
          </a:p>
        </p:txBody>
      </p:sp>
    </p:spTree>
    <p:extLst>
      <p:ext uri="{BB962C8B-B14F-4D97-AF65-F5344CB8AC3E}">
        <p14:creationId xmlns="" xmlns:p14="http://schemas.microsoft.com/office/powerpoint/2010/main" val="964856967"/>
      </p:ext>
    </p:extLst>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内容占位符 2"/>
          <p:cNvSpPr>
            <a:spLocks noGrp="1"/>
          </p:cNvSpPr>
          <p:nvPr>
            <p:ph idx="1"/>
          </p:nvPr>
        </p:nvSpPr>
        <p:spPr bwMode="auto">
          <a:xfrm>
            <a:off x="380423" y="1183157"/>
            <a:ext cx="8410575" cy="2987060"/>
          </a:xfrm>
          <a:noFill/>
          <a:ln>
            <a:miter lim="800000"/>
            <a:headEnd/>
            <a:tailEnd/>
          </a:ln>
        </p:spPr>
        <p:txBody>
          <a:bodyPr vert="horz" wrap="square" lIns="91440" tIns="45720" rIns="91440" bIns="45720" numCol="1" anchor="t" anchorCtr="0" compatLnSpc="1">
            <a:prstTxWarp prst="textNoShape">
              <a:avLst/>
            </a:prstTxWarp>
            <a:noAutofit/>
          </a:bodyPr>
          <a:lstStyle/>
          <a:p>
            <a:pPr marL="0" indent="0">
              <a:buFontTx/>
              <a:buNone/>
            </a:pPr>
            <a:r>
              <a:rPr lang="zh-CN" altLang="en-US" sz="2800" b="1" dirty="0" smtClean="0">
                <a:latin typeface="隶书" pitchFamily="49" charset="-122"/>
                <a:ea typeface="隶书" pitchFamily="49" charset="-122"/>
              </a:rPr>
              <a:t>结合自己的</a:t>
            </a:r>
            <a:r>
              <a:rPr altLang="en-US" sz="2800" b="1" dirty="0" smtClean="0">
                <a:latin typeface="隶书" pitchFamily="49" charset="-122"/>
                <a:ea typeface="隶书" pitchFamily="49" charset="-122"/>
              </a:rPr>
              <a:t>生活感悟</a:t>
            </a:r>
            <a:r>
              <a:rPr lang="zh-CN" altLang="en-US" sz="2800" b="1" dirty="0" smtClean="0">
                <a:latin typeface="隶书" pitchFamily="49" charset="-122"/>
                <a:ea typeface="隶书" pitchFamily="49" charset="-122"/>
              </a:rPr>
              <a:t>，</a:t>
            </a:r>
          </a:p>
          <a:p>
            <a:pPr marL="0" indent="0">
              <a:buFontTx/>
              <a:buNone/>
            </a:pPr>
            <a:r>
              <a:rPr lang="zh-CN" altLang="en-US" sz="2800" b="1" dirty="0" smtClean="0">
                <a:latin typeface="隶书" pitchFamily="49" charset="-122"/>
                <a:ea typeface="隶书" pitchFamily="49" charset="-122"/>
              </a:rPr>
              <a:t>运用《经济生活》和《政治生活》的知识，</a:t>
            </a:r>
          </a:p>
          <a:p>
            <a:pPr marL="0" indent="0">
              <a:buFontTx/>
              <a:buNone/>
            </a:pPr>
            <a:r>
              <a:rPr lang="zh-CN" altLang="en-US" sz="2800" b="1" dirty="0" smtClean="0">
                <a:latin typeface="隶书" pitchFamily="49" charset="-122"/>
                <a:ea typeface="隶书" pitchFamily="49" charset="-122"/>
              </a:rPr>
              <a:t>阐释</a:t>
            </a:r>
            <a:r>
              <a:rPr lang="zh-CN" altLang="en-US" sz="2800" b="1" dirty="0" smtClean="0">
                <a:solidFill>
                  <a:srgbClr val="0033CC"/>
                </a:solidFill>
                <a:latin typeface="隶书" pitchFamily="49" charset="-122"/>
                <a:ea typeface="隶书" pitchFamily="49" charset="-122"/>
              </a:rPr>
              <a:t>中国特色社会主义制度</a:t>
            </a:r>
          </a:p>
          <a:p>
            <a:pPr marL="0" indent="0">
              <a:buFontTx/>
              <a:buNone/>
            </a:pPr>
            <a:r>
              <a:rPr lang="zh-CN" altLang="en-US" sz="2800" b="1" dirty="0" smtClean="0">
                <a:latin typeface="隶书" pitchFamily="49" charset="-122"/>
                <a:ea typeface="隶书" pitchFamily="49" charset="-122"/>
              </a:rPr>
              <a:t>集中体现了中国特色社会主义的特点和优势。</a:t>
            </a:r>
          </a:p>
        </p:txBody>
      </p:sp>
      <p:sp>
        <p:nvSpPr>
          <p:cNvPr id="4" name="圆角矩形 3"/>
          <p:cNvSpPr/>
          <p:nvPr/>
        </p:nvSpPr>
        <p:spPr>
          <a:xfrm>
            <a:off x="5161396" y="233255"/>
            <a:ext cx="3216275" cy="68580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0" bIns="0"/>
          <a:lstStyle/>
          <a:p>
            <a:pPr algn="ctr" defTabSz="953770">
              <a:defRPr/>
            </a:pPr>
            <a:r>
              <a:rPr kumimoji="1" lang="zh-CN" altLang="en-US" sz="4000" b="1" dirty="0">
                <a:solidFill>
                  <a:srgbClr val="FF0000"/>
                </a:solidFill>
                <a:ea typeface="楷体_GB2312" panose="02010609030101010101" charset="-122"/>
              </a:rPr>
              <a:t>制度自信</a:t>
            </a:r>
          </a:p>
        </p:txBody>
      </p:sp>
      <p:sp>
        <p:nvSpPr>
          <p:cNvPr id="5" name="文本框 15"/>
          <p:cNvSpPr txBox="1">
            <a:spLocks noChangeArrowheads="1"/>
          </p:cNvSpPr>
          <p:nvPr/>
        </p:nvSpPr>
        <p:spPr bwMode="auto">
          <a:xfrm>
            <a:off x="249380" y="475495"/>
            <a:ext cx="3900056" cy="584775"/>
          </a:xfrm>
          <a:prstGeom prst="rect">
            <a:avLst/>
          </a:prstGeom>
          <a:noFill/>
          <a:ln w="9525">
            <a:noFill/>
            <a:miter lim="800000"/>
            <a:headEnd/>
            <a:tailEnd/>
          </a:ln>
        </p:spPr>
        <p:txBody>
          <a:bodyPr wrap="square">
            <a:spAutoFit/>
          </a:bodyPr>
          <a:lstStyle/>
          <a:p>
            <a:pPr algn="ctr">
              <a:buFont typeface="Arial" charset="0"/>
              <a:buNone/>
            </a:pPr>
            <a:r>
              <a:rPr lang="zh-CN" altLang="en-US" sz="3200" b="1" dirty="0" smtClean="0">
                <a:solidFill>
                  <a:srgbClr val="FF0000"/>
                </a:solidFill>
                <a:latin typeface="华文新魏" pitchFamily="2" charset="-122"/>
                <a:ea typeface="华文新魏" pitchFamily="2" charset="-122"/>
                <a:cs typeface="华文行楷" pitchFamily="2" charset="-122"/>
              </a:rPr>
              <a:t>四、议题思考</a:t>
            </a:r>
            <a:endParaRPr lang="zh-CN" altLang="zh-CN" sz="3200" b="1" dirty="0">
              <a:solidFill>
                <a:srgbClr val="FF0000"/>
              </a:solidFill>
              <a:latin typeface="华文新魏" pitchFamily="2" charset="-122"/>
              <a:ea typeface="华文新魏" pitchFamily="2" charset="-122"/>
              <a:cs typeface="华文行楷"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idx="4294967295"/>
          </p:nvPr>
        </p:nvSpPr>
        <p:spPr>
          <a:xfrm>
            <a:off x="2628901" y="195486"/>
            <a:ext cx="3836770" cy="457200"/>
          </a:xfrm>
          <a:solidFill>
            <a:srgbClr val="CCFF66"/>
          </a:solidFill>
        </p:spPr>
        <p:txBody>
          <a:bodyPr>
            <a:normAutofit fontScale="90000"/>
          </a:bodyPr>
          <a:lstStyle/>
          <a:p>
            <a:r>
              <a:rPr lang="zh-CN" altLang="en-US" sz="2400" dirty="0" smtClean="0">
                <a:solidFill>
                  <a:srgbClr val="FF0000"/>
                </a:solidFill>
                <a:latin typeface="微软雅黑" pitchFamily="34" charset="-122"/>
                <a:ea typeface="微软雅黑" pitchFamily="34" charset="-122"/>
              </a:rPr>
              <a:t>中国特色社会主义制度</a:t>
            </a:r>
            <a:endParaRPr lang="zh-CN" altLang="en-US" sz="2400" dirty="0">
              <a:latin typeface="微软雅黑" pitchFamily="34" charset="-122"/>
              <a:ea typeface="微软雅黑" pitchFamily="34" charset="-122"/>
            </a:endParaRPr>
          </a:p>
        </p:txBody>
      </p:sp>
      <p:sp>
        <p:nvSpPr>
          <p:cNvPr id="38916" name="矩形 4"/>
          <p:cNvSpPr>
            <a:spLocks noChangeArrowheads="1"/>
          </p:cNvSpPr>
          <p:nvPr/>
        </p:nvSpPr>
        <p:spPr bwMode="auto">
          <a:xfrm>
            <a:off x="2389306" y="942403"/>
            <a:ext cx="4346972" cy="346472"/>
          </a:xfrm>
          <a:prstGeom prst="rect">
            <a:avLst/>
          </a:prstGeom>
          <a:solidFill>
            <a:schemeClr val="accent6">
              <a:lumMod val="20000"/>
              <a:lumOff val="80000"/>
            </a:schemeClr>
          </a:solidFill>
          <a:ln w="9525">
            <a:noFill/>
            <a:miter lim="800000"/>
            <a:headEnd/>
            <a:tailEnd/>
          </a:ln>
        </p:spPr>
        <p:txBody>
          <a:bodyPr lIns="68580" tIns="34290" rIns="68580" bIns="34290">
            <a:spAutoFit/>
          </a:bodyPr>
          <a:lstStyle/>
          <a:p>
            <a:r>
              <a:rPr lang="zh-CN" altLang="en-US" b="1" dirty="0">
                <a:latin typeface="黑体" pitchFamily="49" charset="-122"/>
                <a:ea typeface="黑体" pitchFamily="49" charset="-122"/>
              </a:rPr>
              <a:t>公有制为主体、多种所有制经济共同发展</a:t>
            </a:r>
          </a:p>
        </p:txBody>
      </p:sp>
      <p:sp>
        <p:nvSpPr>
          <p:cNvPr id="38922" name="矩形 4"/>
          <p:cNvSpPr>
            <a:spLocks noChangeArrowheads="1"/>
          </p:cNvSpPr>
          <p:nvPr/>
        </p:nvSpPr>
        <p:spPr bwMode="auto">
          <a:xfrm>
            <a:off x="2406781" y="1312965"/>
            <a:ext cx="4094960" cy="342900"/>
          </a:xfrm>
          <a:prstGeom prst="rect">
            <a:avLst/>
          </a:prstGeom>
          <a:solidFill>
            <a:srgbClr val="92D050"/>
          </a:solidFill>
          <a:ln w="9525">
            <a:noFill/>
            <a:miter lim="800000"/>
            <a:headEnd/>
            <a:tailEnd/>
          </a:ln>
        </p:spPr>
        <p:txBody>
          <a:bodyPr wrap="square" lIns="68580" tIns="34290" rIns="68580" bIns="34290">
            <a:spAutoFit/>
          </a:bodyPr>
          <a:lstStyle/>
          <a:p>
            <a:r>
              <a:rPr lang="zh-CN" altLang="en-US" b="1" dirty="0">
                <a:latin typeface="黑体" pitchFamily="49" charset="-122"/>
                <a:ea typeface="黑体" pitchFamily="49" charset="-122"/>
              </a:rPr>
              <a:t>按劳分配为主体、多种分配方式并存</a:t>
            </a:r>
          </a:p>
        </p:txBody>
      </p:sp>
      <p:sp>
        <p:nvSpPr>
          <p:cNvPr id="23563" name="AutoShape 22"/>
          <p:cNvSpPr>
            <a:spLocks/>
          </p:cNvSpPr>
          <p:nvPr/>
        </p:nvSpPr>
        <p:spPr bwMode="auto">
          <a:xfrm>
            <a:off x="2171700" y="1068779"/>
            <a:ext cx="241960" cy="899556"/>
          </a:xfrm>
          <a:prstGeom prst="leftBrace">
            <a:avLst>
              <a:gd name="adj1" fmla="val 50000"/>
              <a:gd name="adj2" fmla="val 50000"/>
            </a:avLst>
          </a:prstGeom>
          <a:noFill/>
          <a:ln w="38100">
            <a:solidFill>
              <a:srgbClr val="FF0000"/>
            </a:solidFill>
            <a:round/>
            <a:headEnd/>
            <a:tailEnd/>
          </a:ln>
        </p:spPr>
        <p:txBody>
          <a:bodyPr wrap="none" lIns="68580" tIns="34290" rIns="68580" bIns="34290" anchor="ctr"/>
          <a:lstStyle/>
          <a:p>
            <a:endParaRPr lang="zh-CN" altLang="en-US" b="1" dirty="0">
              <a:latin typeface="黑体" pitchFamily="49" charset="-122"/>
            </a:endParaRPr>
          </a:p>
        </p:txBody>
      </p:sp>
      <p:sp>
        <p:nvSpPr>
          <p:cNvPr id="38925" name="Rectangle 13"/>
          <p:cNvSpPr>
            <a:spLocks noChangeArrowheads="1"/>
          </p:cNvSpPr>
          <p:nvPr/>
        </p:nvSpPr>
        <p:spPr bwMode="auto">
          <a:xfrm>
            <a:off x="783772" y="1148403"/>
            <a:ext cx="1184564" cy="623248"/>
          </a:xfrm>
          <a:prstGeom prst="rect">
            <a:avLst/>
          </a:prstGeom>
          <a:noFill/>
          <a:ln w="28575">
            <a:solidFill>
              <a:srgbClr val="FF4F4F"/>
            </a:solidFill>
            <a:miter lim="800000"/>
            <a:headEnd/>
            <a:tailEnd/>
          </a:ln>
          <a:effectLst>
            <a:prstShdw prst="shdw17" dist="17961" dir="2700000">
              <a:schemeClr val="accent1">
                <a:gamma/>
                <a:shade val="60000"/>
                <a:invGamma/>
              </a:schemeClr>
            </a:prstShdw>
          </a:effectLst>
        </p:spPr>
        <p:txBody>
          <a:bodyPr wrap="square" lIns="68580" tIns="34290" rIns="68580" bIns="34290">
            <a:spAutoFit/>
          </a:bodyPr>
          <a:lstStyle/>
          <a:p>
            <a:pPr>
              <a:defRPr/>
            </a:pPr>
            <a:r>
              <a:rPr lang="zh-CN" altLang="en-US" b="1" dirty="0">
                <a:latin typeface="微软雅黑" panose="020B0503020204020204" pitchFamily="34" charset="-122"/>
                <a:ea typeface="微软雅黑" panose="020B0503020204020204" pitchFamily="34" charset="-122"/>
              </a:rPr>
              <a:t>基本经济</a:t>
            </a:r>
            <a:endParaRPr lang="en-US" altLang="zh-CN" b="1" dirty="0">
              <a:latin typeface="微软雅黑" panose="020B0503020204020204" pitchFamily="34" charset="-122"/>
              <a:ea typeface="微软雅黑" panose="020B0503020204020204" pitchFamily="34" charset="-122"/>
            </a:endParaRPr>
          </a:p>
          <a:p>
            <a:pPr>
              <a:defRPr/>
            </a:pPr>
            <a:r>
              <a:rPr lang="zh-CN" altLang="en-US" b="1" dirty="0">
                <a:latin typeface="微软雅黑" panose="020B0503020204020204" pitchFamily="34" charset="-122"/>
                <a:ea typeface="微软雅黑" panose="020B0503020204020204" pitchFamily="34" charset="-122"/>
              </a:rPr>
              <a:t>    制度</a:t>
            </a:r>
          </a:p>
        </p:txBody>
      </p:sp>
      <p:sp>
        <p:nvSpPr>
          <p:cNvPr id="38929" name="Text Box 29"/>
          <p:cNvSpPr txBox="1">
            <a:spLocks noChangeArrowheads="1"/>
          </p:cNvSpPr>
          <p:nvPr/>
        </p:nvSpPr>
        <p:spPr bwMode="auto">
          <a:xfrm>
            <a:off x="2363623" y="3498944"/>
            <a:ext cx="1523494" cy="346249"/>
          </a:xfrm>
          <a:prstGeom prst="rect">
            <a:avLst/>
          </a:prstGeom>
          <a:solidFill>
            <a:schemeClr val="accent2">
              <a:lumMod val="20000"/>
              <a:lumOff val="80000"/>
            </a:schemeClr>
          </a:solidFill>
          <a:ln w="9525">
            <a:noFill/>
            <a:miter lim="800000"/>
            <a:headEnd/>
            <a:tailEnd/>
          </a:ln>
        </p:spPr>
        <p:txBody>
          <a:bodyPr wrap="none" lIns="68580" tIns="34290" rIns="68580" bIns="34290">
            <a:spAutoFit/>
          </a:bodyPr>
          <a:lstStyle/>
          <a:p>
            <a:r>
              <a:rPr lang="zh-CN" altLang="en-US" b="1" dirty="0">
                <a:solidFill>
                  <a:srgbClr val="FF0000"/>
                </a:solidFill>
                <a:latin typeface="黑体" pitchFamily="49" charset="-122"/>
              </a:rPr>
              <a:t>基本</a:t>
            </a:r>
            <a:r>
              <a:rPr lang="zh-CN" altLang="en-US" b="1" dirty="0">
                <a:latin typeface="黑体" pitchFamily="49" charset="-122"/>
              </a:rPr>
              <a:t>政治制度</a:t>
            </a:r>
          </a:p>
        </p:txBody>
      </p:sp>
      <p:sp>
        <p:nvSpPr>
          <p:cNvPr id="14347" name="Rectangle 6"/>
          <p:cNvSpPr>
            <a:spLocks noChangeArrowheads="1"/>
          </p:cNvSpPr>
          <p:nvPr/>
        </p:nvSpPr>
        <p:spPr bwMode="auto">
          <a:xfrm>
            <a:off x="706272" y="2895971"/>
            <a:ext cx="1299949" cy="623248"/>
          </a:xfrm>
          <a:prstGeom prst="rect">
            <a:avLst/>
          </a:prstGeom>
          <a:noFill/>
          <a:ln w="38100">
            <a:solidFill>
              <a:srgbClr val="FF4F4F"/>
            </a:solidFill>
            <a:miter lim="800000"/>
            <a:headEnd/>
            <a:tailEnd/>
          </a:ln>
        </p:spPr>
        <p:txBody>
          <a:bodyPr wrap="square" lIns="68580" tIns="34290" rIns="68580" bIns="34290">
            <a:spAutoFit/>
          </a:bodyPr>
          <a:lstStyle/>
          <a:p>
            <a:r>
              <a:rPr lang="zh-CN" altLang="en-US" b="1" dirty="0">
                <a:latin typeface="微软雅黑" panose="020B0503020204020204" pitchFamily="34" charset="-122"/>
                <a:ea typeface="微软雅黑" panose="020B0503020204020204" pitchFamily="34" charset="-122"/>
              </a:rPr>
              <a:t>    政治</a:t>
            </a:r>
            <a:endParaRPr lang="en-US" altLang="zh-CN" b="1"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    制度</a:t>
            </a:r>
          </a:p>
        </p:txBody>
      </p:sp>
      <p:sp>
        <p:nvSpPr>
          <p:cNvPr id="38931" name="Rectangle 7"/>
          <p:cNvSpPr>
            <a:spLocks noChangeArrowheads="1"/>
          </p:cNvSpPr>
          <p:nvPr/>
        </p:nvSpPr>
        <p:spPr bwMode="auto">
          <a:xfrm>
            <a:off x="2400301" y="2183606"/>
            <a:ext cx="3625031" cy="346249"/>
          </a:xfrm>
          <a:prstGeom prst="rect">
            <a:avLst/>
          </a:prstGeom>
          <a:solidFill>
            <a:srgbClr val="FFC000"/>
          </a:solidFill>
          <a:ln w="9525">
            <a:noFill/>
            <a:miter lim="800000"/>
            <a:headEnd/>
            <a:tailEnd/>
          </a:ln>
        </p:spPr>
        <p:txBody>
          <a:bodyPr wrap="none" lIns="68580" tIns="34290" rIns="68580" bIns="34290">
            <a:spAutoFit/>
          </a:bodyPr>
          <a:lstStyle/>
          <a:p>
            <a:pPr eaLnBrk="0" hangingPunct="0">
              <a:spcBef>
                <a:spcPct val="20000"/>
              </a:spcBef>
              <a:buClr>
                <a:schemeClr val="folHlink"/>
              </a:buClr>
              <a:buFont typeface="Wingdings" pitchFamily="2" charset="2"/>
              <a:buNone/>
            </a:pPr>
            <a:r>
              <a:rPr lang="zh-CN" altLang="en-US" b="1" dirty="0">
                <a:latin typeface="黑体" panose="02010609060101010101" pitchFamily="49" charset="-122"/>
                <a:ea typeface="黑体" panose="02010609060101010101" pitchFamily="49" charset="-122"/>
              </a:rPr>
              <a:t>我国社会主义制度</a:t>
            </a:r>
            <a:r>
              <a:rPr lang="zh-CN" altLang="en-US" b="1" dirty="0">
                <a:solidFill>
                  <a:srgbClr val="FF0000"/>
                </a:solidFill>
                <a:latin typeface="黑体" pitchFamily="49" charset="-122"/>
                <a:ea typeface="黑体" panose="02010609060101010101" pitchFamily="49" charset="-122"/>
              </a:rPr>
              <a:t>最根本</a:t>
            </a:r>
            <a:r>
              <a:rPr lang="zh-CN" altLang="en-US" b="1" dirty="0">
                <a:latin typeface="黑体" pitchFamily="49" charset="-122"/>
                <a:ea typeface="黑体" panose="02010609060101010101" pitchFamily="49" charset="-122"/>
              </a:rPr>
              <a:t>的制度：</a:t>
            </a:r>
          </a:p>
        </p:txBody>
      </p:sp>
      <p:sp>
        <p:nvSpPr>
          <p:cNvPr id="23560" name="Rectangle 8"/>
          <p:cNvSpPr>
            <a:spLocks noChangeArrowheads="1"/>
          </p:cNvSpPr>
          <p:nvPr/>
        </p:nvSpPr>
        <p:spPr bwMode="auto">
          <a:xfrm>
            <a:off x="5868145" y="2193708"/>
            <a:ext cx="1516856" cy="342900"/>
          </a:xfrm>
          <a:prstGeom prst="rect">
            <a:avLst/>
          </a:prstGeom>
          <a:solidFill>
            <a:srgbClr val="FFC000"/>
          </a:solidFill>
          <a:ln w="9525">
            <a:noFill/>
            <a:miter lim="800000"/>
            <a:headEnd/>
            <a:tailEnd/>
          </a:ln>
        </p:spPr>
        <p:txBody>
          <a:bodyPr wrap="none" lIns="68580" tIns="34290" rIns="68580" bIns="34290">
            <a:spAutoFit/>
          </a:bodyPr>
          <a:lstStyle/>
          <a:p>
            <a:pPr eaLnBrk="0" hangingPunct="0">
              <a:spcBef>
                <a:spcPct val="20000"/>
              </a:spcBef>
              <a:buClr>
                <a:schemeClr val="folHlink"/>
              </a:buClr>
              <a:buFont typeface="Wingdings" pitchFamily="2" charset="2"/>
              <a:buNone/>
            </a:pPr>
            <a:r>
              <a:rPr lang="zh-CN" altLang="en-US" b="1" dirty="0">
                <a:solidFill>
                  <a:srgbClr val="003399"/>
                </a:solidFill>
                <a:latin typeface="黑体" pitchFamily="49" charset="-122"/>
              </a:rPr>
              <a:t>人民民主专政</a:t>
            </a:r>
          </a:p>
        </p:txBody>
      </p:sp>
      <p:sp>
        <p:nvSpPr>
          <p:cNvPr id="23561" name="Text Box 30"/>
          <p:cNvSpPr txBox="1">
            <a:spLocks noChangeArrowheads="1"/>
          </p:cNvSpPr>
          <p:nvPr/>
        </p:nvSpPr>
        <p:spPr bwMode="auto">
          <a:xfrm>
            <a:off x="3886200" y="2390775"/>
            <a:ext cx="2010807" cy="900246"/>
          </a:xfrm>
          <a:prstGeom prst="rect">
            <a:avLst/>
          </a:prstGeom>
          <a:noFill/>
          <a:ln w="9525">
            <a:noFill/>
            <a:miter lim="800000"/>
            <a:headEnd/>
            <a:tailEnd/>
          </a:ln>
        </p:spPr>
        <p:txBody>
          <a:bodyPr wrap="none" lIns="68580" tIns="34290" rIns="68580" bIns="34290">
            <a:spAutoFit/>
          </a:bodyPr>
          <a:lstStyle/>
          <a:p>
            <a:endParaRPr lang="zh-CN" altLang="en-US" b="1" dirty="0">
              <a:latin typeface="黑体" pitchFamily="49" charset="-122"/>
            </a:endParaRPr>
          </a:p>
          <a:p>
            <a:endParaRPr lang="zh-CN" altLang="en-US" b="1" dirty="0">
              <a:latin typeface="黑体" pitchFamily="49" charset="-122"/>
            </a:endParaRPr>
          </a:p>
          <a:p>
            <a:r>
              <a:rPr lang="zh-CN" altLang="en-US" b="1" dirty="0">
                <a:latin typeface="黑体" pitchFamily="49" charset="-122"/>
              </a:rPr>
              <a:t>                </a:t>
            </a:r>
          </a:p>
        </p:txBody>
      </p:sp>
      <p:sp>
        <p:nvSpPr>
          <p:cNvPr id="23562" name="Rectangle 31"/>
          <p:cNvSpPr>
            <a:spLocks noChangeArrowheads="1"/>
          </p:cNvSpPr>
          <p:nvPr/>
        </p:nvSpPr>
        <p:spPr bwMode="auto">
          <a:xfrm>
            <a:off x="4035491" y="3317225"/>
            <a:ext cx="4838966" cy="346249"/>
          </a:xfrm>
          <a:prstGeom prst="rect">
            <a:avLst/>
          </a:prstGeom>
          <a:solidFill>
            <a:schemeClr val="accent2">
              <a:lumMod val="20000"/>
              <a:lumOff val="80000"/>
            </a:schemeClr>
          </a:solidFill>
          <a:ln w="9525">
            <a:noFill/>
            <a:miter lim="800000"/>
            <a:headEnd/>
            <a:tailEnd/>
          </a:ln>
        </p:spPr>
        <p:txBody>
          <a:bodyPr wrap="square" lIns="68580" tIns="34290" rIns="68580" bIns="34290">
            <a:spAutoFit/>
          </a:bodyPr>
          <a:lstStyle/>
          <a:p>
            <a:pPr>
              <a:spcBef>
                <a:spcPct val="50000"/>
              </a:spcBef>
            </a:pPr>
            <a:r>
              <a:rPr lang="zh-CN" altLang="en-US" b="1" dirty="0">
                <a:latin typeface="黑体" pitchFamily="49" charset="-122"/>
              </a:rPr>
              <a:t>中国共产党领导的多党合作和政治协商制度</a:t>
            </a:r>
          </a:p>
        </p:txBody>
      </p:sp>
      <p:sp>
        <p:nvSpPr>
          <p:cNvPr id="2" name="AutoShape 22"/>
          <p:cNvSpPr>
            <a:spLocks/>
          </p:cNvSpPr>
          <p:nvPr/>
        </p:nvSpPr>
        <p:spPr bwMode="auto">
          <a:xfrm>
            <a:off x="3886202" y="3419582"/>
            <a:ext cx="108347" cy="1134666"/>
          </a:xfrm>
          <a:prstGeom prst="leftBrace">
            <a:avLst>
              <a:gd name="adj1" fmla="val 87271"/>
              <a:gd name="adj2" fmla="val 50000"/>
            </a:avLst>
          </a:prstGeom>
          <a:noFill/>
          <a:ln w="38100">
            <a:solidFill>
              <a:srgbClr val="FF0000"/>
            </a:solidFill>
            <a:round/>
            <a:headEnd/>
            <a:tailEnd/>
          </a:ln>
        </p:spPr>
        <p:txBody>
          <a:bodyPr wrap="none" lIns="68580" tIns="34290" rIns="68580" bIns="34290" anchor="ctr"/>
          <a:lstStyle/>
          <a:p>
            <a:endParaRPr lang="zh-CN" altLang="en-US" b="1" dirty="0">
              <a:latin typeface="黑体" pitchFamily="49" charset="-122"/>
            </a:endParaRPr>
          </a:p>
        </p:txBody>
      </p:sp>
      <p:sp>
        <p:nvSpPr>
          <p:cNvPr id="3" name="AutoShape 22"/>
          <p:cNvSpPr>
            <a:spLocks/>
          </p:cNvSpPr>
          <p:nvPr/>
        </p:nvSpPr>
        <p:spPr bwMode="auto">
          <a:xfrm>
            <a:off x="2228850" y="2412206"/>
            <a:ext cx="228600" cy="1828800"/>
          </a:xfrm>
          <a:prstGeom prst="leftBrace">
            <a:avLst>
              <a:gd name="adj1" fmla="val 66667"/>
              <a:gd name="adj2" fmla="val 50000"/>
            </a:avLst>
          </a:prstGeom>
          <a:noFill/>
          <a:ln w="38100">
            <a:solidFill>
              <a:srgbClr val="FF0000"/>
            </a:solidFill>
            <a:round/>
            <a:headEnd/>
            <a:tailEnd/>
          </a:ln>
        </p:spPr>
        <p:txBody>
          <a:bodyPr wrap="none" lIns="68580" tIns="34290" rIns="68580" bIns="34290" anchor="ctr"/>
          <a:lstStyle/>
          <a:p>
            <a:endParaRPr lang="zh-CN" altLang="en-US" b="1" dirty="0">
              <a:latin typeface="黑体" pitchFamily="49" charset="-122"/>
            </a:endParaRPr>
          </a:p>
        </p:txBody>
      </p:sp>
      <p:sp>
        <p:nvSpPr>
          <p:cNvPr id="19" name="矩形 4"/>
          <p:cNvSpPr>
            <a:spLocks noChangeArrowheads="1"/>
          </p:cNvSpPr>
          <p:nvPr/>
        </p:nvSpPr>
        <p:spPr bwMode="auto">
          <a:xfrm>
            <a:off x="2476548" y="1658834"/>
            <a:ext cx="4094960" cy="342900"/>
          </a:xfrm>
          <a:prstGeom prst="rect">
            <a:avLst/>
          </a:prstGeom>
          <a:solidFill>
            <a:srgbClr val="FFFF00"/>
          </a:solidFill>
          <a:ln w="9525">
            <a:noFill/>
            <a:miter lim="800000"/>
            <a:headEnd/>
            <a:tailEnd/>
          </a:ln>
        </p:spPr>
        <p:txBody>
          <a:bodyPr wrap="square" lIns="68580" tIns="34290" rIns="68580" bIns="34290">
            <a:spAutoFit/>
          </a:bodyPr>
          <a:lstStyle/>
          <a:p>
            <a:r>
              <a:rPr lang="zh-CN" altLang="en-US" b="1" dirty="0">
                <a:latin typeface="黑体" pitchFamily="49" charset="-122"/>
                <a:ea typeface="黑体" pitchFamily="49" charset="-122"/>
              </a:rPr>
              <a:t>社会主义市场经济体制</a:t>
            </a:r>
          </a:p>
        </p:txBody>
      </p:sp>
      <p:sp>
        <p:nvSpPr>
          <p:cNvPr id="20" name="矩形 19"/>
          <p:cNvSpPr/>
          <p:nvPr/>
        </p:nvSpPr>
        <p:spPr>
          <a:xfrm>
            <a:off x="2372745" y="2771033"/>
            <a:ext cx="1598753" cy="346249"/>
          </a:xfrm>
          <a:prstGeom prst="rect">
            <a:avLst/>
          </a:prstGeom>
          <a:solidFill>
            <a:srgbClr val="92D050"/>
          </a:solidFill>
        </p:spPr>
        <p:txBody>
          <a:bodyPr wrap="square" lIns="68580" tIns="34290" rIns="68580" bIns="34290">
            <a:spAutoFit/>
          </a:bodyPr>
          <a:lstStyle/>
          <a:p>
            <a:r>
              <a:rPr lang="zh-CN" altLang="en-US" b="1" dirty="0">
                <a:solidFill>
                  <a:srgbClr val="FF0000"/>
                </a:solidFill>
                <a:latin typeface="黑体" pitchFamily="49" charset="-122"/>
              </a:rPr>
              <a:t>根本</a:t>
            </a:r>
            <a:r>
              <a:rPr lang="zh-CN" altLang="en-US" b="1" dirty="0">
                <a:latin typeface="黑体" pitchFamily="49" charset="-122"/>
              </a:rPr>
              <a:t>政治制度</a:t>
            </a:r>
            <a:endParaRPr lang="zh-CN" altLang="en-US" b="1" dirty="0"/>
          </a:p>
        </p:txBody>
      </p:sp>
      <p:sp>
        <p:nvSpPr>
          <p:cNvPr id="21" name="矩形 20"/>
          <p:cNvSpPr/>
          <p:nvPr/>
        </p:nvSpPr>
        <p:spPr>
          <a:xfrm>
            <a:off x="4061338" y="2760798"/>
            <a:ext cx="1994777" cy="346249"/>
          </a:xfrm>
          <a:prstGeom prst="rect">
            <a:avLst/>
          </a:prstGeom>
          <a:solidFill>
            <a:srgbClr val="92D050"/>
          </a:solidFill>
          <a:ln>
            <a:solidFill>
              <a:schemeClr val="accent1"/>
            </a:solidFill>
          </a:ln>
        </p:spPr>
        <p:txBody>
          <a:bodyPr wrap="none" lIns="68580" tIns="34290" rIns="68580" bIns="34290">
            <a:spAutoFit/>
          </a:bodyPr>
          <a:lstStyle/>
          <a:p>
            <a:r>
              <a:rPr lang="zh-CN" altLang="en-US" b="1" dirty="0">
                <a:latin typeface="黑体" pitchFamily="49" charset="-122"/>
              </a:rPr>
              <a:t>人民代表大会制度</a:t>
            </a:r>
          </a:p>
        </p:txBody>
      </p:sp>
      <p:sp>
        <p:nvSpPr>
          <p:cNvPr id="22" name="矩形 21"/>
          <p:cNvSpPr/>
          <p:nvPr/>
        </p:nvSpPr>
        <p:spPr>
          <a:xfrm>
            <a:off x="4040638" y="4050510"/>
            <a:ext cx="1994777" cy="346249"/>
          </a:xfrm>
          <a:prstGeom prst="rect">
            <a:avLst/>
          </a:prstGeom>
          <a:solidFill>
            <a:schemeClr val="accent2">
              <a:lumMod val="20000"/>
              <a:lumOff val="80000"/>
            </a:schemeClr>
          </a:solidFill>
        </p:spPr>
        <p:txBody>
          <a:bodyPr wrap="none" lIns="68580" tIns="34290" rIns="68580" bIns="34290">
            <a:spAutoFit/>
          </a:bodyPr>
          <a:lstStyle/>
          <a:p>
            <a:r>
              <a:rPr lang="zh-CN" altLang="en-US" b="1" dirty="0">
                <a:latin typeface="黑体" pitchFamily="49" charset="-122"/>
              </a:rPr>
              <a:t>基层群众自治制度</a:t>
            </a:r>
            <a:endParaRPr lang="zh-CN" altLang="en-US" dirty="0"/>
          </a:p>
        </p:txBody>
      </p:sp>
      <p:sp>
        <p:nvSpPr>
          <p:cNvPr id="23" name="矩形 22"/>
          <p:cNvSpPr/>
          <p:nvPr/>
        </p:nvSpPr>
        <p:spPr>
          <a:xfrm>
            <a:off x="4010160" y="3661550"/>
            <a:ext cx="1994777" cy="346249"/>
          </a:xfrm>
          <a:prstGeom prst="rect">
            <a:avLst/>
          </a:prstGeom>
          <a:solidFill>
            <a:schemeClr val="accent2">
              <a:lumMod val="20000"/>
              <a:lumOff val="80000"/>
            </a:schemeClr>
          </a:solidFill>
        </p:spPr>
        <p:txBody>
          <a:bodyPr wrap="none" lIns="68580" tIns="34290" rIns="68580" bIns="34290">
            <a:spAutoFit/>
          </a:bodyPr>
          <a:lstStyle/>
          <a:p>
            <a:r>
              <a:rPr lang="zh-CN" altLang="en-US" b="1" dirty="0">
                <a:latin typeface="黑体" pitchFamily="49" charset="-122"/>
              </a:rPr>
              <a:t>民族区域自治制度</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a:extLst>
              <a:ext uri="{FF2B5EF4-FFF2-40B4-BE49-F238E27FC236}">
                <a16:creationId xmlns="" xmlns:a16="http://schemas.microsoft.com/office/drawing/2014/main" id="{148919DB-EADB-4109-BE2C-848FC34F5393}"/>
              </a:ext>
            </a:extLst>
          </p:cNvPr>
          <p:cNvSpPr>
            <a:spLocks noChangeArrowheads="1"/>
          </p:cNvSpPr>
          <p:nvPr/>
        </p:nvSpPr>
        <p:spPr bwMode="auto">
          <a:xfrm>
            <a:off x="2594473" y="1705780"/>
            <a:ext cx="2239178" cy="1361911"/>
          </a:xfrm>
          <a:prstGeom prst="rect">
            <a:avLst/>
          </a:prstGeom>
          <a:solidFill>
            <a:schemeClr val="accent2">
              <a:lumMod val="40000"/>
              <a:lumOff val="60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100" b="1" dirty="0">
                <a:solidFill>
                  <a:srgbClr val="000000"/>
                </a:solidFill>
                <a:latin typeface="+mn-ea"/>
                <a:ea typeface="+mn-ea"/>
                <a:sym typeface="Calibri" panose="020F0502020204030204" pitchFamily="34" charset="0"/>
              </a:rPr>
              <a:t> </a:t>
            </a:r>
            <a:r>
              <a:rPr lang="zh-CN" altLang="en-US" sz="2100" b="1" dirty="0" smtClean="0">
                <a:solidFill>
                  <a:srgbClr val="000000"/>
                </a:solidFill>
                <a:latin typeface="+mn-ea"/>
                <a:ea typeface="+mn-ea"/>
                <a:sym typeface="Calibri" panose="020F0502020204030204" pitchFamily="34" charset="0"/>
              </a:rPr>
              <a:t>生产关系</a:t>
            </a:r>
            <a:endParaRPr lang="zh-CN" altLang="en-US" sz="2100" b="1" dirty="0">
              <a:solidFill>
                <a:srgbClr val="000000"/>
              </a:solidFill>
              <a:latin typeface="+mn-ea"/>
              <a:ea typeface="+mn-ea"/>
              <a:sym typeface="Calibri" panose="020F0502020204030204" pitchFamily="34" charset="0"/>
            </a:endParaRPr>
          </a:p>
          <a:p>
            <a:pPr eaLnBrk="1" hangingPunct="1">
              <a:spcBef>
                <a:spcPct val="50000"/>
              </a:spcBef>
            </a:pPr>
            <a:r>
              <a:rPr lang="zh-CN" altLang="en-US" sz="2100" b="1" dirty="0" smtClean="0">
                <a:solidFill>
                  <a:srgbClr val="FF0000"/>
                </a:solidFill>
                <a:latin typeface="+mn-ea"/>
                <a:ea typeface="+mn-ea"/>
                <a:sym typeface="Calibri" panose="020F0502020204030204" pitchFamily="34" charset="0"/>
              </a:rPr>
              <a:t>（基本经济制度</a:t>
            </a:r>
            <a:r>
              <a:rPr lang="zh-CN" altLang="en-US" sz="2100" b="1" dirty="0">
                <a:solidFill>
                  <a:srgbClr val="FF0000"/>
                </a:solidFill>
                <a:latin typeface="+mn-ea"/>
                <a:ea typeface="+mn-ea"/>
                <a:sym typeface="Calibri" panose="020F0502020204030204" pitchFamily="34" charset="0"/>
              </a:rPr>
              <a:t>）</a:t>
            </a:r>
          </a:p>
          <a:p>
            <a:pPr eaLnBrk="1" hangingPunct="1">
              <a:spcBef>
                <a:spcPct val="50000"/>
              </a:spcBef>
            </a:pPr>
            <a:r>
              <a:rPr lang="zh-CN" altLang="en-US" sz="2100" b="1" dirty="0">
                <a:solidFill>
                  <a:srgbClr val="FF0000"/>
                </a:solidFill>
                <a:latin typeface="+mn-ea"/>
                <a:ea typeface="+mn-ea"/>
                <a:sym typeface="Calibri" panose="020F0502020204030204" pitchFamily="34" charset="0"/>
              </a:rPr>
              <a:t>    </a:t>
            </a:r>
            <a:endParaRPr lang="zh-CN" altLang="en-US" sz="2100" b="1" dirty="0">
              <a:solidFill>
                <a:srgbClr val="FF0000"/>
              </a:solidFill>
              <a:latin typeface="+mn-ea"/>
              <a:ea typeface="+mn-ea"/>
            </a:endParaRPr>
          </a:p>
        </p:txBody>
      </p:sp>
      <p:sp>
        <p:nvSpPr>
          <p:cNvPr id="140291" name="AutoShape 3">
            <a:extLst>
              <a:ext uri="{FF2B5EF4-FFF2-40B4-BE49-F238E27FC236}">
                <a16:creationId xmlns="" xmlns:a16="http://schemas.microsoft.com/office/drawing/2014/main" id="{E388EA6A-ED52-4535-8CE2-3812805CB5BB}"/>
              </a:ext>
            </a:extLst>
          </p:cNvPr>
          <p:cNvSpPr>
            <a:spLocks/>
          </p:cNvSpPr>
          <p:nvPr/>
        </p:nvSpPr>
        <p:spPr bwMode="auto">
          <a:xfrm>
            <a:off x="4973386" y="1138697"/>
            <a:ext cx="325040" cy="2970610"/>
          </a:xfrm>
          <a:prstGeom prst="leftBrace">
            <a:avLst>
              <a:gd name="adj1" fmla="val 76033"/>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00" b="1" dirty="0">
              <a:solidFill>
                <a:srgbClr val="000000"/>
              </a:solidFill>
              <a:latin typeface="+mn-ea"/>
              <a:ea typeface="+mn-ea"/>
              <a:sym typeface="Calibri" panose="020F0502020204030204" pitchFamily="34" charset="0"/>
            </a:endParaRPr>
          </a:p>
        </p:txBody>
      </p:sp>
      <p:sp>
        <p:nvSpPr>
          <p:cNvPr id="140292" name="Text Box 4">
            <a:extLst>
              <a:ext uri="{FF2B5EF4-FFF2-40B4-BE49-F238E27FC236}">
                <a16:creationId xmlns="" xmlns:a16="http://schemas.microsoft.com/office/drawing/2014/main" id="{C642030B-0890-45E8-B314-5884FDAC24A6}"/>
              </a:ext>
            </a:extLst>
          </p:cNvPr>
          <p:cNvSpPr>
            <a:spLocks noChangeArrowheads="1"/>
          </p:cNvSpPr>
          <p:nvPr/>
        </p:nvSpPr>
        <p:spPr bwMode="auto">
          <a:xfrm>
            <a:off x="5440513" y="606932"/>
            <a:ext cx="2392481" cy="877163"/>
          </a:xfrm>
          <a:prstGeom prst="rect">
            <a:avLst/>
          </a:prstGeom>
          <a:solidFill>
            <a:schemeClr val="accent2">
              <a:lumMod val="20000"/>
              <a:lumOff val="80000"/>
            </a:schemeClr>
          </a:solidFill>
          <a:ln>
            <a:noFill/>
          </a:ln>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100" b="1" dirty="0">
                <a:solidFill>
                  <a:srgbClr val="000000"/>
                </a:solidFill>
                <a:latin typeface="+mn-ea"/>
                <a:ea typeface="+mn-ea"/>
                <a:sym typeface="Calibri" panose="020F0502020204030204" pitchFamily="34" charset="0"/>
              </a:rPr>
              <a:t>生产资料</a:t>
            </a:r>
          </a:p>
          <a:p>
            <a:pPr eaLnBrk="1" hangingPunct="1">
              <a:spcBef>
                <a:spcPct val="50000"/>
              </a:spcBef>
            </a:pPr>
            <a:r>
              <a:rPr lang="zh-CN" altLang="en-US" sz="2100" b="1" dirty="0" smtClean="0">
                <a:solidFill>
                  <a:srgbClr val="000000"/>
                </a:solidFill>
                <a:latin typeface="+mn-ea"/>
                <a:ea typeface="+mn-ea"/>
                <a:sym typeface="Calibri" panose="020F0502020204030204" pitchFamily="34" charset="0"/>
              </a:rPr>
              <a:t>所有制</a:t>
            </a:r>
            <a:endParaRPr lang="zh-CN" altLang="en-US" sz="2100" b="1" dirty="0">
              <a:latin typeface="+mn-ea"/>
              <a:ea typeface="+mn-ea"/>
            </a:endParaRPr>
          </a:p>
        </p:txBody>
      </p:sp>
      <p:sp>
        <p:nvSpPr>
          <p:cNvPr id="140293" name="Text Box 6">
            <a:extLst>
              <a:ext uri="{FF2B5EF4-FFF2-40B4-BE49-F238E27FC236}">
                <a16:creationId xmlns="" xmlns:a16="http://schemas.microsoft.com/office/drawing/2014/main" id="{5259255D-E5CC-47C6-86E8-0D60F9D09DDA}"/>
              </a:ext>
            </a:extLst>
          </p:cNvPr>
          <p:cNvSpPr>
            <a:spLocks noChangeArrowheads="1"/>
          </p:cNvSpPr>
          <p:nvPr/>
        </p:nvSpPr>
        <p:spPr bwMode="auto">
          <a:xfrm>
            <a:off x="4597047" y="1067561"/>
            <a:ext cx="1188244"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sz="2100" b="1" dirty="0">
              <a:solidFill>
                <a:srgbClr val="000000"/>
              </a:solidFill>
              <a:latin typeface="+mn-ea"/>
              <a:ea typeface="+mn-ea"/>
              <a:sym typeface="Calibri" panose="020F0502020204030204" pitchFamily="34" charset="0"/>
            </a:endParaRPr>
          </a:p>
          <a:p>
            <a:pPr eaLnBrk="1" hangingPunct="1">
              <a:spcBef>
                <a:spcPct val="50000"/>
              </a:spcBef>
            </a:pPr>
            <a:endParaRPr lang="zh-CN" altLang="en-US" sz="2100" b="1" dirty="0">
              <a:solidFill>
                <a:srgbClr val="000000"/>
              </a:solidFill>
              <a:latin typeface="+mn-ea"/>
              <a:ea typeface="+mn-ea"/>
              <a:sym typeface="Calibri" panose="020F0502020204030204" pitchFamily="34" charset="0"/>
            </a:endParaRPr>
          </a:p>
        </p:txBody>
      </p:sp>
      <p:sp>
        <p:nvSpPr>
          <p:cNvPr id="140294" name="Text Box 20">
            <a:extLst>
              <a:ext uri="{FF2B5EF4-FFF2-40B4-BE49-F238E27FC236}">
                <a16:creationId xmlns="" xmlns:a16="http://schemas.microsoft.com/office/drawing/2014/main" id="{520FF2E3-6241-4BC2-8A77-124212F3B477}"/>
              </a:ext>
            </a:extLst>
          </p:cNvPr>
          <p:cNvSpPr>
            <a:spLocks noChangeArrowheads="1"/>
          </p:cNvSpPr>
          <p:nvPr/>
        </p:nvSpPr>
        <p:spPr bwMode="auto">
          <a:xfrm>
            <a:off x="5382055" y="2312128"/>
            <a:ext cx="2300200" cy="392415"/>
          </a:xfrm>
          <a:prstGeom prst="rect">
            <a:avLst/>
          </a:prstGeom>
          <a:solidFill>
            <a:schemeClr val="accent2">
              <a:lumMod val="20000"/>
              <a:lumOff val="80000"/>
            </a:schemeClr>
          </a:solidFill>
          <a:ln>
            <a:noFill/>
          </a:ln>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100" b="1" dirty="0">
                <a:solidFill>
                  <a:srgbClr val="000000"/>
                </a:solidFill>
                <a:latin typeface="+mn-ea"/>
                <a:ea typeface="+mn-ea"/>
                <a:sym typeface="Calibri" panose="020F0502020204030204" pitchFamily="34" charset="0"/>
              </a:rPr>
              <a:t>分配</a:t>
            </a:r>
            <a:r>
              <a:rPr lang="zh-CN" altLang="en-US" sz="2100" b="1" dirty="0" smtClean="0">
                <a:solidFill>
                  <a:srgbClr val="000000"/>
                </a:solidFill>
                <a:latin typeface="+mn-ea"/>
                <a:ea typeface="+mn-ea"/>
                <a:sym typeface="Calibri" panose="020F0502020204030204" pitchFamily="34" charset="0"/>
              </a:rPr>
              <a:t>制度</a:t>
            </a:r>
            <a:endParaRPr lang="zh-CN" altLang="en-US" sz="2100" b="1" dirty="0">
              <a:latin typeface="+mn-ea"/>
              <a:ea typeface="+mn-ea"/>
            </a:endParaRPr>
          </a:p>
        </p:txBody>
      </p:sp>
      <p:sp>
        <p:nvSpPr>
          <p:cNvPr id="140295" name="Text Box 8">
            <a:extLst>
              <a:ext uri="{FF2B5EF4-FFF2-40B4-BE49-F238E27FC236}">
                <a16:creationId xmlns="" xmlns:a16="http://schemas.microsoft.com/office/drawing/2014/main" id="{088A9D11-D613-4DE9-BA82-3C321F620FD7}"/>
              </a:ext>
            </a:extLst>
          </p:cNvPr>
          <p:cNvSpPr>
            <a:spLocks noChangeArrowheads="1"/>
          </p:cNvSpPr>
          <p:nvPr/>
        </p:nvSpPr>
        <p:spPr bwMode="auto">
          <a:xfrm>
            <a:off x="265170" y="1849211"/>
            <a:ext cx="1133475" cy="392415"/>
          </a:xfrm>
          <a:prstGeom prst="rect">
            <a:avLst/>
          </a:prstGeom>
          <a:solidFill>
            <a:schemeClr val="accent2">
              <a:lumMod val="40000"/>
              <a:lumOff val="60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100" b="1" dirty="0">
                <a:solidFill>
                  <a:srgbClr val="000000"/>
                </a:solidFill>
                <a:latin typeface="+mn-ea"/>
                <a:ea typeface="+mn-ea"/>
                <a:sym typeface="宋体" panose="02010600030101010101" pitchFamily="2" charset="-122"/>
              </a:rPr>
              <a:t>生产力</a:t>
            </a:r>
            <a:endParaRPr lang="zh-CN" altLang="en-US" sz="2100" b="1" dirty="0">
              <a:latin typeface="+mn-ea"/>
              <a:ea typeface="+mn-ea"/>
            </a:endParaRPr>
          </a:p>
        </p:txBody>
      </p:sp>
      <p:sp>
        <p:nvSpPr>
          <p:cNvPr id="140296" name="Line 9">
            <a:extLst>
              <a:ext uri="{FF2B5EF4-FFF2-40B4-BE49-F238E27FC236}">
                <a16:creationId xmlns="" xmlns:a16="http://schemas.microsoft.com/office/drawing/2014/main" id="{4D120601-5431-49DB-8026-A1B2C12E0B88}"/>
              </a:ext>
            </a:extLst>
          </p:cNvPr>
          <p:cNvSpPr>
            <a:spLocks noChangeShapeType="1"/>
          </p:cNvSpPr>
          <p:nvPr/>
        </p:nvSpPr>
        <p:spPr bwMode="auto">
          <a:xfrm>
            <a:off x="1693410" y="1977630"/>
            <a:ext cx="702469" cy="119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lIns="68580" tIns="34290" rIns="68580" bIns="34290"/>
          <a:lstStyle/>
          <a:p>
            <a:endParaRPr lang="zh-CN" altLang="en-US" sz="2100" b="1" dirty="0">
              <a:latin typeface="+mn-ea"/>
            </a:endParaRPr>
          </a:p>
        </p:txBody>
      </p:sp>
      <p:sp>
        <p:nvSpPr>
          <p:cNvPr id="140297" name="TextBox 9">
            <a:extLst>
              <a:ext uri="{FF2B5EF4-FFF2-40B4-BE49-F238E27FC236}">
                <a16:creationId xmlns="" xmlns:a16="http://schemas.microsoft.com/office/drawing/2014/main" id="{480402C0-CC9A-4917-AEBF-800B6A6E8C73}"/>
              </a:ext>
            </a:extLst>
          </p:cNvPr>
          <p:cNvSpPr>
            <a:spLocks noChangeArrowheads="1"/>
          </p:cNvSpPr>
          <p:nvPr/>
        </p:nvSpPr>
        <p:spPr bwMode="auto">
          <a:xfrm>
            <a:off x="1278731" y="195263"/>
            <a:ext cx="3024188" cy="346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000000"/>
              </a:solidFill>
              <a:latin typeface="Calibri" panose="020F0502020204030204" pitchFamily="34" charset="0"/>
              <a:sym typeface="宋体" panose="02010600030101010101" pitchFamily="2" charset="-122"/>
            </a:endParaRPr>
          </a:p>
        </p:txBody>
      </p:sp>
      <p:sp>
        <p:nvSpPr>
          <p:cNvPr id="8203" name="TextBox 14">
            <a:extLst>
              <a:ext uri="{FF2B5EF4-FFF2-40B4-BE49-F238E27FC236}">
                <a16:creationId xmlns="" xmlns:a16="http://schemas.microsoft.com/office/drawing/2014/main" id="{01EC3CD5-2DB9-419B-951E-E5722BE3463B}"/>
              </a:ext>
            </a:extLst>
          </p:cNvPr>
          <p:cNvSpPr>
            <a:spLocks noChangeArrowheads="1"/>
          </p:cNvSpPr>
          <p:nvPr/>
        </p:nvSpPr>
        <p:spPr bwMode="auto">
          <a:xfrm>
            <a:off x="1143000" y="3911204"/>
            <a:ext cx="3643313" cy="38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00" b="1" dirty="0">
              <a:solidFill>
                <a:srgbClr val="000000"/>
              </a:solidFill>
              <a:latin typeface="+mn-ea"/>
              <a:ea typeface="+mn-ea"/>
              <a:sym typeface="宋体" panose="02010600030101010101" pitchFamily="2" charset="-122"/>
            </a:endParaRPr>
          </a:p>
        </p:txBody>
      </p:sp>
      <p:cxnSp>
        <p:nvCxnSpPr>
          <p:cNvPr id="140300" name="直接箭头连接符 12">
            <a:extLst>
              <a:ext uri="{FF2B5EF4-FFF2-40B4-BE49-F238E27FC236}">
                <a16:creationId xmlns="" xmlns:a16="http://schemas.microsoft.com/office/drawing/2014/main" id="{0E7D1828-98F4-4ADB-9ADB-9869DC1CEF44}"/>
              </a:ext>
            </a:extLst>
          </p:cNvPr>
          <p:cNvCxnSpPr>
            <a:cxnSpLocks noChangeShapeType="1"/>
          </p:cNvCxnSpPr>
          <p:nvPr/>
        </p:nvCxnSpPr>
        <p:spPr bwMode="auto">
          <a:xfrm flipH="1">
            <a:off x="1682865" y="2129519"/>
            <a:ext cx="594122" cy="0"/>
          </a:xfrm>
          <a:prstGeom prst="straightConnector1">
            <a:avLst/>
          </a:prstGeom>
          <a:noFill/>
          <a:ln w="9525" algn="ctr">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140301" name="椭圆 15">
            <a:extLst>
              <a:ext uri="{FF2B5EF4-FFF2-40B4-BE49-F238E27FC236}">
                <a16:creationId xmlns="" xmlns:a16="http://schemas.microsoft.com/office/drawing/2014/main" id="{1B4C03B2-0779-49DC-B54A-0E8B1F73CA67}"/>
              </a:ext>
            </a:extLst>
          </p:cNvPr>
          <p:cNvSpPr>
            <a:spLocks noChangeArrowheads="1"/>
          </p:cNvSpPr>
          <p:nvPr/>
        </p:nvSpPr>
        <p:spPr bwMode="auto">
          <a:xfrm>
            <a:off x="1300032" y="1386147"/>
            <a:ext cx="1064419" cy="432197"/>
          </a:xfrm>
          <a:prstGeom prst="ellipse">
            <a:avLst/>
          </a:prstGeom>
          <a:solidFill>
            <a:schemeClr val="accent1"/>
          </a:solidFill>
          <a:ln w="9525" algn="ctr">
            <a:solidFill>
              <a:schemeClr val="tx1"/>
            </a:solidFill>
            <a:round/>
            <a:headEnd/>
            <a:tailEnd/>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b="1" dirty="0">
                <a:latin typeface="+mn-ea"/>
                <a:ea typeface="+mn-ea"/>
              </a:rPr>
              <a:t>决定</a:t>
            </a:r>
          </a:p>
        </p:txBody>
      </p:sp>
      <p:sp>
        <p:nvSpPr>
          <p:cNvPr id="140302" name="椭圆 16">
            <a:extLst>
              <a:ext uri="{FF2B5EF4-FFF2-40B4-BE49-F238E27FC236}">
                <a16:creationId xmlns="" xmlns:a16="http://schemas.microsoft.com/office/drawing/2014/main" id="{02F71BFE-A167-46F8-8F1B-3C5F04E038FD}"/>
              </a:ext>
            </a:extLst>
          </p:cNvPr>
          <p:cNvSpPr>
            <a:spLocks noChangeArrowheads="1"/>
          </p:cNvSpPr>
          <p:nvPr/>
        </p:nvSpPr>
        <p:spPr bwMode="auto">
          <a:xfrm>
            <a:off x="1206348" y="2316446"/>
            <a:ext cx="1382486" cy="432197"/>
          </a:xfrm>
          <a:prstGeom prst="ellipse">
            <a:avLst/>
          </a:prstGeom>
          <a:solidFill>
            <a:schemeClr val="accent1"/>
          </a:solidFill>
          <a:ln w="9525" algn="ctr">
            <a:solidFill>
              <a:schemeClr val="tx1"/>
            </a:solidFill>
            <a:round/>
            <a:headEnd/>
            <a:tailEnd/>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b="1" dirty="0">
                <a:latin typeface="+mn-ea"/>
                <a:ea typeface="+mn-ea"/>
              </a:rPr>
              <a:t>反作用</a:t>
            </a:r>
          </a:p>
        </p:txBody>
      </p:sp>
      <p:sp>
        <p:nvSpPr>
          <p:cNvPr id="15" name="矩形 14">
            <a:extLst>
              <a:ext uri="{FF2B5EF4-FFF2-40B4-BE49-F238E27FC236}">
                <a16:creationId xmlns="" xmlns:a16="http://schemas.microsoft.com/office/drawing/2014/main" id="{51C4005C-40ED-478B-BD4E-C94F83779B85}"/>
              </a:ext>
            </a:extLst>
          </p:cNvPr>
          <p:cNvSpPr/>
          <p:nvPr/>
        </p:nvSpPr>
        <p:spPr>
          <a:xfrm>
            <a:off x="677158" y="225192"/>
            <a:ext cx="2246151" cy="438581"/>
          </a:xfrm>
          <a:prstGeom prst="rect">
            <a:avLst/>
          </a:prstGeom>
          <a:solidFill>
            <a:schemeClr val="accent6">
              <a:lumMod val="60000"/>
              <a:lumOff val="40000"/>
            </a:schemeClr>
          </a:solidFill>
        </p:spPr>
        <p:txBody>
          <a:bodyPr wrap="square" lIns="68580" tIns="34290" rIns="68580" bIns="34290">
            <a:spAutoFit/>
          </a:bodyPr>
          <a:lstStyle/>
          <a:p>
            <a:pPr algn="just">
              <a:spcBef>
                <a:spcPts val="975"/>
              </a:spcBef>
              <a:spcAft>
                <a:spcPts val="975"/>
              </a:spcAft>
            </a:pPr>
            <a:r>
              <a:rPr lang="zh-CN" altLang="en-US" sz="2400" b="1" kern="100" dirty="0" smtClean="0">
                <a:latin typeface="黑体" panose="02010609060101010101" pitchFamily="49" charset="-122"/>
                <a:ea typeface="黑体" panose="02010609060101010101" pitchFamily="49" charset="-122"/>
                <a:cs typeface="Times New Roman" panose="02020603050405020304" pitchFamily="18" charset="0"/>
              </a:rPr>
              <a:t>基本经济制度</a:t>
            </a:r>
            <a:endParaRPr lang="zh-CN" altLang="zh-CN" sz="2400" b="1"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16" name="Text Box 20">
            <a:extLst>
              <a:ext uri="{FF2B5EF4-FFF2-40B4-BE49-F238E27FC236}">
                <a16:creationId xmlns="" xmlns:a16="http://schemas.microsoft.com/office/drawing/2014/main" id="{BE90686A-92A4-47B1-9BEF-E956AAC84DF1}"/>
              </a:ext>
            </a:extLst>
          </p:cNvPr>
          <p:cNvSpPr>
            <a:spLocks noChangeArrowheads="1"/>
          </p:cNvSpPr>
          <p:nvPr/>
        </p:nvSpPr>
        <p:spPr bwMode="auto">
          <a:xfrm>
            <a:off x="5336167" y="3836545"/>
            <a:ext cx="2915841" cy="392415"/>
          </a:xfrm>
          <a:prstGeom prst="rect">
            <a:avLst/>
          </a:prstGeom>
          <a:solidFill>
            <a:schemeClr val="accent2">
              <a:lumMod val="20000"/>
              <a:lumOff val="80000"/>
            </a:schemeClr>
          </a:solidFill>
          <a:ln>
            <a:noFill/>
          </a:ln>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100" b="1" dirty="0">
                <a:solidFill>
                  <a:srgbClr val="000000"/>
                </a:solidFill>
                <a:latin typeface="+mn-ea"/>
                <a:ea typeface="+mn-ea"/>
                <a:sym typeface="Calibri" panose="020F0502020204030204" pitchFamily="34" charset="0"/>
              </a:rPr>
              <a:t>社会主义市场经济体制</a:t>
            </a:r>
            <a:endParaRPr lang="zh-CN" altLang="en-US" sz="2100" b="1"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3">
                                            <p:txEl>
                                              <p:pRg st="0" end="0"/>
                                            </p:txEl>
                                          </p:spTgt>
                                        </p:tgtEl>
                                        <p:attrNameLst>
                                          <p:attrName>style.visibility</p:attrName>
                                        </p:attrNameLst>
                                      </p:cBhvr>
                                      <p:to>
                                        <p:strVal val="visible"/>
                                      </p:to>
                                    </p:set>
                                    <p:anim calcmode="lin" valueType="num">
                                      <p:cBhvr>
                                        <p:cTn id="7" dur="500" fill="hold"/>
                                        <p:tgtEl>
                                          <p:spTgt spid="820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820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build="allAtOnce" bldLvl="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TotalTime>
  <Words>3322</Words>
  <Application>Microsoft Office PowerPoint</Application>
  <PresentationFormat>全屏显示(16:9)</PresentationFormat>
  <Paragraphs>573</Paragraphs>
  <Slides>32</Slides>
  <Notes>3</Notes>
  <HiddenSlides>1</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1_Office 主题​​</vt:lpstr>
      <vt:lpstr>坚定制度自信</vt:lpstr>
      <vt:lpstr>幻灯片 2</vt:lpstr>
      <vt:lpstr>幻灯片 3</vt:lpstr>
      <vt:lpstr>幻灯片 4</vt:lpstr>
      <vt:lpstr>幻灯片 5</vt:lpstr>
      <vt:lpstr>幻灯片 6</vt:lpstr>
      <vt:lpstr>幻灯片 7</vt:lpstr>
      <vt:lpstr>中国特色社会主义制度</vt:lpstr>
      <vt:lpstr>幻灯片 9</vt:lpstr>
      <vt:lpstr> 【知识结构】</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我国的政党制度与西方的两党制、多党制的根本区别</vt:lpstr>
      <vt:lpstr>幻灯片 31</vt:lpstr>
      <vt:lpstr>幻灯片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Administrator</cp:lastModifiedBy>
  <cp:revision>19</cp:revision>
  <dcterms:created xsi:type="dcterms:W3CDTF">2020-02-01T11:21:51Z</dcterms:created>
  <dcterms:modified xsi:type="dcterms:W3CDTF">2020-02-06T14:51:40Z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