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9" r:id="rId3"/>
    <p:sldId id="461" r:id="rId4"/>
    <p:sldId id="462" r:id="rId5"/>
    <p:sldId id="466" r:id="rId6"/>
    <p:sldId id="468" r:id="rId7"/>
    <p:sldId id="470" r:id="rId8"/>
    <p:sldId id="474" r:id="rId9"/>
    <p:sldId id="433" r:id="rId10"/>
    <p:sldId id="434" r:id="rId11"/>
    <p:sldId id="511" r:id="rId12"/>
    <p:sldId id="435" r:id="rId13"/>
    <p:sldId id="512" r:id="rId14"/>
    <p:sldId id="436" r:id="rId15"/>
    <p:sldId id="353" r:id="rId16"/>
    <p:sldId id="437" r:id="rId17"/>
    <p:sldId id="440" r:id="rId18"/>
    <p:sldId id="513" r:id="rId19"/>
    <p:sldId id="356" r:id="rId20"/>
    <p:sldId id="514" r:id="rId21"/>
    <p:sldId id="357" r:id="rId22"/>
    <p:sldId id="358" r:id="rId23"/>
    <p:sldId id="359" r:id="rId24"/>
    <p:sldId id="438" r:id="rId25"/>
    <p:sldId id="439" r:id="rId26"/>
    <p:sldId id="441" r:id="rId27"/>
    <p:sldId id="442" r:id="rId28"/>
    <p:sldId id="443" r:id="rId29"/>
    <p:sldId id="444" r:id="rId30"/>
    <p:sldId id="445" r:id="rId31"/>
    <p:sldId id="446" r:id="rId32"/>
    <p:sldId id="515" r:id="rId33"/>
    <p:sldId id="488" r:id="rId34"/>
    <p:sldId id="516" r:id="rId35"/>
    <p:sldId id="447" r:id="rId36"/>
    <p:sldId id="370" r:id="rId37"/>
    <p:sldId id="517" r:id="rId38"/>
    <p:sldId id="371" r:id="rId39"/>
    <p:sldId id="518" r:id="rId40"/>
    <p:sldId id="372" r:id="rId41"/>
    <p:sldId id="373" r:id="rId42"/>
    <p:sldId id="519" r:id="rId43"/>
    <p:sldId id="520" r:id="rId44"/>
    <p:sldId id="448" r:id="rId45"/>
    <p:sldId id="375" r:id="rId46"/>
    <p:sldId id="449" r:id="rId47"/>
    <p:sldId id="377" r:id="rId48"/>
    <p:sldId id="450" r:id="rId49"/>
    <p:sldId id="521" r:id="rId50"/>
    <p:sldId id="452" r:id="rId51"/>
    <p:sldId id="522" r:id="rId52"/>
    <p:sldId id="380" r:id="rId53"/>
    <p:sldId id="453" r:id="rId54"/>
    <p:sldId id="454" r:id="rId55"/>
    <p:sldId id="455" r:id="rId56"/>
    <p:sldId id="456" r:id="rId57"/>
    <p:sldId id="457" r:id="rId58"/>
    <p:sldId id="284" r:id="rId59"/>
  </p:sldIdLst>
  <p:sldSz cx="5761038" cy="3240088"/>
  <p:notesSz cx="6858000" cy="9144000"/>
  <p:defaultTextStyle>
    <a:defPPr>
      <a:defRPr lang="zh-CN"/>
    </a:defPPr>
    <a:lvl1pPr marL="0" algn="l" defTabSz="420777" rtl="0" eaLnBrk="1" latinLnBrk="0" hangingPunct="1">
      <a:defRPr sz="800" kern="1200">
        <a:solidFill>
          <a:schemeClr val="tx1"/>
        </a:solidFill>
        <a:latin typeface="+mn-lt"/>
        <a:ea typeface="+mn-ea"/>
        <a:cs typeface="+mn-cs"/>
      </a:defRPr>
    </a:lvl1pPr>
    <a:lvl2pPr marL="210389" algn="l" defTabSz="420777" rtl="0" eaLnBrk="1" latinLnBrk="0" hangingPunct="1">
      <a:defRPr sz="800" kern="1200">
        <a:solidFill>
          <a:schemeClr val="tx1"/>
        </a:solidFill>
        <a:latin typeface="+mn-lt"/>
        <a:ea typeface="+mn-ea"/>
        <a:cs typeface="+mn-cs"/>
      </a:defRPr>
    </a:lvl2pPr>
    <a:lvl3pPr marL="420777" algn="l" defTabSz="420777" rtl="0" eaLnBrk="1" latinLnBrk="0" hangingPunct="1">
      <a:defRPr sz="800" kern="1200">
        <a:solidFill>
          <a:schemeClr val="tx1"/>
        </a:solidFill>
        <a:latin typeface="+mn-lt"/>
        <a:ea typeface="+mn-ea"/>
        <a:cs typeface="+mn-cs"/>
      </a:defRPr>
    </a:lvl3pPr>
    <a:lvl4pPr marL="631166" algn="l" defTabSz="420777" rtl="0" eaLnBrk="1" latinLnBrk="0" hangingPunct="1">
      <a:defRPr sz="800" kern="1200">
        <a:solidFill>
          <a:schemeClr val="tx1"/>
        </a:solidFill>
        <a:latin typeface="+mn-lt"/>
        <a:ea typeface="+mn-ea"/>
        <a:cs typeface="+mn-cs"/>
      </a:defRPr>
    </a:lvl4pPr>
    <a:lvl5pPr marL="841939" algn="l" defTabSz="420777" rtl="0" eaLnBrk="1" latinLnBrk="0" hangingPunct="1">
      <a:defRPr sz="800" kern="1200">
        <a:solidFill>
          <a:schemeClr val="tx1"/>
        </a:solidFill>
        <a:latin typeface="+mn-lt"/>
        <a:ea typeface="+mn-ea"/>
        <a:cs typeface="+mn-cs"/>
      </a:defRPr>
    </a:lvl5pPr>
    <a:lvl6pPr marL="1052327" algn="l" defTabSz="420777" rtl="0" eaLnBrk="1" latinLnBrk="0" hangingPunct="1">
      <a:defRPr sz="800" kern="1200">
        <a:solidFill>
          <a:schemeClr val="tx1"/>
        </a:solidFill>
        <a:latin typeface="+mn-lt"/>
        <a:ea typeface="+mn-ea"/>
        <a:cs typeface="+mn-cs"/>
      </a:defRPr>
    </a:lvl6pPr>
    <a:lvl7pPr marL="1262716" algn="l" defTabSz="420777" rtl="0" eaLnBrk="1" latinLnBrk="0" hangingPunct="1">
      <a:defRPr sz="800" kern="1200">
        <a:solidFill>
          <a:schemeClr val="tx1"/>
        </a:solidFill>
        <a:latin typeface="+mn-lt"/>
        <a:ea typeface="+mn-ea"/>
        <a:cs typeface="+mn-cs"/>
      </a:defRPr>
    </a:lvl7pPr>
    <a:lvl8pPr marL="1473105" algn="l" defTabSz="420777" rtl="0" eaLnBrk="1" latinLnBrk="0" hangingPunct="1">
      <a:defRPr sz="800" kern="1200">
        <a:solidFill>
          <a:schemeClr val="tx1"/>
        </a:solidFill>
        <a:latin typeface="+mn-lt"/>
        <a:ea typeface="+mn-ea"/>
        <a:cs typeface="+mn-cs"/>
      </a:defRPr>
    </a:lvl8pPr>
    <a:lvl9pPr marL="1683494" algn="l" defTabSz="420777" rtl="0" eaLnBrk="1" latinLnBrk="0" hangingPunct="1">
      <a:defRPr sz="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9" autoAdjust="0"/>
    <p:restoredTop sz="37106" autoAdjust="0"/>
  </p:normalViewPr>
  <p:slideViewPr>
    <p:cSldViewPr snapToGrid="0" showGuides="1">
      <p:cViewPr>
        <p:scale>
          <a:sx n="120" d="100"/>
          <a:sy n="120" d="100"/>
        </p:scale>
        <p:origin x="-924" y="-248"/>
      </p:cViewPr>
      <p:guideLst>
        <p:guide orient="horz" pos="1191"/>
        <p:guide orient="horz" pos="1123"/>
        <p:guide pos="1821"/>
        <p:guide pos="10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pPr/>
              <a:t>2020/2/4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pPr/>
              <a:t>‹#›</a:t>
            </a:fld>
            <a:endParaRPr lang="zh-CN" altLang="en-US"/>
          </a:p>
        </p:txBody>
      </p:sp>
    </p:spTree>
    <p:extLst>
      <p:ext uri="{BB962C8B-B14F-4D97-AF65-F5344CB8AC3E}">
        <p14:creationId xmlns:p14="http://schemas.microsoft.com/office/powerpoint/2010/main" val="1296285578"/>
      </p:ext>
    </p:extLst>
  </p:cSld>
  <p:clrMap bg1="lt1" tx1="dk1" bg2="lt2" tx2="dk2" accent1="accent1" accent2="accent2" accent3="accent3" accent4="accent4" accent5="accent5" accent6="accent6" hlink="hlink" folHlink="folHlink"/>
  <p:notesStyle>
    <a:lvl1pPr marL="0" algn="l" defTabSz="552846" rtl="0" eaLnBrk="1" latinLnBrk="0" hangingPunct="1">
      <a:defRPr sz="700" kern="1200">
        <a:solidFill>
          <a:schemeClr val="tx1"/>
        </a:solidFill>
        <a:latin typeface="+mn-lt"/>
        <a:ea typeface="+mn-ea"/>
        <a:cs typeface="+mn-cs"/>
      </a:defRPr>
    </a:lvl1pPr>
    <a:lvl2pPr marL="276423" algn="l" defTabSz="552846" rtl="0" eaLnBrk="1" latinLnBrk="0" hangingPunct="1">
      <a:defRPr sz="700" kern="1200">
        <a:solidFill>
          <a:schemeClr val="tx1"/>
        </a:solidFill>
        <a:latin typeface="+mn-lt"/>
        <a:ea typeface="+mn-ea"/>
        <a:cs typeface="+mn-cs"/>
      </a:defRPr>
    </a:lvl2pPr>
    <a:lvl3pPr marL="552846" algn="l" defTabSz="552846" rtl="0" eaLnBrk="1" latinLnBrk="0" hangingPunct="1">
      <a:defRPr sz="700" kern="1200">
        <a:solidFill>
          <a:schemeClr val="tx1"/>
        </a:solidFill>
        <a:latin typeface="+mn-lt"/>
        <a:ea typeface="+mn-ea"/>
        <a:cs typeface="+mn-cs"/>
      </a:defRPr>
    </a:lvl3pPr>
    <a:lvl4pPr marL="829269" algn="l" defTabSz="552846" rtl="0" eaLnBrk="1" latinLnBrk="0" hangingPunct="1">
      <a:defRPr sz="700" kern="1200">
        <a:solidFill>
          <a:schemeClr val="tx1"/>
        </a:solidFill>
        <a:latin typeface="+mn-lt"/>
        <a:ea typeface="+mn-ea"/>
        <a:cs typeface="+mn-cs"/>
      </a:defRPr>
    </a:lvl4pPr>
    <a:lvl5pPr marL="1105692" algn="l" defTabSz="552846" rtl="0" eaLnBrk="1" latinLnBrk="0" hangingPunct="1">
      <a:defRPr sz="700" kern="1200">
        <a:solidFill>
          <a:schemeClr val="tx1"/>
        </a:solidFill>
        <a:latin typeface="+mn-lt"/>
        <a:ea typeface="+mn-ea"/>
        <a:cs typeface="+mn-cs"/>
      </a:defRPr>
    </a:lvl5pPr>
    <a:lvl6pPr marL="1382116" algn="l" defTabSz="552846" rtl="0" eaLnBrk="1" latinLnBrk="0" hangingPunct="1">
      <a:defRPr sz="700" kern="1200">
        <a:solidFill>
          <a:schemeClr val="tx1"/>
        </a:solidFill>
        <a:latin typeface="+mn-lt"/>
        <a:ea typeface="+mn-ea"/>
        <a:cs typeface="+mn-cs"/>
      </a:defRPr>
    </a:lvl6pPr>
    <a:lvl7pPr marL="1658539" algn="l" defTabSz="552846" rtl="0" eaLnBrk="1" latinLnBrk="0" hangingPunct="1">
      <a:defRPr sz="700" kern="1200">
        <a:solidFill>
          <a:schemeClr val="tx1"/>
        </a:solidFill>
        <a:latin typeface="+mn-lt"/>
        <a:ea typeface="+mn-ea"/>
        <a:cs typeface="+mn-cs"/>
      </a:defRPr>
    </a:lvl7pPr>
    <a:lvl8pPr marL="1934962" algn="l" defTabSz="552846" rtl="0" eaLnBrk="1" latinLnBrk="0" hangingPunct="1">
      <a:defRPr sz="700" kern="1200">
        <a:solidFill>
          <a:schemeClr val="tx1"/>
        </a:solidFill>
        <a:latin typeface="+mn-lt"/>
        <a:ea typeface="+mn-ea"/>
        <a:cs typeface="+mn-cs"/>
      </a:defRPr>
    </a:lvl8pPr>
    <a:lvl9pPr marL="2211385" algn="l" defTabSz="552846"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p:sp>
      <p:sp>
        <p:nvSpPr>
          <p:cNvPr id="121859" name="文本占位符 2"/>
          <p:cNvSpPr>
            <a:spLocks noGrp="1" noChangeArrowheads="1"/>
          </p:cNvSpPr>
          <p:nvPr>
            <p:ph type="body" idx="4294967295"/>
          </p:nvPr>
        </p:nvSpPr>
        <p:spPr>
          <a:noFill/>
          <a:ln/>
        </p:spPr>
        <p:txBody>
          <a:bodyPr>
            <a:prstTxWarp prst="textNoShape">
              <a:avLst/>
            </a:prstTxWarp>
          </a:bodyPr>
          <a:lstStyle/>
          <a:p>
            <a:pPr algn="just" eaLnBrk="1" hangingPunct="1"/>
            <a:r>
              <a:rPr lang="zh-CN" altLang="en-US" dirty="0" smtClean="0">
                <a:solidFill>
                  <a:schemeClr val="bg1"/>
                </a:solidFill>
                <a:latin typeface="方正粗雅宋_GBK" charset="-122"/>
                <a:ea typeface="方正粗雅宋_GBK" charset="-122"/>
              </a:rPr>
              <a:t>在周礼体现的政治精神中，尊尊、亲亲、贤贤构成三位一体的关系。贵族既是尊者，依宗法他们彼此为同族或姻戚，又是亲者；他们垄断文化教育，又是贤者，号称君子。</a:t>
            </a:r>
            <a:endParaRPr lang="en-US" altLang="zh-CN" dirty="0" smtClean="0">
              <a:solidFill>
                <a:schemeClr val="bg1"/>
              </a:solidFill>
              <a:latin typeface="方正粗雅宋_GBK" charset="-122"/>
              <a:ea typeface="方正粗雅宋_GBK" charset="-122"/>
            </a:endParaRPr>
          </a:p>
          <a:p>
            <a:pPr algn="just" eaLnBrk="1" hangingPunct="1"/>
            <a:r>
              <a:rPr lang="en-US" altLang="zh-CN" dirty="0" smtClean="0">
                <a:solidFill>
                  <a:schemeClr val="bg1"/>
                </a:solidFill>
                <a:latin typeface="方正粗雅宋_GBK" charset="-122"/>
                <a:ea typeface="方正粗雅宋_GBK" charset="-122"/>
              </a:rPr>
              <a:t>    </a:t>
            </a:r>
            <a:r>
              <a:rPr lang="zh-CN" altLang="en-US" dirty="0" smtClean="0">
                <a:solidFill>
                  <a:schemeClr val="bg1"/>
                </a:solidFill>
                <a:latin typeface="方正粗雅宋_GBK" charset="-122"/>
                <a:ea typeface="方正粗雅宋_GBK" charset="-122"/>
              </a:rPr>
              <a:t>在中国古代，君、亲、师得到了最大的推崇，每一个居于上位的人，对其下属来说，都有君、亲、师、三重身份，他们既是官长，又是兄长，又是师长，同时拥有施治、施爱、施教三重身份。</a:t>
            </a:r>
          </a:p>
          <a:p>
            <a:pPr eaLnBrk="1" hangingPunct="1"/>
            <a:endParaRPr lang="zh-CN"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p:sp>
      <p:sp>
        <p:nvSpPr>
          <p:cNvPr id="121859" name="文本占位符 2"/>
          <p:cNvSpPr>
            <a:spLocks noGrp="1" noChangeArrowheads="1"/>
          </p:cNvSpPr>
          <p:nvPr>
            <p:ph type="body" idx="4294967295"/>
          </p:nvPr>
        </p:nvSpPr>
        <p:spPr>
          <a:noFill/>
          <a:ln/>
        </p:spPr>
        <p:txBody>
          <a:bodyPr>
            <a:prstTxWarp prst="textNoShape">
              <a:avLst/>
            </a:prstTxWarp>
          </a:bodyPr>
          <a:lstStyle/>
          <a:p>
            <a:pPr algn="just" eaLnBrk="1" hangingPunct="1"/>
            <a:r>
              <a:rPr lang="zh-CN" altLang="en-US" dirty="0" smtClean="0">
                <a:solidFill>
                  <a:schemeClr val="bg1"/>
                </a:solidFill>
                <a:latin typeface="方正粗雅宋_GBK" charset="-122"/>
                <a:ea typeface="方正粗雅宋_GBK" charset="-122"/>
              </a:rPr>
              <a:t>在周礼体现的政治精神中，尊尊、亲亲、贤贤构成三位一体的关系。贵族既是尊者，依宗法他们彼此为同族或姻戚，又是亲者；他们垄断文化教育，又是贤者，号称君子。</a:t>
            </a:r>
            <a:endParaRPr lang="en-US" altLang="zh-CN" dirty="0" smtClean="0">
              <a:solidFill>
                <a:schemeClr val="bg1"/>
              </a:solidFill>
              <a:latin typeface="方正粗雅宋_GBK" charset="-122"/>
              <a:ea typeface="方正粗雅宋_GBK" charset="-122"/>
            </a:endParaRPr>
          </a:p>
          <a:p>
            <a:pPr algn="just" eaLnBrk="1" hangingPunct="1"/>
            <a:r>
              <a:rPr lang="en-US" altLang="zh-CN" dirty="0" smtClean="0">
                <a:solidFill>
                  <a:schemeClr val="bg1"/>
                </a:solidFill>
                <a:latin typeface="方正粗雅宋_GBK" charset="-122"/>
                <a:ea typeface="方正粗雅宋_GBK" charset="-122"/>
              </a:rPr>
              <a:t>    </a:t>
            </a:r>
            <a:r>
              <a:rPr lang="zh-CN" altLang="en-US" dirty="0" smtClean="0">
                <a:solidFill>
                  <a:schemeClr val="bg1"/>
                </a:solidFill>
                <a:latin typeface="方正粗雅宋_GBK" charset="-122"/>
                <a:ea typeface="方正粗雅宋_GBK" charset="-122"/>
              </a:rPr>
              <a:t>在中国古代，君、亲、师得到了最大的推崇，每一个居于上位的人，对其下属来说，都有君、亲、师、三重身份，他们既是官长，又是兄长，又是师长，同时拥有施治、施爱、施教三重身份。</a:t>
            </a:r>
          </a:p>
          <a:p>
            <a:pPr eaLnBrk="1" hangingPunct="1"/>
            <a:endParaRPr lang="zh-CN"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46</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48</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50</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53</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54</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56</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57</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720130" y="530265"/>
            <a:ext cx="4320778" cy="1128031"/>
          </a:xfrm>
        </p:spPr>
        <p:txBody>
          <a:bodyPr anchor="b"/>
          <a:lstStyle>
            <a:lvl1pPr algn="ctr">
              <a:defRPr sz="2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20130" y="1701797"/>
            <a:ext cx="4320778" cy="782271"/>
          </a:xfrm>
        </p:spPr>
        <p:txBody>
          <a:bodyPr/>
          <a:lstStyle>
            <a:lvl1pPr marL="0" indent="0" algn="ctr">
              <a:buNone/>
              <a:defRPr sz="1100"/>
            </a:lvl1pPr>
            <a:lvl2pPr marL="216148" indent="0" algn="ctr">
              <a:buNone/>
              <a:defRPr sz="900"/>
            </a:lvl2pPr>
            <a:lvl3pPr marL="431911" indent="0" algn="ctr">
              <a:buNone/>
              <a:defRPr sz="800"/>
            </a:lvl3pPr>
            <a:lvl4pPr marL="648059" indent="0" algn="ctr">
              <a:buNone/>
              <a:defRPr sz="800"/>
            </a:lvl4pPr>
            <a:lvl5pPr marL="864206" indent="0" algn="ctr">
              <a:buNone/>
              <a:defRPr sz="800"/>
            </a:lvl5pPr>
            <a:lvl6pPr marL="1079970" indent="0" algn="ctr">
              <a:buNone/>
              <a:defRPr sz="800"/>
            </a:lvl6pPr>
            <a:lvl7pPr marL="1296117" indent="0" algn="ctr">
              <a:buNone/>
              <a:defRPr sz="800"/>
            </a:lvl7pPr>
            <a:lvl8pPr marL="1512265" indent="0" algn="ctr">
              <a:buNone/>
              <a:defRPr sz="800"/>
            </a:lvl8pPr>
            <a:lvl9pPr marL="1728028" indent="0" algn="ctr">
              <a:buNone/>
              <a:defRPr sz="8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2743" y="172504"/>
            <a:ext cx="1242224" cy="27458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96072" y="172504"/>
            <a:ext cx="3654658" cy="27458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93071" y="807773"/>
            <a:ext cx="4968895" cy="1347786"/>
          </a:xfrm>
        </p:spPr>
        <p:txBody>
          <a:bodyPr anchor="b"/>
          <a:lstStyle>
            <a:lvl1pPr>
              <a:defRPr sz="28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3071" y="2168309"/>
            <a:ext cx="4968895" cy="708769"/>
          </a:xfrm>
        </p:spPr>
        <p:txBody>
          <a:bodyPr/>
          <a:lstStyle>
            <a:lvl1pPr marL="0" indent="0">
              <a:buNone/>
              <a:defRPr sz="1100">
                <a:solidFill>
                  <a:schemeClr val="tx1">
                    <a:tint val="75000"/>
                  </a:schemeClr>
                </a:solidFill>
              </a:defRPr>
            </a:lvl1pPr>
            <a:lvl2pPr marL="216148" indent="0">
              <a:buNone/>
              <a:defRPr sz="900">
                <a:solidFill>
                  <a:schemeClr val="tx1">
                    <a:tint val="75000"/>
                  </a:schemeClr>
                </a:solidFill>
              </a:defRPr>
            </a:lvl2pPr>
            <a:lvl3pPr marL="431911" indent="0">
              <a:buNone/>
              <a:defRPr sz="800">
                <a:solidFill>
                  <a:schemeClr val="tx1">
                    <a:tint val="75000"/>
                  </a:schemeClr>
                </a:solidFill>
              </a:defRPr>
            </a:lvl3pPr>
            <a:lvl4pPr marL="648059" indent="0">
              <a:buNone/>
              <a:defRPr sz="800">
                <a:solidFill>
                  <a:schemeClr val="tx1">
                    <a:tint val="75000"/>
                  </a:schemeClr>
                </a:solidFill>
              </a:defRPr>
            </a:lvl4pPr>
            <a:lvl5pPr marL="864206" indent="0">
              <a:buNone/>
              <a:defRPr sz="800">
                <a:solidFill>
                  <a:schemeClr val="tx1">
                    <a:tint val="75000"/>
                  </a:schemeClr>
                </a:solidFill>
              </a:defRPr>
            </a:lvl5pPr>
            <a:lvl6pPr marL="1079970" indent="0">
              <a:buNone/>
              <a:defRPr sz="800">
                <a:solidFill>
                  <a:schemeClr val="tx1">
                    <a:tint val="75000"/>
                  </a:schemeClr>
                </a:solidFill>
              </a:defRPr>
            </a:lvl6pPr>
            <a:lvl7pPr marL="1296117" indent="0">
              <a:buNone/>
              <a:defRPr sz="800">
                <a:solidFill>
                  <a:schemeClr val="tx1">
                    <a:tint val="75000"/>
                  </a:schemeClr>
                </a:solidFill>
              </a:defRPr>
            </a:lvl7pPr>
            <a:lvl8pPr marL="1512265" indent="0">
              <a:buNone/>
              <a:defRPr sz="800">
                <a:solidFill>
                  <a:schemeClr val="tx1">
                    <a:tint val="75000"/>
                  </a:schemeClr>
                </a:solidFill>
              </a:defRPr>
            </a:lvl8pPr>
            <a:lvl9pPr marL="1728028" indent="0">
              <a:buNone/>
              <a:defRPr sz="8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96071"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2916526"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96822" y="172505"/>
            <a:ext cx="4968895" cy="6262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822" y="794272"/>
            <a:ext cx="2437189"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4" name="Content Placeholder 3"/>
          <p:cNvSpPr>
            <a:spLocks noGrp="1"/>
          </p:cNvSpPr>
          <p:nvPr>
            <p:ph sz="half" idx="2"/>
          </p:nvPr>
        </p:nvSpPr>
        <p:spPr>
          <a:xfrm>
            <a:off x="396822" y="1183533"/>
            <a:ext cx="2437189"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2916526" y="794272"/>
            <a:ext cx="2449191"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6" name="Content Placeholder 5"/>
          <p:cNvSpPr>
            <a:spLocks noGrp="1"/>
          </p:cNvSpPr>
          <p:nvPr>
            <p:ph sz="quarter" idx="4"/>
          </p:nvPr>
        </p:nvSpPr>
        <p:spPr>
          <a:xfrm>
            <a:off x="2916526" y="1183533"/>
            <a:ext cx="2449191"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449191" y="466513"/>
            <a:ext cx="2916526" cy="2302563"/>
          </a:xfrm>
        </p:spPr>
        <p:txBody>
          <a:bodyPr/>
          <a:lstStyle>
            <a:lvl1pPr>
              <a:defRPr sz="1500"/>
            </a:lvl1pPr>
            <a:lvl2pPr>
              <a:defRPr sz="13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449191" y="466513"/>
            <a:ext cx="2916526" cy="2302563"/>
          </a:xfrm>
        </p:spPr>
        <p:txBody>
          <a:bodyPr anchor="t"/>
          <a:lstStyle>
            <a:lvl1pPr marL="0" indent="0">
              <a:buNone/>
              <a:defRPr sz="1500"/>
            </a:lvl1pPr>
            <a:lvl2pPr marL="216148" indent="0">
              <a:buNone/>
              <a:defRPr sz="1300"/>
            </a:lvl2pPr>
            <a:lvl3pPr marL="431911" indent="0">
              <a:buNone/>
              <a:defRPr sz="1100"/>
            </a:lvl3pPr>
            <a:lvl4pPr marL="648059" indent="0">
              <a:buNone/>
              <a:defRPr sz="900"/>
            </a:lvl4pPr>
            <a:lvl5pPr marL="864206" indent="0">
              <a:buNone/>
              <a:defRPr sz="900"/>
            </a:lvl5pPr>
            <a:lvl6pPr marL="1079970" indent="0">
              <a:buNone/>
              <a:defRPr sz="900"/>
            </a:lvl6pPr>
            <a:lvl7pPr marL="1296117" indent="0">
              <a:buNone/>
              <a:defRPr sz="900"/>
            </a:lvl7pPr>
            <a:lvl8pPr marL="1512265" indent="0">
              <a:buNone/>
              <a:defRPr sz="900"/>
            </a:lvl8pPr>
            <a:lvl9pPr marL="1728028" indent="0">
              <a:buNone/>
              <a:defRPr sz="9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72" y="172505"/>
            <a:ext cx="4968895" cy="626267"/>
          </a:xfrm>
          <a:prstGeom prst="rect">
            <a:avLst/>
          </a:prstGeom>
        </p:spPr>
        <p:txBody>
          <a:bodyPr vert="horz" lIns="55285" tIns="27642" rIns="55285" bIns="27642"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072" y="862523"/>
            <a:ext cx="4968895" cy="2055806"/>
          </a:xfrm>
          <a:prstGeom prst="rect">
            <a:avLst/>
          </a:prstGeom>
        </p:spPr>
        <p:txBody>
          <a:bodyPr vert="horz" lIns="55285" tIns="27642" rIns="55285" bIns="2764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396072" y="3003082"/>
            <a:ext cx="1296233" cy="172504"/>
          </a:xfrm>
          <a:prstGeom prst="rect">
            <a:avLst/>
          </a:prstGeom>
        </p:spPr>
        <p:txBody>
          <a:bodyPr vert="horz" lIns="55285" tIns="27642" rIns="55285" bIns="27642" rtlCol="0" anchor="ctr"/>
          <a:lstStyle>
            <a:lvl1pPr algn="l">
              <a:defRPr sz="600">
                <a:solidFill>
                  <a:schemeClr val="tx1">
                    <a:tint val="75000"/>
                  </a:schemeClr>
                </a:solidFill>
              </a:defRPr>
            </a:lvl1p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3"/>
          </p:nvPr>
        </p:nvSpPr>
        <p:spPr>
          <a:xfrm>
            <a:off x="1908344" y="3003082"/>
            <a:ext cx="1944350" cy="172504"/>
          </a:xfrm>
          <a:prstGeom prst="rect">
            <a:avLst/>
          </a:prstGeom>
        </p:spPr>
        <p:txBody>
          <a:bodyPr vert="horz" lIns="55285" tIns="27642" rIns="55285" bIns="27642" rtlCol="0" anchor="ctr"/>
          <a:lstStyle>
            <a:lvl1pPr algn="ctr">
              <a:defRPr sz="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068734" y="3003082"/>
            <a:ext cx="1296233" cy="172504"/>
          </a:xfrm>
          <a:prstGeom prst="rect">
            <a:avLst/>
          </a:prstGeom>
        </p:spPr>
        <p:txBody>
          <a:bodyPr vert="horz" lIns="55285" tIns="27642" rIns="55285" bIns="27642" rtlCol="0" anchor="ctr"/>
          <a:lstStyle>
            <a:lvl1pPr algn="r">
              <a:defRPr sz="60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31911"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07882" indent="-107882" algn="l" defTabSz="431911"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29" indent="-107882" algn="l" defTabSz="431911"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177" indent="-107882" algn="l" defTabSz="431911"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5940"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4pPr>
      <a:lvl5pPr marL="972088"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5pPr>
      <a:lvl6pPr marL="1188235"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6pPr>
      <a:lvl7pPr marL="1403999"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7pPr>
      <a:lvl8pPr marL="1620147"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8pPr>
      <a:lvl9pPr marL="1836294"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431911" rtl="0" eaLnBrk="1" latinLnBrk="0" hangingPunct="1">
        <a:defRPr sz="800" kern="1200">
          <a:solidFill>
            <a:schemeClr val="tx1"/>
          </a:solidFill>
          <a:latin typeface="+mn-lt"/>
          <a:ea typeface="+mn-ea"/>
          <a:cs typeface="+mn-cs"/>
        </a:defRPr>
      </a:lvl1pPr>
      <a:lvl2pPr marL="216148" algn="l" defTabSz="431911" rtl="0" eaLnBrk="1" latinLnBrk="0" hangingPunct="1">
        <a:defRPr sz="800" kern="1200">
          <a:solidFill>
            <a:schemeClr val="tx1"/>
          </a:solidFill>
          <a:latin typeface="+mn-lt"/>
          <a:ea typeface="+mn-ea"/>
          <a:cs typeface="+mn-cs"/>
        </a:defRPr>
      </a:lvl2pPr>
      <a:lvl3pPr marL="431911" algn="l" defTabSz="431911" rtl="0" eaLnBrk="1" latinLnBrk="0" hangingPunct="1">
        <a:defRPr sz="800" kern="1200">
          <a:solidFill>
            <a:schemeClr val="tx1"/>
          </a:solidFill>
          <a:latin typeface="+mn-lt"/>
          <a:ea typeface="+mn-ea"/>
          <a:cs typeface="+mn-cs"/>
        </a:defRPr>
      </a:lvl3pPr>
      <a:lvl4pPr marL="648059" algn="l" defTabSz="431911" rtl="0" eaLnBrk="1" latinLnBrk="0" hangingPunct="1">
        <a:defRPr sz="800" kern="1200">
          <a:solidFill>
            <a:schemeClr val="tx1"/>
          </a:solidFill>
          <a:latin typeface="+mn-lt"/>
          <a:ea typeface="+mn-ea"/>
          <a:cs typeface="+mn-cs"/>
        </a:defRPr>
      </a:lvl4pPr>
      <a:lvl5pPr marL="864206" algn="l" defTabSz="431911" rtl="0" eaLnBrk="1" latinLnBrk="0" hangingPunct="1">
        <a:defRPr sz="800" kern="1200">
          <a:solidFill>
            <a:schemeClr val="tx1"/>
          </a:solidFill>
          <a:latin typeface="+mn-lt"/>
          <a:ea typeface="+mn-ea"/>
          <a:cs typeface="+mn-cs"/>
        </a:defRPr>
      </a:lvl5pPr>
      <a:lvl6pPr marL="1079970" algn="l" defTabSz="431911" rtl="0" eaLnBrk="1" latinLnBrk="0" hangingPunct="1">
        <a:defRPr sz="800" kern="1200">
          <a:solidFill>
            <a:schemeClr val="tx1"/>
          </a:solidFill>
          <a:latin typeface="+mn-lt"/>
          <a:ea typeface="+mn-ea"/>
          <a:cs typeface="+mn-cs"/>
        </a:defRPr>
      </a:lvl6pPr>
      <a:lvl7pPr marL="1296117" algn="l" defTabSz="431911" rtl="0" eaLnBrk="1" latinLnBrk="0" hangingPunct="1">
        <a:defRPr sz="800" kern="1200">
          <a:solidFill>
            <a:schemeClr val="tx1"/>
          </a:solidFill>
          <a:latin typeface="+mn-lt"/>
          <a:ea typeface="+mn-ea"/>
          <a:cs typeface="+mn-cs"/>
        </a:defRPr>
      </a:lvl7pPr>
      <a:lvl8pPr marL="1512265" algn="l" defTabSz="431911" rtl="0" eaLnBrk="1" latinLnBrk="0" hangingPunct="1">
        <a:defRPr sz="800" kern="1200">
          <a:solidFill>
            <a:schemeClr val="tx1"/>
          </a:solidFill>
          <a:latin typeface="+mn-lt"/>
          <a:ea typeface="+mn-ea"/>
          <a:cs typeface="+mn-cs"/>
        </a:defRPr>
      </a:lvl8pPr>
      <a:lvl9pPr marL="1728028" algn="l" defTabSz="431911"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NULL"/><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6.jpeg"/><Relationship Id="rId4" Type="http://schemas.openxmlformats.org/officeDocument/2006/relationships/oleObject" Target="../embeddings/oleObject1.bin"/><Relationship Id="rId9"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5811838" cy="3240088"/>
          </a:xfrm>
          <a:prstGeom prst="rect">
            <a:avLst/>
          </a:prstGeom>
        </p:spPr>
      </p:pic>
      <p:sp>
        <p:nvSpPr>
          <p:cNvPr id="19" name="矩形 18"/>
          <p:cNvSpPr/>
          <p:nvPr/>
        </p:nvSpPr>
        <p:spPr>
          <a:xfrm>
            <a:off x="282910" y="527793"/>
            <a:ext cx="5335686" cy="725174"/>
          </a:xfrm>
          <a:prstGeom prst="rect">
            <a:avLst/>
          </a:prstGeom>
        </p:spPr>
        <p:txBody>
          <a:bodyPr wrap="square" lIns="55285" tIns="27642" rIns="55285" bIns="27642">
            <a:spAutoFit/>
          </a:bodyPr>
          <a:lstStyle/>
          <a:p>
            <a:pPr>
              <a:lnSpc>
                <a:spcPct val="150000"/>
              </a:lnSpc>
              <a:defRPr/>
            </a:pPr>
            <a:r>
              <a:rPr lang="zh-CN" altLang="en-US" sz="1400" dirty="0" smtClean="0">
                <a:latin typeface="楷体" pitchFamily="49" charset="-122"/>
                <a:ea typeface="楷体" pitchFamily="49" charset="-122"/>
              </a:rPr>
              <a:t>通史体例中国古代史复习</a:t>
            </a:r>
          </a:p>
          <a:p>
            <a:pPr algn="ctr">
              <a:lnSpc>
                <a:spcPct val="150000"/>
              </a:lnSpc>
              <a:defRPr/>
            </a:pPr>
            <a:r>
              <a:rPr lang="zh-CN" altLang="en-US" sz="1700" dirty="0" smtClean="0">
                <a:latin typeface="微软雅黑" pitchFamily="34" charset="-122"/>
                <a:ea typeface="微软雅黑" pitchFamily="34" charset="-122"/>
              </a:rPr>
              <a:t>第一讲 </a:t>
            </a:r>
            <a:r>
              <a:rPr lang="en-US" altLang="zh-CN" sz="1700" dirty="0" smtClean="0">
                <a:latin typeface="微软雅黑" pitchFamily="34" charset="-122"/>
                <a:ea typeface="微软雅黑" pitchFamily="34" charset="-122"/>
              </a:rPr>
              <a:t> </a:t>
            </a:r>
            <a:r>
              <a:rPr lang="zh-CN" altLang="en-US" sz="1700" dirty="0" smtClean="0">
                <a:latin typeface="微软雅黑" pitchFamily="34" charset="-122"/>
                <a:ea typeface="微软雅黑" pitchFamily="34" charset="-122"/>
              </a:rPr>
              <a:t>原始社会</a:t>
            </a:r>
            <a:r>
              <a:rPr lang="en-US" altLang="zh-CN" sz="1700" dirty="0" smtClean="0">
                <a:latin typeface="微软雅黑" pitchFamily="34" charset="-122"/>
                <a:ea typeface="微软雅黑" pitchFamily="34" charset="-122"/>
              </a:rPr>
              <a:t>——</a:t>
            </a:r>
            <a:r>
              <a:rPr lang="zh-CN" altLang="en-US" sz="1700" dirty="0" smtClean="0">
                <a:latin typeface="微软雅黑" pitchFamily="34" charset="-122"/>
                <a:ea typeface="微软雅黑" pitchFamily="34" charset="-122"/>
              </a:rPr>
              <a:t>夏 商 西周（</a:t>
            </a:r>
            <a:r>
              <a:rPr lang="en-US" altLang="zh-CN" sz="1700" dirty="0" smtClean="0">
                <a:latin typeface="微软雅黑" pitchFamily="34" charset="-122"/>
                <a:ea typeface="微软雅黑" pitchFamily="34" charset="-122"/>
              </a:rPr>
              <a:t>1</a:t>
            </a:r>
            <a:r>
              <a:rPr lang="zh-CN" altLang="en-US" sz="1700" dirty="0" smtClean="0">
                <a:latin typeface="微软雅黑" pitchFamily="34" charset="-122"/>
                <a:ea typeface="微软雅黑" pitchFamily="34" charset="-122"/>
              </a:rPr>
              <a:t>、</a:t>
            </a:r>
            <a:r>
              <a:rPr lang="en-US" altLang="zh-CN" sz="1700" dirty="0" smtClean="0">
                <a:latin typeface="微软雅黑" pitchFamily="34" charset="-122"/>
                <a:ea typeface="微软雅黑" pitchFamily="34" charset="-122"/>
              </a:rPr>
              <a:t>2</a:t>
            </a:r>
            <a:r>
              <a:rPr lang="zh-CN" altLang="en-US" sz="1700" dirty="0" smtClean="0">
                <a:latin typeface="微软雅黑" pitchFamily="34" charset="-122"/>
                <a:ea typeface="微软雅黑" pitchFamily="34" charset="-122"/>
              </a:rPr>
              <a:t>、</a:t>
            </a:r>
            <a:r>
              <a:rPr lang="en-US" altLang="zh-CN" sz="1700" dirty="0" smtClean="0">
                <a:latin typeface="微软雅黑" pitchFamily="34" charset="-122"/>
                <a:ea typeface="微软雅黑" pitchFamily="34" charset="-122"/>
              </a:rPr>
              <a:t>3</a:t>
            </a:r>
            <a:r>
              <a:rPr lang="zh-CN" altLang="en-US" sz="1700" dirty="0" smtClean="0">
                <a:latin typeface="微软雅黑" pitchFamily="34" charset="-122"/>
                <a:ea typeface="微软雅黑" pitchFamily="34" charset="-122"/>
              </a:rPr>
              <a:t>）</a:t>
            </a:r>
            <a:endParaRPr lang="zh-CN" altLang="en-US" sz="2700" spc="181" dirty="0">
              <a:latin typeface="微软雅黑" panose="020B0503020204020204" pitchFamily="34" charset="-122"/>
              <a:ea typeface="微软雅黑" panose="020B0503020204020204" pitchFamily="34" charset="-122"/>
            </a:endParaRPr>
          </a:p>
        </p:txBody>
      </p:sp>
      <p:sp>
        <p:nvSpPr>
          <p:cNvPr id="20" name="矩形 19"/>
          <p:cNvSpPr/>
          <p:nvPr/>
        </p:nvSpPr>
        <p:spPr>
          <a:xfrm>
            <a:off x="282910" y="1324165"/>
            <a:ext cx="4264389" cy="1717817"/>
          </a:xfrm>
          <a:prstGeom prst="rect">
            <a:avLst/>
          </a:prstGeom>
        </p:spPr>
        <p:txBody>
          <a:bodyPr wrap="square" lIns="55285" tIns="27642" rIns="55285" bIns="27642">
            <a:spAutoFit/>
          </a:bodyPr>
          <a:lstStyle/>
          <a:p>
            <a:pPr>
              <a:lnSpc>
                <a:spcPct val="150000"/>
              </a:lnSpc>
            </a:pPr>
            <a:r>
              <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rPr>
              <a:t>学</a:t>
            </a: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段：高中</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年级：高三</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版本：</a:t>
            </a:r>
            <a:r>
              <a:rPr lang="zh-CN" altLang="en-US" sz="1200" dirty="0" smtClean="0">
                <a:latin typeface="微软雅黑" pitchFamily="34" charset="-122"/>
                <a:ea typeface="微软雅黑" pitchFamily="34" charset="-122"/>
              </a:rPr>
              <a:t>岳麓版教材</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朝阳高三目标教材</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单位：日坛中学</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作者：柳春梅</a:t>
            </a:r>
            <a:endParaRPr lang="en-US" altLang="zh-CN" sz="1200" spc="137"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4780807" y="2322595"/>
            <a:ext cx="1031031" cy="917492"/>
          </a:xfrm>
          <a:prstGeom prst="rect">
            <a:avLst/>
          </a:prstGeom>
        </p:spPr>
      </p:pic>
      <p:pic>
        <p:nvPicPr>
          <p:cNvPr id="2" name="图片 1" descr="111 (2)"/>
          <p:cNvPicPr>
            <a:picLocks noChangeAspect="1"/>
          </p:cNvPicPr>
          <p:nvPr/>
        </p:nvPicPr>
        <p:blipFill>
          <a:blip r:embed="rId5"/>
          <a:stretch>
            <a:fillRect/>
          </a:stretch>
        </p:blipFill>
        <p:spPr>
          <a:xfrm>
            <a:off x="143210" y="108059"/>
            <a:ext cx="3319172" cy="413073"/>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457534" y="525711"/>
            <a:ext cx="4875212" cy="1955408"/>
          </a:xfrm>
          <a:prstGeom prst="rect">
            <a:avLst/>
          </a:prstGeom>
          <a:noFill/>
          <a:ln w="9525">
            <a:noFill/>
            <a:miter lim="800000"/>
            <a:headEnd/>
            <a:tailEnd/>
          </a:ln>
        </p:spPr>
        <p:txBody>
          <a:bodyPr lIns="48577" tIns="24289" rIns="48577" bIns="24289">
            <a:spAutoFit/>
          </a:bodyPr>
          <a:lstStyle/>
          <a:p>
            <a:pPr>
              <a:lnSpc>
                <a:spcPct val="150000"/>
              </a:lnSpc>
            </a:pPr>
            <a:r>
              <a:rPr lang="zh-CN" altLang="en-US" sz="1200" dirty="0" smtClean="0">
                <a:latin typeface="微软雅黑" pitchFamily="34" charset="-122"/>
                <a:ea typeface="微软雅黑" pitchFamily="34" charset="-122"/>
              </a:rPr>
              <a:t>例：2015</a:t>
            </a:r>
            <a:r>
              <a:rPr lang="zh-CN" altLang="en-US" sz="1200" dirty="0">
                <a:latin typeface="微软雅黑" pitchFamily="34" charset="-122"/>
                <a:ea typeface="微软雅黑" pitchFamily="34" charset="-122"/>
              </a:rPr>
              <a:t>-16</a:t>
            </a:r>
            <a:r>
              <a:rPr lang="zh-CN" altLang="en-US" sz="1200" dirty="0" smtClean="0">
                <a:latin typeface="微软雅黑" pitchFamily="34" charset="-122"/>
                <a:ea typeface="微软雅黑" pitchFamily="34" charset="-122"/>
              </a:rPr>
              <a:t>朝阳</a:t>
            </a:r>
            <a:endParaRPr lang="en-US" altLang="zh-CN" sz="1200" dirty="0" smtClean="0">
              <a:latin typeface="微软雅黑" pitchFamily="34" charset="-122"/>
              <a:ea typeface="微软雅黑" pitchFamily="34" charset="-122"/>
            </a:endParaRPr>
          </a:p>
          <a:p>
            <a:pPr>
              <a:lnSpc>
                <a:spcPct val="150000"/>
              </a:lnSpc>
            </a:pPr>
            <a:r>
              <a:rPr lang="zh-CN" altLang="en-US" sz="1200" dirty="0" smtClean="0">
                <a:latin typeface="微软雅黑" pitchFamily="34" charset="-122"/>
                <a:ea typeface="微软雅黑" pitchFamily="34" charset="-122"/>
              </a:rPr>
              <a:t>“</a:t>
            </a:r>
            <a:r>
              <a:rPr lang="zh-CN" altLang="en-US" sz="1200" dirty="0">
                <a:latin typeface="微软雅黑" pitchFamily="34" charset="-122"/>
                <a:ea typeface="微软雅黑" pitchFamily="34" charset="-122"/>
              </a:rPr>
              <a:t>新的统治结构</a:t>
            </a:r>
            <a:r>
              <a:rPr lang="zh-CN" altLang="en-US" sz="1200" dirty="0" smtClean="0">
                <a:latin typeface="微软雅黑" pitchFamily="34" charset="-122"/>
                <a:ea typeface="微软雅黑" pitchFamily="34" charset="-122"/>
              </a:rPr>
              <a:t>形成，大部分</a:t>
            </a:r>
            <a:r>
              <a:rPr lang="zh-CN" altLang="en-US" sz="1200" dirty="0">
                <a:latin typeface="微软雅黑" pitchFamily="34" charset="-122"/>
                <a:ea typeface="微软雅黑" pitchFamily="34" charset="-122"/>
              </a:rPr>
              <a:t>为周王室弟子及姜姓</a:t>
            </a:r>
            <a:r>
              <a:rPr lang="zh-CN" altLang="en-US" sz="1200" dirty="0" smtClean="0">
                <a:latin typeface="微软雅黑" pitchFamily="34" charset="-122"/>
                <a:ea typeface="微软雅黑" pitchFamily="34" charset="-122"/>
              </a:rPr>
              <a:t>同盟，以及</a:t>
            </a:r>
            <a:r>
              <a:rPr lang="zh-CN" altLang="en-US" sz="1200" dirty="0">
                <a:latin typeface="微软雅黑" pitchFamily="34" charset="-122"/>
                <a:ea typeface="微软雅黑" pitchFamily="34" charset="-122"/>
              </a:rPr>
              <a:t>愿意臣服的东方大族包括商人。”这段文字中蕴含着</a:t>
            </a:r>
          </a:p>
          <a:p>
            <a:pPr>
              <a:lnSpc>
                <a:spcPct val="150000"/>
              </a:lnSpc>
            </a:pPr>
            <a:r>
              <a:rPr lang="zh-CN" altLang="en-US" sz="1200" dirty="0" smtClean="0">
                <a:solidFill>
                  <a:srgbClr val="C00000"/>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A</a:t>
            </a:r>
            <a:r>
              <a:rPr lang="zh-CN" altLang="en-US" sz="1200" dirty="0">
                <a:latin typeface="微软雅黑" pitchFamily="34" charset="-122"/>
                <a:ea typeface="微软雅黑" pitchFamily="34" charset="-122"/>
              </a:rPr>
              <a:t>.封土建爵形成周王共主诸侯分治的格局</a:t>
            </a:r>
          </a:p>
          <a:p>
            <a:pPr>
              <a:lnSpc>
                <a:spcPct val="150000"/>
              </a:lnSpc>
            </a:pPr>
            <a:r>
              <a:rPr lang="zh-CN" altLang="en-US" sz="1200" dirty="0" smtClean="0">
                <a:latin typeface="微软雅黑" pitchFamily="34" charset="-122"/>
                <a:ea typeface="微软雅黑" pitchFamily="34" charset="-122"/>
              </a:rPr>
              <a:t>                     B</a:t>
            </a:r>
            <a:r>
              <a:rPr lang="zh-CN" altLang="en-US" sz="1200" dirty="0">
                <a:latin typeface="微软雅黑" pitchFamily="34" charset="-122"/>
                <a:ea typeface="微软雅黑" pitchFamily="34" charset="-122"/>
              </a:rPr>
              <a:t>.从事商品交易的成功者亦获得政治尊崇</a:t>
            </a:r>
          </a:p>
          <a:p>
            <a:pPr>
              <a:lnSpc>
                <a:spcPct val="150000"/>
              </a:lnSpc>
            </a:pPr>
            <a:r>
              <a:rPr lang="zh-CN" altLang="en-US" sz="1200" dirty="0" smtClean="0">
                <a:latin typeface="微软雅黑" pitchFamily="34" charset="-122"/>
                <a:ea typeface="微软雅黑" pitchFamily="34" charset="-122"/>
              </a:rPr>
              <a:t>                     C</a:t>
            </a:r>
            <a:r>
              <a:rPr lang="zh-CN" altLang="en-US" sz="1200" dirty="0">
                <a:latin typeface="微软雅黑" pitchFamily="34" charset="-122"/>
                <a:ea typeface="微软雅黑" pitchFamily="34" charset="-122"/>
              </a:rPr>
              <a:t>.原有的土著方国为大一统集权局面取代</a:t>
            </a:r>
          </a:p>
          <a:p>
            <a:pPr>
              <a:lnSpc>
                <a:spcPct val="150000"/>
              </a:lnSpc>
            </a:pPr>
            <a:r>
              <a:rPr lang="zh-CN" altLang="en-US" sz="1200" dirty="0" smtClean="0">
                <a:latin typeface="微软雅黑" pitchFamily="34" charset="-122"/>
                <a:ea typeface="微软雅黑" pitchFamily="34" charset="-122"/>
              </a:rPr>
              <a:t>                     D</a:t>
            </a:r>
            <a:r>
              <a:rPr lang="zh-CN" altLang="en-US" sz="1200" dirty="0">
                <a:latin typeface="微软雅黑" pitchFamily="34" charset="-122"/>
                <a:ea typeface="微软雅黑" pitchFamily="34" charset="-122"/>
              </a:rPr>
              <a:t>.血缘的亲疏是判断执政能力的唯一标准</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文本框 1"/>
          <p:cNvSpPr txBox="1">
            <a:spLocks noChangeArrowheads="1"/>
          </p:cNvSpPr>
          <p:nvPr/>
        </p:nvSpPr>
        <p:spPr bwMode="auto">
          <a:xfrm>
            <a:off x="434510" y="364201"/>
            <a:ext cx="4879975" cy="2209324"/>
          </a:xfrm>
          <a:prstGeom prst="rect">
            <a:avLst/>
          </a:prstGeom>
          <a:noFill/>
          <a:ln w="9525">
            <a:noFill/>
            <a:miter lim="800000"/>
            <a:headEnd/>
            <a:tailEnd/>
          </a:ln>
        </p:spPr>
        <p:txBody>
          <a:bodyPr lIns="48577" tIns="24289" rIns="48577" bIns="24289">
            <a:spAutoFit/>
          </a:bodyPr>
          <a:lstStyle/>
          <a:p>
            <a:pPr>
              <a:lnSpc>
                <a:spcPct val="200000"/>
              </a:lnSpc>
            </a:pPr>
            <a:r>
              <a:rPr lang="zh-CN" altLang="en-US" sz="1200" dirty="0" smtClean="0">
                <a:latin typeface="微软雅黑" pitchFamily="34" charset="-122"/>
                <a:ea typeface="微软雅黑" pitchFamily="34" charset="-122"/>
              </a:rPr>
              <a:t>例：朝阳</a:t>
            </a:r>
            <a:endParaRPr lang="en-US" altLang="zh-CN" sz="1200" dirty="0" smtClean="0">
              <a:latin typeface="微软雅黑" pitchFamily="34" charset="-122"/>
              <a:ea typeface="微软雅黑" pitchFamily="34" charset="-122"/>
            </a:endParaRPr>
          </a:p>
          <a:p>
            <a:pPr>
              <a:lnSpc>
                <a:spcPct val="200000"/>
              </a:lnSpc>
            </a:pPr>
            <a:r>
              <a:rPr lang="zh-CN" altLang="en-US" sz="1200" dirty="0" smtClean="0">
                <a:latin typeface="微软雅黑" pitchFamily="34" charset="-122"/>
                <a:ea typeface="微软雅黑" pitchFamily="34" charset="-122"/>
              </a:rPr>
              <a:t>“</a:t>
            </a:r>
            <a:r>
              <a:rPr lang="zh-CN" altLang="en-US" sz="1200" dirty="0">
                <a:latin typeface="微软雅黑" pitchFamily="34" charset="-122"/>
                <a:ea typeface="微软雅黑" pitchFamily="34" charset="-122"/>
              </a:rPr>
              <a:t>师尚父（即吕尚、姜尚）谋居多。於是武王已平商而王</a:t>
            </a:r>
            <a:r>
              <a:rPr lang="zh-CN" altLang="en-US" sz="1200" dirty="0" smtClean="0">
                <a:latin typeface="微软雅黑" pitchFamily="34" charset="-122"/>
                <a:ea typeface="微软雅黑" pitchFamily="34" charset="-122"/>
              </a:rPr>
              <a:t>天下，封</a:t>
            </a:r>
            <a:r>
              <a:rPr lang="zh-CN" altLang="en-US" sz="1200" dirty="0">
                <a:latin typeface="微软雅黑" pitchFamily="34" charset="-122"/>
                <a:ea typeface="微软雅黑" pitchFamily="34" charset="-122"/>
              </a:rPr>
              <a:t>师尚父於齐营丘。……太公至</a:t>
            </a:r>
            <a:r>
              <a:rPr lang="zh-CN" altLang="en-US" sz="1200" dirty="0" smtClean="0">
                <a:latin typeface="微软雅黑" pitchFamily="34" charset="-122"/>
                <a:ea typeface="微软雅黑" pitchFamily="34" charset="-122"/>
              </a:rPr>
              <a:t>国，脩政，因</a:t>
            </a:r>
            <a:r>
              <a:rPr lang="zh-CN" altLang="en-US" sz="1200" dirty="0">
                <a:latin typeface="微软雅黑" pitchFamily="34" charset="-122"/>
                <a:ea typeface="微软雅黑" pitchFamily="34" charset="-122"/>
              </a:rPr>
              <a:t>其</a:t>
            </a:r>
            <a:r>
              <a:rPr lang="zh-CN" altLang="en-US" sz="1200" dirty="0" smtClean="0">
                <a:latin typeface="微软雅黑" pitchFamily="34" charset="-122"/>
                <a:ea typeface="微软雅黑" pitchFamily="34" charset="-122"/>
              </a:rPr>
              <a:t>俗，简其礼，通商</a:t>
            </a:r>
            <a:r>
              <a:rPr lang="zh-CN" altLang="en-US" sz="1200" dirty="0">
                <a:latin typeface="微软雅黑" pitchFamily="34" charset="-122"/>
                <a:ea typeface="微软雅黑" pitchFamily="34" charset="-122"/>
              </a:rPr>
              <a:t>工之</a:t>
            </a:r>
            <a:r>
              <a:rPr lang="zh-CN" altLang="en-US" sz="1200" dirty="0" smtClean="0">
                <a:latin typeface="微软雅黑" pitchFamily="34" charset="-122"/>
                <a:ea typeface="微软雅黑" pitchFamily="34" charset="-122"/>
              </a:rPr>
              <a:t>业，便</a:t>
            </a:r>
            <a:r>
              <a:rPr lang="zh-CN" altLang="en-US" sz="1200" dirty="0">
                <a:latin typeface="微软雅黑" pitchFamily="34" charset="-122"/>
                <a:ea typeface="微软雅黑" pitchFamily="34" charset="-122"/>
              </a:rPr>
              <a:t>鱼盐之</a:t>
            </a:r>
            <a:r>
              <a:rPr lang="zh-CN" altLang="en-US" sz="1200" dirty="0" smtClean="0">
                <a:latin typeface="微软雅黑" pitchFamily="34" charset="-122"/>
                <a:ea typeface="微软雅黑" pitchFamily="34" charset="-122"/>
              </a:rPr>
              <a:t>利，而</a:t>
            </a:r>
            <a:r>
              <a:rPr lang="zh-CN" altLang="en-US" sz="1200" dirty="0">
                <a:latin typeface="微软雅黑" pitchFamily="34" charset="-122"/>
                <a:ea typeface="微软雅黑" pitchFamily="34" charset="-122"/>
              </a:rPr>
              <a:t>人民多归</a:t>
            </a:r>
            <a:r>
              <a:rPr lang="zh-CN" altLang="en-US" sz="1200" dirty="0" smtClean="0">
                <a:latin typeface="微软雅黑" pitchFamily="34" charset="-122"/>
                <a:ea typeface="微软雅黑" pitchFamily="34" charset="-122"/>
              </a:rPr>
              <a:t>齐，齐</a:t>
            </a:r>
            <a:r>
              <a:rPr lang="zh-CN" altLang="en-US" sz="1200" dirty="0">
                <a:latin typeface="微软雅黑" pitchFamily="34" charset="-122"/>
                <a:ea typeface="微软雅黑" pitchFamily="34" charset="-122"/>
              </a:rPr>
              <a:t>为大国。”该材料反映出</a:t>
            </a:r>
          </a:p>
          <a:p>
            <a:pPr algn="ctr">
              <a:lnSpc>
                <a:spcPct val="200000"/>
              </a:lnSpc>
            </a:pPr>
            <a:r>
              <a:rPr lang="zh-CN" altLang="en-US" sz="1200" dirty="0" smtClean="0">
                <a:latin typeface="微软雅黑" pitchFamily="34" charset="-122"/>
                <a:ea typeface="微软雅黑" pitchFamily="34" charset="-122"/>
              </a:rPr>
              <a:t>A</a:t>
            </a:r>
            <a:r>
              <a:rPr lang="zh-CN" altLang="en-US" sz="1200" dirty="0">
                <a:latin typeface="微软雅黑" pitchFamily="34" charset="-122"/>
                <a:ea typeface="微软雅黑" pitchFamily="34" charset="-122"/>
              </a:rPr>
              <a:t>.王族</a:t>
            </a:r>
            <a:r>
              <a:rPr lang="zh-CN" altLang="en-US" sz="1200" dirty="0" smtClean="0">
                <a:latin typeface="微软雅黑" pitchFamily="34" charset="-122"/>
                <a:ea typeface="微软雅黑" pitchFamily="34" charset="-122"/>
              </a:rPr>
              <a:t>身份，守土封疆         B</a:t>
            </a:r>
            <a:r>
              <a:rPr lang="zh-CN" altLang="en-US" sz="1200" dirty="0">
                <a:latin typeface="微软雅黑" pitchFamily="34" charset="-122"/>
                <a:ea typeface="微软雅黑" pitchFamily="34" charset="-122"/>
              </a:rPr>
              <a:t>.大兴礼</a:t>
            </a:r>
            <a:r>
              <a:rPr lang="zh-CN" altLang="en-US" sz="1200" dirty="0" smtClean="0">
                <a:latin typeface="微软雅黑" pitchFamily="34" charset="-122"/>
                <a:ea typeface="微软雅黑" pitchFamily="34" charset="-122"/>
              </a:rPr>
              <a:t>乐，有序</a:t>
            </a:r>
            <a:r>
              <a:rPr lang="zh-CN" altLang="en-US" sz="1200" dirty="0">
                <a:latin typeface="微软雅黑" pitchFamily="34" charset="-122"/>
                <a:ea typeface="微软雅黑" pitchFamily="34" charset="-122"/>
              </a:rPr>
              <a:t>尊卑 </a:t>
            </a:r>
          </a:p>
          <a:p>
            <a:pPr algn="ctr">
              <a:lnSpc>
                <a:spcPct val="200000"/>
              </a:lnSpc>
            </a:pPr>
            <a:r>
              <a:rPr lang="zh-CN" altLang="en-US" sz="1200" dirty="0" smtClean="0">
                <a:latin typeface="微软雅黑" pitchFamily="34" charset="-122"/>
                <a:ea typeface="微软雅黑" pitchFamily="34" charset="-122"/>
              </a:rPr>
              <a:t>C</a:t>
            </a:r>
            <a:r>
              <a:rPr lang="zh-CN" altLang="en-US" sz="1200" dirty="0">
                <a:latin typeface="微软雅黑" pitchFamily="34" charset="-122"/>
                <a:ea typeface="微软雅黑" pitchFamily="34" charset="-122"/>
              </a:rPr>
              <a:t>.镇守</a:t>
            </a:r>
            <a:r>
              <a:rPr lang="zh-CN" altLang="en-US" sz="1200" dirty="0" smtClean="0">
                <a:latin typeface="微软雅黑" pitchFamily="34" charset="-122"/>
                <a:ea typeface="微软雅黑" pitchFamily="34" charset="-122"/>
              </a:rPr>
              <a:t>疆土，藩</a:t>
            </a:r>
            <a:r>
              <a:rPr lang="zh-CN" altLang="en-US" sz="1200" dirty="0">
                <a:latin typeface="微软雅黑" pitchFamily="34" charset="-122"/>
                <a:ea typeface="微软雅黑" pitchFamily="34" charset="-122"/>
              </a:rPr>
              <a:t>屏</a:t>
            </a:r>
            <a:r>
              <a:rPr lang="zh-CN" altLang="en-US" sz="1200" dirty="0" smtClean="0">
                <a:latin typeface="微软雅黑" pitchFamily="34" charset="-122"/>
                <a:ea typeface="微软雅黑" pitchFamily="34" charset="-122"/>
              </a:rPr>
              <a:t>王室         D</a:t>
            </a:r>
            <a:r>
              <a:rPr lang="zh-CN" altLang="en-US" sz="1200" dirty="0">
                <a:latin typeface="微软雅黑" pitchFamily="34" charset="-122"/>
                <a:ea typeface="微软雅黑" pitchFamily="34" charset="-122"/>
              </a:rPr>
              <a:t>.尊王攘</a:t>
            </a:r>
            <a:r>
              <a:rPr lang="zh-CN" altLang="en-US" sz="1200" dirty="0" smtClean="0">
                <a:latin typeface="微软雅黑" pitchFamily="34" charset="-122"/>
                <a:ea typeface="微软雅黑" pitchFamily="34" charset="-122"/>
              </a:rPr>
              <a:t>夷，称霸诸侯</a:t>
            </a: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360363" y="233363"/>
            <a:ext cx="5040312" cy="2280432"/>
          </a:xfrm>
          <a:prstGeom prst="rect">
            <a:avLst/>
          </a:prstGeom>
          <a:noFill/>
          <a:ln w="9525">
            <a:noFill/>
            <a:miter lim="800000"/>
            <a:headEnd/>
            <a:tailEnd/>
          </a:ln>
        </p:spPr>
        <p:txBody>
          <a:bodyPr lIns="48577" tIns="24289" rIns="48577" bIns="24289">
            <a:spAutoFit/>
          </a:bodyPr>
          <a:lstStyle/>
          <a:p>
            <a:r>
              <a:rPr lang="zh-CN" altLang="en-US" sz="1200" dirty="0">
                <a:latin typeface="微软雅黑" pitchFamily="34" charset="-122"/>
                <a:ea typeface="微软雅黑" pitchFamily="34" charset="-122"/>
              </a:rPr>
              <a:t>2011年北京卷37．（38分）国家是历史发展的</a:t>
            </a:r>
            <a:r>
              <a:rPr lang="zh-CN" altLang="en-US" sz="1200" dirty="0" smtClean="0">
                <a:latin typeface="微软雅黑" pitchFamily="34" charset="-122"/>
                <a:ea typeface="微软雅黑" pitchFamily="34" charset="-122"/>
              </a:rPr>
              <a:t>产物，其</a:t>
            </a:r>
            <a:r>
              <a:rPr lang="zh-CN" altLang="en-US" sz="1200" dirty="0">
                <a:latin typeface="微软雅黑" pitchFamily="34" charset="-122"/>
                <a:ea typeface="微软雅黑" pitchFamily="34" charset="-122"/>
              </a:rPr>
              <a:t>演变历程与丰富内涵是历史学习的重要内容。</a:t>
            </a:r>
          </a:p>
          <a:p>
            <a:pPr>
              <a:lnSpc>
                <a:spcPct val="150000"/>
              </a:lnSpc>
            </a:pPr>
            <a:r>
              <a:rPr lang="zh-CN" altLang="en-US" sz="1200" dirty="0">
                <a:latin typeface="楷体" pitchFamily="49" charset="-122"/>
                <a:ea typeface="楷体" pitchFamily="49" charset="-122"/>
              </a:rPr>
              <a:t>      自古皆封建</a:t>
            </a:r>
            <a:r>
              <a:rPr lang="zh-CN" altLang="en-US" sz="1200" dirty="0" smtClean="0">
                <a:latin typeface="楷体" pitchFamily="49" charset="-122"/>
                <a:ea typeface="楷体" pitchFamily="49" charset="-122"/>
              </a:rPr>
              <a:t>诸侯，各</a:t>
            </a:r>
            <a:r>
              <a:rPr lang="zh-CN" altLang="en-US" sz="1200" dirty="0">
                <a:latin typeface="楷体" pitchFamily="49" charset="-122"/>
                <a:ea typeface="楷体" pitchFamily="49" charset="-122"/>
              </a:rPr>
              <a:t>君其</a:t>
            </a:r>
            <a:r>
              <a:rPr lang="zh-CN" altLang="en-US" sz="1200" dirty="0" smtClean="0">
                <a:latin typeface="楷体" pitchFamily="49" charset="-122"/>
                <a:ea typeface="楷体" pitchFamily="49" charset="-122"/>
              </a:rPr>
              <a:t>国，卿大夫</a:t>
            </a:r>
            <a:r>
              <a:rPr lang="zh-CN" altLang="en-US" sz="1200" dirty="0">
                <a:latin typeface="楷体" pitchFamily="49" charset="-122"/>
                <a:ea typeface="楷体" pitchFamily="49" charset="-122"/>
              </a:rPr>
              <a:t>亦世其官……其后积弊日甚……其势不得不变。于是先从在下者（平民）其……此已开后世布衣将相之列……秦皇尽灭六国以开一统之局……下虽无世禄之</a:t>
            </a:r>
            <a:r>
              <a:rPr lang="zh-CN" altLang="en-US" sz="1200" dirty="0" smtClean="0">
                <a:latin typeface="楷体" pitchFamily="49" charset="-122"/>
                <a:ea typeface="楷体" pitchFamily="49" charset="-122"/>
              </a:rPr>
              <a:t>臣，而</a:t>
            </a:r>
            <a:r>
              <a:rPr lang="zh-CN" altLang="en-US" sz="1200" dirty="0">
                <a:latin typeface="楷体" pitchFamily="49" charset="-122"/>
                <a:ea typeface="楷体" pitchFamily="49" charset="-122"/>
              </a:rPr>
              <a:t>上犹是稽体之主（最高统治者仍由王族世袭）也。汉祖以匹夫</a:t>
            </a:r>
            <a:r>
              <a:rPr lang="zh-CN" altLang="en-US" sz="1200" dirty="0" smtClean="0">
                <a:latin typeface="楷体" pitchFamily="49" charset="-122"/>
                <a:ea typeface="楷体" pitchFamily="49" charset="-122"/>
              </a:rPr>
              <a:t>起事，角</a:t>
            </a:r>
            <a:r>
              <a:rPr lang="zh-CN" altLang="en-US" sz="1200" dirty="0">
                <a:latin typeface="楷体" pitchFamily="49" charset="-122"/>
                <a:ea typeface="楷体" pitchFamily="49" charset="-122"/>
              </a:rPr>
              <a:t>群雄而定一</a:t>
            </a:r>
            <a:r>
              <a:rPr lang="zh-CN" altLang="en-US" sz="1200" dirty="0" smtClean="0">
                <a:latin typeface="楷体" pitchFamily="49" charset="-122"/>
                <a:ea typeface="楷体" pitchFamily="49" charset="-122"/>
              </a:rPr>
              <a:t>尊，其</a:t>
            </a:r>
            <a:r>
              <a:rPr lang="zh-CN" altLang="en-US" sz="1200" dirty="0">
                <a:latin typeface="楷体" pitchFamily="49" charset="-122"/>
                <a:ea typeface="楷体" pitchFamily="49" charset="-122"/>
              </a:rPr>
              <a:t>君既起自</a:t>
            </a:r>
            <a:r>
              <a:rPr lang="zh-CN" altLang="en-US" sz="1200" dirty="0" smtClean="0">
                <a:latin typeface="楷体" pitchFamily="49" charset="-122"/>
                <a:ea typeface="楷体" pitchFamily="49" charset="-122"/>
              </a:rPr>
              <a:t>布衣，其</a:t>
            </a:r>
            <a:r>
              <a:rPr lang="zh-CN" altLang="en-US" sz="1200" dirty="0">
                <a:latin typeface="楷体" pitchFamily="49" charset="-122"/>
                <a:ea typeface="楷体" pitchFamily="49" charset="-122"/>
              </a:rPr>
              <a:t>臣亦自多亡命……天之变</a:t>
            </a:r>
            <a:r>
              <a:rPr lang="zh-CN" altLang="en-US" sz="1200" dirty="0" smtClean="0">
                <a:latin typeface="楷体" pitchFamily="49" charset="-122"/>
                <a:ea typeface="楷体" pitchFamily="49" charset="-122"/>
              </a:rPr>
              <a:t>局，至</a:t>
            </a:r>
            <a:r>
              <a:rPr lang="zh-CN" altLang="en-US" sz="1200" dirty="0">
                <a:latin typeface="楷体" pitchFamily="49" charset="-122"/>
                <a:ea typeface="楷体" pitchFamily="49" charset="-122"/>
              </a:rPr>
              <a:t>是始定。     </a:t>
            </a:r>
          </a:p>
          <a:p>
            <a:pPr algn="r">
              <a:lnSpc>
                <a:spcPct val="150000"/>
              </a:lnSpc>
            </a:pPr>
            <a:r>
              <a:rPr lang="zh-CN" altLang="en-US" sz="1200" dirty="0">
                <a:latin typeface="楷体" pitchFamily="49" charset="-122"/>
                <a:ea typeface="楷体" pitchFamily="49" charset="-122"/>
              </a:rPr>
              <a:t>——赵翼《廿二史札记》</a:t>
            </a:r>
          </a:p>
          <a:p>
            <a:r>
              <a:rPr lang="zh-CN" altLang="en-US" sz="1300" dirty="0"/>
              <a:t>   </a:t>
            </a:r>
          </a:p>
        </p:txBody>
      </p:sp>
      <p:sp>
        <p:nvSpPr>
          <p:cNvPr id="5" name="TextBox 4"/>
          <p:cNvSpPr txBox="1"/>
          <p:nvPr/>
        </p:nvSpPr>
        <p:spPr>
          <a:xfrm>
            <a:off x="326003" y="2274072"/>
            <a:ext cx="4953663" cy="613694"/>
          </a:xfrm>
          <a:prstGeom prst="rect">
            <a:avLst/>
          </a:prstGeom>
          <a:noFill/>
        </p:spPr>
        <p:txBody>
          <a:bodyPr wrap="square" rtlCol="0">
            <a:spAutoFit/>
          </a:bodyPr>
          <a:lstStyle/>
          <a:p>
            <a:pPr>
              <a:lnSpc>
                <a:spcPct val="150000"/>
              </a:lnSpc>
            </a:pPr>
            <a:r>
              <a:rPr lang="zh-CN" altLang="en-US" sz="1200" dirty="0" smtClean="0">
                <a:latin typeface="微软雅黑" pitchFamily="34" charset="-122"/>
                <a:ea typeface="微软雅黑" pitchFamily="34" charset="-122"/>
              </a:rPr>
              <a:t>（1）分析材料，说明“天之变局”是指什么，（4分）结合所学知识，概括由西周至秦汉国家政治体制发生的变化。（4分）</a:t>
            </a: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416022" y="861516"/>
            <a:ext cx="5040312" cy="902428"/>
          </a:xfrm>
          <a:prstGeom prst="rect">
            <a:avLst/>
          </a:prstGeom>
          <a:noFill/>
          <a:ln w="9525">
            <a:noFill/>
            <a:miter lim="800000"/>
            <a:headEnd/>
            <a:tailEnd/>
          </a:ln>
        </p:spPr>
        <p:txBody>
          <a:bodyPr lIns="48577" tIns="24289" rIns="48577" bIns="24289">
            <a:spAutoFit/>
          </a:bodyPr>
          <a:lstStyle/>
          <a:p>
            <a:pPr>
              <a:lnSpc>
                <a:spcPct val="150000"/>
              </a:lnSpc>
            </a:pPr>
            <a:r>
              <a:rPr lang="zh-CN" altLang="en-US" sz="1300" dirty="0" smtClean="0">
                <a:latin typeface="楷体" pitchFamily="49" charset="-122"/>
                <a:ea typeface="楷体" pitchFamily="49" charset="-122"/>
              </a:rPr>
              <a:t>37</a:t>
            </a:r>
            <a:r>
              <a:rPr lang="zh-CN" altLang="en-US" sz="1300" dirty="0">
                <a:latin typeface="楷体" pitchFamily="49" charset="-122"/>
                <a:ea typeface="楷体" pitchFamily="49" charset="-122"/>
              </a:rPr>
              <a:t>．</a:t>
            </a:r>
            <a:r>
              <a:rPr lang="zh-CN" altLang="en-US" sz="1300" dirty="0">
                <a:solidFill>
                  <a:srgbClr val="FF0000"/>
                </a:solidFill>
                <a:latin typeface="楷体" pitchFamily="49" charset="-122"/>
                <a:ea typeface="楷体" pitchFamily="49" charset="-122"/>
              </a:rPr>
              <a:t>（1）统治阶层在西周由世袭贵族</a:t>
            </a:r>
            <a:r>
              <a:rPr lang="zh-CN" altLang="en-US" sz="1300" dirty="0" smtClean="0">
                <a:solidFill>
                  <a:srgbClr val="FF0000"/>
                </a:solidFill>
                <a:latin typeface="楷体" pitchFamily="49" charset="-122"/>
                <a:ea typeface="楷体" pitchFamily="49" charset="-122"/>
              </a:rPr>
              <a:t>组成，</a:t>
            </a:r>
            <a:r>
              <a:rPr lang="zh-CN" altLang="en-US" sz="1300" dirty="0" smtClean="0">
                <a:latin typeface="楷体" pitchFamily="49" charset="-122"/>
                <a:ea typeface="楷体" pitchFamily="49" charset="-122"/>
              </a:rPr>
              <a:t>到</a:t>
            </a:r>
            <a:r>
              <a:rPr lang="zh-CN" altLang="en-US" sz="1300" dirty="0">
                <a:latin typeface="楷体" pitchFamily="49" charset="-122"/>
                <a:ea typeface="楷体" pitchFamily="49" charset="-122"/>
              </a:rPr>
              <a:t>西汉建立时皇帝和大臣大多出身布衣。</a:t>
            </a:r>
          </a:p>
          <a:p>
            <a:pPr>
              <a:lnSpc>
                <a:spcPct val="150000"/>
              </a:lnSpc>
            </a:pPr>
            <a:r>
              <a:rPr lang="zh-CN" altLang="en-US" sz="1300" dirty="0" smtClean="0">
                <a:latin typeface="楷体" pitchFamily="49" charset="-122"/>
                <a:ea typeface="楷体" pitchFamily="49" charset="-122"/>
              </a:rPr>
              <a:t>变化：从</a:t>
            </a:r>
            <a:r>
              <a:rPr lang="zh-CN" altLang="en-US" sz="1300" dirty="0">
                <a:latin typeface="楷体" pitchFamily="49" charset="-122"/>
                <a:ea typeface="楷体" pitchFamily="49" charset="-122"/>
              </a:rPr>
              <a:t>分封制到</a:t>
            </a:r>
            <a:r>
              <a:rPr lang="zh-CN" altLang="en-US" sz="1300" dirty="0" smtClean="0">
                <a:latin typeface="楷体" pitchFamily="49" charset="-122"/>
                <a:ea typeface="楷体" pitchFamily="49" charset="-122"/>
              </a:rPr>
              <a:t>郡县制；中央集权</a:t>
            </a:r>
            <a:r>
              <a:rPr lang="zh-CN" altLang="en-US" sz="1300" dirty="0">
                <a:latin typeface="楷体" pitchFamily="49" charset="-122"/>
                <a:ea typeface="楷体" pitchFamily="49" charset="-122"/>
              </a:rPr>
              <a:t>制度逐步建立。</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 Box 4"/>
          <p:cNvSpPr txBox="1">
            <a:spLocks noChangeArrowheads="1"/>
          </p:cNvSpPr>
          <p:nvPr/>
        </p:nvSpPr>
        <p:spPr bwMode="auto">
          <a:xfrm>
            <a:off x="452438" y="375964"/>
            <a:ext cx="673384" cy="253725"/>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en-US" sz="1300" b="1" dirty="0">
                <a:latin typeface="微软雅黑" pitchFamily="34" charset="-122"/>
                <a:ea typeface="微软雅黑" pitchFamily="34" charset="-122"/>
              </a:rPr>
              <a:t>宗法制     </a:t>
            </a:r>
          </a:p>
        </p:txBody>
      </p:sp>
      <p:sp>
        <p:nvSpPr>
          <p:cNvPr id="5" name="Text Box 5"/>
          <p:cNvSpPr txBox="1">
            <a:spLocks noChangeArrowheads="1"/>
          </p:cNvSpPr>
          <p:nvPr/>
        </p:nvSpPr>
        <p:spPr bwMode="auto">
          <a:xfrm>
            <a:off x="993822" y="730949"/>
            <a:ext cx="2509837" cy="264496"/>
          </a:xfrm>
          <a:prstGeom prst="rect">
            <a:avLst/>
          </a:prstGeom>
          <a:noFill/>
          <a:ln w="9525">
            <a:noFill/>
            <a:miter lim="800000"/>
          </a:ln>
        </p:spPr>
        <p:txBody>
          <a:bodyPr lIns="48577" tIns="24289" rIns="48577" bIns="24289">
            <a:spAutoFit/>
          </a:bodyPr>
          <a:lstStyle/>
          <a:p>
            <a:pPr>
              <a:spcBef>
                <a:spcPct val="50000"/>
              </a:spcBef>
              <a:defRPr/>
            </a:pPr>
            <a:r>
              <a:rPr lang="zh-CN" altLang="zh-CN" sz="1400" b="1" dirty="0">
                <a:effectLst>
                  <a:outerShdw blurRad="38100" dist="38100" dir="2700000" algn="tl">
                    <a:srgbClr val="C0C0C0"/>
                  </a:outerShdw>
                </a:effectLst>
                <a:latin typeface="微软雅黑" pitchFamily="34" charset="-122"/>
                <a:ea typeface="微软雅黑" pitchFamily="34" charset="-122"/>
              </a:rPr>
              <a:t>  </a:t>
            </a:r>
            <a:r>
              <a:rPr lang="zh-CN" altLang="zh-CN" sz="1400" dirty="0">
                <a:effectLst>
                  <a:outerShdw blurRad="38100" dist="38100" dir="2700000" algn="tl">
                    <a:srgbClr val="C0C0C0"/>
                  </a:outerShdw>
                </a:effectLst>
                <a:latin typeface="微软雅黑" pitchFamily="34" charset="-122"/>
                <a:ea typeface="微软雅黑" pitchFamily="34" charset="-122"/>
              </a:rPr>
              <a:t>1.</a:t>
            </a:r>
            <a:r>
              <a:rPr lang="zh-CN" altLang="en-US" sz="1400" dirty="0">
                <a:effectLst>
                  <a:outerShdw blurRad="38100" dist="38100" dir="2700000" algn="tl">
                    <a:srgbClr val="C0C0C0"/>
                  </a:outerShdw>
                </a:effectLst>
                <a:latin typeface="微软雅黑" pitchFamily="34" charset="-122"/>
                <a:ea typeface="微软雅黑" pitchFamily="34" charset="-122"/>
              </a:rPr>
              <a:t>西周实行宗法制的目的 </a:t>
            </a:r>
          </a:p>
        </p:txBody>
      </p:sp>
      <p:sp>
        <p:nvSpPr>
          <p:cNvPr id="6" name="Text Box 4"/>
          <p:cNvSpPr txBox="1">
            <a:spLocks noChangeArrowheads="1"/>
          </p:cNvSpPr>
          <p:nvPr/>
        </p:nvSpPr>
        <p:spPr bwMode="auto">
          <a:xfrm>
            <a:off x="452438" y="1226246"/>
            <a:ext cx="4886282" cy="1326325"/>
          </a:xfrm>
          <a:prstGeom prst="rect">
            <a:avLst/>
          </a:prstGeom>
          <a:noFill/>
          <a:ln w="9525">
            <a:solidFill>
              <a:schemeClr val="accent1"/>
            </a:solidFill>
            <a:miter lim="800000"/>
            <a:headEnd/>
            <a:tailEnd/>
          </a:ln>
        </p:spPr>
        <p:txBody>
          <a:bodyPr wrap="square" lIns="48577" tIns="24289" rIns="48577" bIns="24289">
            <a:spAutoFit/>
          </a:bodyPr>
          <a:lstStyle/>
          <a:p>
            <a:pPr>
              <a:lnSpc>
                <a:spcPct val="150000"/>
              </a:lnSpc>
              <a:spcBef>
                <a:spcPct val="50000"/>
              </a:spcBef>
            </a:pPr>
            <a:r>
              <a:rPr lang="zh-CN" altLang="en-US" sz="1200" dirty="0">
                <a:latin typeface="微软雅黑" pitchFamily="34" charset="-122"/>
                <a:ea typeface="微软雅黑" pitchFamily="34" charset="-122"/>
              </a:rPr>
              <a:t>岳麓版必修一</a:t>
            </a:r>
            <a:r>
              <a:rPr lang="en-US" altLang="zh-CN" sz="1200" dirty="0">
                <a:latin typeface="微软雅黑" pitchFamily="34" charset="-122"/>
                <a:ea typeface="微软雅黑" pitchFamily="34" charset="-122"/>
              </a:rPr>
              <a:t>P3</a:t>
            </a:r>
          </a:p>
          <a:p>
            <a:pPr>
              <a:lnSpc>
                <a:spcPct val="150000"/>
              </a:lnSpc>
              <a:spcBef>
                <a:spcPct val="50000"/>
              </a:spcBef>
            </a:pPr>
            <a:r>
              <a:rPr lang="zh-CN" altLang="en-US" sz="1300" dirty="0" smtClean="0">
                <a:latin typeface="微软雅黑" pitchFamily="34" charset="-122"/>
                <a:ea typeface="微软雅黑" pitchFamily="34" charset="-122"/>
              </a:rPr>
              <a:t>       </a:t>
            </a:r>
            <a:r>
              <a:rPr lang="zh-CN" altLang="en-US" sz="1300" dirty="0" smtClean="0">
                <a:latin typeface="楷体" pitchFamily="49" charset="-122"/>
                <a:ea typeface="楷体" pitchFamily="49" charset="-122"/>
              </a:rPr>
              <a:t>巩固</a:t>
            </a:r>
            <a:r>
              <a:rPr lang="zh-CN" altLang="en-US" sz="1300" dirty="0">
                <a:latin typeface="楷体" pitchFamily="49" charset="-122"/>
                <a:ea typeface="楷体" pitchFamily="49" charset="-122"/>
              </a:rPr>
              <a:t>分封制形成的统治</a:t>
            </a:r>
            <a:r>
              <a:rPr lang="zh-CN" altLang="en-US" sz="1300" dirty="0" smtClean="0">
                <a:latin typeface="楷体" pitchFamily="49" charset="-122"/>
                <a:ea typeface="楷体" pitchFamily="49" charset="-122"/>
              </a:rPr>
              <a:t>秩序，解决</a:t>
            </a:r>
            <a:r>
              <a:rPr lang="zh-CN" altLang="en-US" sz="1300" dirty="0">
                <a:latin typeface="楷体" pitchFamily="49" charset="-122"/>
                <a:ea typeface="楷体" pitchFamily="49" charset="-122"/>
              </a:rPr>
              <a:t>贵族间在权利、财产、土地继承上的</a:t>
            </a:r>
            <a:r>
              <a:rPr lang="zh-CN" altLang="en-US" sz="1300" dirty="0" smtClean="0">
                <a:latin typeface="楷体" pitchFamily="49" charset="-122"/>
                <a:ea typeface="楷体" pitchFamily="49" charset="-122"/>
              </a:rPr>
              <a:t>矛盾，西周</a:t>
            </a:r>
            <a:r>
              <a:rPr lang="zh-CN" altLang="en-US" sz="1300" dirty="0">
                <a:latin typeface="楷体" pitchFamily="49" charset="-122"/>
                <a:ea typeface="楷体" pitchFamily="49" charset="-122"/>
              </a:rPr>
              <a:t>又实行了分封与宗法制相结合的制度</a:t>
            </a:r>
            <a:r>
              <a:rPr lang="zh-CN" altLang="en-US" sz="1300" dirty="0" smtClean="0">
                <a:latin typeface="楷体" pitchFamily="49" charset="-122"/>
                <a:ea typeface="楷体" pitchFamily="49" charset="-122"/>
              </a:rPr>
              <a:t>。宗法</a:t>
            </a:r>
            <a:r>
              <a:rPr lang="zh-CN" altLang="en-US" sz="1300" dirty="0">
                <a:latin typeface="楷体" pitchFamily="49" charset="-122"/>
                <a:ea typeface="楷体" pitchFamily="49" charset="-122"/>
              </a:rPr>
              <a:t>是周人把血缘纽带同政治关系结合起来的一种措施</a:t>
            </a:r>
            <a:r>
              <a:rPr lang="zh-CN" altLang="en-US" sz="1300" dirty="0" smtClean="0">
                <a:latin typeface="楷体" pitchFamily="49" charset="-122"/>
                <a:ea typeface="楷体" pitchFamily="49" charset="-122"/>
              </a:rPr>
              <a:t>。</a:t>
            </a:r>
            <a:endParaRPr lang="zh-CN" altLang="en-US" sz="1300"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天子"/>
          <p:cNvPicPr preferRelativeResize="0">
            <a:picLocks noChangeAspect="1" noChangeArrowheads="1"/>
          </p:cNvPicPr>
          <p:nvPr/>
        </p:nvPicPr>
        <p:blipFill>
          <a:blip r:embed="rId2"/>
          <a:srcRect/>
          <a:stretch>
            <a:fillRect/>
          </a:stretch>
        </p:blipFill>
        <p:spPr bwMode="auto">
          <a:xfrm>
            <a:off x="654051" y="914400"/>
            <a:ext cx="282575" cy="474663"/>
          </a:xfrm>
          <a:prstGeom prst="rect">
            <a:avLst/>
          </a:prstGeom>
          <a:noFill/>
          <a:ln w="9525">
            <a:noFill/>
            <a:miter lim="800000"/>
            <a:headEnd/>
            <a:tailEnd/>
          </a:ln>
        </p:spPr>
      </p:pic>
      <p:grpSp>
        <p:nvGrpSpPr>
          <p:cNvPr id="2" name="Group 3"/>
          <p:cNvGrpSpPr>
            <a:grpSpLocks/>
          </p:cNvGrpSpPr>
          <p:nvPr/>
        </p:nvGrpSpPr>
        <p:grpSpPr bwMode="auto">
          <a:xfrm>
            <a:off x="376238" y="2092085"/>
            <a:ext cx="1188565" cy="614497"/>
            <a:chOff x="0" y="-174"/>
            <a:chExt cx="1295" cy="796"/>
          </a:xfrm>
        </p:grpSpPr>
        <p:sp>
          <p:nvSpPr>
            <p:cNvPr id="72746" name="AutoShape 4"/>
            <p:cNvSpPr>
              <a:spLocks noChangeArrowheads="1"/>
            </p:cNvSpPr>
            <p:nvPr/>
          </p:nvSpPr>
          <p:spPr bwMode="auto">
            <a:xfrm>
              <a:off x="0" y="-174"/>
              <a:ext cx="432" cy="508"/>
            </a:xfrm>
            <a:prstGeom prst="rightArrow">
              <a:avLst>
                <a:gd name="adj1" fmla="val 38889"/>
                <a:gd name="adj2" fmla="val 56782"/>
              </a:avLst>
            </a:prstGeom>
            <a:solidFill>
              <a:srgbClr val="FF9900"/>
            </a:solidFill>
            <a:ln w="9525">
              <a:noFill/>
              <a:miter lim="800000"/>
              <a:headEnd/>
              <a:tailEnd/>
            </a:ln>
          </p:spPr>
          <p:txBody>
            <a:bodyPr lIns="0" tIns="0" rIns="0" bIns="0" anchor="ctr">
              <a:spAutoFit/>
            </a:bodyPr>
            <a:lstStyle/>
            <a:p>
              <a:endParaRPr lang="zh-CN" altLang="zh-CN" sz="1000" dirty="0">
                <a:latin typeface="微软雅黑" pitchFamily="34" charset="-122"/>
                <a:ea typeface="微软雅黑" pitchFamily="34" charset="-122"/>
              </a:endParaRPr>
            </a:p>
          </p:txBody>
        </p:sp>
        <p:sp>
          <p:nvSpPr>
            <p:cNvPr id="72747" name="AutoShape 5"/>
            <p:cNvSpPr>
              <a:spLocks noChangeArrowheads="1"/>
            </p:cNvSpPr>
            <p:nvPr/>
          </p:nvSpPr>
          <p:spPr bwMode="auto">
            <a:xfrm>
              <a:off x="0" y="114"/>
              <a:ext cx="432" cy="508"/>
            </a:xfrm>
            <a:prstGeom prst="rightArrow">
              <a:avLst>
                <a:gd name="adj1" fmla="val 38889"/>
                <a:gd name="adj2" fmla="val 56782"/>
              </a:avLst>
            </a:prstGeom>
            <a:solidFill>
              <a:srgbClr val="009900"/>
            </a:solidFill>
            <a:ln w="9525">
              <a:noFill/>
              <a:miter lim="800000"/>
              <a:headEnd/>
              <a:tailEnd/>
            </a:ln>
          </p:spPr>
          <p:txBody>
            <a:bodyPr lIns="0" tIns="0" rIns="0" bIns="0" anchor="ctr">
              <a:spAutoFit/>
            </a:bodyPr>
            <a:lstStyle/>
            <a:p>
              <a:endParaRPr lang="zh-CN" altLang="zh-CN" sz="1000" dirty="0">
                <a:latin typeface="微软雅黑" pitchFamily="34" charset="-122"/>
                <a:ea typeface="微软雅黑" pitchFamily="34" charset="-122"/>
              </a:endParaRPr>
            </a:p>
          </p:txBody>
        </p:sp>
        <p:sp>
          <p:nvSpPr>
            <p:cNvPr id="22534" name="Text Box 6"/>
            <p:cNvSpPr txBox="1">
              <a:spLocks noChangeArrowheads="1"/>
            </p:cNvSpPr>
            <p:nvPr/>
          </p:nvSpPr>
          <p:spPr bwMode="auto">
            <a:xfrm>
              <a:off x="443" y="-137"/>
              <a:ext cx="841" cy="199"/>
            </a:xfrm>
            <a:prstGeom prst="rect">
              <a:avLst/>
            </a:prstGeom>
            <a:noFill/>
            <a:ln w="9525">
              <a:noFill/>
              <a:miter lim="800000"/>
            </a:ln>
          </p:spPr>
          <p:txBody>
            <a:bodyPr lIns="0" tIns="0" rIns="0" bIns="0" anchor="ctr" anchorCtr="1">
              <a:spAutoFit/>
            </a:bodyPr>
            <a:lstStyle/>
            <a:p>
              <a:pPr>
                <a:defRPr/>
              </a:pPr>
              <a:r>
                <a:rPr lang="zh-TW" altLang="en-US" sz="1000" b="1" dirty="0">
                  <a:effectLst>
                    <a:outerShdw blurRad="38100" dist="38100" dir="2700000" algn="tl">
                      <a:srgbClr val="C0C0C0"/>
                    </a:outerShdw>
                  </a:effectLst>
                  <a:latin typeface="微软雅黑" pitchFamily="34" charset="-122"/>
                  <a:ea typeface="微软雅黑" pitchFamily="34" charset="-122"/>
                </a:rPr>
                <a:t>嫡</a:t>
              </a:r>
              <a:r>
                <a:rPr lang="zh-CN" altLang="en-US" sz="1000" b="1" dirty="0">
                  <a:effectLst>
                    <a:outerShdw blurRad="38100" dist="38100" dir="2700000" algn="tl">
                      <a:srgbClr val="C0C0C0"/>
                    </a:outerShdw>
                  </a:effectLst>
                  <a:latin typeface="微软雅黑" pitchFamily="34" charset="-122"/>
                  <a:ea typeface="微软雅黑" pitchFamily="34" charset="-122"/>
                </a:rPr>
                <a:t>长</a:t>
              </a:r>
              <a:r>
                <a:rPr lang="zh-TW" altLang="en-US" sz="1000" b="1" dirty="0">
                  <a:effectLst>
                    <a:outerShdw blurRad="38100" dist="38100" dir="2700000" algn="tl">
                      <a:srgbClr val="C0C0C0"/>
                    </a:outerShdw>
                  </a:effectLst>
                  <a:latin typeface="微软雅黑" pitchFamily="34" charset="-122"/>
                  <a:ea typeface="微软雅黑" pitchFamily="34" charset="-122"/>
                </a:rPr>
                <a:t>子</a:t>
              </a:r>
            </a:p>
          </p:txBody>
        </p:sp>
        <p:sp>
          <p:nvSpPr>
            <p:cNvPr id="22535" name="Text Box 7"/>
            <p:cNvSpPr txBox="1">
              <a:spLocks noChangeArrowheads="1"/>
            </p:cNvSpPr>
            <p:nvPr/>
          </p:nvSpPr>
          <p:spPr bwMode="auto">
            <a:xfrm>
              <a:off x="457" y="291"/>
              <a:ext cx="838" cy="199"/>
            </a:xfrm>
            <a:prstGeom prst="rect">
              <a:avLst/>
            </a:prstGeom>
            <a:noFill/>
            <a:ln w="9525">
              <a:noFill/>
              <a:miter lim="800000"/>
            </a:ln>
          </p:spPr>
          <p:txBody>
            <a:bodyPr wrap="none" lIns="0" tIns="0" rIns="0" bIns="0" anchor="ctr" anchorCtr="1">
              <a:spAutoFit/>
            </a:bodyPr>
            <a:lstStyle/>
            <a:p>
              <a:pPr>
                <a:defRPr/>
              </a:pPr>
              <a:r>
                <a:rPr lang="zh-CN" altLang="en-US" sz="1000" b="1" dirty="0">
                  <a:effectLst>
                    <a:outerShdw blurRad="38100" dist="38100" dir="2700000" algn="tl">
                      <a:srgbClr val="C0C0C0"/>
                    </a:outerShdw>
                  </a:effectLst>
                  <a:latin typeface="微软雅黑" pitchFamily="34" charset="-122"/>
                  <a:ea typeface="微软雅黑" pitchFamily="34" charset="-122"/>
                </a:rPr>
                <a:t>余</a:t>
              </a:r>
              <a:r>
                <a:rPr lang="zh-TW" altLang="en-US" sz="1000" b="1" dirty="0">
                  <a:effectLst>
                    <a:outerShdw blurRad="38100" dist="38100" dir="2700000" algn="tl">
                      <a:srgbClr val="C0C0C0"/>
                    </a:outerShdw>
                  </a:effectLst>
                  <a:latin typeface="微软雅黑" pitchFamily="34" charset="-122"/>
                  <a:ea typeface="微软雅黑" pitchFamily="34" charset="-122"/>
                </a:rPr>
                <a:t>嫡子及庶子</a:t>
              </a:r>
            </a:p>
          </p:txBody>
        </p:sp>
      </p:grpSp>
      <p:sp>
        <p:nvSpPr>
          <p:cNvPr id="22537" name="Line 9"/>
          <p:cNvSpPr>
            <a:spLocks noChangeShapeType="1"/>
          </p:cNvSpPr>
          <p:nvPr/>
        </p:nvSpPr>
        <p:spPr bwMode="auto">
          <a:xfrm>
            <a:off x="2444751" y="1620838"/>
            <a:ext cx="1611313" cy="0"/>
          </a:xfrm>
          <a:prstGeom prst="line">
            <a:avLst/>
          </a:prstGeom>
          <a:noFill/>
          <a:ln w="28575">
            <a:solidFill>
              <a:schemeClr val="accent1"/>
            </a:solidFill>
            <a:prstDash val="dash"/>
            <a:round/>
            <a:headEnd/>
            <a:tailEnd/>
          </a:ln>
        </p:spPr>
        <p:txBody>
          <a:bodyPr lIns="48577" tIns="24289" rIns="48577" bIns="24289"/>
          <a:lstStyle/>
          <a:p>
            <a:endParaRPr lang="zh-CN" altLang="en-US" sz="1000">
              <a:latin typeface="微软雅黑" pitchFamily="34" charset="-122"/>
              <a:ea typeface="微软雅黑" pitchFamily="34" charset="-122"/>
            </a:endParaRPr>
          </a:p>
        </p:txBody>
      </p:sp>
      <p:sp>
        <p:nvSpPr>
          <p:cNvPr id="22538" name="Line 10"/>
          <p:cNvSpPr>
            <a:spLocks noChangeShapeType="1"/>
          </p:cNvSpPr>
          <p:nvPr/>
        </p:nvSpPr>
        <p:spPr bwMode="auto">
          <a:xfrm>
            <a:off x="3141663" y="2052638"/>
            <a:ext cx="871537" cy="0"/>
          </a:xfrm>
          <a:prstGeom prst="line">
            <a:avLst/>
          </a:prstGeom>
          <a:noFill/>
          <a:ln w="28575">
            <a:solidFill>
              <a:schemeClr val="accent1"/>
            </a:solidFill>
            <a:prstDash val="dash"/>
            <a:round/>
            <a:headEnd/>
            <a:tailEnd/>
          </a:ln>
        </p:spPr>
        <p:txBody>
          <a:bodyPr lIns="48577" tIns="24289" rIns="48577" bIns="24289"/>
          <a:lstStyle/>
          <a:p>
            <a:endParaRPr lang="zh-CN" altLang="en-US" sz="1000">
              <a:latin typeface="微软雅黑" pitchFamily="34" charset="-122"/>
              <a:ea typeface="微软雅黑" pitchFamily="34" charset="-122"/>
            </a:endParaRPr>
          </a:p>
        </p:txBody>
      </p:sp>
      <p:sp>
        <p:nvSpPr>
          <p:cNvPr id="22539" name="Line 11"/>
          <p:cNvSpPr>
            <a:spLocks noChangeShapeType="1"/>
          </p:cNvSpPr>
          <p:nvPr/>
        </p:nvSpPr>
        <p:spPr bwMode="auto">
          <a:xfrm>
            <a:off x="1660525" y="1152525"/>
            <a:ext cx="2395538" cy="0"/>
          </a:xfrm>
          <a:prstGeom prst="line">
            <a:avLst/>
          </a:prstGeom>
          <a:noFill/>
          <a:ln w="28575">
            <a:solidFill>
              <a:schemeClr val="accent1"/>
            </a:solidFill>
            <a:prstDash val="dash"/>
            <a:round/>
            <a:headEnd/>
            <a:tailEnd/>
          </a:ln>
        </p:spPr>
        <p:txBody>
          <a:bodyPr lIns="48577" tIns="24289" rIns="48577" bIns="24289"/>
          <a:lstStyle/>
          <a:p>
            <a:endParaRPr lang="zh-CN" altLang="en-US" sz="1000">
              <a:latin typeface="微软雅黑" pitchFamily="34" charset="-122"/>
              <a:ea typeface="微软雅黑" pitchFamily="34" charset="-122"/>
            </a:endParaRPr>
          </a:p>
        </p:txBody>
      </p:sp>
      <p:sp>
        <p:nvSpPr>
          <p:cNvPr id="22540" name="Text Box 12"/>
          <p:cNvSpPr txBox="1">
            <a:spLocks noChangeArrowheads="1"/>
          </p:cNvSpPr>
          <p:nvPr/>
        </p:nvSpPr>
        <p:spPr bwMode="auto">
          <a:xfrm>
            <a:off x="4100513" y="971803"/>
            <a:ext cx="709612" cy="307777"/>
          </a:xfrm>
          <a:prstGeom prst="rect">
            <a:avLst/>
          </a:prstGeom>
          <a:noFill/>
          <a:ln w="9525" cmpd="sng">
            <a:solidFill>
              <a:schemeClr val="accent1"/>
            </a:solidFill>
            <a:miter lim="800000"/>
          </a:ln>
        </p:spPr>
        <p:txBody>
          <a:bodyPr wrap="square" lIns="0" tIns="0" rIns="0" bIns="0" anchor="ctr" anchorCtr="1">
            <a:spAutoFit/>
          </a:bodyPr>
          <a:lstStyle/>
          <a:p>
            <a:pPr algn="ctr">
              <a:defRPr/>
            </a:pPr>
            <a:r>
              <a:rPr lang="zh-TW" altLang="en-US" sz="1000" b="1" dirty="0">
                <a:effectLst>
                  <a:outerShdw blurRad="38100" dist="38100" dir="2700000" algn="tl">
                    <a:srgbClr val="C0C0C0"/>
                  </a:outerShdw>
                </a:effectLst>
                <a:latin typeface="微软雅黑" pitchFamily="34" charset="-122"/>
                <a:ea typeface="微软雅黑" pitchFamily="34" charset="-122"/>
              </a:rPr>
              <a:t>大宗</a:t>
            </a:r>
          </a:p>
          <a:p>
            <a:pPr algn="ctr">
              <a:defRPr/>
            </a:pPr>
            <a:r>
              <a:rPr lang="en-US" sz="1000" b="1" dirty="0">
                <a:effectLst>
                  <a:outerShdw blurRad="38100" dist="38100" dir="2700000" algn="tl">
                    <a:srgbClr val="C0C0C0"/>
                  </a:outerShdw>
                </a:effectLst>
                <a:latin typeface="微软雅黑" pitchFamily="34" charset="-122"/>
                <a:ea typeface="微软雅黑" pitchFamily="34" charset="-122"/>
              </a:rPr>
              <a:t>(</a:t>
            </a:r>
            <a:r>
              <a:rPr lang="zh-TW" altLang="en-US" sz="1000" b="1" dirty="0">
                <a:effectLst>
                  <a:outerShdw blurRad="38100" dist="38100" dir="2700000" algn="tl">
                    <a:srgbClr val="C0C0C0"/>
                  </a:outerShdw>
                </a:effectLst>
                <a:latin typeface="微软雅黑" pitchFamily="34" charset="-122"/>
                <a:ea typeface="微软雅黑" pitchFamily="34" charset="-122"/>
              </a:rPr>
              <a:t>宗主</a:t>
            </a:r>
            <a:r>
              <a:rPr lang="en-US" sz="1000" b="1" dirty="0">
                <a:effectLst>
                  <a:outerShdw blurRad="38100" dist="38100" dir="2700000" algn="tl">
                    <a:srgbClr val="C0C0C0"/>
                  </a:outerShdw>
                </a:effectLst>
                <a:latin typeface="微软雅黑" pitchFamily="34" charset="-122"/>
                <a:ea typeface="微软雅黑" pitchFamily="34" charset="-122"/>
              </a:rPr>
              <a:t>)</a:t>
            </a:r>
          </a:p>
        </p:txBody>
      </p:sp>
      <p:sp>
        <p:nvSpPr>
          <p:cNvPr id="22541" name="Line 13"/>
          <p:cNvSpPr>
            <a:spLocks noChangeShapeType="1"/>
          </p:cNvSpPr>
          <p:nvPr/>
        </p:nvSpPr>
        <p:spPr bwMode="auto">
          <a:xfrm>
            <a:off x="3751263" y="2447925"/>
            <a:ext cx="304800" cy="0"/>
          </a:xfrm>
          <a:prstGeom prst="line">
            <a:avLst/>
          </a:prstGeom>
          <a:noFill/>
          <a:ln w="28575">
            <a:solidFill>
              <a:schemeClr val="accent1"/>
            </a:solidFill>
            <a:prstDash val="dash"/>
            <a:round/>
            <a:headEnd/>
            <a:tailEnd/>
          </a:ln>
        </p:spPr>
        <p:txBody>
          <a:bodyPr lIns="48577" tIns="24289" rIns="48577" bIns="24289"/>
          <a:lstStyle/>
          <a:p>
            <a:endParaRPr lang="zh-CN" altLang="en-US" sz="1000">
              <a:latin typeface="微软雅黑" pitchFamily="34" charset="-122"/>
              <a:ea typeface="微软雅黑" pitchFamily="34" charset="-122"/>
            </a:endParaRPr>
          </a:p>
        </p:txBody>
      </p:sp>
      <p:sp>
        <p:nvSpPr>
          <p:cNvPr id="22542" name="Text Box 14"/>
          <p:cNvSpPr txBox="1">
            <a:spLocks noChangeArrowheads="1"/>
          </p:cNvSpPr>
          <p:nvPr/>
        </p:nvSpPr>
        <p:spPr bwMode="auto">
          <a:xfrm>
            <a:off x="615951" y="1368425"/>
            <a:ext cx="256480" cy="178414"/>
          </a:xfrm>
          <a:prstGeom prst="rect">
            <a:avLst/>
          </a:prstGeom>
          <a:noFill/>
          <a:ln w="9525">
            <a:noFill/>
            <a:miter lim="800000"/>
          </a:ln>
        </p:spPr>
        <p:txBody>
          <a:bodyPr wrap="none" lIns="0" tIns="0" rIns="0" bIns="24289">
            <a:spAutoFit/>
          </a:bodyPr>
          <a:lstStyle/>
          <a:p>
            <a:pPr>
              <a:defRPr/>
            </a:pPr>
            <a:r>
              <a:rPr lang="zh-TW" altLang="en-US" sz="1000" b="1" dirty="0">
                <a:effectLst>
                  <a:outerShdw blurRad="38100" dist="38100" dir="2700000" algn="tl">
                    <a:srgbClr val="C0C0C0"/>
                  </a:outerShdw>
                </a:effectLst>
                <a:latin typeface="微软雅黑" pitchFamily="34" charset="-122"/>
                <a:ea typeface="微软雅黑" pitchFamily="34" charset="-122"/>
              </a:rPr>
              <a:t>天子</a:t>
            </a:r>
          </a:p>
        </p:txBody>
      </p:sp>
      <p:grpSp>
        <p:nvGrpSpPr>
          <p:cNvPr id="3" name="Group 15"/>
          <p:cNvGrpSpPr>
            <a:grpSpLocks/>
          </p:cNvGrpSpPr>
          <p:nvPr/>
        </p:nvGrpSpPr>
        <p:grpSpPr bwMode="auto">
          <a:xfrm>
            <a:off x="936625" y="990243"/>
            <a:ext cx="463550" cy="594083"/>
            <a:chOff x="0" y="-142"/>
            <a:chExt cx="432" cy="670"/>
          </a:xfrm>
        </p:grpSpPr>
        <p:sp>
          <p:nvSpPr>
            <p:cNvPr id="72744" name="AutoShape 16"/>
            <p:cNvSpPr>
              <a:spLocks noChangeArrowheads="1"/>
            </p:cNvSpPr>
            <p:nvPr/>
          </p:nvSpPr>
          <p:spPr bwMode="auto">
            <a:xfrm rot="5400000">
              <a:off x="96" y="192"/>
              <a:ext cx="384"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round/>
              <a:headEnd/>
              <a:tailEnd/>
            </a:ln>
          </p:spPr>
          <p:txBody>
            <a:bodyPr/>
            <a:lstStyle/>
            <a:p>
              <a:endParaRPr lang="zh-CN" altLang="en-US" sz="1000">
                <a:latin typeface="微软雅黑" pitchFamily="34" charset="-122"/>
                <a:ea typeface="微软雅黑" pitchFamily="34" charset="-122"/>
              </a:endParaRPr>
            </a:p>
          </p:txBody>
        </p:sp>
        <p:sp>
          <p:nvSpPr>
            <p:cNvPr id="72745" name="AutoShape 17"/>
            <p:cNvSpPr>
              <a:spLocks noChangeArrowheads="1"/>
            </p:cNvSpPr>
            <p:nvPr/>
          </p:nvSpPr>
          <p:spPr bwMode="auto">
            <a:xfrm>
              <a:off x="0" y="-142"/>
              <a:ext cx="432" cy="442"/>
            </a:xfrm>
            <a:prstGeom prst="rightArrow">
              <a:avLst>
                <a:gd name="adj1" fmla="val 38889"/>
                <a:gd name="adj2" fmla="val 56773"/>
              </a:avLst>
            </a:prstGeom>
            <a:solidFill>
              <a:srgbClr val="FF9900"/>
            </a:solidFill>
            <a:ln w="9525">
              <a:noFill/>
              <a:miter lim="800000"/>
              <a:headEnd/>
              <a:tailEnd/>
            </a:ln>
          </p:spPr>
          <p:txBody>
            <a:bodyPr lIns="0" tIns="0" rIns="0" bIns="0" anchor="ctr">
              <a:spAutoFit/>
            </a:bodyPr>
            <a:lstStyle/>
            <a:p>
              <a:endParaRPr lang="zh-CN" altLang="zh-CN" sz="1000" dirty="0">
                <a:latin typeface="微软雅黑" pitchFamily="34" charset="-122"/>
                <a:ea typeface="微软雅黑" pitchFamily="34" charset="-122"/>
              </a:endParaRPr>
            </a:p>
          </p:txBody>
        </p:sp>
      </p:grpSp>
      <p:pic>
        <p:nvPicPr>
          <p:cNvPr id="72716" name="Picture 18" descr="諸侯"/>
          <p:cNvPicPr preferRelativeResize="0">
            <a:picLocks noChangeAspect="1" noChangeArrowheads="1"/>
          </p:cNvPicPr>
          <p:nvPr/>
        </p:nvPicPr>
        <p:blipFill>
          <a:blip r:embed="rId3"/>
          <a:srcRect/>
          <a:stretch>
            <a:fillRect/>
          </a:stretch>
        </p:blipFill>
        <p:spPr bwMode="auto">
          <a:xfrm>
            <a:off x="1404938" y="1398589"/>
            <a:ext cx="254000" cy="388937"/>
          </a:xfrm>
          <a:prstGeom prst="rect">
            <a:avLst/>
          </a:prstGeom>
          <a:noFill/>
          <a:ln w="9525">
            <a:noFill/>
            <a:miter lim="800000"/>
            <a:headEnd/>
            <a:tailEnd/>
          </a:ln>
        </p:spPr>
      </p:pic>
      <p:pic>
        <p:nvPicPr>
          <p:cNvPr id="72717" name="Picture 19" descr="天子"/>
          <p:cNvPicPr preferRelativeResize="0">
            <a:picLocks noChangeAspect="1" noChangeArrowheads="1"/>
          </p:cNvPicPr>
          <p:nvPr/>
        </p:nvPicPr>
        <p:blipFill>
          <a:blip r:embed="rId4"/>
          <a:srcRect/>
          <a:stretch>
            <a:fillRect/>
          </a:stretch>
        </p:blipFill>
        <p:spPr bwMode="auto">
          <a:xfrm>
            <a:off x="1404938" y="900114"/>
            <a:ext cx="279400" cy="468312"/>
          </a:xfrm>
          <a:prstGeom prst="rect">
            <a:avLst/>
          </a:prstGeom>
          <a:noFill/>
          <a:ln w="9525">
            <a:noFill/>
            <a:miter lim="800000"/>
            <a:headEnd/>
            <a:tailEnd/>
          </a:ln>
        </p:spPr>
      </p:pic>
      <p:sp>
        <p:nvSpPr>
          <p:cNvPr id="22548" name="Text Box 20"/>
          <p:cNvSpPr txBox="1">
            <a:spLocks noChangeArrowheads="1"/>
          </p:cNvSpPr>
          <p:nvPr/>
        </p:nvSpPr>
        <p:spPr bwMode="auto">
          <a:xfrm>
            <a:off x="1400176" y="1824038"/>
            <a:ext cx="256480" cy="178414"/>
          </a:xfrm>
          <a:prstGeom prst="rect">
            <a:avLst/>
          </a:prstGeom>
          <a:noFill/>
          <a:ln w="9525">
            <a:noFill/>
            <a:miter lim="800000"/>
          </a:ln>
        </p:spPr>
        <p:txBody>
          <a:bodyPr wrap="none" lIns="0" tIns="0" rIns="0" bIns="24289">
            <a:spAutoFit/>
          </a:bodyPr>
          <a:lstStyle/>
          <a:p>
            <a:pPr>
              <a:defRPr/>
            </a:pPr>
            <a:r>
              <a:rPr lang="zh-CN" altLang="en-US" sz="1000" b="1" dirty="0">
                <a:effectLst>
                  <a:outerShdw blurRad="38100" dist="38100" dir="2700000" algn="tl">
                    <a:srgbClr val="C0C0C0"/>
                  </a:outerShdw>
                </a:effectLst>
                <a:latin typeface="微软雅黑" pitchFamily="34" charset="-122"/>
                <a:ea typeface="微软雅黑" pitchFamily="34" charset="-122"/>
              </a:rPr>
              <a:t>诸</a:t>
            </a:r>
            <a:r>
              <a:rPr lang="zh-TW" altLang="en-US" sz="1000" b="1" dirty="0">
                <a:effectLst>
                  <a:outerShdw blurRad="38100" dist="38100" dir="2700000" algn="tl">
                    <a:srgbClr val="C0C0C0"/>
                  </a:outerShdw>
                </a:effectLst>
                <a:latin typeface="微软雅黑" pitchFamily="34" charset="-122"/>
                <a:ea typeface="微软雅黑" pitchFamily="34" charset="-122"/>
              </a:rPr>
              <a:t>侯</a:t>
            </a:r>
          </a:p>
        </p:txBody>
      </p:sp>
      <p:pic>
        <p:nvPicPr>
          <p:cNvPr id="72719" name="Picture 21" descr="卿大夫"/>
          <p:cNvPicPr preferRelativeResize="0">
            <a:picLocks noChangeAspect="1" noChangeArrowheads="1"/>
          </p:cNvPicPr>
          <p:nvPr/>
        </p:nvPicPr>
        <p:blipFill>
          <a:blip r:embed="rId5"/>
          <a:srcRect/>
          <a:stretch>
            <a:fillRect/>
          </a:stretch>
        </p:blipFill>
        <p:spPr bwMode="auto">
          <a:xfrm>
            <a:off x="2125664" y="1812925"/>
            <a:ext cx="268287" cy="419100"/>
          </a:xfrm>
          <a:prstGeom prst="rect">
            <a:avLst/>
          </a:prstGeom>
          <a:noFill/>
          <a:ln w="9525">
            <a:noFill/>
            <a:miter lim="800000"/>
            <a:headEnd/>
            <a:tailEnd/>
          </a:ln>
        </p:spPr>
      </p:pic>
      <p:pic>
        <p:nvPicPr>
          <p:cNvPr id="72720" name="Picture 22" descr="諸侯"/>
          <p:cNvPicPr preferRelativeResize="0">
            <a:picLocks noChangeAspect="1" noChangeArrowheads="1"/>
          </p:cNvPicPr>
          <p:nvPr/>
        </p:nvPicPr>
        <p:blipFill>
          <a:blip r:embed="rId6"/>
          <a:srcRect/>
          <a:stretch>
            <a:fillRect/>
          </a:stretch>
        </p:blipFill>
        <p:spPr bwMode="auto">
          <a:xfrm>
            <a:off x="2125663" y="1368425"/>
            <a:ext cx="290512" cy="409575"/>
          </a:xfrm>
          <a:prstGeom prst="rect">
            <a:avLst/>
          </a:prstGeom>
          <a:noFill/>
          <a:ln w="9525">
            <a:noFill/>
            <a:miter lim="800000"/>
            <a:headEnd/>
            <a:tailEnd/>
          </a:ln>
        </p:spPr>
      </p:pic>
      <p:grpSp>
        <p:nvGrpSpPr>
          <p:cNvPr id="4" name="Group 23"/>
          <p:cNvGrpSpPr>
            <a:grpSpLocks/>
          </p:cNvGrpSpPr>
          <p:nvPr/>
        </p:nvGrpSpPr>
        <p:grpSpPr bwMode="auto">
          <a:xfrm>
            <a:off x="1633538" y="1458555"/>
            <a:ext cx="463550" cy="594084"/>
            <a:chOff x="0" y="-142"/>
            <a:chExt cx="432" cy="670"/>
          </a:xfrm>
        </p:grpSpPr>
        <p:sp>
          <p:nvSpPr>
            <p:cNvPr id="72742" name="AutoShape 24"/>
            <p:cNvSpPr>
              <a:spLocks noChangeArrowheads="1"/>
            </p:cNvSpPr>
            <p:nvPr/>
          </p:nvSpPr>
          <p:spPr bwMode="auto">
            <a:xfrm rot="5400000">
              <a:off x="96" y="192"/>
              <a:ext cx="384"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round/>
              <a:headEnd/>
              <a:tailEnd/>
            </a:ln>
          </p:spPr>
          <p:txBody>
            <a:bodyPr/>
            <a:lstStyle/>
            <a:p>
              <a:endParaRPr lang="zh-CN" altLang="en-US" sz="1000">
                <a:latin typeface="微软雅黑" pitchFamily="34" charset="-122"/>
                <a:ea typeface="微软雅黑" pitchFamily="34" charset="-122"/>
              </a:endParaRPr>
            </a:p>
          </p:txBody>
        </p:sp>
        <p:sp>
          <p:nvSpPr>
            <p:cNvPr id="72743" name="AutoShape 25"/>
            <p:cNvSpPr>
              <a:spLocks noChangeArrowheads="1"/>
            </p:cNvSpPr>
            <p:nvPr/>
          </p:nvSpPr>
          <p:spPr bwMode="auto">
            <a:xfrm>
              <a:off x="0" y="-142"/>
              <a:ext cx="432" cy="442"/>
            </a:xfrm>
            <a:prstGeom prst="rightArrow">
              <a:avLst>
                <a:gd name="adj1" fmla="val 38889"/>
                <a:gd name="adj2" fmla="val 56773"/>
              </a:avLst>
            </a:prstGeom>
            <a:solidFill>
              <a:srgbClr val="FF9900"/>
            </a:solidFill>
            <a:ln w="9525">
              <a:noFill/>
              <a:miter lim="800000"/>
              <a:headEnd/>
              <a:tailEnd/>
            </a:ln>
          </p:spPr>
          <p:txBody>
            <a:bodyPr lIns="0" tIns="0" rIns="0" bIns="0" anchor="ctr">
              <a:spAutoFit/>
            </a:bodyPr>
            <a:lstStyle/>
            <a:p>
              <a:endParaRPr lang="zh-CN" altLang="zh-CN" sz="1000" dirty="0">
                <a:latin typeface="微软雅黑" pitchFamily="34" charset="-122"/>
                <a:ea typeface="微软雅黑" pitchFamily="34" charset="-122"/>
              </a:endParaRPr>
            </a:p>
          </p:txBody>
        </p:sp>
      </p:grpSp>
      <p:sp>
        <p:nvSpPr>
          <p:cNvPr id="22554" name="Text Box 26"/>
          <p:cNvSpPr txBox="1">
            <a:spLocks noChangeArrowheads="1"/>
          </p:cNvSpPr>
          <p:nvPr/>
        </p:nvSpPr>
        <p:spPr bwMode="auto">
          <a:xfrm>
            <a:off x="2097089" y="2247901"/>
            <a:ext cx="384721" cy="178414"/>
          </a:xfrm>
          <a:prstGeom prst="rect">
            <a:avLst/>
          </a:prstGeom>
          <a:noFill/>
          <a:ln w="9525">
            <a:noFill/>
            <a:miter lim="800000"/>
          </a:ln>
        </p:spPr>
        <p:txBody>
          <a:bodyPr wrap="none" lIns="0" tIns="0" rIns="0" bIns="24289">
            <a:spAutoFit/>
          </a:bodyPr>
          <a:lstStyle/>
          <a:p>
            <a:pPr>
              <a:defRPr/>
            </a:pPr>
            <a:r>
              <a:rPr lang="zh-TW" altLang="en-US" sz="1000" b="1" dirty="0">
                <a:effectLst>
                  <a:outerShdw blurRad="38100" dist="38100" dir="2700000" algn="tl">
                    <a:srgbClr val="C0C0C0"/>
                  </a:outerShdw>
                </a:effectLst>
                <a:latin typeface="微软雅黑" pitchFamily="34" charset="-122"/>
                <a:ea typeface="微软雅黑" pitchFamily="34" charset="-122"/>
              </a:rPr>
              <a:t>卿大夫</a:t>
            </a:r>
          </a:p>
        </p:txBody>
      </p:sp>
      <p:pic>
        <p:nvPicPr>
          <p:cNvPr id="72723" name="Picture 27" descr="士大夫"/>
          <p:cNvPicPr preferRelativeResize="0">
            <a:picLocks noChangeAspect="1" noChangeArrowheads="1"/>
          </p:cNvPicPr>
          <p:nvPr/>
        </p:nvPicPr>
        <p:blipFill>
          <a:blip r:embed="rId7"/>
          <a:srcRect/>
          <a:stretch>
            <a:fillRect/>
          </a:stretch>
        </p:blipFill>
        <p:spPr bwMode="auto">
          <a:xfrm>
            <a:off x="2811464" y="2224089"/>
            <a:ext cx="287337" cy="403225"/>
          </a:xfrm>
          <a:prstGeom prst="rect">
            <a:avLst/>
          </a:prstGeom>
          <a:noFill/>
          <a:ln w="9525">
            <a:noFill/>
            <a:miter lim="800000"/>
            <a:headEnd/>
            <a:tailEnd/>
          </a:ln>
        </p:spPr>
      </p:pic>
      <p:pic>
        <p:nvPicPr>
          <p:cNvPr id="72724" name="Picture 28" descr="卿大夫"/>
          <p:cNvPicPr preferRelativeResize="0">
            <a:picLocks noChangeAspect="1" noChangeArrowheads="1"/>
          </p:cNvPicPr>
          <p:nvPr/>
        </p:nvPicPr>
        <p:blipFill>
          <a:blip r:embed="rId8"/>
          <a:srcRect/>
          <a:stretch>
            <a:fillRect/>
          </a:stretch>
        </p:blipFill>
        <p:spPr bwMode="auto">
          <a:xfrm>
            <a:off x="2844800" y="1785939"/>
            <a:ext cx="261938" cy="409575"/>
          </a:xfrm>
          <a:prstGeom prst="rect">
            <a:avLst/>
          </a:prstGeom>
          <a:noFill/>
          <a:ln w="9525">
            <a:noFill/>
            <a:miter lim="800000"/>
            <a:headEnd/>
            <a:tailEnd/>
          </a:ln>
        </p:spPr>
      </p:pic>
      <p:grpSp>
        <p:nvGrpSpPr>
          <p:cNvPr id="5" name="Group 29"/>
          <p:cNvGrpSpPr>
            <a:grpSpLocks/>
          </p:cNvGrpSpPr>
          <p:nvPr/>
        </p:nvGrpSpPr>
        <p:grpSpPr bwMode="auto">
          <a:xfrm>
            <a:off x="2416176" y="1826673"/>
            <a:ext cx="465138" cy="657766"/>
            <a:chOff x="0" y="-114"/>
            <a:chExt cx="432" cy="642"/>
          </a:xfrm>
        </p:grpSpPr>
        <p:sp>
          <p:nvSpPr>
            <p:cNvPr id="72740" name="AutoShape 30"/>
            <p:cNvSpPr>
              <a:spLocks noChangeArrowheads="1"/>
            </p:cNvSpPr>
            <p:nvPr/>
          </p:nvSpPr>
          <p:spPr bwMode="auto">
            <a:xfrm rot="5400000">
              <a:off x="96" y="192"/>
              <a:ext cx="384"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round/>
              <a:headEnd/>
              <a:tailEnd/>
            </a:ln>
          </p:spPr>
          <p:txBody>
            <a:bodyPr/>
            <a:lstStyle/>
            <a:p>
              <a:endParaRPr lang="zh-CN" altLang="en-US" sz="1000">
                <a:latin typeface="微软雅黑" pitchFamily="34" charset="-122"/>
                <a:ea typeface="微软雅黑" pitchFamily="34" charset="-122"/>
              </a:endParaRPr>
            </a:p>
          </p:txBody>
        </p:sp>
        <p:sp>
          <p:nvSpPr>
            <p:cNvPr id="72741" name="AutoShape 31"/>
            <p:cNvSpPr>
              <a:spLocks noChangeArrowheads="1"/>
            </p:cNvSpPr>
            <p:nvPr/>
          </p:nvSpPr>
          <p:spPr bwMode="auto">
            <a:xfrm>
              <a:off x="0" y="-114"/>
              <a:ext cx="432" cy="383"/>
            </a:xfrm>
            <a:prstGeom prst="rightArrow">
              <a:avLst>
                <a:gd name="adj1" fmla="val 38889"/>
                <a:gd name="adj2" fmla="val 56759"/>
              </a:avLst>
            </a:prstGeom>
            <a:solidFill>
              <a:srgbClr val="FF9900"/>
            </a:solidFill>
            <a:ln w="9525">
              <a:noFill/>
              <a:miter lim="800000"/>
              <a:headEnd/>
              <a:tailEnd/>
            </a:ln>
          </p:spPr>
          <p:txBody>
            <a:bodyPr lIns="0" tIns="0" rIns="0" bIns="0" anchor="ctr">
              <a:spAutoFit/>
            </a:bodyPr>
            <a:lstStyle/>
            <a:p>
              <a:endParaRPr lang="zh-CN" altLang="zh-CN" sz="1000" dirty="0">
                <a:latin typeface="微软雅黑" pitchFamily="34" charset="-122"/>
                <a:ea typeface="微软雅黑" pitchFamily="34" charset="-122"/>
              </a:endParaRPr>
            </a:p>
          </p:txBody>
        </p:sp>
      </p:grpSp>
      <p:sp>
        <p:nvSpPr>
          <p:cNvPr id="22560" name="Text Box 32"/>
          <p:cNvSpPr txBox="1">
            <a:spLocks noChangeArrowheads="1"/>
          </p:cNvSpPr>
          <p:nvPr/>
        </p:nvSpPr>
        <p:spPr bwMode="auto">
          <a:xfrm>
            <a:off x="2881313" y="2644775"/>
            <a:ext cx="128240" cy="178414"/>
          </a:xfrm>
          <a:prstGeom prst="rect">
            <a:avLst/>
          </a:prstGeom>
          <a:noFill/>
          <a:ln w="9525">
            <a:noFill/>
            <a:miter lim="800000"/>
          </a:ln>
        </p:spPr>
        <p:txBody>
          <a:bodyPr wrap="none" lIns="0" tIns="0" rIns="0" bIns="24289">
            <a:spAutoFit/>
          </a:bodyPr>
          <a:lstStyle/>
          <a:p>
            <a:pPr>
              <a:defRPr/>
            </a:pPr>
            <a:r>
              <a:rPr lang="zh-TW" altLang="en-US" sz="1000" b="1" dirty="0">
                <a:effectLst>
                  <a:outerShdw blurRad="38100" dist="38100" dir="2700000" algn="tl">
                    <a:srgbClr val="C0C0C0"/>
                  </a:outerShdw>
                </a:effectLst>
                <a:latin typeface="微软雅黑" pitchFamily="34" charset="-122"/>
                <a:ea typeface="微软雅黑" pitchFamily="34" charset="-122"/>
              </a:rPr>
              <a:t>士</a:t>
            </a:r>
          </a:p>
        </p:txBody>
      </p:sp>
      <p:pic>
        <p:nvPicPr>
          <p:cNvPr id="72727" name="Picture 33" descr="庶人"/>
          <p:cNvPicPr preferRelativeResize="0">
            <a:picLocks noChangeAspect="1" noChangeArrowheads="1"/>
          </p:cNvPicPr>
          <p:nvPr/>
        </p:nvPicPr>
        <p:blipFill>
          <a:blip r:embed="rId9"/>
          <a:srcRect/>
          <a:stretch>
            <a:fillRect/>
          </a:stretch>
        </p:blipFill>
        <p:spPr bwMode="auto">
          <a:xfrm>
            <a:off x="3576638" y="2663826"/>
            <a:ext cx="247650" cy="396875"/>
          </a:xfrm>
          <a:prstGeom prst="rect">
            <a:avLst/>
          </a:prstGeom>
          <a:noFill/>
          <a:ln w="9525">
            <a:noFill/>
            <a:miter lim="800000"/>
            <a:headEnd/>
            <a:tailEnd/>
          </a:ln>
        </p:spPr>
      </p:pic>
      <p:pic>
        <p:nvPicPr>
          <p:cNvPr id="72728" name="Picture 34" descr="士大夫"/>
          <p:cNvPicPr preferRelativeResize="0">
            <a:picLocks noChangeAspect="1" noChangeArrowheads="1"/>
          </p:cNvPicPr>
          <p:nvPr/>
        </p:nvPicPr>
        <p:blipFill>
          <a:blip r:embed="rId10"/>
          <a:srcRect/>
          <a:stretch>
            <a:fillRect/>
          </a:stretch>
        </p:blipFill>
        <p:spPr bwMode="auto">
          <a:xfrm>
            <a:off x="3541714" y="2182813"/>
            <a:ext cx="306387" cy="444500"/>
          </a:xfrm>
          <a:prstGeom prst="rect">
            <a:avLst/>
          </a:prstGeom>
          <a:noFill/>
          <a:ln w="9525">
            <a:noFill/>
            <a:miter lim="800000"/>
            <a:headEnd/>
            <a:tailEnd/>
          </a:ln>
        </p:spPr>
      </p:pic>
      <p:grpSp>
        <p:nvGrpSpPr>
          <p:cNvPr id="6" name="Group 35"/>
          <p:cNvGrpSpPr>
            <a:grpSpLocks/>
          </p:cNvGrpSpPr>
          <p:nvPr/>
        </p:nvGrpSpPr>
        <p:grpSpPr bwMode="auto">
          <a:xfrm>
            <a:off x="3113088" y="2238017"/>
            <a:ext cx="463550" cy="594083"/>
            <a:chOff x="0" y="-142"/>
            <a:chExt cx="432" cy="670"/>
          </a:xfrm>
        </p:grpSpPr>
        <p:sp>
          <p:nvSpPr>
            <p:cNvPr id="72738" name="AutoShape 36"/>
            <p:cNvSpPr>
              <a:spLocks noChangeArrowheads="1"/>
            </p:cNvSpPr>
            <p:nvPr/>
          </p:nvSpPr>
          <p:spPr bwMode="auto">
            <a:xfrm rot="5400000">
              <a:off x="96" y="192"/>
              <a:ext cx="384"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075" y="0"/>
                  </a:moveTo>
                  <a:lnTo>
                    <a:pt x="14549" y="4890"/>
                  </a:lnTo>
                  <a:lnTo>
                    <a:pt x="16550" y="4890"/>
                  </a:lnTo>
                  <a:lnTo>
                    <a:pt x="16550" y="18240"/>
                  </a:lnTo>
                  <a:lnTo>
                    <a:pt x="0" y="18240"/>
                  </a:lnTo>
                  <a:lnTo>
                    <a:pt x="0" y="21600"/>
                  </a:lnTo>
                  <a:lnTo>
                    <a:pt x="19599" y="21600"/>
                  </a:lnTo>
                  <a:lnTo>
                    <a:pt x="19599" y="4890"/>
                  </a:lnTo>
                  <a:lnTo>
                    <a:pt x="21600" y="4890"/>
                  </a:lnTo>
                  <a:lnTo>
                    <a:pt x="18075" y="0"/>
                  </a:lnTo>
                  <a:close/>
                </a:path>
              </a:pathLst>
            </a:custGeom>
            <a:solidFill>
              <a:srgbClr val="009900"/>
            </a:solidFill>
            <a:ln w="9525">
              <a:noFill/>
              <a:round/>
              <a:headEnd/>
              <a:tailEnd/>
            </a:ln>
          </p:spPr>
          <p:txBody>
            <a:bodyPr/>
            <a:lstStyle/>
            <a:p>
              <a:endParaRPr lang="zh-CN" altLang="en-US" sz="1000">
                <a:latin typeface="微软雅黑" pitchFamily="34" charset="-122"/>
                <a:ea typeface="微软雅黑" pitchFamily="34" charset="-122"/>
              </a:endParaRPr>
            </a:p>
          </p:txBody>
        </p:sp>
        <p:sp>
          <p:nvSpPr>
            <p:cNvPr id="72739" name="AutoShape 37"/>
            <p:cNvSpPr>
              <a:spLocks noChangeArrowheads="1"/>
            </p:cNvSpPr>
            <p:nvPr/>
          </p:nvSpPr>
          <p:spPr bwMode="auto">
            <a:xfrm>
              <a:off x="0" y="-142"/>
              <a:ext cx="432" cy="442"/>
            </a:xfrm>
            <a:prstGeom prst="rightArrow">
              <a:avLst>
                <a:gd name="adj1" fmla="val 38889"/>
                <a:gd name="adj2" fmla="val 56773"/>
              </a:avLst>
            </a:prstGeom>
            <a:solidFill>
              <a:srgbClr val="FF9900"/>
            </a:solidFill>
            <a:ln w="9525">
              <a:noFill/>
              <a:miter lim="800000"/>
              <a:headEnd/>
              <a:tailEnd/>
            </a:ln>
          </p:spPr>
          <p:txBody>
            <a:bodyPr lIns="0" tIns="0" rIns="0" bIns="0" anchor="ctr">
              <a:spAutoFit/>
            </a:bodyPr>
            <a:lstStyle/>
            <a:p>
              <a:endParaRPr lang="zh-CN" altLang="zh-CN" sz="1000" dirty="0">
                <a:latin typeface="微软雅黑" pitchFamily="34" charset="-122"/>
                <a:ea typeface="微软雅黑" pitchFamily="34" charset="-122"/>
              </a:endParaRPr>
            </a:p>
          </p:txBody>
        </p:sp>
      </p:grpSp>
      <p:sp>
        <p:nvSpPr>
          <p:cNvPr id="22566" name="Text Box 38"/>
          <p:cNvSpPr txBox="1">
            <a:spLocks noChangeArrowheads="1"/>
          </p:cNvSpPr>
          <p:nvPr/>
        </p:nvSpPr>
        <p:spPr bwMode="auto">
          <a:xfrm>
            <a:off x="3576639" y="3076575"/>
            <a:ext cx="256480" cy="178414"/>
          </a:xfrm>
          <a:prstGeom prst="rect">
            <a:avLst/>
          </a:prstGeom>
          <a:noFill/>
          <a:ln w="9525">
            <a:noFill/>
            <a:miter lim="800000"/>
          </a:ln>
        </p:spPr>
        <p:txBody>
          <a:bodyPr wrap="none" lIns="0" tIns="0" rIns="0" bIns="24289">
            <a:spAutoFit/>
          </a:bodyPr>
          <a:lstStyle/>
          <a:p>
            <a:pPr>
              <a:defRPr/>
            </a:pPr>
            <a:r>
              <a:rPr lang="zh-TW" altLang="en-US" sz="1000" b="1" dirty="0">
                <a:effectLst>
                  <a:outerShdw blurRad="38100" dist="38100" dir="2700000" algn="tl">
                    <a:srgbClr val="C0C0C0"/>
                  </a:outerShdw>
                </a:effectLst>
                <a:latin typeface="微软雅黑" pitchFamily="34" charset="-122"/>
                <a:ea typeface="微软雅黑" pitchFamily="34" charset="-122"/>
              </a:rPr>
              <a:t>庶人</a:t>
            </a:r>
          </a:p>
        </p:txBody>
      </p:sp>
      <p:sp>
        <p:nvSpPr>
          <p:cNvPr id="22567" name="Rectangle 39"/>
          <p:cNvSpPr>
            <a:spLocks noRot="1" noChangeArrowheads="1"/>
          </p:cNvSpPr>
          <p:nvPr/>
        </p:nvSpPr>
        <p:spPr bwMode="auto">
          <a:xfrm>
            <a:off x="324644" y="166090"/>
            <a:ext cx="5040312" cy="679598"/>
          </a:xfrm>
          <a:prstGeom prst="rect">
            <a:avLst/>
          </a:prstGeom>
          <a:noFill/>
          <a:ln w="9525">
            <a:noFill/>
            <a:miter lim="800000"/>
          </a:ln>
        </p:spPr>
        <p:txBody>
          <a:bodyPr lIns="48577" tIns="24289" rIns="48577" bIns="24289"/>
          <a:lstStyle/>
          <a:p>
            <a:pPr marL="180966" indent="-180966">
              <a:lnSpc>
                <a:spcPct val="150000"/>
              </a:lnSpc>
              <a:spcBef>
                <a:spcPct val="20000"/>
              </a:spcBef>
              <a:buClr>
                <a:schemeClr val="accent2"/>
              </a:buClr>
              <a:buSzPct val="80000"/>
              <a:defRPr/>
            </a:pPr>
            <a:r>
              <a:rPr lang="zh-CN" altLang="en-US" sz="1400" b="1" dirty="0">
                <a:latin typeface="微软雅黑" pitchFamily="34" charset="-122"/>
                <a:ea typeface="微软雅黑" pitchFamily="34" charset="-122"/>
              </a:rPr>
              <a:t>嫡长子继承制与分封下去的众</a:t>
            </a:r>
            <a:r>
              <a:rPr lang="zh-CN" altLang="en-US" sz="1400" b="1" dirty="0" smtClean="0">
                <a:latin typeface="微软雅黑" pitchFamily="34" charset="-122"/>
                <a:ea typeface="微软雅黑" pitchFamily="34" charset="-122"/>
              </a:rPr>
              <a:t>子：</a:t>
            </a:r>
            <a:endParaRPr lang="zh-CN" altLang="en-US" sz="1400" b="1" dirty="0">
              <a:latin typeface="微软雅黑" pitchFamily="34" charset="-122"/>
              <a:ea typeface="微软雅黑" pitchFamily="34" charset="-122"/>
            </a:endParaRPr>
          </a:p>
          <a:p>
            <a:pPr marL="180966" indent="-180966">
              <a:lnSpc>
                <a:spcPct val="150000"/>
              </a:lnSpc>
              <a:spcBef>
                <a:spcPct val="20000"/>
              </a:spcBef>
              <a:buClr>
                <a:schemeClr val="accent2"/>
              </a:buClr>
              <a:buSzPct val="80000"/>
              <a:defRPr/>
            </a:pPr>
            <a:r>
              <a:rPr lang="zh-CN" altLang="en-US" sz="1400" b="1" dirty="0">
                <a:latin typeface="微软雅黑" pitchFamily="34" charset="-122"/>
                <a:ea typeface="微软雅黑" pitchFamily="34" charset="-122"/>
              </a:rPr>
              <a:t>                   在血缘上是兄弟</a:t>
            </a:r>
            <a:r>
              <a:rPr lang="zh-CN" altLang="en-US" sz="1400" b="1" dirty="0" smtClean="0">
                <a:latin typeface="微软雅黑" pitchFamily="34" charset="-122"/>
                <a:ea typeface="微软雅黑" pitchFamily="34" charset="-122"/>
              </a:rPr>
              <a:t>关系     在</a:t>
            </a:r>
            <a:r>
              <a:rPr lang="zh-CN" altLang="en-US" sz="1400" b="1" dirty="0">
                <a:latin typeface="微软雅黑" pitchFamily="34" charset="-122"/>
                <a:ea typeface="微软雅黑" pitchFamily="34" charset="-122"/>
              </a:rPr>
              <a:t>政治上是君臣关系</a:t>
            </a:r>
          </a:p>
        </p:txBody>
      </p:sp>
      <p:sp>
        <p:nvSpPr>
          <p:cNvPr id="22568" name="Text Box 40"/>
          <p:cNvSpPr txBox="1">
            <a:spLocks noChangeArrowheads="1"/>
          </p:cNvSpPr>
          <p:nvPr/>
        </p:nvSpPr>
        <p:spPr bwMode="auto">
          <a:xfrm>
            <a:off x="4076658" y="1475094"/>
            <a:ext cx="700087" cy="307777"/>
          </a:xfrm>
          <a:prstGeom prst="rect">
            <a:avLst/>
          </a:prstGeom>
          <a:noFill/>
          <a:ln w="9525" cmpd="sng">
            <a:solidFill>
              <a:schemeClr val="accent1"/>
            </a:solidFill>
            <a:miter lim="800000"/>
          </a:ln>
        </p:spPr>
        <p:txBody>
          <a:bodyPr wrap="square" lIns="0" tIns="0" rIns="0" bIns="0" anchor="ctr" anchorCtr="1">
            <a:spAutoFit/>
          </a:bodyPr>
          <a:lstStyle/>
          <a:p>
            <a:pPr algn="ctr">
              <a:defRPr/>
            </a:pPr>
            <a:r>
              <a:rPr lang="zh-CN" altLang="en-US" sz="1000" b="1" dirty="0">
                <a:effectLst>
                  <a:outerShdw blurRad="38100" dist="38100" dir="2700000" algn="tl">
                    <a:srgbClr val="C0C0C0"/>
                  </a:outerShdw>
                </a:effectLst>
                <a:latin typeface="微软雅黑" pitchFamily="34" charset="-122"/>
                <a:ea typeface="微软雅黑" pitchFamily="34" charset="-122"/>
              </a:rPr>
              <a:t>小</a:t>
            </a:r>
            <a:r>
              <a:rPr lang="zh-TW" altLang="en-US" sz="1000" b="1" dirty="0">
                <a:effectLst>
                  <a:outerShdw blurRad="38100" dist="38100" dir="2700000" algn="tl">
                    <a:srgbClr val="C0C0C0"/>
                  </a:outerShdw>
                </a:effectLst>
                <a:latin typeface="微软雅黑" pitchFamily="34" charset="-122"/>
                <a:ea typeface="微软雅黑" pitchFamily="34" charset="-122"/>
              </a:rPr>
              <a:t>宗</a:t>
            </a:r>
          </a:p>
          <a:p>
            <a:pPr algn="ctr">
              <a:defRPr/>
            </a:pPr>
            <a:r>
              <a:rPr lang="en-US" sz="1000" b="1" dirty="0">
                <a:effectLst>
                  <a:outerShdw blurRad="38100" dist="38100" dir="2700000" algn="tl">
                    <a:srgbClr val="C0C0C0"/>
                  </a:outerShdw>
                </a:effectLst>
                <a:latin typeface="微软雅黑" pitchFamily="34" charset="-122"/>
                <a:ea typeface="微软雅黑" pitchFamily="34" charset="-122"/>
              </a:rPr>
              <a:t>(</a:t>
            </a:r>
            <a:r>
              <a:rPr lang="zh-CN" altLang="en-US" sz="1000" b="1" dirty="0">
                <a:effectLst>
                  <a:outerShdw blurRad="38100" dist="38100" dir="2700000" algn="tl">
                    <a:srgbClr val="C0C0C0"/>
                  </a:outerShdw>
                </a:effectLst>
                <a:latin typeface="微软雅黑" pitchFamily="34" charset="-122"/>
                <a:ea typeface="微软雅黑" pitchFamily="34" charset="-122"/>
              </a:rPr>
              <a:t>大宗</a:t>
            </a:r>
            <a:r>
              <a:rPr lang="en-US" sz="1000" b="1" dirty="0">
                <a:effectLst>
                  <a:outerShdw blurRad="38100" dist="38100" dir="2700000" algn="tl">
                    <a:srgbClr val="C0C0C0"/>
                  </a:outerShdw>
                </a:effectLst>
                <a:latin typeface="微软雅黑" pitchFamily="34" charset="-122"/>
                <a:ea typeface="微软雅黑" pitchFamily="34" charset="-122"/>
              </a:rPr>
              <a:t>)</a:t>
            </a:r>
          </a:p>
        </p:txBody>
      </p:sp>
      <p:sp>
        <p:nvSpPr>
          <p:cNvPr id="22569" name="Text Box 41"/>
          <p:cNvSpPr txBox="1">
            <a:spLocks noChangeArrowheads="1"/>
          </p:cNvSpPr>
          <p:nvPr/>
        </p:nvSpPr>
        <p:spPr bwMode="auto">
          <a:xfrm>
            <a:off x="4083035" y="1976897"/>
            <a:ext cx="757237" cy="307777"/>
          </a:xfrm>
          <a:prstGeom prst="rect">
            <a:avLst/>
          </a:prstGeom>
          <a:noFill/>
          <a:ln w="9525" cmpd="sng">
            <a:solidFill>
              <a:schemeClr val="accent1"/>
            </a:solidFill>
            <a:miter lim="800000"/>
          </a:ln>
        </p:spPr>
        <p:txBody>
          <a:bodyPr wrap="square" lIns="0" tIns="0" rIns="0" bIns="0" anchor="ctr" anchorCtr="1">
            <a:spAutoFit/>
          </a:bodyPr>
          <a:lstStyle/>
          <a:p>
            <a:pPr algn="ctr">
              <a:defRPr/>
            </a:pPr>
            <a:r>
              <a:rPr lang="zh-CN" altLang="en-US" sz="1000" b="1" dirty="0">
                <a:effectLst>
                  <a:outerShdw blurRad="38100" dist="38100" dir="2700000" algn="tl">
                    <a:srgbClr val="C0C0C0"/>
                  </a:outerShdw>
                </a:effectLst>
                <a:latin typeface="微软雅黑" pitchFamily="34" charset="-122"/>
                <a:ea typeface="微软雅黑" pitchFamily="34" charset="-122"/>
              </a:rPr>
              <a:t>小</a:t>
            </a:r>
            <a:r>
              <a:rPr lang="zh-TW" altLang="en-US" sz="1000" b="1" dirty="0">
                <a:effectLst>
                  <a:outerShdw blurRad="38100" dist="38100" dir="2700000" algn="tl">
                    <a:srgbClr val="C0C0C0"/>
                  </a:outerShdw>
                </a:effectLst>
                <a:latin typeface="微软雅黑" pitchFamily="34" charset="-122"/>
                <a:ea typeface="微软雅黑" pitchFamily="34" charset="-122"/>
              </a:rPr>
              <a:t>宗</a:t>
            </a:r>
          </a:p>
          <a:p>
            <a:pPr algn="ctr">
              <a:defRPr/>
            </a:pPr>
            <a:r>
              <a:rPr lang="en-US" sz="1000" b="1" dirty="0">
                <a:effectLst>
                  <a:outerShdw blurRad="38100" dist="38100" dir="2700000" algn="tl">
                    <a:srgbClr val="C0C0C0"/>
                  </a:outerShdw>
                </a:effectLst>
                <a:latin typeface="微软雅黑" pitchFamily="34" charset="-122"/>
                <a:ea typeface="微软雅黑" pitchFamily="34" charset="-122"/>
              </a:rPr>
              <a:t>(</a:t>
            </a:r>
            <a:r>
              <a:rPr lang="zh-CN" altLang="en-US" sz="1000" b="1" dirty="0">
                <a:effectLst>
                  <a:outerShdw blurRad="38100" dist="38100" dir="2700000" algn="tl">
                    <a:srgbClr val="C0C0C0"/>
                  </a:outerShdw>
                </a:effectLst>
                <a:latin typeface="微软雅黑" pitchFamily="34" charset="-122"/>
                <a:ea typeface="微软雅黑" pitchFamily="34" charset="-122"/>
              </a:rPr>
              <a:t>大宗</a:t>
            </a:r>
            <a:r>
              <a:rPr lang="en-US" sz="1000" b="1" dirty="0">
                <a:effectLst>
                  <a:outerShdw blurRad="38100" dist="38100" dir="2700000" algn="tl">
                    <a:srgbClr val="C0C0C0"/>
                  </a:outerShdw>
                </a:effectLst>
                <a:latin typeface="微软雅黑" pitchFamily="34" charset="-122"/>
                <a:ea typeface="微软雅黑" pitchFamily="34" charset="-122"/>
              </a:rPr>
              <a:t>)</a:t>
            </a:r>
          </a:p>
        </p:txBody>
      </p:sp>
      <p:sp>
        <p:nvSpPr>
          <p:cNvPr id="22570" name="Text Box 42"/>
          <p:cNvSpPr txBox="1">
            <a:spLocks noChangeArrowheads="1"/>
          </p:cNvSpPr>
          <p:nvPr/>
        </p:nvSpPr>
        <p:spPr bwMode="auto">
          <a:xfrm>
            <a:off x="4102087" y="2551533"/>
            <a:ext cx="842962" cy="307777"/>
          </a:xfrm>
          <a:prstGeom prst="rect">
            <a:avLst/>
          </a:prstGeom>
          <a:noFill/>
          <a:ln w="9525" cmpd="sng">
            <a:solidFill>
              <a:schemeClr val="accent1"/>
            </a:solidFill>
            <a:miter lim="800000"/>
          </a:ln>
        </p:spPr>
        <p:txBody>
          <a:bodyPr wrap="square" lIns="0" tIns="0" rIns="0" bIns="0" anchor="ctr" anchorCtr="1">
            <a:spAutoFit/>
          </a:bodyPr>
          <a:lstStyle/>
          <a:p>
            <a:pPr algn="ctr">
              <a:defRPr/>
            </a:pPr>
            <a:r>
              <a:rPr lang="zh-CN" altLang="en-US" sz="1000" b="1" dirty="0">
                <a:effectLst>
                  <a:outerShdw blurRad="38100" dist="38100" dir="2700000" algn="tl">
                    <a:srgbClr val="C0C0C0"/>
                  </a:outerShdw>
                </a:effectLst>
                <a:latin typeface="微软雅黑" pitchFamily="34" charset="-122"/>
                <a:ea typeface="微软雅黑" pitchFamily="34" charset="-122"/>
              </a:rPr>
              <a:t>小</a:t>
            </a:r>
            <a:r>
              <a:rPr lang="zh-TW" altLang="en-US" sz="1000" b="1" dirty="0">
                <a:effectLst>
                  <a:outerShdw blurRad="38100" dist="38100" dir="2700000" algn="tl">
                    <a:srgbClr val="C0C0C0"/>
                  </a:outerShdw>
                </a:effectLst>
                <a:latin typeface="微软雅黑" pitchFamily="34" charset="-122"/>
                <a:ea typeface="微软雅黑" pitchFamily="34" charset="-122"/>
              </a:rPr>
              <a:t>宗</a:t>
            </a:r>
          </a:p>
          <a:p>
            <a:pPr algn="ctr">
              <a:defRPr/>
            </a:pPr>
            <a:r>
              <a:rPr lang="en-US" sz="1000" b="1" dirty="0">
                <a:effectLst>
                  <a:outerShdw blurRad="38100" dist="38100" dir="2700000" algn="tl">
                    <a:srgbClr val="C0C0C0"/>
                  </a:outerShdw>
                </a:effectLst>
                <a:latin typeface="微软雅黑" pitchFamily="34" charset="-122"/>
                <a:ea typeface="微软雅黑" pitchFamily="34" charset="-122"/>
              </a:rPr>
              <a:t>(</a:t>
            </a:r>
            <a:r>
              <a:rPr lang="zh-CN" altLang="en-US" sz="1000" b="1" dirty="0">
                <a:effectLst>
                  <a:outerShdw blurRad="38100" dist="38100" dir="2700000" algn="tl">
                    <a:srgbClr val="C0C0C0"/>
                  </a:outerShdw>
                </a:effectLst>
                <a:latin typeface="微软雅黑" pitchFamily="34" charset="-122"/>
                <a:ea typeface="微软雅黑" pitchFamily="34" charset="-122"/>
              </a:rPr>
              <a:t>大宗</a:t>
            </a:r>
            <a:r>
              <a:rPr lang="en-US" sz="1000" b="1" dirty="0">
                <a:effectLst>
                  <a:outerShdw blurRad="38100" dist="38100" dir="2700000" algn="tl">
                    <a:srgbClr val="C0C0C0"/>
                  </a:outerShdw>
                </a:effectLst>
                <a:latin typeface="微软雅黑" pitchFamily="34" charset="-122"/>
                <a:ea typeface="微软雅黑" pitchFamily="34" charset="-122"/>
              </a:rPr>
              <a:t>)</a:t>
            </a:r>
          </a:p>
        </p:txBody>
      </p:sp>
      <p:sp>
        <p:nvSpPr>
          <p:cNvPr id="72737" name="Text Box 45"/>
          <p:cNvSpPr txBox="1">
            <a:spLocks noChangeArrowheads="1"/>
          </p:cNvSpPr>
          <p:nvPr/>
        </p:nvSpPr>
        <p:spPr bwMode="auto">
          <a:xfrm>
            <a:off x="387309" y="2698377"/>
            <a:ext cx="2716212" cy="202941"/>
          </a:xfrm>
          <a:prstGeom prst="rect">
            <a:avLst/>
          </a:prstGeom>
          <a:noFill/>
          <a:ln w="9525">
            <a:noFill/>
            <a:miter lim="800000"/>
            <a:headEnd/>
            <a:tailEnd/>
          </a:ln>
        </p:spPr>
        <p:txBody>
          <a:bodyPr lIns="48577" tIns="24289" rIns="48577" bIns="24289">
            <a:spAutoFit/>
          </a:bodyPr>
          <a:lstStyle/>
          <a:p>
            <a:pPr>
              <a:spcBef>
                <a:spcPct val="50000"/>
              </a:spcBef>
            </a:pPr>
            <a:r>
              <a:rPr lang="zh-CN" altLang="en-US" sz="1000" b="1" dirty="0">
                <a:solidFill>
                  <a:srgbClr val="FF0000"/>
                </a:solidFill>
                <a:latin typeface="微软雅黑" pitchFamily="34" charset="-122"/>
                <a:ea typeface="微软雅黑" pitchFamily="34" charset="-122"/>
              </a:rPr>
              <a:t>土地、财产和权力的分配和继承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wipe(left)">
                                      <p:cBhvr>
                                        <p:cTn id="7" dur="500"/>
                                        <p:tgtEl>
                                          <p:spTgt spid="2253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540"/>
                                        </p:tgtEl>
                                        <p:attrNameLst>
                                          <p:attrName>style.visibility</p:attrName>
                                        </p:attrNameLst>
                                      </p:cBhvr>
                                      <p:to>
                                        <p:strVal val="visible"/>
                                      </p:to>
                                    </p:set>
                                    <p:animEffect transition="in" filter="blinds(horizontal)">
                                      <p:cBhvr>
                                        <p:cTn id="11" dur="500"/>
                                        <p:tgtEl>
                                          <p:spTgt spid="22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2537"/>
                                        </p:tgtEl>
                                        <p:attrNameLst>
                                          <p:attrName>style.visibility</p:attrName>
                                        </p:attrNameLst>
                                      </p:cBhvr>
                                      <p:to>
                                        <p:strVal val="visible"/>
                                      </p:to>
                                    </p:set>
                                    <p:animEffect transition="in" filter="checkerboard(across)">
                                      <p:cBhvr>
                                        <p:cTn id="16" dur="500"/>
                                        <p:tgtEl>
                                          <p:spTgt spid="22537"/>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2568"/>
                                        </p:tgtEl>
                                        <p:attrNameLst>
                                          <p:attrName>style.visibility</p:attrName>
                                        </p:attrNameLst>
                                      </p:cBhvr>
                                      <p:to>
                                        <p:strVal val="visible"/>
                                      </p:to>
                                    </p:set>
                                    <p:animEffect transition="in" filter="blinds(horizontal)">
                                      <p:cBhvr>
                                        <p:cTn id="20" dur="500"/>
                                        <p:tgtEl>
                                          <p:spTgt spid="225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538"/>
                                        </p:tgtEl>
                                        <p:attrNameLst>
                                          <p:attrName>style.visibility</p:attrName>
                                        </p:attrNameLst>
                                      </p:cBhvr>
                                      <p:to>
                                        <p:strVal val="visible"/>
                                      </p:to>
                                    </p:set>
                                    <p:animEffect transition="in" filter="checkerboard(across)">
                                      <p:cBhvr>
                                        <p:cTn id="25" dur="500"/>
                                        <p:tgtEl>
                                          <p:spTgt spid="22538"/>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22569"/>
                                        </p:tgtEl>
                                        <p:attrNameLst>
                                          <p:attrName>style.visibility</p:attrName>
                                        </p:attrNameLst>
                                      </p:cBhvr>
                                      <p:to>
                                        <p:strVal val="visible"/>
                                      </p:to>
                                    </p:set>
                                    <p:animEffect transition="in" filter="blinds(horizontal)">
                                      <p:cBhvr>
                                        <p:cTn id="29" dur="500"/>
                                        <p:tgtEl>
                                          <p:spTgt spid="2256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541"/>
                                        </p:tgtEl>
                                        <p:attrNameLst>
                                          <p:attrName>style.visibility</p:attrName>
                                        </p:attrNameLst>
                                      </p:cBhvr>
                                      <p:to>
                                        <p:strVal val="visible"/>
                                      </p:to>
                                    </p:set>
                                    <p:animEffect transition="in" filter="wipe(left)">
                                      <p:cBhvr>
                                        <p:cTn id="34" dur="500"/>
                                        <p:tgtEl>
                                          <p:spTgt spid="22541"/>
                                        </p:tgtEl>
                                      </p:cBhvr>
                                    </p:animEffect>
                                  </p:childTnLst>
                                </p:cTn>
                              </p:par>
                            </p:childTnLst>
                          </p:cTn>
                        </p:par>
                        <p:par>
                          <p:cTn id="35" fill="hold" nodeType="afterGroup">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22570"/>
                                        </p:tgtEl>
                                        <p:attrNameLst>
                                          <p:attrName>style.visibility</p:attrName>
                                        </p:attrNameLst>
                                      </p:cBhvr>
                                      <p:to>
                                        <p:strVal val="visible"/>
                                      </p:to>
                                    </p:set>
                                    <p:animEffect transition="in" filter="blinds(horizontal)">
                                      <p:cBhvr>
                                        <p:cTn id="38" dur="500"/>
                                        <p:tgtEl>
                                          <p:spTgt spid="225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2567">
                                            <p:txEl>
                                              <p:pRg st="0" end="0"/>
                                            </p:txEl>
                                          </p:spTgt>
                                        </p:tgtEl>
                                        <p:attrNameLst>
                                          <p:attrName>style.visibility</p:attrName>
                                        </p:attrNameLst>
                                      </p:cBhvr>
                                      <p:to>
                                        <p:strVal val="visible"/>
                                      </p:to>
                                    </p:set>
                                    <p:animEffect transition="in" filter="checkerboard(across)">
                                      <p:cBhvr>
                                        <p:cTn id="43" dur="500"/>
                                        <p:tgtEl>
                                          <p:spTgt spid="22567">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2567">
                                            <p:txEl>
                                              <p:pRg st="1" end="1"/>
                                            </p:txEl>
                                          </p:spTgt>
                                        </p:tgtEl>
                                        <p:attrNameLst>
                                          <p:attrName>style.visibility</p:attrName>
                                        </p:attrNameLst>
                                      </p:cBhvr>
                                      <p:to>
                                        <p:strVal val="visible"/>
                                      </p:to>
                                    </p:set>
                                    <p:animEffect transition="in" filter="checkerboard(across)">
                                      <p:cBhvr>
                                        <p:cTn id="48" dur="500"/>
                                        <p:tgtEl>
                                          <p:spTgt spid="225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P spid="22538" grpId="0" animBg="1"/>
      <p:bldP spid="22539" grpId="0" animBg="1"/>
      <p:bldP spid="22540" grpId="0" bldLvl="0" animBg="1"/>
      <p:bldP spid="22541" grpId="0" animBg="1"/>
      <p:bldP spid="22567" grpId="0" build="p"/>
      <p:bldP spid="22568" grpId="0" bldLvl="0" animBg="1"/>
      <p:bldP spid="22569" grpId="0" bldLvl="0" animBg="1"/>
      <p:bldP spid="2257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133614"/>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86023"/>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 Box 4"/>
          <p:cNvSpPr txBox="1">
            <a:spLocks noChangeArrowheads="1"/>
          </p:cNvSpPr>
          <p:nvPr/>
        </p:nvSpPr>
        <p:spPr bwMode="auto">
          <a:xfrm>
            <a:off x="244857" y="181780"/>
            <a:ext cx="990517" cy="541495"/>
          </a:xfrm>
          <a:prstGeom prst="rect">
            <a:avLst/>
          </a:prstGeom>
          <a:noFill/>
          <a:ln w="9525">
            <a:noFill/>
            <a:miter lim="800000"/>
            <a:headEnd/>
            <a:tailEnd/>
          </a:ln>
        </p:spPr>
        <p:txBody>
          <a:bodyPr wrap="square" lIns="48577" tIns="24289" rIns="48577" bIns="24289">
            <a:spAutoFit/>
          </a:bodyPr>
          <a:lstStyle/>
          <a:p>
            <a:pPr>
              <a:lnSpc>
                <a:spcPct val="200000"/>
              </a:lnSpc>
              <a:spcBef>
                <a:spcPct val="50000"/>
              </a:spcBef>
            </a:pPr>
            <a:r>
              <a:rPr lang="zh-CN" altLang="en-US" sz="1600" b="1" dirty="0">
                <a:latin typeface="微软雅黑" pitchFamily="34" charset="-122"/>
                <a:ea typeface="微软雅黑" pitchFamily="34" charset="-122"/>
              </a:rPr>
              <a:t>宗法制     </a:t>
            </a:r>
          </a:p>
        </p:txBody>
      </p:sp>
      <p:sp>
        <p:nvSpPr>
          <p:cNvPr id="5" name="Text Box 5"/>
          <p:cNvSpPr txBox="1">
            <a:spLocks noChangeArrowheads="1"/>
          </p:cNvSpPr>
          <p:nvPr/>
        </p:nvSpPr>
        <p:spPr bwMode="auto">
          <a:xfrm>
            <a:off x="740116" y="514083"/>
            <a:ext cx="2509837" cy="418384"/>
          </a:xfrm>
          <a:prstGeom prst="rect">
            <a:avLst/>
          </a:prstGeom>
          <a:noFill/>
          <a:ln w="9525">
            <a:noFill/>
            <a:miter lim="800000"/>
          </a:ln>
        </p:spPr>
        <p:txBody>
          <a:bodyPr lIns="48577" tIns="24289" rIns="48577" bIns="24289">
            <a:spAutoFit/>
          </a:bodyPr>
          <a:lstStyle/>
          <a:p>
            <a:pPr>
              <a:lnSpc>
                <a:spcPct val="200000"/>
              </a:lnSpc>
              <a:spcBef>
                <a:spcPct val="50000"/>
              </a:spcBef>
              <a:defRPr/>
            </a:pPr>
            <a:r>
              <a:rPr lang="zh-CN" altLang="zh-CN" sz="1200" b="1" dirty="0">
                <a:effectLst>
                  <a:outerShdw blurRad="38100" dist="38100" dir="2700000" algn="tl">
                    <a:srgbClr val="C0C0C0"/>
                  </a:outerShdw>
                </a:effectLst>
                <a:latin typeface="微软雅黑" pitchFamily="34" charset="-122"/>
                <a:ea typeface="微软雅黑" pitchFamily="34" charset="-122"/>
              </a:rPr>
              <a:t>  </a:t>
            </a:r>
            <a:r>
              <a:rPr lang="zh-CN"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西周实行宗法制的目的 </a:t>
            </a:r>
          </a:p>
        </p:txBody>
      </p:sp>
      <p:sp>
        <p:nvSpPr>
          <p:cNvPr id="6" name="Text Box 6"/>
          <p:cNvSpPr txBox="1">
            <a:spLocks noChangeArrowheads="1"/>
          </p:cNvSpPr>
          <p:nvPr/>
        </p:nvSpPr>
        <p:spPr bwMode="auto">
          <a:xfrm>
            <a:off x="740115" y="852766"/>
            <a:ext cx="3290887" cy="418384"/>
          </a:xfrm>
          <a:prstGeom prst="rect">
            <a:avLst/>
          </a:prstGeom>
          <a:noFill/>
          <a:ln w="9525">
            <a:noFill/>
            <a:miter lim="800000"/>
          </a:ln>
        </p:spPr>
        <p:txBody>
          <a:bodyPr lIns="48577" tIns="24289" rIns="48577" bIns="24289">
            <a:spAutoFit/>
          </a:bodyPr>
          <a:lstStyle/>
          <a:p>
            <a:pPr>
              <a:lnSpc>
                <a:spcPct val="200000"/>
              </a:lnSpc>
              <a:spcBef>
                <a:spcPct val="50000"/>
              </a:spcBef>
              <a:defRPr/>
            </a:pPr>
            <a:r>
              <a:rPr lang="zh-CN" altLang="zh-CN" sz="1200" b="1" dirty="0">
                <a:effectLst>
                  <a:outerShdw blurRad="38100" dist="38100" dir="2700000" algn="tl">
                    <a:srgbClr val="C0C0C0"/>
                  </a:outerShdw>
                </a:effectLst>
                <a:latin typeface="微软雅黑" pitchFamily="34" charset="-122"/>
                <a:ea typeface="微软雅黑" pitchFamily="34" charset="-122"/>
              </a:rPr>
              <a:t>  </a:t>
            </a:r>
            <a:r>
              <a:rPr lang="zh-CN"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宗法制的特点和内容 </a:t>
            </a:r>
          </a:p>
        </p:txBody>
      </p:sp>
      <p:sp>
        <p:nvSpPr>
          <p:cNvPr id="7" name="Rectangle 5"/>
          <p:cNvSpPr>
            <a:spLocks noChangeArrowheads="1"/>
          </p:cNvSpPr>
          <p:nvPr/>
        </p:nvSpPr>
        <p:spPr bwMode="auto">
          <a:xfrm>
            <a:off x="1235374" y="1232862"/>
            <a:ext cx="3990975" cy="418384"/>
          </a:xfrm>
          <a:prstGeom prst="rect">
            <a:avLst/>
          </a:prstGeom>
          <a:noFill/>
          <a:ln w="9525">
            <a:noFill/>
            <a:miter lim="800000"/>
            <a:headEnd/>
            <a:tailEnd/>
          </a:ln>
        </p:spPr>
        <p:txBody>
          <a:bodyPr lIns="48577" tIns="24289" rIns="48577" bIns="24289">
            <a:spAutoFit/>
          </a:bodyPr>
          <a:lstStyle/>
          <a:p>
            <a:pPr>
              <a:lnSpc>
                <a:spcPct val="200000"/>
              </a:lnSpc>
            </a:pPr>
            <a:r>
              <a:rPr lang="zh-CN" altLang="en-US" sz="1200" dirty="0">
                <a:latin typeface="微软雅黑" pitchFamily="34" charset="-122"/>
                <a:ea typeface="微软雅黑" pitchFamily="34" charset="-122"/>
              </a:rPr>
              <a:t>特点 </a:t>
            </a:r>
            <a:r>
              <a:rPr lang="zh-CN" altLang="en-US" sz="1200" dirty="0" smtClean="0">
                <a:latin typeface="微软雅黑" pitchFamily="34" charset="-122"/>
                <a:ea typeface="微软雅黑" pitchFamily="34" charset="-122"/>
              </a:rPr>
              <a:t>：把</a:t>
            </a:r>
            <a:r>
              <a:rPr lang="zh-CN" altLang="en-US" sz="1200" dirty="0">
                <a:latin typeface="微软雅黑" pitchFamily="34" charset="-122"/>
                <a:ea typeface="微软雅黑" pitchFamily="34" charset="-122"/>
              </a:rPr>
              <a:t>血缘纽带同政治关系相结合</a:t>
            </a:r>
          </a:p>
        </p:txBody>
      </p:sp>
      <p:sp>
        <p:nvSpPr>
          <p:cNvPr id="8" name="Text Box 6"/>
          <p:cNvSpPr txBox="1">
            <a:spLocks noChangeArrowheads="1"/>
          </p:cNvSpPr>
          <p:nvPr/>
        </p:nvSpPr>
        <p:spPr bwMode="auto">
          <a:xfrm>
            <a:off x="1214717" y="1723712"/>
            <a:ext cx="3414712" cy="880049"/>
          </a:xfrm>
          <a:prstGeom prst="rect">
            <a:avLst/>
          </a:prstGeom>
          <a:noFill/>
          <a:ln w="9525">
            <a:noFill/>
            <a:miter lim="800000"/>
            <a:headEnd/>
            <a:tailEnd/>
          </a:ln>
        </p:spPr>
        <p:txBody>
          <a:bodyPr lIns="48577" tIns="24289" rIns="48577" bIns="24289">
            <a:spAutoFit/>
          </a:bodyPr>
          <a:lstStyle/>
          <a:p>
            <a:pPr>
              <a:lnSpc>
                <a:spcPct val="200000"/>
              </a:lnSpc>
              <a:spcBef>
                <a:spcPct val="50000"/>
              </a:spcBef>
            </a:pPr>
            <a:r>
              <a:rPr lang="zh-CN" altLang="en-US" sz="1200" dirty="0" smtClean="0">
                <a:latin typeface="微软雅黑" pitchFamily="34" charset="-122"/>
                <a:ea typeface="微软雅黑" pitchFamily="34" charset="-122"/>
              </a:rPr>
              <a:t>内容：嫡长子</a:t>
            </a:r>
            <a:r>
              <a:rPr lang="zh-CN" altLang="en-US" sz="1200" dirty="0">
                <a:latin typeface="微软雅黑" pitchFamily="34" charset="-122"/>
                <a:ea typeface="微软雅黑" pitchFamily="34" charset="-122"/>
              </a:rPr>
              <a:t>继承制（核心内容）</a:t>
            </a:r>
          </a:p>
          <a:p>
            <a:pPr>
              <a:lnSpc>
                <a:spcPct val="200000"/>
              </a:lnSpc>
              <a:spcBef>
                <a:spcPct val="50000"/>
              </a:spcBef>
            </a:pPr>
            <a:r>
              <a:rPr lang="zh-CN" altLang="en-US" sz="1200" dirty="0">
                <a:latin typeface="微软雅黑" pitchFamily="34" charset="-122"/>
                <a:ea typeface="微软雅黑" pitchFamily="34" charset="-122"/>
              </a:rPr>
              <a:t>           确定了严格的大宗、小宗体系</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1400" dirty="0">
              <a:solidFill>
                <a:schemeClr val="tx1"/>
              </a:solidFill>
              <a:latin typeface="微软雅黑" pitchFamily="34" charset="-122"/>
              <a:ea typeface="微软雅黑" pitchFamily="34" charset="-122"/>
            </a:endParaRPr>
          </a:p>
        </p:txBody>
      </p:sp>
      <p:sp>
        <p:nvSpPr>
          <p:cNvPr id="4" name="Text Box 4"/>
          <p:cNvSpPr txBox="1">
            <a:spLocks noChangeArrowheads="1"/>
          </p:cNvSpPr>
          <p:nvPr/>
        </p:nvSpPr>
        <p:spPr bwMode="auto">
          <a:xfrm>
            <a:off x="395288" y="533874"/>
            <a:ext cx="698821" cy="264496"/>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en-US" sz="1400" b="1" dirty="0">
                <a:latin typeface="微软雅黑" pitchFamily="34" charset="-122"/>
                <a:ea typeface="微软雅黑" pitchFamily="34" charset="-122"/>
              </a:rPr>
              <a:t>宗法制     </a:t>
            </a:r>
          </a:p>
        </p:txBody>
      </p:sp>
      <p:sp>
        <p:nvSpPr>
          <p:cNvPr id="5" name="Text Box 5"/>
          <p:cNvSpPr txBox="1">
            <a:spLocks noChangeArrowheads="1"/>
          </p:cNvSpPr>
          <p:nvPr/>
        </p:nvSpPr>
        <p:spPr bwMode="auto">
          <a:xfrm>
            <a:off x="576264" y="797480"/>
            <a:ext cx="2509837" cy="264496"/>
          </a:xfrm>
          <a:prstGeom prst="rect">
            <a:avLst/>
          </a:prstGeom>
          <a:noFill/>
          <a:ln w="9525">
            <a:noFill/>
            <a:miter lim="800000"/>
          </a:ln>
        </p:spPr>
        <p:txBody>
          <a:bodyPr lIns="48577" tIns="24289" rIns="48577" bIns="24289">
            <a:spAutoFit/>
          </a:bodyPr>
          <a:lstStyle/>
          <a:p>
            <a:pPr>
              <a:spcBef>
                <a:spcPct val="50000"/>
              </a:spcBef>
              <a:defRPr/>
            </a:pPr>
            <a:r>
              <a:rPr lang="zh-CN" altLang="zh-CN" sz="1400" b="1" dirty="0">
                <a:effectLst>
                  <a:outerShdw blurRad="38100" dist="38100" dir="2700000" algn="tl">
                    <a:srgbClr val="C0C0C0"/>
                  </a:outerShdw>
                </a:effectLst>
                <a:latin typeface="微软雅黑" pitchFamily="34" charset="-122"/>
                <a:ea typeface="微软雅黑" pitchFamily="34" charset="-122"/>
              </a:rPr>
              <a:t>  </a:t>
            </a:r>
            <a:r>
              <a:rPr lang="zh-CN"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西周实行宗法制的目的 </a:t>
            </a:r>
          </a:p>
        </p:txBody>
      </p:sp>
      <p:sp>
        <p:nvSpPr>
          <p:cNvPr id="6" name="Text Box 6"/>
          <p:cNvSpPr txBox="1">
            <a:spLocks noChangeArrowheads="1"/>
          </p:cNvSpPr>
          <p:nvPr/>
        </p:nvSpPr>
        <p:spPr bwMode="auto">
          <a:xfrm>
            <a:off x="562485" y="1095093"/>
            <a:ext cx="3290887" cy="264496"/>
          </a:xfrm>
          <a:prstGeom prst="rect">
            <a:avLst/>
          </a:prstGeom>
          <a:noFill/>
          <a:ln w="9525">
            <a:noFill/>
            <a:miter lim="800000"/>
          </a:ln>
        </p:spPr>
        <p:txBody>
          <a:bodyPr lIns="48577" tIns="24289" rIns="48577" bIns="24289">
            <a:spAutoFit/>
          </a:bodyPr>
          <a:lstStyle/>
          <a:p>
            <a:pPr>
              <a:spcBef>
                <a:spcPct val="50000"/>
              </a:spcBef>
              <a:defRPr/>
            </a:pPr>
            <a:r>
              <a:rPr lang="zh-CN" altLang="zh-CN" sz="1400" b="1" dirty="0">
                <a:effectLst>
                  <a:outerShdw blurRad="38100" dist="38100" dir="2700000" algn="tl">
                    <a:srgbClr val="C0C0C0"/>
                  </a:outerShdw>
                </a:effectLst>
                <a:latin typeface="微软雅黑" pitchFamily="34" charset="-122"/>
                <a:ea typeface="微软雅黑" pitchFamily="34" charset="-122"/>
              </a:rPr>
              <a:t>  </a:t>
            </a:r>
            <a:r>
              <a:rPr lang="zh-CN" altLang="zh-CN" sz="1400" dirty="0">
                <a:latin typeface="微软雅黑" pitchFamily="34" charset="-122"/>
                <a:ea typeface="微软雅黑" pitchFamily="34" charset="-122"/>
              </a:rPr>
              <a:t>2.</a:t>
            </a:r>
            <a:r>
              <a:rPr lang="zh-CN" altLang="en-US" sz="1400" dirty="0">
                <a:latin typeface="微软雅黑" pitchFamily="34" charset="-122"/>
                <a:ea typeface="微软雅黑" pitchFamily="34" charset="-122"/>
              </a:rPr>
              <a:t>宗法制的特点和内容 </a:t>
            </a:r>
          </a:p>
        </p:txBody>
      </p:sp>
      <p:sp>
        <p:nvSpPr>
          <p:cNvPr id="9" name="Text Box 7"/>
          <p:cNvSpPr txBox="1">
            <a:spLocks noChangeArrowheads="1"/>
          </p:cNvSpPr>
          <p:nvPr/>
        </p:nvSpPr>
        <p:spPr bwMode="auto">
          <a:xfrm>
            <a:off x="566782" y="1378083"/>
            <a:ext cx="3086100" cy="264496"/>
          </a:xfrm>
          <a:prstGeom prst="rect">
            <a:avLst/>
          </a:prstGeom>
          <a:noFill/>
          <a:ln w="9525">
            <a:noFill/>
            <a:miter lim="800000"/>
          </a:ln>
        </p:spPr>
        <p:txBody>
          <a:bodyPr lIns="48577" tIns="24289" rIns="48577" bIns="24289">
            <a:spAutoFit/>
          </a:bodyPr>
          <a:lstStyle/>
          <a:p>
            <a:pPr>
              <a:spcBef>
                <a:spcPct val="50000"/>
              </a:spcBef>
              <a:defRPr/>
            </a:pPr>
            <a:r>
              <a:rPr lang="zh-CN" altLang="zh-CN" sz="1400" dirty="0">
                <a:effectLst>
                  <a:outerShdw blurRad="38100" dist="38100" dir="2700000" algn="tl">
                    <a:srgbClr val="C0C0C0"/>
                  </a:outerShdw>
                </a:effectLst>
                <a:latin typeface="微软雅黑" pitchFamily="34" charset="-122"/>
                <a:ea typeface="微软雅黑" pitchFamily="34" charset="-122"/>
              </a:rPr>
              <a:t>  </a:t>
            </a:r>
            <a:r>
              <a:rPr lang="zh-CN" altLang="zh-CN" sz="1400" dirty="0">
                <a:latin typeface="微软雅黑" pitchFamily="34" charset="-122"/>
                <a:ea typeface="微软雅黑" pitchFamily="34" charset="-122"/>
              </a:rPr>
              <a:t>3. </a:t>
            </a:r>
            <a:r>
              <a:rPr lang="zh-CN" altLang="en-US" sz="1400" dirty="0">
                <a:latin typeface="微软雅黑" pitchFamily="34" charset="-122"/>
                <a:ea typeface="微软雅黑" pitchFamily="34" charset="-122"/>
              </a:rPr>
              <a:t>西周实行宗法制的作用 </a:t>
            </a:r>
          </a:p>
        </p:txBody>
      </p:sp>
      <p:sp>
        <p:nvSpPr>
          <p:cNvPr id="10" name="Text Box 8"/>
          <p:cNvSpPr txBox="1">
            <a:spLocks noChangeArrowheads="1"/>
          </p:cNvSpPr>
          <p:nvPr/>
        </p:nvSpPr>
        <p:spPr bwMode="auto">
          <a:xfrm>
            <a:off x="395288" y="1761718"/>
            <a:ext cx="4947989" cy="787716"/>
          </a:xfrm>
          <a:prstGeom prst="rect">
            <a:avLst/>
          </a:prstGeom>
          <a:noFill/>
          <a:ln w="76200" cmpd="tri">
            <a:noFill/>
            <a:miter lim="800000"/>
          </a:ln>
        </p:spPr>
        <p:txBody>
          <a:bodyPr wrap="square" lIns="48577" tIns="24289" rIns="48577" bIns="2428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defRPr/>
            </a:pPr>
            <a:r>
              <a:rPr lang="zh-CN" altLang="en-US" sz="1200" dirty="0" smtClean="0">
                <a:latin typeface="楷体" pitchFamily="49" charset="-122"/>
                <a:ea typeface="楷体" pitchFamily="49" charset="-122"/>
              </a:rPr>
              <a:t>       凝聚宗族，防止内部纷争，强化王权，“国”和“家”密切结合在一起；形成森严的等级制度，保证各级贵族享有“世卿世禄”特权。</a:t>
            </a:r>
          </a:p>
          <a:p>
            <a:pPr eaLnBrk="1" hangingPunct="1">
              <a:defRPr/>
            </a:pPr>
            <a:r>
              <a:rPr lang="zh-CN" altLang="en-US" sz="1200" dirty="0" smtClean="0">
                <a:effectLst>
                  <a:outerShdw blurRad="38100" dist="38100" dir="2700000" algn="tl">
                    <a:srgbClr val="C0C0C0"/>
                  </a:outerShdw>
                </a:effectLst>
                <a:latin typeface="楷体" pitchFamily="49" charset="-122"/>
                <a:ea typeface="楷体" pitchFamily="49" charset="-122"/>
              </a:rPr>
              <a:t>      </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文本框 1"/>
          <p:cNvSpPr txBox="1">
            <a:spLocks noChangeArrowheads="1"/>
          </p:cNvSpPr>
          <p:nvPr/>
        </p:nvSpPr>
        <p:spPr bwMode="auto">
          <a:xfrm>
            <a:off x="431772" y="394073"/>
            <a:ext cx="5102198" cy="2265044"/>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200" dirty="0" smtClean="0">
                <a:latin typeface="微软雅黑" pitchFamily="34" charset="-122"/>
                <a:ea typeface="微软雅黑" pitchFamily="34" charset="-122"/>
              </a:rPr>
              <a:t>例：朝阳</a:t>
            </a:r>
            <a:r>
              <a:rPr lang="zh-CN" altLang="en-US" sz="1200" dirty="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a:p>
            <a:pPr indent="269875">
              <a:lnSpc>
                <a:spcPct val="150000"/>
              </a:lnSpc>
            </a:pPr>
            <a:r>
              <a:rPr lang="zh-CN" altLang="en-US" sz="1200" dirty="0" smtClean="0">
                <a:latin typeface="微软雅黑" pitchFamily="34" charset="-122"/>
                <a:ea typeface="微软雅黑" pitchFamily="34" charset="-122"/>
              </a:rPr>
              <a:t>  宗法</a:t>
            </a:r>
            <a:r>
              <a:rPr lang="zh-CN" altLang="en-US" sz="1200" dirty="0">
                <a:latin typeface="微软雅黑" pitchFamily="34" charset="-122"/>
                <a:ea typeface="微软雅黑" pitchFamily="34" charset="-122"/>
              </a:rPr>
              <a:t>制萌芽于原始氏族</a:t>
            </a:r>
            <a:r>
              <a:rPr lang="zh-CN" altLang="en-US" sz="1200" dirty="0" smtClean="0">
                <a:latin typeface="微软雅黑" pitchFamily="34" charset="-122"/>
                <a:ea typeface="微软雅黑" pitchFamily="34" charset="-122"/>
              </a:rPr>
              <a:t>时期，在</a:t>
            </a:r>
            <a:r>
              <a:rPr lang="zh-CN" altLang="en-US" sz="1200" dirty="0">
                <a:latin typeface="微软雅黑" pitchFamily="34" charset="-122"/>
                <a:ea typeface="微软雅黑" pitchFamily="34" charset="-122"/>
              </a:rPr>
              <a:t>周朝形成了完整制度。下列对其制度理解正确的有</a:t>
            </a:r>
          </a:p>
          <a:p>
            <a:pPr indent="358775">
              <a:lnSpc>
                <a:spcPct val="150000"/>
              </a:lnSpc>
            </a:pPr>
            <a:r>
              <a:rPr lang="zh-CN" altLang="en-US" sz="1200" dirty="0" smtClean="0">
                <a:latin typeface="微软雅黑" pitchFamily="34" charset="-122"/>
                <a:ea typeface="微软雅黑" pitchFamily="34" charset="-122"/>
              </a:rPr>
              <a:t>        ①</a:t>
            </a:r>
            <a:r>
              <a:rPr lang="zh-CN" altLang="en-US" sz="1200" dirty="0">
                <a:latin typeface="微软雅黑" pitchFamily="34" charset="-122"/>
                <a:ea typeface="微软雅黑" pitchFamily="34" charset="-122"/>
              </a:rPr>
              <a:t>内容是严嫡庶之辨、明长幼之分            </a:t>
            </a:r>
          </a:p>
          <a:p>
            <a:pPr indent="358775">
              <a:lnSpc>
                <a:spcPct val="150000"/>
              </a:lnSpc>
            </a:pPr>
            <a:r>
              <a:rPr lang="zh-CN" altLang="en-US" sz="1200" dirty="0" smtClean="0">
                <a:latin typeface="微软雅黑" pitchFamily="34" charset="-122"/>
                <a:ea typeface="微软雅黑" pitchFamily="34" charset="-122"/>
              </a:rPr>
              <a:t>        ②</a:t>
            </a:r>
            <a:r>
              <a:rPr lang="zh-CN" altLang="en-US" sz="1200" dirty="0">
                <a:latin typeface="微软雅黑" pitchFamily="34" charset="-122"/>
                <a:ea typeface="微软雅黑" pitchFamily="34" charset="-122"/>
              </a:rPr>
              <a:t>按照血统远近以分享权力的制度</a:t>
            </a:r>
          </a:p>
          <a:p>
            <a:pPr indent="358775">
              <a:lnSpc>
                <a:spcPct val="150000"/>
              </a:lnSpc>
            </a:pPr>
            <a:r>
              <a:rPr lang="zh-CN" altLang="en-US" sz="1200" dirty="0" smtClean="0">
                <a:latin typeface="微软雅黑" pitchFamily="34" charset="-122"/>
                <a:ea typeface="微软雅黑" pitchFamily="34" charset="-122"/>
              </a:rPr>
              <a:t>        ③</a:t>
            </a:r>
            <a:r>
              <a:rPr lang="zh-CN" altLang="en-US" sz="1200" dirty="0">
                <a:latin typeface="微软雅黑" pitchFamily="34" charset="-122"/>
                <a:ea typeface="微软雅黑" pitchFamily="34" charset="-122"/>
              </a:rPr>
              <a:t>力图避免权力、财产继承的纷争             </a:t>
            </a:r>
          </a:p>
          <a:p>
            <a:pPr indent="358775">
              <a:lnSpc>
                <a:spcPct val="150000"/>
              </a:lnSpc>
            </a:pPr>
            <a:r>
              <a:rPr lang="zh-CN" altLang="en-US" sz="1200" dirty="0">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       ④</a:t>
            </a:r>
            <a:r>
              <a:rPr lang="zh-CN" altLang="en-US" sz="1200" dirty="0">
                <a:latin typeface="微软雅黑" pitchFamily="34" charset="-122"/>
                <a:ea typeface="微软雅黑" pitchFamily="34" charset="-122"/>
              </a:rPr>
              <a:t>以周王姬姓贵族排斥异姓贵族</a:t>
            </a:r>
          </a:p>
          <a:p>
            <a:pPr>
              <a:lnSpc>
                <a:spcPct val="150000"/>
              </a:lnSpc>
            </a:pPr>
            <a:r>
              <a:rPr lang="zh-CN" altLang="en-US" sz="1200" dirty="0" smtClean="0">
                <a:latin typeface="微软雅黑" pitchFamily="34" charset="-122"/>
                <a:ea typeface="微软雅黑" pitchFamily="34" charset="-122"/>
              </a:rPr>
              <a:t>       A</a:t>
            </a:r>
            <a:r>
              <a:rPr lang="zh-CN" altLang="en-US" sz="1200" dirty="0">
                <a:latin typeface="微软雅黑" pitchFamily="34" charset="-122"/>
                <a:ea typeface="微软雅黑" pitchFamily="34" charset="-122"/>
              </a:rPr>
              <a:t>.①②③        </a:t>
            </a:r>
            <a:r>
              <a:rPr lang="zh-CN" altLang="en-US" sz="1200" dirty="0" smtClean="0">
                <a:latin typeface="微软雅黑" pitchFamily="34" charset="-122"/>
                <a:ea typeface="微软雅黑" pitchFamily="34" charset="-122"/>
              </a:rPr>
              <a:t>  </a:t>
            </a:r>
            <a:r>
              <a:rPr lang="zh-CN" altLang="en-US" sz="1200" dirty="0">
                <a:latin typeface="微软雅黑" pitchFamily="34" charset="-122"/>
                <a:ea typeface="微软雅黑" pitchFamily="34" charset="-122"/>
              </a:rPr>
              <a:t>B.①③④ </a:t>
            </a:r>
            <a:r>
              <a:rPr lang="zh-CN" altLang="en-US" sz="1200" dirty="0" smtClean="0">
                <a:latin typeface="微软雅黑" pitchFamily="34" charset="-122"/>
                <a:ea typeface="微软雅黑" pitchFamily="34" charset="-122"/>
              </a:rPr>
              <a:t>         C</a:t>
            </a:r>
            <a:r>
              <a:rPr lang="zh-CN" altLang="en-US" sz="1200" dirty="0">
                <a:latin typeface="微软雅黑" pitchFamily="34" charset="-122"/>
                <a:ea typeface="微软雅黑" pitchFamily="34" charset="-122"/>
              </a:rPr>
              <a:t>.①②④           D.②③④</a:t>
            </a: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7"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文本框 2"/>
          <p:cNvSpPr txBox="1">
            <a:spLocks noChangeArrowheads="1"/>
          </p:cNvSpPr>
          <p:nvPr/>
        </p:nvSpPr>
        <p:spPr bwMode="auto">
          <a:xfrm>
            <a:off x="427368" y="548734"/>
            <a:ext cx="4894262" cy="573555"/>
          </a:xfrm>
          <a:prstGeom prst="rect">
            <a:avLst/>
          </a:prstGeom>
          <a:noFill/>
          <a:ln w="9525">
            <a:noFill/>
            <a:miter lim="800000"/>
            <a:headEnd/>
            <a:tailEnd/>
          </a:ln>
        </p:spPr>
        <p:txBody>
          <a:bodyPr lIns="48577" tIns="24289" rIns="48577" bIns="24289">
            <a:spAutoFit/>
          </a:bodyPr>
          <a:lstStyle/>
          <a:p>
            <a:pPr>
              <a:lnSpc>
                <a:spcPct val="150000"/>
              </a:lnSpc>
            </a:pPr>
            <a:r>
              <a:rPr lang="zh-CN" altLang="en-US" sz="1200" dirty="0" smtClean="0">
                <a:latin typeface="微软雅黑" pitchFamily="34" charset="-122"/>
                <a:ea typeface="微软雅黑" pitchFamily="34" charset="-122"/>
              </a:rPr>
              <a:t>例： </a:t>
            </a:r>
            <a:r>
              <a:rPr lang="zh-CN" altLang="en-US" sz="1200" dirty="0">
                <a:latin typeface="微软雅黑" pitchFamily="34" charset="-122"/>
                <a:ea typeface="微软雅黑" pitchFamily="34" charset="-122"/>
              </a:rPr>
              <a:t>有人指出“宗法</a:t>
            </a:r>
            <a:r>
              <a:rPr lang="zh-CN" altLang="en-US" sz="1200" dirty="0" smtClean="0">
                <a:latin typeface="微软雅黑" pitchFamily="34" charset="-122"/>
                <a:ea typeface="微软雅黑" pitchFamily="34" charset="-122"/>
              </a:rPr>
              <a:t>分封，诚然</a:t>
            </a:r>
            <a:r>
              <a:rPr lang="zh-CN" altLang="en-US" sz="1200" dirty="0">
                <a:latin typeface="微软雅黑" pitchFamily="34" charset="-122"/>
                <a:ea typeface="微软雅黑" pitchFamily="34" charset="-122"/>
              </a:rPr>
              <a:t>有其制度设 计巧妙之</a:t>
            </a:r>
            <a:r>
              <a:rPr lang="zh-CN" altLang="en-US" sz="1200" dirty="0" smtClean="0">
                <a:latin typeface="微软雅黑" pitchFamily="34" charset="-122"/>
                <a:ea typeface="微软雅黑" pitchFamily="34" charset="-122"/>
              </a:rPr>
              <a:t>处，却</a:t>
            </a:r>
            <a:r>
              <a:rPr lang="zh-CN" altLang="en-US" sz="1200" dirty="0">
                <a:latin typeface="微软雅黑" pitchFamily="34" charset="-122"/>
                <a:ea typeface="微软雅黑" pitchFamily="34" charset="-122"/>
              </a:rPr>
              <a:t>也有先天带来的弊病”。 “先天弊病”是</a:t>
            </a:r>
            <a:r>
              <a:rPr lang="zh-CN" altLang="en-US" sz="1200" dirty="0" smtClean="0">
                <a:latin typeface="微软雅黑" pitchFamily="34" charset="-122"/>
                <a:ea typeface="微软雅黑" pitchFamily="34" charset="-122"/>
              </a:rPr>
              <a:t>指</a:t>
            </a:r>
            <a:endParaRPr lang="zh-CN" altLang="en-US" sz="1200" dirty="0">
              <a:solidFill>
                <a:srgbClr val="FF0000"/>
              </a:solidFill>
            </a:endParaRPr>
          </a:p>
        </p:txBody>
      </p:sp>
      <p:pic>
        <p:nvPicPr>
          <p:cNvPr id="75780" name="Picture 2" descr="E:\课程\讲稿\图片\宗法.jpg"/>
          <p:cNvPicPr>
            <a:picLocks noChangeAspect="1" noChangeArrowheads="1"/>
          </p:cNvPicPr>
          <p:nvPr/>
        </p:nvPicPr>
        <p:blipFill>
          <a:blip r:embed="rId2"/>
          <a:srcRect/>
          <a:stretch>
            <a:fillRect/>
          </a:stretch>
        </p:blipFill>
        <p:spPr bwMode="auto">
          <a:xfrm>
            <a:off x="383639" y="1297580"/>
            <a:ext cx="3278187" cy="1032688"/>
          </a:xfrm>
          <a:prstGeom prst="rect">
            <a:avLst/>
          </a:prstGeom>
          <a:noFill/>
          <a:ln w="9525">
            <a:noFill/>
            <a:miter lim="800000"/>
            <a:headEnd/>
            <a:tailEnd/>
          </a:ln>
        </p:spPr>
      </p:pic>
      <p:sp>
        <p:nvSpPr>
          <p:cNvPr id="75781" name="文本框 2"/>
          <p:cNvSpPr txBox="1">
            <a:spLocks noChangeArrowheads="1"/>
          </p:cNvSpPr>
          <p:nvPr/>
        </p:nvSpPr>
        <p:spPr bwMode="auto">
          <a:xfrm>
            <a:off x="3622523" y="1297580"/>
            <a:ext cx="1489075" cy="1401410"/>
          </a:xfrm>
          <a:prstGeom prst="rect">
            <a:avLst/>
          </a:prstGeom>
          <a:noFill/>
          <a:ln w="9525">
            <a:noFill/>
            <a:miter lim="800000"/>
            <a:headEnd/>
            <a:tailEnd/>
          </a:ln>
        </p:spPr>
        <p:txBody>
          <a:bodyPr lIns="48577" tIns="24289" rIns="48577" bIns="24289">
            <a:spAutoFit/>
          </a:bodyPr>
          <a:lstStyle/>
          <a:p>
            <a:pPr algn="ctr">
              <a:lnSpc>
                <a:spcPct val="150000"/>
              </a:lnSpc>
            </a:pPr>
            <a:r>
              <a:rPr lang="zh-CN" altLang="en-US" sz="1200" dirty="0">
                <a:latin typeface="微软雅黑" pitchFamily="34" charset="-122"/>
                <a:ea typeface="微软雅黑" pitchFamily="34" charset="-122"/>
              </a:rPr>
              <a:t>A.贵族执政</a:t>
            </a:r>
          </a:p>
          <a:p>
            <a:pPr algn="ctr">
              <a:lnSpc>
                <a:spcPct val="150000"/>
              </a:lnSpc>
            </a:pPr>
            <a:r>
              <a:rPr lang="zh-CN" altLang="en-US" sz="1200" dirty="0">
                <a:latin typeface="微软雅黑" pitchFamily="34" charset="-122"/>
                <a:ea typeface="微软雅黑" pitchFamily="34" charset="-122"/>
              </a:rPr>
              <a:t>B.层级严密 </a:t>
            </a:r>
          </a:p>
          <a:p>
            <a:pPr algn="ctr">
              <a:lnSpc>
                <a:spcPct val="150000"/>
              </a:lnSpc>
            </a:pPr>
            <a:r>
              <a:rPr lang="zh-CN" altLang="en-US" sz="1200" dirty="0">
                <a:latin typeface="微软雅黑" pitchFamily="34" charset="-122"/>
                <a:ea typeface="微软雅黑" pitchFamily="34" charset="-122"/>
              </a:rPr>
              <a:t>C.尊卑有秩 </a:t>
            </a:r>
          </a:p>
          <a:p>
            <a:pPr algn="ctr">
              <a:lnSpc>
                <a:spcPct val="150000"/>
              </a:lnSpc>
            </a:pPr>
            <a:r>
              <a:rPr lang="zh-CN" altLang="en-US" sz="1200" dirty="0">
                <a:latin typeface="微软雅黑" pitchFamily="34" charset="-122"/>
                <a:ea typeface="微软雅黑" pitchFamily="34" charset="-122"/>
              </a:rPr>
              <a:t>D.代远情疏</a:t>
            </a:r>
          </a:p>
          <a:p>
            <a:pPr algn="ctr">
              <a:lnSpc>
                <a:spcPct val="150000"/>
              </a:lnSpc>
            </a:pPr>
            <a:endParaRPr lang="zh-CN" altLang="en-US" sz="1200" dirty="0">
              <a:solidFill>
                <a:srgbClr val="FF0000"/>
              </a:solidFill>
              <a:latin typeface="微软雅黑" pitchFamily="34" charset="-122"/>
              <a:ea typeface="微软雅黑" pitchFamily="34" charset="-122"/>
            </a:endParaRPr>
          </a:p>
        </p:txBody>
      </p:sp>
      <p:sp>
        <p:nvSpPr>
          <p:cNvPr id="6"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1200" dirty="0">
              <a:solidFill>
                <a:schemeClr val="tx1"/>
              </a:solidFill>
            </a:endParaRP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0" y="0"/>
            <a:ext cx="5761038" cy="3240088"/>
          </a:xfrm>
          <a:prstGeom prst="rect">
            <a:avLst/>
          </a:prstGeom>
        </p:spPr>
      </p:pic>
      <p:grpSp>
        <p:nvGrpSpPr>
          <p:cNvPr id="5" name="组合 4"/>
          <p:cNvGrpSpPr/>
          <p:nvPr/>
        </p:nvGrpSpPr>
        <p:grpSpPr>
          <a:xfrm>
            <a:off x="1957235" y="683231"/>
            <a:ext cx="1752603" cy="472732"/>
            <a:chOff x="5714599" y="2076217"/>
            <a:chExt cx="3864839" cy="1042588"/>
          </a:xfrm>
        </p:grpSpPr>
        <p:sp>
          <p:nvSpPr>
            <p:cNvPr id="6" name="TextBox 6"/>
            <p:cNvSpPr txBox="1">
              <a:spLocks noChangeArrowheads="1"/>
            </p:cNvSpPr>
            <p:nvPr/>
          </p:nvSpPr>
          <p:spPr bwMode="auto">
            <a:xfrm>
              <a:off x="5714599" y="2076217"/>
              <a:ext cx="2858302" cy="8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教学内容</a:t>
              </a:r>
            </a:p>
          </p:txBody>
        </p:sp>
        <p:sp>
          <p:nvSpPr>
            <p:cNvPr id="7" name="TextBox 111"/>
            <p:cNvSpPr txBox="1"/>
            <p:nvPr/>
          </p:nvSpPr>
          <p:spPr>
            <a:xfrm>
              <a:off x="5998038" y="2711533"/>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CONTENT</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48566" y="678002"/>
            <a:ext cx="939454" cy="949630"/>
            <a:chOff x="2918306" y="1498847"/>
            <a:chExt cx="1553762" cy="1570775"/>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339961" y="1961070"/>
              <a:ext cx="838312"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0 1</a:t>
              </a:r>
              <a:endParaRPr lang="zh-CN" altLang="en-US" sz="2300" kern="0" dirty="0">
                <a:solidFill>
                  <a:srgbClr val="96D02B"/>
                </a:solidFill>
                <a:latin typeface="Impact" panose="020B0806030902050204" pitchFamily="34" charset="0"/>
                <a:ea typeface="宋体" panose="02010600030101010101" pitchFamily="2" charset="-122"/>
              </a:endParaRPr>
            </a:p>
          </p:txBody>
        </p:sp>
      </p:grpSp>
      <p:sp>
        <p:nvSpPr>
          <p:cNvPr id="11" name="TextBox 10"/>
          <p:cNvSpPr txBox="1"/>
          <p:nvPr/>
        </p:nvSpPr>
        <p:spPr>
          <a:xfrm>
            <a:off x="1910914" y="1516416"/>
            <a:ext cx="2948668" cy="932987"/>
          </a:xfrm>
          <a:prstGeom prst="rect">
            <a:avLst/>
          </a:prstGeom>
          <a:noFill/>
        </p:spPr>
        <p:txBody>
          <a:bodyPr wrap="square" lIns="55285" tIns="27642" rIns="55285" bIns="27642" rtlCol="0">
            <a:spAutoFit/>
          </a:bodyPr>
          <a:lstStyle/>
          <a:p>
            <a:pPr algn="ctr">
              <a:defRPr/>
            </a:pPr>
            <a:r>
              <a:rPr lang="zh-CN" altLang="en-US" sz="1500" b="1" dirty="0" smtClean="0">
                <a:latin typeface="微软雅黑" pitchFamily="34" charset="-122"/>
                <a:ea typeface="微软雅黑" pitchFamily="34" charset="-122"/>
              </a:rPr>
              <a:t>通史体例中国古代史复习</a:t>
            </a:r>
          </a:p>
          <a:p>
            <a:pPr algn="ctr">
              <a:defRPr/>
            </a:pPr>
            <a:endParaRPr lang="en-US" altLang="zh-CN" sz="1500" b="1" dirty="0" smtClean="0">
              <a:latin typeface="微软雅黑" pitchFamily="34" charset="-122"/>
              <a:ea typeface="微软雅黑" pitchFamily="34" charset="-122"/>
            </a:endParaRPr>
          </a:p>
          <a:p>
            <a:pPr algn="ctr">
              <a:defRPr/>
            </a:pPr>
            <a:r>
              <a:rPr lang="zh-CN" altLang="en-US" sz="1500" b="1" dirty="0" smtClean="0">
                <a:latin typeface="微软雅黑" pitchFamily="34" charset="-122"/>
                <a:ea typeface="微软雅黑" pitchFamily="34" charset="-122"/>
              </a:rPr>
              <a:t>第一讲</a:t>
            </a:r>
            <a:r>
              <a:rPr lang="en-US" altLang="zh-CN" sz="1500" b="1" dirty="0" smtClean="0">
                <a:latin typeface="微软雅黑" pitchFamily="34" charset="-122"/>
                <a:ea typeface="微软雅黑" pitchFamily="34" charset="-122"/>
              </a:rPr>
              <a:t> </a:t>
            </a:r>
            <a:r>
              <a:rPr lang="zh-CN" altLang="en-US" sz="1500" b="1" dirty="0" smtClean="0">
                <a:latin typeface="微软雅黑" pitchFamily="34" charset="-122"/>
                <a:ea typeface="微软雅黑" pitchFamily="34" charset="-122"/>
              </a:rPr>
              <a:t>原始社会</a:t>
            </a:r>
            <a:r>
              <a:rPr lang="en-US" altLang="zh-CN" sz="1500" b="1" dirty="0" smtClean="0">
                <a:latin typeface="微软雅黑" pitchFamily="34" charset="-122"/>
                <a:ea typeface="微软雅黑" pitchFamily="34" charset="-122"/>
              </a:rPr>
              <a:t>——</a:t>
            </a:r>
            <a:r>
              <a:rPr lang="zh-CN" altLang="en-US" sz="1500" b="1" dirty="0" smtClean="0">
                <a:latin typeface="微软雅黑" pitchFamily="34" charset="-122"/>
                <a:ea typeface="微软雅黑" pitchFamily="34" charset="-122"/>
              </a:rPr>
              <a:t>夏商西周</a:t>
            </a:r>
          </a:p>
          <a:p>
            <a:pPr algn="ct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36071" y="179636"/>
            <a:ext cx="2003425" cy="341312"/>
          </a:xfrm>
          <a:prstGeom prst="rect">
            <a:avLst/>
          </a:prstGeom>
          <a:noFill/>
          <a:ln w="9525">
            <a:noFill/>
            <a:miter lim="800000"/>
          </a:ln>
        </p:spPr>
        <p:txBody>
          <a:bodyPr lIns="48577" tIns="24289" rIns="48577" bIns="24289">
            <a:spAutoFit/>
          </a:bodyPr>
          <a:lstStyle/>
          <a:p>
            <a:pPr>
              <a:defRPr/>
            </a:pPr>
            <a:r>
              <a:rPr lang="zh-CN" altLang="en-US" sz="1900" dirty="0">
                <a:effectLst>
                  <a:outerShdw blurRad="38100" dist="38100" dir="2700000" algn="tl">
                    <a:srgbClr val="C0C0C0"/>
                  </a:outerShdw>
                </a:effectLst>
                <a:latin typeface="微软雅黑" pitchFamily="34" charset="-122"/>
                <a:ea typeface="微软雅黑" pitchFamily="34" charset="-122"/>
              </a:rPr>
              <a:t>周公制礼作乐</a:t>
            </a:r>
          </a:p>
        </p:txBody>
      </p:sp>
      <p:sp>
        <p:nvSpPr>
          <p:cNvPr id="76803" name="Line 3"/>
          <p:cNvSpPr>
            <a:spLocks noChangeShapeType="1"/>
          </p:cNvSpPr>
          <p:nvPr/>
        </p:nvSpPr>
        <p:spPr bwMode="auto">
          <a:xfrm>
            <a:off x="534989" y="2008188"/>
            <a:ext cx="4833937" cy="0"/>
          </a:xfrm>
          <a:prstGeom prst="line">
            <a:avLst/>
          </a:prstGeom>
          <a:noFill/>
          <a:ln w="9525">
            <a:noFill/>
            <a:round/>
            <a:headEnd/>
            <a:tailEnd/>
          </a:ln>
        </p:spPr>
        <p:txBody>
          <a:bodyPr lIns="48577" tIns="24289" rIns="48577" bIns="24289"/>
          <a:lstStyle/>
          <a:p>
            <a:endParaRPr lang="zh-CN" altLang="en-US"/>
          </a:p>
        </p:txBody>
      </p:sp>
      <p:sp>
        <p:nvSpPr>
          <p:cNvPr id="76804" name="Line 4"/>
          <p:cNvSpPr>
            <a:spLocks noChangeShapeType="1"/>
          </p:cNvSpPr>
          <p:nvPr/>
        </p:nvSpPr>
        <p:spPr bwMode="auto">
          <a:xfrm>
            <a:off x="534989" y="2354263"/>
            <a:ext cx="4833937" cy="0"/>
          </a:xfrm>
          <a:prstGeom prst="line">
            <a:avLst/>
          </a:prstGeom>
          <a:noFill/>
          <a:ln w="9525">
            <a:noFill/>
            <a:round/>
            <a:headEnd/>
            <a:tailEnd/>
          </a:ln>
        </p:spPr>
        <p:txBody>
          <a:bodyPr lIns="48577" tIns="24289" rIns="48577" bIns="24289"/>
          <a:lstStyle/>
          <a:p>
            <a:endParaRPr lang="zh-CN" altLang="en-US"/>
          </a:p>
        </p:txBody>
      </p:sp>
      <p:pic>
        <p:nvPicPr>
          <p:cNvPr id="24605" name="Picture 29"/>
          <p:cNvPicPr>
            <a:picLocks noChangeAspect="1" noChangeArrowheads="1"/>
          </p:cNvPicPr>
          <p:nvPr/>
        </p:nvPicPr>
        <p:blipFill>
          <a:blip r:embed="rId3">
            <a:lum contrast="24000"/>
          </a:blip>
          <a:srcRect/>
          <a:stretch>
            <a:fillRect/>
          </a:stretch>
        </p:blipFill>
        <p:spPr bwMode="auto">
          <a:xfrm>
            <a:off x="215734" y="1799703"/>
            <a:ext cx="3789363" cy="862013"/>
          </a:xfrm>
          <a:prstGeom prst="rect">
            <a:avLst/>
          </a:prstGeom>
          <a:noFill/>
          <a:ln w="9525">
            <a:noFill/>
            <a:miter lim="800000"/>
            <a:headEnd/>
            <a:tailEnd/>
          </a:ln>
        </p:spPr>
      </p:pic>
      <p:sp>
        <p:nvSpPr>
          <p:cNvPr id="76807" name="Text Box 31"/>
          <p:cNvSpPr txBox="1">
            <a:spLocks noChangeArrowheads="1"/>
          </p:cNvSpPr>
          <p:nvPr/>
        </p:nvSpPr>
        <p:spPr bwMode="auto">
          <a:xfrm>
            <a:off x="288498" y="721388"/>
            <a:ext cx="827087" cy="635000"/>
          </a:xfrm>
          <a:prstGeom prst="rect">
            <a:avLst/>
          </a:prstGeom>
          <a:noFill/>
          <a:ln w="9525">
            <a:noFill/>
            <a:miter lim="800000"/>
            <a:headEnd/>
            <a:tailEnd/>
          </a:ln>
        </p:spPr>
        <p:txBody>
          <a:bodyPr lIns="48577" tIns="24289" rIns="48577" bIns="24289">
            <a:spAutoFit/>
          </a:bodyPr>
          <a:lstStyle/>
          <a:p>
            <a:pPr>
              <a:spcBef>
                <a:spcPct val="50000"/>
              </a:spcBef>
            </a:pPr>
            <a:r>
              <a:rPr lang="zh-CN" altLang="en-US" sz="3800" b="1" dirty="0">
                <a:latin typeface="微软雅黑" pitchFamily="34" charset="-122"/>
                <a:ea typeface="微软雅黑" pitchFamily="34" charset="-122"/>
              </a:rPr>
              <a:t>礼</a:t>
            </a:r>
          </a:p>
        </p:txBody>
      </p:sp>
      <p:sp>
        <p:nvSpPr>
          <p:cNvPr id="24608" name="Text Box 32"/>
          <p:cNvSpPr txBox="1">
            <a:spLocks noChangeArrowheads="1"/>
          </p:cNvSpPr>
          <p:nvPr/>
        </p:nvSpPr>
        <p:spPr bwMode="auto">
          <a:xfrm>
            <a:off x="4076660" y="1712361"/>
            <a:ext cx="1436687" cy="1061637"/>
          </a:xfrm>
          <a:prstGeom prst="rect">
            <a:avLst/>
          </a:prstGeom>
          <a:noFill/>
          <a:ln w="9525">
            <a:noFill/>
            <a:miter lim="800000"/>
          </a:ln>
        </p:spPr>
        <p:txBody>
          <a:bodyPr lIns="48577" tIns="24289" rIns="48577" bIns="24289">
            <a:spAutoFit/>
          </a:bodyPr>
          <a:lstStyle/>
          <a:p>
            <a:pPr algn="ctr">
              <a:lnSpc>
                <a:spcPct val="80000"/>
              </a:lnSpc>
              <a:spcBef>
                <a:spcPct val="50000"/>
              </a:spcBef>
              <a:defRPr/>
            </a:pPr>
            <a:r>
              <a:rPr lang="zh-CN" altLang="en-US" sz="1400" dirty="0">
                <a:latin typeface="楷体" pitchFamily="49" charset="-122"/>
                <a:ea typeface="楷体" pitchFamily="49" charset="-122"/>
              </a:rPr>
              <a:t>天子九鼎八簋</a:t>
            </a:r>
          </a:p>
          <a:p>
            <a:pPr algn="ctr">
              <a:lnSpc>
                <a:spcPct val="80000"/>
              </a:lnSpc>
              <a:spcBef>
                <a:spcPct val="50000"/>
              </a:spcBef>
              <a:defRPr/>
            </a:pPr>
            <a:r>
              <a:rPr lang="zh-CN" altLang="en-US" sz="1400" dirty="0">
                <a:latin typeface="楷体" pitchFamily="49" charset="-122"/>
                <a:ea typeface="楷体" pitchFamily="49" charset="-122"/>
              </a:rPr>
              <a:t>诸侯七鼎六簋</a:t>
            </a:r>
          </a:p>
          <a:p>
            <a:pPr algn="ctr">
              <a:lnSpc>
                <a:spcPct val="80000"/>
              </a:lnSpc>
              <a:spcBef>
                <a:spcPct val="50000"/>
              </a:spcBef>
              <a:defRPr/>
            </a:pPr>
            <a:r>
              <a:rPr lang="zh-CN" altLang="en-US" sz="1400" dirty="0">
                <a:latin typeface="楷体" pitchFamily="49" charset="-122"/>
                <a:ea typeface="楷体" pitchFamily="49" charset="-122"/>
              </a:rPr>
              <a:t>大夫五鼎四簋</a:t>
            </a:r>
          </a:p>
          <a:p>
            <a:pPr algn="ctr">
              <a:lnSpc>
                <a:spcPct val="80000"/>
              </a:lnSpc>
              <a:spcBef>
                <a:spcPct val="50000"/>
              </a:spcBef>
              <a:defRPr/>
            </a:pPr>
            <a:r>
              <a:rPr lang="zh-CN" altLang="en-US" sz="1400" dirty="0">
                <a:latin typeface="楷体" pitchFamily="49" charset="-122"/>
                <a:ea typeface="楷体" pitchFamily="49" charset="-122"/>
              </a:rPr>
              <a:t>元士三鼎二簋</a:t>
            </a:r>
          </a:p>
        </p:txBody>
      </p:sp>
      <p:sp>
        <p:nvSpPr>
          <p:cNvPr id="76809" name="TextBox 1"/>
          <p:cNvSpPr txBox="1">
            <a:spLocks noChangeArrowheads="1"/>
          </p:cNvSpPr>
          <p:nvPr/>
        </p:nvSpPr>
        <p:spPr bwMode="auto">
          <a:xfrm>
            <a:off x="1222030" y="583110"/>
            <a:ext cx="3329757" cy="1018549"/>
          </a:xfrm>
          <a:prstGeom prst="rect">
            <a:avLst/>
          </a:prstGeom>
          <a:noFill/>
          <a:ln w="12700">
            <a:noFill/>
            <a:miter lim="800000"/>
            <a:headEnd/>
            <a:tailEnd/>
          </a:ln>
        </p:spPr>
        <p:txBody>
          <a:bodyPr wrap="none" lIns="48577" tIns="24289" rIns="48577" bIns="24289">
            <a:spAutoFit/>
          </a:bodyPr>
          <a:lstStyle/>
          <a:p>
            <a:pPr>
              <a:lnSpc>
                <a:spcPct val="150000"/>
              </a:lnSpc>
            </a:pPr>
            <a:r>
              <a:rPr lang="zh-CN" altLang="en-US" sz="1400" dirty="0" smtClean="0">
                <a:latin typeface="楷体" pitchFamily="49" charset="-122"/>
                <a:ea typeface="楷体" pitchFamily="49" charset="-122"/>
                <a:cs typeface="华康黑体W9(P)"/>
              </a:rPr>
              <a:t>“尊尊”</a:t>
            </a:r>
            <a:r>
              <a:rPr lang="zh-CN" altLang="en-US" sz="1400" dirty="0">
                <a:latin typeface="楷体" pitchFamily="49" charset="-122"/>
                <a:ea typeface="楷体" pitchFamily="49" charset="-122"/>
                <a:cs typeface="华康黑体W9(P)"/>
              </a:rPr>
              <a:t>之</a:t>
            </a:r>
            <a:r>
              <a:rPr lang="zh-CN" altLang="en-US" sz="1400" dirty="0" smtClean="0">
                <a:latin typeface="楷体" pitchFamily="49" charset="-122"/>
                <a:ea typeface="楷体" pitchFamily="49" charset="-122"/>
                <a:cs typeface="华康黑体W9(P)"/>
              </a:rPr>
              <a:t>礼：维护</a:t>
            </a:r>
            <a:r>
              <a:rPr lang="zh-CN" altLang="en-US" sz="1400" dirty="0">
                <a:latin typeface="楷体" pitchFamily="49" charset="-122"/>
                <a:ea typeface="楷体" pitchFamily="49" charset="-122"/>
                <a:cs typeface="华康黑体W9(P)"/>
              </a:rPr>
              <a:t>尊卑贵贱的政治等级</a:t>
            </a:r>
            <a:endParaRPr lang="en-US" altLang="zh-CN" sz="1400" dirty="0">
              <a:latin typeface="楷体" pitchFamily="49" charset="-122"/>
              <a:ea typeface="楷体" pitchFamily="49" charset="-122"/>
              <a:cs typeface="华康黑体W9(P)"/>
            </a:endParaRPr>
          </a:p>
          <a:p>
            <a:pPr>
              <a:lnSpc>
                <a:spcPct val="150000"/>
              </a:lnSpc>
            </a:pPr>
            <a:r>
              <a:rPr lang="zh-CN" altLang="en-US" sz="1400" dirty="0">
                <a:latin typeface="楷体" pitchFamily="49" charset="-122"/>
                <a:ea typeface="楷体" pitchFamily="49" charset="-122"/>
                <a:cs typeface="华康黑体W9(P)"/>
              </a:rPr>
              <a:t>“亲亲”之</a:t>
            </a:r>
            <a:r>
              <a:rPr lang="zh-CN" altLang="en-US" sz="1400" dirty="0" smtClean="0">
                <a:latin typeface="楷体" pitchFamily="49" charset="-122"/>
                <a:ea typeface="楷体" pitchFamily="49" charset="-122"/>
                <a:cs typeface="华康黑体W9(P)"/>
              </a:rPr>
              <a:t>礼：维护</a:t>
            </a:r>
            <a:r>
              <a:rPr lang="zh-CN" altLang="en-US" sz="1400" dirty="0">
                <a:latin typeface="楷体" pitchFamily="49" charset="-122"/>
                <a:ea typeface="楷体" pitchFamily="49" charset="-122"/>
                <a:cs typeface="华康黑体W9(P)"/>
              </a:rPr>
              <a:t>亲疏远近的亲缘等级</a:t>
            </a:r>
            <a:endParaRPr lang="en-US" altLang="zh-CN" sz="1400" dirty="0">
              <a:latin typeface="楷体" pitchFamily="49" charset="-122"/>
              <a:ea typeface="楷体" pitchFamily="49" charset="-122"/>
              <a:cs typeface="华康黑体W9(P)"/>
            </a:endParaRPr>
          </a:p>
          <a:p>
            <a:pPr>
              <a:lnSpc>
                <a:spcPct val="150000"/>
              </a:lnSpc>
            </a:pPr>
            <a:r>
              <a:rPr lang="zh-CN" altLang="en-US" sz="1400" dirty="0">
                <a:latin typeface="楷体" pitchFamily="49" charset="-122"/>
                <a:ea typeface="楷体" pitchFamily="49" charset="-122"/>
                <a:cs typeface="华康黑体W9(P)"/>
              </a:rPr>
              <a:t>“贤贤”之</a:t>
            </a:r>
            <a:r>
              <a:rPr lang="zh-CN" altLang="en-US" sz="1400" dirty="0" smtClean="0">
                <a:latin typeface="楷体" pitchFamily="49" charset="-122"/>
                <a:ea typeface="楷体" pitchFamily="49" charset="-122"/>
                <a:cs typeface="华康黑体W9(P)"/>
              </a:rPr>
              <a:t>礼：维护</a:t>
            </a:r>
            <a:r>
              <a:rPr lang="zh-CN" altLang="en-US" sz="1400" dirty="0">
                <a:latin typeface="楷体" pitchFamily="49" charset="-122"/>
                <a:ea typeface="楷体" pitchFamily="49" charset="-122"/>
                <a:cs typeface="华康黑体W9(P)"/>
              </a:rPr>
              <a:t>君子小人的文化等级</a:t>
            </a:r>
          </a:p>
        </p:txBody>
      </p:sp>
      <p:sp>
        <p:nvSpPr>
          <p:cNvPr id="11"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24605"/>
                                        </p:tgtEl>
                                        <p:attrNameLst>
                                          <p:attrName>style.visibility</p:attrName>
                                        </p:attrNameLst>
                                      </p:cBhvr>
                                      <p:to>
                                        <p:strVal val="visible"/>
                                      </p:to>
                                    </p:set>
                                    <p:animEffect transition="in" filter="checkerboard(down)">
                                      <p:cBhvr>
                                        <p:cTn id="7" dur="500"/>
                                        <p:tgtEl>
                                          <p:spTgt spid="24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608"/>
                                        </p:tgtEl>
                                        <p:attrNameLst>
                                          <p:attrName>style.visibility</p:attrName>
                                        </p:attrNameLst>
                                      </p:cBhvr>
                                      <p:to>
                                        <p:strVal val="visible"/>
                                      </p:to>
                                    </p:set>
                                    <p:animEffect transition="in" filter="blinds(horizontal)">
                                      <p:cBhvr>
                                        <p:cTn id="12" dur="500"/>
                                        <p:tgtEl>
                                          <p:spTgt spid="24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Line 3"/>
          <p:cNvSpPr>
            <a:spLocks noChangeShapeType="1"/>
          </p:cNvSpPr>
          <p:nvPr/>
        </p:nvSpPr>
        <p:spPr bwMode="auto">
          <a:xfrm>
            <a:off x="534989" y="2008188"/>
            <a:ext cx="4833937" cy="0"/>
          </a:xfrm>
          <a:prstGeom prst="line">
            <a:avLst/>
          </a:prstGeom>
          <a:noFill/>
          <a:ln w="9525">
            <a:noFill/>
            <a:round/>
            <a:headEnd/>
            <a:tailEnd/>
          </a:ln>
        </p:spPr>
        <p:txBody>
          <a:bodyPr lIns="48577" tIns="24289" rIns="48577" bIns="24289"/>
          <a:lstStyle/>
          <a:p>
            <a:endParaRPr lang="zh-CN" altLang="en-US"/>
          </a:p>
        </p:txBody>
      </p:sp>
      <p:sp>
        <p:nvSpPr>
          <p:cNvPr id="76804" name="Line 4"/>
          <p:cNvSpPr>
            <a:spLocks noChangeShapeType="1"/>
          </p:cNvSpPr>
          <p:nvPr/>
        </p:nvSpPr>
        <p:spPr bwMode="auto">
          <a:xfrm>
            <a:off x="534989" y="2354263"/>
            <a:ext cx="4833937" cy="0"/>
          </a:xfrm>
          <a:prstGeom prst="line">
            <a:avLst/>
          </a:prstGeom>
          <a:noFill/>
          <a:ln w="9525">
            <a:noFill/>
            <a:round/>
            <a:headEnd/>
            <a:tailEnd/>
          </a:ln>
        </p:spPr>
        <p:txBody>
          <a:bodyPr lIns="48577" tIns="24289" rIns="48577" bIns="24289"/>
          <a:lstStyle/>
          <a:p>
            <a:endParaRPr lang="zh-CN" altLang="en-US"/>
          </a:p>
        </p:txBody>
      </p:sp>
      <p:sp>
        <p:nvSpPr>
          <p:cNvPr id="24606" name="Text Box 30"/>
          <p:cNvSpPr txBox="1">
            <a:spLocks noChangeArrowheads="1"/>
          </p:cNvSpPr>
          <p:nvPr/>
        </p:nvSpPr>
        <p:spPr bwMode="auto">
          <a:xfrm>
            <a:off x="373198" y="270153"/>
            <a:ext cx="4964112" cy="1541769"/>
          </a:xfrm>
          <a:prstGeom prst="rect">
            <a:avLst/>
          </a:prstGeom>
          <a:noFill/>
          <a:ln w="9525">
            <a:noFill/>
            <a:miter lim="800000"/>
          </a:ln>
        </p:spPr>
        <p:txBody>
          <a:bodyPr lIns="48577" tIns="24289" rIns="48577" bIns="2428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200000"/>
              </a:lnSpc>
              <a:spcBef>
                <a:spcPct val="50000"/>
              </a:spcBef>
              <a:defRPr/>
            </a:pPr>
            <a:r>
              <a:rPr lang="zh-CN" altLang="zh-CN" sz="1700" b="1" dirty="0" smtClean="0">
                <a:latin typeface="楷体_GB2312" charset="0"/>
              </a:rPr>
              <a:t>   </a:t>
            </a:r>
            <a:r>
              <a:rPr lang="zh-CN" altLang="en-US" sz="1400" dirty="0" smtClean="0">
                <a:latin typeface="楷体" pitchFamily="49" charset="-122"/>
                <a:ea typeface="楷体" pitchFamily="49" charset="-122"/>
              </a:rPr>
              <a:t>“是以君臣朝廷尊卑贵贱之序，下及黎庶车舆衣服宫室饮食嫁娶丧祭之分，事有宜适，物有节文。”</a:t>
            </a:r>
          </a:p>
          <a:p>
            <a:pPr algn="r" eaLnBrk="1" hangingPunct="1">
              <a:lnSpc>
                <a:spcPct val="200000"/>
              </a:lnSpc>
              <a:spcBef>
                <a:spcPct val="50000"/>
              </a:spcBef>
              <a:defRPr/>
            </a:pPr>
            <a:r>
              <a:rPr lang="zh-CN" altLang="en-US" sz="1400" dirty="0" smtClean="0">
                <a:latin typeface="楷体" pitchFamily="49" charset="-122"/>
                <a:ea typeface="楷体" pitchFamily="49" charset="-122"/>
              </a:rPr>
              <a:t>                        </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史记</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卷</a:t>
            </a:r>
            <a:r>
              <a:rPr lang="en-US" altLang="zh-CN" sz="1200" dirty="0" smtClean="0">
                <a:latin typeface="楷体" pitchFamily="49" charset="-122"/>
                <a:ea typeface="楷体" pitchFamily="49" charset="-122"/>
              </a:rPr>
              <a:t>23《</a:t>
            </a:r>
            <a:r>
              <a:rPr lang="zh-CN" altLang="en-US" sz="1200" dirty="0" smtClean="0">
                <a:latin typeface="楷体" pitchFamily="49" charset="-122"/>
                <a:ea typeface="楷体" pitchFamily="49" charset="-122"/>
              </a:rPr>
              <a:t>礼书</a:t>
            </a:r>
            <a:r>
              <a:rPr lang="en-US" altLang="zh-CN" sz="1200" dirty="0" smtClean="0">
                <a:latin typeface="楷体" pitchFamily="49" charset="-122"/>
                <a:ea typeface="楷体" pitchFamily="49" charset="-122"/>
              </a:rPr>
              <a:t>》</a:t>
            </a:r>
            <a:endParaRPr lang="zh-CN" altLang="zh-CN" sz="1200" dirty="0" smtClean="0">
              <a:latin typeface="楷体" pitchFamily="49" charset="-122"/>
              <a:ea typeface="楷体" pitchFamily="49" charset="-122"/>
            </a:endParaRPr>
          </a:p>
        </p:txBody>
      </p:sp>
      <p:sp>
        <p:nvSpPr>
          <p:cNvPr id="10" name="TextBox 9"/>
          <p:cNvSpPr txBox="1">
            <a:spLocks noChangeArrowheads="1"/>
          </p:cNvSpPr>
          <p:nvPr/>
        </p:nvSpPr>
        <p:spPr bwMode="auto">
          <a:xfrm>
            <a:off x="353650" y="1821206"/>
            <a:ext cx="5082979" cy="923324"/>
          </a:xfrm>
          <a:prstGeom prst="rect">
            <a:avLst/>
          </a:prstGeom>
          <a:solidFill>
            <a:schemeClr val="bg1"/>
          </a:solidFill>
          <a:ln w="9525">
            <a:noFill/>
            <a:miter lim="800000"/>
            <a:headEnd/>
            <a:tailEnd/>
          </a:ln>
        </p:spPr>
        <p:txBody>
          <a:bodyPr wrap="square" lIns="91435" tIns="45717" rIns="91435" bIns="45717">
            <a:spAutoFit/>
          </a:bodyPr>
          <a:lstStyle/>
          <a:p>
            <a:pPr>
              <a:lnSpc>
                <a:spcPct val="150000"/>
              </a:lnSpc>
            </a:pPr>
            <a:r>
              <a:rPr lang="zh-CN" altLang="en-US" dirty="0"/>
              <a:t>    </a:t>
            </a:r>
            <a:r>
              <a:rPr lang="zh-CN" altLang="en-US" dirty="0" smtClean="0"/>
              <a:t>        </a:t>
            </a:r>
            <a:r>
              <a:rPr lang="zh-CN" altLang="en-US" sz="1200" dirty="0">
                <a:latin typeface="微软雅黑" pitchFamily="34" charset="-122"/>
                <a:ea typeface="微软雅黑" pitchFamily="34" charset="-122"/>
              </a:rPr>
              <a:t>周礼是表示等级制度的</a:t>
            </a:r>
            <a:r>
              <a:rPr lang="zh-CN" altLang="en-US" sz="1200" dirty="0">
                <a:solidFill>
                  <a:srgbClr val="C00000"/>
                </a:solidFill>
                <a:latin typeface="微软雅黑" pitchFamily="34" charset="-122"/>
                <a:ea typeface="微软雅黑" pitchFamily="34" charset="-122"/>
              </a:rPr>
              <a:t>典章制度和礼仪规定</a:t>
            </a:r>
            <a:r>
              <a:rPr lang="zh-CN" altLang="en-US" sz="1200" dirty="0">
                <a:latin typeface="微软雅黑" pitchFamily="34" charset="-122"/>
                <a:ea typeface="微软雅黑" pitchFamily="34" charset="-122"/>
              </a:rPr>
              <a:t>。它是维护等级制度、防止僭越行为的工具。礼乐制度自周公制定</a:t>
            </a:r>
            <a:r>
              <a:rPr lang="zh-CN" altLang="en-US" sz="1200" dirty="0" smtClean="0">
                <a:latin typeface="微软雅黑" pitchFamily="34" charset="-122"/>
                <a:ea typeface="微软雅黑" pitchFamily="34" charset="-122"/>
              </a:rPr>
              <a:t>后，任何</a:t>
            </a:r>
            <a:r>
              <a:rPr lang="zh-CN" altLang="en-US" sz="1200" dirty="0">
                <a:latin typeface="微软雅黑" pitchFamily="34" charset="-122"/>
                <a:ea typeface="微软雅黑" pitchFamily="34" charset="-122"/>
              </a:rPr>
              <a:t>人都不能修改。周王有权惩罚违礼的贵族。</a:t>
            </a:r>
          </a:p>
        </p:txBody>
      </p:sp>
      <p:sp>
        <p:nvSpPr>
          <p:cNvPr id="11"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06"/>
                                        </p:tgtEl>
                                        <p:attrNameLst>
                                          <p:attrName>style.visibility</p:attrName>
                                        </p:attrNameLst>
                                      </p:cBhvr>
                                      <p:to>
                                        <p:strVal val="visible"/>
                                      </p:to>
                                    </p:set>
                                    <p:animEffect transition="in" filter="blinds(horizontal)">
                                      <p:cBhvr>
                                        <p:cTn id="7" dur="2000"/>
                                        <p:tgtEl>
                                          <p:spTgt spid="24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6"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1989334" y="1015022"/>
            <a:ext cx="3503612" cy="1173163"/>
          </a:xfrm>
          <a:prstGeom prst="rect">
            <a:avLst/>
          </a:prstGeom>
          <a:noFill/>
          <a:ln w="9525">
            <a:noFill/>
            <a:miter lim="800000"/>
            <a:headEnd/>
            <a:tailEnd/>
          </a:ln>
        </p:spPr>
      </p:pic>
      <p:sp>
        <p:nvSpPr>
          <p:cNvPr id="77827" name="Text Box 3"/>
          <p:cNvSpPr txBox="1">
            <a:spLocks noChangeArrowheads="1"/>
          </p:cNvSpPr>
          <p:nvPr/>
        </p:nvSpPr>
        <p:spPr bwMode="auto">
          <a:xfrm>
            <a:off x="153587" y="160366"/>
            <a:ext cx="4992688" cy="803105"/>
          </a:xfrm>
          <a:prstGeom prst="rect">
            <a:avLst/>
          </a:prstGeom>
          <a:noFill/>
          <a:ln w="9525">
            <a:noFill/>
            <a:miter lim="800000"/>
            <a:headEnd/>
            <a:tailEnd/>
          </a:ln>
        </p:spPr>
        <p:txBody>
          <a:bodyPr lIns="48577" tIns="24289" rIns="48577" bIns="24289">
            <a:spAutoFit/>
          </a:bodyPr>
          <a:lstStyle/>
          <a:p>
            <a:pPr algn="ctr">
              <a:spcBef>
                <a:spcPct val="50000"/>
              </a:spcBef>
            </a:pPr>
            <a:r>
              <a:rPr lang="en-US" altLang="zh-CN" sz="1200" dirty="0">
                <a:solidFill>
                  <a:schemeClr val="bg1"/>
                </a:solidFill>
                <a:latin typeface="楷体" pitchFamily="49" charset="-122"/>
                <a:ea typeface="楷体" pitchFamily="49" charset="-122"/>
              </a:rPr>
              <a:t> </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乐在宗庙</a:t>
            </a:r>
            <a:r>
              <a:rPr lang="zh-CN" altLang="en-US" sz="1200" dirty="0" smtClean="0">
                <a:latin typeface="楷体" pitchFamily="49" charset="-122"/>
                <a:ea typeface="楷体" pitchFamily="49" charset="-122"/>
              </a:rPr>
              <a:t>之中，君臣</a:t>
            </a:r>
            <a:r>
              <a:rPr lang="zh-CN" altLang="en-US" sz="1200" dirty="0">
                <a:latin typeface="楷体" pitchFamily="49" charset="-122"/>
                <a:ea typeface="楷体" pitchFamily="49" charset="-122"/>
              </a:rPr>
              <a:t>上下同听</a:t>
            </a:r>
            <a:r>
              <a:rPr lang="zh-CN" altLang="en-US" sz="1200" dirty="0" smtClean="0">
                <a:latin typeface="楷体" pitchFamily="49" charset="-122"/>
                <a:ea typeface="楷体" pitchFamily="49" charset="-122"/>
              </a:rPr>
              <a:t>之，则</a:t>
            </a:r>
            <a:r>
              <a:rPr lang="zh-CN" altLang="en-US" sz="1200" dirty="0">
                <a:latin typeface="楷体" pitchFamily="49" charset="-122"/>
                <a:ea typeface="楷体" pitchFamily="49" charset="-122"/>
              </a:rPr>
              <a:t>莫不和</a:t>
            </a:r>
            <a:r>
              <a:rPr lang="zh-CN" altLang="en-US" sz="1200" dirty="0" smtClean="0">
                <a:latin typeface="楷体" pitchFamily="49" charset="-122"/>
                <a:ea typeface="楷体" pitchFamily="49" charset="-122"/>
              </a:rPr>
              <a:t>敬；”</a:t>
            </a:r>
            <a:endParaRPr lang="zh-CN" altLang="en-US" sz="1200" dirty="0">
              <a:latin typeface="楷体" pitchFamily="49" charset="-122"/>
              <a:ea typeface="楷体" pitchFamily="49" charset="-122"/>
            </a:endParaRPr>
          </a:p>
          <a:p>
            <a:pPr algn="ctr">
              <a:spcBef>
                <a:spcPct val="50000"/>
              </a:spcBef>
            </a:pPr>
            <a:r>
              <a:rPr lang="zh-CN" altLang="en-US" sz="1200" dirty="0">
                <a:latin typeface="楷体" pitchFamily="49" charset="-122"/>
                <a:ea typeface="楷体" pitchFamily="49" charset="-122"/>
              </a:rPr>
              <a:t> “乐在族长乡里</a:t>
            </a:r>
            <a:r>
              <a:rPr lang="zh-CN" altLang="en-US" sz="1200" dirty="0" smtClean="0">
                <a:latin typeface="楷体" pitchFamily="49" charset="-122"/>
                <a:ea typeface="楷体" pitchFamily="49" charset="-122"/>
              </a:rPr>
              <a:t>之中，长幼</a:t>
            </a:r>
            <a:r>
              <a:rPr lang="zh-CN" altLang="en-US" sz="1200" dirty="0">
                <a:latin typeface="楷体" pitchFamily="49" charset="-122"/>
                <a:ea typeface="楷体" pitchFamily="49" charset="-122"/>
              </a:rPr>
              <a:t>同听</a:t>
            </a:r>
            <a:r>
              <a:rPr lang="zh-CN" altLang="en-US" sz="1200" dirty="0" smtClean="0">
                <a:latin typeface="楷体" pitchFamily="49" charset="-122"/>
                <a:ea typeface="楷体" pitchFamily="49" charset="-122"/>
              </a:rPr>
              <a:t>之，则</a:t>
            </a:r>
            <a:r>
              <a:rPr lang="zh-CN" altLang="en-US" sz="1200" dirty="0">
                <a:latin typeface="楷体" pitchFamily="49" charset="-122"/>
                <a:ea typeface="楷体" pitchFamily="49" charset="-122"/>
              </a:rPr>
              <a:t>莫不</a:t>
            </a:r>
            <a:r>
              <a:rPr lang="zh-CN" altLang="en-US" sz="1200" dirty="0" smtClean="0">
                <a:latin typeface="楷体" pitchFamily="49" charset="-122"/>
                <a:ea typeface="楷体" pitchFamily="49" charset="-122"/>
              </a:rPr>
              <a:t>和顺；”   </a:t>
            </a:r>
            <a:endParaRPr lang="zh-CN" altLang="en-US" sz="1200" dirty="0">
              <a:latin typeface="楷体" pitchFamily="49" charset="-122"/>
              <a:ea typeface="楷体" pitchFamily="49" charset="-122"/>
            </a:endParaRPr>
          </a:p>
          <a:p>
            <a:pPr algn="ctr">
              <a:spcBef>
                <a:spcPct val="50000"/>
              </a:spcBef>
            </a:pPr>
            <a:r>
              <a:rPr lang="zh-CN" altLang="en-US" sz="1200" dirty="0">
                <a:latin typeface="楷体" pitchFamily="49" charset="-122"/>
                <a:ea typeface="楷体" pitchFamily="49" charset="-122"/>
              </a:rPr>
              <a:t> “乐在闺门</a:t>
            </a:r>
            <a:r>
              <a:rPr lang="zh-CN" altLang="en-US" sz="1200" dirty="0" smtClean="0">
                <a:latin typeface="楷体" pitchFamily="49" charset="-122"/>
                <a:ea typeface="楷体" pitchFamily="49" charset="-122"/>
              </a:rPr>
              <a:t>之内，父子</a:t>
            </a:r>
            <a:r>
              <a:rPr lang="zh-CN" altLang="en-US" sz="1200" dirty="0">
                <a:latin typeface="楷体" pitchFamily="49" charset="-122"/>
                <a:ea typeface="楷体" pitchFamily="49" charset="-122"/>
              </a:rPr>
              <a:t>兄弟同听</a:t>
            </a:r>
            <a:r>
              <a:rPr lang="zh-CN" altLang="en-US" sz="1200" dirty="0" smtClean="0">
                <a:latin typeface="楷体" pitchFamily="49" charset="-122"/>
                <a:ea typeface="楷体" pitchFamily="49" charset="-122"/>
              </a:rPr>
              <a:t>之，则</a:t>
            </a:r>
            <a:r>
              <a:rPr lang="zh-CN" altLang="en-US" sz="1200" dirty="0">
                <a:latin typeface="楷体" pitchFamily="49" charset="-122"/>
                <a:ea typeface="楷体" pitchFamily="49" charset="-122"/>
              </a:rPr>
              <a:t>莫不和亲。” </a:t>
            </a:r>
          </a:p>
        </p:txBody>
      </p:sp>
      <p:pic>
        <p:nvPicPr>
          <p:cNvPr id="77828" name="Picture 4"/>
          <p:cNvPicPr>
            <a:picLocks noChangeAspect="1" noChangeArrowheads="1"/>
          </p:cNvPicPr>
          <p:nvPr/>
        </p:nvPicPr>
        <p:blipFill>
          <a:blip r:embed="rId3"/>
          <a:srcRect/>
          <a:stretch>
            <a:fillRect/>
          </a:stretch>
        </p:blipFill>
        <p:spPr bwMode="auto">
          <a:xfrm>
            <a:off x="471578" y="2227502"/>
            <a:ext cx="2760663" cy="906463"/>
          </a:xfrm>
          <a:prstGeom prst="rect">
            <a:avLst/>
          </a:prstGeom>
          <a:noFill/>
          <a:ln w="9525">
            <a:noFill/>
            <a:miter lim="800000"/>
            <a:headEnd/>
            <a:tailEnd/>
          </a:ln>
        </p:spPr>
      </p:pic>
      <p:sp>
        <p:nvSpPr>
          <p:cNvPr id="77829" name="Text Box 5"/>
          <p:cNvSpPr txBox="1">
            <a:spLocks noChangeArrowheads="1"/>
          </p:cNvSpPr>
          <p:nvPr/>
        </p:nvSpPr>
        <p:spPr bwMode="auto">
          <a:xfrm>
            <a:off x="754849" y="1279212"/>
            <a:ext cx="912813" cy="863600"/>
          </a:xfrm>
          <a:prstGeom prst="rect">
            <a:avLst/>
          </a:prstGeom>
          <a:noFill/>
          <a:ln w="9525">
            <a:noFill/>
            <a:miter lim="800000"/>
            <a:headEnd/>
            <a:tailEnd/>
          </a:ln>
        </p:spPr>
        <p:txBody>
          <a:bodyPr lIns="48577" tIns="24289" rIns="48577" bIns="24289">
            <a:spAutoFit/>
          </a:bodyPr>
          <a:lstStyle/>
          <a:p>
            <a:pPr algn="ctr">
              <a:spcBef>
                <a:spcPct val="50000"/>
              </a:spcBef>
            </a:pPr>
            <a:r>
              <a:rPr lang="zh-CN" altLang="en-US" sz="5300" b="1" dirty="0">
                <a:latin typeface="微软雅黑" pitchFamily="34" charset="-122"/>
                <a:ea typeface="微软雅黑" pitchFamily="34" charset="-122"/>
              </a:rPr>
              <a:t>乐</a:t>
            </a:r>
          </a:p>
        </p:txBody>
      </p:sp>
      <p:sp>
        <p:nvSpPr>
          <p:cNvPr id="77830" name="文本框 1"/>
          <p:cNvSpPr txBox="1">
            <a:spLocks noChangeArrowheads="1"/>
          </p:cNvSpPr>
          <p:nvPr/>
        </p:nvSpPr>
        <p:spPr bwMode="auto">
          <a:xfrm>
            <a:off x="3360082" y="2774847"/>
            <a:ext cx="2316599" cy="310662"/>
          </a:xfrm>
          <a:prstGeom prst="rect">
            <a:avLst/>
          </a:prstGeom>
          <a:noFill/>
          <a:ln w="9525">
            <a:noFill/>
            <a:miter lim="800000"/>
            <a:headEnd/>
            <a:tailEnd/>
          </a:ln>
        </p:spPr>
        <p:txBody>
          <a:bodyPr wrap="square" lIns="48577" tIns="24289" rIns="48577" bIns="24289">
            <a:spAutoFit/>
          </a:bodyPr>
          <a:lstStyle/>
          <a:p>
            <a:r>
              <a:rPr lang="zh-CN" altLang="en-US" sz="1700" dirty="0" smtClean="0">
                <a:latin typeface="微软雅黑" pitchFamily="34" charset="-122"/>
                <a:ea typeface="微软雅黑" pitchFamily="34" charset="-122"/>
              </a:rPr>
              <a:t>   和合    协和</a:t>
            </a:r>
            <a:r>
              <a:rPr lang="zh-CN" altLang="en-US" sz="1700" dirty="0">
                <a:latin typeface="微软雅黑" pitchFamily="34" charset="-122"/>
                <a:ea typeface="微软雅黑" pitchFamily="34" charset="-122"/>
              </a:rPr>
              <a:t>万民</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D:\Users\李晓风\Desktop\新建文件夹 (2)\img895.jpg"/>
          <p:cNvPicPr>
            <a:picLocks noChangeAspect="1" noChangeArrowheads="1"/>
          </p:cNvPicPr>
          <p:nvPr/>
        </p:nvPicPr>
        <p:blipFill>
          <a:blip r:embed="rId2"/>
          <a:srcRect/>
          <a:stretch>
            <a:fillRect/>
          </a:stretch>
        </p:blipFill>
        <p:spPr bwMode="auto">
          <a:xfrm>
            <a:off x="0" y="101546"/>
            <a:ext cx="5670550" cy="293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 Box 11"/>
          <p:cNvSpPr txBox="1">
            <a:spLocks noChangeArrowheads="1"/>
          </p:cNvSpPr>
          <p:nvPr/>
        </p:nvSpPr>
        <p:spPr bwMode="auto">
          <a:xfrm>
            <a:off x="534987" y="325851"/>
            <a:ext cx="892111" cy="279885"/>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en-US" sz="1500" dirty="0">
                <a:latin typeface="微软雅黑" pitchFamily="34" charset="-122"/>
                <a:ea typeface="微软雅黑" pitchFamily="34" charset="-122"/>
              </a:rPr>
              <a:t>礼乐制度</a:t>
            </a:r>
            <a:r>
              <a:rPr lang="zh-CN" altLang="en-US" sz="1300" dirty="0">
                <a:latin typeface="微软雅黑" pitchFamily="34" charset="-122"/>
                <a:ea typeface="微软雅黑" pitchFamily="34" charset="-122"/>
              </a:rPr>
              <a:t>     </a:t>
            </a:r>
          </a:p>
        </p:txBody>
      </p:sp>
      <p:sp>
        <p:nvSpPr>
          <p:cNvPr id="5" name="Text Box 4"/>
          <p:cNvSpPr txBox="1">
            <a:spLocks noChangeArrowheads="1"/>
          </p:cNvSpPr>
          <p:nvPr/>
        </p:nvSpPr>
        <p:spPr bwMode="auto">
          <a:xfrm>
            <a:off x="642534" y="677624"/>
            <a:ext cx="4114800" cy="587661"/>
          </a:xfrm>
          <a:prstGeom prst="rect">
            <a:avLst/>
          </a:prstGeom>
          <a:noFill/>
          <a:ln w="9525">
            <a:noFill/>
            <a:miter lim="800000"/>
            <a:headEnd/>
            <a:tailEnd/>
          </a:ln>
        </p:spPr>
        <p:txBody>
          <a:bodyPr lIns="48577" tIns="24289" rIns="48577" bIns="24289">
            <a:spAutoFit/>
          </a:bodyPr>
          <a:lstStyle/>
          <a:p>
            <a:pPr>
              <a:spcBef>
                <a:spcPct val="50000"/>
              </a:spcBef>
            </a:pPr>
            <a:r>
              <a:rPr lang="zh-CN" altLang="en-US" sz="1400" dirty="0" smtClean="0">
                <a:solidFill>
                  <a:srgbClr val="FF3300"/>
                </a:solidFill>
                <a:latin typeface="微软雅黑" pitchFamily="34" charset="-122"/>
                <a:ea typeface="微软雅黑" pitchFamily="34" charset="-122"/>
              </a:rPr>
              <a:t>目的：   </a:t>
            </a:r>
            <a:r>
              <a:rPr lang="zh-CN" altLang="en-US" sz="1400" dirty="0">
                <a:latin typeface="微软雅黑" pitchFamily="34" charset="-122"/>
                <a:ea typeface="微软雅黑" pitchFamily="34" charset="-122"/>
              </a:rPr>
              <a:t>确立各级贵族的政治和生活</a:t>
            </a:r>
            <a:r>
              <a:rPr lang="zh-CN" altLang="en-US" sz="1400" dirty="0" smtClean="0">
                <a:latin typeface="微软雅黑" pitchFamily="34" charset="-122"/>
                <a:ea typeface="微软雅黑" pitchFamily="34" charset="-122"/>
              </a:rPr>
              <a:t>准则，</a:t>
            </a:r>
            <a:endParaRPr lang="zh-CN" altLang="en-US" sz="1400" dirty="0">
              <a:latin typeface="微软雅黑" pitchFamily="34" charset="-122"/>
              <a:ea typeface="微软雅黑" pitchFamily="34" charset="-122"/>
            </a:endParaRPr>
          </a:p>
          <a:p>
            <a:pPr>
              <a:spcBef>
                <a:spcPct val="50000"/>
              </a:spcBef>
            </a:pPr>
            <a:r>
              <a:rPr lang="zh-CN" altLang="en-US" sz="1400" dirty="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     维护</a:t>
            </a:r>
            <a:r>
              <a:rPr lang="zh-CN" altLang="en-US" sz="1400" dirty="0">
                <a:latin typeface="微软雅黑" pitchFamily="34" charset="-122"/>
                <a:ea typeface="微软雅黑" pitchFamily="34" charset="-122"/>
              </a:rPr>
              <a:t>分封制和宗法制</a:t>
            </a:r>
          </a:p>
        </p:txBody>
      </p:sp>
      <p:sp>
        <p:nvSpPr>
          <p:cNvPr id="6" name="Text Box 5"/>
          <p:cNvSpPr txBox="1">
            <a:spLocks noChangeArrowheads="1"/>
          </p:cNvSpPr>
          <p:nvPr/>
        </p:nvSpPr>
        <p:spPr bwMode="auto">
          <a:xfrm>
            <a:off x="652793" y="1389643"/>
            <a:ext cx="4443412" cy="587661"/>
          </a:xfrm>
          <a:prstGeom prst="rect">
            <a:avLst/>
          </a:prstGeom>
          <a:noFill/>
          <a:ln w="9525">
            <a:noFill/>
            <a:miter lim="800000"/>
            <a:headEnd/>
            <a:tailEnd/>
          </a:ln>
        </p:spPr>
        <p:txBody>
          <a:bodyPr lIns="48577" tIns="24289" rIns="48577" bIns="24289">
            <a:spAutoFit/>
          </a:bodyPr>
          <a:lstStyle/>
          <a:p>
            <a:pPr>
              <a:spcBef>
                <a:spcPct val="50000"/>
              </a:spcBef>
            </a:pPr>
            <a:r>
              <a:rPr lang="zh-CN" altLang="en-US" sz="1400" dirty="0" smtClean="0">
                <a:solidFill>
                  <a:srgbClr val="FF3300"/>
                </a:solidFill>
                <a:latin typeface="微软雅黑" pitchFamily="34" charset="-122"/>
                <a:ea typeface="微软雅黑" pitchFamily="34" charset="-122"/>
              </a:rPr>
              <a:t>作用：</a:t>
            </a:r>
            <a:r>
              <a:rPr lang="zh-CN" altLang="en-US" sz="1400" dirty="0" smtClean="0">
                <a:latin typeface="微软雅黑" pitchFamily="34" charset="-122"/>
                <a:ea typeface="微软雅黑" pitchFamily="34" charset="-122"/>
              </a:rPr>
              <a:t>成为</a:t>
            </a:r>
            <a:r>
              <a:rPr lang="zh-CN" altLang="en-US" sz="1400" dirty="0">
                <a:latin typeface="微软雅黑" pitchFamily="34" charset="-122"/>
                <a:ea typeface="微软雅黑" pitchFamily="34" charset="-122"/>
              </a:rPr>
              <a:t>维护等级</a:t>
            </a:r>
            <a:r>
              <a:rPr lang="zh-CN" altLang="en-US" sz="1400" dirty="0" smtClean="0">
                <a:latin typeface="微软雅黑" pitchFamily="34" charset="-122"/>
                <a:ea typeface="微软雅黑" pitchFamily="34" charset="-122"/>
              </a:rPr>
              <a:t>制度，防止</a:t>
            </a:r>
            <a:r>
              <a:rPr lang="zh-CN" altLang="en-US" sz="1400" dirty="0">
                <a:latin typeface="微软雅黑" pitchFamily="34" charset="-122"/>
                <a:ea typeface="微软雅黑" pitchFamily="34" charset="-122"/>
              </a:rPr>
              <a:t>僭越行为的工具</a:t>
            </a:r>
          </a:p>
          <a:p>
            <a:pPr>
              <a:spcBef>
                <a:spcPct val="50000"/>
              </a:spcBef>
            </a:pPr>
            <a:r>
              <a:rPr lang="zh-CN" altLang="en-US" sz="1400" dirty="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      </a:t>
            </a:r>
            <a:r>
              <a:rPr lang="zh-CN" altLang="en-US" sz="1400" dirty="0">
                <a:latin typeface="微软雅黑" pitchFamily="34" charset="-122"/>
                <a:ea typeface="微软雅黑" pitchFamily="34" charset="-122"/>
              </a:rPr>
              <a:t>有利于统治秩序的稳定</a:t>
            </a:r>
          </a:p>
        </p:txBody>
      </p:sp>
      <p:sp>
        <p:nvSpPr>
          <p:cNvPr id="7" name="Text Box 12"/>
          <p:cNvSpPr txBox="1">
            <a:spLocks noChangeArrowheads="1"/>
          </p:cNvSpPr>
          <p:nvPr/>
        </p:nvSpPr>
        <p:spPr bwMode="auto">
          <a:xfrm>
            <a:off x="243135" y="1982431"/>
            <a:ext cx="5454687" cy="987771"/>
          </a:xfrm>
          <a:prstGeom prst="rect">
            <a:avLst/>
          </a:prstGeom>
          <a:noFill/>
          <a:ln w="9525" cmpd="sng">
            <a:noFill/>
            <a:miter lim="800000"/>
          </a:ln>
        </p:spPr>
        <p:txBody>
          <a:bodyPr wrap="square" lIns="48577" tIns="24289" rIns="48577" bIns="2428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269875" eaLnBrk="1" hangingPunct="1">
              <a:spcBef>
                <a:spcPct val="50000"/>
              </a:spcBef>
              <a:defRPr/>
            </a:pPr>
            <a:r>
              <a:rPr lang="zh-CN" altLang="zh-CN" sz="1900" b="1" dirty="0" smtClean="0">
                <a:latin typeface="Times New Roman" pitchFamily="18" charset="0"/>
              </a:rPr>
              <a:t>    </a:t>
            </a:r>
            <a:r>
              <a:rPr lang="zh-CN" altLang="zh-CN" sz="1400" dirty="0" smtClean="0">
                <a:latin typeface="楷体" pitchFamily="49" charset="-122"/>
                <a:ea typeface="楷体" pitchFamily="49" charset="-122"/>
              </a:rPr>
              <a:t>“</a:t>
            </a:r>
            <a:r>
              <a:rPr lang="zh-CN" altLang="en-US" sz="1400" dirty="0" smtClean="0">
                <a:latin typeface="楷体" pitchFamily="49" charset="-122"/>
                <a:ea typeface="楷体" pitchFamily="49" charset="-122"/>
              </a:rPr>
              <a:t>礼仪立，则贵贱等矣；乐文同，则上下和矣。”</a:t>
            </a:r>
          </a:p>
          <a:p>
            <a:pPr indent="269875" eaLnBrk="1" hangingPunct="1">
              <a:spcBef>
                <a:spcPct val="50000"/>
              </a:spcBef>
              <a:defRPr/>
            </a:pPr>
            <a:r>
              <a:rPr lang="zh-CN" altLang="en-US" sz="1400" dirty="0" smtClean="0">
                <a:latin typeface="楷体" pitchFamily="49" charset="-122"/>
                <a:ea typeface="楷体" pitchFamily="49" charset="-122"/>
              </a:rPr>
              <a:t>   “乐者为</a:t>
            </a:r>
            <a:r>
              <a:rPr lang="zh-CN" altLang="en-US" sz="1400" dirty="0" smtClean="0">
                <a:solidFill>
                  <a:srgbClr val="C00000"/>
                </a:solidFill>
                <a:latin typeface="楷体" pitchFamily="49" charset="-122"/>
                <a:ea typeface="楷体" pitchFamily="49" charset="-122"/>
              </a:rPr>
              <a:t>同</a:t>
            </a:r>
            <a:r>
              <a:rPr lang="zh-CN" altLang="en-US" sz="1400" dirty="0" smtClean="0">
                <a:latin typeface="楷体" pitchFamily="49" charset="-122"/>
                <a:ea typeface="楷体" pitchFamily="49" charset="-122"/>
              </a:rPr>
              <a:t>，礼者为</a:t>
            </a:r>
            <a:r>
              <a:rPr lang="zh-CN" altLang="en-US" sz="1400" dirty="0" smtClean="0">
                <a:solidFill>
                  <a:srgbClr val="C00000"/>
                </a:solidFill>
                <a:latin typeface="楷体" pitchFamily="49" charset="-122"/>
                <a:ea typeface="楷体" pitchFamily="49" charset="-122"/>
              </a:rPr>
              <a:t>异</a:t>
            </a:r>
            <a:r>
              <a:rPr lang="zh-CN" altLang="en-US" sz="1400" dirty="0" smtClean="0">
                <a:latin typeface="楷体" pitchFamily="49" charset="-122"/>
                <a:ea typeface="楷体" pitchFamily="49" charset="-122"/>
              </a:rPr>
              <a:t>。同则相亲，异则相敬。”</a:t>
            </a:r>
            <a:endParaRPr lang="en-US" altLang="zh-CN" sz="1400" dirty="0" smtClean="0">
              <a:latin typeface="楷体" pitchFamily="49" charset="-122"/>
              <a:ea typeface="楷体" pitchFamily="49" charset="-122"/>
            </a:endParaRPr>
          </a:p>
          <a:p>
            <a:pPr algn="r" eaLnBrk="1" hangingPunct="1">
              <a:spcBef>
                <a:spcPct val="50000"/>
              </a:spcBef>
              <a:defRPr/>
            </a:pPr>
            <a:r>
              <a:rPr lang="zh-CN" altLang="zh-CN" sz="1400" dirty="0" smtClean="0">
                <a:latin typeface="楷体" pitchFamily="49" charset="-122"/>
                <a:ea typeface="楷体" pitchFamily="49" charset="-122"/>
              </a:rPr>
              <a:t>——《</a:t>
            </a:r>
            <a:r>
              <a:rPr lang="zh-CN" altLang="en-US" sz="1400" dirty="0" smtClean="0">
                <a:latin typeface="楷体" pitchFamily="49" charset="-122"/>
                <a:ea typeface="楷体" pitchFamily="49" charset="-122"/>
              </a:rPr>
              <a:t>礼记</a:t>
            </a:r>
            <a:r>
              <a:rPr lang="zh-CN" altLang="zh-CN" sz="1400" dirty="0" smtClean="0">
                <a:latin typeface="楷体" pitchFamily="49" charset="-122"/>
                <a:ea typeface="楷体" pitchFamily="49" charset="-122"/>
              </a:rPr>
              <a:t>·</a:t>
            </a:r>
            <a:r>
              <a:rPr lang="zh-CN" altLang="en-US" sz="1400" dirty="0" smtClean="0">
                <a:latin typeface="楷体" pitchFamily="49" charset="-122"/>
                <a:ea typeface="楷体" pitchFamily="49" charset="-122"/>
              </a:rPr>
              <a:t>乐记</a:t>
            </a:r>
            <a:r>
              <a:rPr lang="zh-CN" altLang="zh-CN" sz="1400" dirty="0" smtClean="0">
                <a:latin typeface="楷体" pitchFamily="49" charset="-122"/>
                <a:ea typeface="楷体" pitchFamily="49" charset="-122"/>
              </a:rPr>
              <a:t>》</a:t>
            </a:r>
            <a:r>
              <a:rPr lang="zh-CN" altLang="en-US" sz="1400" dirty="0" smtClean="0">
                <a:latin typeface="楷体" pitchFamily="49" charset="-122"/>
                <a:ea typeface="楷体" pitchFamily="49" charset="-122"/>
              </a:rPr>
              <a:t> </a:t>
            </a:r>
            <a:endParaRPr lang="zh-CN" altLang="zh-CN" sz="1400" dirty="0" smtClean="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graphicFrame>
        <p:nvGraphicFramePr>
          <p:cNvPr id="4" name="表格 3"/>
          <p:cNvGraphicFramePr/>
          <p:nvPr>
            <p:extLst>
              <p:ext uri="{D42A27DB-BD31-4B8C-83A1-F6EECF244321}">
                <p14:modId xmlns:p14="http://schemas.microsoft.com/office/powerpoint/2010/main" val="592267178"/>
              </p:ext>
            </p:extLst>
          </p:nvPr>
        </p:nvGraphicFramePr>
        <p:xfrm>
          <a:off x="120733" y="496654"/>
          <a:ext cx="5513662" cy="2387093"/>
        </p:xfrm>
        <a:graphic>
          <a:graphicData uri="http://schemas.openxmlformats.org/drawingml/2006/table">
            <a:tbl>
              <a:tblPr firstRow="1" bandRow="1">
                <a:tableStyleId>{5940675A-B579-460E-94D1-54222C63F5DA}</a:tableStyleId>
              </a:tblPr>
              <a:tblGrid>
                <a:gridCol w="1314134"/>
                <a:gridCol w="586834"/>
                <a:gridCol w="3612694"/>
              </a:tblGrid>
              <a:tr h="156630">
                <a:tc>
                  <a:txBody>
                    <a:bodyPr/>
                    <a:lstStyle/>
                    <a:p>
                      <a:pPr indent="0">
                        <a:lnSpc>
                          <a:spcPct val="150000"/>
                        </a:lnSpc>
                        <a:buNone/>
                      </a:pPr>
                      <a:r>
                        <a:rPr lang="en-US" sz="1200" b="0" dirty="0" err="1">
                          <a:latin typeface="楷体" pitchFamily="49" charset="-122"/>
                          <a:ea typeface="楷体" pitchFamily="49" charset="-122"/>
                          <a:cs typeface="宋体" panose="02010600030101010101" pitchFamily="2" charset="-122"/>
                        </a:rPr>
                        <a:t>年龄段</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a:latin typeface="楷体" pitchFamily="49" charset="-122"/>
                          <a:ea typeface="楷体" pitchFamily="49" charset="-122"/>
                          <a:cs typeface="宋体" panose="02010600030101010101" pitchFamily="2" charset="-122"/>
                        </a:rPr>
                        <a:t>称谓</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称谓由来（摘自《礼记》等）</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0109">
                <a:tc>
                  <a:txBody>
                    <a:bodyPr/>
                    <a:lstStyle/>
                    <a:p>
                      <a:pPr indent="0">
                        <a:lnSpc>
                          <a:spcPct val="150000"/>
                        </a:lnSpc>
                        <a:buNone/>
                      </a:pPr>
                      <a:r>
                        <a:rPr lang="en-US" sz="1200" b="0" dirty="0">
                          <a:latin typeface="楷体" pitchFamily="49" charset="-122"/>
                          <a:ea typeface="楷体" pitchFamily="49" charset="-122"/>
                          <a:cs typeface="宋体" panose="02010600030101010101" pitchFamily="2" charset="-122"/>
                        </a:rPr>
                        <a:t>1-3岁</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a:latin typeface="楷体" pitchFamily="49" charset="-122"/>
                          <a:ea typeface="楷体" pitchFamily="49" charset="-122"/>
                          <a:cs typeface="宋体" panose="02010600030101010101" pitchFamily="2" charset="-122"/>
                        </a:rPr>
                        <a:t>孩提</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smtClean="0">
                          <a:latin typeface="楷体" pitchFamily="49" charset="-122"/>
                          <a:ea typeface="楷体" pitchFamily="49" charset="-122"/>
                          <a:cs typeface="宋体" panose="02010600030101010101" pitchFamily="2" charset="-122"/>
                        </a:rPr>
                        <a:t>孩提之童，无不知爱其亲者</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0109">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10岁以前</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a:latin typeface="楷体" pitchFamily="49" charset="-122"/>
                          <a:ea typeface="楷体" pitchFamily="49" charset="-122"/>
                          <a:cs typeface="宋体" panose="02010600030101010101" pitchFamily="2" charset="-122"/>
                        </a:rPr>
                        <a:t>孺子</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smtClean="0">
                          <a:latin typeface="楷体" pitchFamily="49" charset="-122"/>
                          <a:ea typeface="楷体" pitchFamily="49" charset="-122"/>
                          <a:cs typeface="宋体" panose="02010600030101010101" pitchFamily="2" charset="-122"/>
                        </a:rPr>
                        <a:t>孺子早寝晏起，唯所欲，食无时</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0109">
                <a:tc>
                  <a:txBody>
                    <a:bodyPr/>
                    <a:lstStyle/>
                    <a:p>
                      <a:pPr indent="0">
                        <a:lnSpc>
                          <a:spcPct val="150000"/>
                        </a:lnSpc>
                        <a:buNone/>
                      </a:pPr>
                      <a:r>
                        <a:rPr lang="en-US" sz="1200" b="0" dirty="0">
                          <a:latin typeface="楷体" pitchFamily="49" charset="-122"/>
                          <a:ea typeface="楷体" pitchFamily="49" charset="-122"/>
                          <a:cs typeface="宋体" panose="02010600030101010101" pitchFamily="2" charset="-122"/>
                        </a:rPr>
                        <a:t>满10岁</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幼学</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smtClean="0">
                          <a:latin typeface="楷体" pitchFamily="49" charset="-122"/>
                          <a:ea typeface="楷体" pitchFamily="49" charset="-122"/>
                          <a:cs typeface="宋体" panose="02010600030101010101" pitchFamily="2" charset="-122"/>
                        </a:rPr>
                        <a:t>人生十年曰幼，学</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1865">
                <a:tc>
                  <a:txBody>
                    <a:bodyPr/>
                    <a:lstStyle/>
                    <a:p>
                      <a:pPr indent="0">
                        <a:lnSpc>
                          <a:spcPct val="150000"/>
                        </a:lnSpc>
                        <a:buNone/>
                      </a:pPr>
                      <a:r>
                        <a:rPr lang="en-US" sz="1200" b="0" dirty="0">
                          <a:latin typeface="楷体" pitchFamily="49" charset="-122"/>
                          <a:ea typeface="楷体" pitchFamily="49" charset="-122"/>
                          <a:cs typeface="宋体" panose="02010600030101010101" pitchFamily="2" charset="-122"/>
                        </a:rPr>
                        <a:t>13-15岁（男）</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舞勺</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smtClean="0">
                          <a:latin typeface="楷体" pitchFamily="49" charset="-122"/>
                          <a:ea typeface="楷体" pitchFamily="49" charset="-122"/>
                          <a:cs typeface="宋体" panose="02010600030101010101" pitchFamily="2" charset="-122"/>
                        </a:rPr>
                        <a:t>十有三年，学乐，诵诗，舞</a:t>
                      </a:r>
                      <a:r>
                        <a:rPr lang="en-US" sz="1200" b="0" dirty="0" err="1">
                          <a:latin typeface="楷体" pitchFamily="49" charset="-122"/>
                          <a:ea typeface="楷体" pitchFamily="49" charset="-122"/>
                          <a:cs typeface="宋体" panose="02010600030101010101" pitchFamily="2" charset="-122"/>
                        </a:rPr>
                        <a:t>《勺</a:t>
                      </a:r>
                      <a:r>
                        <a:rPr lang="en-US" sz="1200" b="0" dirty="0">
                          <a:latin typeface="楷体" pitchFamily="49" charset="-122"/>
                          <a:ea typeface="楷体" pitchFamily="49" charset="-122"/>
                          <a:cs typeface="宋体" panose="02010600030101010101" pitchFamily="2" charset="-122"/>
                        </a:rPr>
                        <a:t>》（</a:t>
                      </a:r>
                      <a:r>
                        <a:rPr lang="en-US" sz="1200" b="0" dirty="0" err="1">
                          <a:latin typeface="楷体" pitchFamily="49" charset="-122"/>
                          <a:ea typeface="楷体" pitchFamily="49" charset="-122"/>
                          <a:cs typeface="宋体" panose="02010600030101010101" pitchFamily="2" charset="-122"/>
                        </a:rPr>
                        <a:t>一种文舞</a:t>
                      </a:r>
                      <a:r>
                        <a:rPr lang="en-US" sz="1200" b="0" dirty="0">
                          <a:latin typeface="楷体" pitchFamily="49" charset="-122"/>
                          <a:ea typeface="楷体" pitchFamily="49" charset="-122"/>
                          <a:cs typeface="宋体" panose="02010600030101010101" pitchFamily="2" charset="-122"/>
                        </a:rPr>
                        <a:t>）</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7850">
                <a:tc>
                  <a:txBody>
                    <a:bodyPr/>
                    <a:lstStyle/>
                    <a:p>
                      <a:pPr indent="0">
                        <a:lnSpc>
                          <a:spcPct val="150000"/>
                        </a:lnSpc>
                        <a:buNone/>
                      </a:pPr>
                      <a:r>
                        <a:rPr lang="en-US" sz="1200" b="0" dirty="0">
                          <a:latin typeface="楷体" pitchFamily="49" charset="-122"/>
                          <a:ea typeface="楷体" pitchFamily="49" charset="-122"/>
                          <a:cs typeface="宋体" panose="02010600030101010101" pitchFamily="2" charset="-122"/>
                        </a:rPr>
                        <a:t>15岁左右（男）</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束发</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smtClean="0">
                          <a:latin typeface="楷体" pitchFamily="49" charset="-122"/>
                          <a:ea typeface="楷体" pitchFamily="49" charset="-122"/>
                          <a:cs typeface="宋体" panose="02010600030101010101" pitchFamily="2" charset="-122"/>
                        </a:rPr>
                        <a:t>束发而就大学，学大艺焉，履大节焉</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1422">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15岁（女）</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及笄</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a:latin typeface="楷体" pitchFamily="49" charset="-122"/>
                          <a:ea typeface="楷体" pitchFamily="49" charset="-122"/>
                          <a:cs typeface="宋体" panose="02010600030101010101" pitchFamily="2" charset="-122"/>
                        </a:rPr>
                        <a:t>十有五年而笄（笄礼</a:t>
                      </a:r>
                      <a:r>
                        <a:rPr lang="en-US" sz="1200" b="0" dirty="0">
                          <a:latin typeface="楷体" pitchFamily="49" charset="-122"/>
                          <a:ea typeface="楷体" pitchFamily="49" charset="-122"/>
                          <a:cs typeface="宋体" panose="02010600030101010101" pitchFamily="2" charset="-122"/>
                        </a:rPr>
                        <a:t>）</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630">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15-20岁（男）</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舞象</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smtClean="0">
                          <a:latin typeface="楷体" pitchFamily="49" charset="-122"/>
                          <a:ea typeface="楷体" pitchFamily="49" charset="-122"/>
                          <a:cs typeface="宋体" panose="02010600030101010101" pitchFamily="2" charset="-122"/>
                        </a:rPr>
                        <a:t>成童，舞</a:t>
                      </a:r>
                      <a:r>
                        <a:rPr lang="en-US" sz="1200" b="0" dirty="0" err="1">
                          <a:latin typeface="楷体" pitchFamily="49" charset="-122"/>
                          <a:ea typeface="楷体" pitchFamily="49" charset="-122"/>
                          <a:cs typeface="宋体" panose="02010600030101010101" pitchFamily="2" charset="-122"/>
                        </a:rPr>
                        <a:t>《象</a:t>
                      </a:r>
                      <a:r>
                        <a:rPr lang="en-US" sz="1200" b="0" dirty="0">
                          <a:latin typeface="楷体" pitchFamily="49" charset="-122"/>
                          <a:ea typeface="楷体" pitchFamily="49" charset="-122"/>
                          <a:cs typeface="宋体" panose="02010600030101010101" pitchFamily="2" charset="-122"/>
                        </a:rPr>
                        <a:t>》（</a:t>
                      </a:r>
                      <a:r>
                        <a:rPr lang="en-US" sz="1200" b="0" dirty="0" err="1">
                          <a:latin typeface="楷体" pitchFamily="49" charset="-122"/>
                          <a:ea typeface="楷体" pitchFamily="49" charset="-122"/>
                          <a:cs typeface="宋体" panose="02010600030101010101" pitchFamily="2" charset="-122"/>
                        </a:rPr>
                        <a:t>一种武舞</a:t>
                      </a:r>
                      <a:r>
                        <a:rPr lang="en-US" sz="1200" b="0" dirty="0" smtClean="0">
                          <a:latin typeface="楷体" pitchFamily="49" charset="-122"/>
                          <a:ea typeface="楷体" pitchFamily="49" charset="-122"/>
                          <a:cs typeface="宋体" panose="02010600030101010101" pitchFamily="2" charset="-122"/>
                        </a:rPr>
                        <a:t>），</a:t>
                      </a:r>
                      <a:r>
                        <a:rPr lang="en-US" sz="1200" b="0" dirty="0" err="1" smtClean="0">
                          <a:latin typeface="楷体" pitchFamily="49" charset="-122"/>
                          <a:ea typeface="楷体" pitchFamily="49" charset="-122"/>
                          <a:cs typeface="宋体" panose="02010600030101010101" pitchFamily="2" charset="-122"/>
                        </a:rPr>
                        <a:t>学射</a:t>
                      </a:r>
                      <a:r>
                        <a:rPr lang="en-US" sz="1200" b="0" dirty="0" err="1">
                          <a:latin typeface="楷体" pitchFamily="49" charset="-122"/>
                          <a:ea typeface="楷体" pitchFamily="49" charset="-122"/>
                          <a:cs typeface="宋体" panose="02010600030101010101" pitchFamily="2" charset="-122"/>
                        </a:rPr>
                        <a:t>、御</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630">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满20岁（男）</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latin typeface="楷体" pitchFamily="49" charset="-122"/>
                          <a:ea typeface="楷体" pitchFamily="49" charset="-122"/>
                          <a:cs typeface="宋体" panose="02010600030101010101" pitchFamily="2" charset="-122"/>
                        </a:rPr>
                        <a:t>弱冠</a:t>
                      </a:r>
                      <a:endParaRPr lang="en-US" altLang="en-US" sz="1200" b="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dirty="0" err="1" smtClean="0">
                          <a:latin typeface="楷体" pitchFamily="49" charset="-122"/>
                          <a:ea typeface="楷体" pitchFamily="49" charset="-122"/>
                          <a:cs typeface="宋体" panose="02010600030101010101" pitchFamily="2" charset="-122"/>
                        </a:rPr>
                        <a:t>二十曰弱，冠</a:t>
                      </a:r>
                      <a:r>
                        <a:rPr lang="en-US" sz="1200" b="0" dirty="0" err="1">
                          <a:latin typeface="楷体" pitchFamily="49" charset="-122"/>
                          <a:ea typeface="楷体" pitchFamily="49" charset="-122"/>
                          <a:cs typeface="宋体" panose="02010600030101010101" pitchFamily="2" charset="-122"/>
                        </a:rPr>
                        <a:t>（冠礼</a:t>
                      </a:r>
                      <a:r>
                        <a:rPr lang="en-US" sz="1200" b="0" dirty="0">
                          <a:latin typeface="楷体" pitchFamily="49" charset="-122"/>
                          <a:ea typeface="楷体" pitchFamily="49" charset="-122"/>
                          <a:cs typeface="宋体" panose="02010600030101010101" pitchFamily="2" charset="-122"/>
                        </a:rPr>
                        <a:t>）</a:t>
                      </a:r>
                      <a:endParaRPr lang="en-US" altLang="en-US" sz="1200" b="0" dirty="0">
                        <a:latin typeface="楷体" pitchFamily="49" charset="-122"/>
                        <a:ea typeface="楷体" pitchFamily="49" charset="-122"/>
                        <a:cs typeface="宋体" panose="02010600030101010101" pitchFamily="2" charset="-122"/>
                      </a:endParaRPr>
                    </a:p>
                  </a:txBody>
                  <a:tcPr marL="39198" marR="3919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99"/>
          <p:cNvSpPr txBox="1">
            <a:spLocks noChangeArrowheads="1"/>
          </p:cNvSpPr>
          <p:nvPr/>
        </p:nvSpPr>
        <p:spPr bwMode="auto">
          <a:xfrm>
            <a:off x="184994" y="230188"/>
            <a:ext cx="5512828" cy="218330"/>
          </a:xfrm>
          <a:prstGeom prst="rect">
            <a:avLst/>
          </a:prstGeom>
          <a:noFill/>
          <a:ln w="9525">
            <a:noFill/>
            <a:miter lim="800000"/>
            <a:headEnd/>
            <a:tailEnd/>
          </a:ln>
        </p:spPr>
        <p:txBody>
          <a:bodyPr wrap="square" lIns="48577" tIns="24289" rIns="48577" bIns="24289">
            <a:spAutoFit/>
          </a:bodyPr>
          <a:lstStyle/>
          <a:p>
            <a:r>
              <a:rPr lang="zh-CN" altLang="zh-CN" sz="1100" noProof="1">
                <a:latin typeface="微软雅黑" pitchFamily="34" charset="-122"/>
                <a:ea typeface="微软雅黑" pitchFamily="34" charset="-122"/>
                <a:cs typeface="Times New Roman" pitchFamily="18" charset="0"/>
              </a:rPr>
              <a:t>2017</a:t>
            </a:r>
            <a:r>
              <a:rPr lang="zh-CN" altLang="en-US" sz="1100" noProof="1">
                <a:latin typeface="微软雅黑" pitchFamily="34" charset="-122"/>
                <a:ea typeface="微软雅黑" pitchFamily="34" charset="-122"/>
              </a:rPr>
              <a:t>年北京  </a:t>
            </a:r>
            <a:r>
              <a:rPr lang="zh-CN" altLang="en-US" sz="1100" noProof="1" smtClean="0">
                <a:latin typeface="微软雅黑" pitchFamily="34" charset="-122"/>
                <a:ea typeface="微软雅黑" pitchFamily="34" charset="-122"/>
              </a:rPr>
              <a:t>儿童：成长</a:t>
            </a:r>
            <a:r>
              <a:rPr lang="zh-CN" altLang="en-US" sz="1100" noProof="1">
                <a:latin typeface="微软雅黑" pitchFamily="34" charset="-122"/>
                <a:ea typeface="微软雅黑" pitchFamily="34" charset="-122"/>
              </a:rPr>
              <a:t>、保护与</a:t>
            </a:r>
            <a:r>
              <a:rPr lang="zh-CN" altLang="en-US" sz="1100" noProof="1" smtClean="0">
                <a:latin typeface="微软雅黑" pitchFamily="34" charset="-122"/>
                <a:ea typeface="微软雅黑" pitchFamily="34" charset="-122"/>
              </a:rPr>
              <a:t>发展</a:t>
            </a:r>
            <a:r>
              <a:rPr lang="zh-CN" altLang="en-US" sz="1100" noProof="1" smtClean="0">
                <a:latin typeface="微软雅黑" pitchFamily="34" charset="-122"/>
                <a:ea typeface="微软雅黑" pitchFamily="34" charset="-122"/>
                <a:cs typeface="Times New Roman" pitchFamily="18" charset="0"/>
              </a:rPr>
              <a:t>       </a:t>
            </a:r>
            <a:r>
              <a:rPr lang="zh-CN" altLang="en-US" sz="1100" noProof="1" smtClean="0">
                <a:latin typeface="微软雅黑" pitchFamily="34" charset="-122"/>
                <a:ea typeface="微软雅黑" pitchFamily="34" charset="-122"/>
              </a:rPr>
              <a:t>材料</a:t>
            </a:r>
            <a:r>
              <a:rPr lang="zh-CN" altLang="en-US" sz="1100" noProof="1">
                <a:latin typeface="微软雅黑" pitchFamily="34" charset="-122"/>
                <a:ea typeface="微软雅黑" pitchFamily="34" charset="-122"/>
              </a:rPr>
              <a:t>一</a:t>
            </a:r>
            <a:r>
              <a:rPr lang="zh-CN" altLang="en-US" sz="1100" noProof="1">
                <a:latin typeface="微软雅黑" pitchFamily="34" charset="-122"/>
                <a:ea typeface="微软雅黑" pitchFamily="34" charset="-122"/>
                <a:cs typeface="Times New Roman" pitchFamily="18" charset="0"/>
              </a:rPr>
              <a:t>   </a:t>
            </a:r>
            <a:r>
              <a:rPr lang="zh-CN" altLang="en-US" sz="1100" noProof="1">
                <a:latin typeface="微软雅黑" pitchFamily="34" charset="-122"/>
                <a:ea typeface="微软雅黑" pitchFamily="34" charset="-122"/>
              </a:rPr>
              <a:t>孔子</a:t>
            </a:r>
            <a:r>
              <a:rPr lang="zh-CN" altLang="en-US" sz="1100" noProof="1" smtClean="0">
                <a:latin typeface="微软雅黑" pitchFamily="34" charset="-122"/>
                <a:ea typeface="微软雅黑" pitchFamily="34" charset="-122"/>
              </a:rPr>
              <a:t>曰：</a:t>
            </a:r>
            <a:r>
              <a:rPr lang="zh-CN" altLang="en-US" sz="1100" noProof="1" smtClean="0">
                <a:latin typeface="微软雅黑" pitchFamily="34" charset="-122"/>
                <a:ea typeface="微软雅黑" pitchFamily="34" charset="-122"/>
                <a:cs typeface="Times New Roman" pitchFamily="18" charset="0"/>
              </a:rPr>
              <a:t>“</a:t>
            </a:r>
            <a:r>
              <a:rPr lang="zh-CN" altLang="en-US" sz="1100" noProof="1">
                <a:latin typeface="微软雅黑" pitchFamily="34" charset="-122"/>
                <a:ea typeface="微软雅黑" pitchFamily="34" charset="-122"/>
                <a:cs typeface="Times New Roman" pitchFamily="18" charset="0"/>
              </a:rPr>
              <a:t>不学</a:t>
            </a:r>
            <a:r>
              <a:rPr lang="zh-CN" altLang="en-US" sz="1100" noProof="1" smtClean="0">
                <a:latin typeface="微软雅黑" pitchFamily="34" charset="-122"/>
                <a:ea typeface="微软雅黑" pitchFamily="34" charset="-122"/>
                <a:cs typeface="Times New Roman" pitchFamily="18" charset="0"/>
              </a:rPr>
              <a:t>礼，无</a:t>
            </a:r>
            <a:r>
              <a:rPr lang="zh-CN" altLang="en-US" sz="1100" noProof="1">
                <a:latin typeface="微软雅黑" pitchFamily="34" charset="-122"/>
                <a:ea typeface="微软雅黑" pitchFamily="34" charset="-122"/>
                <a:cs typeface="Times New Roman" pitchFamily="18" charset="0"/>
              </a:rPr>
              <a:t>以立。”</a:t>
            </a:r>
            <a:r>
              <a:rPr lang="zh-CN" altLang="en-US" sz="600" noProof="1">
                <a:latin typeface="微软雅黑" pitchFamily="34" charset="-122"/>
                <a:ea typeface="微软雅黑" pitchFamily="34" charset="-122"/>
              </a:rPr>
              <a:t> </a:t>
            </a:r>
            <a:endParaRPr lang="zh-CN" altLang="en-US" noProof="1">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420702" y="317239"/>
            <a:ext cx="4905375" cy="1032078"/>
          </a:xfrm>
          <a:prstGeom prst="rect">
            <a:avLst/>
          </a:prstGeom>
          <a:solidFill>
            <a:schemeClr val="bg1"/>
          </a:solidFill>
          <a:ln w="9525">
            <a:noFill/>
            <a:miter lim="800000"/>
            <a:headEnd/>
            <a:tailEnd/>
          </a:ln>
        </p:spPr>
        <p:txBody>
          <a:bodyPr lIns="48577" tIns="24289" rIns="48577" bIns="24289">
            <a:spAutoFit/>
          </a:bodyPr>
          <a:lstStyle/>
          <a:p>
            <a:endParaRPr lang="zh-CN" altLang="zh-CN" sz="1200" noProof="1">
              <a:latin typeface="Times New Roman" pitchFamily="18" charset="0"/>
            </a:endParaRPr>
          </a:p>
          <a:p>
            <a:pPr>
              <a:lnSpc>
                <a:spcPct val="150000"/>
              </a:lnSpc>
            </a:pPr>
            <a:r>
              <a:rPr lang="zh-CN" altLang="zh-CN" sz="1200" noProof="1">
                <a:latin typeface="Times New Roman" pitchFamily="18" charset="0"/>
              </a:rPr>
              <a:t> </a:t>
            </a:r>
            <a:r>
              <a:rPr lang="zh-CN" altLang="en-US" sz="1200" noProof="1">
                <a:latin typeface="微软雅黑" pitchFamily="34" charset="-122"/>
                <a:ea typeface="微软雅黑" pitchFamily="34" charset="-122"/>
              </a:rPr>
              <a:t>（</a:t>
            </a:r>
            <a:r>
              <a:rPr lang="zh-CN" altLang="zh-CN" sz="1200" noProof="1">
                <a:latin typeface="微软雅黑" pitchFamily="34" charset="-122"/>
                <a:ea typeface="微软雅黑" pitchFamily="34" charset="-122"/>
              </a:rPr>
              <a:t>1</a:t>
            </a:r>
            <a:r>
              <a:rPr lang="zh-CN" altLang="en-US" sz="1200" noProof="1">
                <a:latin typeface="微软雅黑" pitchFamily="34" charset="-122"/>
                <a:ea typeface="微软雅黑" pitchFamily="34" charset="-122"/>
              </a:rPr>
              <a:t>）礼乐制度是维护宗法社会的重要基础。表中能够反映礼乐制度对儿童要求的称谓有哪些？简析在先秦社会礼乐制度是如何渗透到儿童成长过程中的。（</a:t>
            </a:r>
            <a:r>
              <a:rPr lang="zh-CN" altLang="zh-CN" sz="1200" noProof="1">
                <a:latin typeface="微软雅黑" pitchFamily="34" charset="-122"/>
                <a:ea typeface="微软雅黑" pitchFamily="34" charset="-122"/>
              </a:rPr>
              <a:t>10</a:t>
            </a:r>
            <a:r>
              <a:rPr lang="zh-CN" altLang="en-US" sz="1200" noProof="1">
                <a:latin typeface="微软雅黑" pitchFamily="34" charset="-122"/>
                <a:ea typeface="微软雅黑" pitchFamily="34" charset="-122"/>
              </a:rPr>
              <a:t>分）</a:t>
            </a:r>
          </a:p>
        </p:txBody>
      </p:sp>
      <p:sp>
        <p:nvSpPr>
          <p:cNvPr id="5" name="文本框 4"/>
          <p:cNvSpPr txBox="1">
            <a:spLocks noChangeArrowheads="1"/>
          </p:cNvSpPr>
          <p:nvPr/>
        </p:nvSpPr>
        <p:spPr bwMode="auto">
          <a:xfrm>
            <a:off x="466589" y="1471121"/>
            <a:ext cx="4972241" cy="1157048"/>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200" dirty="0">
                <a:latin typeface="楷体" pitchFamily="49" charset="-122"/>
                <a:ea typeface="楷体" pitchFamily="49" charset="-122"/>
              </a:rPr>
              <a:t>（1）</a:t>
            </a:r>
            <a:r>
              <a:rPr lang="zh-CN" altLang="en-US" sz="1200" dirty="0" smtClean="0">
                <a:latin typeface="楷体" pitchFamily="49" charset="-122"/>
                <a:ea typeface="楷体" pitchFamily="49" charset="-122"/>
              </a:rPr>
              <a:t>称谓：幼</a:t>
            </a:r>
            <a:r>
              <a:rPr lang="zh-CN" altLang="en-US" sz="1200" dirty="0">
                <a:latin typeface="楷体" pitchFamily="49" charset="-122"/>
                <a:ea typeface="楷体" pitchFamily="49" charset="-122"/>
              </a:rPr>
              <a:t>学、舞勺、束发、及䈂、舞象、弱冠。</a:t>
            </a:r>
          </a:p>
          <a:p>
            <a:pPr>
              <a:lnSpc>
                <a:spcPct val="150000"/>
              </a:lnSpc>
            </a:pPr>
            <a:r>
              <a:rPr lang="zh-CN" altLang="en-US" sz="1200" dirty="0">
                <a:latin typeface="楷体" pitchFamily="49" charset="-122"/>
                <a:ea typeface="楷体" pitchFamily="49" charset="-122"/>
              </a:rPr>
              <a:t>简</a:t>
            </a:r>
            <a:r>
              <a:rPr lang="zh-CN" altLang="en-US" sz="1200" dirty="0" smtClean="0">
                <a:latin typeface="楷体" pitchFamily="49" charset="-122"/>
                <a:ea typeface="楷体" pitchFamily="49" charset="-122"/>
              </a:rPr>
              <a:t>析：先秦</a:t>
            </a:r>
            <a:r>
              <a:rPr lang="zh-CN" altLang="en-US" sz="1200" dirty="0">
                <a:latin typeface="楷体" pitchFamily="49" charset="-122"/>
                <a:ea typeface="楷体" pitchFamily="49" charset="-122"/>
              </a:rPr>
              <a:t>有严格的礼乐</a:t>
            </a:r>
            <a:r>
              <a:rPr lang="zh-CN" altLang="en-US" sz="1200" dirty="0" smtClean="0">
                <a:latin typeface="楷体" pitchFamily="49" charset="-122"/>
                <a:ea typeface="楷体" pitchFamily="49" charset="-122"/>
              </a:rPr>
              <a:t>制度；贵族</a:t>
            </a:r>
            <a:r>
              <a:rPr lang="zh-CN" altLang="en-US" sz="1200" dirty="0">
                <a:latin typeface="楷体" pitchFamily="49" charset="-122"/>
                <a:ea typeface="楷体" pitchFamily="49" charset="-122"/>
              </a:rPr>
              <a:t>根据礼乐制度培养</a:t>
            </a:r>
            <a:r>
              <a:rPr lang="zh-CN" altLang="en-US" sz="1200" dirty="0" smtClean="0">
                <a:latin typeface="楷体" pitchFamily="49" charset="-122"/>
                <a:ea typeface="楷体" pitchFamily="49" charset="-122"/>
              </a:rPr>
              <a:t>子弟；根据</a:t>
            </a:r>
            <a:r>
              <a:rPr lang="zh-CN" altLang="en-US" sz="1200" dirty="0">
                <a:latin typeface="楷体" pitchFamily="49" charset="-122"/>
                <a:ea typeface="楷体" pitchFamily="49" charset="-122"/>
              </a:rPr>
              <a:t>儿童年龄划分学习</a:t>
            </a:r>
            <a:r>
              <a:rPr lang="zh-CN" altLang="en-US" sz="1200" dirty="0" smtClean="0">
                <a:latin typeface="楷体" pitchFamily="49" charset="-122"/>
                <a:ea typeface="楷体" pitchFamily="49" charset="-122"/>
              </a:rPr>
              <a:t>阶段；男女</a:t>
            </a:r>
            <a:r>
              <a:rPr lang="zh-CN" altLang="en-US" sz="1200" dirty="0">
                <a:latin typeface="楷体" pitchFamily="49" charset="-122"/>
                <a:ea typeface="楷体" pitchFamily="49" charset="-122"/>
              </a:rPr>
              <a:t>要求</a:t>
            </a:r>
            <a:r>
              <a:rPr lang="zh-CN" altLang="en-US" sz="1200" dirty="0" smtClean="0">
                <a:latin typeface="楷体" pitchFamily="49" charset="-122"/>
                <a:ea typeface="楷体" pitchFamily="49" charset="-122"/>
              </a:rPr>
              <a:t>不同；学习</a:t>
            </a:r>
            <a:r>
              <a:rPr lang="zh-CN" altLang="en-US" sz="1200" dirty="0">
                <a:latin typeface="楷体" pitchFamily="49" charset="-122"/>
                <a:ea typeface="楷体" pitchFamily="49" charset="-122"/>
              </a:rPr>
              <a:t>礼乐目的在于更好维护社会等级</a:t>
            </a:r>
            <a:r>
              <a:rPr lang="zh-CN" altLang="en-US" sz="1200" dirty="0" smtClean="0">
                <a:latin typeface="楷体" pitchFamily="49" charset="-122"/>
                <a:ea typeface="楷体" pitchFamily="49" charset="-122"/>
              </a:rPr>
              <a:t>制度，稳定</a:t>
            </a:r>
            <a:r>
              <a:rPr lang="zh-CN" altLang="en-US" sz="1200" dirty="0">
                <a:latin typeface="楷体" pitchFamily="49" charset="-122"/>
                <a:ea typeface="楷体" pitchFamily="49" charset="-122"/>
              </a:rPr>
              <a:t>统治秩序。</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矩形 1"/>
          <p:cNvSpPr>
            <a:spLocks noChangeArrowheads="1"/>
          </p:cNvSpPr>
          <p:nvPr/>
        </p:nvSpPr>
        <p:spPr bwMode="auto">
          <a:xfrm>
            <a:off x="374984" y="396188"/>
            <a:ext cx="5040312" cy="1983236"/>
          </a:xfrm>
          <a:prstGeom prst="rect">
            <a:avLst/>
          </a:prstGeom>
          <a:noFill/>
          <a:ln w="9525">
            <a:noFill/>
            <a:miter lim="800000"/>
            <a:headEnd/>
            <a:tailEnd/>
          </a:ln>
        </p:spPr>
        <p:txBody>
          <a:bodyPr lIns="48577" tIns="24289" rIns="48577" bIns="24289">
            <a:spAutoFit/>
          </a:bodyPr>
          <a:lstStyle/>
          <a:p>
            <a:pPr>
              <a:lnSpc>
                <a:spcPct val="150000"/>
              </a:lnSpc>
              <a:spcBef>
                <a:spcPts val="325"/>
              </a:spcBef>
            </a:pPr>
            <a:r>
              <a:rPr lang="zh-CN" altLang="en-US" sz="1200" dirty="0">
                <a:latin typeface="Calibri" pitchFamily="34" charset="0"/>
                <a:sym typeface="宋体" pitchFamily="2" charset="-122"/>
              </a:rPr>
              <a:t>  　　</a:t>
            </a:r>
            <a:r>
              <a:rPr lang="zh-CN" altLang="en-US" sz="1200" dirty="0">
                <a:latin typeface="楷体" pitchFamily="49" charset="-122"/>
                <a:ea typeface="楷体" pitchFamily="49" charset="-122"/>
                <a:sym typeface="宋体" pitchFamily="2" charset="-122"/>
              </a:rPr>
              <a:t>在古希腊、</a:t>
            </a:r>
            <a:r>
              <a:rPr lang="zh-CN" altLang="en-US" sz="1200" dirty="0" smtClean="0">
                <a:latin typeface="楷体" pitchFamily="49" charset="-122"/>
                <a:ea typeface="楷体" pitchFamily="49" charset="-122"/>
                <a:sym typeface="宋体" pitchFamily="2" charset="-122"/>
              </a:rPr>
              <a:t>罗马，家族</a:t>
            </a:r>
            <a:r>
              <a:rPr lang="zh-CN" altLang="en-US" sz="1200" dirty="0">
                <a:latin typeface="楷体" pitchFamily="49" charset="-122"/>
                <a:ea typeface="楷体" pitchFamily="49" charset="-122"/>
                <a:sym typeface="宋体" pitchFamily="2" charset="-122"/>
              </a:rPr>
              <a:t>组织被</a:t>
            </a:r>
            <a:r>
              <a:rPr lang="zh-CN" altLang="en-US" sz="1200" dirty="0" smtClean="0">
                <a:latin typeface="楷体" pitchFamily="49" charset="-122"/>
                <a:ea typeface="楷体" pitchFamily="49" charset="-122"/>
                <a:sym typeface="宋体" pitchFamily="2" charset="-122"/>
              </a:rPr>
              <a:t>打碎，建立</a:t>
            </a:r>
            <a:r>
              <a:rPr lang="zh-CN" altLang="en-US" sz="1200" dirty="0">
                <a:latin typeface="楷体" pitchFamily="49" charset="-122"/>
                <a:ea typeface="楷体" pitchFamily="49" charset="-122"/>
                <a:sym typeface="宋体" pitchFamily="2" charset="-122"/>
              </a:rPr>
              <a:t>了纯粹的地域国家。在中国则是把家族组织与国家政权组织</a:t>
            </a:r>
            <a:r>
              <a:rPr lang="zh-CN" altLang="en-US" sz="1200" dirty="0" smtClean="0">
                <a:latin typeface="楷体" pitchFamily="49" charset="-122"/>
                <a:ea typeface="楷体" pitchFamily="49" charset="-122"/>
                <a:sym typeface="宋体" pitchFamily="2" charset="-122"/>
              </a:rPr>
              <a:t>合而为一，形成</a:t>
            </a:r>
            <a:r>
              <a:rPr lang="zh-CN" altLang="en-US" sz="1200" dirty="0">
                <a:latin typeface="楷体" pitchFamily="49" charset="-122"/>
                <a:ea typeface="楷体" pitchFamily="49" charset="-122"/>
                <a:sym typeface="宋体" pitchFamily="2" charset="-122"/>
              </a:rPr>
              <a:t>宗法等级制国家。在这样的国</a:t>
            </a:r>
            <a:r>
              <a:rPr lang="zh-CN" altLang="en-US" sz="1200" dirty="0" smtClean="0">
                <a:latin typeface="楷体" pitchFamily="49" charset="-122"/>
                <a:ea typeface="楷体" pitchFamily="49" charset="-122"/>
                <a:sym typeface="宋体" pitchFamily="2" charset="-122"/>
              </a:rPr>
              <a:t>家里，由于</a:t>
            </a:r>
            <a:r>
              <a:rPr lang="zh-CN" altLang="en-US" sz="1200" dirty="0">
                <a:latin typeface="楷体" pitchFamily="49" charset="-122"/>
                <a:ea typeface="楷体" pitchFamily="49" charset="-122"/>
                <a:sym typeface="宋体" pitchFamily="2" charset="-122"/>
              </a:rPr>
              <a:t>存在血缘关系的</a:t>
            </a:r>
            <a:r>
              <a:rPr lang="zh-CN" altLang="en-US" sz="1200" dirty="0" smtClean="0">
                <a:latin typeface="楷体" pitchFamily="49" charset="-122"/>
                <a:ea typeface="楷体" pitchFamily="49" charset="-122"/>
                <a:sym typeface="宋体" pitchFamily="2" charset="-122"/>
              </a:rPr>
              <a:t>纽带，上下</a:t>
            </a:r>
            <a:r>
              <a:rPr lang="zh-CN" altLang="en-US" sz="1200" dirty="0">
                <a:latin typeface="楷体" pitchFamily="49" charset="-122"/>
                <a:ea typeface="楷体" pitchFamily="49" charset="-122"/>
                <a:sym typeface="宋体" pitchFamily="2" charset="-122"/>
              </a:rPr>
              <a:t>左右的关系不光靠法律来调整、</a:t>
            </a:r>
            <a:r>
              <a:rPr lang="zh-CN" altLang="en-US" sz="1200" dirty="0" smtClean="0">
                <a:latin typeface="楷体" pitchFamily="49" charset="-122"/>
                <a:ea typeface="楷体" pitchFamily="49" charset="-122"/>
                <a:sym typeface="宋体" pitchFamily="2" charset="-122"/>
              </a:rPr>
              <a:t>维系，尤其</a:t>
            </a:r>
            <a:r>
              <a:rPr lang="zh-CN" altLang="en-US" sz="1200" dirty="0">
                <a:latin typeface="楷体" pitchFamily="49" charset="-122"/>
                <a:ea typeface="楷体" pitchFamily="49" charset="-122"/>
                <a:sym typeface="宋体" pitchFamily="2" charset="-122"/>
              </a:rPr>
              <a:t>要靠道德来调整、维系。那个把法律、道德、礼仪、习惯等等集于一身的东西就是周礼。所以周礼不仅仅是周朝的</a:t>
            </a:r>
            <a:r>
              <a:rPr lang="zh-CN" altLang="en-US" sz="1200" dirty="0" smtClean="0">
                <a:latin typeface="楷体" pitchFamily="49" charset="-122"/>
                <a:ea typeface="楷体" pitchFamily="49" charset="-122"/>
                <a:sym typeface="宋体" pitchFamily="2" charset="-122"/>
              </a:rPr>
              <a:t>礼仪，它</a:t>
            </a:r>
            <a:r>
              <a:rPr lang="zh-CN" altLang="en-US" sz="1200" dirty="0">
                <a:latin typeface="楷体" pitchFamily="49" charset="-122"/>
                <a:ea typeface="楷体" pitchFamily="49" charset="-122"/>
                <a:sym typeface="宋体" pitchFamily="2" charset="-122"/>
              </a:rPr>
              <a:t>代表西周以来传统的宗法等级制度。</a:t>
            </a:r>
          </a:p>
          <a:p>
            <a:pPr algn="r">
              <a:lnSpc>
                <a:spcPct val="150000"/>
              </a:lnSpc>
              <a:spcBef>
                <a:spcPts val="325"/>
              </a:spcBef>
            </a:pPr>
            <a:r>
              <a:rPr lang="zh-CN" altLang="en-US" sz="1200" dirty="0">
                <a:latin typeface="楷体" pitchFamily="49" charset="-122"/>
                <a:ea typeface="楷体" pitchFamily="49" charset="-122"/>
                <a:sym typeface="宋体" pitchFamily="2" charset="-122"/>
              </a:rPr>
              <a:t>——阎韬《孔子与儒家》</a:t>
            </a:r>
          </a:p>
        </p:txBody>
      </p:sp>
      <p:pic>
        <p:nvPicPr>
          <p:cNvPr id="5" name="Picture 5"/>
          <p:cNvPicPr>
            <a:picLocks noChangeAspect="1" noChangeArrowheads="1"/>
          </p:cNvPicPr>
          <p:nvPr/>
        </p:nvPicPr>
        <p:blipFill>
          <a:blip r:embed="rId5"/>
          <a:srcRect/>
          <a:stretch>
            <a:fillRect/>
          </a:stretch>
        </p:blipFill>
        <p:spPr bwMode="auto">
          <a:xfrm>
            <a:off x="576263" y="2070101"/>
            <a:ext cx="1382712" cy="7540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Rectangle 3"/>
          <p:cNvSpPr>
            <a:spLocks noChangeArrowheads="1"/>
          </p:cNvSpPr>
          <p:nvPr/>
        </p:nvSpPr>
        <p:spPr bwMode="auto">
          <a:xfrm>
            <a:off x="2950045" y="1170644"/>
            <a:ext cx="2684350" cy="1226298"/>
          </a:xfrm>
          <a:prstGeom prst="rect">
            <a:avLst/>
          </a:prstGeom>
          <a:noFill/>
          <a:ln w="9525">
            <a:noFill/>
            <a:miter lim="800000"/>
            <a:headEnd/>
            <a:tailEnd/>
          </a:ln>
        </p:spPr>
        <p:txBody>
          <a:bodyPr wrap="square" lIns="48577" tIns="24289" rIns="48577" bIns="24289" anchor="ctr">
            <a:spAutoFit/>
          </a:bodyPr>
          <a:lstStyle/>
          <a:p>
            <a:pPr>
              <a:lnSpc>
                <a:spcPct val="150000"/>
              </a:lnSpc>
            </a:pPr>
            <a:r>
              <a:rPr lang="en-US" altLang="zh-CN" sz="1500" b="1" dirty="0">
                <a:latin typeface="微软雅黑" pitchFamily="34" charset="-122"/>
                <a:ea typeface="微软雅黑" pitchFamily="34" charset="-122"/>
              </a:rPr>
              <a:t>    </a:t>
            </a:r>
            <a:r>
              <a:rPr lang="zh-CN" altLang="en-US" sz="1200" dirty="0">
                <a:latin typeface="楷体" pitchFamily="49" charset="-122"/>
                <a:ea typeface="楷体" pitchFamily="49" charset="-122"/>
              </a:rPr>
              <a:t>宗法制、分封制、礼乐制度互为</a:t>
            </a:r>
            <a:r>
              <a:rPr lang="zh-CN" altLang="en-US" sz="1200" dirty="0" smtClean="0">
                <a:latin typeface="楷体" pitchFamily="49" charset="-122"/>
                <a:ea typeface="楷体" pitchFamily="49" charset="-122"/>
              </a:rPr>
              <a:t>表里，以</a:t>
            </a:r>
            <a:r>
              <a:rPr lang="zh-CN" altLang="en-US" sz="1200" dirty="0">
                <a:latin typeface="楷体" pitchFamily="49" charset="-122"/>
                <a:ea typeface="楷体" pitchFamily="49" charset="-122"/>
              </a:rPr>
              <a:t>血缘关系为</a:t>
            </a:r>
            <a:r>
              <a:rPr lang="zh-CN" altLang="en-US" sz="1200" dirty="0" smtClean="0">
                <a:latin typeface="楷体" pitchFamily="49" charset="-122"/>
                <a:ea typeface="楷体" pitchFamily="49" charset="-122"/>
              </a:rPr>
              <a:t>纽带，宗法</a:t>
            </a:r>
            <a:r>
              <a:rPr lang="zh-CN" altLang="en-US" sz="1200" dirty="0">
                <a:latin typeface="楷体" pitchFamily="49" charset="-122"/>
                <a:ea typeface="楷体" pitchFamily="49" charset="-122"/>
              </a:rPr>
              <a:t>与国家行政系统相</a:t>
            </a:r>
            <a:r>
              <a:rPr lang="zh-CN" altLang="en-US" sz="1200" dirty="0" smtClean="0">
                <a:latin typeface="楷体" pitchFamily="49" charset="-122"/>
                <a:ea typeface="楷体" pitchFamily="49" charset="-122"/>
              </a:rPr>
              <a:t>结合，辅</a:t>
            </a:r>
            <a:r>
              <a:rPr lang="zh-CN" altLang="en-US" sz="1200" dirty="0">
                <a:latin typeface="楷体" pitchFamily="49" charset="-122"/>
                <a:ea typeface="楷体" pitchFamily="49" charset="-122"/>
              </a:rPr>
              <a:t>之以礼乐</a:t>
            </a:r>
            <a:r>
              <a:rPr lang="zh-CN" altLang="en-US" sz="1200" dirty="0" smtClean="0">
                <a:latin typeface="楷体" pitchFamily="49" charset="-122"/>
                <a:ea typeface="楷体" pitchFamily="49" charset="-122"/>
              </a:rPr>
              <a:t>制度，形成</a:t>
            </a:r>
            <a:r>
              <a:rPr lang="zh-CN" altLang="en-US" sz="1200" dirty="0">
                <a:latin typeface="楷体" pitchFamily="49" charset="-122"/>
                <a:ea typeface="楷体" pitchFamily="49" charset="-122"/>
              </a:rPr>
              <a:t>“家”“国”一体的统治结构。 </a:t>
            </a:r>
          </a:p>
        </p:txBody>
      </p:sp>
      <p:sp>
        <p:nvSpPr>
          <p:cNvPr id="5" name="Rectangle 2"/>
          <p:cNvSpPr>
            <a:spLocks noGrp="1" noChangeArrowheads="1"/>
          </p:cNvSpPr>
          <p:nvPr>
            <p:ph idx="1"/>
          </p:nvPr>
        </p:nvSpPr>
        <p:spPr>
          <a:xfrm>
            <a:off x="658813" y="496889"/>
            <a:ext cx="4703762" cy="320675"/>
          </a:xfrm>
        </p:spPr>
        <p:txBody>
          <a:bodyPr/>
          <a:lstStyle/>
          <a:p>
            <a:pPr>
              <a:buFontTx/>
              <a:buNone/>
            </a:pPr>
            <a:r>
              <a:rPr lang="zh-CN" altLang="en-US" dirty="0" smtClean="0">
                <a:latin typeface="微软雅黑" pitchFamily="34" charset="-122"/>
                <a:ea typeface="微软雅黑" pitchFamily="34" charset="-122"/>
              </a:rPr>
              <a:t>西周宗法制、分封制、礼乐制度的关系</a:t>
            </a:r>
          </a:p>
        </p:txBody>
      </p:sp>
      <p:graphicFrame>
        <p:nvGraphicFramePr>
          <p:cNvPr id="6" name="Group 4"/>
          <p:cNvGraphicFramePr>
            <a:graphicFrameLocks noGrp="1"/>
          </p:cNvGraphicFramePr>
          <p:nvPr>
            <p:extLst>
              <p:ext uri="{D42A27DB-BD31-4B8C-83A1-F6EECF244321}">
                <p14:modId xmlns:p14="http://schemas.microsoft.com/office/powerpoint/2010/main" val="3940418815"/>
              </p:ext>
            </p:extLst>
          </p:nvPr>
        </p:nvGraphicFramePr>
        <p:xfrm>
          <a:off x="408651" y="1166979"/>
          <a:ext cx="2308225" cy="1254125"/>
        </p:xfrm>
        <a:graphic>
          <a:graphicData uri="http://schemas.openxmlformats.org/drawingml/2006/table">
            <a:tbl>
              <a:tblPr/>
              <a:tblGrid>
                <a:gridCol w="1153204"/>
                <a:gridCol w="1155021"/>
              </a:tblGrid>
              <a:tr h="408215">
                <a:tc>
                  <a:txBody>
                    <a:bodyPr/>
                    <a:lstStyle/>
                    <a:p>
                      <a:pPr marL="0" marR="0" lvl="0" indent="0" algn="ctr" defTabSz="914400" rtl="0" eaLnBrk="0" fontAlgn="base" latinLnBrk="0" hangingPunct="0">
                        <a:lnSpc>
                          <a:spcPct val="150000"/>
                        </a:lnSpc>
                        <a:spcBef>
                          <a:spcPct val="20000"/>
                        </a:spcBef>
                        <a:spcAft>
                          <a:spcPct val="0"/>
                        </a:spcAft>
                        <a:buClrTx/>
                        <a:buSzTx/>
                        <a:buFontTx/>
                        <a:buNone/>
                      </a:pPr>
                      <a:r>
                        <a:rPr kumimoji="0" lang="zh-CN" altLang="en-US" sz="1300" b="0" i="0" u="none" strike="noStrike" cap="none" normalizeH="0" baseline="0" dirty="0" smtClean="0">
                          <a:ln>
                            <a:noFill/>
                          </a:ln>
                          <a:solidFill>
                            <a:srgbClr val="C00000"/>
                          </a:solidFill>
                          <a:effectLst/>
                          <a:latin typeface="楷体" pitchFamily="49" charset="-122"/>
                          <a:ea typeface="楷体" pitchFamily="49" charset="-122"/>
                        </a:rPr>
                        <a:t>分封 </a:t>
                      </a:r>
                    </a:p>
                  </a:txBody>
                  <a:tcPr marL="52263" marR="52263" marT="21612" marB="216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pPr>
                      <a:r>
                        <a:rPr kumimoji="0" lang="zh-CN" altLang="en-US" sz="1300" b="0" i="0" u="none" strike="noStrike" cap="none" normalizeH="0" baseline="0" smtClean="0">
                          <a:ln>
                            <a:noFill/>
                          </a:ln>
                          <a:solidFill>
                            <a:srgbClr val="C00000"/>
                          </a:solidFill>
                          <a:effectLst/>
                          <a:latin typeface="楷体" pitchFamily="49" charset="-122"/>
                          <a:ea typeface="楷体" pitchFamily="49" charset="-122"/>
                        </a:rPr>
                        <a:t>宗法</a:t>
                      </a:r>
                    </a:p>
                  </a:txBody>
                  <a:tcPr marL="52263" marR="52263" marT="21612" marB="216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695">
                <a:tc>
                  <a:txBody>
                    <a:bodyPr/>
                    <a:lstStyle/>
                    <a:p>
                      <a:pPr marL="0" marR="0" lvl="0" indent="0" algn="ctr" defTabSz="914400" rtl="0" eaLnBrk="0" fontAlgn="base" latinLnBrk="0" hangingPunct="0">
                        <a:lnSpc>
                          <a:spcPct val="150000"/>
                        </a:lnSpc>
                        <a:spcBef>
                          <a:spcPct val="20000"/>
                        </a:spcBef>
                        <a:spcAft>
                          <a:spcPct val="0"/>
                        </a:spcAft>
                        <a:buClrTx/>
                        <a:buSzTx/>
                        <a:buFontTx/>
                        <a:buNone/>
                      </a:pPr>
                      <a:r>
                        <a:rPr kumimoji="0" lang="zh-CN" altLang="en-US" sz="1300" b="0" i="0" u="none" strike="noStrike" cap="none" normalizeH="0" baseline="0" dirty="0" smtClean="0">
                          <a:ln>
                            <a:noFill/>
                          </a:ln>
                          <a:solidFill>
                            <a:srgbClr val="C00000"/>
                          </a:solidFill>
                          <a:effectLst/>
                          <a:latin typeface="楷体" pitchFamily="49" charset="-122"/>
                          <a:ea typeface="楷体" pitchFamily="49" charset="-122"/>
                        </a:rPr>
                        <a:t>国家结构</a:t>
                      </a:r>
                    </a:p>
                  </a:txBody>
                  <a:tcPr marL="52263" marR="52263" marT="21612" marB="216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pPr>
                      <a:r>
                        <a:rPr kumimoji="0" lang="zh-CN" altLang="en-US" sz="1300" b="0" i="0" u="none" strike="noStrike" cap="none" normalizeH="0" baseline="0" dirty="0" smtClean="0">
                          <a:ln>
                            <a:noFill/>
                          </a:ln>
                          <a:solidFill>
                            <a:srgbClr val="C00000"/>
                          </a:solidFill>
                          <a:effectLst/>
                          <a:latin typeface="楷体" pitchFamily="49" charset="-122"/>
                          <a:ea typeface="楷体" pitchFamily="49" charset="-122"/>
                        </a:rPr>
                        <a:t>社会组织</a:t>
                      </a:r>
                    </a:p>
                  </a:txBody>
                  <a:tcPr marL="52263" marR="52263" marT="21612" marB="216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15">
                <a:tc>
                  <a:txBody>
                    <a:bodyPr/>
                    <a:lstStyle/>
                    <a:p>
                      <a:pPr marL="0" marR="0" lvl="0" indent="0" algn="ctr" defTabSz="914400" rtl="0" eaLnBrk="0" fontAlgn="base" latinLnBrk="0" hangingPunct="0">
                        <a:lnSpc>
                          <a:spcPct val="150000"/>
                        </a:lnSpc>
                        <a:spcBef>
                          <a:spcPct val="20000"/>
                        </a:spcBef>
                        <a:spcAft>
                          <a:spcPct val="0"/>
                        </a:spcAft>
                        <a:buClrTx/>
                        <a:buSzTx/>
                        <a:buFontTx/>
                        <a:buNone/>
                      </a:pPr>
                      <a:r>
                        <a:rPr kumimoji="0" lang="zh-CN" altLang="en-US" sz="1300" b="0" i="0" u="none" strike="noStrike" cap="none" normalizeH="0" baseline="0" dirty="0" smtClean="0">
                          <a:ln>
                            <a:noFill/>
                          </a:ln>
                          <a:solidFill>
                            <a:srgbClr val="C00000"/>
                          </a:solidFill>
                          <a:effectLst/>
                          <a:latin typeface="楷体" pitchFamily="49" charset="-122"/>
                          <a:ea typeface="楷体" pitchFamily="49" charset="-122"/>
                        </a:rPr>
                        <a:t>国</a:t>
                      </a:r>
                    </a:p>
                  </a:txBody>
                  <a:tcPr marL="52263" marR="52263" marT="21612" marB="216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pPr>
                      <a:r>
                        <a:rPr kumimoji="0" lang="zh-CN" altLang="en-US" sz="1300" b="0" i="0" u="none" strike="noStrike" cap="none" normalizeH="0" baseline="0" dirty="0" smtClean="0">
                          <a:ln>
                            <a:noFill/>
                          </a:ln>
                          <a:solidFill>
                            <a:srgbClr val="C00000"/>
                          </a:solidFill>
                          <a:effectLst/>
                          <a:latin typeface="楷体" pitchFamily="49" charset="-122"/>
                          <a:ea typeface="楷体" pitchFamily="49" charset="-122"/>
                        </a:rPr>
                        <a:t>家</a:t>
                      </a:r>
                    </a:p>
                  </a:txBody>
                  <a:tcPr marL="52263" marR="52263" marT="21612" marB="216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Rectangle 2"/>
          <p:cNvSpPr>
            <a:spLocks noChangeArrowheads="1"/>
          </p:cNvSpPr>
          <p:nvPr/>
        </p:nvSpPr>
        <p:spPr bwMode="auto">
          <a:xfrm>
            <a:off x="350384" y="633587"/>
            <a:ext cx="5062017" cy="1711046"/>
          </a:xfrm>
          <a:prstGeom prst="rect">
            <a:avLst/>
          </a:prstGeom>
          <a:noFill/>
          <a:ln w="9525">
            <a:noFill/>
            <a:miter lim="800000"/>
            <a:headEnd/>
            <a:tailEnd/>
          </a:ln>
          <a:effectLst>
            <a:prstShdw prst="shdw17" dist="17961" dir="2700000">
              <a:srgbClr val="009999"/>
            </a:prstShdw>
          </a:effectLst>
        </p:spPr>
        <p:txBody>
          <a:bodyPr wrap="square" lIns="48577" tIns="24289" rIns="48577" bIns="24289">
            <a:spAutoFit/>
          </a:bodyPr>
          <a:lstStyle/>
          <a:p>
            <a:pPr>
              <a:lnSpc>
                <a:spcPct val="150000"/>
              </a:lnSpc>
            </a:pPr>
            <a:r>
              <a:rPr lang="zh-CN" altLang="zh-CN" sz="1200" dirty="0">
                <a:solidFill>
                  <a:schemeClr val="bg1"/>
                </a:solidFill>
                <a:latin typeface="宋体" pitchFamily="2" charset="-122"/>
              </a:rPr>
              <a:t>    </a:t>
            </a:r>
            <a:r>
              <a:rPr lang="zh-CN" altLang="en-US" sz="1200" dirty="0">
                <a:latin typeface="楷体" pitchFamily="49" charset="-122"/>
                <a:ea typeface="楷体" pitchFamily="49" charset="-122"/>
              </a:rPr>
              <a:t>中国古代最早的</a:t>
            </a:r>
            <a:r>
              <a:rPr lang="zh-CN" altLang="en-US" sz="1200" dirty="0" smtClean="0">
                <a:latin typeface="楷体" pitchFamily="49" charset="-122"/>
                <a:ea typeface="楷体" pitchFamily="49" charset="-122"/>
              </a:rPr>
              <a:t>国家，是</a:t>
            </a:r>
            <a:r>
              <a:rPr lang="zh-CN" altLang="en-US" sz="1200" dirty="0">
                <a:latin typeface="楷体" pitchFamily="49" charset="-122"/>
                <a:ea typeface="楷体" pitchFamily="49" charset="-122"/>
              </a:rPr>
              <a:t>在原始社会基础上发展起来的。在</a:t>
            </a:r>
            <a:r>
              <a:rPr lang="zh-CN" altLang="en-US" sz="1200" dirty="0" smtClean="0">
                <a:latin typeface="楷体" pitchFamily="49" charset="-122"/>
                <a:ea typeface="楷体" pitchFamily="49" charset="-122"/>
              </a:rPr>
              <a:t>原始社会，基本</a:t>
            </a:r>
            <a:r>
              <a:rPr lang="zh-CN" altLang="en-US" sz="1200" dirty="0">
                <a:latin typeface="楷体" pitchFamily="49" charset="-122"/>
                <a:ea typeface="楷体" pitchFamily="49" charset="-122"/>
              </a:rPr>
              <a:t>的社会关系是血缘关系和</a:t>
            </a:r>
            <a:r>
              <a:rPr lang="zh-CN" altLang="en-US" sz="1200" dirty="0" smtClean="0">
                <a:latin typeface="楷体" pitchFamily="49" charset="-122"/>
                <a:ea typeface="楷体" pitchFamily="49" charset="-122"/>
              </a:rPr>
              <a:t>亲缘关系，这种</a:t>
            </a:r>
            <a:r>
              <a:rPr lang="zh-CN" altLang="en-US" sz="1200" dirty="0">
                <a:latin typeface="楷体" pitchFamily="49" charset="-122"/>
                <a:ea typeface="楷体" pitchFamily="49" charset="-122"/>
              </a:rPr>
              <a:t>社会结构在国家诞生后被较为完整地保留下来。</a:t>
            </a:r>
            <a:r>
              <a:rPr lang="zh-CN" altLang="en-US" sz="1200" dirty="0" smtClean="0">
                <a:latin typeface="楷体" pitchFamily="49" charset="-122"/>
                <a:ea typeface="楷体" pitchFamily="49" charset="-122"/>
              </a:rPr>
              <a:t>因此，中国</a:t>
            </a:r>
            <a:r>
              <a:rPr lang="zh-CN" altLang="en-US" sz="1200" dirty="0">
                <a:latin typeface="楷体" pitchFamily="49" charset="-122"/>
                <a:ea typeface="楷体" pitchFamily="49" charset="-122"/>
              </a:rPr>
              <a:t>古代的早期国家（夏商周三代）是一种部族</a:t>
            </a:r>
            <a:r>
              <a:rPr lang="zh-CN" altLang="en-US" sz="1200" dirty="0" smtClean="0">
                <a:latin typeface="楷体" pitchFamily="49" charset="-122"/>
                <a:ea typeface="楷体" pitchFamily="49" charset="-122"/>
              </a:rPr>
              <a:t>国家，它</a:t>
            </a:r>
            <a:r>
              <a:rPr lang="zh-CN" altLang="en-US" sz="1200" dirty="0">
                <a:latin typeface="楷体" pitchFamily="49" charset="-122"/>
                <a:ea typeface="楷体" pitchFamily="49" charset="-122"/>
              </a:rPr>
              <a:t>的政治、法律和选官制</a:t>
            </a:r>
            <a:r>
              <a:rPr lang="zh-CN" altLang="en-US" sz="1200" dirty="0" smtClean="0">
                <a:latin typeface="楷体" pitchFamily="49" charset="-122"/>
                <a:ea typeface="楷体" pitchFamily="49" charset="-122"/>
              </a:rPr>
              <a:t>度，都</a:t>
            </a:r>
            <a:r>
              <a:rPr lang="zh-CN" altLang="en-US" sz="1200" dirty="0">
                <a:latin typeface="楷体" pitchFamily="49" charset="-122"/>
                <a:ea typeface="楷体" pitchFamily="49" charset="-122"/>
              </a:rPr>
              <a:t>带有浓厚的部族</a:t>
            </a:r>
            <a:r>
              <a:rPr lang="zh-CN" altLang="en-US" sz="1200" dirty="0" smtClean="0">
                <a:latin typeface="楷体" pitchFamily="49" charset="-122"/>
                <a:ea typeface="楷体" pitchFamily="49" charset="-122"/>
              </a:rPr>
              <a:t>色彩，形成</a:t>
            </a:r>
            <a:r>
              <a:rPr lang="zh-CN" altLang="en-US" sz="1200" dirty="0">
                <a:latin typeface="楷体" pitchFamily="49" charset="-122"/>
                <a:ea typeface="楷体" pitchFamily="49" charset="-122"/>
              </a:rPr>
              <a:t>了以宗法制为核心的制度</a:t>
            </a:r>
            <a:r>
              <a:rPr lang="zh-CN" altLang="en-US" sz="1200" dirty="0" smtClean="0">
                <a:latin typeface="楷体" pitchFamily="49" charset="-122"/>
                <a:ea typeface="楷体" pitchFamily="49" charset="-122"/>
              </a:rPr>
              <a:t>体系，用</a:t>
            </a:r>
            <a:r>
              <a:rPr lang="zh-CN" altLang="en-US" sz="1200" dirty="0">
                <a:latin typeface="楷体" pitchFamily="49" charset="-122"/>
                <a:ea typeface="楷体" pitchFamily="49" charset="-122"/>
              </a:rPr>
              <a:t>分封制作为治理国家的基本</a:t>
            </a:r>
            <a:r>
              <a:rPr lang="zh-CN" altLang="en-US" sz="1200" dirty="0" smtClean="0">
                <a:latin typeface="楷体" pitchFamily="49" charset="-122"/>
                <a:ea typeface="楷体" pitchFamily="49" charset="-122"/>
              </a:rPr>
              <a:t>方式，用</a:t>
            </a:r>
            <a:r>
              <a:rPr lang="zh-CN" altLang="en-US" sz="1200" dirty="0">
                <a:latin typeface="楷体" pitchFamily="49" charset="-122"/>
                <a:ea typeface="楷体" pitchFamily="49" charset="-122"/>
              </a:rPr>
              <a:t>世卿世禄制作为选拔官吏的基本方式。这种制度</a:t>
            </a:r>
            <a:r>
              <a:rPr lang="zh-CN" altLang="en-US" sz="1200" dirty="0" smtClean="0">
                <a:latin typeface="楷体" pitchFamily="49" charset="-122"/>
                <a:ea typeface="楷体" pitchFamily="49" charset="-122"/>
              </a:rPr>
              <a:t>体系，以</a:t>
            </a:r>
            <a:r>
              <a:rPr lang="zh-CN" altLang="en-US" sz="1200" dirty="0">
                <a:latin typeface="楷体" pitchFamily="49" charset="-122"/>
                <a:ea typeface="楷体" pitchFamily="49" charset="-122"/>
              </a:rPr>
              <a:t>西周最为典型。</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2208571" y="209106"/>
            <a:ext cx="1770335" cy="307777"/>
            <a:chOff x="315682" y="569837"/>
            <a:chExt cx="3903939" cy="678786"/>
          </a:xfrm>
        </p:grpSpPr>
        <p:sp>
          <p:nvSpPr>
            <p:cNvPr id="5" name="Text Box 7"/>
            <p:cNvSpPr txBox="1">
              <a:spLocks noChangeArrowheads="1"/>
            </p:cNvSpPr>
            <p:nvPr/>
          </p:nvSpPr>
          <p:spPr bwMode="auto">
            <a:xfrm>
              <a:off x="2041390" y="822219"/>
              <a:ext cx="2178231" cy="313939"/>
            </a:xfrm>
            <a:prstGeom prst="rect">
              <a:avLst/>
            </a:prstGeom>
            <a:noFill/>
            <a:ln w="9525">
              <a:noFill/>
              <a:miter lim="800000"/>
            </a:ln>
          </p:spPr>
          <p:txBody>
            <a:bodyPr wrap="none" lIns="34290" tIns="17145" rIns="34290" bIns="17145">
              <a:spAutoFit/>
            </a:bodyPr>
            <a:lstStyle/>
            <a:p>
              <a:pPr algn="ctr" defTabSz="493338"/>
              <a:r>
                <a:rPr lang="en-CA" sz="7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6" name="矩形 5"/>
            <p:cNvSpPr/>
            <p:nvPr/>
          </p:nvSpPr>
          <p:spPr>
            <a:xfrm>
              <a:off x="315682" y="569837"/>
              <a:ext cx="1990879" cy="678786"/>
            </a:xfrm>
            <a:prstGeom prst="rect">
              <a:avLst/>
            </a:prstGeom>
          </p:spPr>
          <p:txBody>
            <a:bodyPr wrap="none">
              <a:spAutoFit/>
            </a:bodyPr>
            <a:lstStyle/>
            <a:p>
              <a:pPr algn="ctr" defTabSz="493338"/>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 name="Triangle 201"/>
          <p:cNvSpPr/>
          <p:nvPr/>
        </p:nvSpPr>
        <p:spPr>
          <a:xfrm rot="10800000">
            <a:off x="2688767" y="887"/>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cxnSp>
        <p:nvCxnSpPr>
          <p:cNvPr id="8" name="Straight Connector 200"/>
          <p:cNvCxnSpPr/>
          <p:nvPr/>
        </p:nvCxnSpPr>
        <p:spPr>
          <a:xfrm>
            <a:off x="2653390" y="543822"/>
            <a:ext cx="476905"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grpSp>
        <p:nvGrpSpPr>
          <p:cNvPr id="3" name="组合 8"/>
          <p:cNvGrpSpPr/>
          <p:nvPr/>
        </p:nvGrpSpPr>
        <p:grpSpPr>
          <a:xfrm>
            <a:off x="663459" y="606289"/>
            <a:ext cx="1758662" cy="2324488"/>
            <a:chOff x="1714589" y="1519176"/>
            <a:chExt cx="2044719" cy="4312498"/>
          </a:xfrm>
        </p:grpSpPr>
        <p:sp>
          <p:nvSpPr>
            <p:cNvPr id="10" name="圆角矩形 9"/>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11" name="椭圆 10"/>
            <p:cNvSpPr/>
            <p:nvPr/>
          </p:nvSpPr>
          <p:spPr>
            <a:xfrm>
              <a:off x="1981705" y="1701002"/>
              <a:ext cx="1510486" cy="1510484"/>
            </a:xfrm>
            <a:prstGeom prst="ellipse">
              <a:avLst/>
            </a:prstGeom>
            <a:solidFill>
              <a:srgbClr val="94CF2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800" dirty="0">
                <a:solidFill>
                  <a:schemeClr val="bg1">
                    <a:lumMod val="50000"/>
                  </a:schemeClr>
                </a:solidFill>
                <a:latin typeface="Impact" panose="020B0806030902050204" pitchFamily="34" charset="0"/>
                <a:ea typeface="微软雅黑" panose="020B0503020204020204" pitchFamily="34" charset="-122"/>
              </a:endParaRPr>
            </a:p>
          </p:txBody>
        </p:sp>
        <p:sp>
          <p:nvSpPr>
            <p:cNvPr id="12" name="椭圆 11"/>
            <p:cNvSpPr/>
            <p:nvPr/>
          </p:nvSpPr>
          <p:spPr>
            <a:xfrm>
              <a:off x="2053791" y="1836279"/>
              <a:ext cx="1223989"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13" name="椭圆 12"/>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800" dirty="0">
                <a:solidFill>
                  <a:schemeClr val="bg1">
                    <a:lumMod val="50000"/>
                  </a:schemeClr>
                </a:solidFill>
                <a:latin typeface="Impact" panose="020B0806030902050204" pitchFamily="34" charset="0"/>
                <a:ea typeface="微软雅黑" panose="020B0503020204020204" pitchFamily="34" charset="-122"/>
              </a:endParaRPr>
            </a:p>
          </p:txBody>
        </p:sp>
        <p:sp>
          <p:nvSpPr>
            <p:cNvPr id="14" name="文本框 43"/>
            <p:cNvSpPr txBox="1"/>
            <p:nvPr/>
          </p:nvSpPr>
          <p:spPr>
            <a:xfrm>
              <a:off x="2513970" y="5166832"/>
              <a:ext cx="419714" cy="599551"/>
            </a:xfrm>
            <a:prstGeom prst="rect">
              <a:avLst/>
            </a:prstGeom>
            <a:noFill/>
          </p:spPr>
          <p:txBody>
            <a:bodyPr wrap="none" rtlCol="0">
              <a:spAutoFit/>
            </a:bodyPr>
            <a:lstStyle/>
            <a:p>
              <a:r>
                <a:rPr lang="en-US" altLang="zh-CN" sz="1500" dirty="0">
                  <a:solidFill>
                    <a:srgbClr val="94CF29"/>
                  </a:solidFill>
                  <a:latin typeface="Impact" panose="020B0806030902050204" pitchFamily="34" charset="0"/>
                  <a:ea typeface="微软雅黑" panose="020B0503020204020204" pitchFamily="34" charset="-122"/>
                </a:rPr>
                <a:t>01</a:t>
              </a:r>
              <a:endParaRPr lang="zh-CN" altLang="en-US" sz="1500" dirty="0">
                <a:solidFill>
                  <a:srgbClr val="94CF29"/>
                </a:solidFill>
                <a:latin typeface="Impact" panose="020B0806030902050204" pitchFamily="34" charset="0"/>
                <a:ea typeface="微软雅黑" panose="020B0503020204020204" pitchFamily="34" charset="-122"/>
              </a:endParaRPr>
            </a:p>
          </p:txBody>
        </p:sp>
        <p:grpSp>
          <p:nvGrpSpPr>
            <p:cNvPr id="4" name="组合 14"/>
            <p:cNvGrpSpPr/>
            <p:nvPr/>
          </p:nvGrpSpPr>
          <p:grpSpPr>
            <a:xfrm>
              <a:off x="1905919" y="5207576"/>
              <a:ext cx="1662059" cy="31862"/>
              <a:chOff x="3060700" y="4724400"/>
              <a:chExt cx="5955507" cy="7880"/>
            </a:xfrm>
          </p:grpSpPr>
          <p:cxnSp>
            <p:nvCxnSpPr>
              <p:cNvPr id="19" name="直接连接符 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982274" y="3183646"/>
              <a:ext cx="1338199" cy="599551"/>
            </a:xfrm>
            <a:prstGeom prst="rect">
              <a:avLst/>
            </a:prstGeom>
          </p:spPr>
          <p:txBody>
            <a:bodyPr wrap="square">
              <a:spAutoFit/>
            </a:bodyPr>
            <a:lstStyle/>
            <a:p>
              <a:pPr algn="ctr"/>
              <a:r>
                <a:rPr lang="zh-CN" altLang="en-US" sz="1500" b="1" dirty="0">
                  <a:solidFill>
                    <a:srgbClr val="FF0000"/>
                  </a:solidFill>
                  <a:latin typeface="Impact" panose="020B0806030902050204" pitchFamily="34" charset="0"/>
                  <a:ea typeface="微软雅黑" panose="020B0503020204020204" pitchFamily="34" charset="-122"/>
                </a:rPr>
                <a:t>原始社会</a:t>
              </a:r>
            </a:p>
          </p:txBody>
        </p:sp>
        <p:sp>
          <p:nvSpPr>
            <p:cNvPr id="18" name="KSO_Shape"/>
            <p:cNvSpPr/>
            <p:nvPr/>
          </p:nvSpPr>
          <p:spPr bwMode="auto">
            <a:xfrm>
              <a:off x="2467428" y="2153179"/>
              <a:ext cx="539040" cy="503107"/>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grpSp>
      <p:grpSp>
        <p:nvGrpSpPr>
          <p:cNvPr id="9" name="组合 20"/>
          <p:cNvGrpSpPr/>
          <p:nvPr/>
        </p:nvGrpSpPr>
        <p:grpSpPr>
          <a:xfrm>
            <a:off x="3168064" y="711586"/>
            <a:ext cx="2185174" cy="2315714"/>
            <a:chOff x="3999067" y="1519176"/>
            <a:chExt cx="2044719" cy="4312498"/>
          </a:xfrm>
        </p:grpSpPr>
        <p:sp>
          <p:nvSpPr>
            <p:cNvPr id="22" name="圆角矩形 21"/>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23" name="椭圆 22"/>
            <p:cNvSpPr/>
            <p:nvPr/>
          </p:nvSpPr>
          <p:spPr>
            <a:xfrm>
              <a:off x="4274996" y="1565536"/>
              <a:ext cx="1510486" cy="1510484"/>
            </a:xfrm>
            <a:prstGeom prst="ellipse">
              <a:avLst/>
            </a:prstGeom>
            <a:solidFill>
              <a:srgbClr val="92D050"/>
            </a:solidFill>
            <a:ln w="14288" cap="flat">
              <a:noFill/>
              <a:prstDash val="solid"/>
              <a:miter lim="800000"/>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dirty="0">
                <a:solidFill>
                  <a:schemeClr val="bg1">
                    <a:lumMod val="50000"/>
                  </a:schemeClr>
                </a:solidFill>
                <a:latin typeface="Impact" panose="020B0806030902050204" pitchFamily="34" charset="0"/>
                <a:ea typeface="微软雅黑" panose="020B0503020204020204" pitchFamily="34" charset="-122"/>
              </a:endParaRPr>
            </a:p>
          </p:txBody>
        </p:sp>
        <p:sp>
          <p:nvSpPr>
            <p:cNvPr id="24" name="椭圆 23"/>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25" name="椭圆 24"/>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800" dirty="0">
                <a:solidFill>
                  <a:schemeClr val="bg1">
                    <a:lumMod val="50000"/>
                  </a:schemeClr>
                </a:solidFill>
                <a:latin typeface="Impact" panose="020B0806030902050204" pitchFamily="34" charset="0"/>
                <a:ea typeface="微软雅黑" panose="020B0503020204020204" pitchFamily="34" charset="-122"/>
              </a:endParaRPr>
            </a:p>
          </p:txBody>
        </p:sp>
        <p:sp>
          <p:nvSpPr>
            <p:cNvPr id="26" name="文本框 49"/>
            <p:cNvSpPr txBox="1"/>
            <p:nvPr/>
          </p:nvSpPr>
          <p:spPr>
            <a:xfrm>
              <a:off x="4831276" y="5185494"/>
              <a:ext cx="358792" cy="601822"/>
            </a:xfrm>
            <a:prstGeom prst="rect">
              <a:avLst/>
            </a:prstGeom>
            <a:noFill/>
          </p:spPr>
          <p:txBody>
            <a:bodyPr wrap="none" rtlCol="0">
              <a:spAutoFit/>
            </a:bodyPr>
            <a:lstStyle/>
            <a:p>
              <a:r>
                <a:rPr lang="en-US" altLang="zh-CN" sz="1500" dirty="0">
                  <a:solidFill>
                    <a:srgbClr val="94CF29"/>
                  </a:solidFill>
                  <a:latin typeface="Impact" panose="020B0806030902050204" pitchFamily="34" charset="0"/>
                  <a:ea typeface="微软雅黑" panose="020B0503020204020204" pitchFamily="34" charset="-122"/>
                </a:rPr>
                <a:t>02</a:t>
              </a:r>
              <a:endParaRPr lang="zh-CN" altLang="en-US" sz="1500" dirty="0">
                <a:solidFill>
                  <a:srgbClr val="94CF29"/>
                </a:solidFill>
                <a:latin typeface="Impact" panose="020B0806030902050204" pitchFamily="34" charset="0"/>
                <a:ea typeface="微软雅黑" panose="020B0503020204020204" pitchFamily="34" charset="-122"/>
              </a:endParaRPr>
            </a:p>
          </p:txBody>
        </p:sp>
        <p:grpSp>
          <p:nvGrpSpPr>
            <p:cNvPr id="15" name="组合 26"/>
            <p:cNvGrpSpPr/>
            <p:nvPr/>
          </p:nvGrpSpPr>
          <p:grpSpPr>
            <a:xfrm>
              <a:off x="4190397" y="5207576"/>
              <a:ext cx="1662059" cy="31862"/>
              <a:chOff x="3060700" y="4724400"/>
              <a:chExt cx="5955507" cy="7880"/>
            </a:xfrm>
          </p:grpSpPr>
          <p:cxnSp>
            <p:nvCxnSpPr>
              <p:cNvPr id="31" name="直接连接符 30"/>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矩形 27"/>
            <p:cNvSpPr/>
            <p:nvPr/>
          </p:nvSpPr>
          <p:spPr>
            <a:xfrm>
              <a:off x="4358916" y="3183645"/>
              <a:ext cx="1252773" cy="601822"/>
            </a:xfrm>
            <a:prstGeom prst="rect">
              <a:avLst/>
            </a:prstGeom>
          </p:spPr>
          <p:txBody>
            <a:bodyPr wrap="none">
              <a:spAutoFit/>
            </a:bodyPr>
            <a:lstStyle/>
            <a:p>
              <a:pPr algn="ctr"/>
              <a:r>
                <a:rPr lang="zh-CN" altLang="en-US" sz="1500" b="1" dirty="0" smtClean="0">
                  <a:solidFill>
                    <a:srgbClr val="FF0000"/>
                  </a:solidFill>
                  <a:latin typeface="Impact" panose="020B0806030902050204" pitchFamily="34" charset="0"/>
                  <a:ea typeface="微软雅黑" panose="020B0503020204020204" pitchFamily="34" charset="-122"/>
                </a:rPr>
                <a:t>夏商西周时期</a:t>
              </a:r>
              <a:endParaRPr lang="zh-CN" altLang="en-US" sz="1500" b="1" dirty="0">
                <a:solidFill>
                  <a:srgbClr val="FF0000"/>
                </a:solidFill>
                <a:latin typeface="Impact" panose="020B0806030902050204" pitchFamily="34" charset="0"/>
                <a:ea typeface="微软雅黑" panose="020B0503020204020204" pitchFamily="34" charset="-122"/>
              </a:endParaRPr>
            </a:p>
          </p:txBody>
        </p:sp>
        <p:sp>
          <p:nvSpPr>
            <p:cNvPr id="29"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tx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grpSp>
      <p:sp>
        <p:nvSpPr>
          <p:cNvPr id="57" name="TextBox 56"/>
          <p:cNvSpPr txBox="1"/>
          <p:nvPr/>
        </p:nvSpPr>
        <p:spPr>
          <a:xfrm>
            <a:off x="763494" y="1750682"/>
            <a:ext cx="1500662" cy="794488"/>
          </a:xfrm>
          <a:prstGeom prst="rect">
            <a:avLst/>
          </a:prstGeom>
          <a:noFill/>
        </p:spPr>
        <p:txBody>
          <a:bodyPr wrap="square" lIns="55285" tIns="27642" rIns="55285" bIns="27642" rtlCol="0">
            <a:spAutoFit/>
          </a:bodyPr>
          <a:lstStyle/>
          <a:p>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原始农业</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原始手工业</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原始商业</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文字、戏剧的起源</a:t>
            </a:r>
            <a:endParaRPr lang="zh-CN" altLang="en-US" sz="1200" dirty="0">
              <a:latin typeface="微软雅黑" pitchFamily="34" charset="-122"/>
              <a:ea typeface="微软雅黑" pitchFamily="34" charset="-122"/>
            </a:endParaRPr>
          </a:p>
        </p:txBody>
      </p:sp>
      <p:sp>
        <p:nvSpPr>
          <p:cNvPr id="59" name="TextBox 58"/>
          <p:cNvSpPr txBox="1"/>
          <p:nvPr/>
        </p:nvSpPr>
        <p:spPr>
          <a:xfrm>
            <a:off x="3444501" y="1917290"/>
            <a:ext cx="1698117" cy="609822"/>
          </a:xfrm>
          <a:prstGeom prst="rect">
            <a:avLst/>
          </a:prstGeom>
          <a:noFill/>
        </p:spPr>
        <p:txBody>
          <a:bodyPr wrap="square" lIns="55285" tIns="27642" rIns="55285" bIns="27642" rtlCol="0">
            <a:spAutoFit/>
          </a:bodyPr>
          <a:lstStyle/>
          <a:p>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夏商西周时期的政治</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夏商西周时期的经济</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夏商西周时期的文化</a:t>
            </a: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1200" dirty="0">
              <a:solidFill>
                <a:schemeClr val="tx1"/>
              </a:solidFill>
              <a:latin typeface="微软雅黑" pitchFamily="34" charset="-122"/>
              <a:ea typeface="微软雅黑" pitchFamily="34" charset="-122"/>
            </a:endParaRPr>
          </a:p>
        </p:txBody>
      </p:sp>
      <p:sp>
        <p:nvSpPr>
          <p:cNvPr id="4" name="Text Box 7"/>
          <p:cNvSpPr txBox="1">
            <a:spLocks noChangeArrowheads="1"/>
          </p:cNvSpPr>
          <p:nvPr/>
        </p:nvSpPr>
        <p:spPr bwMode="auto">
          <a:xfrm>
            <a:off x="524981" y="277895"/>
            <a:ext cx="3527425" cy="233718"/>
          </a:xfrm>
          <a:prstGeom prst="rect">
            <a:avLst/>
          </a:prstGeom>
          <a:noFill/>
          <a:ln w="9525">
            <a:noFill/>
            <a:miter lim="800000"/>
            <a:headEnd/>
            <a:tailEnd/>
          </a:ln>
        </p:spPr>
        <p:txBody>
          <a:bodyPr lIns="48577" tIns="24289" rIns="48577" bIns="24289">
            <a:spAutoFit/>
          </a:bodyPr>
          <a:lstStyle/>
          <a:p>
            <a:r>
              <a:rPr lang="zh-CN" altLang="en-US" sz="1200" dirty="0">
                <a:latin typeface="微软雅黑" pitchFamily="34" charset="-122"/>
                <a:ea typeface="微软雅黑" pitchFamily="34" charset="-122"/>
              </a:rPr>
              <a:t>早期政治制度的特点</a:t>
            </a:r>
          </a:p>
        </p:txBody>
      </p:sp>
      <p:sp>
        <p:nvSpPr>
          <p:cNvPr id="5" name="Text Box 3"/>
          <p:cNvSpPr txBox="1">
            <a:spLocks noChangeArrowheads="1"/>
          </p:cNvSpPr>
          <p:nvPr/>
        </p:nvSpPr>
        <p:spPr bwMode="auto">
          <a:xfrm>
            <a:off x="1452518" y="730207"/>
            <a:ext cx="2599888" cy="880049"/>
          </a:xfrm>
          <a:prstGeom prst="rect">
            <a:avLst/>
          </a:prstGeom>
          <a:noFill/>
          <a:ln w="28575">
            <a:solidFill>
              <a:schemeClr val="bg2"/>
            </a:solidFill>
            <a:prstDash val="lgDashDotDot"/>
            <a:miter lim="800000"/>
            <a:headEnd/>
            <a:tailEnd/>
          </a:ln>
        </p:spPr>
        <p:txBody>
          <a:bodyPr wrap="square" lIns="48577" tIns="24289" rIns="48577" bIns="24289">
            <a:spAutoFit/>
          </a:bodyPr>
          <a:lstStyle/>
          <a:p>
            <a:pPr>
              <a:lnSpc>
                <a:spcPct val="150000"/>
              </a:lnSpc>
            </a:pPr>
            <a:r>
              <a:rPr lang="zh-CN" altLang="en-US" sz="1200" dirty="0">
                <a:latin typeface="楷体" pitchFamily="49" charset="-122"/>
                <a:ea typeface="楷体" pitchFamily="49" charset="-122"/>
              </a:rPr>
              <a:t>宗  法  </a:t>
            </a:r>
            <a:r>
              <a:rPr lang="zh-CN" altLang="en-US" sz="1200" dirty="0" smtClean="0">
                <a:latin typeface="楷体" pitchFamily="49" charset="-122"/>
                <a:ea typeface="楷体" pitchFamily="49" charset="-122"/>
              </a:rPr>
              <a:t>制：制度</a:t>
            </a:r>
            <a:r>
              <a:rPr lang="zh-CN" altLang="en-US" sz="1200" dirty="0">
                <a:latin typeface="楷体" pitchFamily="49" charset="-122"/>
                <a:ea typeface="楷体" pitchFamily="49" charset="-122"/>
              </a:rPr>
              <a:t>体系的核心</a:t>
            </a:r>
          </a:p>
          <a:p>
            <a:pPr>
              <a:lnSpc>
                <a:spcPct val="150000"/>
              </a:lnSpc>
            </a:pPr>
            <a:r>
              <a:rPr lang="zh-CN" altLang="en-US" sz="1200" dirty="0">
                <a:latin typeface="楷体" pitchFamily="49" charset="-122"/>
                <a:ea typeface="楷体" pitchFamily="49" charset="-122"/>
              </a:rPr>
              <a:t>分  封  </a:t>
            </a:r>
            <a:r>
              <a:rPr lang="zh-CN" altLang="en-US" sz="1200" dirty="0" smtClean="0">
                <a:latin typeface="楷体" pitchFamily="49" charset="-122"/>
                <a:ea typeface="楷体" pitchFamily="49" charset="-122"/>
              </a:rPr>
              <a:t>制：治理</a:t>
            </a:r>
            <a:r>
              <a:rPr lang="zh-CN" altLang="en-US" sz="1200" dirty="0">
                <a:latin typeface="楷体" pitchFamily="49" charset="-122"/>
                <a:ea typeface="楷体" pitchFamily="49" charset="-122"/>
              </a:rPr>
              <a:t>国家的基本方式</a:t>
            </a:r>
          </a:p>
          <a:p>
            <a:pPr>
              <a:lnSpc>
                <a:spcPct val="150000"/>
              </a:lnSpc>
            </a:pPr>
            <a:r>
              <a:rPr lang="zh-CN" altLang="en-US" sz="1200" dirty="0">
                <a:latin typeface="楷体" pitchFamily="49" charset="-122"/>
                <a:ea typeface="楷体" pitchFamily="49" charset="-122"/>
              </a:rPr>
              <a:t>世卿世禄</a:t>
            </a:r>
            <a:r>
              <a:rPr lang="zh-CN" altLang="en-US" sz="1200" dirty="0" smtClean="0">
                <a:latin typeface="楷体" pitchFamily="49" charset="-122"/>
                <a:ea typeface="楷体" pitchFamily="49" charset="-122"/>
              </a:rPr>
              <a:t>制：选拔</a:t>
            </a:r>
            <a:r>
              <a:rPr lang="zh-CN" altLang="en-US" sz="1200" dirty="0">
                <a:latin typeface="楷体" pitchFamily="49" charset="-122"/>
                <a:ea typeface="楷体" pitchFamily="49" charset="-122"/>
              </a:rPr>
              <a:t>官吏的基本</a:t>
            </a:r>
            <a:r>
              <a:rPr lang="zh-CN" altLang="en-US" sz="1200" dirty="0" smtClean="0">
                <a:latin typeface="楷体" pitchFamily="49" charset="-122"/>
                <a:ea typeface="楷体" pitchFamily="49" charset="-122"/>
              </a:rPr>
              <a:t>方式</a:t>
            </a:r>
            <a:endParaRPr lang="zh-CN" altLang="en-US" sz="1200" dirty="0">
              <a:latin typeface="楷体" pitchFamily="49" charset="-122"/>
              <a:ea typeface="楷体" pitchFamily="49" charset="-122"/>
            </a:endParaRPr>
          </a:p>
        </p:txBody>
      </p:sp>
      <p:sp>
        <p:nvSpPr>
          <p:cNvPr id="6" name="文本框 1"/>
          <p:cNvSpPr txBox="1">
            <a:spLocks noChangeArrowheads="1"/>
          </p:cNvSpPr>
          <p:nvPr/>
        </p:nvSpPr>
        <p:spPr bwMode="auto">
          <a:xfrm>
            <a:off x="454443" y="1679084"/>
            <a:ext cx="4881393" cy="1157048"/>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200" dirty="0" smtClean="0">
                <a:latin typeface="楷体" pitchFamily="49" charset="-122"/>
                <a:ea typeface="楷体" pitchFamily="49" charset="-122"/>
              </a:rPr>
              <a:t>    早期</a:t>
            </a:r>
            <a:r>
              <a:rPr lang="zh-CN" altLang="en-US" sz="1200" dirty="0">
                <a:latin typeface="楷体" pitchFamily="49" charset="-122"/>
                <a:ea typeface="楷体" pitchFamily="49" charset="-122"/>
              </a:rPr>
              <a:t>国家与秦朝之后的大一统国家</a:t>
            </a:r>
            <a:r>
              <a:rPr lang="zh-CN" altLang="en-US" sz="1200" dirty="0" smtClean="0">
                <a:latin typeface="楷体" pitchFamily="49" charset="-122"/>
                <a:ea typeface="楷体" pitchFamily="49" charset="-122"/>
              </a:rPr>
              <a:t>相比，共同点</a:t>
            </a:r>
            <a:r>
              <a:rPr lang="zh-CN" altLang="en-US" sz="1200" dirty="0">
                <a:latin typeface="楷体" pitchFamily="49" charset="-122"/>
                <a:ea typeface="楷体" pitchFamily="49" charset="-122"/>
              </a:rPr>
              <a:t>主要在于都是世袭</a:t>
            </a:r>
            <a:r>
              <a:rPr lang="zh-CN" altLang="en-US" sz="1200" dirty="0" smtClean="0">
                <a:latin typeface="楷体" pitchFamily="49" charset="-122"/>
                <a:ea typeface="楷体" pitchFamily="49" charset="-122"/>
              </a:rPr>
              <a:t>王朝，具有</a:t>
            </a:r>
            <a:r>
              <a:rPr lang="zh-CN" altLang="en-US" sz="1200" dirty="0">
                <a:latin typeface="楷体" pitchFamily="49" charset="-122"/>
                <a:ea typeface="楷体" pitchFamily="49" charset="-122"/>
              </a:rPr>
              <a:t>职官、军队等国家机器。</a:t>
            </a:r>
          </a:p>
          <a:p>
            <a:pPr>
              <a:lnSpc>
                <a:spcPct val="150000"/>
              </a:lnSpc>
            </a:pPr>
            <a:r>
              <a:rPr lang="zh-CN" altLang="en-US" sz="1200" dirty="0" smtClean="0">
                <a:latin typeface="楷体" pitchFamily="49" charset="-122"/>
                <a:ea typeface="楷体" pitchFamily="49" charset="-122"/>
              </a:rPr>
              <a:t>    不同点</a:t>
            </a:r>
            <a:r>
              <a:rPr lang="zh-CN" altLang="en-US" sz="1200" dirty="0">
                <a:latin typeface="楷体" pitchFamily="49" charset="-122"/>
                <a:ea typeface="楷体" pitchFamily="49" charset="-122"/>
              </a:rPr>
              <a:t>主要在于以部族联合或分封制为</a:t>
            </a:r>
            <a:r>
              <a:rPr lang="zh-CN" altLang="en-US" sz="1200" dirty="0" smtClean="0">
                <a:latin typeface="楷体" pitchFamily="49" charset="-122"/>
                <a:ea typeface="楷体" pitchFamily="49" charset="-122"/>
              </a:rPr>
              <a:t>基础，集权</a:t>
            </a:r>
            <a:r>
              <a:rPr lang="zh-CN" altLang="en-US" sz="1200" dirty="0">
                <a:latin typeface="楷体" pitchFamily="49" charset="-122"/>
                <a:ea typeface="楷体" pitchFamily="49" charset="-122"/>
              </a:rPr>
              <a:t>程度不</a:t>
            </a:r>
            <a:r>
              <a:rPr lang="zh-CN" altLang="en-US" sz="1200" dirty="0" smtClean="0">
                <a:latin typeface="楷体" pitchFamily="49" charset="-122"/>
                <a:ea typeface="楷体" pitchFamily="49" charset="-122"/>
              </a:rPr>
              <a:t>高，管理</a:t>
            </a:r>
            <a:r>
              <a:rPr lang="zh-CN" altLang="en-US" sz="1200" dirty="0">
                <a:latin typeface="楷体" pitchFamily="49" charset="-122"/>
                <a:ea typeface="楷体" pitchFamily="49" charset="-122"/>
              </a:rPr>
              <a:t>比较松散。</a:t>
            </a:r>
            <a:endParaRPr lang="zh-CN" altLang="en-US" sz="1200" b="1" dirty="0">
              <a:latin typeface="楷体" pitchFamily="49" charset="-122"/>
              <a:ea typeface="楷体" pitchFamily="49"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 Box 2"/>
          <p:cNvSpPr txBox="1">
            <a:spLocks noChangeArrowheads="1"/>
          </p:cNvSpPr>
          <p:nvPr/>
        </p:nvSpPr>
        <p:spPr bwMode="auto">
          <a:xfrm>
            <a:off x="294105" y="395477"/>
            <a:ext cx="2972364" cy="1018549"/>
          </a:xfrm>
          <a:prstGeom prst="rect">
            <a:avLst/>
          </a:prstGeom>
          <a:noFill/>
          <a:ln w="9525">
            <a:noFill/>
            <a:miter lim="800000"/>
          </a:ln>
        </p:spPr>
        <p:txBody>
          <a:bodyPr wrap="square" lIns="48577" tIns="24289" rIns="48577" bIns="2428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spcBef>
                <a:spcPct val="50000"/>
              </a:spcBef>
              <a:defRPr/>
            </a:pPr>
            <a:r>
              <a:rPr lang="zh-CN" altLang="en-US" sz="1400" dirty="0" smtClean="0">
                <a:latin typeface="楷体" pitchFamily="49" charset="-122"/>
                <a:ea typeface="楷体" pitchFamily="49" charset="-122"/>
              </a:rPr>
              <a:t>    战国以后，严格意义的宗法制度瓦解了，大量个体小家庭出现，取而代之的是家族制度。</a:t>
            </a:r>
          </a:p>
        </p:txBody>
      </p:sp>
      <p:pic>
        <p:nvPicPr>
          <p:cNvPr id="5" name="Picture 3" descr="127754677851562500_51690719"/>
          <p:cNvPicPr>
            <a:picLocks noChangeAspect="1" noChangeArrowheads="1"/>
          </p:cNvPicPr>
          <p:nvPr/>
        </p:nvPicPr>
        <p:blipFill>
          <a:blip r:embed="rId5"/>
          <a:srcRect/>
          <a:stretch>
            <a:fillRect/>
          </a:stretch>
        </p:blipFill>
        <p:spPr bwMode="auto">
          <a:xfrm>
            <a:off x="3363898" y="904751"/>
            <a:ext cx="2097087" cy="1457325"/>
          </a:xfrm>
          <a:prstGeom prst="rect">
            <a:avLst/>
          </a:prstGeom>
          <a:noFill/>
          <a:ln w="9525">
            <a:noFill/>
            <a:miter lim="800000"/>
            <a:headEnd/>
            <a:tailEnd/>
          </a:ln>
        </p:spPr>
      </p:pic>
    </p:spTree>
  </p:cSld>
  <p:clrMapOvr>
    <a:masterClrMapping/>
  </p:clrMapOvr>
  <p:transition spd="slow" advClick="0"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6" name="TextBox 1"/>
          <p:cNvSpPr txBox="1">
            <a:spLocks noChangeArrowheads="1"/>
          </p:cNvSpPr>
          <p:nvPr/>
        </p:nvSpPr>
        <p:spPr bwMode="auto">
          <a:xfrm>
            <a:off x="412408" y="533790"/>
            <a:ext cx="4691062" cy="1988045"/>
          </a:xfrm>
          <a:prstGeom prst="rect">
            <a:avLst/>
          </a:prstGeom>
          <a:noFill/>
          <a:ln w="9525">
            <a:noFill/>
            <a:miter lim="800000"/>
            <a:headEnd/>
            <a:tailEnd/>
          </a:ln>
        </p:spPr>
        <p:txBody>
          <a:bodyPr lIns="48577" tIns="24289" rIns="48577" bIns="24289">
            <a:spAutoFit/>
          </a:bodyPr>
          <a:lstStyle/>
          <a:p>
            <a:pPr>
              <a:lnSpc>
                <a:spcPct val="150000"/>
              </a:lnSpc>
            </a:pPr>
            <a:r>
              <a:rPr lang="zh-CN" altLang="zh-CN" sz="1200" dirty="0" smtClean="0">
                <a:latin typeface="微软雅黑" pitchFamily="34" charset="-122"/>
                <a:ea typeface="微软雅黑" pitchFamily="34" charset="-122"/>
              </a:rPr>
              <a:t>例</a:t>
            </a:r>
            <a:r>
              <a:rPr lang="zh-CN" altLang="en-US" sz="1200" dirty="0" smtClean="0">
                <a:latin typeface="微软雅黑" pitchFamily="34" charset="-122"/>
                <a:ea typeface="微软雅黑" pitchFamily="34" charset="-122"/>
              </a:rPr>
              <a:t>：</a:t>
            </a:r>
            <a:r>
              <a:rPr lang="zh-CN" altLang="zh-CN" sz="1200" dirty="0" smtClean="0">
                <a:latin typeface="微软雅黑" pitchFamily="34" charset="-122"/>
                <a:ea typeface="微软雅黑" pitchFamily="34" charset="-122"/>
              </a:rPr>
              <a:t>下</a:t>
            </a:r>
            <a:r>
              <a:rPr lang="zh-CN" altLang="zh-CN" sz="1200" dirty="0">
                <a:latin typeface="微软雅黑" pitchFamily="34" charset="-122"/>
                <a:ea typeface="微软雅黑" pitchFamily="34" charset="-122"/>
              </a:rPr>
              <a:t>图中的</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示</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指</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祖先</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t>
            </a:r>
            <a:r>
              <a:rPr lang="zh-CN" altLang="zh-CN" sz="1200" dirty="0">
                <a:latin typeface="微软雅黑" pitchFamily="34" charset="-122"/>
                <a:ea typeface="微软雅黑" pitchFamily="34" charset="-122"/>
              </a:rPr>
              <a:t>示</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司</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合起来表示</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世世代代专门祭祀祖先的庙堂</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。与</a:t>
            </a:r>
            <a:r>
              <a:rPr lang="zh-CN" altLang="zh-CN" sz="1200" dirty="0" smtClean="0">
                <a:latin typeface="微软雅黑" pitchFamily="34" charset="-122"/>
                <a:ea typeface="微软雅黑" pitchFamily="34" charset="-122"/>
              </a:rPr>
              <a:t>“祠”</a:t>
            </a:r>
            <a:endParaRPr lang="en-US" altLang="zh-CN" sz="1200" dirty="0" smtClean="0">
              <a:latin typeface="微软雅黑" pitchFamily="34" charset="-122"/>
              <a:ea typeface="微软雅黑" pitchFamily="34" charset="-122"/>
            </a:endParaRPr>
          </a:p>
          <a:p>
            <a:pPr>
              <a:lnSpc>
                <a:spcPct val="150000"/>
              </a:lnSpc>
            </a:pPr>
            <a:r>
              <a:rPr lang="zh-CN" altLang="zh-CN" sz="1200" dirty="0" smtClean="0">
                <a:latin typeface="微软雅黑" pitchFamily="34" charset="-122"/>
                <a:ea typeface="微软雅黑" pitchFamily="34" charset="-122"/>
              </a:rPr>
              <a:t>紧密</a:t>
            </a:r>
            <a:r>
              <a:rPr lang="zh-CN" altLang="zh-CN" sz="1200" dirty="0">
                <a:latin typeface="微软雅黑" pitchFamily="34" charset="-122"/>
                <a:ea typeface="微软雅黑" pitchFamily="34" charset="-122"/>
              </a:rPr>
              <a:t>相关的制度为</a:t>
            </a:r>
          </a:p>
          <a:p>
            <a:pPr>
              <a:lnSpc>
                <a:spcPct val="150000"/>
              </a:lnSpc>
            </a:pPr>
            <a:r>
              <a:rPr lang="en-US" altLang="zh-CN" sz="1200" dirty="0" smtClean="0">
                <a:latin typeface="微软雅黑" pitchFamily="34" charset="-122"/>
                <a:ea typeface="微软雅黑" pitchFamily="34" charset="-122"/>
              </a:rPr>
              <a:t>            A</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王位世袭制</a:t>
            </a:r>
            <a:r>
              <a:rPr lang="en-US" altLang="zh-CN" sz="1200" dirty="0">
                <a:latin typeface="微软雅黑" pitchFamily="34" charset="-122"/>
                <a:ea typeface="微软雅黑" pitchFamily="34" charset="-122"/>
              </a:rPr>
              <a:t> </a:t>
            </a:r>
            <a:endParaRPr lang="en-US" altLang="zh-CN" sz="1200" dirty="0" smtClean="0">
              <a:latin typeface="微软雅黑" pitchFamily="34" charset="-122"/>
              <a:ea typeface="微软雅黑" pitchFamily="34" charset="-122"/>
            </a:endParaRPr>
          </a:p>
          <a:p>
            <a:pPr>
              <a:lnSpc>
                <a:spcPct val="150000"/>
              </a:lnSpc>
            </a:pPr>
            <a:r>
              <a:rPr lang="en-US" altLang="zh-CN" sz="1200" dirty="0">
                <a:latin typeface="微软雅黑" pitchFamily="34" charset="-122"/>
                <a:ea typeface="微软雅黑" pitchFamily="34" charset="-122"/>
              </a:rPr>
              <a:t> </a:t>
            </a:r>
            <a:r>
              <a:rPr lang="en-US" altLang="zh-CN" sz="1200" dirty="0" smtClean="0">
                <a:latin typeface="微软雅黑" pitchFamily="34" charset="-122"/>
                <a:ea typeface="微软雅黑" pitchFamily="34" charset="-122"/>
              </a:rPr>
              <a:t>           B</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分封制</a:t>
            </a:r>
            <a:r>
              <a:rPr lang="en-US" altLang="zh-CN" sz="1200" dirty="0">
                <a:latin typeface="微软雅黑" pitchFamily="34" charset="-122"/>
                <a:ea typeface="微软雅黑" pitchFamily="34" charset="-122"/>
              </a:rPr>
              <a:t>      </a:t>
            </a:r>
          </a:p>
          <a:p>
            <a:pPr>
              <a:lnSpc>
                <a:spcPct val="150000"/>
              </a:lnSpc>
            </a:pPr>
            <a:r>
              <a:rPr lang="en-US" altLang="zh-CN" sz="1200" dirty="0" smtClean="0">
                <a:latin typeface="微软雅黑" pitchFamily="34" charset="-122"/>
                <a:ea typeface="微软雅黑" pitchFamily="34" charset="-122"/>
              </a:rPr>
              <a:t>            C</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宗法制 </a:t>
            </a:r>
            <a:r>
              <a:rPr lang="en-US" altLang="zh-CN" sz="1200" dirty="0">
                <a:latin typeface="微软雅黑" pitchFamily="34" charset="-122"/>
                <a:ea typeface="微软雅黑" pitchFamily="34" charset="-122"/>
              </a:rPr>
              <a:t>            </a:t>
            </a:r>
            <a:endParaRPr lang="en-US" altLang="zh-CN" sz="1200" dirty="0" smtClean="0">
              <a:latin typeface="微软雅黑" pitchFamily="34" charset="-122"/>
              <a:ea typeface="微软雅黑" pitchFamily="34" charset="-122"/>
            </a:endParaRPr>
          </a:p>
          <a:p>
            <a:pPr>
              <a:lnSpc>
                <a:spcPct val="150000"/>
              </a:lnSpc>
            </a:pPr>
            <a:r>
              <a:rPr lang="en-US" altLang="zh-CN" sz="1200" dirty="0" smtClean="0">
                <a:latin typeface="微软雅黑" pitchFamily="34" charset="-122"/>
                <a:ea typeface="微软雅黑" pitchFamily="34" charset="-122"/>
              </a:rPr>
              <a:t>            D</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世卿世禄</a:t>
            </a:r>
            <a:r>
              <a:rPr lang="zh-CN" altLang="zh-CN" sz="1200" dirty="0" smtClean="0">
                <a:latin typeface="微软雅黑" pitchFamily="34" charset="-122"/>
                <a:ea typeface="微软雅黑" pitchFamily="34" charset="-122"/>
              </a:rPr>
              <a:t>制</a:t>
            </a:r>
            <a:endParaRPr lang="zh-CN" altLang="zh-CN" sz="1200" dirty="0">
              <a:latin typeface="微软雅黑" pitchFamily="34" charset="-122"/>
              <a:ea typeface="微软雅黑" pitchFamily="34" charset="-122"/>
            </a:endParaRPr>
          </a:p>
        </p:txBody>
      </p:sp>
      <p:pic>
        <p:nvPicPr>
          <p:cNvPr id="7" name="图片 4"/>
          <p:cNvPicPr>
            <a:picLocks noChangeAspect="1" noChangeArrowheads="1"/>
          </p:cNvPicPr>
          <p:nvPr/>
        </p:nvPicPr>
        <p:blipFill>
          <a:blip r:embed="rId5"/>
          <a:srcRect/>
          <a:stretch>
            <a:fillRect/>
          </a:stretch>
        </p:blipFill>
        <p:spPr bwMode="auto">
          <a:xfrm>
            <a:off x="3398608" y="1362284"/>
            <a:ext cx="1382664" cy="1159551"/>
          </a:xfrm>
          <a:prstGeom prst="rect">
            <a:avLst/>
          </a:prstGeom>
          <a:noFill/>
          <a:ln w="9525">
            <a:noFill/>
            <a:miter lim="800000"/>
            <a:headEnd/>
            <a:tailEnd/>
          </a:ln>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03995"/>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7" name="Rectangle 2"/>
          <p:cNvSpPr txBox="1">
            <a:spLocks noRot="1" noChangeArrowheads="1"/>
          </p:cNvSpPr>
          <p:nvPr/>
        </p:nvSpPr>
        <p:spPr bwMode="auto">
          <a:xfrm>
            <a:off x="297702" y="433597"/>
            <a:ext cx="5018088" cy="1368774"/>
          </a:xfrm>
          <a:prstGeom prst="rect">
            <a:avLst/>
          </a:prstGeom>
          <a:noFill/>
          <a:ln>
            <a:noFill/>
          </a:ln>
        </p:spPr>
        <p:txBody>
          <a:bodyPr lIns="48577" tIns="24289" rIns="48577" bIns="24289"/>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Wingdings" panose="05000000000000000000" pitchFamily="2" charset="2"/>
              <a:buNone/>
              <a:defRPr/>
            </a:pPr>
            <a:r>
              <a:rPr lang="zh-CN" altLang="en-US" sz="1200" dirty="0">
                <a:solidFill>
                  <a:schemeClr val="tx1">
                    <a:lumMod val="85000"/>
                    <a:lumOff val="15000"/>
                  </a:schemeClr>
                </a:solidFill>
                <a:latin typeface="楷体" pitchFamily="49" charset="-122"/>
                <a:ea typeface="楷体" pitchFamily="49" charset="-122"/>
              </a:rPr>
              <a:t>从“封邦建国”到“天下共主”</a:t>
            </a:r>
            <a:endParaRPr lang="en-US" altLang="zh-CN" sz="1200" dirty="0">
              <a:solidFill>
                <a:schemeClr val="tx1">
                  <a:lumMod val="85000"/>
                  <a:lumOff val="15000"/>
                </a:schemeClr>
              </a:solidFill>
              <a:latin typeface="楷体" pitchFamily="49" charset="-122"/>
              <a:ea typeface="楷体" pitchFamily="49" charset="-122"/>
            </a:endParaRPr>
          </a:p>
          <a:p>
            <a:pPr marL="0" indent="0" algn="r" eaLnBrk="1" hangingPunct="1">
              <a:buFont typeface="Wingdings" panose="05000000000000000000" pitchFamily="2" charset="2"/>
              <a:buNone/>
              <a:defRPr/>
            </a:pPr>
            <a:r>
              <a:rPr lang="en-US" altLang="zh-CN" sz="1200" dirty="0">
                <a:solidFill>
                  <a:schemeClr val="tx1">
                    <a:lumMod val="85000"/>
                    <a:lumOff val="15000"/>
                  </a:schemeClr>
                </a:solidFill>
                <a:latin typeface="楷体" pitchFamily="49" charset="-122"/>
                <a:ea typeface="楷体" pitchFamily="49" charset="-122"/>
              </a:rPr>
              <a:t>—</a:t>
            </a:r>
            <a:r>
              <a:rPr lang="zh-CN" altLang="en-US" sz="1200" dirty="0">
                <a:solidFill>
                  <a:schemeClr val="tx1">
                    <a:lumMod val="85000"/>
                    <a:lumOff val="15000"/>
                  </a:schemeClr>
                </a:solidFill>
                <a:latin typeface="楷体" pitchFamily="49" charset="-122"/>
                <a:ea typeface="楷体" pitchFamily="49" charset="-122"/>
              </a:rPr>
              <a:t>天下归周 </a:t>
            </a:r>
          </a:p>
          <a:p>
            <a:pPr marL="0" indent="0" algn="ctr" eaLnBrk="1" hangingPunct="1">
              <a:buFont typeface="Wingdings" panose="05000000000000000000" pitchFamily="2" charset="2"/>
              <a:buNone/>
              <a:defRPr/>
            </a:pPr>
            <a:r>
              <a:rPr lang="zh-CN" altLang="en-US" sz="1200" dirty="0">
                <a:solidFill>
                  <a:schemeClr val="tx1">
                    <a:lumMod val="85000"/>
                    <a:lumOff val="15000"/>
                  </a:schemeClr>
                </a:solidFill>
                <a:latin typeface="楷体" pitchFamily="49" charset="-122"/>
                <a:ea typeface="楷体" pitchFamily="49" charset="-122"/>
              </a:rPr>
              <a:t>从“立嫡以长”到“家国同构”</a:t>
            </a:r>
            <a:endParaRPr lang="en-US" altLang="zh-CN" sz="1200" dirty="0">
              <a:solidFill>
                <a:schemeClr val="tx1">
                  <a:lumMod val="85000"/>
                  <a:lumOff val="15000"/>
                </a:schemeClr>
              </a:solidFill>
              <a:latin typeface="楷体" pitchFamily="49" charset="-122"/>
              <a:ea typeface="楷体" pitchFamily="49" charset="-122"/>
            </a:endParaRPr>
          </a:p>
          <a:p>
            <a:pPr marL="0" indent="0" algn="r" eaLnBrk="1" hangingPunct="1">
              <a:buFont typeface="Wingdings" panose="05000000000000000000" pitchFamily="2" charset="2"/>
              <a:buNone/>
              <a:defRPr/>
            </a:pPr>
            <a:r>
              <a:rPr lang="en-US" altLang="zh-CN" sz="1200" dirty="0">
                <a:solidFill>
                  <a:schemeClr val="tx1">
                    <a:lumMod val="85000"/>
                    <a:lumOff val="15000"/>
                  </a:schemeClr>
                </a:solidFill>
                <a:latin typeface="楷体" pitchFamily="49" charset="-122"/>
                <a:ea typeface="楷体" pitchFamily="49" charset="-122"/>
              </a:rPr>
              <a:t>—</a:t>
            </a:r>
            <a:r>
              <a:rPr lang="zh-CN" altLang="en-US" sz="1200" dirty="0">
                <a:solidFill>
                  <a:schemeClr val="tx1">
                    <a:lumMod val="85000"/>
                    <a:lumOff val="15000"/>
                  </a:schemeClr>
                </a:solidFill>
                <a:latin typeface="楷体" pitchFamily="49" charset="-122"/>
                <a:ea typeface="楷体" pitchFamily="49" charset="-122"/>
              </a:rPr>
              <a:t>天下归宗</a:t>
            </a:r>
          </a:p>
          <a:p>
            <a:pPr marL="0" indent="0" algn="ctr" eaLnBrk="1" hangingPunct="1">
              <a:buFont typeface="Wingdings" panose="05000000000000000000" pitchFamily="2" charset="2"/>
              <a:buNone/>
              <a:defRPr/>
            </a:pPr>
            <a:r>
              <a:rPr lang="zh-CN" altLang="en-US" sz="1200" dirty="0">
                <a:solidFill>
                  <a:schemeClr val="tx1">
                    <a:lumMod val="85000"/>
                    <a:lumOff val="15000"/>
                  </a:schemeClr>
                </a:solidFill>
                <a:latin typeface="楷体" pitchFamily="49" charset="-122"/>
                <a:ea typeface="楷体" pitchFamily="49" charset="-122"/>
              </a:rPr>
              <a:t>从“制礼作乐”到“协和万民”</a:t>
            </a:r>
            <a:endParaRPr lang="en-US" altLang="zh-CN" sz="1200" dirty="0">
              <a:solidFill>
                <a:schemeClr val="tx1">
                  <a:lumMod val="85000"/>
                  <a:lumOff val="15000"/>
                </a:schemeClr>
              </a:solidFill>
              <a:latin typeface="楷体" pitchFamily="49" charset="-122"/>
              <a:ea typeface="楷体" pitchFamily="49" charset="-122"/>
            </a:endParaRPr>
          </a:p>
          <a:p>
            <a:pPr marL="0" indent="0" algn="r" eaLnBrk="1" hangingPunct="1">
              <a:buFont typeface="Wingdings" panose="05000000000000000000" pitchFamily="2" charset="2"/>
              <a:buNone/>
              <a:defRPr/>
            </a:pPr>
            <a:r>
              <a:rPr lang="en-US" altLang="zh-CN" sz="1200" dirty="0">
                <a:solidFill>
                  <a:schemeClr val="tx1">
                    <a:lumMod val="85000"/>
                    <a:lumOff val="15000"/>
                  </a:schemeClr>
                </a:solidFill>
                <a:latin typeface="楷体" pitchFamily="49" charset="-122"/>
                <a:ea typeface="楷体" pitchFamily="49" charset="-122"/>
              </a:rPr>
              <a:t>—</a:t>
            </a:r>
            <a:r>
              <a:rPr lang="zh-CN" altLang="en-US" sz="1200" dirty="0">
                <a:solidFill>
                  <a:schemeClr val="tx1">
                    <a:lumMod val="85000"/>
                    <a:lumOff val="15000"/>
                  </a:schemeClr>
                </a:solidFill>
                <a:latin typeface="楷体" pitchFamily="49" charset="-122"/>
                <a:ea typeface="楷体" pitchFamily="49" charset="-122"/>
              </a:rPr>
              <a:t>天下归心</a:t>
            </a:r>
          </a:p>
        </p:txBody>
      </p:sp>
      <p:sp>
        <p:nvSpPr>
          <p:cNvPr id="8" name="文本框 4"/>
          <p:cNvSpPr txBox="1">
            <a:spLocks noChangeArrowheads="1"/>
          </p:cNvSpPr>
          <p:nvPr/>
        </p:nvSpPr>
        <p:spPr bwMode="auto">
          <a:xfrm>
            <a:off x="246392" y="1877319"/>
            <a:ext cx="5256213" cy="836769"/>
          </a:xfrm>
          <a:prstGeom prst="rect">
            <a:avLst/>
          </a:prstGeom>
          <a:solidFill>
            <a:srgbClr val="F2F2F2"/>
          </a:solidFill>
          <a:ln w="9525">
            <a:noFill/>
            <a:miter lim="800000"/>
            <a:headEnd/>
            <a:tailEnd/>
          </a:ln>
        </p:spPr>
        <p:txBody>
          <a:bodyPr lIns="48577" tIns="24289" rIns="48577" bIns="24289">
            <a:spAutoFit/>
          </a:bodyPr>
          <a:lstStyle/>
          <a:p>
            <a:pPr>
              <a:lnSpc>
                <a:spcPct val="150000"/>
              </a:lnSpc>
            </a:pPr>
            <a:r>
              <a:rPr lang="zh-CN" altLang="en-US" sz="1200" b="1" dirty="0">
                <a:latin typeface="楷体" pitchFamily="49" charset="-122"/>
                <a:ea typeface="楷体" pitchFamily="49" charset="-122"/>
              </a:rPr>
              <a:t>    </a:t>
            </a:r>
            <a:r>
              <a:rPr lang="zh-CN" altLang="en-US" sz="1200" dirty="0">
                <a:latin typeface="楷体" pitchFamily="49" charset="-122"/>
                <a:ea typeface="楷体" pitchFamily="49" charset="-122"/>
              </a:rPr>
              <a:t>西周建立的政治</a:t>
            </a:r>
            <a:r>
              <a:rPr lang="zh-CN" altLang="en-US" sz="1200" dirty="0" smtClean="0">
                <a:latin typeface="楷体" pitchFamily="49" charset="-122"/>
                <a:ea typeface="楷体" pitchFamily="49" charset="-122"/>
              </a:rPr>
              <a:t>制度，使</a:t>
            </a:r>
            <a:r>
              <a:rPr lang="zh-CN" altLang="en-US" sz="1200" dirty="0">
                <a:latin typeface="楷体" pitchFamily="49" charset="-122"/>
                <a:ea typeface="楷体" pitchFamily="49" charset="-122"/>
              </a:rPr>
              <a:t>华夏大地众多人群走上了统一化的文明进程。中华民族的基础由此而得以生成</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algn="r">
              <a:lnSpc>
                <a:spcPct val="150000"/>
              </a:lnSpc>
            </a:pPr>
            <a:r>
              <a:rPr lang="en-US" altLang="zh-CN" sz="1200" dirty="0" smtClean="0">
                <a:latin typeface="楷体" pitchFamily="49" charset="-122"/>
                <a:ea typeface="楷体" pitchFamily="49" charset="-122"/>
              </a:rPr>
              <a:t>—</a:t>
            </a:r>
            <a:r>
              <a:rPr lang="zh-CN" altLang="en-US" sz="1200" dirty="0">
                <a:latin typeface="楷体" pitchFamily="49" charset="-122"/>
                <a:ea typeface="楷体" pitchFamily="49" charset="-122"/>
              </a:rPr>
              <a:t>摘自李山</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先秦文化史讲义</a:t>
            </a:r>
            <a:r>
              <a:rPr lang="en-US" altLang="zh-CN" sz="1200" dirty="0">
                <a:latin typeface="楷体" pitchFamily="49" charset="-122"/>
                <a:ea typeface="楷体" pitchFamily="49" charset="-122"/>
              </a:rPr>
              <a:t>》</a:t>
            </a:r>
            <a:endParaRPr lang="zh-CN" altLang="en-US" sz="1200"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9" name="TextBox 8"/>
          <p:cNvSpPr txBox="1"/>
          <p:nvPr/>
        </p:nvSpPr>
        <p:spPr>
          <a:xfrm>
            <a:off x="1209244" y="2096562"/>
            <a:ext cx="3326028" cy="332823"/>
          </a:xfrm>
          <a:prstGeom prst="rect">
            <a:avLst/>
          </a:prstGeom>
          <a:noFill/>
        </p:spPr>
        <p:txBody>
          <a:bodyPr wrap="square" lIns="55285" tIns="27642" rIns="55285" bIns="27642" rtlCol="0">
            <a:spAutoFit/>
          </a:bodyPr>
          <a:lstStyle/>
          <a:p>
            <a:pPr lvl="0"/>
            <a:r>
              <a:rPr lang="zh-CN" altLang="en-US" sz="1800" dirty="0" smtClean="0">
                <a:latin typeface="微软雅黑" pitchFamily="34" charset="-122"/>
                <a:ea typeface="微软雅黑" pitchFamily="34" charset="-122"/>
              </a:rPr>
              <a:t>二、夏商西周时期的经济</a:t>
            </a:r>
            <a:endParaRPr lang="en-US" altLang="zh-CN" sz="1800" dirty="0" smtClean="0">
              <a:latin typeface="微软雅黑" pitchFamily="34" charset="-122"/>
              <a:ea typeface="微软雅黑" pitchFamily="34" charset="-122"/>
            </a:endParaRPr>
          </a:p>
        </p:txBody>
      </p:sp>
      <p:sp>
        <p:nvSpPr>
          <p:cNvPr id="10" name="Oval 5"/>
          <p:cNvSpPr>
            <a:spLocks noChangeArrowheads="1"/>
          </p:cNvSpPr>
          <p:nvPr/>
        </p:nvSpPr>
        <p:spPr bwMode="gray">
          <a:xfrm>
            <a:off x="624359" y="615432"/>
            <a:ext cx="4495801" cy="1315590"/>
          </a:xfrm>
          <a:prstGeom prst="ellipse">
            <a:avLst/>
          </a:prstGeom>
          <a:blipFill>
            <a:blip r:embed="rId4" cstate="print"/>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defTabSz="431911">
              <a:lnSpc>
                <a:spcPct val="90000"/>
              </a:lnSpc>
              <a:spcBef>
                <a:spcPct val="0"/>
              </a:spcBef>
              <a:defRPr/>
            </a:pPr>
            <a:endParaRPr lang="en-US" altLang="zh-CN" sz="2000" dirty="0" smtClean="0">
              <a:effectLst>
                <a:outerShdw blurRad="38100" dist="38100" dir="2700000" algn="tl">
                  <a:srgbClr val="C0C0C0"/>
                </a:outerShdw>
              </a:effectLst>
              <a:latin typeface="微软雅黑" pitchFamily="34" charset="-122"/>
              <a:ea typeface="微软雅黑" pitchFamily="34" charset="-122"/>
            </a:endParaRPr>
          </a:p>
        </p:txBody>
      </p:sp>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957735" y="1398613"/>
            <a:ext cx="4162425" cy="258532"/>
          </a:xfrm>
          <a:prstGeom prst="rect">
            <a:avLst/>
          </a:prstGeom>
          <a:noFill/>
        </p:spPr>
        <p:txBody>
          <a:bodyPr wrap="square" rtlCol="0">
            <a:spAutoFit/>
          </a:bodyPr>
          <a:lstStyle/>
          <a:p>
            <a:pPr defTabSz="431911">
              <a:lnSpc>
                <a:spcPct val="90000"/>
              </a:lnSpc>
              <a:spcBef>
                <a:spcPct val="0"/>
              </a:spcBef>
              <a:defRPr/>
            </a:pPr>
            <a:r>
              <a:rPr lang="zh-CN" altLang="en-US" sz="1200" b="1" dirty="0" smtClean="0">
                <a:effectLst>
                  <a:outerShdw blurRad="38100" dist="38100" dir="2700000" algn="tl">
                    <a:srgbClr val="C0C0C0"/>
                  </a:outerShdw>
                </a:effectLst>
                <a:latin typeface="微软雅黑" pitchFamily="34" charset="-122"/>
                <a:ea typeface="微软雅黑" pitchFamily="34" charset="-122"/>
              </a:rPr>
              <a:t>（公元前</a:t>
            </a:r>
            <a:r>
              <a:rPr lang="en-US" altLang="zh-CN" sz="1200" b="1" dirty="0" smtClean="0">
                <a:effectLst>
                  <a:outerShdw blurRad="38100" dist="38100" dir="2700000" algn="tl">
                    <a:srgbClr val="C0C0C0"/>
                  </a:outerShdw>
                </a:effectLst>
                <a:latin typeface="微软雅黑" pitchFamily="34" charset="-122"/>
                <a:ea typeface="微软雅黑" pitchFamily="34" charset="-122"/>
              </a:rPr>
              <a:t>2070</a:t>
            </a:r>
            <a:r>
              <a:rPr lang="zh-CN" altLang="en-US" sz="1200" b="1" dirty="0" smtClean="0">
                <a:effectLst>
                  <a:outerShdw blurRad="38100" dist="38100" dir="2700000" algn="tl">
                    <a:srgbClr val="C0C0C0"/>
                  </a:outerShdw>
                </a:effectLst>
                <a:latin typeface="微软雅黑" pitchFamily="34" charset="-122"/>
                <a:ea typeface="微软雅黑" pitchFamily="34" charset="-122"/>
              </a:rPr>
              <a:t>年</a:t>
            </a:r>
            <a:r>
              <a:rPr lang="zh-CN" altLang="zh-CN" sz="1200" b="1" dirty="0" smtClean="0">
                <a:effectLst>
                  <a:outerShdw blurRad="38100" dist="38100" dir="2700000" algn="tl">
                    <a:srgbClr val="C0C0C0"/>
                  </a:outerShdw>
                </a:effectLst>
                <a:latin typeface="微软雅黑" pitchFamily="34" charset="-122"/>
                <a:ea typeface="微软雅黑" pitchFamily="34" charset="-122"/>
              </a:rPr>
              <a:t>----</a:t>
            </a:r>
            <a:r>
              <a:rPr lang="zh-CN" altLang="en-US" sz="1200" b="1" dirty="0" smtClean="0">
                <a:effectLst>
                  <a:outerShdw blurRad="38100" dist="38100" dir="2700000" algn="tl">
                    <a:srgbClr val="C0C0C0"/>
                  </a:outerShdw>
                </a:effectLst>
                <a:latin typeface="微软雅黑" pitchFamily="34" charset="-122"/>
                <a:ea typeface="微软雅黑" pitchFamily="34" charset="-122"/>
              </a:rPr>
              <a:t>公元前</a:t>
            </a:r>
            <a:r>
              <a:rPr lang="en-US" altLang="zh-CN" sz="1200" b="1" dirty="0" smtClean="0">
                <a:effectLst>
                  <a:outerShdw blurRad="38100" dist="38100" dir="2700000" algn="tl">
                    <a:srgbClr val="C0C0C0"/>
                  </a:outerShdw>
                </a:effectLst>
                <a:latin typeface="微软雅黑" pitchFamily="34" charset="-122"/>
                <a:ea typeface="微软雅黑" pitchFamily="34" charset="-122"/>
              </a:rPr>
              <a:t>1046</a:t>
            </a:r>
            <a:r>
              <a:rPr lang="zh-CN" altLang="en-US" sz="1200" b="1" dirty="0" smtClean="0">
                <a:effectLst>
                  <a:outerShdw blurRad="38100" dist="38100" dir="2700000" algn="tl">
                    <a:srgbClr val="C0C0C0"/>
                  </a:outerShdw>
                </a:effectLst>
                <a:latin typeface="微软雅黑" pitchFamily="34" charset="-122"/>
                <a:ea typeface="微软雅黑" pitchFamily="34" charset="-122"/>
              </a:rPr>
              <a:t>年</a:t>
            </a:r>
            <a:r>
              <a:rPr lang="zh-CN" altLang="zh-CN" sz="1200" b="1" dirty="0" smtClean="0">
                <a:effectLst>
                  <a:outerShdw blurRad="38100" dist="38100" dir="2700000" algn="tl">
                    <a:srgbClr val="C0C0C0"/>
                  </a:outerShdw>
                </a:effectLst>
                <a:latin typeface="微软雅黑" pitchFamily="34" charset="-122"/>
                <a:ea typeface="微软雅黑" pitchFamily="34" charset="-122"/>
              </a:rPr>
              <a:t>----</a:t>
            </a:r>
            <a:r>
              <a:rPr lang="zh-CN" altLang="en-US" sz="1200" b="1" dirty="0" smtClean="0">
                <a:effectLst>
                  <a:outerShdw blurRad="38100" dist="38100" dir="2700000" algn="tl">
                    <a:srgbClr val="C0C0C0"/>
                  </a:outerShdw>
                </a:effectLst>
                <a:latin typeface="微软雅黑" pitchFamily="34" charset="-122"/>
                <a:ea typeface="微软雅黑" pitchFamily="34" charset="-122"/>
              </a:rPr>
              <a:t>约公元前</a:t>
            </a:r>
            <a:r>
              <a:rPr lang="en-US" altLang="zh-CN" sz="1200" b="1" dirty="0" smtClean="0">
                <a:effectLst>
                  <a:outerShdw blurRad="38100" dist="38100" dir="2700000" algn="tl">
                    <a:srgbClr val="C0C0C0"/>
                  </a:outerShdw>
                </a:effectLst>
                <a:latin typeface="微软雅黑" pitchFamily="34" charset="-122"/>
                <a:ea typeface="微软雅黑" pitchFamily="34" charset="-122"/>
              </a:rPr>
              <a:t>770</a:t>
            </a:r>
            <a:r>
              <a:rPr lang="zh-CN" altLang="en-US" sz="1200" b="1" dirty="0" smtClean="0">
                <a:effectLst>
                  <a:outerShdw blurRad="38100" dist="38100" dir="2700000" algn="tl">
                    <a:srgbClr val="C0C0C0"/>
                  </a:outerShdw>
                </a:effectLst>
                <a:latin typeface="微软雅黑" pitchFamily="34" charset="-122"/>
                <a:ea typeface="微软雅黑" pitchFamily="34" charset="-122"/>
              </a:rPr>
              <a:t>年）</a:t>
            </a:r>
          </a:p>
        </p:txBody>
      </p:sp>
      <p:sp>
        <p:nvSpPr>
          <p:cNvPr id="13" name="TextBox 12"/>
          <p:cNvSpPr txBox="1"/>
          <p:nvPr/>
        </p:nvSpPr>
        <p:spPr>
          <a:xfrm>
            <a:off x="1972146" y="956220"/>
            <a:ext cx="1800225" cy="400110"/>
          </a:xfrm>
          <a:prstGeom prst="rect">
            <a:avLst/>
          </a:prstGeom>
          <a:noFill/>
        </p:spPr>
        <p:txBody>
          <a:bodyPr wrap="square" rtlCol="0">
            <a:spAutoFit/>
          </a:bodyPr>
          <a:lstStyle/>
          <a:p>
            <a:r>
              <a:rPr lang="zh-CN" altLang="en-US" sz="2000" dirty="0" smtClean="0">
                <a:effectLst>
                  <a:outerShdw blurRad="38100" dist="38100" dir="2700000" algn="tl">
                    <a:srgbClr val="C0C0C0"/>
                  </a:outerShdw>
                </a:effectLst>
                <a:latin typeface="微软雅黑" pitchFamily="34" charset="-122"/>
                <a:ea typeface="微软雅黑" pitchFamily="34" charset="-122"/>
              </a:rPr>
              <a:t>夏商西周时期</a:t>
            </a:r>
            <a:endParaRPr lang="en-US" altLang="zh-CN" sz="2000" dirty="0" smtClean="0">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spd="med" advClick="0" advTm="0">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Text Box 3"/>
          <p:cNvSpPr txBox="1">
            <a:spLocks noChangeArrowheads="1"/>
          </p:cNvSpPr>
          <p:nvPr/>
        </p:nvSpPr>
        <p:spPr bwMode="auto">
          <a:xfrm>
            <a:off x="307927" y="1728778"/>
            <a:ext cx="5210185" cy="603050"/>
          </a:xfrm>
          <a:prstGeom prst="rect">
            <a:avLst/>
          </a:prstGeom>
          <a:noFill/>
          <a:ln w="9525">
            <a:noFill/>
            <a:miter lim="800000"/>
            <a:headEnd/>
            <a:tailEnd/>
          </a:ln>
        </p:spPr>
        <p:txBody>
          <a:bodyPr wrap="square" lIns="48577" tIns="24289" rIns="48577" bIns="24289">
            <a:spAutoFit/>
          </a:bodyPr>
          <a:lstStyle/>
          <a:p>
            <a:pPr>
              <a:lnSpc>
                <a:spcPct val="150000"/>
              </a:lnSpc>
              <a:spcBef>
                <a:spcPct val="50000"/>
              </a:spcBef>
            </a:pPr>
            <a:r>
              <a:rPr lang="zh-CN"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考点</a:t>
            </a:r>
            <a:r>
              <a:rPr lang="zh-CN"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夏商西周时期的生产工具的改进与耕作技术的发展、土地制度的演变、金属冶炼、制瓷和纺织、官营手工业、商业的繁荣。</a:t>
            </a:r>
            <a:endParaRPr lang="zh-CN" altLang="en-US" sz="1200" dirty="0">
              <a:latin typeface="楷体" pitchFamily="49" charset="-122"/>
              <a:ea typeface="楷体" pitchFamily="49" charset="-122"/>
            </a:endParaRPr>
          </a:p>
        </p:txBody>
      </p:sp>
      <p:sp>
        <p:nvSpPr>
          <p:cNvPr id="6" name="Text Box 5"/>
          <p:cNvSpPr txBox="1">
            <a:spLocks noChangeArrowheads="1"/>
          </p:cNvSpPr>
          <p:nvPr/>
        </p:nvSpPr>
        <p:spPr bwMode="auto">
          <a:xfrm>
            <a:off x="266256" y="710977"/>
            <a:ext cx="5193716" cy="880049"/>
          </a:xfrm>
          <a:prstGeom prst="rect">
            <a:avLst/>
          </a:prstGeom>
          <a:noFill/>
          <a:ln w="9525">
            <a:noFill/>
            <a:miter lim="800000"/>
            <a:headEnd/>
            <a:tailEnd/>
          </a:ln>
        </p:spPr>
        <p:txBody>
          <a:bodyPr wrap="square" lIns="48577" tIns="24289" rIns="48577" bIns="24289">
            <a:spAutoFit/>
          </a:bodyPr>
          <a:lstStyle/>
          <a:p>
            <a:pPr>
              <a:lnSpc>
                <a:spcPct val="150000"/>
              </a:lnSpc>
              <a:spcBef>
                <a:spcPct val="50000"/>
              </a:spcBef>
            </a:pPr>
            <a:r>
              <a:rPr lang="zh-CN" altLang="en-US" sz="1200" dirty="0" smtClean="0">
                <a:latin typeface="楷体" pitchFamily="49" charset="-122"/>
                <a:ea typeface="楷体" pitchFamily="49" charset="-122"/>
              </a:rPr>
              <a:t>【课标】知道夏商西周时期农业主要耕作方式和土地制度，了解这一时期的农业经济的基本特点；列举</a:t>
            </a:r>
            <a:r>
              <a:rPr lang="zh-CN" altLang="en-US" sz="1200" dirty="0" smtClean="0">
                <a:latin typeface="楷体" pitchFamily="49" charset="-122"/>
                <a:ea typeface="楷体" pitchFamily="49" charset="-122"/>
                <a:sym typeface="Arial" pitchFamily="34" charset="0"/>
              </a:rPr>
              <a:t>夏商西周时期的手工业发展的基本史实，认识手工业发展的特征；概述商业发展的概貌，了解这一时期的商业发展的特点。</a:t>
            </a:r>
            <a:endParaRPr lang="zh-CN" altLang="en-US" sz="1200" dirty="0">
              <a:latin typeface="楷体" pitchFamily="49" charset="-122"/>
              <a:ea typeface="楷体" pitchFamily="49" charset="-122"/>
              <a:sym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4"/>
          <p:cNvSpPr txBox="1">
            <a:spLocks noChangeArrowheads="1"/>
          </p:cNvSpPr>
          <p:nvPr/>
        </p:nvSpPr>
        <p:spPr bwMode="auto">
          <a:xfrm>
            <a:off x="325439" y="1150014"/>
            <a:ext cx="3127375" cy="510717"/>
          </a:xfrm>
          <a:prstGeom prst="rect">
            <a:avLst/>
          </a:prstGeom>
          <a:noFill/>
          <a:ln w="9525">
            <a:noFill/>
            <a:miter lim="800000"/>
            <a:headEnd/>
            <a:tailEnd/>
          </a:ln>
        </p:spPr>
        <p:txBody>
          <a:bodyPr lIns="48577" tIns="24289" rIns="48577" bIns="24289">
            <a:spAutoFit/>
          </a:bodyPr>
          <a:lstStyle/>
          <a:p>
            <a:pPr>
              <a:spcBef>
                <a:spcPct val="50000"/>
              </a:spcBef>
            </a:pPr>
            <a:r>
              <a:rPr lang="zh-CN" altLang="zh-CN" sz="1200" b="1" dirty="0">
                <a:latin typeface="微软雅黑" pitchFamily="34" charset="-122"/>
                <a:ea typeface="微软雅黑" pitchFamily="34" charset="-122"/>
              </a:rPr>
              <a:t> </a:t>
            </a:r>
            <a:r>
              <a:rPr lang="zh-CN" altLang="zh-CN"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1</a:t>
            </a:r>
            <a:r>
              <a:rPr lang="zh-CN"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农业生产的重要</a:t>
            </a:r>
            <a:r>
              <a:rPr lang="zh-CN" altLang="en-US" sz="1200" dirty="0" smtClean="0">
                <a:latin typeface="微软雅黑" pitchFamily="34" charset="-122"/>
                <a:ea typeface="微软雅黑" pitchFamily="34" charset="-122"/>
              </a:rPr>
              <a:t>工具：</a:t>
            </a:r>
            <a:endParaRPr lang="zh-CN" altLang="en-US" sz="1200" dirty="0">
              <a:latin typeface="微软雅黑" pitchFamily="34" charset="-122"/>
              <a:ea typeface="微软雅黑" pitchFamily="34" charset="-122"/>
            </a:endParaRPr>
          </a:p>
          <a:p>
            <a:pPr>
              <a:spcBef>
                <a:spcPct val="50000"/>
              </a:spcBef>
            </a:pPr>
            <a:r>
              <a:rPr lang="zh-CN" altLang="zh-CN" sz="1200" dirty="0">
                <a:latin typeface="微软雅黑" pitchFamily="34" charset="-122"/>
                <a:ea typeface="微软雅黑" pitchFamily="34" charset="-122"/>
              </a:rPr>
              <a:t>    </a:t>
            </a:r>
            <a:r>
              <a:rPr lang="zh-CN" altLang="en-US" sz="1200" dirty="0">
                <a:latin typeface="微软雅黑" pitchFamily="34" charset="-122"/>
                <a:ea typeface="微软雅黑" pitchFamily="34" charset="-122"/>
              </a:rPr>
              <a:t>耒、耜 （材料为木、石等）   </a:t>
            </a:r>
          </a:p>
        </p:txBody>
      </p:sp>
      <p:sp>
        <p:nvSpPr>
          <p:cNvPr id="90116" name="Text Box 5"/>
          <p:cNvSpPr txBox="1">
            <a:spLocks noChangeArrowheads="1"/>
          </p:cNvSpPr>
          <p:nvPr/>
        </p:nvSpPr>
        <p:spPr bwMode="auto">
          <a:xfrm>
            <a:off x="460390" y="482531"/>
            <a:ext cx="2057400" cy="295274"/>
          </a:xfrm>
          <a:prstGeom prst="rect">
            <a:avLst/>
          </a:prstGeom>
          <a:noFill/>
          <a:ln w="9525">
            <a:noFill/>
            <a:miter lim="800000"/>
            <a:headEnd/>
            <a:tailEnd/>
          </a:ln>
        </p:spPr>
        <p:txBody>
          <a:bodyPr lIns="48577" tIns="24289" rIns="48577" bIns="24289">
            <a:spAutoFit/>
          </a:bodyPr>
          <a:lstStyle/>
          <a:p>
            <a:pPr>
              <a:spcBef>
                <a:spcPct val="50000"/>
              </a:spcBef>
            </a:pPr>
            <a:r>
              <a:rPr lang="zh-CN"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农业生产的发展    </a:t>
            </a:r>
          </a:p>
        </p:txBody>
      </p:sp>
      <p:grpSp>
        <p:nvGrpSpPr>
          <p:cNvPr id="2" name="Group 8"/>
          <p:cNvGrpSpPr>
            <a:grpSpLocks/>
          </p:cNvGrpSpPr>
          <p:nvPr/>
        </p:nvGrpSpPr>
        <p:grpSpPr bwMode="auto">
          <a:xfrm>
            <a:off x="2894275" y="661299"/>
            <a:ext cx="2234315" cy="1515805"/>
            <a:chOff x="0" y="0"/>
            <a:chExt cx="1769" cy="1608"/>
          </a:xfrm>
        </p:grpSpPr>
        <p:pic>
          <p:nvPicPr>
            <p:cNvPr id="90121" name="Picture 10" descr="商周时期的青铜制农具"/>
            <p:cNvPicPr>
              <a:picLocks noChangeAspect="1" noChangeArrowheads="1"/>
            </p:cNvPicPr>
            <p:nvPr/>
          </p:nvPicPr>
          <p:blipFill>
            <a:blip r:embed="rId2"/>
            <a:srcRect/>
            <a:stretch>
              <a:fillRect/>
            </a:stretch>
          </p:blipFill>
          <p:spPr bwMode="auto">
            <a:xfrm>
              <a:off x="0" y="0"/>
              <a:ext cx="1769" cy="1270"/>
            </a:xfrm>
            <a:prstGeom prst="rect">
              <a:avLst/>
            </a:prstGeom>
            <a:noFill/>
            <a:ln w="9525">
              <a:solidFill>
                <a:srgbClr val="FFFF00"/>
              </a:solidFill>
              <a:miter lim="800000"/>
              <a:headEnd/>
              <a:tailEnd/>
            </a:ln>
            <a:effectLst>
              <a:outerShdw dist="107763" dir="2700000" algn="ctr" rotWithShape="0">
                <a:srgbClr val="808080">
                  <a:alpha val="50000"/>
                </a:srgbClr>
              </a:outerShdw>
            </a:effectLst>
          </p:spPr>
        </p:pic>
        <p:sp>
          <p:nvSpPr>
            <p:cNvPr id="32778" name="Rectangle 12"/>
            <p:cNvSpPr>
              <a:spLocks noChangeArrowheads="1"/>
            </p:cNvSpPr>
            <p:nvPr/>
          </p:nvSpPr>
          <p:spPr bwMode="auto">
            <a:xfrm>
              <a:off x="136" y="1314"/>
              <a:ext cx="1543" cy="294"/>
            </a:xfrm>
            <a:prstGeom prst="rect">
              <a:avLst/>
            </a:prstGeom>
            <a:noFill/>
            <a:ln w="9525">
              <a:noFill/>
              <a:miter lim="800000"/>
            </a:ln>
          </p:spPr>
          <p:txBody>
            <a:bodyPr>
              <a:spAutoFit/>
            </a:bodyPr>
            <a:lstStyle/>
            <a:p>
              <a:pPr>
                <a:defRPr/>
              </a:pPr>
              <a:r>
                <a:rPr lang="zh-CN" altLang="en-US" sz="1200" b="1" dirty="0" smtClean="0">
                  <a:effectLst>
                    <a:outerShdw blurRad="38100" dist="38100" dir="2700000" algn="tl">
                      <a:srgbClr val="C0C0C0"/>
                    </a:outerShdw>
                  </a:effectLst>
                  <a:latin typeface="微软雅黑" pitchFamily="34" charset="-122"/>
                  <a:ea typeface="微软雅黑" pitchFamily="34" charset="-122"/>
                </a:rPr>
                <a:t>       </a:t>
              </a:r>
              <a:r>
                <a:rPr lang="zh-CN" altLang="en-US" sz="1200" dirty="0" smtClean="0">
                  <a:effectLst>
                    <a:outerShdw blurRad="38100" dist="38100" dir="2700000" algn="tl">
                      <a:srgbClr val="C0C0C0"/>
                    </a:outerShdw>
                  </a:effectLst>
                  <a:latin typeface="微软雅黑" pitchFamily="34" charset="-122"/>
                  <a:ea typeface="微软雅黑" pitchFamily="34" charset="-122"/>
                </a:rPr>
                <a:t>商</a:t>
              </a:r>
              <a:r>
                <a:rPr lang="zh-CN" altLang="en-US" sz="1200" dirty="0">
                  <a:effectLst>
                    <a:outerShdw blurRad="38100" dist="38100" dir="2700000" algn="tl">
                      <a:srgbClr val="C0C0C0"/>
                    </a:outerShdw>
                  </a:effectLst>
                  <a:latin typeface="微软雅黑" pitchFamily="34" charset="-122"/>
                  <a:ea typeface="微软雅黑" pitchFamily="34" charset="-122"/>
                </a:rPr>
                <a:t>周时期的青铜农具</a:t>
              </a:r>
            </a:p>
          </p:txBody>
        </p:sp>
      </p:grpSp>
      <p:sp>
        <p:nvSpPr>
          <p:cNvPr id="12"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1200" dirty="0">
              <a:solidFill>
                <a:schemeClr val="tx1"/>
              </a:solidFill>
              <a:latin typeface="微软雅黑" pitchFamily="34" charset="-122"/>
              <a:ea typeface="微软雅黑" pitchFamily="34" charset="-122"/>
            </a:endParaRPr>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03995"/>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文本框 2"/>
          <p:cNvSpPr txBox="1">
            <a:spLocks noChangeArrowheads="1"/>
          </p:cNvSpPr>
          <p:nvPr/>
        </p:nvSpPr>
        <p:spPr bwMode="auto">
          <a:xfrm>
            <a:off x="412121" y="522733"/>
            <a:ext cx="3747606" cy="249107"/>
          </a:xfrm>
          <a:prstGeom prst="rect">
            <a:avLst/>
          </a:prstGeom>
          <a:noFill/>
          <a:ln w="9525">
            <a:noFill/>
            <a:miter lim="800000"/>
            <a:headEnd/>
            <a:tailEnd/>
          </a:ln>
        </p:spPr>
        <p:txBody>
          <a:bodyPr wrap="square" lIns="48577" tIns="24289" rIns="48577" bIns="24289">
            <a:spAutoFit/>
          </a:bodyPr>
          <a:lstStyle/>
          <a:p>
            <a:r>
              <a:rPr lang="zh-CN" altLang="en-US" sz="1300" dirty="0" smtClean="0">
                <a:latin typeface="微软雅黑" pitchFamily="34" charset="-122"/>
                <a:ea typeface="微软雅黑" pitchFamily="34" charset="-122"/>
              </a:rPr>
              <a:t>例： </a:t>
            </a:r>
            <a:r>
              <a:rPr lang="zh-CN" altLang="en-US" sz="1300" dirty="0">
                <a:latin typeface="微软雅黑" pitchFamily="34" charset="-122"/>
                <a:ea typeface="微软雅黑" pitchFamily="34" charset="-122"/>
              </a:rPr>
              <a:t>以下四幅图片</a:t>
            </a:r>
            <a:r>
              <a:rPr lang="zh-CN" altLang="en-US" sz="1300" dirty="0" smtClean="0">
                <a:latin typeface="微软雅黑" pitchFamily="34" charset="-122"/>
                <a:ea typeface="微软雅黑" pitchFamily="34" charset="-122"/>
              </a:rPr>
              <a:t>中，与</a:t>
            </a:r>
            <a:r>
              <a:rPr lang="zh-CN" altLang="en-US" sz="1300" dirty="0">
                <a:latin typeface="微软雅黑" pitchFamily="34" charset="-122"/>
                <a:ea typeface="微软雅黑" pitchFamily="34" charset="-122"/>
              </a:rPr>
              <a:t>商朝经济活动相关的</a:t>
            </a:r>
            <a:r>
              <a:rPr lang="zh-CN" altLang="en-US" sz="1300" dirty="0" smtClean="0">
                <a:latin typeface="微软雅黑" pitchFamily="34" charset="-122"/>
                <a:ea typeface="微软雅黑" pitchFamily="34" charset="-122"/>
              </a:rPr>
              <a:t>有</a:t>
            </a:r>
            <a:endParaRPr lang="zh-CN" altLang="en-US" sz="1300" dirty="0">
              <a:latin typeface="微软雅黑" pitchFamily="34" charset="-122"/>
              <a:ea typeface="微软雅黑" pitchFamily="34" charset="-122"/>
            </a:endParaRPr>
          </a:p>
        </p:txBody>
      </p:sp>
      <p:pic>
        <p:nvPicPr>
          <p:cNvPr id="90119" name="图片 4"/>
          <p:cNvPicPr>
            <a:picLocks noChangeAspect="1" noChangeArrowheads="1"/>
          </p:cNvPicPr>
          <p:nvPr/>
        </p:nvPicPr>
        <p:blipFill>
          <a:blip r:embed="rId2">
            <a:lum contrast="18000"/>
          </a:blip>
          <a:srcRect/>
          <a:stretch>
            <a:fillRect/>
          </a:stretch>
        </p:blipFill>
        <p:spPr bwMode="auto">
          <a:xfrm>
            <a:off x="641978" y="951398"/>
            <a:ext cx="4506324" cy="1183964"/>
          </a:xfrm>
          <a:prstGeom prst="rect">
            <a:avLst/>
          </a:prstGeom>
          <a:noFill/>
          <a:ln w="9525">
            <a:noFill/>
            <a:miter lim="800000"/>
            <a:headEnd/>
            <a:tailEnd/>
          </a:ln>
        </p:spPr>
      </p:pic>
      <p:sp>
        <p:nvSpPr>
          <p:cNvPr id="90120" name="文本框 3"/>
          <p:cNvSpPr txBox="1">
            <a:spLocks noChangeArrowheads="1"/>
          </p:cNvSpPr>
          <p:nvPr/>
        </p:nvSpPr>
        <p:spPr bwMode="auto">
          <a:xfrm>
            <a:off x="703221" y="2514091"/>
            <a:ext cx="4581525" cy="249107"/>
          </a:xfrm>
          <a:prstGeom prst="rect">
            <a:avLst/>
          </a:prstGeom>
          <a:noFill/>
          <a:ln w="9525">
            <a:noFill/>
            <a:miter lim="800000"/>
            <a:headEnd/>
            <a:tailEnd/>
          </a:ln>
        </p:spPr>
        <p:txBody>
          <a:bodyPr lIns="48577" tIns="24289" rIns="48577" bIns="24289">
            <a:spAutoFit/>
          </a:bodyPr>
          <a:lstStyle/>
          <a:p>
            <a:r>
              <a:rPr lang="zh-CN" altLang="en-US" sz="1300" dirty="0">
                <a:latin typeface="微软雅黑" pitchFamily="34" charset="-122"/>
                <a:ea typeface="微软雅黑" pitchFamily="34" charset="-122"/>
              </a:rPr>
              <a:t>A.①②         B.①③             C.②④                D.③</a:t>
            </a:r>
            <a:r>
              <a:rPr lang="zh-CN" altLang="en-US" sz="1300" dirty="0" smtClean="0">
                <a:latin typeface="微软雅黑" pitchFamily="34" charset="-122"/>
                <a:ea typeface="微软雅黑" pitchFamily="34" charset="-122"/>
              </a:rPr>
              <a:t>④</a:t>
            </a:r>
            <a:endParaRPr lang="zh-CN" altLang="en-US" sz="1300" dirty="0">
              <a:latin typeface="微软雅黑" pitchFamily="34" charset="-122"/>
              <a:ea typeface="微软雅黑" pitchFamily="34" charset="-122"/>
            </a:endParaRPr>
          </a:p>
        </p:txBody>
      </p:sp>
      <p:sp>
        <p:nvSpPr>
          <p:cNvPr id="10"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latin typeface="微软雅黑" pitchFamily="34" charset="-122"/>
              <a:ea typeface="微软雅黑" pitchFamily="34" charset="-122"/>
            </a:endParaRP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1"/>
          <p:cNvSpPr>
            <a:spLocks noChangeArrowheads="1"/>
          </p:cNvSpPr>
          <p:nvPr/>
        </p:nvSpPr>
        <p:spPr bwMode="auto">
          <a:xfrm>
            <a:off x="693739" y="387350"/>
            <a:ext cx="4371975" cy="349135"/>
          </a:xfrm>
          <a:prstGeom prst="rect">
            <a:avLst/>
          </a:prstGeom>
          <a:noFill/>
          <a:ln w="9525">
            <a:noFill/>
            <a:miter lim="800000"/>
            <a:headEnd/>
            <a:tailEnd/>
          </a:ln>
        </p:spPr>
        <p:txBody>
          <a:bodyPr lIns="48577" tIns="24289" rIns="48577" bIns="24289">
            <a:spAutoFit/>
          </a:bodyPr>
          <a:lstStyle/>
          <a:p>
            <a:pPr>
              <a:lnSpc>
                <a:spcPct val="150000"/>
              </a:lnSpc>
            </a:pPr>
            <a:r>
              <a:rPr lang="zh-CN" altLang="en-US" sz="1100" dirty="0">
                <a:latin typeface="黑体" pitchFamily="49" charset="-122"/>
                <a:ea typeface="黑体" pitchFamily="49" charset="-122"/>
                <a:sym typeface="宋体" pitchFamily="2" charset="-122"/>
              </a:rPr>
              <a:t>　</a:t>
            </a:r>
            <a:r>
              <a:rPr lang="zh-CN" altLang="en-US" sz="1300" dirty="0">
                <a:latin typeface="黑体" pitchFamily="49" charset="-122"/>
                <a:ea typeface="黑体" pitchFamily="49" charset="-122"/>
                <a:sym typeface="宋体" pitchFamily="2" charset="-122"/>
              </a:rPr>
              <a:t>　</a:t>
            </a:r>
            <a:endParaRPr lang="zh-CN" altLang="en-US" sz="1300" b="1" dirty="0">
              <a:latin typeface="楷体" pitchFamily="49" charset="-122"/>
              <a:ea typeface="楷体" pitchFamily="49" charset="-122"/>
              <a:sym typeface="宋体" pitchFamily="2" charset="-122"/>
            </a:endParaRPr>
          </a:p>
        </p:txBody>
      </p:sp>
      <p:pic>
        <p:nvPicPr>
          <p:cNvPr id="91139" name="Picture 8" descr="101110165025_x0416"/>
          <p:cNvPicPr>
            <a:picLocks noChangeAspect="1" noChangeArrowheads="1"/>
          </p:cNvPicPr>
          <p:nvPr/>
        </p:nvPicPr>
        <p:blipFill>
          <a:blip r:embed="rId2"/>
          <a:srcRect/>
          <a:stretch>
            <a:fillRect/>
          </a:stretch>
        </p:blipFill>
        <p:spPr bwMode="auto">
          <a:xfrm>
            <a:off x="566517" y="1020336"/>
            <a:ext cx="1667800" cy="1436617"/>
          </a:xfrm>
          <a:prstGeom prst="rect">
            <a:avLst/>
          </a:prstGeom>
          <a:noFill/>
          <a:ln w="9525">
            <a:noFill/>
            <a:miter lim="800000"/>
            <a:headEnd/>
            <a:tailEnd/>
          </a:ln>
        </p:spPr>
      </p:pic>
      <p:sp>
        <p:nvSpPr>
          <p:cNvPr id="91141" name="文本框 3"/>
          <p:cNvSpPr txBox="1">
            <a:spLocks noChangeArrowheads="1"/>
          </p:cNvSpPr>
          <p:nvPr/>
        </p:nvSpPr>
        <p:spPr bwMode="auto">
          <a:xfrm>
            <a:off x="2359274" y="1134773"/>
            <a:ext cx="2761366" cy="1249381"/>
          </a:xfrm>
          <a:prstGeom prst="rect">
            <a:avLst/>
          </a:prstGeom>
          <a:noFill/>
          <a:ln w="9525">
            <a:noFill/>
            <a:miter lim="800000"/>
            <a:headEnd/>
            <a:tailEnd/>
          </a:ln>
        </p:spPr>
        <p:txBody>
          <a:bodyPr wrap="square" lIns="48577" tIns="24289" rIns="48577" bIns="24289">
            <a:spAutoFit/>
          </a:bodyPr>
          <a:lstStyle/>
          <a:p>
            <a:pPr>
              <a:lnSpc>
                <a:spcPct val="150000"/>
              </a:lnSpc>
            </a:pPr>
            <a:r>
              <a:rPr lang="en-US" altLang="zh-CN" sz="1300" dirty="0">
                <a:latin typeface="楷体" pitchFamily="49" charset="-122"/>
                <a:ea typeface="楷体" pitchFamily="49" charset="-122"/>
              </a:rPr>
              <a:t>    </a:t>
            </a:r>
            <a:r>
              <a:rPr lang="zh-CN" altLang="en-US" sz="1300" dirty="0" smtClean="0">
                <a:latin typeface="楷体" pitchFamily="49" charset="-122"/>
                <a:ea typeface="楷体" pitchFamily="49" charset="-122"/>
              </a:rPr>
              <a:t>方</a:t>
            </a:r>
            <a:r>
              <a:rPr lang="zh-CN" altLang="en-US" sz="1300" dirty="0">
                <a:latin typeface="楷体" pitchFamily="49" charset="-122"/>
                <a:ea typeface="楷体" pitchFamily="49" charset="-122"/>
              </a:rPr>
              <a:t>里而</a:t>
            </a:r>
            <a:r>
              <a:rPr lang="zh-CN" altLang="en-US" sz="1300" dirty="0" smtClean="0">
                <a:latin typeface="楷体" pitchFamily="49" charset="-122"/>
                <a:ea typeface="楷体" pitchFamily="49" charset="-122"/>
              </a:rPr>
              <a:t>井，井</a:t>
            </a:r>
            <a:r>
              <a:rPr lang="zh-CN" altLang="en-US" sz="1300" dirty="0">
                <a:latin typeface="楷体" pitchFamily="49" charset="-122"/>
                <a:ea typeface="楷体" pitchFamily="49" charset="-122"/>
              </a:rPr>
              <a:t>九百</a:t>
            </a:r>
            <a:r>
              <a:rPr lang="zh-CN" altLang="en-US" sz="1300" dirty="0" smtClean="0">
                <a:latin typeface="楷体" pitchFamily="49" charset="-122"/>
                <a:ea typeface="楷体" pitchFamily="49" charset="-122"/>
              </a:rPr>
              <a:t>亩，期</a:t>
            </a:r>
            <a:r>
              <a:rPr lang="zh-CN" altLang="en-US" sz="1300" dirty="0">
                <a:latin typeface="楷体" pitchFamily="49" charset="-122"/>
                <a:ea typeface="楷体" pitchFamily="49" charset="-122"/>
              </a:rPr>
              <a:t>中为公田。八家皆私百</a:t>
            </a:r>
            <a:r>
              <a:rPr lang="zh-CN" altLang="en-US" sz="1300" dirty="0" smtClean="0">
                <a:latin typeface="楷体" pitchFamily="49" charset="-122"/>
                <a:ea typeface="楷体" pitchFamily="49" charset="-122"/>
              </a:rPr>
              <a:t>亩，同</a:t>
            </a:r>
            <a:r>
              <a:rPr lang="zh-CN" altLang="en-US" sz="1300" dirty="0">
                <a:latin typeface="楷体" pitchFamily="49" charset="-122"/>
                <a:ea typeface="楷体" pitchFamily="49" charset="-122"/>
              </a:rPr>
              <a:t>养公</a:t>
            </a:r>
            <a:r>
              <a:rPr lang="zh-CN" altLang="en-US" sz="1300" dirty="0" smtClean="0">
                <a:latin typeface="楷体" pitchFamily="49" charset="-122"/>
                <a:ea typeface="楷体" pitchFamily="49" charset="-122"/>
              </a:rPr>
              <a:t>田，公事毕，然后</a:t>
            </a:r>
            <a:r>
              <a:rPr lang="zh-CN" altLang="en-US" sz="1300" dirty="0">
                <a:latin typeface="楷体" pitchFamily="49" charset="-122"/>
                <a:ea typeface="楷体" pitchFamily="49" charset="-122"/>
              </a:rPr>
              <a:t>敢治私事。</a:t>
            </a:r>
          </a:p>
          <a:p>
            <a:pPr algn="r">
              <a:lnSpc>
                <a:spcPct val="150000"/>
              </a:lnSpc>
            </a:pP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《孟子· 滕文公上》</a:t>
            </a:r>
          </a:p>
        </p:txBody>
      </p:sp>
      <p:sp>
        <p:nvSpPr>
          <p:cNvPr id="91143" name="Text Box 6"/>
          <p:cNvSpPr txBox="1">
            <a:spLocks noChangeArrowheads="1"/>
          </p:cNvSpPr>
          <p:nvPr/>
        </p:nvSpPr>
        <p:spPr bwMode="auto">
          <a:xfrm>
            <a:off x="355615" y="462584"/>
            <a:ext cx="4114800" cy="264496"/>
          </a:xfrm>
          <a:prstGeom prst="rect">
            <a:avLst/>
          </a:prstGeom>
          <a:noFill/>
          <a:ln w="9525">
            <a:noFill/>
            <a:miter lim="800000"/>
            <a:headEnd/>
            <a:tailEnd/>
          </a:ln>
        </p:spPr>
        <p:txBody>
          <a:bodyPr lIns="48577" tIns="24289" rIns="48577" bIns="24289">
            <a:spAutoFit/>
          </a:bodyPr>
          <a:lstStyle/>
          <a:p>
            <a:pPr>
              <a:spcBef>
                <a:spcPct val="50000"/>
              </a:spcBef>
            </a:pPr>
            <a:r>
              <a:rPr lang="zh-CN" altLang="zh-CN" sz="1300" b="1" dirty="0">
                <a:latin typeface="黑体" pitchFamily="49" charset="-122"/>
                <a:ea typeface="黑体" pitchFamily="49" charset="-122"/>
              </a:rPr>
              <a:t> </a:t>
            </a:r>
            <a:r>
              <a:rPr lang="zh-CN" altLang="zh-CN"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2</a:t>
            </a:r>
            <a:r>
              <a:rPr lang="zh-CN"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商周时期的井田（形状、性质、种类）     </a:t>
            </a:r>
          </a:p>
        </p:txBody>
      </p:sp>
      <p:sp>
        <p:nvSpPr>
          <p:cNvPr id="8"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1"/>
          <p:cNvSpPr>
            <a:spLocks noChangeArrowheads="1"/>
          </p:cNvSpPr>
          <p:nvPr/>
        </p:nvSpPr>
        <p:spPr bwMode="auto">
          <a:xfrm>
            <a:off x="693739" y="387350"/>
            <a:ext cx="4371975" cy="349135"/>
          </a:xfrm>
          <a:prstGeom prst="rect">
            <a:avLst/>
          </a:prstGeom>
          <a:noFill/>
          <a:ln w="9525">
            <a:noFill/>
            <a:miter lim="800000"/>
            <a:headEnd/>
            <a:tailEnd/>
          </a:ln>
        </p:spPr>
        <p:txBody>
          <a:bodyPr lIns="48577" tIns="24289" rIns="48577" bIns="24289">
            <a:spAutoFit/>
          </a:bodyPr>
          <a:lstStyle/>
          <a:p>
            <a:pPr>
              <a:lnSpc>
                <a:spcPct val="150000"/>
              </a:lnSpc>
            </a:pPr>
            <a:r>
              <a:rPr lang="zh-CN" altLang="en-US" sz="1100" dirty="0">
                <a:latin typeface="黑体" pitchFamily="49" charset="-122"/>
                <a:ea typeface="黑体" pitchFamily="49" charset="-122"/>
                <a:sym typeface="宋体" pitchFamily="2" charset="-122"/>
              </a:rPr>
              <a:t>　</a:t>
            </a:r>
            <a:r>
              <a:rPr lang="zh-CN" altLang="en-US" sz="1300" dirty="0">
                <a:latin typeface="黑体" pitchFamily="49" charset="-122"/>
                <a:ea typeface="黑体" pitchFamily="49" charset="-122"/>
                <a:sym typeface="宋体" pitchFamily="2" charset="-122"/>
              </a:rPr>
              <a:t>　</a:t>
            </a:r>
            <a:endParaRPr lang="zh-CN" altLang="en-US" sz="1300" b="1" dirty="0">
              <a:latin typeface="楷体" pitchFamily="49" charset="-122"/>
              <a:ea typeface="楷体" pitchFamily="49" charset="-122"/>
              <a:sym typeface="宋体" pitchFamily="2" charset="-122"/>
            </a:endParaRPr>
          </a:p>
        </p:txBody>
      </p:sp>
      <p:sp>
        <p:nvSpPr>
          <p:cNvPr id="91140" name="Text Box 9"/>
          <p:cNvSpPr txBox="1">
            <a:spLocks noChangeArrowheads="1"/>
          </p:cNvSpPr>
          <p:nvPr/>
        </p:nvSpPr>
        <p:spPr bwMode="auto">
          <a:xfrm>
            <a:off x="184993" y="266442"/>
            <a:ext cx="5354261" cy="1249381"/>
          </a:xfrm>
          <a:prstGeom prst="rect">
            <a:avLst/>
          </a:prstGeom>
          <a:noFill/>
          <a:ln w="9525">
            <a:noFill/>
            <a:miter lim="800000"/>
            <a:headEnd/>
            <a:tailEnd/>
          </a:ln>
        </p:spPr>
        <p:txBody>
          <a:bodyPr wrap="square" lIns="48577" tIns="24289" rIns="48577" bIns="24289">
            <a:spAutoFit/>
          </a:bodyPr>
          <a:lstStyle/>
          <a:p>
            <a:pPr>
              <a:lnSpc>
                <a:spcPct val="150000"/>
              </a:lnSpc>
            </a:pPr>
            <a:r>
              <a:rPr lang="zh-CN" altLang="zh-CN" sz="1300" dirty="0" smtClean="0">
                <a:latin typeface="楷体" pitchFamily="49" charset="-122"/>
                <a:ea typeface="楷体" pitchFamily="49" charset="-122"/>
              </a:rPr>
              <a:t>必修</a:t>
            </a:r>
            <a:r>
              <a:rPr lang="zh-CN" altLang="zh-CN" sz="1300" dirty="0">
                <a:latin typeface="楷体" pitchFamily="49" charset="-122"/>
                <a:ea typeface="楷体" pitchFamily="49" charset="-122"/>
              </a:rPr>
              <a:t>二 教材</a:t>
            </a:r>
            <a:r>
              <a:rPr lang="en-US" altLang="zh-CN" sz="1300" dirty="0" smtClean="0">
                <a:latin typeface="楷体" pitchFamily="49" charset="-122"/>
                <a:ea typeface="楷体" pitchFamily="49" charset="-122"/>
              </a:rPr>
              <a:t>P7</a:t>
            </a:r>
            <a:r>
              <a:rPr lang="zh-CN" altLang="en-US" sz="1300" dirty="0" smtClean="0">
                <a:latin typeface="楷体" pitchFamily="49" charset="-122"/>
                <a:ea typeface="楷体" pitchFamily="49" charset="-122"/>
              </a:rPr>
              <a:t>：中央</a:t>
            </a:r>
            <a:r>
              <a:rPr lang="zh-CN" altLang="en-US" sz="1300" dirty="0">
                <a:latin typeface="楷体" pitchFamily="49" charset="-122"/>
                <a:ea typeface="楷体" pitchFamily="49" charset="-122"/>
              </a:rPr>
              <a:t>一区为</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公田</a:t>
            </a:r>
            <a:r>
              <a:rPr lang="en-US" altLang="zh-CN" sz="1300" dirty="0" smtClean="0">
                <a:latin typeface="楷体" pitchFamily="49" charset="-122"/>
                <a:ea typeface="楷体" pitchFamily="49" charset="-122"/>
              </a:rPr>
              <a:t>”</a:t>
            </a:r>
            <a:r>
              <a:rPr lang="zh-CN" altLang="en-US" sz="1300" dirty="0" smtClean="0">
                <a:latin typeface="楷体" pitchFamily="49" charset="-122"/>
                <a:ea typeface="楷体" pitchFamily="49" charset="-122"/>
              </a:rPr>
              <a:t>，由</a:t>
            </a:r>
            <a:r>
              <a:rPr lang="zh-CN" altLang="en-US" sz="1300" dirty="0">
                <a:latin typeface="楷体" pitchFamily="49" charset="-122"/>
                <a:ea typeface="楷体" pitchFamily="49" charset="-122"/>
              </a:rPr>
              <a:t>贵族</a:t>
            </a:r>
            <a:r>
              <a:rPr lang="zh-CN" altLang="en-US" sz="1300" dirty="0" smtClean="0">
                <a:latin typeface="楷体" pitchFamily="49" charset="-122"/>
                <a:ea typeface="楷体" pitchFamily="49" charset="-122"/>
              </a:rPr>
              <a:t>占有；</a:t>
            </a:r>
            <a:endParaRPr lang="zh-CN" altLang="en-US" sz="1300" dirty="0">
              <a:latin typeface="楷体" pitchFamily="49" charset="-122"/>
              <a:ea typeface="楷体" pitchFamily="49" charset="-122"/>
            </a:endParaRPr>
          </a:p>
          <a:p>
            <a:pPr indent="358775">
              <a:lnSpc>
                <a:spcPct val="150000"/>
              </a:lnSpc>
            </a:pPr>
            <a:r>
              <a:rPr lang="zh-CN" altLang="en-US" sz="1300" dirty="0">
                <a:latin typeface="楷体" pitchFamily="49" charset="-122"/>
                <a:ea typeface="楷体" pitchFamily="49" charset="-122"/>
              </a:rPr>
              <a:t>四周土地为</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私田</a:t>
            </a:r>
            <a:r>
              <a:rPr lang="en-US" altLang="zh-CN" sz="1300" dirty="0" smtClean="0">
                <a:latin typeface="楷体" pitchFamily="49" charset="-122"/>
                <a:ea typeface="楷体" pitchFamily="49" charset="-122"/>
              </a:rPr>
              <a:t>”</a:t>
            </a:r>
            <a:r>
              <a:rPr lang="zh-CN" altLang="en-US" sz="1300" dirty="0" smtClean="0">
                <a:latin typeface="楷体" pitchFamily="49" charset="-122"/>
                <a:ea typeface="楷体" pitchFamily="49" charset="-122"/>
              </a:rPr>
              <a:t>，是</a:t>
            </a:r>
            <a:r>
              <a:rPr lang="zh-CN" altLang="en-US" sz="1300" dirty="0">
                <a:latin typeface="楷体" pitchFamily="49" charset="-122"/>
                <a:ea typeface="楷体" pitchFamily="49" charset="-122"/>
              </a:rPr>
              <a:t>授给农夫的份田。公田由得到份田的农民集体</a:t>
            </a:r>
            <a:r>
              <a:rPr lang="zh-CN" altLang="en-US" sz="1300" dirty="0" smtClean="0">
                <a:latin typeface="楷体" pitchFamily="49" charset="-122"/>
                <a:ea typeface="楷体" pitchFamily="49" charset="-122"/>
              </a:rPr>
              <a:t>耕种，收获</a:t>
            </a:r>
            <a:r>
              <a:rPr lang="zh-CN" altLang="en-US" sz="1300" dirty="0">
                <a:latin typeface="楷体" pitchFamily="49" charset="-122"/>
                <a:ea typeface="楷体" pitchFamily="49" charset="-122"/>
              </a:rPr>
              <a:t>物</a:t>
            </a:r>
            <a:r>
              <a:rPr lang="zh-CN" altLang="en-US" sz="1300" dirty="0">
                <a:solidFill>
                  <a:srgbClr val="C00000"/>
                </a:solidFill>
                <a:latin typeface="楷体" pitchFamily="49" charset="-122"/>
                <a:ea typeface="楷体" pitchFamily="49" charset="-122"/>
              </a:rPr>
              <a:t>全部缴纳给贵族</a:t>
            </a:r>
            <a:r>
              <a:rPr lang="zh-CN" altLang="en-US" sz="1300" dirty="0">
                <a:latin typeface="楷体" pitchFamily="49" charset="-122"/>
                <a:ea typeface="楷体" pitchFamily="49" charset="-122"/>
              </a:rPr>
              <a:t>。收成归国家或贵族。小块私田由农户</a:t>
            </a:r>
            <a:r>
              <a:rPr lang="zh-CN" altLang="en-US" sz="1300" dirty="0" smtClean="0">
                <a:latin typeface="楷体" pitchFamily="49" charset="-122"/>
                <a:ea typeface="楷体" pitchFamily="49" charset="-122"/>
              </a:rPr>
              <a:t>耕种，收获</a:t>
            </a:r>
            <a:r>
              <a:rPr lang="zh-CN" altLang="en-US" sz="1300" dirty="0">
                <a:latin typeface="楷体" pitchFamily="49" charset="-122"/>
                <a:ea typeface="楷体" pitchFamily="49" charset="-122"/>
              </a:rPr>
              <a:t>归己。</a:t>
            </a:r>
          </a:p>
        </p:txBody>
      </p:sp>
      <p:sp>
        <p:nvSpPr>
          <p:cNvPr id="91142" name="文本框 5"/>
          <p:cNvSpPr txBox="1">
            <a:spLocks noChangeArrowheads="1"/>
          </p:cNvSpPr>
          <p:nvPr/>
        </p:nvSpPr>
        <p:spPr bwMode="auto">
          <a:xfrm>
            <a:off x="248422" y="1606472"/>
            <a:ext cx="5290832" cy="1249381"/>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300" dirty="0" smtClean="0">
                <a:latin typeface="楷体" pitchFamily="49" charset="-122"/>
                <a:ea typeface="楷体" pitchFamily="49" charset="-122"/>
              </a:rPr>
              <a:t>朝阳</a:t>
            </a:r>
            <a:r>
              <a:rPr lang="zh-CN" altLang="en-US" sz="1300" dirty="0">
                <a:latin typeface="楷体" pitchFamily="49" charset="-122"/>
                <a:ea typeface="楷体" pitchFamily="49" charset="-122"/>
              </a:rPr>
              <a:t>目标</a:t>
            </a:r>
            <a:r>
              <a:rPr lang="en-US" altLang="zh-CN" sz="1300" dirty="0" smtClean="0">
                <a:latin typeface="楷体" pitchFamily="49" charset="-122"/>
                <a:ea typeface="楷体" pitchFamily="49" charset="-122"/>
              </a:rPr>
              <a:t>P3</a:t>
            </a:r>
            <a:r>
              <a:rPr lang="zh-CN" altLang="en-US" sz="1300" dirty="0" smtClean="0">
                <a:latin typeface="楷体" pitchFamily="49" charset="-122"/>
                <a:ea typeface="楷体" pitchFamily="49" charset="-122"/>
              </a:rPr>
              <a:t>：</a:t>
            </a:r>
            <a:endParaRPr lang="en-US" altLang="zh-CN" sz="1300" dirty="0" smtClean="0">
              <a:latin typeface="楷体" pitchFamily="49" charset="-122"/>
              <a:ea typeface="楷体" pitchFamily="49" charset="-122"/>
            </a:endParaRPr>
          </a:p>
          <a:p>
            <a:pPr indent="269875">
              <a:lnSpc>
                <a:spcPct val="150000"/>
              </a:lnSpc>
            </a:pPr>
            <a:r>
              <a:rPr lang="zh-CN" altLang="en-US" sz="1300" dirty="0" smtClean="0">
                <a:latin typeface="楷体" pitchFamily="49" charset="-122"/>
                <a:ea typeface="楷体" pitchFamily="49" charset="-122"/>
              </a:rPr>
              <a:t>井田制</a:t>
            </a:r>
            <a:r>
              <a:rPr lang="zh-CN" altLang="en-US" sz="1300" dirty="0">
                <a:latin typeface="楷体" pitchFamily="49" charset="-122"/>
                <a:ea typeface="楷体" pitchFamily="49" charset="-122"/>
              </a:rPr>
              <a:t>是一种名义上的国有土地制度。周朝</a:t>
            </a:r>
            <a:r>
              <a:rPr lang="zh-CN" altLang="en-US" sz="1300" dirty="0" smtClean="0">
                <a:latin typeface="楷体" pitchFamily="49" charset="-122"/>
                <a:ea typeface="楷体" pitchFamily="49" charset="-122"/>
              </a:rPr>
              <a:t>规定，一切</a:t>
            </a:r>
            <a:r>
              <a:rPr lang="zh-CN" altLang="en-US" sz="1300" dirty="0">
                <a:latin typeface="楷体" pitchFamily="49" charset="-122"/>
                <a:ea typeface="楷体" pitchFamily="49" charset="-122"/>
              </a:rPr>
              <a:t>土地属于周王所有。周王把土地分赐给诸侯</a:t>
            </a:r>
            <a:r>
              <a:rPr lang="zh-CN" altLang="en-US" sz="1300" dirty="0" smtClean="0">
                <a:latin typeface="楷体" pitchFamily="49" charset="-122"/>
                <a:ea typeface="楷体" pitchFamily="49" charset="-122"/>
              </a:rPr>
              <a:t>臣下，受</a:t>
            </a:r>
            <a:r>
              <a:rPr lang="zh-CN" altLang="en-US" sz="1300" dirty="0">
                <a:latin typeface="楷体" pitchFamily="49" charset="-122"/>
                <a:ea typeface="楷体" pitchFamily="49" charset="-122"/>
              </a:rPr>
              <a:t>田者只能世代</a:t>
            </a:r>
            <a:r>
              <a:rPr lang="zh-CN" altLang="en-US" sz="1300" dirty="0" smtClean="0">
                <a:latin typeface="楷体" pitchFamily="49" charset="-122"/>
                <a:ea typeface="楷体" pitchFamily="49" charset="-122"/>
              </a:rPr>
              <a:t>享用，不得</a:t>
            </a:r>
            <a:r>
              <a:rPr lang="zh-CN" altLang="en-US" sz="1300" dirty="0">
                <a:latin typeface="楷体" pitchFamily="49" charset="-122"/>
                <a:ea typeface="楷体" pitchFamily="49" charset="-122"/>
              </a:rPr>
              <a:t>转让与</a:t>
            </a:r>
            <a:r>
              <a:rPr lang="zh-CN" altLang="en-US" sz="1300" dirty="0" smtClean="0">
                <a:latin typeface="楷体" pitchFamily="49" charset="-122"/>
                <a:ea typeface="楷体" pitchFamily="49" charset="-122"/>
              </a:rPr>
              <a:t>买卖，并</a:t>
            </a:r>
            <a:r>
              <a:rPr lang="zh-CN" altLang="en-US" sz="1300" dirty="0">
                <a:latin typeface="楷体" pitchFamily="49" charset="-122"/>
                <a:ea typeface="楷体" pitchFamily="49" charset="-122"/>
              </a:rPr>
              <a:t>要向周王缴纳一定贡赋。</a:t>
            </a:r>
          </a:p>
        </p:txBody>
      </p:sp>
      <p:sp>
        <p:nvSpPr>
          <p:cNvPr id="8" name="Triangle 201"/>
          <p:cNvSpPr/>
          <p:nvPr/>
        </p:nvSpPr>
        <p:spPr>
          <a:xfrm rot="10800000">
            <a:off x="2688767" y="-3839"/>
            <a:ext cx="412746" cy="137467"/>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0" y="0"/>
            <a:ext cx="5761038" cy="3240088"/>
          </a:xfrm>
          <a:prstGeom prst="rect">
            <a:avLst/>
          </a:prstGeom>
        </p:spPr>
      </p:pic>
      <p:grpSp>
        <p:nvGrpSpPr>
          <p:cNvPr id="2" name="组合 4"/>
          <p:cNvGrpSpPr/>
          <p:nvPr/>
        </p:nvGrpSpPr>
        <p:grpSpPr>
          <a:xfrm>
            <a:off x="2725117" y="1125261"/>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教学目标</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GOAL</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1"/>
          <p:cNvGrpSpPr/>
          <p:nvPr/>
        </p:nvGrpSpPr>
        <p:grpSpPr>
          <a:xfrm>
            <a:off x="1731455" y="1011444"/>
            <a:ext cx="939454" cy="949630"/>
            <a:chOff x="2918306" y="1498847"/>
            <a:chExt cx="1553762" cy="1570775"/>
          </a:xfrm>
        </p:grpSpPr>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70"/>
              <a:ext cx="896638"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0 2</a:t>
              </a:r>
              <a:endParaRPr lang="zh-CN" altLang="en-US" sz="2300"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descr="再生纸"/>
          <p:cNvSpPr>
            <a:spLocks noChangeArrowheads="1"/>
          </p:cNvSpPr>
          <p:nvPr/>
        </p:nvSpPr>
        <p:spPr bwMode="auto">
          <a:xfrm>
            <a:off x="2341564" y="293857"/>
            <a:ext cx="3271837" cy="1018549"/>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577" tIns="24289" rIns="48577" bIns="24289" anchor="ctr">
            <a:spAutoFit/>
          </a:bodyPr>
          <a:lstStyle/>
          <a:p>
            <a:pPr>
              <a:lnSpc>
                <a:spcPct val="150000"/>
              </a:lnSpc>
              <a:buFontTx/>
              <a:buNone/>
              <a:defRPr/>
            </a:pPr>
            <a:r>
              <a:rPr lang="en-US" altLang="zh-CN" sz="1400" dirty="0">
                <a:latin typeface="楷体" pitchFamily="49" charset="-122"/>
                <a:ea typeface="楷体" pitchFamily="49" charset="-122"/>
              </a:rPr>
              <a:t>    </a:t>
            </a:r>
            <a:r>
              <a:rPr lang="zh-CN" altLang="en-US" sz="1400" dirty="0" smtClean="0">
                <a:latin typeface="楷体" pitchFamily="49" charset="-122"/>
                <a:ea typeface="楷体" pitchFamily="49" charset="-122"/>
                <a:cs typeface="楷体" panose="02010609060101010101" pitchFamily="49" charset="-122"/>
              </a:rPr>
              <a:t>普天之下，莫非</a:t>
            </a:r>
            <a:r>
              <a:rPr lang="zh-CN" altLang="en-US" sz="1400" dirty="0">
                <a:latin typeface="楷体" pitchFamily="49" charset="-122"/>
                <a:ea typeface="楷体" pitchFamily="49" charset="-122"/>
                <a:cs typeface="楷体" panose="02010609060101010101" pitchFamily="49" charset="-122"/>
              </a:rPr>
              <a:t>王</a:t>
            </a:r>
            <a:r>
              <a:rPr lang="zh-CN" altLang="en-US" sz="1400" dirty="0" smtClean="0">
                <a:latin typeface="楷体" pitchFamily="49" charset="-122"/>
                <a:ea typeface="楷体" pitchFamily="49" charset="-122"/>
                <a:cs typeface="楷体" panose="02010609060101010101" pitchFamily="49" charset="-122"/>
              </a:rPr>
              <a:t>土；</a:t>
            </a:r>
            <a:endParaRPr lang="en-US" altLang="zh-CN" sz="1400" dirty="0" smtClean="0">
              <a:latin typeface="楷体" pitchFamily="49" charset="-122"/>
              <a:ea typeface="楷体" pitchFamily="49" charset="-122"/>
              <a:cs typeface="楷体" panose="02010609060101010101" pitchFamily="49" charset="-122"/>
            </a:endParaRPr>
          </a:p>
          <a:p>
            <a:pPr>
              <a:lnSpc>
                <a:spcPct val="150000"/>
              </a:lnSpc>
              <a:buFontTx/>
              <a:buNone/>
              <a:defRPr/>
            </a:pPr>
            <a:r>
              <a:rPr lang="en-US" altLang="zh-CN" sz="1400" dirty="0" smtClean="0">
                <a:latin typeface="楷体" pitchFamily="49" charset="-122"/>
                <a:ea typeface="楷体" pitchFamily="49" charset="-122"/>
                <a:cs typeface="楷体" panose="02010609060101010101" pitchFamily="49" charset="-122"/>
              </a:rPr>
              <a:t>    </a:t>
            </a:r>
            <a:r>
              <a:rPr lang="zh-CN" altLang="en-US" sz="1400" dirty="0" smtClean="0">
                <a:latin typeface="楷体" pitchFamily="49" charset="-122"/>
                <a:ea typeface="楷体" pitchFamily="49" charset="-122"/>
                <a:cs typeface="楷体" panose="02010609060101010101" pitchFamily="49" charset="-122"/>
              </a:rPr>
              <a:t>率</a:t>
            </a:r>
            <a:r>
              <a:rPr lang="zh-CN" altLang="en-US" sz="1400" dirty="0">
                <a:latin typeface="楷体" pitchFamily="49" charset="-122"/>
                <a:ea typeface="楷体" pitchFamily="49" charset="-122"/>
                <a:cs typeface="楷体" panose="02010609060101010101" pitchFamily="49" charset="-122"/>
              </a:rPr>
              <a:t>土之</a:t>
            </a:r>
            <a:r>
              <a:rPr lang="zh-CN" altLang="en-US" sz="1400" dirty="0" smtClean="0">
                <a:latin typeface="楷体" pitchFamily="49" charset="-122"/>
                <a:ea typeface="楷体" pitchFamily="49" charset="-122"/>
                <a:cs typeface="楷体" panose="02010609060101010101" pitchFamily="49" charset="-122"/>
              </a:rPr>
              <a:t>滨，莫非</a:t>
            </a:r>
            <a:r>
              <a:rPr lang="zh-CN" altLang="en-US" sz="1400" dirty="0">
                <a:latin typeface="楷体" pitchFamily="49" charset="-122"/>
                <a:ea typeface="楷体" pitchFamily="49" charset="-122"/>
                <a:cs typeface="楷体" panose="02010609060101010101" pitchFamily="49" charset="-122"/>
              </a:rPr>
              <a:t>王臣</a:t>
            </a:r>
            <a:r>
              <a:rPr lang="zh-CN" altLang="en-US" sz="1400" dirty="0" smtClean="0">
                <a:latin typeface="楷体" pitchFamily="49" charset="-122"/>
                <a:ea typeface="楷体" pitchFamily="49" charset="-122"/>
                <a:cs typeface="楷体" panose="02010609060101010101" pitchFamily="49" charset="-122"/>
              </a:rPr>
              <a:t>。</a:t>
            </a:r>
            <a:endParaRPr lang="en-US" altLang="zh-CN" sz="1400" dirty="0" smtClean="0">
              <a:latin typeface="楷体" pitchFamily="49" charset="-122"/>
              <a:ea typeface="楷体" pitchFamily="49" charset="-122"/>
              <a:cs typeface="楷体" panose="02010609060101010101" pitchFamily="49" charset="-122"/>
            </a:endParaRPr>
          </a:p>
          <a:p>
            <a:pPr algn="r">
              <a:lnSpc>
                <a:spcPct val="150000"/>
              </a:lnSpc>
              <a:buFontTx/>
              <a:buNone/>
              <a:defRPr/>
            </a:pPr>
            <a:r>
              <a:rPr lang="en-US" altLang="zh-CN" sz="1400" dirty="0" smtClean="0">
                <a:latin typeface="楷体" pitchFamily="49" charset="-122"/>
                <a:ea typeface="楷体" pitchFamily="49" charset="-122"/>
                <a:cs typeface="楷体" panose="02010609060101010101" pitchFamily="49" charset="-122"/>
              </a:rPr>
              <a:t>——《</a:t>
            </a:r>
            <a:r>
              <a:rPr lang="zh-CN" altLang="en-US" sz="1400" dirty="0">
                <a:latin typeface="楷体" pitchFamily="49" charset="-122"/>
                <a:ea typeface="楷体" pitchFamily="49" charset="-122"/>
                <a:cs typeface="楷体" panose="02010609060101010101" pitchFamily="49" charset="-122"/>
              </a:rPr>
              <a:t>诗经</a:t>
            </a:r>
            <a:r>
              <a:rPr lang="en-US" altLang="zh-CN" sz="1400" dirty="0">
                <a:latin typeface="楷体" pitchFamily="49" charset="-122"/>
                <a:ea typeface="楷体" pitchFamily="49" charset="-122"/>
                <a:cs typeface="楷体" panose="02010609060101010101" pitchFamily="49" charset="-122"/>
              </a:rPr>
              <a:t>》</a:t>
            </a:r>
          </a:p>
        </p:txBody>
      </p:sp>
      <p:sp>
        <p:nvSpPr>
          <p:cNvPr id="74755" name="Text Box 3" descr="再生纸"/>
          <p:cNvSpPr txBox="1">
            <a:spLocks noChangeArrowheads="1"/>
          </p:cNvSpPr>
          <p:nvPr/>
        </p:nvSpPr>
        <p:spPr bwMode="auto">
          <a:xfrm>
            <a:off x="2138447" y="1418011"/>
            <a:ext cx="3443370" cy="239104"/>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77" tIns="24289" rIns="48577" bIns="24289">
            <a:spAutoFit/>
          </a:bodyPr>
          <a:lstStyle/>
          <a:p>
            <a:pPr>
              <a:lnSpc>
                <a:spcPct val="65000"/>
              </a:lnSpc>
              <a:spcBef>
                <a:spcPct val="50000"/>
              </a:spcBef>
              <a:buFontTx/>
              <a:buNone/>
              <a:defRPr/>
            </a:pPr>
            <a:r>
              <a:rPr kumimoji="1" lang="en-US" altLang="zh-CN" sz="1900" b="1" dirty="0">
                <a:latin typeface="黑体" panose="02010609060101010101" pitchFamily="49" charset="-122"/>
                <a:ea typeface="黑体" panose="02010609060101010101" pitchFamily="49" charset="-122"/>
              </a:rPr>
              <a:t>    </a:t>
            </a:r>
            <a:r>
              <a:rPr kumimoji="1" lang="zh-CN" altLang="en-US" sz="1400" dirty="0">
                <a:latin typeface="楷体" pitchFamily="49" charset="-122"/>
                <a:ea typeface="楷体" pitchFamily="49" charset="-122"/>
                <a:cs typeface="楷体" panose="02010609060101010101" pitchFamily="49" charset="-122"/>
              </a:rPr>
              <a:t>田里不鬻。</a:t>
            </a:r>
            <a:r>
              <a:rPr kumimoji="1" lang="en-US" altLang="zh-CN" sz="1400" dirty="0">
                <a:latin typeface="楷体" pitchFamily="49" charset="-122"/>
                <a:ea typeface="楷体" pitchFamily="49" charset="-122"/>
                <a:cs typeface="楷体" panose="02010609060101010101" pitchFamily="49" charset="-122"/>
              </a:rPr>
              <a:t>——《</a:t>
            </a:r>
            <a:r>
              <a:rPr kumimoji="1" lang="zh-CN" altLang="en-US" sz="1400" dirty="0">
                <a:latin typeface="楷体" pitchFamily="49" charset="-122"/>
                <a:ea typeface="楷体" pitchFamily="49" charset="-122"/>
                <a:cs typeface="楷体" panose="02010609060101010101" pitchFamily="49" charset="-122"/>
              </a:rPr>
              <a:t>礼记</a:t>
            </a:r>
            <a:r>
              <a:rPr kumimoji="1" lang="en-US" altLang="zh-CN" sz="1400" dirty="0">
                <a:latin typeface="楷体" pitchFamily="49" charset="-122"/>
                <a:ea typeface="楷体" pitchFamily="49" charset="-122"/>
                <a:cs typeface="楷体" panose="02010609060101010101" pitchFamily="49" charset="-122"/>
              </a:rPr>
              <a:t>·</a:t>
            </a:r>
            <a:r>
              <a:rPr kumimoji="1" lang="zh-CN" altLang="en-US" sz="1400" dirty="0">
                <a:latin typeface="楷体" pitchFamily="49" charset="-122"/>
                <a:ea typeface="楷体" pitchFamily="49" charset="-122"/>
                <a:cs typeface="楷体" panose="02010609060101010101" pitchFamily="49" charset="-122"/>
              </a:rPr>
              <a:t>王制</a:t>
            </a:r>
            <a:r>
              <a:rPr kumimoji="1" lang="en-US" altLang="zh-CN" sz="1400" dirty="0">
                <a:latin typeface="楷体" pitchFamily="49" charset="-122"/>
                <a:ea typeface="楷体" pitchFamily="49" charset="-122"/>
                <a:cs typeface="楷体" panose="02010609060101010101" pitchFamily="49" charset="-122"/>
              </a:rPr>
              <a:t>》</a:t>
            </a:r>
            <a:r>
              <a:rPr kumimoji="1" lang="en-US" altLang="zh-CN" sz="1400" dirty="0">
                <a:latin typeface="楷体" pitchFamily="49" charset="-122"/>
                <a:ea typeface="楷体" pitchFamily="49" charset="-122"/>
              </a:rPr>
              <a:t> </a:t>
            </a:r>
          </a:p>
        </p:txBody>
      </p:sp>
      <p:graphicFrame>
        <p:nvGraphicFramePr>
          <p:cNvPr id="92164" name="Object 4"/>
          <p:cNvGraphicFramePr>
            <a:graphicFrameLocks noChangeAspect="1"/>
          </p:cNvGraphicFramePr>
          <p:nvPr>
            <p:extLst>
              <p:ext uri="{D42A27DB-BD31-4B8C-83A1-F6EECF244321}">
                <p14:modId xmlns:p14="http://schemas.microsoft.com/office/powerpoint/2010/main" val="2056927484"/>
              </p:ext>
            </p:extLst>
          </p:nvPr>
        </p:nvGraphicFramePr>
        <p:xfrm>
          <a:off x="496888" y="415925"/>
          <a:ext cx="1844675" cy="1346200"/>
        </p:xfrm>
        <a:graphic>
          <a:graphicData uri="http://schemas.openxmlformats.org/presentationml/2006/ole">
            <mc:AlternateContent xmlns:mc="http://schemas.openxmlformats.org/markup-compatibility/2006">
              <mc:Choice xmlns:v="urn:schemas-microsoft-com:vml" Requires="v">
                <p:oleObj spid="_x0000_s1038" r:id="rId4" imgW="4876190" imgH="4304762" progId="">
                  <p:embed/>
                </p:oleObj>
              </mc:Choice>
              <mc:Fallback>
                <p:oleObj r:id="rId4" imgW="4876190" imgH="4304762"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8" y="415925"/>
                        <a:ext cx="1844675" cy="134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165" name="Picture 5" descr="甲骨"/>
          <p:cNvPicPr>
            <a:picLocks noChangeAspect="1" noChangeArrowheads="1"/>
          </p:cNvPicPr>
          <p:nvPr/>
        </p:nvPicPr>
        <p:blipFill>
          <a:blip r:embed="rId6"/>
          <a:srcRect r="4134"/>
          <a:stretch>
            <a:fillRect/>
          </a:stretch>
        </p:blipFill>
        <p:spPr bwMode="auto">
          <a:xfrm>
            <a:off x="415926" y="1914526"/>
            <a:ext cx="538163" cy="404813"/>
          </a:xfrm>
          <a:prstGeom prst="rect">
            <a:avLst/>
          </a:prstGeom>
          <a:noFill/>
          <a:ln w="38100">
            <a:solidFill>
              <a:schemeClr val="tx1"/>
            </a:solidFill>
            <a:miter lim="800000"/>
            <a:headEnd/>
            <a:tailEnd/>
          </a:ln>
        </p:spPr>
      </p:pic>
      <p:pic>
        <p:nvPicPr>
          <p:cNvPr id="92166" name="Picture 6" descr="田"/>
          <p:cNvPicPr>
            <a:picLocks noChangeAspect="1" noChangeArrowheads="1"/>
          </p:cNvPicPr>
          <p:nvPr/>
        </p:nvPicPr>
        <p:blipFill>
          <a:blip r:embed="rId7">
            <a:lum bright="12000" contrast="18000"/>
          </a:blip>
          <a:srcRect l="72708"/>
          <a:stretch>
            <a:fillRect/>
          </a:stretch>
        </p:blipFill>
        <p:spPr bwMode="auto">
          <a:xfrm>
            <a:off x="1119188" y="1897064"/>
            <a:ext cx="493712" cy="403225"/>
          </a:xfrm>
          <a:prstGeom prst="rect">
            <a:avLst/>
          </a:prstGeom>
          <a:noFill/>
          <a:ln w="38100">
            <a:solidFill>
              <a:schemeClr val="tx1"/>
            </a:solidFill>
            <a:miter lim="800000"/>
            <a:headEnd/>
            <a:tailEnd/>
          </a:ln>
        </p:spPr>
      </p:pic>
      <p:sp>
        <p:nvSpPr>
          <p:cNvPr id="74759" name="Text Box 7"/>
          <p:cNvSpPr txBox="1">
            <a:spLocks noChangeArrowheads="1"/>
          </p:cNvSpPr>
          <p:nvPr/>
        </p:nvSpPr>
        <p:spPr bwMode="auto">
          <a:xfrm>
            <a:off x="2386013" y="1819870"/>
            <a:ext cx="3375025" cy="85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577" tIns="24289" rIns="48577" bIns="24289">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defRPr/>
            </a:pPr>
            <a:r>
              <a:rPr lang="en-US" altLang="zh-CN" sz="2300" dirty="0">
                <a:latin typeface="黑体" panose="02010609060101010101" pitchFamily="49" charset="-122"/>
                <a:ea typeface="黑体" panose="02010609060101010101" pitchFamily="49" charset="-122"/>
              </a:rPr>
              <a:t>    </a:t>
            </a:r>
            <a:r>
              <a:rPr lang="zh-CN" altLang="en-US" sz="1400" dirty="0">
                <a:latin typeface="楷体" pitchFamily="49" charset="-122"/>
                <a:ea typeface="楷体" pitchFamily="49" charset="-122"/>
              </a:rPr>
              <a:t>殷墟甲骨文中</a:t>
            </a:r>
            <a:r>
              <a:rPr lang="zh-CN" altLang="en-US" sz="1400" dirty="0" smtClean="0">
                <a:latin typeface="楷体" pitchFamily="49" charset="-122"/>
                <a:ea typeface="楷体" pitchFamily="49" charset="-122"/>
              </a:rPr>
              <a:t>有“</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王</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大令众人曰                ”的卜辞。</a:t>
            </a:r>
          </a:p>
        </p:txBody>
      </p:sp>
      <p:pic>
        <p:nvPicPr>
          <p:cNvPr id="74760" name="Picture 8" descr="田"/>
          <p:cNvPicPr>
            <a:picLocks noChangeAspect="1" noChangeArrowheads="1"/>
          </p:cNvPicPr>
          <p:nvPr/>
        </p:nvPicPr>
        <p:blipFill>
          <a:blip r:embed="rId8"/>
          <a:srcRect/>
          <a:stretch>
            <a:fillRect/>
          </a:stretch>
        </p:blipFill>
        <p:spPr bwMode="auto">
          <a:xfrm>
            <a:off x="2698310" y="2374998"/>
            <a:ext cx="1274763" cy="285750"/>
          </a:xfrm>
          <a:prstGeom prst="rect">
            <a:avLst/>
          </a:prstGeom>
          <a:noFill/>
          <a:ln w="9525">
            <a:noFill/>
            <a:miter lim="800000"/>
            <a:headEnd/>
            <a:tailEnd/>
          </a:ln>
        </p:spPr>
      </p:pic>
      <p:sp>
        <p:nvSpPr>
          <p:cNvPr id="9" name="Triangle 201"/>
          <p:cNvSpPr/>
          <p:nvPr/>
        </p:nvSpPr>
        <p:spPr>
          <a:xfrm rot="10800000">
            <a:off x="2688767" y="-3839"/>
            <a:ext cx="412746" cy="137467"/>
          </a:xfrm>
          <a:prstGeom prst="triangle">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0" name="图片 9"/>
          <p:cNvPicPr>
            <a:picLocks noChangeAspect="1"/>
          </p:cNvPicPr>
          <p:nvPr/>
        </p:nvPicPr>
        <p:blipFill rotWithShape="1">
          <a:blip r:embed="rId10"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horizontal)">
                                      <p:cBhvr>
                                        <p:cTn id="7" dur="5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4755"/>
                                        </p:tgtEl>
                                        <p:attrNameLst>
                                          <p:attrName>style.visibility</p:attrName>
                                        </p:attrNameLst>
                                      </p:cBhvr>
                                      <p:to>
                                        <p:strVal val="visible"/>
                                      </p:to>
                                    </p:set>
                                    <p:animEffect transition="in" filter="checkerboard(across)">
                                      <p:cBhvr>
                                        <p:cTn id="12" dur="500"/>
                                        <p:tgtEl>
                                          <p:spTgt spid="747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9"/>
                                        </p:tgtEl>
                                        <p:attrNameLst>
                                          <p:attrName>style.visibility</p:attrName>
                                        </p:attrNameLst>
                                      </p:cBhvr>
                                      <p:to>
                                        <p:strVal val="visible"/>
                                      </p:to>
                                    </p:set>
                                  </p:childTnLst>
                                </p:cTn>
                              </p:par>
                            </p:childTnLst>
                          </p:cTn>
                        </p:par>
                        <p:par>
                          <p:cTn id="17" fill="hold" nodeType="afterGroup">
                            <p:stCondLst>
                              <p:cond delay="1"/>
                            </p:stCondLst>
                            <p:childTnLst>
                              <p:par>
                                <p:cTn id="18" presetID="1" presetClass="entr" presetSubtype="0" fill="hold" nodeType="afterEffect">
                                  <p:stCondLst>
                                    <p:cond delay="0"/>
                                  </p:stCondLst>
                                  <p:childTnLst>
                                    <p:set>
                                      <p:cBhvr>
                                        <p:cTn id="19" dur="1" fill="hold">
                                          <p:stCondLst>
                                            <p:cond delay="0"/>
                                          </p:stCondLst>
                                        </p:cTn>
                                        <p:tgtEl>
                                          <p:spTgt spid="74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ldLvl="0" animBg="1"/>
      <p:bldP spid="74755" grpId="0" bldLvl="0" animBg="1"/>
      <p:bldP spid="7475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3"/>
          <p:cNvSpPr txBox="1">
            <a:spLocks noChangeArrowheads="1"/>
          </p:cNvSpPr>
          <p:nvPr/>
        </p:nvSpPr>
        <p:spPr bwMode="auto">
          <a:xfrm>
            <a:off x="367544" y="646652"/>
            <a:ext cx="4953000" cy="1049326"/>
          </a:xfrm>
          <a:prstGeom prst="rect">
            <a:avLst/>
          </a:prstGeom>
          <a:noFill/>
          <a:ln w="9525">
            <a:noFill/>
            <a:miter lim="800000"/>
            <a:headEnd/>
            <a:tailEnd/>
          </a:ln>
        </p:spPr>
        <p:txBody>
          <a:bodyPr lIns="48577" tIns="24289" rIns="48577" bIns="24289">
            <a:spAutoFit/>
          </a:bodyPr>
          <a:lstStyle/>
          <a:p>
            <a:pPr>
              <a:lnSpc>
                <a:spcPct val="150000"/>
              </a:lnSpc>
              <a:spcBef>
                <a:spcPct val="50000"/>
              </a:spcBef>
            </a:pPr>
            <a:r>
              <a:rPr lang="zh-CN" altLang="en-US" sz="1300" dirty="0">
                <a:latin typeface="微软雅黑" pitchFamily="34" charset="-122"/>
                <a:ea typeface="微软雅黑" pitchFamily="34" charset="-122"/>
              </a:rPr>
              <a:t>（</a:t>
            </a:r>
            <a:r>
              <a:rPr lang="en-US" altLang="zh-CN" sz="1300" dirty="0">
                <a:latin typeface="微软雅黑" pitchFamily="34" charset="-122"/>
                <a:ea typeface="微软雅黑" pitchFamily="34" charset="-122"/>
              </a:rPr>
              <a:t>1</a:t>
            </a:r>
            <a:r>
              <a:rPr lang="zh-CN" altLang="en-US" sz="1300" dirty="0">
                <a:latin typeface="微软雅黑" pitchFamily="34" charset="-122"/>
                <a:ea typeface="微软雅黑" pitchFamily="34" charset="-122"/>
              </a:rPr>
              <a:t>）手工业经营方式</a:t>
            </a:r>
            <a:r>
              <a:rPr lang="en-US" altLang="zh-CN" sz="1300" dirty="0">
                <a:latin typeface="微软雅黑" pitchFamily="34" charset="-122"/>
                <a:ea typeface="微软雅黑" pitchFamily="34" charset="-122"/>
              </a:rPr>
              <a:t>——</a:t>
            </a:r>
            <a:r>
              <a:rPr lang="zh-CN" altLang="en-US" sz="1300" dirty="0">
                <a:latin typeface="微软雅黑" pitchFamily="34" charset="-122"/>
                <a:ea typeface="微软雅黑" pitchFamily="34" charset="-122"/>
              </a:rPr>
              <a:t>官营手工业---工商食官（西周时期）</a:t>
            </a:r>
          </a:p>
          <a:p>
            <a:pPr>
              <a:lnSpc>
                <a:spcPct val="150000"/>
              </a:lnSpc>
              <a:spcBef>
                <a:spcPct val="50000"/>
              </a:spcBef>
            </a:pPr>
            <a:r>
              <a:rPr lang="zh-CN" altLang="en-US" sz="1300" dirty="0" smtClean="0">
                <a:latin typeface="楷体" pitchFamily="49" charset="-122"/>
                <a:ea typeface="楷体" pitchFamily="49" charset="-122"/>
              </a:rPr>
              <a:t>    （</a:t>
            </a:r>
            <a:r>
              <a:rPr lang="zh-CN" altLang="en-US" sz="1300" dirty="0">
                <a:latin typeface="楷体" pitchFamily="49" charset="-122"/>
                <a:ea typeface="楷体" pitchFamily="49" charset="-122"/>
              </a:rPr>
              <a:t>统一经营管理、集中有经验技术的工匠、集中生产、提供原料和资金）</a:t>
            </a:r>
            <a:r>
              <a:rPr lang="zh-CN" altLang="en-US" sz="1100" dirty="0">
                <a:latin typeface="楷体" pitchFamily="49" charset="-122"/>
                <a:ea typeface="楷体" pitchFamily="49" charset="-122"/>
              </a:rPr>
              <a:t>     </a:t>
            </a:r>
          </a:p>
        </p:txBody>
      </p:sp>
      <p:sp>
        <p:nvSpPr>
          <p:cNvPr id="93187" name="Text Box 5"/>
          <p:cNvSpPr txBox="1">
            <a:spLocks noChangeArrowheads="1"/>
          </p:cNvSpPr>
          <p:nvPr/>
        </p:nvSpPr>
        <p:spPr bwMode="auto">
          <a:xfrm>
            <a:off x="534988" y="190500"/>
            <a:ext cx="4279900" cy="264496"/>
          </a:xfrm>
          <a:prstGeom prst="rect">
            <a:avLst/>
          </a:prstGeom>
          <a:noFill/>
          <a:ln w="9525">
            <a:noFill/>
            <a:miter lim="800000"/>
            <a:headEnd/>
            <a:tailEnd/>
          </a:ln>
        </p:spPr>
        <p:txBody>
          <a:bodyPr lIns="48577" tIns="24289" rIns="48577" bIns="24289">
            <a:spAutoFit/>
          </a:bodyPr>
          <a:lstStyle/>
          <a:p>
            <a:pPr>
              <a:spcBef>
                <a:spcPct val="50000"/>
              </a:spcBef>
            </a:pPr>
            <a:r>
              <a:rPr lang="zh-CN" altLang="zh-CN" sz="1400" dirty="0">
                <a:latin typeface="微软雅黑" pitchFamily="34" charset="-122"/>
                <a:ea typeface="微软雅黑" pitchFamily="34" charset="-122"/>
              </a:rPr>
              <a:t>2.</a:t>
            </a:r>
            <a:r>
              <a:rPr lang="zh-CN" altLang="en-US" sz="1400" dirty="0">
                <a:latin typeface="微软雅黑" pitchFamily="34" charset="-122"/>
                <a:ea typeface="微软雅黑" pitchFamily="34" charset="-122"/>
              </a:rPr>
              <a:t>手工业的发展    </a:t>
            </a:r>
          </a:p>
        </p:txBody>
      </p:sp>
      <p:sp>
        <p:nvSpPr>
          <p:cNvPr id="93188" name="TextBox 1"/>
          <p:cNvSpPr txBox="1">
            <a:spLocks noChangeArrowheads="1"/>
          </p:cNvSpPr>
          <p:nvPr/>
        </p:nvSpPr>
        <p:spPr bwMode="auto">
          <a:xfrm>
            <a:off x="382657" y="1923256"/>
            <a:ext cx="4983684" cy="902428"/>
          </a:xfrm>
          <a:prstGeom prst="rect">
            <a:avLst/>
          </a:prstGeom>
          <a:noFill/>
          <a:ln w="9525">
            <a:noFill/>
            <a:miter lim="800000"/>
            <a:headEnd/>
            <a:tailEnd/>
          </a:ln>
        </p:spPr>
        <p:txBody>
          <a:bodyPr wrap="square" lIns="48577" tIns="24289" rIns="48577" bIns="24289">
            <a:spAutoFit/>
          </a:bodyPr>
          <a:lstStyle/>
          <a:p>
            <a:pPr>
              <a:lnSpc>
                <a:spcPct val="150000"/>
              </a:lnSpc>
            </a:pPr>
            <a:r>
              <a:rPr lang="en-US" altLang="zh-CN" sz="1300" dirty="0">
                <a:latin typeface="楷体" pitchFamily="49" charset="-122"/>
                <a:ea typeface="楷体" pitchFamily="49" charset="-122"/>
              </a:rPr>
              <a:t>   《</a:t>
            </a:r>
            <a:r>
              <a:rPr lang="zh-CN" altLang="en-US" sz="1300" dirty="0">
                <a:latin typeface="楷体" pitchFamily="49" charset="-122"/>
                <a:ea typeface="楷体" pitchFamily="49" charset="-122"/>
              </a:rPr>
              <a:t>国语</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中</a:t>
            </a:r>
            <a:r>
              <a:rPr lang="zh-CN" altLang="en-US" sz="1300" dirty="0" smtClean="0">
                <a:latin typeface="楷体" pitchFamily="49" charset="-122"/>
                <a:ea typeface="楷体" pitchFamily="49" charset="-122"/>
              </a:rPr>
              <a:t>“工商食官”，按</a:t>
            </a:r>
            <a:r>
              <a:rPr lang="zh-CN" altLang="en-US" sz="1300" dirty="0">
                <a:latin typeface="楷体" pitchFamily="49" charset="-122"/>
                <a:ea typeface="楷体" pitchFamily="49" charset="-122"/>
              </a:rPr>
              <a:t>三国时韦昭解释</a:t>
            </a:r>
            <a:r>
              <a:rPr lang="zh-CN" altLang="en-US" sz="1300" dirty="0" smtClean="0">
                <a:latin typeface="楷体" pitchFamily="49" charset="-122"/>
                <a:ea typeface="楷体" pitchFamily="49" charset="-122"/>
              </a:rPr>
              <a:t>是：</a:t>
            </a:r>
            <a:r>
              <a:rPr lang="en-US" altLang="zh-CN" sz="1300" dirty="0" smtClean="0">
                <a:latin typeface="楷体" pitchFamily="49" charset="-122"/>
                <a:ea typeface="楷体" pitchFamily="49" charset="-122"/>
              </a:rPr>
              <a:t> </a:t>
            </a:r>
            <a:r>
              <a:rPr lang="zh-CN" altLang="en-US" sz="1300" dirty="0" smtClean="0">
                <a:latin typeface="楷体" pitchFamily="49" charset="-122"/>
                <a:ea typeface="楷体" pitchFamily="49" charset="-122"/>
              </a:rPr>
              <a:t>“工，百工；商，官</a:t>
            </a:r>
            <a:r>
              <a:rPr lang="zh-CN" altLang="en-US" sz="1300" dirty="0">
                <a:latin typeface="楷体" pitchFamily="49" charset="-122"/>
                <a:ea typeface="楷体" pitchFamily="49" charset="-122"/>
              </a:rPr>
              <a:t>贾也。</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周礼</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曰府藏皆有</a:t>
            </a:r>
            <a:r>
              <a:rPr lang="zh-CN" altLang="en-US" sz="1300" dirty="0" smtClean="0">
                <a:latin typeface="楷体" pitchFamily="49" charset="-122"/>
                <a:ea typeface="楷体" pitchFamily="49" charset="-122"/>
              </a:rPr>
              <a:t>贾人，以</a:t>
            </a:r>
            <a:r>
              <a:rPr lang="zh-CN" altLang="en-US" sz="1300" dirty="0">
                <a:latin typeface="楷体" pitchFamily="49" charset="-122"/>
                <a:ea typeface="楷体" pitchFamily="49" charset="-122"/>
              </a:rPr>
              <a:t>知物价。食</a:t>
            </a:r>
            <a:r>
              <a:rPr lang="zh-CN" altLang="en-US" sz="1300" dirty="0" smtClean="0">
                <a:latin typeface="楷体" pitchFamily="49" charset="-122"/>
                <a:ea typeface="楷体" pitchFamily="49" charset="-122"/>
              </a:rPr>
              <a:t>官，官</a:t>
            </a:r>
            <a:r>
              <a:rPr lang="zh-CN" altLang="en-US" sz="1300" dirty="0">
                <a:latin typeface="楷体" pitchFamily="49" charset="-122"/>
                <a:ea typeface="楷体" pitchFamily="49" charset="-122"/>
              </a:rPr>
              <a:t>禀之。</a:t>
            </a:r>
            <a:r>
              <a:rPr lang="zh-CN" altLang="en-US" sz="1300" dirty="0" smtClean="0">
                <a:latin typeface="楷体" pitchFamily="49" charset="-122"/>
                <a:ea typeface="楷体" pitchFamily="49" charset="-122"/>
              </a:rPr>
              <a:t>”</a:t>
            </a:r>
            <a:endParaRPr lang="zh-CN" altLang="en-US" sz="1300" dirty="0">
              <a:latin typeface="楷体" pitchFamily="49" charset="-122"/>
              <a:ea typeface="楷体" pitchFamily="49" charset="-122"/>
            </a:endParaRPr>
          </a:p>
        </p:txBody>
      </p:sp>
      <p:sp>
        <p:nvSpPr>
          <p:cNvPr id="6" name="Triangle 201"/>
          <p:cNvSpPr/>
          <p:nvPr/>
        </p:nvSpPr>
        <p:spPr>
          <a:xfrm rot="10800000">
            <a:off x="2688767" y="-3839"/>
            <a:ext cx="412746" cy="137467"/>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TextBox 2"/>
          <p:cNvSpPr txBox="1">
            <a:spLocks noChangeArrowheads="1"/>
          </p:cNvSpPr>
          <p:nvPr/>
        </p:nvSpPr>
        <p:spPr bwMode="auto">
          <a:xfrm>
            <a:off x="418640" y="651343"/>
            <a:ext cx="4953000" cy="1667765"/>
          </a:xfrm>
          <a:prstGeom prst="rect">
            <a:avLst/>
          </a:prstGeom>
          <a:noFill/>
          <a:ln w="9525">
            <a:noFill/>
            <a:miter lim="800000"/>
            <a:headEnd/>
            <a:tailEnd/>
          </a:ln>
        </p:spPr>
        <p:txBody>
          <a:bodyPr lIns="48577" tIns="24289" rIns="48577" bIns="24289">
            <a:spAutoFit/>
          </a:bodyPr>
          <a:lstStyle/>
          <a:p>
            <a:pPr>
              <a:lnSpc>
                <a:spcPct val="150000"/>
              </a:lnSpc>
            </a:pPr>
            <a:r>
              <a:rPr lang="zh-CN" altLang="en-US" sz="1200" dirty="0">
                <a:latin typeface="楷体" pitchFamily="49" charset="-122"/>
                <a:ea typeface="楷体" pitchFamily="49" charset="-122"/>
              </a:rPr>
              <a:t>朝阳目标</a:t>
            </a:r>
            <a:r>
              <a:rPr lang="en-US" altLang="zh-CN" sz="1200" dirty="0" smtClean="0">
                <a:latin typeface="楷体" pitchFamily="49" charset="-122"/>
                <a:ea typeface="楷体" pitchFamily="49" charset="-122"/>
              </a:rPr>
              <a:t>P3</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449263">
              <a:lnSpc>
                <a:spcPct val="150000"/>
              </a:lnSpc>
            </a:pPr>
            <a:r>
              <a:rPr lang="zh-CN" altLang="en-US" sz="1200" dirty="0" smtClean="0">
                <a:latin typeface="楷体" pitchFamily="49" charset="-122"/>
                <a:ea typeface="楷体" pitchFamily="49" charset="-122"/>
              </a:rPr>
              <a:t>西周时期，手工业</a:t>
            </a:r>
            <a:r>
              <a:rPr lang="zh-CN" altLang="en-US" sz="1200" dirty="0">
                <a:latin typeface="楷体" pitchFamily="49" charset="-122"/>
                <a:ea typeface="楷体" pitchFamily="49" charset="-122"/>
              </a:rPr>
              <a:t>有官府统一经营</a:t>
            </a:r>
            <a:r>
              <a:rPr lang="zh-CN" altLang="en-US" sz="1200" dirty="0" smtClean="0">
                <a:latin typeface="楷体" pitchFamily="49" charset="-122"/>
                <a:ea typeface="楷体" pitchFamily="49" charset="-122"/>
              </a:rPr>
              <a:t>管理，按照</a:t>
            </a:r>
            <a:r>
              <a:rPr lang="zh-CN" altLang="en-US" sz="1200" dirty="0">
                <a:latin typeface="楷体" pitchFamily="49" charset="-122"/>
                <a:ea typeface="楷体" pitchFamily="49" charset="-122"/>
              </a:rPr>
              <a:t>行业设立车正、陶正等工官管理具有各种技能的工匠。即“工商食官”</a:t>
            </a:r>
            <a:r>
              <a:rPr lang="zh-CN" altLang="en-US" sz="1200" dirty="0" smtClean="0">
                <a:latin typeface="楷体" pitchFamily="49" charset="-122"/>
                <a:ea typeface="楷体" pitchFamily="49" charset="-122"/>
              </a:rPr>
              <a:t>。官</a:t>
            </a:r>
            <a:r>
              <a:rPr lang="zh-CN" altLang="en-US" sz="1200" dirty="0">
                <a:latin typeface="楷体" pitchFamily="49" charset="-122"/>
                <a:ea typeface="楷体" pitchFamily="49" charset="-122"/>
              </a:rPr>
              <a:t>营手工业有政府直接</a:t>
            </a:r>
            <a:r>
              <a:rPr lang="zh-CN" altLang="en-US" sz="1200" dirty="0" smtClean="0">
                <a:latin typeface="楷体" pitchFamily="49" charset="-122"/>
                <a:ea typeface="楷体" pitchFamily="49" charset="-122"/>
              </a:rPr>
              <a:t>经营，进行</a:t>
            </a:r>
            <a:r>
              <a:rPr lang="zh-CN" altLang="en-US" sz="1200" dirty="0">
                <a:latin typeface="楷体" pitchFamily="49" charset="-122"/>
                <a:ea typeface="楷体" pitchFamily="49" charset="-122"/>
              </a:rPr>
              <a:t>集中地大作坊</a:t>
            </a:r>
            <a:r>
              <a:rPr lang="zh-CN" altLang="en-US" sz="1200" dirty="0" smtClean="0">
                <a:latin typeface="楷体" pitchFamily="49" charset="-122"/>
                <a:ea typeface="楷体" pitchFamily="49" charset="-122"/>
              </a:rPr>
              <a:t>生产，使用</a:t>
            </a:r>
            <a:r>
              <a:rPr lang="zh-CN" altLang="en-US" sz="1200" dirty="0">
                <a:latin typeface="楷体" pitchFamily="49" charset="-122"/>
                <a:ea typeface="楷体" pitchFamily="49" charset="-122"/>
              </a:rPr>
              <a:t>官府提供的</a:t>
            </a:r>
            <a:r>
              <a:rPr lang="zh-CN" altLang="en-US" sz="1200" dirty="0" smtClean="0">
                <a:latin typeface="楷体" pitchFamily="49" charset="-122"/>
                <a:ea typeface="楷体" pitchFamily="49" charset="-122"/>
              </a:rPr>
              <a:t>原料，在</a:t>
            </a:r>
            <a:r>
              <a:rPr lang="zh-CN" altLang="en-US" sz="1200" dirty="0">
                <a:latin typeface="楷体" pitchFamily="49" charset="-122"/>
                <a:ea typeface="楷体" pitchFamily="49" charset="-122"/>
              </a:rPr>
              <a:t>工官的监督</a:t>
            </a:r>
            <a:r>
              <a:rPr lang="zh-CN" altLang="en-US" sz="1200" dirty="0" smtClean="0">
                <a:latin typeface="楷体" pitchFamily="49" charset="-122"/>
                <a:ea typeface="楷体" pitchFamily="49" charset="-122"/>
              </a:rPr>
              <a:t>下，制作</a:t>
            </a:r>
            <a:r>
              <a:rPr lang="zh-CN" altLang="en-US" sz="1200" dirty="0">
                <a:latin typeface="楷体" pitchFamily="49" charset="-122"/>
                <a:ea typeface="楷体" pitchFamily="49" charset="-122"/>
              </a:rPr>
              <a:t>加工官府制定的产品</a:t>
            </a:r>
            <a:r>
              <a:rPr lang="zh-CN" altLang="en-US" sz="1200" dirty="0" smtClean="0">
                <a:latin typeface="楷体" pitchFamily="49" charset="-122"/>
                <a:ea typeface="楷体" pitchFamily="49" charset="-122"/>
              </a:rPr>
              <a:t>。周朝</a:t>
            </a:r>
            <a:r>
              <a:rPr lang="zh-CN" altLang="en-US" sz="1200" dirty="0">
                <a:latin typeface="楷体" pitchFamily="49" charset="-122"/>
                <a:ea typeface="楷体" pitchFamily="49" charset="-122"/>
              </a:rPr>
              <a:t>实行“工商食官”</a:t>
            </a:r>
            <a:r>
              <a:rPr lang="zh-CN" altLang="en-US" sz="1200" dirty="0" smtClean="0">
                <a:latin typeface="楷体" pitchFamily="49" charset="-122"/>
                <a:ea typeface="楷体" pitchFamily="49" charset="-122"/>
              </a:rPr>
              <a:t>政策，将</a:t>
            </a:r>
            <a:r>
              <a:rPr lang="zh-CN" altLang="en-US" sz="1200" dirty="0">
                <a:latin typeface="楷体" pitchFamily="49" charset="-122"/>
                <a:ea typeface="楷体" pitchFamily="49" charset="-122"/>
              </a:rPr>
              <a:t>商人们集中</a:t>
            </a:r>
            <a:r>
              <a:rPr lang="zh-CN" altLang="en-US" sz="1200" dirty="0" smtClean="0">
                <a:latin typeface="楷体" pitchFamily="49" charset="-122"/>
                <a:ea typeface="楷体" pitchFamily="49" charset="-122"/>
              </a:rPr>
              <a:t>起来，设</a:t>
            </a:r>
            <a:r>
              <a:rPr lang="zh-CN" altLang="en-US" sz="1200" dirty="0">
                <a:latin typeface="楷体" pitchFamily="49" charset="-122"/>
                <a:ea typeface="楷体" pitchFamily="49" charset="-122"/>
              </a:rPr>
              <a:t>官统一</a:t>
            </a:r>
            <a:r>
              <a:rPr lang="zh-CN" altLang="en-US" sz="1200" dirty="0" smtClean="0">
                <a:latin typeface="楷体" pitchFamily="49" charset="-122"/>
                <a:ea typeface="楷体" pitchFamily="49" charset="-122"/>
              </a:rPr>
              <a:t>管理，驱使</a:t>
            </a:r>
            <a:r>
              <a:rPr lang="zh-CN" altLang="en-US" sz="1200" dirty="0">
                <a:latin typeface="楷体" pitchFamily="49" charset="-122"/>
                <a:ea typeface="楷体" pitchFamily="49" charset="-122"/>
              </a:rPr>
              <a:t>他们为政府服务。</a:t>
            </a:r>
          </a:p>
        </p:txBody>
      </p:sp>
      <p:sp>
        <p:nvSpPr>
          <p:cNvPr id="6" name="Triangle 201"/>
          <p:cNvSpPr/>
          <p:nvPr/>
        </p:nvSpPr>
        <p:spPr>
          <a:xfrm rot="10800000">
            <a:off x="2688767" y="-3839"/>
            <a:ext cx="412746" cy="137467"/>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1200" dirty="0">
              <a:solidFill>
                <a:schemeClr val="tx1"/>
              </a:solidFill>
            </a:endParaRPr>
          </a:p>
        </p:txBody>
      </p:sp>
      <p:sp>
        <p:nvSpPr>
          <p:cNvPr id="5" name="Text Box 4"/>
          <p:cNvSpPr txBox="1">
            <a:spLocks noChangeArrowheads="1"/>
          </p:cNvSpPr>
          <p:nvPr/>
        </p:nvSpPr>
        <p:spPr bwMode="auto">
          <a:xfrm>
            <a:off x="314229" y="285571"/>
            <a:ext cx="4486275" cy="264496"/>
          </a:xfrm>
          <a:prstGeom prst="rect">
            <a:avLst/>
          </a:prstGeom>
          <a:noFill/>
          <a:ln w="9525">
            <a:noFill/>
            <a:miter lim="800000"/>
            <a:headEnd/>
            <a:tailEnd/>
          </a:ln>
        </p:spPr>
        <p:txBody>
          <a:bodyPr lIns="48577" tIns="24289" rIns="48577" bIns="24289">
            <a:spAutoFit/>
          </a:bodyPr>
          <a:lstStyle/>
          <a:p>
            <a:pPr>
              <a:spcBef>
                <a:spcPct val="50000"/>
              </a:spcBef>
            </a:pPr>
            <a:r>
              <a:rPr lang="zh-CN" altLang="en-US" sz="1400" b="1" dirty="0">
                <a:latin typeface="黑体" pitchFamily="49" charset="-122"/>
                <a:ea typeface="黑体" pitchFamily="49" charset="-122"/>
              </a:rPr>
              <a:t> </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2</a:t>
            </a:r>
            <a:r>
              <a:rPr lang="zh-CN" altLang="en-US" sz="1400" dirty="0">
                <a:latin typeface="微软雅黑" pitchFamily="34" charset="-122"/>
                <a:ea typeface="微软雅黑" pitchFamily="34" charset="-122"/>
              </a:rPr>
              <a:t>）青铜铸造技艺和青铜文明   </a:t>
            </a:r>
          </a:p>
        </p:txBody>
      </p:sp>
      <p:sp>
        <p:nvSpPr>
          <p:cNvPr id="6" name="Rectangle 9"/>
          <p:cNvSpPr>
            <a:spLocks noChangeArrowheads="1"/>
          </p:cNvSpPr>
          <p:nvPr/>
        </p:nvSpPr>
        <p:spPr bwMode="auto">
          <a:xfrm>
            <a:off x="376239" y="635001"/>
            <a:ext cx="5163016" cy="603050"/>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200" dirty="0">
                <a:latin typeface="楷体" pitchFamily="49" charset="-122"/>
                <a:ea typeface="楷体" pitchFamily="49" charset="-122"/>
              </a:rPr>
              <a:t>青铜</a:t>
            </a:r>
            <a:r>
              <a:rPr lang="zh-CN" altLang="en-US" sz="1200" dirty="0" smtClean="0">
                <a:latin typeface="楷体" pitchFamily="49" charset="-122"/>
                <a:ea typeface="楷体" pitchFamily="49" charset="-122"/>
              </a:rPr>
              <a:t>时代：</a:t>
            </a:r>
            <a:endParaRPr lang="en-US" altLang="zh-CN" sz="1200" dirty="0" smtClean="0">
              <a:latin typeface="楷体" pitchFamily="49" charset="-122"/>
              <a:ea typeface="楷体" pitchFamily="49" charset="-122"/>
            </a:endParaRPr>
          </a:p>
          <a:p>
            <a:pPr>
              <a:lnSpc>
                <a:spcPct val="150000"/>
              </a:lnSpc>
            </a:pPr>
            <a:r>
              <a:rPr lang="zh-CN" altLang="en-US" sz="1200" dirty="0" smtClean="0">
                <a:latin typeface="楷体" pitchFamily="49" charset="-122"/>
                <a:ea typeface="楷体" pitchFamily="49" charset="-122"/>
              </a:rPr>
              <a:t>介于</a:t>
            </a:r>
            <a:r>
              <a:rPr lang="zh-CN" altLang="en-US" sz="1200" dirty="0">
                <a:latin typeface="楷体" pitchFamily="49" charset="-122"/>
                <a:ea typeface="楷体" pitchFamily="49" charset="-122"/>
              </a:rPr>
              <a:t>新石器时代和铁器时代之间的夏商周使用青铜器的时代。</a:t>
            </a:r>
          </a:p>
        </p:txBody>
      </p:sp>
      <p:sp>
        <p:nvSpPr>
          <p:cNvPr id="7" name="文本框 1"/>
          <p:cNvSpPr txBox="1">
            <a:spLocks noChangeArrowheads="1"/>
          </p:cNvSpPr>
          <p:nvPr/>
        </p:nvSpPr>
        <p:spPr bwMode="auto">
          <a:xfrm>
            <a:off x="369484" y="1364083"/>
            <a:ext cx="5206770" cy="1157048"/>
          </a:xfrm>
          <a:prstGeom prst="rect">
            <a:avLst/>
          </a:prstGeom>
          <a:noFill/>
          <a:ln w="9525">
            <a:solidFill>
              <a:schemeClr val="bg1">
                <a:lumMod val="95000"/>
              </a:schemeClr>
            </a:solidFill>
            <a:miter lim="800000"/>
            <a:headEnd/>
            <a:tailEnd/>
          </a:ln>
        </p:spPr>
        <p:txBody>
          <a:bodyPr wrap="square" lIns="48577" tIns="24289" rIns="48577" bIns="24289">
            <a:spAutoFit/>
          </a:bodyPr>
          <a:lstStyle/>
          <a:p>
            <a:pPr>
              <a:lnSpc>
                <a:spcPct val="150000"/>
              </a:lnSpc>
            </a:pPr>
            <a:r>
              <a:rPr lang="zh-CN" altLang="en-US" sz="1200" dirty="0" smtClean="0">
                <a:latin typeface="楷体" pitchFamily="49" charset="-122"/>
                <a:ea typeface="楷体" pitchFamily="49" charset="-122"/>
              </a:rPr>
              <a:t>目标</a:t>
            </a:r>
            <a:r>
              <a:rPr lang="zh-CN" altLang="en-US" sz="1200" dirty="0">
                <a:latin typeface="楷体" pitchFamily="49" charset="-122"/>
                <a:ea typeface="楷体" pitchFamily="49" charset="-122"/>
              </a:rPr>
              <a:t>与岳麓版必修二第</a:t>
            </a:r>
            <a:r>
              <a:rPr lang="en-US" altLang="zh-CN" sz="1200" dirty="0">
                <a:latin typeface="楷体" pitchFamily="49" charset="-122"/>
                <a:ea typeface="楷体" pitchFamily="49" charset="-122"/>
              </a:rPr>
              <a:t>4</a:t>
            </a:r>
            <a:r>
              <a:rPr lang="zh-CN" altLang="en-US" sz="1200" dirty="0">
                <a:latin typeface="楷体" pitchFamily="49" charset="-122"/>
                <a:ea typeface="楷体" pitchFamily="49" charset="-122"/>
              </a:rPr>
              <a:t>课</a:t>
            </a:r>
            <a:r>
              <a:rPr lang="en-US" altLang="zh-CN" sz="1200" dirty="0" smtClean="0">
                <a:latin typeface="楷体" pitchFamily="49" charset="-122"/>
                <a:ea typeface="楷体" pitchFamily="49" charset="-122"/>
              </a:rPr>
              <a:t>P15</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从</a:t>
            </a:r>
            <a:r>
              <a:rPr lang="zh-CN" altLang="en-US" sz="1200" dirty="0">
                <a:latin typeface="楷体" pitchFamily="49" charset="-122"/>
                <a:ea typeface="楷体" pitchFamily="49" charset="-122"/>
              </a:rPr>
              <a:t>二里头文化时期到春秋</a:t>
            </a:r>
            <a:r>
              <a:rPr lang="zh-CN" altLang="en-US" sz="1200" dirty="0" smtClean="0">
                <a:latin typeface="楷体" pitchFamily="49" charset="-122"/>
                <a:ea typeface="楷体" pitchFamily="49" charset="-122"/>
              </a:rPr>
              <a:t>末年，历时</a:t>
            </a:r>
            <a:r>
              <a:rPr lang="zh-CN" altLang="en-US" sz="1200" dirty="0">
                <a:latin typeface="楷体" pitchFamily="49" charset="-122"/>
                <a:ea typeface="楷体" pitchFamily="49" charset="-122"/>
              </a:rPr>
              <a:t>约</a:t>
            </a:r>
            <a:r>
              <a:rPr lang="en-US" altLang="zh-CN" sz="1200" dirty="0">
                <a:latin typeface="楷体" pitchFamily="49" charset="-122"/>
                <a:ea typeface="楷体" pitchFamily="49" charset="-122"/>
              </a:rPr>
              <a:t>15</a:t>
            </a:r>
            <a:r>
              <a:rPr lang="zh-CN" altLang="en-US" sz="1200" dirty="0">
                <a:latin typeface="楷体" pitchFamily="49" charset="-122"/>
                <a:ea typeface="楷体" pitchFamily="49" charset="-122"/>
              </a:rPr>
              <a:t>个世纪是我国的青铜时代。商周时期青铜铸造技艺已相当</a:t>
            </a:r>
            <a:r>
              <a:rPr lang="zh-CN" altLang="en-US" sz="1200" dirty="0" smtClean="0">
                <a:latin typeface="楷体" pitchFamily="49" charset="-122"/>
                <a:ea typeface="楷体" pitchFamily="49" charset="-122"/>
              </a:rPr>
              <a:t>成熟，不仅</a:t>
            </a:r>
            <a:r>
              <a:rPr lang="zh-CN" altLang="en-US" sz="1200" dirty="0">
                <a:latin typeface="楷体" pitchFamily="49" charset="-122"/>
                <a:ea typeface="楷体" pitchFamily="49" charset="-122"/>
              </a:rPr>
              <a:t>数量</a:t>
            </a:r>
            <a:r>
              <a:rPr lang="zh-CN" altLang="en-US" sz="1200" dirty="0" smtClean="0">
                <a:latin typeface="楷体" pitchFamily="49" charset="-122"/>
                <a:ea typeface="楷体" pitchFamily="49" charset="-122"/>
              </a:rPr>
              <a:t>多，种类齐备，而且</a:t>
            </a:r>
            <a:r>
              <a:rPr lang="zh-CN" altLang="en-US" sz="1200" dirty="0">
                <a:latin typeface="楷体" pitchFamily="49" charset="-122"/>
                <a:ea typeface="楷体" pitchFamily="49" charset="-122"/>
              </a:rPr>
              <a:t>工艺</a:t>
            </a:r>
            <a:r>
              <a:rPr lang="zh-CN" altLang="en-US" sz="1200" dirty="0" smtClean="0">
                <a:latin typeface="楷体" pitchFamily="49" charset="-122"/>
                <a:ea typeface="楷体" pitchFamily="49" charset="-122"/>
              </a:rPr>
              <a:t>精湛，器物</a:t>
            </a:r>
            <a:r>
              <a:rPr lang="zh-CN" altLang="en-US" sz="1200" dirty="0">
                <a:latin typeface="楷体" pitchFamily="49" charset="-122"/>
                <a:ea typeface="楷体" pitchFamily="49" charset="-122"/>
              </a:rPr>
              <a:t>造型</a:t>
            </a:r>
            <a:r>
              <a:rPr lang="zh-CN" altLang="en-US" sz="1200" dirty="0" smtClean="0">
                <a:latin typeface="楷体" pitchFamily="49" charset="-122"/>
                <a:ea typeface="楷体" pitchFamily="49" charset="-122"/>
              </a:rPr>
              <a:t>生动，展示</a:t>
            </a:r>
            <a:r>
              <a:rPr lang="zh-CN" altLang="en-US" sz="1200" dirty="0">
                <a:latin typeface="楷体" pitchFamily="49" charset="-122"/>
                <a:ea typeface="楷体" pitchFamily="49" charset="-122"/>
              </a:rPr>
              <a:t>了灿烂辉煌的青铜文明</a:t>
            </a:r>
            <a:r>
              <a:rPr lang="zh-CN" altLang="en-US" sz="1200" dirty="0" smtClean="0">
                <a:latin typeface="楷体" pitchFamily="49" charset="-122"/>
                <a:ea typeface="楷体" pitchFamily="49" charset="-122"/>
              </a:rPr>
              <a:t>。</a:t>
            </a:r>
            <a:endParaRPr lang="zh-CN" altLang="en-US" sz="1200"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7" name="文本框 1"/>
          <p:cNvSpPr txBox="1">
            <a:spLocks noChangeArrowheads="1"/>
          </p:cNvSpPr>
          <p:nvPr/>
        </p:nvSpPr>
        <p:spPr bwMode="auto">
          <a:xfrm>
            <a:off x="374631" y="949972"/>
            <a:ext cx="5164623" cy="1434047"/>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200" dirty="0" smtClean="0">
                <a:latin typeface="楷体" pitchFamily="49" charset="-122"/>
                <a:ea typeface="楷体" pitchFamily="49" charset="-122"/>
              </a:rPr>
              <a:t>朝阳</a:t>
            </a:r>
            <a:r>
              <a:rPr lang="zh-CN" altLang="en-US" sz="1200" dirty="0">
                <a:latin typeface="楷体" pitchFamily="49" charset="-122"/>
                <a:ea typeface="楷体" pitchFamily="49" charset="-122"/>
              </a:rPr>
              <a:t>目标</a:t>
            </a:r>
            <a:r>
              <a:rPr lang="en-US" altLang="zh-CN" sz="1200" dirty="0" smtClean="0">
                <a:latin typeface="楷体" pitchFamily="49" charset="-122"/>
                <a:ea typeface="楷体" pitchFamily="49" charset="-122"/>
              </a:rPr>
              <a:t>P3</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a:lnSpc>
                <a:spcPct val="150000"/>
              </a:lnSpc>
            </a:pPr>
            <a:r>
              <a:rPr lang="zh-CN" altLang="en-US" sz="1200" dirty="0" smtClean="0">
                <a:latin typeface="楷体" pitchFamily="49" charset="-122"/>
                <a:ea typeface="楷体" pitchFamily="49" charset="-122"/>
              </a:rPr>
              <a:t>    商朝</a:t>
            </a:r>
            <a:r>
              <a:rPr lang="zh-CN" altLang="en-US" sz="1200" dirty="0">
                <a:latin typeface="楷体" pitchFamily="49" charset="-122"/>
                <a:ea typeface="楷体" pitchFamily="49" charset="-122"/>
              </a:rPr>
              <a:t>青铜铸造生产规模</a:t>
            </a:r>
            <a:r>
              <a:rPr lang="zh-CN" altLang="en-US" sz="1200" dirty="0" smtClean="0">
                <a:latin typeface="楷体" pitchFamily="49" charset="-122"/>
                <a:ea typeface="楷体" pitchFamily="49" charset="-122"/>
              </a:rPr>
              <a:t>大，作坊</a:t>
            </a:r>
            <a:r>
              <a:rPr lang="zh-CN" altLang="en-US" sz="1200" dirty="0">
                <a:latin typeface="楷体" pitchFamily="49" charset="-122"/>
                <a:ea typeface="楷体" pitchFamily="49" charset="-122"/>
              </a:rPr>
              <a:t>集中在王</a:t>
            </a:r>
            <a:r>
              <a:rPr lang="zh-CN" altLang="en-US" sz="1200" dirty="0" smtClean="0">
                <a:latin typeface="楷体" pitchFamily="49" charset="-122"/>
                <a:ea typeface="楷体" pitchFamily="49" charset="-122"/>
              </a:rPr>
              <a:t>都，产品</a:t>
            </a:r>
            <a:r>
              <a:rPr lang="zh-CN" altLang="en-US" sz="1200" dirty="0">
                <a:latin typeface="楷体" pitchFamily="49" charset="-122"/>
                <a:ea typeface="楷体" pitchFamily="49" charset="-122"/>
              </a:rPr>
              <a:t>供国王和贵族使用。青铜器不仅形制</a:t>
            </a:r>
            <a:r>
              <a:rPr lang="zh-CN" altLang="en-US" sz="1200" dirty="0" smtClean="0">
                <a:latin typeface="楷体" pitchFamily="49" charset="-122"/>
                <a:ea typeface="楷体" pitchFamily="49" charset="-122"/>
              </a:rPr>
              <a:t>雄伟，而且</a:t>
            </a:r>
            <a:r>
              <a:rPr lang="zh-CN" altLang="en-US" sz="1200" dirty="0">
                <a:latin typeface="楷体" pitchFamily="49" charset="-122"/>
                <a:ea typeface="楷体" pitchFamily="49" charset="-122"/>
              </a:rPr>
              <a:t>工艺精湛。代表作有司母戊鼎和四羊方尊。西周青铜铸造业进一步</a:t>
            </a:r>
            <a:r>
              <a:rPr lang="zh-CN" altLang="en-US" sz="1200" dirty="0" smtClean="0">
                <a:latin typeface="楷体" pitchFamily="49" charset="-122"/>
                <a:ea typeface="楷体" pitchFamily="49" charset="-122"/>
              </a:rPr>
              <a:t>发展，产品</a:t>
            </a:r>
            <a:r>
              <a:rPr lang="zh-CN" altLang="en-US" sz="1200" dirty="0">
                <a:latin typeface="楷体" pitchFamily="49" charset="-122"/>
                <a:ea typeface="楷体" pitchFamily="49" charset="-122"/>
              </a:rPr>
              <a:t>趋向生</a:t>
            </a:r>
            <a:r>
              <a:rPr lang="zh-CN" altLang="en-US" sz="1200" dirty="0" smtClean="0">
                <a:latin typeface="楷体" pitchFamily="49" charset="-122"/>
                <a:ea typeface="楷体" pitchFamily="49" charset="-122"/>
              </a:rPr>
              <a:t>活化，日用</a:t>
            </a:r>
            <a:r>
              <a:rPr lang="zh-CN" altLang="en-US" sz="1200" dirty="0">
                <a:latin typeface="楷体" pitchFamily="49" charset="-122"/>
                <a:ea typeface="楷体" pitchFamily="49" charset="-122"/>
              </a:rPr>
              <a:t>器具数量</a:t>
            </a:r>
            <a:r>
              <a:rPr lang="zh-CN" altLang="en-US" sz="1200" dirty="0" smtClean="0">
                <a:latin typeface="楷体" pitchFamily="49" charset="-122"/>
                <a:ea typeface="楷体" pitchFamily="49" charset="-122"/>
              </a:rPr>
              <a:t>增多，有</a:t>
            </a:r>
            <a:r>
              <a:rPr lang="zh-CN" altLang="en-US" sz="1200" dirty="0">
                <a:latin typeface="楷体" pitchFamily="49" charset="-122"/>
                <a:ea typeface="楷体" pitchFamily="49" charset="-122"/>
              </a:rPr>
              <a:t>大量青铜铭文出现。</a:t>
            </a:r>
          </a:p>
        </p:txBody>
      </p:sp>
      <p:sp>
        <p:nvSpPr>
          <p:cNvPr id="8" name="Text Box 4"/>
          <p:cNvSpPr txBox="1">
            <a:spLocks noChangeArrowheads="1"/>
          </p:cNvSpPr>
          <p:nvPr/>
        </p:nvSpPr>
        <p:spPr bwMode="auto">
          <a:xfrm>
            <a:off x="250620" y="569570"/>
            <a:ext cx="2850894" cy="264496"/>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en-US" sz="1300" b="1" dirty="0">
                <a:latin typeface="黑体" pitchFamily="49" charset="-122"/>
                <a:ea typeface="黑体" pitchFamily="49" charset="-122"/>
              </a:rPr>
              <a:t> </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2</a:t>
            </a:r>
            <a:r>
              <a:rPr lang="zh-CN" altLang="en-US" sz="1400" dirty="0">
                <a:latin typeface="微软雅黑" pitchFamily="34" charset="-122"/>
                <a:ea typeface="微软雅黑" pitchFamily="34" charset="-122"/>
              </a:rPr>
              <a:t>）青铜铸造技艺和青铜文明   </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二里头爵"/>
          <p:cNvPicPr>
            <a:picLocks noChangeAspect="1" noChangeArrowheads="1"/>
          </p:cNvPicPr>
          <p:nvPr/>
        </p:nvPicPr>
        <p:blipFill>
          <a:blip r:embed="rId2" cstate="print"/>
          <a:srcRect/>
          <a:stretch>
            <a:fillRect/>
          </a:stretch>
        </p:blipFill>
        <p:spPr bwMode="auto">
          <a:xfrm>
            <a:off x="411164" y="128589"/>
            <a:ext cx="1254125" cy="1133475"/>
          </a:xfrm>
          <a:prstGeom prst="rect">
            <a:avLst/>
          </a:prstGeom>
          <a:noFill/>
          <a:ln w="9525">
            <a:noFill/>
            <a:miter lim="800000"/>
            <a:headEnd/>
            <a:tailEnd/>
          </a:ln>
        </p:spPr>
      </p:pic>
      <p:sp>
        <p:nvSpPr>
          <p:cNvPr id="95235" name="文本框 1"/>
          <p:cNvSpPr txBox="1">
            <a:spLocks noChangeArrowheads="1"/>
          </p:cNvSpPr>
          <p:nvPr/>
        </p:nvSpPr>
        <p:spPr bwMode="auto">
          <a:xfrm>
            <a:off x="376238" y="1265238"/>
            <a:ext cx="1325562" cy="233718"/>
          </a:xfrm>
          <a:prstGeom prst="rect">
            <a:avLst/>
          </a:prstGeom>
          <a:noFill/>
          <a:ln w="9525">
            <a:noFill/>
            <a:miter lim="800000"/>
            <a:headEnd/>
            <a:tailEnd/>
          </a:ln>
        </p:spPr>
        <p:txBody>
          <a:bodyPr lIns="48577" tIns="24289" rIns="48577" bIns="24289">
            <a:spAutoFit/>
          </a:bodyPr>
          <a:lstStyle/>
          <a:p>
            <a:pPr algn="ctr"/>
            <a:r>
              <a:rPr lang="zh-CN" altLang="en-US" sz="1200" b="1" dirty="0">
                <a:latin typeface="楷体" pitchFamily="49" charset="-122"/>
                <a:ea typeface="楷体" pitchFamily="49" charset="-122"/>
              </a:rPr>
              <a:t>夏朝铜爵</a:t>
            </a:r>
          </a:p>
        </p:txBody>
      </p:sp>
      <p:pic>
        <p:nvPicPr>
          <p:cNvPr id="95236" name="Picture 15" descr="司母戊"/>
          <p:cNvPicPr>
            <a:picLocks noChangeAspect="1" noChangeArrowheads="1"/>
          </p:cNvPicPr>
          <p:nvPr/>
        </p:nvPicPr>
        <p:blipFill>
          <a:blip r:embed="rId3"/>
          <a:srcRect/>
          <a:stretch>
            <a:fillRect/>
          </a:stretch>
        </p:blipFill>
        <p:spPr bwMode="auto">
          <a:xfrm>
            <a:off x="1943100" y="106364"/>
            <a:ext cx="1316038" cy="1177925"/>
          </a:xfrm>
          <a:prstGeom prst="rect">
            <a:avLst/>
          </a:prstGeom>
          <a:noFill/>
          <a:ln w="9525">
            <a:noFill/>
            <a:miter lim="800000"/>
            <a:headEnd/>
            <a:tailEnd/>
          </a:ln>
        </p:spPr>
      </p:pic>
      <p:sp>
        <p:nvSpPr>
          <p:cNvPr id="95237" name="Rectangle 7"/>
          <p:cNvSpPr>
            <a:spLocks noChangeArrowheads="1"/>
          </p:cNvSpPr>
          <p:nvPr/>
        </p:nvSpPr>
        <p:spPr bwMode="auto">
          <a:xfrm>
            <a:off x="1995488" y="1262063"/>
            <a:ext cx="1460500" cy="233718"/>
          </a:xfrm>
          <a:prstGeom prst="rect">
            <a:avLst/>
          </a:prstGeom>
          <a:noFill/>
          <a:ln w="9525">
            <a:noFill/>
            <a:miter lim="800000"/>
            <a:headEnd/>
            <a:tailEnd/>
          </a:ln>
        </p:spPr>
        <p:txBody>
          <a:bodyPr lIns="48577" tIns="24289" rIns="48577" bIns="24289">
            <a:spAutoFit/>
          </a:bodyPr>
          <a:lstStyle/>
          <a:p>
            <a:pPr algn="ctr"/>
            <a:r>
              <a:rPr lang="zh-CN" altLang="en-US" sz="1200" b="1" dirty="0">
                <a:latin typeface="楷体" pitchFamily="49" charset="-122"/>
                <a:ea typeface="楷体" pitchFamily="49" charset="-122"/>
              </a:rPr>
              <a:t>商代司母戊鼎</a:t>
            </a:r>
          </a:p>
        </p:txBody>
      </p:sp>
      <p:pic>
        <p:nvPicPr>
          <p:cNvPr id="95238" name="Picture 14" descr="p95017"/>
          <p:cNvPicPr>
            <a:picLocks noChangeAspect="1" noChangeArrowheads="1"/>
          </p:cNvPicPr>
          <p:nvPr/>
        </p:nvPicPr>
        <p:blipFill>
          <a:blip r:embed="rId4"/>
          <a:srcRect/>
          <a:stretch>
            <a:fillRect/>
          </a:stretch>
        </p:blipFill>
        <p:spPr bwMode="auto">
          <a:xfrm>
            <a:off x="3662363" y="134938"/>
            <a:ext cx="1395412" cy="1185862"/>
          </a:xfrm>
          <a:prstGeom prst="rect">
            <a:avLst/>
          </a:prstGeom>
          <a:noFill/>
          <a:ln w="9525">
            <a:noFill/>
            <a:miter lim="800000"/>
            <a:headEnd/>
            <a:tailEnd/>
          </a:ln>
        </p:spPr>
      </p:pic>
      <p:sp>
        <p:nvSpPr>
          <p:cNvPr id="95239" name="Rectangle 8"/>
          <p:cNvSpPr>
            <a:spLocks noChangeArrowheads="1"/>
          </p:cNvSpPr>
          <p:nvPr/>
        </p:nvSpPr>
        <p:spPr bwMode="auto">
          <a:xfrm>
            <a:off x="3971491" y="1336675"/>
            <a:ext cx="713656" cy="233718"/>
          </a:xfrm>
          <a:prstGeom prst="rect">
            <a:avLst/>
          </a:prstGeom>
          <a:noFill/>
          <a:ln w="9525">
            <a:noFill/>
            <a:miter lim="800000"/>
            <a:headEnd/>
            <a:tailEnd/>
          </a:ln>
        </p:spPr>
        <p:txBody>
          <a:bodyPr wrap="none" lIns="48577" tIns="24289" rIns="48577" bIns="24289">
            <a:spAutoFit/>
          </a:bodyPr>
          <a:lstStyle/>
          <a:p>
            <a:pPr algn="ctr">
              <a:spcBef>
                <a:spcPct val="50000"/>
              </a:spcBef>
            </a:pPr>
            <a:r>
              <a:rPr lang="zh-CN" altLang="en-US" sz="1200" b="1" dirty="0">
                <a:latin typeface="楷体" pitchFamily="49" charset="-122"/>
                <a:ea typeface="楷体" pitchFamily="49" charset="-122"/>
              </a:rPr>
              <a:t>四羊方尊</a:t>
            </a:r>
          </a:p>
        </p:txBody>
      </p:sp>
      <p:pic>
        <p:nvPicPr>
          <p:cNvPr id="95240" name="Picture 2"/>
          <p:cNvPicPr>
            <a:picLocks noChangeAspect="1" noChangeArrowheads="1"/>
          </p:cNvPicPr>
          <p:nvPr/>
        </p:nvPicPr>
        <p:blipFill>
          <a:blip r:embed="rId5"/>
          <a:srcRect l="20599" t="12930" r="21846" b="7628"/>
          <a:stretch>
            <a:fillRect/>
          </a:stretch>
        </p:blipFill>
        <p:spPr bwMode="auto">
          <a:xfrm>
            <a:off x="360364" y="1609725"/>
            <a:ext cx="1374775" cy="1150938"/>
          </a:xfrm>
          <a:prstGeom prst="rect">
            <a:avLst/>
          </a:prstGeom>
          <a:noFill/>
          <a:ln w="9525">
            <a:noFill/>
            <a:miter lim="800000"/>
            <a:headEnd/>
            <a:tailEnd/>
          </a:ln>
        </p:spPr>
      </p:pic>
      <p:sp>
        <p:nvSpPr>
          <p:cNvPr id="95241" name="TextBox 9"/>
          <p:cNvSpPr txBox="1">
            <a:spLocks noChangeArrowheads="1"/>
          </p:cNvSpPr>
          <p:nvPr/>
        </p:nvSpPr>
        <p:spPr bwMode="auto">
          <a:xfrm>
            <a:off x="360363" y="2811463"/>
            <a:ext cx="1511300" cy="233718"/>
          </a:xfrm>
          <a:prstGeom prst="rect">
            <a:avLst/>
          </a:prstGeom>
          <a:noFill/>
          <a:ln w="9525">
            <a:noFill/>
            <a:miter lim="800000"/>
            <a:headEnd/>
            <a:tailEnd/>
          </a:ln>
        </p:spPr>
        <p:txBody>
          <a:bodyPr lIns="48577" tIns="24289" rIns="48577" bIns="24289">
            <a:spAutoFit/>
          </a:bodyPr>
          <a:lstStyle/>
          <a:p>
            <a:pPr algn="ctr"/>
            <a:r>
              <a:rPr lang="zh-CN" altLang="en-US" sz="1200" b="1" dirty="0">
                <a:latin typeface="楷体" pitchFamily="49" charset="-122"/>
                <a:ea typeface="楷体" pitchFamily="49" charset="-122"/>
              </a:rPr>
              <a:t>妇好三联</a:t>
            </a:r>
            <a:r>
              <a:rPr lang="zh-CN" altLang="en-US" sz="1200" b="1" dirty="0" smtClean="0">
                <a:latin typeface="楷体" pitchFamily="49" charset="-122"/>
                <a:ea typeface="楷体" pitchFamily="49" charset="-122"/>
              </a:rPr>
              <a:t>甗</a:t>
            </a:r>
            <a:endParaRPr lang="zh-CN" altLang="en-US" sz="1200" dirty="0"/>
          </a:p>
        </p:txBody>
      </p:sp>
      <p:pic>
        <p:nvPicPr>
          <p:cNvPr id="95242" name="Picture 2"/>
          <p:cNvPicPr>
            <a:picLocks noChangeAspect="1" noChangeArrowheads="1"/>
          </p:cNvPicPr>
          <p:nvPr/>
        </p:nvPicPr>
        <p:blipFill>
          <a:blip r:embed="rId6"/>
          <a:srcRect l="20479" t="7327" r="21967" b="7541"/>
          <a:stretch>
            <a:fillRect/>
          </a:stretch>
        </p:blipFill>
        <p:spPr bwMode="auto">
          <a:xfrm>
            <a:off x="1943100" y="1652589"/>
            <a:ext cx="1435100" cy="1096962"/>
          </a:xfrm>
          <a:prstGeom prst="rect">
            <a:avLst/>
          </a:prstGeom>
          <a:noFill/>
          <a:ln w="9525">
            <a:noFill/>
            <a:miter lim="800000"/>
            <a:headEnd/>
            <a:tailEnd/>
          </a:ln>
        </p:spPr>
      </p:pic>
      <p:sp>
        <p:nvSpPr>
          <p:cNvPr id="95243" name="TextBox 11"/>
          <p:cNvSpPr txBox="1">
            <a:spLocks noChangeArrowheads="1"/>
          </p:cNvSpPr>
          <p:nvPr/>
        </p:nvSpPr>
        <p:spPr bwMode="auto">
          <a:xfrm>
            <a:off x="2247900" y="2800350"/>
            <a:ext cx="1208088" cy="233718"/>
          </a:xfrm>
          <a:prstGeom prst="rect">
            <a:avLst/>
          </a:prstGeom>
          <a:noFill/>
          <a:ln w="9525">
            <a:noFill/>
            <a:miter lim="800000"/>
            <a:headEnd/>
            <a:tailEnd/>
          </a:ln>
        </p:spPr>
        <p:txBody>
          <a:bodyPr lIns="48577" tIns="24289" rIns="48577" bIns="24289">
            <a:spAutoFit/>
          </a:bodyPr>
          <a:lstStyle/>
          <a:p>
            <a:pPr algn="ctr"/>
            <a:r>
              <a:rPr lang="zh-CN" altLang="en-US" sz="1200" b="1" dirty="0">
                <a:latin typeface="楷体" pitchFamily="49" charset="-122"/>
                <a:ea typeface="楷体" pitchFamily="49" charset="-122"/>
              </a:rPr>
              <a:t>西周利</a:t>
            </a:r>
            <a:r>
              <a:rPr lang="zh-CN" altLang="en-US" sz="1200" b="1" dirty="0" smtClean="0">
                <a:latin typeface="楷体" pitchFamily="49" charset="-122"/>
                <a:ea typeface="楷体" pitchFamily="49" charset="-122"/>
              </a:rPr>
              <a:t>簋</a:t>
            </a:r>
            <a:endParaRPr lang="zh-CN" altLang="en-US" sz="1200" dirty="0"/>
          </a:p>
        </p:txBody>
      </p:sp>
      <p:pic>
        <p:nvPicPr>
          <p:cNvPr id="95244" name="图片 10" descr="无标题"/>
          <p:cNvPicPr>
            <a:picLocks noChangeAspect="1" noChangeArrowheads="1"/>
          </p:cNvPicPr>
          <p:nvPr/>
        </p:nvPicPr>
        <p:blipFill>
          <a:blip r:embed="rId7" cstate="print"/>
          <a:srcRect/>
          <a:stretch>
            <a:fillRect/>
          </a:stretch>
        </p:blipFill>
        <p:spPr bwMode="auto">
          <a:xfrm>
            <a:off x="3840163" y="1652589"/>
            <a:ext cx="1217612" cy="1096962"/>
          </a:xfrm>
          <a:prstGeom prst="rect">
            <a:avLst/>
          </a:prstGeom>
          <a:noFill/>
          <a:ln w="9525">
            <a:noFill/>
            <a:miter lim="800000"/>
            <a:headEnd/>
            <a:tailEnd/>
          </a:ln>
        </p:spPr>
      </p:pic>
      <p:sp>
        <p:nvSpPr>
          <p:cNvPr id="95245" name="TextBox 13"/>
          <p:cNvSpPr txBox="1">
            <a:spLocks noChangeArrowheads="1"/>
          </p:cNvSpPr>
          <p:nvPr/>
        </p:nvSpPr>
        <p:spPr bwMode="auto">
          <a:xfrm>
            <a:off x="3910013" y="2760663"/>
            <a:ext cx="1147762" cy="233718"/>
          </a:xfrm>
          <a:prstGeom prst="rect">
            <a:avLst/>
          </a:prstGeom>
          <a:noFill/>
          <a:ln w="9525">
            <a:noFill/>
            <a:miter lim="800000"/>
            <a:headEnd/>
            <a:tailEnd/>
          </a:ln>
        </p:spPr>
        <p:txBody>
          <a:bodyPr lIns="48577" tIns="24289" rIns="48577" bIns="24289">
            <a:spAutoFit/>
          </a:bodyPr>
          <a:lstStyle/>
          <a:p>
            <a:pPr algn="ctr"/>
            <a:r>
              <a:rPr lang="zh-CN" altLang="en-US" sz="1200" b="1" dirty="0">
                <a:latin typeface="楷体" pitchFamily="49" charset="-122"/>
                <a:ea typeface="楷体" pitchFamily="49" charset="-122"/>
              </a:rPr>
              <a:t>西周何尊</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 Box 2"/>
          <p:cNvSpPr txBox="1">
            <a:spLocks noChangeArrowheads="1"/>
          </p:cNvSpPr>
          <p:nvPr/>
        </p:nvSpPr>
        <p:spPr bwMode="auto">
          <a:xfrm>
            <a:off x="417511" y="557734"/>
            <a:ext cx="5142885" cy="1295547"/>
          </a:xfrm>
          <a:prstGeom prst="rect">
            <a:avLst/>
          </a:prstGeom>
          <a:noFill/>
          <a:ln w="9525">
            <a:noFill/>
            <a:miter lim="800000"/>
            <a:headEnd/>
            <a:tailEnd/>
          </a:ln>
        </p:spPr>
        <p:txBody>
          <a:bodyPr wrap="square" lIns="48577" tIns="24289" rIns="48577" bIns="24289">
            <a:spAutoFit/>
          </a:bodyPr>
          <a:lstStyle/>
          <a:p>
            <a:pPr>
              <a:lnSpc>
                <a:spcPct val="150000"/>
              </a:lnSpc>
            </a:pPr>
            <a:r>
              <a:rPr lang="zh-CN" altLang="zh-CN" sz="1500" dirty="0">
                <a:solidFill>
                  <a:srgbClr val="FFFF00"/>
                </a:solidFill>
                <a:latin typeface="楷体_GB2312" pitchFamily="49" charset="-122"/>
              </a:rPr>
              <a:t>   </a:t>
            </a:r>
            <a:r>
              <a:rPr lang="zh-CN" altLang="en-US" sz="1300" dirty="0">
                <a:latin typeface="楷体" pitchFamily="49" charset="-122"/>
                <a:ea typeface="楷体" pitchFamily="49" charset="-122"/>
              </a:rPr>
              <a:t>相传黄帝的妻子嫘祖发明了养蚕</a:t>
            </a:r>
            <a:r>
              <a:rPr lang="zh-CN" altLang="en-US" sz="1300" dirty="0" smtClean="0">
                <a:latin typeface="楷体" pitchFamily="49" charset="-122"/>
                <a:ea typeface="楷体" pitchFamily="49" charset="-122"/>
              </a:rPr>
              <a:t>丝织，河南</a:t>
            </a:r>
            <a:r>
              <a:rPr lang="zh-CN" altLang="en-US" sz="1300" dirty="0">
                <a:latin typeface="楷体" pitchFamily="49" charset="-122"/>
                <a:ea typeface="楷体" pitchFamily="49" charset="-122"/>
              </a:rPr>
              <a:t>荥阳青台村仰韶文化遗址出土的丝织物残片和浙江湖州钱山漾良渚文化遗址出土的丝线、丝带及丝织物</a:t>
            </a:r>
            <a:r>
              <a:rPr lang="zh-CN" altLang="en-US" sz="1300" dirty="0" smtClean="0">
                <a:latin typeface="楷体" pitchFamily="49" charset="-122"/>
                <a:ea typeface="楷体" pitchFamily="49" charset="-122"/>
              </a:rPr>
              <a:t>表明，约</a:t>
            </a:r>
            <a:r>
              <a:rPr lang="zh-CN" altLang="en-US" sz="1300" dirty="0">
                <a:latin typeface="楷体" pitchFamily="49" charset="-122"/>
                <a:ea typeface="楷体" pitchFamily="49" charset="-122"/>
              </a:rPr>
              <a:t>在四五千以前黄河流域和长江流域已出现了丝绸的生产。 </a:t>
            </a:r>
          </a:p>
        </p:txBody>
      </p:sp>
      <p:sp>
        <p:nvSpPr>
          <p:cNvPr id="5" name="Text Box 6"/>
          <p:cNvSpPr txBox="1">
            <a:spLocks noChangeArrowheads="1"/>
          </p:cNvSpPr>
          <p:nvPr/>
        </p:nvSpPr>
        <p:spPr bwMode="auto">
          <a:xfrm>
            <a:off x="266434" y="293238"/>
            <a:ext cx="4114800" cy="264496"/>
          </a:xfrm>
          <a:prstGeom prst="rect">
            <a:avLst/>
          </a:prstGeom>
          <a:noFill/>
          <a:ln w="9525">
            <a:noFill/>
            <a:miter lim="800000"/>
            <a:headEnd/>
            <a:tailEnd/>
          </a:ln>
        </p:spPr>
        <p:txBody>
          <a:bodyPr lIns="48577" tIns="24289" rIns="48577" bIns="24289">
            <a:spAutoFit/>
          </a:bodyPr>
          <a:lstStyle/>
          <a:p>
            <a:pPr>
              <a:spcBef>
                <a:spcPct val="50000"/>
              </a:spcBef>
            </a:pPr>
            <a:r>
              <a:rPr lang="zh-CN" altLang="zh-CN" sz="1300" b="1" dirty="0">
                <a:latin typeface="黑体" pitchFamily="49" charset="-122"/>
                <a:ea typeface="黑体" pitchFamily="49" charset="-122"/>
              </a:rPr>
              <a:t> </a:t>
            </a:r>
            <a:r>
              <a:rPr lang="zh-CN" altLang="zh-CN"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3</a:t>
            </a:r>
            <a:r>
              <a:rPr lang="zh-CN"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丝织业产生和发展     </a:t>
            </a:r>
          </a:p>
        </p:txBody>
      </p:sp>
      <p:sp>
        <p:nvSpPr>
          <p:cNvPr id="6" name="Text Box 7"/>
          <p:cNvSpPr txBox="1">
            <a:spLocks noChangeArrowheads="1"/>
          </p:cNvSpPr>
          <p:nvPr/>
        </p:nvSpPr>
        <p:spPr bwMode="auto">
          <a:xfrm>
            <a:off x="352095" y="1846428"/>
            <a:ext cx="5171302" cy="1041632"/>
          </a:xfrm>
          <a:prstGeom prst="rect">
            <a:avLst/>
          </a:prstGeom>
          <a:noFill/>
          <a:ln w="9525">
            <a:noFill/>
            <a:miter lim="800000"/>
            <a:headEnd/>
            <a:tailEnd/>
          </a:ln>
        </p:spPr>
        <p:txBody>
          <a:bodyPr wrap="square" lIns="48577" tIns="24289" rIns="48577" bIns="24289">
            <a:spAutoFit/>
          </a:bodyPr>
          <a:lstStyle/>
          <a:p>
            <a:pPr>
              <a:lnSpc>
                <a:spcPct val="150000"/>
              </a:lnSpc>
            </a:pPr>
            <a:r>
              <a:rPr lang="zh-CN" altLang="zh-CN" sz="1700" dirty="0">
                <a:solidFill>
                  <a:srgbClr val="FFFF00"/>
                </a:solidFill>
                <a:latin typeface="楷体_GB2312" pitchFamily="49" charset="-122"/>
              </a:rPr>
              <a:t>   </a:t>
            </a:r>
            <a:r>
              <a:rPr lang="zh-CN" altLang="en-US" sz="1300" dirty="0" smtClean="0">
                <a:latin typeface="楷体" pitchFamily="49" charset="-122"/>
                <a:ea typeface="楷体" pitchFamily="49" charset="-122"/>
              </a:rPr>
              <a:t>丝绸</a:t>
            </a:r>
            <a:r>
              <a:rPr lang="zh-CN" altLang="en-US" sz="1300" dirty="0">
                <a:latin typeface="楷体" pitchFamily="49" charset="-122"/>
                <a:ea typeface="楷体" pitchFamily="49" charset="-122"/>
              </a:rPr>
              <a:t>大发展是在商周</a:t>
            </a:r>
            <a:r>
              <a:rPr lang="zh-CN" altLang="en-US" sz="1300" dirty="0" smtClean="0">
                <a:latin typeface="楷体" pitchFamily="49" charset="-122"/>
                <a:ea typeface="楷体" pitchFamily="49" charset="-122"/>
              </a:rPr>
              <a:t>时期，至迟</a:t>
            </a:r>
            <a:r>
              <a:rPr lang="zh-CN" altLang="en-US" sz="1300" dirty="0">
                <a:latin typeface="楷体" pitchFamily="49" charset="-122"/>
                <a:ea typeface="楷体" pitchFamily="49" charset="-122"/>
              </a:rPr>
              <a:t>在商代就有</a:t>
            </a:r>
            <a:r>
              <a:rPr lang="zh-CN" altLang="en-US" sz="1300" dirty="0" smtClean="0">
                <a:latin typeface="楷体" pitchFamily="49" charset="-122"/>
                <a:ea typeface="楷体" pitchFamily="49" charset="-122"/>
              </a:rPr>
              <a:t>提花的</a:t>
            </a:r>
            <a:r>
              <a:rPr lang="zh-CN" altLang="en-US" sz="1300" dirty="0">
                <a:latin typeface="楷体" pitchFamily="49" charset="-122"/>
                <a:ea typeface="楷体" pitchFamily="49" charset="-122"/>
              </a:rPr>
              <a:t>文</a:t>
            </a:r>
            <a:r>
              <a:rPr lang="zh-CN" altLang="en-US" sz="1300" dirty="0" smtClean="0">
                <a:latin typeface="楷体" pitchFamily="49" charset="-122"/>
                <a:ea typeface="楷体" pitchFamily="49" charset="-122"/>
              </a:rPr>
              <a:t>绮，还有刺绣，到</a:t>
            </a:r>
            <a:r>
              <a:rPr lang="zh-CN" altLang="en-US" sz="1300" dirty="0">
                <a:latin typeface="楷体" pitchFamily="49" charset="-122"/>
                <a:ea typeface="楷体" pitchFamily="49" charset="-122"/>
              </a:rPr>
              <a:t>东周各种织法的丝绸都已</a:t>
            </a:r>
            <a:r>
              <a:rPr lang="zh-CN" altLang="en-US" sz="1300" dirty="0" smtClean="0">
                <a:latin typeface="楷体" pitchFamily="49" charset="-122"/>
                <a:ea typeface="楷体" pitchFamily="49" charset="-122"/>
              </a:rPr>
              <a:t>面世，花纹</a:t>
            </a:r>
            <a:r>
              <a:rPr lang="zh-CN" altLang="en-US" sz="1300" dirty="0">
                <a:latin typeface="楷体" pitchFamily="49" charset="-122"/>
                <a:ea typeface="楷体" pitchFamily="49" charset="-122"/>
              </a:rPr>
              <a:t>活泼</a:t>
            </a:r>
            <a:r>
              <a:rPr lang="zh-CN" altLang="en-US" sz="1300" dirty="0" smtClean="0">
                <a:latin typeface="楷体" pitchFamily="49" charset="-122"/>
                <a:ea typeface="楷体" pitchFamily="49" charset="-122"/>
              </a:rPr>
              <a:t>流畅，丝绸</a:t>
            </a:r>
            <a:r>
              <a:rPr lang="zh-CN" altLang="en-US" sz="1300" dirty="0">
                <a:latin typeface="楷体" pitchFamily="49" charset="-122"/>
                <a:ea typeface="楷体" pitchFamily="49" charset="-122"/>
              </a:rPr>
              <a:t>在中国历久不</a:t>
            </a:r>
            <a:r>
              <a:rPr lang="zh-CN" altLang="en-US" sz="1300" dirty="0" smtClean="0">
                <a:latin typeface="楷体" pitchFamily="49" charset="-122"/>
                <a:ea typeface="楷体" pitchFamily="49" charset="-122"/>
              </a:rPr>
              <a:t>衰，成为</a:t>
            </a:r>
            <a:r>
              <a:rPr lang="zh-CN" altLang="en-US" sz="1300" dirty="0">
                <a:latin typeface="楷体" pitchFamily="49" charset="-122"/>
                <a:ea typeface="楷体" pitchFamily="49" charset="-122"/>
              </a:rPr>
              <a:t>中国</a:t>
            </a:r>
            <a:r>
              <a:rPr lang="zh-CN" altLang="en-US" sz="1300" dirty="0" smtClean="0">
                <a:latin typeface="楷体" pitchFamily="49" charset="-122"/>
                <a:ea typeface="楷体" pitchFamily="49" charset="-122"/>
              </a:rPr>
              <a:t>服饰的</a:t>
            </a:r>
            <a:r>
              <a:rPr lang="zh-CN" altLang="en-US" sz="1300" dirty="0">
                <a:latin typeface="楷体" pitchFamily="49" charset="-122"/>
                <a:ea typeface="楷体" pitchFamily="49" charset="-122"/>
              </a:rPr>
              <a:t>一大特色。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500"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1312861" y="103674"/>
            <a:ext cx="2643204" cy="249107"/>
          </a:xfrm>
          <a:prstGeom prst="rect">
            <a:avLst/>
          </a:prstGeom>
          <a:noFill/>
          <a:ln w="9525">
            <a:noFill/>
            <a:miter lim="800000"/>
            <a:headEnd/>
            <a:tailEnd/>
          </a:ln>
        </p:spPr>
        <p:txBody>
          <a:bodyPr wrap="square" lIns="48577" tIns="24289" rIns="48577" bIns="24289">
            <a:spAutoFit/>
          </a:bodyPr>
          <a:lstStyle/>
          <a:p>
            <a:r>
              <a:rPr lang="zh-CN" altLang="en-US" sz="1300" dirty="0">
                <a:latin typeface="微软雅黑" pitchFamily="34" charset="-122"/>
                <a:ea typeface="微软雅黑" pitchFamily="34" charset="-122"/>
              </a:rPr>
              <a:t>中国是世界上最早养蚕织绸的国家</a:t>
            </a:r>
          </a:p>
        </p:txBody>
      </p:sp>
      <p:grpSp>
        <p:nvGrpSpPr>
          <p:cNvPr id="2" name="Group 4"/>
          <p:cNvGrpSpPr>
            <a:grpSpLocks noChangeAspect="1"/>
          </p:cNvGrpSpPr>
          <p:nvPr/>
        </p:nvGrpSpPr>
        <p:grpSpPr bwMode="auto">
          <a:xfrm>
            <a:off x="365126" y="519114"/>
            <a:ext cx="4651375" cy="1258887"/>
            <a:chOff x="0" y="0"/>
            <a:chExt cx="5613" cy="2296"/>
          </a:xfrm>
        </p:grpSpPr>
        <p:pic>
          <p:nvPicPr>
            <p:cNvPr id="97285" name="Picture 8" descr="甲骨文上的丝字"/>
            <p:cNvPicPr>
              <a:picLocks noChangeAspect="1" noChangeArrowheads="1"/>
            </p:cNvPicPr>
            <p:nvPr/>
          </p:nvPicPr>
          <p:blipFill>
            <a:blip r:embed="rId2"/>
            <a:srcRect/>
            <a:stretch>
              <a:fillRect/>
            </a:stretch>
          </p:blipFill>
          <p:spPr bwMode="auto">
            <a:xfrm>
              <a:off x="0" y="0"/>
              <a:ext cx="1530" cy="2296"/>
            </a:xfrm>
            <a:prstGeom prst="rect">
              <a:avLst/>
            </a:prstGeom>
            <a:noFill/>
            <a:ln w="9525">
              <a:noFill/>
              <a:miter lim="800000"/>
              <a:headEnd/>
              <a:tailEnd/>
            </a:ln>
          </p:spPr>
        </p:pic>
        <p:pic>
          <p:nvPicPr>
            <p:cNvPr id="97286" name="Picture 9" descr="甲骨文上的桑字"/>
            <p:cNvPicPr>
              <a:picLocks noChangeAspect="1" noChangeArrowheads="1"/>
            </p:cNvPicPr>
            <p:nvPr/>
          </p:nvPicPr>
          <p:blipFill>
            <a:blip r:embed="rId3"/>
            <a:srcRect/>
            <a:stretch>
              <a:fillRect/>
            </a:stretch>
          </p:blipFill>
          <p:spPr bwMode="auto">
            <a:xfrm>
              <a:off x="1679" y="46"/>
              <a:ext cx="2119" cy="2223"/>
            </a:xfrm>
            <a:prstGeom prst="rect">
              <a:avLst/>
            </a:prstGeom>
            <a:noFill/>
            <a:ln w="9525">
              <a:noFill/>
              <a:miter lim="800000"/>
              <a:headEnd/>
              <a:tailEnd/>
            </a:ln>
          </p:spPr>
        </p:pic>
        <p:pic>
          <p:nvPicPr>
            <p:cNvPr id="97287" name="Picture 10" descr="甲骨文上的蚕字"/>
            <p:cNvPicPr>
              <a:picLocks noChangeAspect="1" noChangeArrowheads="1"/>
            </p:cNvPicPr>
            <p:nvPr/>
          </p:nvPicPr>
          <p:blipFill>
            <a:blip r:embed="rId4"/>
            <a:srcRect/>
            <a:stretch>
              <a:fillRect/>
            </a:stretch>
          </p:blipFill>
          <p:spPr bwMode="auto">
            <a:xfrm>
              <a:off x="3919" y="46"/>
              <a:ext cx="1694" cy="2222"/>
            </a:xfrm>
            <a:prstGeom prst="rect">
              <a:avLst/>
            </a:prstGeom>
            <a:noFill/>
            <a:ln w="9525">
              <a:noFill/>
              <a:miter lim="800000"/>
              <a:headEnd/>
              <a:tailEnd/>
            </a:ln>
          </p:spPr>
        </p:pic>
      </p:grpSp>
      <p:pic>
        <p:nvPicPr>
          <p:cNvPr id="97284" name="Picture 8" descr="与纺织有关的甲骨文字"/>
          <p:cNvPicPr>
            <a:picLocks noChangeAspect="1" noChangeArrowheads="1"/>
          </p:cNvPicPr>
          <p:nvPr/>
        </p:nvPicPr>
        <p:blipFill>
          <a:blip r:embed="rId5">
            <a:lum bright="-6000" contrast="60000"/>
          </a:blip>
          <a:srcRect/>
          <a:stretch>
            <a:fillRect/>
          </a:stretch>
        </p:blipFill>
        <p:spPr bwMode="auto">
          <a:xfrm>
            <a:off x="1135880" y="1874701"/>
            <a:ext cx="3589402"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1"/>
          <p:cNvSpPr txBox="1">
            <a:spLocks noChangeArrowheads="1"/>
          </p:cNvSpPr>
          <p:nvPr/>
        </p:nvSpPr>
        <p:spPr bwMode="auto">
          <a:xfrm>
            <a:off x="320445" y="440522"/>
            <a:ext cx="5054637" cy="2034211"/>
          </a:xfrm>
          <a:prstGeom prst="rect">
            <a:avLst/>
          </a:prstGeom>
          <a:noFill/>
          <a:ln w="9525">
            <a:noFill/>
            <a:miter lim="800000"/>
            <a:headEnd/>
            <a:tailEnd/>
          </a:ln>
        </p:spPr>
        <p:txBody>
          <a:bodyPr wrap="square" lIns="48577" tIns="24289" rIns="48577" bIns="24289">
            <a:spAutoFit/>
          </a:bodyPr>
          <a:lstStyle/>
          <a:p>
            <a:pPr>
              <a:lnSpc>
                <a:spcPct val="150000"/>
              </a:lnSpc>
            </a:pP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商业</a:t>
            </a:r>
          </a:p>
          <a:p>
            <a:pPr>
              <a:lnSpc>
                <a:spcPct val="150000"/>
              </a:lnSpc>
            </a:pPr>
            <a:r>
              <a:rPr lang="zh-CN" altLang="en-US" sz="1200" dirty="0" smtClean="0">
                <a:latin typeface="楷体" pitchFamily="49" charset="-122"/>
                <a:ea typeface="楷体" pitchFamily="49" charset="-122"/>
              </a:rPr>
              <a:t>朝阳</a:t>
            </a:r>
            <a:r>
              <a:rPr lang="zh-CN" altLang="en-US" sz="1200" dirty="0">
                <a:latin typeface="楷体" pitchFamily="49" charset="-122"/>
                <a:ea typeface="楷体" pitchFamily="49" charset="-122"/>
              </a:rPr>
              <a:t>目标</a:t>
            </a:r>
            <a:r>
              <a:rPr lang="en-US" altLang="zh-CN" sz="1200" dirty="0" smtClean="0">
                <a:latin typeface="楷体" pitchFamily="49" charset="-122"/>
                <a:ea typeface="楷体" pitchFamily="49" charset="-122"/>
              </a:rPr>
              <a:t>P3</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原始</a:t>
            </a:r>
            <a:r>
              <a:rPr lang="zh-CN" altLang="en-US" sz="1200" dirty="0">
                <a:latin typeface="楷体" pitchFamily="49" charset="-122"/>
                <a:ea typeface="楷体" pitchFamily="49" charset="-122"/>
              </a:rPr>
              <a:t>商业产生于原始社会</a:t>
            </a:r>
            <a:r>
              <a:rPr lang="zh-CN" altLang="en-US" sz="1200" dirty="0" smtClean="0">
                <a:latin typeface="楷体" pitchFamily="49" charset="-122"/>
                <a:ea typeface="楷体" pitchFamily="49" charset="-122"/>
              </a:rPr>
              <a:t>末期，经过</a:t>
            </a:r>
            <a:r>
              <a:rPr lang="zh-CN" altLang="en-US" sz="1200" dirty="0">
                <a:latin typeface="楷体" pitchFamily="49" charset="-122"/>
                <a:ea typeface="楷体" pitchFamily="49" charset="-122"/>
              </a:rPr>
              <a:t>漫长</a:t>
            </a:r>
            <a:r>
              <a:rPr lang="zh-CN" altLang="en-US" sz="1200" dirty="0" smtClean="0">
                <a:latin typeface="楷体" pitchFamily="49" charset="-122"/>
                <a:ea typeface="楷体" pitchFamily="49" charset="-122"/>
              </a:rPr>
              <a:t>发展，至</a:t>
            </a:r>
            <a:r>
              <a:rPr lang="zh-CN" altLang="en-US" sz="1200" dirty="0">
                <a:latin typeface="楷体" pitchFamily="49" charset="-122"/>
                <a:ea typeface="楷体" pitchFamily="49" charset="-122"/>
              </a:rPr>
              <a:t>商朝时商业活动已达到相当高的</a:t>
            </a:r>
            <a:r>
              <a:rPr lang="zh-CN" altLang="en-US" sz="1200" dirty="0" smtClean="0">
                <a:latin typeface="楷体" pitchFamily="49" charset="-122"/>
                <a:ea typeface="楷体" pitchFamily="49" charset="-122"/>
              </a:rPr>
              <a:t>水平，产生</a:t>
            </a:r>
            <a:r>
              <a:rPr lang="zh-CN" altLang="en-US" sz="1200" dirty="0">
                <a:latin typeface="楷体" pitchFamily="49" charset="-122"/>
                <a:ea typeface="楷体" pitchFamily="49" charset="-122"/>
              </a:rPr>
              <a:t>了</a:t>
            </a:r>
            <a:r>
              <a:rPr lang="zh-CN" altLang="en-US" sz="1200" dirty="0">
                <a:solidFill>
                  <a:srgbClr val="C00000"/>
                </a:solidFill>
                <a:latin typeface="楷体" pitchFamily="49" charset="-122"/>
                <a:ea typeface="楷体" pitchFamily="49" charset="-122"/>
              </a:rPr>
              <a:t>专门的职业商人和最早的货币。商周</a:t>
            </a:r>
            <a:r>
              <a:rPr lang="zh-CN" altLang="en-US" sz="1200" dirty="0" smtClean="0">
                <a:solidFill>
                  <a:srgbClr val="C00000"/>
                </a:solidFill>
                <a:latin typeface="楷体" pitchFamily="49" charset="-122"/>
                <a:ea typeface="楷体" pitchFamily="49" charset="-122"/>
              </a:rPr>
              <a:t>时期，</a:t>
            </a:r>
            <a:r>
              <a:rPr lang="zh-CN" altLang="en-US" sz="1200" dirty="0" smtClean="0">
                <a:latin typeface="楷体" pitchFamily="49" charset="-122"/>
                <a:ea typeface="楷体" pitchFamily="49" charset="-122"/>
              </a:rPr>
              <a:t>出现</a:t>
            </a:r>
            <a:r>
              <a:rPr lang="zh-CN" altLang="en-US" sz="1200" dirty="0">
                <a:latin typeface="楷体" pitchFamily="49" charset="-122"/>
                <a:ea typeface="楷体" pitchFamily="49" charset="-122"/>
              </a:rPr>
              <a:t>了骨币、铜币等人造货币。周朝实行</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工商食官</a:t>
            </a:r>
            <a:r>
              <a:rPr lang="en-US" altLang="zh-CN" sz="1200" dirty="0">
                <a:latin typeface="楷体" pitchFamily="49" charset="-122"/>
                <a:ea typeface="楷体" pitchFamily="49" charset="-122"/>
              </a:rPr>
              <a:t>”</a:t>
            </a:r>
            <a:r>
              <a:rPr lang="zh-CN" altLang="en-US" sz="1200" dirty="0" smtClean="0">
                <a:latin typeface="楷体" pitchFamily="49" charset="-122"/>
                <a:ea typeface="楷体" pitchFamily="49" charset="-122"/>
              </a:rPr>
              <a:t>政策，将</a:t>
            </a:r>
            <a:r>
              <a:rPr lang="zh-CN" altLang="en-US" sz="1200" dirty="0">
                <a:latin typeface="楷体" pitchFamily="49" charset="-122"/>
                <a:ea typeface="楷体" pitchFamily="49" charset="-122"/>
              </a:rPr>
              <a:t>商人们集中</a:t>
            </a:r>
            <a:r>
              <a:rPr lang="zh-CN" altLang="en-US" sz="1200" dirty="0" smtClean="0">
                <a:latin typeface="楷体" pitchFamily="49" charset="-122"/>
                <a:ea typeface="楷体" pitchFamily="49" charset="-122"/>
              </a:rPr>
              <a:t>起来，设</a:t>
            </a:r>
            <a:r>
              <a:rPr lang="zh-CN" altLang="en-US" sz="1200" dirty="0">
                <a:latin typeface="楷体" pitchFamily="49" charset="-122"/>
                <a:ea typeface="楷体" pitchFamily="49" charset="-122"/>
              </a:rPr>
              <a:t>官统一</a:t>
            </a:r>
            <a:r>
              <a:rPr lang="zh-CN" altLang="en-US" sz="1200" dirty="0" smtClean="0">
                <a:latin typeface="楷体" pitchFamily="49" charset="-122"/>
                <a:ea typeface="楷体" pitchFamily="49" charset="-122"/>
              </a:rPr>
              <a:t>管理，驱使</a:t>
            </a:r>
            <a:r>
              <a:rPr lang="zh-CN" altLang="en-US" sz="1200" dirty="0">
                <a:latin typeface="楷体" pitchFamily="49" charset="-122"/>
                <a:ea typeface="楷体" pitchFamily="49" charset="-122"/>
              </a:rPr>
              <a:t>他们为政府服务。这一</a:t>
            </a:r>
            <a:r>
              <a:rPr lang="zh-CN" altLang="en-US" sz="1200" dirty="0" smtClean="0">
                <a:latin typeface="楷体" pitchFamily="49" charset="-122"/>
                <a:ea typeface="楷体" pitchFamily="49" charset="-122"/>
              </a:rPr>
              <a:t>时期，国家</a:t>
            </a:r>
            <a:r>
              <a:rPr lang="zh-CN" altLang="en-US" sz="1200" dirty="0">
                <a:latin typeface="楷体" pitchFamily="49" charset="-122"/>
                <a:ea typeface="楷体" pitchFamily="49" charset="-122"/>
              </a:rPr>
              <a:t>曾采取鼓励</a:t>
            </a:r>
            <a:r>
              <a:rPr lang="zh-CN" altLang="en-US" sz="1200" dirty="0" smtClean="0">
                <a:latin typeface="楷体" pitchFamily="49" charset="-122"/>
                <a:ea typeface="楷体" pitchFamily="49" charset="-122"/>
              </a:rPr>
              <a:t>政策，支持</a:t>
            </a:r>
            <a:r>
              <a:rPr lang="zh-CN" altLang="en-US" sz="1200" dirty="0">
                <a:latin typeface="楷体" pitchFamily="49" charset="-122"/>
                <a:ea typeface="楷体" pitchFamily="49" charset="-122"/>
              </a:rPr>
              <a:t>商业的</a:t>
            </a:r>
            <a:r>
              <a:rPr lang="zh-CN" altLang="en-US" sz="1200" dirty="0" smtClean="0">
                <a:latin typeface="楷体" pitchFamily="49" charset="-122"/>
                <a:ea typeface="楷体" pitchFamily="49" charset="-122"/>
              </a:rPr>
              <a:t>发展，商业</a:t>
            </a:r>
            <a:r>
              <a:rPr lang="zh-CN" altLang="en-US" sz="1200" dirty="0">
                <a:latin typeface="楷体" pitchFamily="49" charset="-122"/>
                <a:ea typeface="楷体" pitchFamily="49" charset="-122"/>
              </a:rPr>
              <a:t>在社会经济生活中发挥着重要作用。</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9" name="TextBox 8"/>
          <p:cNvSpPr txBox="1"/>
          <p:nvPr/>
        </p:nvSpPr>
        <p:spPr>
          <a:xfrm>
            <a:off x="1096353" y="1784172"/>
            <a:ext cx="3326028" cy="332823"/>
          </a:xfrm>
          <a:prstGeom prst="rect">
            <a:avLst/>
          </a:prstGeom>
          <a:noFill/>
        </p:spPr>
        <p:txBody>
          <a:bodyPr wrap="square" lIns="55285" tIns="27642" rIns="55285" bIns="27642" rtlCol="0">
            <a:spAutoFit/>
          </a:bodyPr>
          <a:lstStyle/>
          <a:p>
            <a:pPr lvl="0"/>
            <a:r>
              <a:rPr lang="zh-CN" altLang="en-US" sz="1800" dirty="0" smtClean="0">
                <a:latin typeface="微软雅黑" pitchFamily="34" charset="-122"/>
                <a:ea typeface="微软雅黑" pitchFamily="34" charset="-122"/>
              </a:rPr>
              <a:t>三、夏商西周时期的文化</a:t>
            </a:r>
            <a:endParaRPr lang="en-US" altLang="zh-CN" sz="1800" dirty="0" smtClean="0">
              <a:latin typeface="微软雅黑" pitchFamily="34" charset="-122"/>
              <a:ea typeface="微软雅黑" pitchFamily="34" charset="-122"/>
            </a:endParaRPr>
          </a:p>
        </p:txBody>
      </p:sp>
      <p:sp>
        <p:nvSpPr>
          <p:cNvPr id="10" name="Oval 5"/>
          <p:cNvSpPr>
            <a:spLocks noChangeArrowheads="1"/>
          </p:cNvSpPr>
          <p:nvPr/>
        </p:nvSpPr>
        <p:spPr bwMode="gray">
          <a:xfrm>
            <a:off x="571499" y="208410"/>
            <a:ext cx="4495801" cy="1315590"/>
          </a:xfrm>
          <a:prstGeom prst="ellipse">
            <a:avLst/>
          </a:prstGeom>
          <a:blipFill>
            <a:blip r:embed="rId4" cstate="print"/>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defTabSz="431911">
              <a:lnSpc>
                <a:spcPct val="90000"/>
              </a:lnSpc>
              <a:spcBef>
                <a:spcPct val="0"/>
              </a:spcBef>
              <a:defRPr/>
            </a:pPr>
            <a:endParaRPr lang="en-US" altLang="zh-CN" sz="2000" dirty="0" smtClean="0">
              <a:effectLst>
                <a:outerShdw blurRad="38100" dist="38100" dir="2700000" algn="tl">
                  <a:srgbClr val="C0C0C0"/>
                </a:outerShdw>
              </a:effectLst>
              <a:latin typeface="微软雅黑" pitchFamily="34" charset="-122"/>
              <a:ea typeface="微软雅黑" pitchFamily="34" charset="-122"/>
            </a:endParaRPr>
          </a:p>
        </p:txBody>
      </p:sp>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0" y="2977941"/>
            <a:ext cx="5773077" cy="65811"/>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914400" y="933450"/>
            <a:ext cx="4162425" cy="258532"/>
          </a:xfrm>
          <a:prstGeom prst="rect">
            <a:avLst/>
          </a:prstGeom>
          <a:noFill/>
        </p:spPr>
        <p:txBody>
          <a:bodyPr wrap="square" rtlCol="0">
            <a:spAutoFit/>
          </a:bodyPr>
          <a:lstStyle/>
          <a:p>
            <a:pPr defTabSz="431911">
              <a:lnSpc>
                <a:spcPct val="90000"/>
              </a:lnSpc>
              <a:spcBef>
                <a:spcPct val="0"/>
              </a:spcBef>
              <a:defRPr/>
            </a:pPr>
            <a:r>
              <a:rPr lang="zh-CN" altLang="en-US" sz="1200" b="1" dirty="0" smtClean="0">
                <a:effectLst>
                  <a:outerShdw blurRad="38100" dist="38100" dir="2700000" algn="tl">
                    <a:srgbClr val="C0C0C0"/>
                  </a:outerShdw>
                </a:effectLst>
                <a:latin typeface="微软雅黑" pitchFamily="34" charset="-122"/>
                <a:ea typeface="微软雅黑" pitchFamily="34" charset="-122"/>
              </a:rPr>
              <a:t>（公元前</a:t>
            </a:r>
            <a:r>
              <a:rPr lang="en-US" altLang="zh-CN" sz="1200" b="1" dirty="0" smtClean="0">
                <a:effectLst>
                  <a:outerShdw blurRad="38100" dist="38100" dir="2700000" algn="tl">
                    <a:srgbClr val="C0C0C0"/>
                  </a:outerShdw>
                </a:effectLst>
                <a:latin typeface="微软雅黑" pitchFamily="34" charset="-122"/>
                <a:ea typeface="微软雅黑" pitchFamily="34" charset="-122"/>
              </a:rPr>
              <a:t>2070</a:t>
            </a:r>
            <a:r>
              <a:rPr lang="zh-CN" altLang="en-US" sz="1200" b="1" dirty="0" smtClean="0">
                <a:effectLst>
                  <a:outerShdw blurRad="38100" dist="38100" dir="2700000" algn="tl">
                    <a:srgbClr val="C0C0C0"/>
                  </a:outerShdw>
                </a:effectLst>
                <a:latin typeface="微软雅黑" pitchFamily="34" charset="-122"/>
                <a:ea typeface="微软雅黑" pitchFamily="34" charset="-122"/>
              </a:rPr>
              <a:t>年</a:t>
            </a:r>
            <a:r>
              <a:rPr lang="zh-CN" altLang="zh-CN" sz="1200" b="1" dirty="0" smtClean="0">
                <a:effectLst>
                  <a:outerShdw blurRad="38100" dist="38100" dir="2700000" algn="tl">
                    <a:srgbClr val="C0C0C0"/>
                  </a:outerShdw>
                </a:effectLst>
                <a:latin typeface="微软雅黑" pitchFamily="34" charset="-122"/>
                <a:ea typeface="微软雅黑" pitchFamily="34" charset="-122"/>
              </a:rPr>
              <a:t>----</a:t>
            </a:r>
            <a:r>
              <a:rPr lang="zh-CN" altLang="en-US" sz="1200" b="1" dirty="0" smtClean="0">
                <a:effectLst>
                  <a:outerShdw blurRad="38100" dist="38100" dir="2700000" algn="tl">
                    <a:srgbClr val="C0C0C0"/>
                  </a:outerShdw>
                </a:effectLst>
                <a:latin typeface="微软雅黑" pitchFamily="34" charset="-122"/>
                <a:ea typeface="微软雅黑" pitchFamily="34" charset="-122"/>
              </a:rPr>
              <a:t>公元前</a:t>
            </a:r>
            <a:r>
              <a:rPr lang="en-US" altLang="zh-CN" sz="1200" b="1" dirty="0" smtClean="0">
                <a:effectLst>
                  <a:outerShdw blurRad="38100" dist="38100" dir="2700000" algn="tl">
                    <a:srgbClr val="C0C0C0"/>
                  </a:outerShdw>
                </a:effectLst>
                <a:latin typeface="微软雅黑" pitchFamily="34" charset="-122"/>
                <a:ea typeface="微软雅黑" pitchFamily="34" charset="-122"/>
              </a:rPr>
              <a:t>1046</a:t>
            </a:r>
            <a:r>
              <a:rPr lang="zh-CN" altLang="en-US" sz="1200" b="1" dirty="0" smtClean="0">
                <a:effectLst>
                  <a:outerShdw blurRad="38100" dist="38100" dir="2700000" algn="tl">
                    <a:srgbClr val="C0C0C0"/>
                  </a:outerShdw>
                </a:effectLst>
                <a:latin typeface="微软雅黑" pitchFamily="34" charset="-122"/>
                <a:ea typeface="微软雅黑" pitchFamily="34" charset="-122"/>
              </a:rPr>
              <a:t>年</a:t>
            </a:r>
            <a:r>
              <a:rPr lang="zh-CN" altLang="zh-CN" sz="1200" b="1" dirty="0" smtClean="0">
                <a:effectLst>
                  <a:outerShdw blurRad="38100" dist="38100" dir="2700000" algn="tl">
                    <a:srgbClr val="C0C0C0"/>
                  </a:outerShdw>
                </a:effectLst>
                <a:latin typeface="微软雅黑" pitchFamily="34" charset="-122"/>
                <a:ea typeface="微软雅黑" pitchFamily="34" charset="-122"/>
              </a:rPr>
              <a:t>----</a:t>
            </a:r>
            <a:r>
              <a:rPr lang="zh-CN" altLang="en-US" sz="1200" b="1" dirty="0" smtClean="0">
                <a:effectLst>
                  <a:outerShdw blurRad="38100" dist="38100" dir="2700000" algn="tl">
                    <a:srgbClr val="C0C0C0"/>
                  </a:outerShdw>
                </a:effectLst>
                <a:latin typeface="微软雅黑" pitchFamily="34" charset="-122"/>
                <a:ea typeface="微软雅黑" pitchFamily="34" charset="-122"/>
              </a:rPr>
              <a:t>约公元前</a:t>
            </a:r>
            <a:r>
              <a:rPr lang="en-US" altLang="zh-CN" sz="1200" b="1" dirty="0" smtClean="0">
                <a:effectLst>
                  <a:outerShdw blurRad="38100" dist="38100" dir="2700000" algn="tl">
                    <a:srgbClr val="C0C0C0"/>
                  </a:outerShdw>
                </a:effectLst>
                <a:latin typeface="微软雅黑" pitchFamily="34" charset="-122"/>
                <a:ea typeface="微软雅黑" pitchFamily="34" charset="-122"/>
              </a:rPr>
              <a:t>770</a:t>
            </a:r>
            <a:r>
              <a:rPr lang="zh-CN" altLang="en-US" sz="1200" b="1" dirty="0" smtClean="0">
                <a:effectLst>
                  <a:outerShdw blurRad="38100" dist="38100" dir="2700000" algn="tl">
                    <a:srgbClr val="C0C0C0"/>
                  </a:outerShdw>
                </a:effectLst>
                <a:latin typeface="微软雅黑" pitchFamily="34" charset="-122"/>
                <a:ea typeface="微软雅黑" pitchFamily="34" charset="-122"/>
              </a:rPr>
              <a:t>年）</a:t>
            </a:r>
          </a:p>
        </p:txBody>
      </p:sp>
      <p:sp>
        <p:nvSpPr>
          <p:cNvPr id="13" name="TextBox 12"/>
          <p:cNvSpPr txBox="1"/>
          <p:nvPr/>
        </p:nvSpPr>
        <p:spPr>
          <a:xfrm>
            <a:off x="1866900" y="352425"/>
            <a:ext cx="1727273" cy="400110"/>
          </a:xfrm>
          <a:prstGeom prst="rect">
            <a:avLst/>
          </a:prstGeom>
          <a:noFill/>
        </p:spPr>
        <p:txBody>
          <a:bodyPr wrap="square" rtlCol="0">
            <a:spAutoFit/>
          </a:bodyPr>
          <a:lstStyle/>
          <a:p>
            <a:r>
              <a:rPr lang="zh-CN" altLang="en-US" sz="2000" dirty="0" smtClean="0">
                <a:effectLst>
                  <a:outerShdw blurRad="38100" dist="38100" dir="2700000" algn="tl">
                    <a:srgbClr val="C0C0C0"/>
                  </a:outerShdw>
                </a:effectLst>
                <a:latin typeface="微软雅黑" pitchFamily="34" charset="-122"/>
                <a:ea typeface="微软雅黑" pitchFamily="34" charset="-122"/>
              </a:rPr>
              <a:t>夏商西周时期</a:t>
            </a:r>
            <a:endParaRPr lang="en-US" altLang="zh-CN" sz="2000" dirty="0" smtClean="0">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spd="med" advClick="0" advTm="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292879" y="636608"/>
            <a:ext cx="357285" cy="357244"/>
            <a:chOff x="4499992" y="267494"/>
            <a:chExt cx="599448" cy="599448"/>
          </a:xfrm>
        </p:grpSpPr>
        <p:grpSp>
          <p:nvGrpSpPr>
            <p:cNvPr id="4" name="组合 11"/>
            <p:cNvGrpSpPr/>
            <p:nvPr/>
          </p:nvGrpSpPr>
          <p:grpSpPr>
            <a:xfrm>
              <a:off x="4499992" y="267494"/>
              <a:ext cx="599448" cy="599448"/>
              <a:chOff x="4131160" y="713581"/>
              <a:chExt cx="881684" cy="881684"/>
            </a:xfrm>
          </p:grpSpPr>
          <p:sp>
            <p:nvSpPr>
              <p:cNvPr id="14" name="椭圆 1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smtClean="0">
                    <a:solidFill>
                      <a:srgbClr val="C00000"/>
                    </a:solidFill>
                    <a:latin typeface="微软雅黑" panose="020B0503020204020204" pitchFamily="34" charset="-122"/>
                    <a:ea typeface="微软雅黑" panose="020B0503020204020204" pitchFamily="34" charset="-122"/>
                  </a:rPr>
                  <a:t>1</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7595" tIns="33798" rIns="67595" bIns="33798" numCol="1" anchor="t" anchorCtr="0" compatLnSpc="1"/>
            <a:lstStyle/>
            <a:p>
              <a:endParaRPr lang="en-US" sz="1100" dirty="0">
                <a:latin typeface="微软雅黑" panose="020B0503020204020204" pitchFamily="34" charset="-122"/>
                <a:ea typeface="微软雅黑" panose="020B0503020204020204" pitchFamily="34" charset="-122"/>
              </a:endParaRPr>
            </a:p>
          </p:txBody>
        </p:sp>
      </p:grpSp>
      <p:grpSp>
        <p:nvGrpSpPr>
          <p:cNvPr id="5" name="组合 15"/>
          <p:cNvGrpSpPr/>
          <p:nvPr/>
        </p:nvGrpSpPr>
        <p:grpSpPr>
          <a:xfrm>
            <a:off x="292587" y="2360721"/>
            <a:ext cx="357285" cy="357244"/>
            <a:chOff x="5418452" y="307702"/>
            <a:chExt cx="599448" cy="599448"/>
          </a:xfrm>
        </p:grpSpPr>
        <p:grpSp>
          <p:nvGrpSpPr>
            <p:cNvPr id="6" name="组合 16"/>
            <p:cNvGrpSpPr/>
            <p:nvPr/>
          </p:nvGrpSpPr>
          <p:grpSpPr>
            <a:xfrm>
              <a:off x="5418452" y="307702"/>
              <a:ext cx="599448" cy="599448"/>
              <a:chOff x="4131160" y="713581"/>
              <a:chExt cx="881684" cy="881684"/>
            </a:xfrm>
          </p:grpSpPr>
          <p:sp>
            <p:nvSpPr>
              <p:cNvPr id="19" name="椭圆 1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472019" y="33726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7595" tIns="33798" rIns="67595" bIns="33798" numCol="1" anchor="t" anchorCtr="0" compatLnSpc="1"/>
            <a:lstStyle/>
            <a:p>
              <a:r>
                <a:rPr lang="en-US" altLang="zh-CN" sz="1900" b="1" dirty="0" smtClean="0">
                  <a:solidFill>
                    <a:srgbClr val="FF0000"/>
                  </a:solidFill>
                  <a:latin typeface="微软雅黑" panose="020B0503020204020204" pitchFamily="34" charset="-122"/>
                  <a:ea typeface="微软雅黑" panose="020B0503020204020204" pitchFamily="34" charset="-122"/>
                </a:rPr>
                <a:t>3</a:t>
              </a:r>
              <a:endParaRPr lang="en-US" sz="1900" b="1" dirty="0">
                <a:solidFill>
                  <a:srgbClr val="FF0000"/>
                </a:solidFill>
                <a:latin typeface="微软雅黑" panose="020B0503020204020204" pitchFamily="34" charset="-122"/>
                <a:ea typeface="微软雅黑" panose="020B0503020204020204" pitchFamily="34" charset="-122"/>
              </a:endParaRPr>
            </a:p>
          </p:txBody>
        </p:sp>
      </p:grpSp>
      <p:grpSp>
        <p:nvGrpSpPr>
          <p:cNvPr id="11" name="组合 20"/>
          <p:cNvGrpSpPr/>
          <p:nvPr/>
        </p:nvGrpSpPr>
        <p:grpSpPr>
          <a:xfrm>
            <a:off x="296943" y="1476819"/>
            <a:ext cx="357285" cy="357244"/>
            <a:chOff x="6516216" y="334289"/>
            <a:chExt cx="599448" cy="599448"/>
          </a:xfrm>
        </p:grpSpPr>
        <p:grpSp>
          <p:nvGrpSpPr>
            <p:cNvPr id="12" name="组合 21"/>
            <p:cNvGrpSpPr/>
            <p:nvPr/>
          </p:nvGrpSpPr>
          <p:grpSpPr>
            <a:xfrm>
              <a:off x="6516216" y="334289"/>
              <a:ext cx="599448" cy="599448"/>
              <a:chOff x="4131160" y="713581"/>
              <a:chExt cx="881684" cy="881684"/>
            </a:xfrm>
          </p:grpSpPr>
          <p:sp>
            <p:nvSpPr>
              <p:cNvPr id="24" name="椭圆 2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椭圆 2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3" name="Freeform 13"/>
            <p:cNvSpPr>
              <a:spLocks noEditPoints="1"/>
            </p:cNvSpPr>
            <p:nvPr/>
          </p:nvSpPr>
          <p:spPr bwMode="auto">
            <a:xfrm>
              <a:off x="6636799" y="400787"/>
              <a:ext cx="184708" cy="34046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7595" tIns="33798" rIns="67595" bIns="33798" numCol="1" anchor="t" anchorCtr="0" compatLnSpc="1"/>
            <a:lstStyle/>
            <a:p>
              <a:r>
                <a:rPr lang="en-US" altLang="zh-CN" sz="1700" b="1" dirty="0" smtClean="0">
                  <a:solidFill>
                    <a:srgbClr val="FF0000"/>
                  </a:solidFill>
                  <a:latin typeface="微软雅黑" panose="020B0503020204020204" pitchFamily="34" charset="-122"/>
                  <a:ea typeface="微软雅黑" panose="020B0503020204020204" pitchFamily="34" charset="-122"/>
                </a:rPr>
                <a:t>2</a:t>
              </a:r>
              <a:endParaRPr lang="en-US" sz="1700" b="1" dirty="0">
                <a:solidFill>
                  <a:srgbClr val="FF0000"/>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686513" y="633870"/>
            <a:ext cx="4651375" cy="523214"/>
          </a:xfrm>
          <a:prstGeom prst="rect">
            <a:avLst/>
          </a:prstGeom>
          <a:noFill/>
        </p:spPr>
        <p:txBody>
          <a:bodyPr lIns="91435" tIns="45717" rIns="91435" bIns="45717">
            <a:spAutoFit/>
          </a:bodyPr>
          <a:lstStyle/>
          <a:p>
            <a:pPr indent="361950">
              <a:defRPr/>
            </a:pPr>
            <a:r>
              <a:rPr lang="zh-CN" altLang="en-US" sz="1400" dirty="0" smtClean="0">
                <a:latin typeface="微软雅黑" pitchFamily="34" charset="-122"/>
                <a:ea typeface="微软雅黑" pitchFamily="34" charset="-122"/>
              </a:rPr>
              <a:t>以</a:t>
            </a:r>
            <a:r>
              <a:rPr lang="en-US" altLang="zh-CN" sz="1400" dirty="0" smtClean="0">
                <a:latin typeface="微软雅黑" pitchFamily="34" charset="-122"/>
                <a:ea typeface="微软雅黑" pitchFamily="34" charset="-122"/>
              </a:rPr>
              <a:t>2017</a:t>
            </a:r>
            <a:r>
              <a:rPr lang="zh-CN" altLang="en-US" sz="1400" dirty="0" smtClean="0">
                <a:latin typeface="微软雅黑" pitchFamily="34" charset="-122"/>
                <a:ea typeface="微软雅黑" pitchFamily="34" charset="-122"/>
              </a:rPr>
              <a:t>年新课标为指导思想，以历史学科核心素养为立意分析考点内容。</a:t>
            </a:r>
            <a:endParaRPr lang="zh-CN" altLang="en-US" sz="1400" dirty="0">
              <a:latin typeface="微软雅黑" pitchFamily="34" charset="-122"/>
              <a:ea typeface="微软雅黑" pitchFamily="34" charset="-122"/>
            </a:endParaRPr>
          </a:p>
        </p:txBody>
      </p:sp>
      <p:sp>
        <p:nvSpPr>
          <p:cNvPr id="29" name="TextBox 4"/>
          <p:cNvSpPr txBox="1">
            <a:spLocks noChangeArrowheads="1"/>
          </p:cNvSpPr>
          <p:nvPr/>
        </p:nvSpPr>
        <p:spPr bwMode="auto">
          <a:xfrm>
            <a:off x="693436" y="1406928"/>
            <a:ext cx="4644452" cy="4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580" tIns="24290" rIns="48580" bIns="2429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361950">
              <a:defRPr/>
            </a:pPr>
            <a:r>
              <a:rPr lang="zh-CN" altLang="en-US" sz="1400" dirty="0" smtClean="0">
                <a:latin typeface="微软雅黑" pitchFamily="34" charset="-122"/>
                <a:ea typeface="微软雅黑" pitchFamily="34" charset="-122"/>
              </a:rPr>
              <a:t>对原始社会</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夏商西周的考点进行全面、深度、精准分析；通过补充经典材料，加强对重难点的理解和认识。     </a:t>
            </a:r>
            <a:endParaRPr lang="zh-CN" altLang="en-US" sz="1400" dirty="0">
              <a:latin typeface="微软雅黑" pitchFamily="34" charset="-122"/>
              <a:ea typeface="微软雅黑" pitchFamily="34" charset="-122"/>
            </a:endParaRPr>
          </a:p>
        </p:txBody>
      </p:sp>
      <p:sp>
        <p:nvSpPr>
          <p:cNvPr id="30" name="TextBox 5"/>
          <p:cNvSpPr txBox="1">
            <a:spLocks noChangeArrowheads="1"/>
          </p:cNvSpPr>
          <p:nvPr/>
        </p:nvSpPr>
        <p:spPr bwMode="auto">
          <a:xfrm>
            <a:off x="709971" y="2370084"/>
            <a:ext cx="4787960" cy="4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580" tIns="24290" rIns="48580" bIns="2429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361950">
              <a:defRPr/>
            </a:pPr>
            <a:r>
              <a:rPr lang="zh-CN" altLang="en-US" sz="1400" dirty="0" smtClean="0">
                <a:latin typeface="微软雅黑" pitchFamily="34" charset="-122"/>
                <a:ea typeface="微软雅黑" pitchFamily="34" charset="-122"/>
              </a:rPr>
              <a:t>对北京和全国高考真题进行讲解，深钻经典题，强化经典题在备考中的运用。</a:t>
            </a: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Text Box 3"/>
          <p:cNvSpPr txBox="1">
            <a:spLocks noChangeArrowheads="1"/>
          </p:cNvSpPr>
          <p:nvPr/>
        </p:nvSpPr>
        <p:spPr bwMode="auto">
          <a:xfrm>
            <a:off x="620070" y="1443276"/>
            <a:ext cx="3270094" cy="264496"/>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en-US" sz="1400" b="1" dirty="0" smtClean="0">
                <a:latin typeface="楷体" pitchFamily="49" charset="-122"/>
                <a:ea typeface="楷体" pitchFamily="49" charset="-122"/>
              </a:rPr>
              <a:t>【考点】</a:t>
            </a:r>
            <a:r>
              <a:rPr lang="zh-CN" altLang="en-US" sz="1400" b="1" dirty="0">
                <a:latin typeface="楷体" pitchFamily="49" charset="-122"/>
                <a:ea typeface="楷体" pitchFamily="49" charset="-122"/>
              </a:rPr>
              <a:t>夏商西周时期的汉字、天文学</a:t>
            </a:r>
          </a:p>
        </p:txBody>
      </p:sp>
      <p:sp>
        <p:nvSpPr>
          <p:cNvPr id="6" name="Text Box 4"/>
          <p:cNvSpPr txBox="1">
            <a:spLocks noChangeArrowheads="1"/>
          </p:cNvSpPr>
          <p:nvPr/>
        </p:nvSpPr>
        <p:spPr bwMode="auto">
          <a:xfrm>
            <a:off x="516273" y="530688"/>
            <a:ext cx="4769276" cy="695383"/>
          </a:xfrm>
          <a:prstGeom prst="rect">
            <a:avLst/>
          </a:prstGeom>
          <a:noFill/>
          <a:ln w="9525">
            <a:noFill/>
            <a:miter lim="800000"/>
            <a:headEnd/>
            <a:tailEnd/>
          </a:ln>
        </p:spPr>
        <p:txBody>
          <a:bodyPr wrap="square" lIns="48577" tIns="24289" rIns="48577" bIns="24289">
            <a:spAutoFit/>
          </a:bodyPr>
          <a:lstStyle/>
          <a:p>
            <a:pPr>
              <a:lnSpc>
                <a:spcPct val="150000"/>
              </a:lnSpc>
              <a:spcBef>
                <a:spcPct val="50000"/>
              </a:spcBef>
            </a:pPr>
            <a:r>
              <a:rPr lang="zh-CN" altLang="en-US" sz="1400" b="1" dirty="0">
                <a:latin typeface="楷体" pitchFamily="49" charset="-122"/>
                <a:ea typeface="楷体" pitchFamily="49" charset="-122"/>
                <a:sym typeface="Arial" pitchFamily="34" charset="0"/>
              </a:rPr>
              <a:t>【课标】概述夏商西周时期的</a:t>
            </a:r>
            <a:r>
              <a:rPr lang="zh-CN" altLang="en-US" sz="1400" b="1" dirty="0" smtClean="0">
                <a:latin typeface="楷体" pitchFamily="49" charset="-122"/>
                <a:ea typeface="楷体" pitchFamily="49" charset="-122"/>
                <a:sym typeface="Arial" pitchFamily="34" charset="0"/>
              </a:rPr>
              <a:t>汉字和</a:t>
            </a:r>
            <a:r>
              <a:rPr lang="zh-CN" altLang="en-US" sz="1400" b="1" dirty="0">
                <a:latin typeface="楷体" pitchFamily="49" charset="-122"/>
                <a:ea typeface="楷体" pitchFamily="49" charset="-122"/>
                <a:sym typeface="Arial" pitchFamily="34" charset="0"/>
              </a:rPr>
              <a:t>绘画起源、演变</a:t>
            </a:r>
            <a:r>
              <a:rPr lang="zh-CN" altLang="en-US" sz="1400" b="1" dirty="0" smtClean="0">
                <a:latin typeface="楷体" pitchFamily="49" charset="-122"/>
                <a:ea typeface="楷体" pitchFamily="49" charset="-122"/>
                <a:sym typeface="Arial" pitchFamily="34" charset="0"/>
              </a:rPr>
              <a:t>过程，了解</a:t>
            </a:r>
            <a:r>
              <a:rPr lang="zh-CN" altLang="en-US" sz="1400" b="1" dirty="0">
                <a:latin typeface="楷体" pitchFamily="49" charset="-122"/>
                <a:ea typeface="楷体" pitchFamily="49" charset="-122"/>
                <a:sym typeface="Arial" pitchFamily="34" charset="0"/>
              </a:rPr>
              <a:t>中国书画的基本特征和发展脉络。</a:t>
            </a:r>
            <a:endParaRPr lang="zh-CN" altLang="en-US" sz="1400"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Rot="1" noChangeArrowheads="1"/>
          </p:cNvSpPr>
          <p:nvPr>
            <p:ph type="body" idx="4294967295"/>
          </p:nvPr>
        </p:nvSpPr>
        <p:spPr>
          <a:xfrm>
            <a:off x="317271" y="482167"/>
            <a:ext cx="660556" cy="306388"/>
          </a:xfrm>
        </p:spPr>
        <p:txBody>
          <a:bodyPr>
            <a:normAutofit fontScale="92500" lnSpcReduction="20000"/>
          </a:bodyPr>
          <a:lstStyle/>
          <a:p>
            <a:pPr>
              <a:lnSpc>
                <a:spcPct val="150000"/>
              </a:lnSpc>
              <a:buFontTx/>
              <a:buNone/>
            </a:pPr>
            <a:r>
              <a:rPr lang="zh-CN" altLang="en-US" dirty="0" smtClean="0">
                <a:solidFill>
                  <a:srgbClr val="000000"/>
                </a:solidFill>
                <a:latin typeface="微软雅黑" pitchFamily="34" charset="-122"/>
                <a:ea typeface="微软雅黑" pitchFamily="34" charset="-122"/>
              </a:rPr>
              <a:t>甲骨文</a:t>
            </a:r>
          </a:p>
        </p:txBody>
      </p:sp>
      <p:pic>
        <p:nvPicPr>
          <p:cNvPr id="100355" name="Picture 5" descr="甲骨文"/>
          <p:cNvPicPr>
            <a:picLocks noChangeAspect="1" noChangeArrowheads="1"/>
          </p:cNvPicPr>
          <p:nvPr/>
        </p:nvPicPr>
        <p:blipFill>
          <a:blip r:embed="rId2"/>
          <a:srcRect/>
          <a:stretch>
            <a:fillRect/>
          </a:stretch>
        </p:blipFill>
        <p:spPr bwMode="auto">
          <a:xfrm>
            <a:off x="140229" y="882984"/>
            <a:ext cx="1836809" cy="1965203"/>
          </a:xfrm>
          <a:prstGeom prst="rect">
            <a:avLst/>
          </a:prstGeom>
          <a:noFill/>
          <a:ln w="28575">
            <a:solidFill>
              <a:schemeClr val="bg2"/>
            </a:solidFill>
            <a:miter lim="800000"/>
            <a:headEnd/>
            <a:tailEnd/>
          </a:ln>
        </p:spPr>
      </p:pic>
      <p:sp>
        <p:nvSpPr>
          <p:cNvPr id="100357" name="Text Box 5"/>
          <p:cNvSpPr txBox="1">
            <a:spLocks noChangeArrowheads="1"/>
          </p:cNvSpPr>
          <p:nvPr/>
        </p:nvSpPr>
        <p:spPr bwMode="auto">
          <a:xfrm>
            <a:off x="2113399" y="429225"/>
            <a:ext cx="3473426" cy="2418932"/>
          </a:xfrm>
          <a:prstGeom prst="rect">
            <a:avLst/>
          </a:prstGeom>
          <a:noFill/>
          <a:ln w="9525">
            <a:noFill/>
            <a:miter lim="800000"/>
            <a:headEnd/>
            <a:tailEnd/>
          </a:ln>
        </p:spPr>
        <p:txBody>
          <a:bodyPr wrap="square" lIns="48577" tIns="24289" rIns="48577" bIns="24289">
            <a:spAutoFit/>
          </a:bodyPr>
          <a:lstStyle/>
          <a:p>
            <a:pPr indent="358775">
              <a:lnSpc>
                <a:spcPct val="150000"/>
              </a:lnSpc>
              <a:spcBef>
                <a:spcPct val="50000"/>
              </a:spcBef>
            </a:pPr>
            <a:r>
              <a:rPr lang="zh-CN" altLang="en-US" sz="1400" dirty="0">
                <a:latin typeface="楷体" pitchFamily="49" charset="-122"/>
                <a:ea typeface="楷体" pitchFamily="49" charset="-122"/>
              </a:rPr>
              <a:t>甲骨文是刻在龟甲和兽骨上的</a:t>
            </a:r>
            <a:r>
              <a:rPr lang="zh-CN" altLang="en-US" sz="1400" dirty="0" smtClean="0">
                <a:latin typeface="楷体" pitchFamily="49" charset="-122"/>
                <a:ea typeface="楷体" pitchFamily="49" charset="-122"/>
              </a:rPr>
              <a:t>文字；</a:t>
            </a:r>
            <a:endParaRPr lang="zh-CN" altLang="en-US" sz="1400" dirty="0">
              <a:latin typeface="楷体" pitchFamily="49" charset="-122"/>
              <a:ea typeface="楷体" pitchFamily="49" charset="-122"/>
            </a:endParaRPr>
          </a:p>
          <a:p>
            <a:pPr indent="358775">
              <a:lnSpc>
                <a:spcPct val="150000"/>
              </a:lnSpc>
              <a:spcBef>
                <a:spcPct val="50000"/>
              </a:spcBef>
            </a:pPr>
            <a:r>
              <a:rPr lang="zh-CN" altLang="en-US" sz="1400" dirty="0">
                <a:latin typeface="楷体" pitchFamily="49" charset="-122"/>
                <a:ea typeface="楷体" pitchFamily="49" charset="-122"/>
              </a:rPr>
              <a:t>是商朝占卜的</a:t>
            </a:r>
            <a:r>
              <a:rPr lang="zh-CN" altLang="en-US" sz="1400" dirty="0" smtClean="0">
                <a:latin typeface="楷体" pitchFamily="49" charset="-122"/>
                <a:ea typeface="楷体" pitchFamily="49" charset="-122"/>
              </a:rPr>
              <a:t>记录；</a:t>
            </a:r>
            <a:endParaRPr lang="zh-CN" altLang="en-US" sz="1400" dirty="0">
              <a:latin typeface="楷体" pitchFamily="49" charset="-122"/>
              <a:ea typeface="楷体" pitchFamily="49" charset="-122"/>
            </a:endParaRPr>
          </a:p>
          <a:p>
            <a:pPr indent="358775">
              <a:lnSpc>
                <a:spcPct val="150000"/>
              </a:lnSpc>
              <a:spcBef>
                <a:spcPct val="50000"/>
              </a:spcBef>
            </a:pPr>
            <a:r>
              <a:rPr lang="zh-CN" altLang="en-US" sz="1400" dirty="0">
                <a:latin typeface="楷体" pitchFamily="49" charset="-122"/>
                <a:ea typeface="楷体" pitchFamily="49" charset="-122"/>
              </a:rPr>
              <a:t>是比较成熟的</a:t>
            </a:r>
            <a:r>
              <a:rPr lang="zh-CN" altLang="en-US" sz="1400" dirty="0" smtClean="0">
                <a:latin typeface="楷体" pitchFamily="49" charset="-122"/>
                <a:ea typeface="楷体" pitchFamily="49" charset="-122"/>
              </a:rPr>
              <a:t>文字；</a:t>
            </a:r>
            <a:endParaRPr lang="en-US" altLang="zh-CN" sz="1400" dirty="0" smtClean="0">
              <a:latin typeface="楷体" pitchFamily="49" charset="-122"/>
              <a:ea typeface="楷体" pitchFamily="49" charset="-122"/>
            </a:endParaRPr>
          </a:p>
          <a:p>
            <a:pPr indent="358775">
              <a:lnSpc>
                <a:spcPct val="150000"/>
              </a:lnSpc>
              <a:spcBef>
                <a:spcPct val="50000"/>
              </a:spcBef>
            </a:pPr>
            <a:r>
              <a:rPr lang="zh-CN" altLang="en-US" sz="1400" dirty="0" smtClean="0">
                <a:latin typeface="楷体" pitchFamily="49" charset="-122"/>
                <a:ea typeface="楷体" pitchFamily="49" charset="-122"/>
              </a:rPr>
              <a:t>是</a:t>
            </a:r>
            <a:r>
              <a:rPr lang="zh-CN" altLang="en-US" sz="1400" dirty="0">
                <a:latin typeface="楷体" pitchFamily="49" charset="-122"/>
                <a:ea typeface="楷体" pitchFamily="49" charset="-122"/>
              </a:rPr>
              <a:t>研究商朝历史和古文字的珍贵资料。</a:t>
            </a:r>
          </a:p>
          <a:p>
            <a:pPr indent="358775">
              <a:lnSpc>
                <a:spcPct val="150000"/>
              </a:lnSpc>
              <a:spcBef>
                <a:spcPct val="50000"/>
              </a:spcBef>
            </a:pPr>
            <a:r>
              <a:rPr lang="zh-CN" altLang="en-US" sz="1400" dirty="0">
                <a:latin typeface="楷体" pitchFamily="49" charset="-122"/>
                <a:ea typeface="楷体" pitchFamily="49" charset="-122"/>
              </a:rPr>
              <a:t>殷商时代的甲骨文中有世界上最早的日食记录。</a:t>
            </a:r>
          </a:p>
        </p:txBody>
      </p:sp>
      <p:sp>
        <p:nvSpPr>
          <p:cNvPr id="8"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8" name="Text Box 6"/>
          <p:cNvSpPr txBox="1">
            <a:spLocks noChangeArrowheads="1"/>
          </p:cNvSpPr>
          <p:nvPr/>
        </p:nvSpPr>
        <p:spPr bwMode="auto">
          <a:xfrm>
            <a:off x="418838" y="356585"/>
            <a:ext cx="5157416" cy="1193661"/>
          </a:xfrm>
          <a:prstGeom prst="rect">
            <a:avLst/>
          </a:prstGeom>
          <a:noFill/>
          <a:ln w="9525">
            <a:noFill/>
            <a:miter lim="800000"/>
            <a:headEnd/>
            <a:tailEnd/>
          </a:ln>
        </p:spPr>
        <p:txBody>
          <a:bodyPr wrap="square" lIns="48577" tIns="24289" rIns="48577" bIns="24289">
            <a:spAutoFit/>
          </a:bodyPr>
          <a:lstStyle/>
          <a:p>
            <a:pPr indent="358775">
              <a:lnSpc>
                <a:spcPct val="200000"/>
              </a:lnSpc>
              <a:spcBef>
                <a:spcPct val="50000"/>
              </a:spcBef>
            </a:pPr>
            <a:r>
              <a:rPr lang="zh-CN" altLang="en-US" sz="1200" dirty="0">
                <a:latin typeface="微软雅黑" pitchFamily="34" charset="-122"/>
                <a:ea typeface="微软雅黑" pitchFamily="34" charset="-122"/>
              </a:rPr>
              <a:t>西周</a:t>
            </a:r>
            <a:r>
              <a:rPr lang="zh-CN" altLang="en-US" sz="1200" dirty="0" smtClean="0">
                <a:latin typeface="微软雅黑" pitchFamily="34" charset="-122"/>
                <a:ea typeface="微软雅黑" pitchFamily="34" charset="-122"/>
              </a:rPr>
              <a:t>晚期，形成</a:t>
            </a:r>
            <a:r>
              <a:rPr lang="zh-CN" altLang="en-US" sz="1200" dirty="0">
                <a:latin typeface="微软雅黑" pitchFamily="34" charset="-122"/>
                <a:ea typeface="微软雅黑" pitchFamily="34" charset="-122"/>
              </a:rPr>
              <a:t>了金文的标准字体</a:t>
            </a:r>
            <a:r>
              <a:rPr lang="zh-CN"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籀文（大篆）</a:t>
            </a:r>
          </a:p>
          <a:p>
            <a:pPr indent="358775">
              <a:lnSpc>
                <a:spcPct val="200000"/>
              </a:lnSpc>
              <a:spcBef>
                <a:spcPct val="50000"/>
              </a:spcBef>
            </a:pPr>
            <a:r>
              <a:rPr lang="zh-CN" altLang="en-US" sz="1200" dirty="0">
                <a:latin typeface="微软雅黑" pitchFamily="34" charset="-122"/>
                <a:ea typeface="微软雅黑" pitchFamily="34" charset="-122"/>
              </a:rPr>
              <a:t>西周青铜器有长篇铭文</a:t>
            </a:r>
            <a:r>
              <a:rPr lang="zh-CN" altLang="en-US" sz="1200" dirty="0" smtClean="0">
                <a:latin typeface="微软雅黑" pitchFamily="34" charset="-122"/>
                <a:ea typeface="微软雅黑" pitchFamily="34" charset="-122"/>
              </a:rPr>
              <a:t>出现，记录</a:t>
            </a:r>
            <a:r>
              <a:rPr lang="zh-CN" altLang="en-US" sz="1200" dirty="0">
                <a:latin typeface="微软雅黑" pitchFamily="34" charset="-122"/>
                <a:ea typeface="微软雅黑" pitchFamily="34" charset="-122"/>
              </a:rPr>
              <a:t>周代贵族分封、祭祀、战争等重大政治活动。</a:t>
            </a:r>
          </a:p>
        </p:txBody>
      </p:sp>
      <p:sp>
        <p:nvSpPr>
          <p:cNvPr id="100359" name="文本框 1"/>
          <p:cNvSpPr txBox="1">
            <a:spLocks noChangeArrowheads="1"/>
          </p:cNvSpPr>
          <p:nvPr/>
        </p:nvSpPr>
        <p:spPr bwMode="auto">
          <a:xfrm>
            <a:off x="418838" y="1700758"/>
            <a:ext cx="4988279" cy="731996"/>
          </a:xfrm>
          <a:prstGeom prst="rect">
            <a:avLst/>
          </a:prstGeom>
          <a:noFill/>
          <a:ln w="9525">
            <a:noFill/>
            <a:miter lim="800000"/>
            <a:headEnd/>
            <a:tailEnd/>
          </a:ln>
        </p:spPr>
        <p:txBody>
          <a:bodyPr wrap="square" lIns="48577" tIns="24289" rIns="48577" bIns="24289">
            <a:spAutoFit/>
          </a:bodyPr>
          <a:lstStyle/>
          <a:p>
            <a:pPr indent="358775">
              <a:lnSpc>
                <a:spcPct val="200000"/>
              </a:lnSpc>
              <a:spcBef>
                <a:spcPct val="50000"/>
              </a:spcBef>
            </a:pPr>
            <a:r>
              <a:rPr lang="zh-CN" altLang="en-US" sz="1200" dirty="0">
                <a:latin typeface="微软雅黑" pitchFamily="34" charset="-122"/>
                <a:ea typeface="微软雅黑" pitchFamily="34" charset="-122"/>
              </a:rPr>
              <a:t>甲骨文、青铜铭文以文字形式反映了当时人们的活动和</a:t>
            </a:r>
            <a:r>
              <a:rPr lang="zh-CN" altLang="en-US" sz="1200" dirty="0" smtClean="0">
                <a:latin typeface="微软雅黑" pitchFamily="34" charset="-122"/>
                <a:ea typeface="微软雅黑" pitchFamily="34" charset="-122"/>
              </a:rPr>
              <a:t>思想，对于</a:t>
            </a:r>
            <a:r>
              <a:rPr lang="zh-CN" altLang="en-US" sz="1200" dirty="0">
                <a:latin typeface="微软雅黑" pitchFamily="34" charset="-122"/>
                <a:ea typeface="微软雅黑" pitchFamily="34" charset="-122"/>
              </a:rPr>
              <a:t>了解所在时代具有不可替代的价值。</a:t>
            </a: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9"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lnSpc>
                <a:spcPct val="200000"/>
              </a:lnSpc>
            </a:pPr>
            <a:endParaRPr lang="en-US" sz="50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1"/>
          <p:cNvSpPr txBox="1">
            <a:spLocks noChangeArrowheads="1"/>
          </p:cNvSpPr>
          <p:nvPr/>
        </p:nvSpPr>
        <p:spPr bwMode="auto">
          <a:xfrm>
            <a:off x="174424" y="245063"/>
            <a:ext cx="5470542" cy="2634376"/>
          </a:xfrm>
          <a:prstGeom prst="rect">
            <a:avLst/>
          </a:prstGeom>
          <a:noFill/>
          <a:ln w="9525">
            <a:noFill/>
            <a:miter lim="800000"/>
            <a:headEnd/>
            <a:tailEnd/>
          </a:ln>
        </p:spPr>
        <p:txBody>
          <a:bodyPr wrap="square" lIns="48577" tIns="24289" rIns="48577" bIns="24289">
            <a:spAutoFit/>
          </a:bodyPr>
          <a:lstStyle/>
          <a:p>
            <a:pPr>
              <a:lnSpc>
                <a:spcPct val="200000"/>
              </a:lnSpc>
            </a:pPr>
            <a:r>
              <a:rPr lang="zh-CN" altLang="en-US" sz="1200" dirty="0">
                <a:latin typeface="微软雅黑" pitchFamily="34" charset="-122"/>
                <a:ea typeface="微软雅黑" pitchFamily="34" charset="-122"/>
              </a:rPr>
              <a:t>2015(课标全国卷Ⅱ)</a:t>
            </a:r>
          </a:p>
          <a:p>
            <a:pPr>
              <a:lnSpc>
                <a:spcPct val="200000"/>
              </a:lnSpc>
            </a:pPr>
            <a:r>
              <a:rPr lang="zh-CN" altLang="en-US" sz="1200" dirty="0">
                <a:latin typeface="微软雅黑" pitchFamily="34" charset="-122"/>
                <a:ea typeface="微软雅黑" pitchFamily="34" charset="-122"/>
              </a:rPr>
              <a:t>25.古代儒家学者批评现实</a:t>
            </a:r>
            <a:r>
              <a:rPr lang="zh-CN" altLang="en-US" sz="1200" dirty="0" smtClean="0">
                <a:latin typeface="微软雅黑" pitchFamily="34" charset="-122"/>
                <a:ea typeface="微软雅黑" pitchFamily="34" charset="-122"/>
              </a:rPr>
              <a:t>政治，往往</a:t>
            </a:r>
            <a:r>
              <a:rPr lang="zh-CN" altLang="en-US" sz="1200" dirty="0">
                <a:latin typeface="微软雅黑" pitchFamily="34" charset="-122"/>
                <a:ea typeface="微软雅黑" pitchFamily="34" charset="-122"/>
              </a:rPr>
              <a:t>称颂夏、商、周“三代”之</a:t>
            </a:r>
            <a:r>
              <a:rPr lang="zh-CN" altLang="en-US" sz="1200" dirty="0" smtClean="0">
                <a:latin typeface="微软雅黑" pitchFamily="34" charset="-122"/>
                <a:ea typeface="微软雅黑" pitchFamily="34" charset="-122"/>
              </a:rPr>
              <a:t>美，甚至</a:t>
            </a:r>
            <a:r>
              <a:rPr lang="zh-CN" altLang="en-US" sz="1200" dirty="0">
                <a:latin typeface="微软雅黑" pitchFamily="34" charset="-122"/>
                <a:ea typeface="微软雅黑" pitchFamily="34" charset="-122"/>
              </a:rPr>
              <a:t>希望君主像尧、舜一样圣明。这表明了儒者　</a:t>
            </a:r>
          </a:p>
          <a:p>
            <a:pPr indent="449263">
              <a:lnSpc>
                <a:spcPct val="200000"/>
              </a:lnSpc>
            </a:pPr>
            <a:r>
              <a:rPr lang="zh-CN" altLang="en-US" sz="1200" dirty="0" smtClean="0">
                <a:latin typeface="微软雅黑" pitchFamily="34" charset="-122"/>
                <a:ea typeface="微软雅黑" pitchFamily="34" charset="-122"/>
              </a:rPr>
              <a:t>                            A</a:t>
            </a:r>
            <a:r>
              <a:rPr lang="zh-CN" altLang="en-US" sz="1200" dirty="0">
                <a:latin typeface="微软雅黑" pitchFamily="34" charset="-122"/>
                <a:ea typeface="微软雅黑" pitchFamily="34" charset="-122"/>
              </a:rPr>
              <a:t>.不能适应现实政治	</a:t>
            </a:r>
            <a:endParaRPr lang="en-US" altLang="zh-CN" sz="1200" dirty="0" smtClean="0">
              <a:latin typeface="微软雅黑" pitchFamily="34" charset="-122"/>
              <a:ea typeface="微软雅黑" pitchFamily="34" charset="-122"/>
            </a:endParaRPr>
          </a:p>
          <a:p>
            <a:pPr indent="449263">
              <a:lnSpc>
                <a:spcPct val="200000"/>
              </a:lnSpc>
            </a:pPr>
            <a:r>
              <a:rPr lang="zh-CN" altLang="en-US" sz="1200" dirty="0" smtClean="0">
                <a:latin typeface="微软雅黑" pitchFamily="34" charset="-122"/>
                <a:ea typeface="微软雅黑" pitchFamily="34" charset="-122"/>
              </a:rPr>
              <a:t>                            B</a:t>
            </a:r>
            <a:r>
              <a:rPr lang="zh-CN" altLang="en-US" sz="1200" dirty="0">
                <a:latin typeface="微软雅黑" pitchFamily="34" charset="-122"/>
                <a:ea typeface="微软雅黑" pitchFamily="34" charset="-122"/>
              </a:rPr>
              <a:t>.反对进行社会变革</a:t>
            </a:r>
          </a:p>
          <a:p>
            <a:pPr indent="449263">
              <a:lnSpc>
                <a:spcPct val="200000"/>
              </a:lnSpc>
            </a:pPr>
            <a:r>
              <a:rPr lang="zh-CN" altLang="en-US" sz="1200" dirty="0" smtClean="0">
                <a:solidFill>
                  <a:srgbClr val="FF0000"/>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C.</a:t>
            </a:r>
            <a:r>
              <a:rPr lang="zh-CN" altLang="en-US" sz="1200" dirty="0">
                <a:latin typeface="微软雅黑" pitchFamily="34" charset="-122"/>
                <a:ea typeface="微软雅黑" pitchFamily="34" charset="-122"/>
              </a:rPr>
              <a:t>理想化的政治诉求	</a:t>
            </a:r>
            <a:endParaRPr lang="en-US" altLang="zh-CN" sz="1200" dirty="0" smtClean="0">
              <a:latin typeface="微软雅黑" pitchFamily="34" charset="-122"/>
              <a:ea typeface="微软雅黑" pitchFamily="34" charset="-122"/>
            </a:endParaRPr>
          </a:p>
          <a:p>
            <a:pPr indent="449263">
              <a:lnSpc>
                <a:spcPct val="200000"/>
              </a:lnSpc>
            </a:pPr>
            <a:r>
              <a:rPr lang="zh-CN" altLang="en-US" sz="1200" dirty="0" smtClean="0">
                <a:latin typeface="微软雅黑" pitchFamily="34" charset="-122"/>
                <a:ea typeface="微软雅黑" pitchFamily="34" charset="-122"/>
              </a:rPr>
              <a:t>                            D</a:t>
            </a:r>
            <a:r>
              <a:rPr lang="zh-CN" altLang="en-US" sz="1200" dirty="0">
                <a:latin typeface="微软雅黑" pitchFamily="34" charset="-122"/>
                <a:ea typeface="微软雅黑" pitchFamily="34" charset="-122"/>
              </a:rPr>
              <a:t>.以复古为政治目标</a:t>
            </a: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1"/>
          <p:cNvSpPr txBox="1">
            <a:spLocks noChangeArrowheads="1"/>
          </p:cNvSpPr>
          <p:nvPr/>
        </p:nvSpPr>
        <p:spPr bwMode="auto">
          <a:xfrm>
            <a:off x="450667" y="469707"/>
            <a:ext cx="4984208" cy="649217"/>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300" dirty="0">
                <a:latin typeface="微软雅黑" pitchFamily="34" charset="-122"/>
                <a:ea typeface="微软雅黑" pitchFamily="34" charset="-122"/>
              </a:rPr>
              <a:t>24．图4是西周与战国两个时期相同文字的不同</a:t>
            </a:r>
            <a:r>
              <a:rPr lang="zh-CN" altLang="en-US" sz="1300" dirty="0" smtClean="0">
                <a:latin typeface="微软雅黑" pitchFamily="34" charset="-122"/>
                <a:ea typeface="微软雅黑" pitchFamily="34" charset="-122"/>
              </a:rPr>
              <a:t>写法，反映</a:t>
            </a:r>
            <a:r>
              <a:rPr lang="zh-CN" altLang="en-US" sz="1300" dirty="0">
                <a:latin typeface="微软雅黑" pitchFamily="34" charset="-122"/>
                <a:ea typeface="微软雅黑" pitchFamily="34" charset="-122"/>
              </a:rPr>
              <a:t>出字形发生了</a:t>
            </a:r>
            <a:r>
              <a:rPr lang="zh-CN" altLang="en-US" sz="1300" dirty="0" smtClean="0">
                <a:latin typeface="微软雅黑" pitchFamily="34" charset="-122"/>
                <a:ea typeface="微软雅黑" pitchFamily="34" charset="-122"/>
              </a:rPr>
              <a:t>变化，促成</a:t>
            </a:r>
            <a:r>
              <a:rPr lang="zh-CN" altLang="en-US" sz="1300" dirty="0">
                <a:latin typeface="微软雅黑" pitchFamily="34" charset="-122"/>
                <a:ea typeface="微软雅黑" pitchFamily="34" charset="-122"/>
              </a:rPr>
              <a:t>这一变化的主要因素</a:t>
            </a:r>
            <a:r>
              <a:rPr lang="zh-CN" altLang="en-US" sz="1300" dirty="0" smtClean="0">
                <a:latin typeface="微软雅黑" pitchFamily="34" charset="-122"/>
                <a:ea typeface="微软雅黑" pitchFamily="34" charset="-122"/>
              </a:rPr>
              <a:t>是</a:t>
            </a:r>
            <a:endParaRPr lang="zh-CN" altLang="en-US" sz="1300" dirty="0"/>
          </a:p>
        </p:txBody>
      </p:sp>
      <p:pic>
        <p:nvPicPr>
          <p:cNvPr id="5" name="图片 1"/>
          <p:cNvPicPr>
            <a:picLocks noChangeAspect="1" noChangeArrowheads="1"/>
          </p:cNvPicPr>
          <p:nvPr/>
        </p:nvPicPr>
        <p:blipFill>
          <a:blip r:embed="rId5"/>
          <a:srcRect/>
          <a:stretch>
            <a:fillRect/>
          </a:stretch>
        </p:blipFill>
        <p:spPr bwMode="auto">
          <a:xfrm>
            <a:off x="1407659" y="1241615"/>
            <a:ext cx="3070225" cy="706437"/>
          </a:xfrm>
          <a:prstGeom prst="rect">
            <a:avLst/>
          </a:prstGeom>
          <a:noFill/>
          <a:ln w="9525">
            <a:noFill/>
            <a:miter lim="800000"/>
            <a:headEnd/>
            <a:tailEnd/>
          </a:ln>
        </p:spPr>
      </p:pic>
      <p:sp>
        <p:nvSpPr>
          <p:cNvPr id="6" name="文本框 2"/>
          <p:cNvSpPr txBox="1">
            <a:spLocks noChangeArrowheads="1"/>
          </p:cNvSpPr>
          <p:nvPr/>
        </p:nvSpPr>
        <p:spPr bwMode="auto">
          <a:xfrm>
            <a:off x="1078244" y="1941703"/>
            <a:ext cx="4046537" cy="649217"/>
          </a:xfrm>
          <a:prstGeom prst="rect">
            <a:avLst/>
          </a:prstGeom>
          <a:noFill/>
          <a:ln w="9525">
            <a:noFill/>
            <a:miter lim="800000"/>
            <a:headEnd/>
            <a:tailEnd/>
          </a:ln>
        </p:spPr>
        <p:txBody>
          <a:bodyPr lIns="48577" tIns="24289" rIns="48577" bIns="24289">
            <a:spAutoFit/>
          </a:bodyPr>
          <a:lstStyle/>
          <a:p>
            <a:pPr>
              <a:lnSpc>
                <a:spcPct val="150000"/>
              </a:lnSpc>
            </a:pPr>
            <a:r>
              <a:rPr lang="zh-CN" altLang="en-US" sz="1300" dirty="0">
                <a:latin typeface="微软雅黑" pitchFamily="34" charset="-122"/>
                <a:ea typeface="微软雅黑" pitchFamily="34" charset="-122"/>
              </a:rPr>
              <a:t>A．文字的频繁使用      B．书写材料的不同      </a:t>
            </a:r>
          </a:p>
          <a:p>
            <a:pPr>
              <a:lnSpc>
                <a:spcPct val="150000"/>
              </a:lnSpc>
            </a:pPr>
            <a:r>
              <a:rPr lang="zh-CN" altLang="en-US" sz="1300" dirty="0">
                <a:latin typeface="微软雅黑" pitchFamily="34" charset="-122"/>
                <a:ea typeface="微软雅黑" pitchFamily="34" charset="-122"/>
              </a:rPr>
              <a:t>C．各国变法的实施      D．“书同文”的</a:t>
            </a:r>
            <a:r>
              <a:rPr lang="zh-CN" altLang="en-US" sz="1300" dirty="0" smtClean="0">
                <a:latin typeface="微软雅黑" pitchFamily="34" charset="-122"/>
                <a:ea typeface="微软雅黑" pitchFamily="34" charset="-122"/>
              </a:rPr>
              <a:t>推行</a:t>
            </a:r>
            <a:endParaRPr lang="zh-CN" altLang="en-US" sz="1300" dirty="0"/>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Box 2"/>
          <p:cNvSpPr txBox="1">
            <a:spLocks noChangeArrowheads="1"/>
          </p:cNvSpPr>
          <p:nvPr/>
        </p:nvSpPr>
        <p:spPr bwMode="auto">
          <a:xfrm>
            <a:off x="68712" y="149046"/>
            <a:ext cx="5497201" cy="2492982"/>
          </a:xfrm>
          <a:prstGeom prst="rect">
            <a:avLst/>
          </a:prstGeom>
          <a:noFill/>
          <a:ln w="9525">
            <a:noFill/>
            <a:miter lim="800000"/>
            <a:headEnd/>
            <a:tailEnd/>
          </a:ln>
        </p:spPr>
        <p:txBody>
          <a:bodyPr wrap="square" lIns="91431" tIns="45716" rIns="91431" bIns="45716">
            <a:spAutoFit/>
          </a:bodyPr>
          <a:lstStyle/>
          <a:p>
            <a:pPr>
              <a:lnSpc>
                <a:spcPct val="150000"/>
              </a:lnSpc>
            </a:pPr>
            <a:r>
              <a:rPr lang="zh-CN" altLang="en-US" sz="1200" dirty="0">
                <a:latin typeface="微软雅黑" pitchFamily="34" charset="-122"/>
                <a:ea typeface="微软雅黑" pitchFamily="34" charset="-122"/>
              </a:rPr>
              <a:t>朝阳</a:t>
            </a:r>
            <a:r>
              <a:rPr lang="zh-CN" altLang="zh-CN" sz="1200" dirty="0" smtClean="0">
                <a:latin typeface="微软雅黑" pitchFamily="34" charset="-122"/>
                <a:ea typeface="微软雅黑" pitchFamily="34" charset="-122"/>
              </a:rPr>
              <a:t>目标</a:t>
            </a:r>
            <a:r>
              <a:rPr lang="zh-CN" altLang="en-US" sz="1200" dirty="0" smtClean="0">
                <a:latin typeface="微软雅黑" pitchFamily="34" charset="-122"/>
                <a:ea typeface="微软雅黑" pitchFamily="34" charset="-122"/>
              </a:rPr>
              <a:t>：博物馆</a:t>
            </a:r>
            <a:r>
              <a:rPr lang="zh-CN" altLang="en-US" sz="1200" dirty="0">
                <a:latin typeface="微软雅黑" pitchFamily="34" charset="-122"/>
                <a:ea typeface="微软雅黑" pitchFamily="34" charset="-122"/>
              </a:rPr>
              <a:t>的文物和资料记录着人类文明进步的历程。</a:t>
            </a:r>
            <a:r>
              <a:rPr lang="zh-CN" altLang="en-US" sz="1200" dirty="0">
                <a:latin typeface="楷体" pitchFamily="49" charset="-122"/>
                <a:ea typeface="楷体" pitchFamily="49" charset="-122"/>
              </a:rPr>
              <a:t/>
            </a:r>
            <a:br>
              <a:rPr lang="zh-CN" altLang="en-US" sz="1200" dirty="0">
                <a:latin typeface="楷体" pitchFamily="49" charset="-122"/>
                <a:ea typeface="楷体" pitchFamily="49" charset="-122"/>
              </a:rPr>
            </a:br>
            <a:r>
              <a:rPr lang="zh-CN" altLang="en-US" sz="1200" dirty="0">
                <a:latin typeface="楷体" pitchFamily="49" charset="-122"/>
                <a:ea typeface="楷体" pitchFamily="49" charset="-122"/>
              </a:rPr>
              <a:t>主题</a:t>
            </a:r>
            <a:r>
              <a:rPr lang="en-US" altLang="zh-CN" sz="1200" dirty="0">
                <a:latin typeface="楷体" pitchFamily="49" charset="-122"/>
                <a:ea typeface="楷体" pitchFamily="49" charset="-122"/>
              </a:rPr>
              <a:t>1  </a:t>
            </a:r>
            <a:r>
              <a:rPr lang="zh-CN" altLang="en-US" sz="1200" dirty="0">
                <a:latin typeface="楷体" pitchFamily="49" charset="-122"/>
                <a:ea typeface="楷体" pitchFamily="49" charset="-122"/>
              </a:rPr>
              <a:t>中国古代的青铜文明</a:t>
            </a:r>
            <a:br>
              <a:rPr lang="zh-CN" altLang="en-US" sz="1200" dirty="0">
                <a:latin typeface="楷体" pitchFamily="49" charset="-122"/>
                <a:ea typeface="楷体" pitchFamily="49" charset="-122"/>
              </a:rPr>
            </a:br>
            <a:r>
              <a:rPr lang="zh-CN" altLang="en-US" sz="1200" dirty="0">
                <a:latin typeface="楷体" pitchFamily="49" charset="-122"/>
                <a:ea typeface="楷体" pitchFamily="49" charset="-122"/>
              </a:rPr>
              <a:t>    某博物馆收藏有西周中期的青铜器</a:t>
            </a:r>
            <a:r>
              <a:rPr lang="zh-CN" altLang="en-US" sz="1200" dirty="0" smtClean="0">
                <a:latin typeface="楷体" pitchFamily="49" charset="-122"/>
                <a:ea typeface="楷体" pitchFamily="49" charset="-122"/>
              </a:rPr>
              <a:t>“卫盉”，器</a:t>
            </a:r>
            <a:r>
              <a:rPr lang="zh-CN" altLang="en-US" sz="1200" dirty="0">
                <a:latin typeface="楷体" pitchFamily="49" charset="-122"/>
                <a:ea typeface="楷体" pitchFamily="49" charset="-122"/>
              </a:rPr>
              <a:t>内铭文</a:t>
            </a:r>
            <a:r>
              <a:rPr lang="zh-CN" altLang="en-US" sz="1200" dirty="0" smtClean="0">
                <a:latin typeface="楷体" pitchFamily="49" charset="-122"/>
                <a:ea typeface="楷体" pitchFamily="49" charset="-122"/>
              </a:rPr>
              <a:t>记载：裘</a:t>
            </a:r>
            <a:r>
              <a:rPr lang="zh-CN" altLang="en-US" sz="1200" dirty="0">
                <a:latin typeface="楷体" pitchFamily="49" charset="-122"/>
                <a:ea typeface="楷体" pitchFamily="49" charset="-122"/>
              </a:rPr>
              <a:t>卫用</a:t>
            </a:r>
            <a:r>
              <a:rPr lang="zh-CN" altLang="en-US" sz="1200" dirty="0">
                <a:solidFill>
                  <a:srgbClr val="C00000"/>
                </a:solidFill>
                <a:latin typeface="楷体" pitchFamily="49" charset="-122"/>
                <a:ea typeface="楷体" pitchFamily="49" charset="-122"/>
              </a:rPr>
              <a:t>玉璋贵族矩伯换取了</a:t>
            </a:r>
            <a:r>
              <a:rPr lang="en-US" altLang="zh-CN" sz="1200" dirty="0">
                <a:solidFill>
                  <a:srgbClr val="C00000"/>
                </a:solidFill>
                <a:latin typeface="楷体" pitchFamily="49" charset="-122"/>
                <a:ea typeface="楷体" pitchFamily="49" charset="-122"/>
              </a:rPr>
              <a:t>80</a:t>
            </a:r>
            <a:r>
              <a:rPr lang="zh-CN" altLang="en-US" sz="1200" dirty="0">
                <a:solidFill>
                  <a:srgbClr val="C00000"/>
                </a:solidFill>
                <a:latin typeface="楷体" pitchFamily="49" charset="-122"/>
                <a:ea typeface="楷体" pitchFamily="49" charset="-122"/>
              </a:rPr>
              <a:t>朋（货币单位）的土地</a:t>
            </a:r>
            <a:r>
              <a:rPr lang="zh-CN" altLang="en-US" sz="1200" dirty="0">
                <a:latin typeface="楷体" pitchFamily="49" charset="-122"/>
                <a:ea typeface="楷体" pitchFamily="49" charset="-122"/>
              </a:rPr>
              <a:t>。这个换取手续征得了五个贵族的</a:t>
            </a:r>
            <a:r>
              <a:rPr lang="zh-CN" altLang="en-US" sz="1200" dirty="0" smtClean="0">
                <a:latin typeface="楷体" pitchFamily="49" charset="-122"/>
                <a:ea typeface="楷体" pitchFamily="49" charset="-122"/>
              </a:rPr>
              <a:t>同意，并</a:t>
            </a:r>
            <a:r>
              <a:rPr lang="zh-CN" altLang="en-US" sz="1200" dirty="0">
                <a:latin typeface="楷体" pitchFamily="49" charset="-122"/>
                <a:ea typeface="楷体" pitchFamily="49" charset="-122"/>
              </a:rPr>
              <a:t>在相关部门的监督下完成。通过这样的</a:t>
            </a:r>
            <a:r>
              <a:rPr lang="zh-CN" altLang="en-US" sz="1200" dirty="0" smtClean="0">
                <a:latin typeface="楷体" pitchFamily="49" charset="-122"/>
                <a:ea typeface="楷体" pitchFamily="49" charset="-122"/>
              </a:rPr>
              <a:t>途径，裘</a:t>
            </a:r>
            <a:r>
              <a:rPr lang="zh-CN" altLang="en-US" sz="1200" dirty="0">
                <a:latin typeface="楷体" pitchFamily="49" charset="-122"/>
                <a:ea typeface="楷体" pitchFamily="49" charset="-122"/>
              </a:rPr>
              <a:t>卫聚敛了大量财富。裘卫家族的第</a:t>
            </a:r>
            <a:r>
              <a:rPr lang="zh-CN" altLang="en-US" sz="1200" dirty="0" smtClean="0">
                <a:latin typeface="楷体" pitchFamily="49" charset="-122"/>
                <a:ea typeface="楷体" pitchFamily="49" charset="-122"/>
              </a:rPr>
              <a:t>三代，随葬</a:t>
            </a:r>
            <a:r>
              <a:rPr lang="zh-CN" altLang="en-US" sz="1200" dirty="0">
                <a:latin typeface="楷体" pitchFamily="49" charset="-122"/>
                <a:ea typeface="楷体" pitchFamily="49" charset="-122"/>
              </a:rPr>
              <a:t>物品享用“</a:t>
            </a:r>
            <a:r>
              <a:rPr lang="zh-CN" altLang="en-US" sz="1200" dirty="0">
                <a:solidFill>
                  <a:srgbClr val="C00000"/>
                </a:solidFill>
                <a:latin typeface="楷体" pitchFamily="49" charset="-122"/>
                <a:ea typeface="楷体" pitchFamily="49" charset="-122"/>
              </a:rPr>
              <a:t>五鼎八簋”</a:t>
            </a:r>
            <a:r>
              <a:rPr lang="zh-CN" altLang="en-US" sz="1200" dirty="0">
                <a:latin typeface="楷体" pitchFamily="49" charset="-122"/>
                <a:ea typeface="楷体" pitchFamily="49" charset="-122"/>
              </a:rPr>
              <a:t>。按西周</a:t>
            </a:r>
            <a:r>
              <a:rPr lang="zh-CN" altLang="en-US" sz="1200" dirty="0" smtClean="0">
                <a:latin typeface="楷体" pitchFamily="49" charset="-122"/>
                <a:ea typeface="楷体" pitchFamily="49" charset="-122"/>
              </a:rPr>
              <a:t>礼制：天子</a:t>
            </a:r>
            <a:r>
              <a:rPr lang="zh-CN" altLang="en-US" sz="1200" dirty="0">
                <a:latin typeface="楷体" pitchFamily="49" charset="-122"/>
                <a:ea typeface="楷体" pitchFamily="49" charset="-122"/>
              </a:rPr>
              <a:t>九鼎八</a:t>
            </a:r>
            <a:r>
              <a:rPr lang="zh-CN" altLang="en-US" sz="1200" dirty="0" smtClean="0">
                <a:latin typeface="楷体" pitchFamily="49" charset="-122"/>
                <a:ea typeface="楷体" pitchFamily="49" charset="-122"/>
              </a:rPr>
              <a:t>簋，诸侯</a:t>
            </a:r>
            <a:r>
              <a:rPr lang="zh-CN" altLang="en-US" sz="1200" dirty="0">
                <a:latin typeface="楷体" pitchFamily="49" charset="-122"/>
                <a:ea typeface="楷体" pitchFamily="49" charset="-122"/>
              </a:rPr>
              <a:t>七鼎六</a:t>
            </a:r>
            <a:r>
              <a:rPr lang="zh-CN" altLang="en-US" sz="1200" dirty="0" smtClean="0">
                <a:latin typeface="楷体" pitchFamily="49" charset="-122"/>
                <a:ea typeface="楷体" pitchFamily="49" charset="-122"/>
              </a:rPr>
              <a:t>簋，大夫</a:t>
            </a:r>
            <a:r>
              <a:rPr lang="zh-CN" altLang="en-US" sz="1200" dirty="0">
                <a:latin typeface="楷体" pitchFamily="49" charset="-122"/>
                <a:ea typeface="楷体" pitchFamily="49" charset="-122"/>
              </a:rPr>
              <a:t>五鼎四簋。</a:t>
            </a:r>
            <a:br>
              <a:rPr lang="zh-CN" altLang="en-US" sz="1200" dirty="0">
                <a:latin typeface="楷体" pitchFamily="49" charset="-122"/>
                <a:ea typeface="楷体" pitchFamily="49" charset="-122"/>
              </a:rPr>
            </a:br>
            <a:endParaRPr lang="zh-CN" altLang="en-US" sz="1200" dirty="0">
              <a:solidFill>
                <a:schemeClr val="bg1"/>
              </a:solidFill>
              <a:latin typeface="黑体" pitchFamily="49" charset="-122"/>
              <a:ea typeface="黑体" pitchFamily="49" charset="-122"/>
            </a:endParaRPr>
          </a:p>
          <a:p>
            <a:endParaRPr lang="zh-CN" altLang="en-US" sz="1200" dirty="0"/>
          </a:p>
        </p:txBody>
      </p:sp>
      <p:pic>
        <p:nvPicPr>
          <p:cNvPr id="5" name="Picture 9" descr="u=2407288783,855714539&amp;fm=23&amp;gp=0"/>
          <p:cNvPicPr>
            <a:picLocks noChangeAspect="1" noChangeArrowheads="1"/>
          </p:cNvPicPr>
          <p:nvPr/>
        </p:nvPicPr>
        <p:blipFill>
          <a:blip r:embed="rId4"/>
          <a:srcRect/>
          <a:stretch>
            <a:fillRect/>
          </a:stretch>
        </p:blipFill>
        <p:spPr bwMode="auto">
          <a:xfrm>
            <a:off x="3934944" y="1918655"/>
            <a:ext cx="1555750" cy="1172084"/>
          </a:xfrm>
          <a:prstGeom prst="rect">
            <a:avLst/>
          </a:prstGeom>
          <a:noFill/>
          <a:ln w="9525">
            <a:noFill/>
            <a:miter lim="800000"/>
            <a:headEnd/>
            <a:tailEnd/>
          </a:ln>
        </p:spPr>
      </p:pic>
      <p:sp>
        <p:nvSpPr>
          <p:cNvPr id="6" name="TextBox 5"/>
          <p:cNvSpPr txBox="1"/>
          <p:nvPr/>
        </p:nvSpPr>
        <p:spPr>
          <a:xfrm>
            <a:off x="421418" y="2449002"/>
            <a:ext cx="3371353" cy="276999"/>
          </a:xfrm>
          <a:prstGeom prst="rect">
            <a:avLst/>
          </a:prstGeom>
          <a:noFill/>
        </p:spPr>
        <p:txBody>
          <a:bodyPr wrap="square" rtlCol="0">
            <a:spAutoFit/>
          </a:bodyPr>
          <a:lstStyle/>
          <a:p>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）依据上述材料，完成下列表格。（</a:t>
            </a:r>
            <a:r>
              <a:rPr lang="en-US" altLang="zh-CN" sz="1200" dirty="0" smtClean="0">
                <a:latin typeface="微软雅黑" pitchFamily="34" charset="-122"/>
                <a:ea typeface="微软雅黑" pitchFamily="34" charset="-122"/>
              </a:rPr>
              <a:t>8</a:t>
            </a:r>
            <a:r>
              <a:rPr lang="zh-CN" altLang="en-US" sz="1200" dirty="0" smtClean="0">
                <a:latin typeface="微软雅黑" pitchFamily="34" charset="-122"/>
                <a:ea typeface="微软雅黑" pitchFamily="34" charset="-122"/>
              </a:rPr>
              <a:t>分）</a:t>
            </a: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561544853"/>
              </p:ext>
            </p:extLst>
          </p:nvPr>
        </p:nvGraphicFramePr>
        <p:xfrm>
          <a:off x="131417" y="366193"/>
          <a:ext cx="5527445" cy="2413148"/>
        </p:xfrm>
        <a:graphic>
          <a:graphicData uri="http://schemas.openxmlformats.org/drawingml/2006/table">
            <a:tbl>
              <a:tblPr firstRow="1" firstCol="1" bandRow="1">
                <a:tableStyleId>{5C22544A-7EE6-4342-B048-85BDC9FD1C3A}</a:tableStyleId>
              </a:tblPr>
              <a:tblGrid>
                <a:gridCol w="1807829"/>
                <a:gridCol w="3719616"/>
              </a:tblGrid>
              <a:tr h="276102">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信息内容</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600"/>
                        </a:spcBef>
                        <a:spcAft>
                          <a:spcPts val="0"/>
                        </a:spcAft>
                      </a:pPr>
                      <a:r>
                        <a:rPr lang="en-US" altLang="zh-CN" sz="1200" b="0" kern="100" dirty="0" smtClean="0">
                          <a:solidFill>
                            <a:schemeClr val="tx1"/>
                          </a:solidFill>
                          <a:effectLst/>
                          <a:latin typeface="微软雅黑" pitchFamily="34" charset="-122"/>
                          <a:ea typeface="微软雅黑" pitchFamily="34" charset="-122"/>
                        </a:rPr>
                        <a:t>            </a:t>
                      </a:r>
                      <a:r>
                        <a:rPr lang="zh-CN" sz="1200" b="0" kern="100" dirty="0" smtClean="0">
                          <a:solidFill>
                            <a:schemeClr val="tx1"/>
                          </a:solidFill>
                          <a:effectLst/>
                          <a:latin typeface="微软雅黑" pitchFamily="34" charset="-122"/>
                          <a:ea typeface="微软雅黑" pitchFamily="34" charset="-122"/>
                        </a:rPr>
                        <a:t>信息分析</a:t>
                      </a:r>
                      <a:endParaRPr lang="zh-CN" sz="1200" b="0" kern="100" dirty="0">
                        <a:solidFill>
                          <a:schemeClr val="tx1"/>
                        </a:solidFill>
                        <a:effectLst/>
                        <a:latin typeface="微软雅黑" pitchFamily="34" charset="-122"/>
                        <a:ea typeface="微软雅黑" pitchFamily="34" charset="-122"/>
                      </a:endParaRP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5587">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土地交换在监督下完成</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可用来说明西周中期土地可以合法</a:t>
                      </a:r>
                      <a:r>
                        <a:rPr lang="zh-CN" sz="1200" b="0" kern="100" dirty="0" smtClean="0">
                          <a:solidFill>
                            <a:schemeClr val="tx1"/>
                          </a:solidFill>
                          <a:effectLst/>
                          <a:latin typeface="微软雅黑" pitchFamily="34" charset="-122"/>
                          <a:ea typeface="微软雅黑" pitchFamily="34" charset="-122"/>
                        </a:rPr>
                        <a:t>交换</a:t>
                      </a:r>
                      <a:r>
                        <a:rPr lang="zh-CN" altLang="en-US" sz="1200" b="0" kern="100" dirty="0" smtClean="0">
                          <a:solidFill>
                            <a:schemeClr val="tx1"/>
                          </a:solidFill>
                          <a:effectLst/>
                          <a:latin typeface="微软雅黑" pitchFamily="34" charset="-122"/>
                          <a:ea typeface="微软雅黑" pitchFamily="34" charset="-122"/>
                        </a:rPr>
                        <a:t>，</a:t>
                      </a:r>
                      <a:r>
                        <a:rPr lang="zh-CN" sz="1200" b="0" kern="100" dirty="0" smtClean="0">
                          <a:solidFill>
                            <a:schemeClr val="tx1"/>
                          </a:solidFill>
                          <a:effectLst/>
                          <a:latin typeface="微软雅黑" pitchFamily="34" charset="-122"/>
                          <a:ea typeface="微软雅黑" pitchFamily="34" charset="-122"/>
                        </a:rPr>
                        <a:t>不同</a:t>
                      </a:r>
                      <a:r>
                        <a:rPr lang="zh-CN" sz="1200" b="0" kern="100" dirty="0">
                          <a:solidFill>
                            <a:schemeClr val="tx1"/>
                          </a:solidFill>
                          <a:effectLst/>
                          <a:latin typeface="微软雅黑" pitchFamily="34" charset="-122"/>
                          <a:ea typeface="微软雅黑" pitchFamily="34" charset="-122"/>
                        </a:rPr>
                        <a:t>于井田制</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7238">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土地玉璋以朋为单位进行交换 </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600"/>
                        </a:spcBef>
                        <a:spcAft>
                          <a:spcPts val="0"/>
                        </a:spcAft>
                      </a:pPr>
                      <a:endParaRPr lang="zh-CN" sz="1200" b="0" kern="100" dirty="0">
                        <a:solidFill>
                          <a:schemeClr val="tx1"/>
                        </a:solidFill>
                        <a:effectLst/>
                        <a:latin typeface="微软雅黑" pitchFamily="34" charset="-122"/>
                        <a:ea typeface="微软雅黑" pitchFamily="34" charset="-122"/>
                      </a:endParaRP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102">
                <a:tc>
                  <a:txBody>
                    <a:bodyPr/>
                    <a:lstStyle/>
                    <a:p>
                      <a:pPr algn="just">
                        <a:lnSpc>
                          <a:spcPct val="150000"/>
                        </a:lnSpc>
                        <a:spcBef>
                          <a:spcPts val="600"/>
                        </a:spcBef>
                        <a:spcAft>
                          <a:spcPts val="0"/>
                        </a:spcAft>
                      </a:pPr>
                      <a:endParaRPr lang="zh-CN" sz="1200" b="0" kern="100" dirty="0">
                        <a:solidFill>
                          <a:schemeClr val="tx1"/>
                        </a:solidFill>
                        <a:effectLst/>
                        <a:latin typeface="微软雅黑" pitchFamily="34" charset="-122"/>
                        <a:ea typeface="微软雅黑" pitchFamily="34" charset="-122"/>
                      </a:endParaRP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可用来说明西周中期已经出现僭越礼制的现象</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102">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青铜器内的铭文</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可用于研究西周中期的文字</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102">
                <a:tc>
                  <a:txBody>
                    <a:bodyPr/>
                    <a:lstStyle/>
                    <a:p>
                      <a:pPr algn="just">
                        <a:lnSpc>
                          <a:spcPct val="150000"/>
                        </a:lnSpc>
                        <a:spcBef>
                          <a:spcPts val="600"/>
                        </a:spcBef>
                        <a:spcAft>
                          <a:spcPts val="0"/>
                        </a:spcAft>
                      </a:pPr>
                      <a:endParaRPr lang="zh-CN" sz="1200" b="0" kern="100" dirty="0">
                        <a:solidFill>
                          <a:schemeClr val="tx1"/>
                        </a:solidFill>
                        <a:effectLst/>
                        <a:latin typeface="微软雅黑" pitchFamily="34" charset="-122"/>
                        <a:ea typeface="微软雅黑" pitchFamily="34" charset="-122"/>
                      </a:endParaRP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可用于研究西周时期人们的审美观念</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102">
                <a:tc>
                  <a:txBody>
                    <a:bodyPr/>
                    <a:lstStyle/>
                    <a:p>
                      <a:pPr algn="just">
                        <a:lnSpc>
                          <a:spcPct val="150000"/>
                        </a:lnSpc>
                        <a:spcBef>
                          <a:spcPts val="600"/>
                        </a:spcBef>
                        <a:spcAft>
                          <a:spcPts val="0"/>
                        </a:spcAft>
                      </a:pPr>
                      <a:r>
                        <a:rPr lang="zh-CN" sz="1200" b="0" kern="100" dirty="0">
                          <a:solidFill>
                            <a:schemeClr val="tx1"/>
                          </a:solidFill>
                          <a:effectLst/>
                          <a:latin typeface="微软雅黑" pitchFamily="34" charset="-122"/>
                          <a:ea typeface="微软雅黑" pitchFamily="34" charset="-122"/>
                        </a:rPr>
                        <a:t>青铜器的铸造工艺</a:t>
                      </a: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600"/>
                        </a:spcBef>
                        <a:spcAft>
                          <a:spcPts val="0"/>
                        </a:spcAft>
                      </a:pPr>
                      <a:endParaRPr lang="zh-CN" sz="1200" b="0" kern="100" dirty="0">
                        <a:solidFill>
                          <a:schemeClr val="tx1"/>
                        </a:solidFill>
                        <a:effectLst/>
                        <a:latin typeface="微软雅黑" pitchFamily="34" charset="-122"/>
                        <a:ea typeface="微软雅黑" pitchFamily="34" charset="-122"/>
                      </a:endParaRPr>
                    </a:p>
                  </a:txBody>
                  <a:tcPr marL="65723" marR="657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1"/>
          <p:cNvSpPr txBox="1">
            <a:spLocks noChangeArrowheads="1"/>
          </p:cNvSpPr>
          <p:nvPr/>
        </p:nvSpPr>
        <p:spPr bwMode="auto">
          <a:xfrm>
            <a:off x="116282" y="449004"/>
            <a:ext cx="5644756" cy="2449710"/>
          </a:xfrm>
          <a:prstGeom prst="rect">
            <a:avLst/>
          </a:prstGeom>
          <a:noFill/>
          <a:ln w="9525">
            <a:noFill/>
            <a:miter lim="800000"/>
            <a:headEnd/>
            <a:tailEnd/>
          </a:ln>
        </p:spPr>
        <p:txBody>
          <a:bodyPr wrap="square" lIns="48577" tIns="24289" rIns="48577" bIns="24289">
            <a:spAutoFit/>
          </a:bodyPr>
          <a:lstStyle/>
          <a:p>
            <a:pPr>
              <a:lnSpc>
                <a:spcPct val="150000"/>
              </a:lnSpc>
            </a:pPr>
            <a:r>
              <a:rPr lang="en-US" altLang="zh-CN" sz="1100" b="1" dirty="0"/>
              <a:t>         </a:t>
            </a:r>
            <a:r>
              <a:rPr lang="en-US" altLang="zh-CN" sz="1100" b="1" dirty="0" smtClean="0"/>
              <a:t>     </a:t>
            </a:r>
            <a:r>
              <a:rPr lang="zh-CN" altLang="en-US" sz="1300" dirty="0" smtClean="0">
                <a:latin typeface="楷体" pitchFamily="49" charset="-122"/>
                <a:ea typeface="楷体" pitchFamily="49" charset="-122"/>
              </a:rPr>
              <a:t>夏</a:t>
            </a:r>
            <a:r>
              <a:rPr lang="zh-CN" altLang="en-US" sz="1300" dirty="0">
                <a:latin typeface="楷体" pitchFamily="49" charset="-122"/>
                <a:ea typeface="楷体" pitchFamily="49" charset="-122"/>
              </a:rPr>
              <a:t>商周三代合计约存在了一千三百余年。三个朝代文化之</a:t>
            </a:r>
            <a:r>
              <a:rPr lang="zh-CN" altLang="en-US" sz="1300" dirty="0" smtClean="0">
                <a:latin typeface="楷体" pitchFamily="49" charset="-122"/>
                <a:ea typeface="楷体" pitchFamily="49" charset="-122"/>
              </a:rPr>
              <a:t>传承，有继续，有发展，有</a:t>
            </a:r>
            <a:r>
              <a:rPr lang="zh-CN" altLang="en-US" sz="1300" dirty="0">
                <a:latin typeface="楷体" pitchFamily="49" charset="-122"/>
                <a:ea typeface="楷体" pitchFamily="49" charset="-122"/>
              </a:rPr>
              <a:t>创新。三个朝代文化成就</a:t>
            </a:r>
            <a:r>
              <a:rPr lang="zh-CN" altLang="en-US" sz="1300" dirty="0" smtClean="0">
                <a:latin typeface="楷体" pitchFamily="49" charset="-122"/>
                <a:ea typeface="楷体" pitchFamily="49" charset="-122"/>
              </a:rPr>
              <a:t>辉煌，为</a:t>
            </a:r>
            <a:r>
              <a:rPr lang="zh-CN" altLang="en-US" sz="1300" dirty="0">
                <a:latin typeface="楷体" pitchFamily="49" charset="-122"/>
                <a:ea typeface="楷体" pitchFamily="49" charset="-122"/>
              </a:rPr>
              <a:t>后代文明的发展奠定了基础。后代的许多帝王、政治家和学者都敬仰这三个</a:t>
            </a:r>
            <a:r>
              <a:rPr lang="zh-CN" altLang="en-US" sz="1300" dirty="0" smtClean="0">
                <a:latin typeface="楷体" pitchFamily="49" charset="-122"/>
                <a:ea typeface="楷体" pitchFamily="49" charset="-122"/>
              </a:rPr>
              <a:t>朝代，并</a:t>
            </a:r>
            <a:r>
              <a:rPr lang="zh-CN" altLang="en-US" sz="1300" dirty="0">
                <a:latin typeface="楷体" pitchFamily="49" charset="-122"/>
                <a:ea typeface="楷体" pitchFamily="49" charset="-122"/>
              </a:rPr>
              <a:t>尊称之为</a:t>
            </a:r>
            <a:r>
              <a:rPr lang="zh-CN" altLang="en-US" sz="1300" dirty="0" smtClean="0">
                <a:latin typeface="楷体" pitchFamily="49" charset="-122"/>
                <a:ea typeface="楷体" pitchFamily="49" charset="-122"/>
              </a:rPr>
              <a:t>“三代”，尤其</a:t>
            </a:r>
            <a:r>
              <a:rPr lang="zh-CN" altLang="en-US" sz="1300" dirty="0">
                <a:latin typeface="楷体" pitchFamily="49" charset="-122"/>
                <a:ea typeface="楷体" pitchFamily="49" charset="-122"/>
              </a:rPr>
              <a:t>是将三代的思想道德和政治制度奉为圭臬。如孔子</a:t>
            </a:r>
            <a:r>
              <a:rPr lang="zh-CN" altLang="en-US" sz="1300" dirty="0" smtClean="0">
                <a:latin typeface="楷体" pitchFamily="49" charset="-122"/>
                <a:ea typeface="楷体" pitchFamily="49" charset="-122"/>
              </a:rPr>
              <a:t>曰：</a:t>
            </a:r>
            <a:r>
              <a:rPr lang="en-US" altLang="zh-CN" sz="1300" dirty="0" smtClean="0">
                <a:latin typeface="楷体" pitchFamily="49" charset="-122"/>
                <a:ea typeface="楷体" pitchFamily="49" charset="-122"/>
              </a:rPr>
              <a:t>“</a:t>
            </a:r>
            <a:r>
              <a:rPr lang="zh-CN" altLang="en-US" sz="1300" dirty="0">
                <a:latin typeface="楷体" pitchFamily="49" charset="-122"/>
                <a:ea typeface="楷体" pitchFamily="49" charset="-122"/>
              </a:rPr>
              <a:t>斯民</a:t>
            </a:r>
            <a:r>
              <a:rPr lang="zh-CN" altLang="en-US" sz="1300" dirty="0" smtClean="0">
                <a:latin typeface="楷体" pitchFamily="49" charset="-122"/>
                <a:ea typeface="楷体" pitchFamily="49" charset="-122"/>
              </a:rPr>
              <a:t>也，三代</a:t>
            </a:r>
            <a:r>
              <a:rPr lang="zh-CN" altLang="en-US" sz="1300" dirty="0">
                <a:latin typeface="楷体" pitchFamily="49" charset="-122"/>
                <a:ea typeface="楷体" pitchFamily="49" charset="-122"/>
              </a:rPr>
              <a:t>之所以直道而行也</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。孟子</a:t>
            </a:r>
            <a:r>
              <a:rPr lang="zh-CN" altLang="en-US" sz="1300" dirty="0" smtClean="0">
                <a:latin typeface="楷体" pitchFamily="49" charset="-122"/>
                <a:ea typeface="楷体" pitchFamily="49" charset="-122"/>
              </a:rPr>
              <a:t>曰：</a:t>
            </a:r>
            <a:r>
              <a:rPr lang="en-US" altLang="zh-CN" sz="1300" dirty="0" smtClean="0">
                <a:latin typeface="楷体" pitchFamily="49" charset="-122"/>
                <a:ea typeface="楷体" pitchFamily="49" charset="-122"/>
              </a:rPr>
              <a:t>“</a:t>
            </a:r>
            <a:r>
              <a:rPr lang="zh-CN" altLang="en-US" sz="1300" dirty="0">
                <a:latin typeface="楷体" pitchFamily="49" charset="-122"/>
                <a:ea typeface="楷体" pitchFamily="49" charset="-122"/>
              </a:rPr>
              <a:t>三代之得天下</a:t>
            </a:r>
            <a:r>
              <a:rPr lang="zh-CN" altLang="en-US" sz="1300" dirty="0" smtClean="0">
                <a:latin typeface="楷体" pitchFamily="49" charset="-122"/>
                <a:ea typeface="楷体" pitchFamily="49" charset="-122"/>
              </a:rPr>
              <a:t>也，以</a:t>
            </a:r>
            <a:r>
              <a:rPr lang="zh-CN" altLang="en-US" sz="1300" dirty="0">
                <a:latin typeface="楷体" pitchFamily="49" charset="-122"/>
                <a:ea typeface="楷体" pitchFamily="49" charset="-122"/>
              </a:rPr>
              <a:t>仁</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。真是言必称</a:t>
            </a:r>
            <a:r>
              <a:rPr lang="zh-CN" altLang="en-US" sz="1300" dirty="0" smtClean="0">
                <a:latin typeface="楷体" pitchFamily="49" charset="-122"/>
                <a:ea typeface="楷体" pitchFamily="49" charset="-122"/>
              </a:rPr>
              <a:t>三代，崇信</a:t>
            </a:r>
            <a:r>
              <a:rPr lang="zh-CN" altLang="en-US" sz="1300" dirty="0">
                <a:latin typeface="楷体" pitchFamily="49" charset="-122"/>
                <a:ea typeface="楷体" pitchFamily="49" charset="-122"/>
              </a:rPr>
              <a:t>有加。事实也的确</a:t>
            </a:r>
            <a:r>
              <a:rPr lang="zh-CN" altLang="en-US" sz="1300" dirty="0" smtClean="0">
                <a:latin typeface="楷体" pitchFamily="49" charset="-122"/>
                <a:ea typeface="楷体" pitchFamily="49" charset="-122"/>
              </a:rPr>
              <a:t>证明，三代</a:t>
            </a:r>
            <a:r>
              <a:rPr lang="zh-CN" altLang="en-US" sz="1300" dirty="0">
                <a:latin typeface="楷体" pitchFamily="49" charset="-122"/>
                <a:ea typeface="楷体" pitchFamily="49" charset="-122"/>
              </a:rPr>
              <a:t>是中华文明的第一个高峰</a:t>
            </a:r>
            <a:r>
              <a:rPr lang="zh-CN" altLang="en-US" sz="1300" dirty="0" smtClean="0">
                <a:latin typeface="楷体" pitchFamily="49" charset="-122"/>
                <a:ea typeface="楷体" pitchFamily="49" charset="-122"/>
              </a:rPr>
              <a:t>时期，而</a:t>
            </a:r>
            <a:r>
              <a:rPr lang="zh-CN" altLang="en-US" sz="1300" dirty="0">
                <a:latin typeface="楷体" pitchFamily="49" charset="-122"/>
                <a:ea typeface="楷体" pitchFamily="49" charset="-122"/>
              </a:rPr>
              <a:t>商周两代又是三代文明最兴盛的时期。</a:t>
            </a:r>
          </a:p>
          <a:p>
            <a:pPr algn="r">
              <a:lnSpc>
                <a:spcPct val="150000"/>
              </a:lnSpc>
            </a:pPr>
            <a:r>
              <a:rPr lang="zh-CN" altLang="en-US" sz="1300" dirty="0">
                <a:latin typeface="楷体" pitchFamily="49" charset="-122"/>
                <a:ea typeface="楷体" pitchFamily="49" charset="-122"/>
              </a:rPr>
              <a:t>                    </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中华文明史第一卷</a:t>
            </a:r>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5761038" cy="3240088"/>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1284554" y="1309707"/>
            <a:ext cx="1234502" cy="1098557"/>
          </a:xfrm>
          <a:prstGeom prst="rect">
            <a:avLst/>
          </a:prstGeom>
        </p:spPr>
      </p:pic>
      <p:sp>
        <p:nvSpPr>
          <p:cNvPr id="11" name="矩形 10"/>
          <p:cNvSpPr/>
          <p:nvPr/>
        </p:nvSpPr>
        <p:spPr>
          <a:xfrm>
            <a:off x="2519056" y="1517684"/>
            <a:ext cx="1986865" cy="502934"/>
          </a:xfrm>
          <a:prstGeom prst="rect">
            <a:avLst/>
          </a:prstGeom>
        </p:spPr>
        <p:txBody>
          <a:bodyPr wrap="square" lIns="40870" tIns="20435" rIns="40870" bIns="20435" anchor="t">
            <a:spAutoFit/>
          </a:bodyPr>
          <a:lstStyle/>
          <a:p>
            <a:pPr algn="ctr" fontAlgn="ctr"/>
            <a:r>
              <a:rPr lang="zh-CN" altLang="en-US" sz="3000" b="1" spc="357" dirty="0">
                <a:latin typeface="微软雅黑" panose="020B0503020204020204" pitchFamily="34" charset="-122"/>
                <a:ea typeface="微软雅黑" panose="020B0503020204020204" pitchFamily="34" charset="-122"/>
              </a:rPr>
              <a:t>谢谢观看</a:t>
            </a:r>
          </a:p>
        </p:txBody>
      </p:sp>
      <p:sp>
        <p:nvSpPr>
          <p:cNvPr id="12" name="矩形 11"/>
          <p:cNvSpPr/>
          <p:nvPr/>
        </p:nvSpPr>
        <p:spPr>
          <a:xfrm>
            <a:off x="2660374" y="1986022"/>
            <a:ext cx="1721065" cy="194323"/>
          </a:xfrm>
          <a:prstGeom prst="rect">
            <a:avLst/>
          </a:prstGeom>
        </p:spPr>
        <p:txBody>
          <a:bodyPr wrap="none" lIns="55285" tIns="27642" rIns="55285" bIns="27642">
            <a:spAutoFit/>
          </a:bodyPr>
          <a:lstStyle/>
          <a:p>
            <a:r>
              <a:rPr lang="en-US" altLang="zh-CN" sz="900" dirty="0">
                <a:latin typeface="Arial" panose="020B0604020202020204" pitchFamily="34" charset="0"/>
              </a:rPr>
              <a:t>THANK YOU FOR WATCHING</a:t>
            </a:r>
            <a:endParaRPr lang="zh-CN" altLang="en-US" sz="900" dirty="0"/>
          </a:p>
        </p:txBody>
      </p:sp>
      <p:pic>
        <p:nvPicPr>
          <p:cNvPr id="6" name="图片 5" descr="111 (2)"/>
          <p:cNvPicPr>
            <a:picLocks noChangeAspect="1"/>
          </p:cNvPicPr>
          <p:nvPr/>
        </p:nvPicPr>
        <p:blipFill>
          <a:blip r:embed="rId5"/>
          <a:stretch>
            <a:fillRect/>
          </a:stretch>
        </p:blipFill>
        <p:spPr>
          <a:xfrm>
            <a:off x="48070" y="218241"/>
            <a:ext cx="2936540" cy="36545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132" y="-5951"/>
            <a:ext cx="5761170" cy="3240088"/>
          </a:xfrm>
          <a:prstGeom prst="rect">
            <a:avLst/>
          </a:prstGeom>
        </p:spPr>
      </p:pic>
      <p:grpSp>
        <p:nvGrpSpPr>
          <p:cNvPr id="2" name="组合 4"/>
          <p:cNvGrpSpPr/>
          <p:nvPr/>
        </p:nvGrpSpPr>
        <p:grpSpPr>
          <a:xfrm>
            <a:off x="2740474" y="1232752"/>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教学准备</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PREPARATION </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1731455" y="1011444"/>
            <a:ext cx="939454" cy="949630"/>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3893" y="1961070"/>
              <a:ext cx="912545"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0 3</a:t>
              </a:r>
              <a:endParaRPr lang="zh-CN" altLang="en-US" sz="2300"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angle 201"/>
          <p:cNvSpPr/>
          <p:nvPr/>
        </p:nvSpPr>
        <p:spPr>
          <a:xfrm rot="10800000">
            <a:off x="2688767" y="-4935"/>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grpSp>
        <p:nvGrpSpPr>
          <p:cNvPr id="4" name="组合 63"/>
          <p:cNvGrpSpPr/>
          <p:nvPr/>
        </p:nvGrpSpPr>
        <p:grpSpPr>
          <a:xfrm>
            <a:off x="1498866" y="395201"/>
            <a:ext cx="404235" cy="360351"/>
            <a:chOff x="3835847" y="1395243"/>
            <a:chExt cx="1462116" cy="1303538"/>
          </a:xfrm>
        </p:grpSpPr>
        <p:sp>
          <p:nvSpPr>
            <p:cNvPr id="66" name="同心圆 6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5" name="组合 66"/>
            <p:cNvGrpSpPr/>
            <p:nvPr/>
          </p:nvGrpSpPr>
          <p:grpSpPr>
            <a:xfrm>
              <a:off x="4939609" y="1857832"/>
              <a:ext cx="358354" cy="358354"/>
              <a:chOff x="5917211" y="1835961"/>
              <a:chExt cx="504056" cy="504056"/>
            </a:xfrm>
          </p:grpSpPr>
          <p:sp>
            <p:nvSpPr>
              <p:cNvPr id="69" name="同心圆 6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70" name="椭圆 6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68" name="椭圆 67"/>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1200" kern="0" dirty="0">
                  <a:solidFill>
                    <a:schemeClr val="bg1"/>
                  </a:solidFill>
                  <a:latin typeface="Impact" panose="020B0806030902050204" pitchFamily="34" charset="0"/>
                  <a:ea typeface="微软雅黑" panose="020B0503020204020204" pitchFamily="34" charset="-122"/>
                </a:rPr>
                <a:t>1</a:t>
              </a:r>
              <a:endParaRPr lang="zh-CN" altLang="en-US" sz="1200" kern="0" dirty="0">
                <a:solidFill>
                  <a:schemeClr val="bg1"/>
                </a:solidFill>
                <a:latin typeface="Impact" panose="020B0806030902050204" pitchFamily="34" charset="0"/>
                <a:ea typeface="微软雅黑" panose="020B0503020204020204" pitchFamily="34" charset="-122"/>
              </a:endParaRPr>
            </a:p>
          </p:txBody>
        </p:sp>
      </p:grpSp>
      <p:grpSp>
        <p:nvGrpSpPr>
          <p:cNvPr id="7" name="组合 72"/>
          <p:cNvGrpSpPr/>
          <p:nvPr/>
        </p:nvGrpSpPr>
        <p:grpSpPr>
          <a:xfrm>
            <a:off x="1437991" y="1540858"/>
            <a:ext cx="404235" cy="360351"/>
            <a:chOff x="3835847" y="1395243"/>
            <a:chExt cx="1462116" cy="1303538"/>
          </a:xfrm>
        </p:grpSpPr>
        <p:sp>
          <p:nvSpPr>
            <p:cNvPr id="75" name="同心圆 7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8" name="组合 75"/>
            <p:cNvGrpSpPr/>
            <p:nvPr/>
          </p:nvGrpSpPr>
          <p:grpSpPr>
            <a:xfrm>
              <a:off x="4939609" y="1857832"/>
              <a:ext cx="358354" cy="358354"/>
              <a:chOff x="5917211" y="1835961"/>
              <a:chExt cx="504056" cy="504056"/>
            </a:xfrm>
          </p:grpSpPr>
          <p:sp>
            <p:nvSpPr>
              <p:cNvPr id="78" name="同心圆 7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79" name="椭圆 7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77" name="椭圆 76"/>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1500" kern="0" dirty="0">
                  <a:solidFill>
                    <a:schemeClr val="bg1"/>
                  </a:solidFill>
                  <a:latin typeface="Impact" panose="020B0806030902050204" pitchFamily="34" charset="0"/>
                  <a:ea typeface="微软雅黑" panose="020B0503020204020204" pitchFamily="34" charset="-122"/>
                </a:rPr>
                <a:t>2</a:t>
              </a:r>
              <a:endParaRPr lang="zh-CN" altLang="en-US" sz="1500" kern="0" dirty="0">
                <a:solidFill>
                  <a:schemeClr val="bg1"/>
                </a:solidFill>
                <a:latin typeface="Impact" panose="020B0806030902050204" pitchFamily="34" charset="0"/>
                <a:ea typeface="微软雅黑" panose="020B0503020204020204" pitchFamily="34" charset="-122"/>
              </a:endParaRPr>
            </a:p>
          </p:txBody>
        </p:sp>
      </p:grpSp>
      <p:grpSp>
        <p:nvGrpSpPr>
          <p:cNvPr id="15" name="组合 97"/>
          <p:cNvGrpSpPr/>
          <p:nvPr/>
        </p:nvGrpSpPr>
        <p:grpSpPr>
          <a:xfrm>
            <a:off x="310820" y="755552"/>
            <a:ext cx="1100805" cy="1100678"/>
            <a:chOff x="1535382" y="1258858"/>
            <a:chExt cx="2462552" cy="2462552"/>
          </a:xfrm>
          <a:solidFill>
            <a:schemeClr val="tx1">
              <a:lumMod val="95000"/>
              <a:lumOff val="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rgbClr val="94C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703" tIns="25352" rIns="50703" bIns="25352" numCol="1" spcCol="0" rtlCol="0" fromWordArt="0" anchor="ctr" anchorCtr="0" forceAA="0" compatLnSpc="1">
              <a:noAutofit/>
            </a:bodyPr>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100" name="TextBox 43"/>
            <p:cNvSpPr txBox="1"/>
            <p:nvPr/>
          </p:nvSpPr>
          <p:spPr>
            <a:xfrm>
              <a:off x="1645570" y="2207791"/>
              <a:ext cx="2262826" cy="654161"/>
            </a:xfrm>
            <a:prstGeom prst="rect">
              <a:avLst/>
            </a:prstGeom>
            <a:noFill/>
            <a:ln>
              <a:noFill/>
            </a:ln>
          </p:spPr>
          <p:txBody>
            <a:bodyPr wrap="square" rtlCol="0">
              <a:spAutoFit/>
            </a:bodyPr>
            <a:lstStyle/>
            <a:p>
              <a:pPr algn="ctr" defTabSz="486044"/>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教学准备</a:t>
              </a:r>
            </a:p>
          </p:txBody>
        </p:sp>
      </p:grpSp>
      <p:pic>
        <p:nvPicPr>
          <p:cNvPr id="106" name="图片 105"/>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52" name="TextBox 51"/>
          <p:cNvSpPr txBox="1"/>
          <p:nvPr/>
        </p:nvSpPr>
        <p:spPr>
          <a:xfrm>
            <a:off x="1954820" y="559725"/>
            <a:ext cx="3423630" cy="776021"/>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钻研</a:t>
            </a:r>
            <a:r>
              <a:rPr lang="en-US" altLang="zh-CN" sz="1200" b="1" dirty="0" smtClean="0">
                <a:latin typeface="微软雅黑" pitchFamily="34" charset="-122"/>
                <a:ea typeface="微软雅黑" pitchFamily="34" charset="-122"/>
              </a:rPr>
              <a:t>2017</a:t>
            </a:r>
            <a:r>
              <a:rPr lang="zh-CN" altLang="en-US" sz="1200" b="1" dirty="0" smtClean="0">
                <a:latin typeface="微软雅黑" pitchFamily="34" charset="-122"/>
                <a:ea typeface="微软雅黑" pitchFamily="34" charset="-122"/>
              </a:rPr>
              <a:t>年新课标和岳麓版教材、朝阳目标教材，对考点内容深入分析、研读，把握考试方向和重难点。</a:t>
            </a:r>
            <a:endParaRPr lang="zh-CN" altLang="en-US" sz="1200" b="1" dirty="0">
              <a:latin typeface="微软雅黑" pitchFamily="34" charset="-122"/>
              <a:ea typeface="微软雅黑" pitchFamily="34" charset="-122"/>
            </a:endParaRPr>
          </a:p>
        </p:txBody>
      </p:sp>
      <p:sp>
        <p:nvSpPr>
          <p:cNvPr id="53" name="TextBox 52"/>
          <p:cNvSpPr txBox="1"/>
          <p:nvPr/>
        </p:nvSpPr>
        <p:spPr>
          <a:xfrm>
            <a:off x="1954820" y="1437737"/>
            <a:ext cx="3607780" cy="776021"/>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依据历史学科核心素养，突出“史料实证”素养的落实，阅读相关史学著作，增加学术材料，加深对重难点的认识。</a:t>
            </a:r>
            <a:endParaRPr lang="zh-CN" altLang="en-US" sz="1200" b="1" dirty="0">
              <a:latin typeface="微软雅黑" pitchFamily="34" charset="-122"/>
              <a:ea typeface="微软雅黑" pitchFamily="34" charset="-122"/>
            </a:endParaRPr>
          </a:p>
        </p:txBody>
      </p:sp>
      <p:grpSp>
        <p:nvGrpSpPr>
          <p:cNvPr id="54" name="组合 72"/>
          <p:cNvGrpSpPr/>
          <p:nvPr/>
        </p:nvGrpSpPr>
        <p:grpSpPr>
          <a:xfrm>
            <a:off x="1338916" y="2470799"/>
            <a:ext cx="404235" cy="360351"/>
            <a:chOff x="3835847" y="1395243"/>
            <a:chExt cx="1462116" cy="1303538"/>
          </a:xfrm>
        </p:grpSpPr>
        <p:sp>
          <p:nvSpPr>
            <p:cNvPr id="55" name="同心圆 5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56" name="组合 75"/>
            <p:cNvGrpSpPr/>
            <p:nvPr/>
          </p:nvGrpSpPr>
          <p:grpSpPr>
            <a:xfrm>
              <a:off x="4939609" y="1857832"/>
              <a:ext cx="358354" cy="358354"/>
              <a:chOff x="5917211" y="1835961"/>
              <a:chExt cx="504056" cy="504056"/>
            </a:xfrm>
          </p:grpSpPr>
          <p:sp>
            <p:nvSpPr>
              <p:cNvPr id="64" name="同心圆 63"/>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67" name="椭圆 6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62" name="椭圆 61"/>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1500" kern="0" dirty="0" smtClean="0">
                  <a:solidFill>
                    <a:schemeClr val="bg1"/>
                  </a:solidFill>
                  <a:latin typeface="Impact" panose="020B0806030902050204" pitchFamily="34" charset="0"/>
                  <a:ea typeface="微软雅黑" panose="020B0503020204020204" pitchFamily="34" charset="-122"/>
                </a:rPr>
                <a:t>3</a:t>
              </a:r>
              <a:endParaRPr lang="zh-CN" altLang="en-US" sz="1500" kern="0" dirty="0">
                <a:solidFill>
                  <a:schemeClr val="bg1"/>
                </a:solidFill>
                <a:latin typeface="Impact" panose="020B0806030902050204" pitchFamily="34" charset="0"/>
                <a:ea typeface="微软雅黑" panose="020B0503020204020204" pitchFamily="34" charset="-122"/>
              </a:endParaRPr>
            </a:p>
          </p:txBody>
        </p:sp>
      </p:grpSp>
      <p:sp>
        <p:nvSpPr>
          <p:cNvPr id="71" name="TextBox 70"/>
          <p:cNvSpPr txBox="1"/>
          <p:nvPr/>
        </p:nvSpPr>
        <p:spPr>
          <a:xfrm>
            <a:off x="1821538" y="2378963"/>
            <a:ext cx="3741061" cy="535955"/>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精选北京和全国高考真题进行讲解，深钻经典题，强化经典题在备考中的运用。</a:t>
            </a:r>
            <a:endParaRPr lang="zh-CN" altLang="en-US" sz="1200" b="1"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2057" y="0"/>
            <a:ext cx="5758981" cy="3240088"/>
          </a:xfrm>
          <a:prstGeom prst="rect">
            <a:avLst/>
          </a:prstGeom>
        </p:spPr>
      </p:pic>
      <p:grpSp>
        <p:nvGrpSpPr>
          <p:cNvPr id="2" name="组合 4"/>
          <p:cNvGrpSpPr/>
          <p:nvPr/>
        </p:nvGrpSpPr>
        <p:grpSpPr>
          <a:xfrm>
            <a:off x="2725117" y="1232752"/>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教学过程</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1731455" y="1011444"/>
            <a:ext cx="939454" cy="949630"/>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269098" y="1961070"/>
              <a:ext cx="896638"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0 4</a:t>
              </a:r>
              <a:endParaRPr lang="zh-CN" altLang="en-US" sz="2300"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40" y="3196274"/>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6" y="148683"/>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1200" dirty="0">
              <a:solidFill>
                <a:schemeClr val="tx1"/>
              </a:solidFill>
            </a:endParaRPr>
          </a:p>
        </p:txBody>
      </p:sp>
      <p:sp>
        <p:nvSpPr>
          <p:cNvPr id="4" name="文本框 3"/>
          <p:cNvSpPr txBox="1">
            <a:spLocks noChangeArrowheads="1"/>
          </p:cNvSpPr>
          <p:nvPr/>
        </p:nvSpPr>
        <p:spPr bwMode="auto">
          <a:xfrm>
            <a:off x="478434" y="596279"/>
            <a:ext cx="4606925" cy="2140074"/>
          </a:xfrm>
          <a:prstGeom prst="rect">
            <a:avLst/>
          </a:prstGeom>
          <a:noFill/>
          <a:ln w="9525">
            <a:noFill/>
            <a:miter lim="800000"/>
            <a:headEnd/>
            <a:tailEnd/>
          </a:ln>
        </p:spPr>
        <p:txBody>
          <a:bodyPr lIns="48577" tIns="24289" rIns="48577" bIns="24289">
            <a:spAutoFit/>
          </a:bodyPr>
          <a:lstStyle/>
          <a:p>
            <a:pPr>
              <a:lnSpc>
                <a:spcPct val="150000"/>
              </a:lnSpc>
            </a:pPr>
            <a:r>
              <a:rPr lang="zh-CN" altLang="en-US" sz="1200" dirty="0">
                <a:latin typeface="微软雅黑" pitchFamily="34" charset="-122"/>
                <a:ea typeface="微软雅黑" pitchFamily="34" charset="-122"/>
              </a:rPr>
              <a:t>例.2016年北京 </a:t>
            </a:r>
            <a:endParaRPr lang="en-US" altLang="zh-CN" sz="1200" dirty="0" smtClean="0">
              <a:latin typeface="微软雅黑" pitchFamily="34" charset="-122"/>
              <a:ea typeface="微软雅黑" pitchFamily="34" charset="-122"/>
            </a:endParaRPr>
          </a:p>
          <a:p>
            <a:pPr>
              <a:lnSpc>
                <a:spcPct val="150000"/>
              </a:lnSpc>
            </a:pPr>
            <a:r>
              <a:rPr lang="zh-CN" altLang="en-US" sz="1200" dirty="0" smtClean="0">
                <a:latin typeface="微软雅黑" pitchFamily="34" charset="-122"/>
                <a:ea typeface="微软雅黑" pitchFamily="34" charset="-122"/>
              </a:rPr>
              <a:t>12</a:t>
            </a:r>
            <a:r>
              <a:rPr lang="zh-CN" altLang="en-US" sz="1200" dirty="0">
                <a:latin typeface="微软雅黑" pitchFamily="34" charset="-122"/>
                <a:ea typeface="微软雅黑" pitchFamily="34" charset="-122"/>
              </a:rPr>
              <a:t>．中国古代有一部文学作品</a:t>
            </a:r>
            <a:r>
              <a:rPr lang="zh-CN" altLang="en-US" sz="1200" dirty="0" smtClean="0">
                <a:latin typeface="微软雅黑" pitchFamily="34" charset="-122"/>
                <a:ea typeface="微软雅黑" pitchFamily="34" charset="-122"/>
              </a:rPr>
              <a:t>集，图   是</a:t>
            </a:r>
            <a:r>
              <a:rPr lang="zh-CN" altLang="en-US" sz="1200" dirty="0">
                <a:latin typeface="微软雅黑" pitchFamily="34" charset="-122"/>
                <a:ea typeface="微软雅黑" pitchFamily="34" charset="-122"/>
              </a:rPr>
              <a:t>其作品来源地域示意图。下列诗句出自这一作品集的是</a:t>
            </a:r>
          </a:p>
          <a:p>
            <a:endParaRPr lang="zh-CN" altLang="en-US" sz="1200" dirty="0"/>
          </a:p>
          <a:p>
            <a:pPr>
              <a:lnSpc>
                <a:spcPct val="150000"/>
              </a:lnSpc>
            </a:pPr>
            <a:r>
              <a:rPr lang="zh-CN" altLang="en-US" sz="1200" dirty="0">
                <a:latin typeface="微软雅黑" pitchFamily="34" charset="-122"/>
                <a:ea typeface="微软雅黑" pitchFamily="34" charset="-122"/>
              </a:rPr>
              <a:t>A．</a:t>
            </a:r>
            <a:r>
              <a:rPr lang="zh-CN" altLang="en-US" sz="1200" dirty="0" smtClean="0">
                <a:latin typeface="微软雅黑" pitchFamily="34" charset="-122"/>
                <a:ea typeface="微软雅黑" pitchFamily="34" charset="-122"/>
              </a:rPr>
              <a:t>关关雎鸠，在</a:t>
            </a:r>
            <a:r>
              <a:rPr lang="zh-CN" altLang="en-US" sz="1200" dirty="0">
                <a:latin typeface="微软雅黑" pitchFamily="34" charset="-122"/>
                <a:ea typeface="微软雅黑" pitchFamily="34" charset="-122"/>
              </a:rPr>
              <a:t>河之洲	</a:t>
            </a:r>
          </a:p>
          <a:p>
            <a:pPr>
              <a:lnSpc>
                <a:spcPct val="150000"/>
              </a:lnSpc>
            </a:pPr>
            <a:r>
              <a:rPr lang="zh-CN" altLang="en-US" sz="1200" dirty="0">
                <a:latin typeface="微软雅黑" pitchFamily="34" charset="-122"/>
                <a:ea typeface="微软雅黑" pitchFamily="34" charset="-122"/>
              </a:rPr>
              <a:t>B．长门献赋汉相</a:t>
            </a:r>
            <a:r>
              <a:rPr lang="zh-CN" altLang="en-US" sz="1200" dirty="0" smtClean="0">
                <a:latin typeface="微软雅黑" pitchFamily="34" charset="-122"/>
                <a:ea typeface="微软雅黑" pitchFamily="34" charset="-122"/>
              </a:rPr>
              <a:t>如，东</a:t>
            </a:r>
            <a:r>
              <a:rPr lang="zh-CN" altLang="en-US" sz="1200" dirty="0">
                <a:latin typeface="微软雅黑" pitchFamily="34" charset="-122"/>
                <a:ea typeface="微软雅黑" pitchFamily="34" charset="-122"/>
              </a:rPr>
              <a:t>篱赏菊陶元亮</a:t>
            </a:r>
          </a:p>
          <a:p>
            <a:pPr>
              <a:lnSpc>
                <a:spcPct val="150000"/>
              </a:lnSpc>
            </a:pPr>
            <a:r>
              <a:rPr lang="zh-CN" altLang="en-US" sz="1200" dirty="0">
                <a:latin typeface="微软雅黑" pitchFamily="34" charset="-122"/>
                <a:ea typeface="微软雅黑" pitchFamily="34" charset="-122"/>
              </a:rPr>
              <a:t>C．汉代</a:t>
            </a:r>
            <a:r>
              <a:rPr lang="zh-CN" altLang="en-US" sz="1200" dirty="0" smtClean="0">
                <a:latin typeface="微软雅黑" pitchFamily="34" charset="-122"/>
                <a:ea typeface="微软雅黑" pitchFamily="34" charset="-122"/>
              </a:rPr>
              <a:t>李将军，夺得</a:t>
            </a:r>
            <a:r>
              <a:rPr lang="zh-CN" altLang="en-US" sz="1200" dirty="0">
                <a:latin typeface="微软雅黑" pitchFamily="34" charset="-122"/>
                <a:ea typeface="微软雅黑" pitchFamily="34" charset="-122"/>
              </a:rPr>
              <a:t>匈奴马</a:t>
            </a:r>
          </a:p>
          <a:p>
            <a:pPr>
              <a:lnSpc>
                <a:spcPct val="150000"/>
              </a:lnSpc>
            </a:pPr>
            <a:r>
              <a:rPr lang="zh-CN" altLang="en-US" sz="1200" dirty="0">
                <a:latin typeface="微软雅黑" pitchFamily="34" charset="-122"/>
                <a:ea typeface="微软雅黑" pitchFamily="34" charset="-122"/>
              </a:rPr>
              <a:t>D．政烦方改</a:t>
            </a:r>
            <a:r>
              <a:rPr lang="zh-CN" altLang="en-US" sz="1200" dirty="0" smtClean="0">
                <a:latin typeface="微软雅黑" pitchFamily="34" charset="-122"/>
                <a:ea typeface="微软雅黑" pitchFamily="34" charset="-122"/>
              </a:rPr>
              <a:t>篆，愚</a:t>
            </a:r>
            <a:r>
              <a:rPr lang="zh-CN" altLang="en-US" sz="1200" dirty="0">
                <a:latin typeface="微软雅黑" pitchFamily="34" charset="-122"/>
                <a:ea typeface="微软雅黑" pitchFamily="34" charset="-122"/>
              </a:rPr>
              <a:t>俗乃焚书</a:t>
            </a:r>
          </a:p>
        </p:txBody>
      </p:sp>
      <p:pic>
        <p:nvPicPr>
          <p:cNvPr id="5" name="图片 1" descr="学科网(www.zxxk.com)--教育资源门户，提供试卷、教案、课件、论文、素材及各类教学资源下载，还有大量而丰富的教学相关资讯！"/>
          <p:cNvPicPr>
            <a:picLocks noChangeAspect="1" noChangeArrowheads="1"/>
          </p:cNvPicPr>
          <p:nvPr/>
        </p:nvPicPr>
        <p:blipFill>
          <a:blip r:embed="rId5"/>
          <a:srcRect/>
          <a:stretch>
            <a:fillRect/>
          </a:stretch>
        </p:blipFill>
        <p:spPr bwMode="auto">
          <a:xfrm>
            <a:off x="3217289" y="1518320"/>
            <a:ext cx="2369525" cy="139485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1038</TotalTime>
  <Words>3916</Words>
  <Application>Microsoft Office PowerPoint</Application>
  <PresentationFormat>自定义</PresentationFormat>
  <Paragraphs>343</Paragraphs>
  <Slides>58</Slides>
  <Notes>42</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58</vt:i4>
      </vt:variant>
    </vt:vector>
  </HeadingPairs>
  <TitlesOfParts>
    <vt:vector size="5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139</cp:revision>
  <dcterms:created xsi:type="dcterms:W3CDTF">2016-10-06T06:02:00Z</dcterms:created>
  <dcterms:modified xsi:type="dcterms:W3CDTF">2020-02-04T15:29:44Z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