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8"/>
  </p:notesMasterIdLst>
  <p:sldIdLst>
    <p:sldId id="256" r:id="rId2"/>
    <p:sldId id="259" r:id="rId3"/>
    <p:sldId id="461" r:id="rId4"/>
    <p:sldId id="462" r:id="rId5"/>
    <p:sldId id="466" r:id="rId6"/>
    <p:sldId id="468" r:id="rId7"/>
    <p:sldId id="470" r:id="rId8"/>
    <p:sldId id="474" r:id="rId9"/>
    <p:sldId id="485" r:id="rId10"/>
    <p:sldId id="409" r:id="rId11"/>
    <p:sldId id="410" r:id="rId12"/>
    <p:sldId id="496" r:id="rId13"/>
    <p:sldId id="411" r:id="rId14"/>
    <p:sldId id="412" r:id="rId15"/>
    <p:sldId id="413" r:id="rId16"/>
    <p:sldId id="414" r:id="rId17"/>
    <p:sldId id="415" r:id="rId18"/>
    <p:sldId id="497" r:id="rId19"/>
    <p:sldId id="416" r:id="rId20"/>
    <p:sldId id="417" r:id="rId21"/>
    <p:sldId id="418" r:id="rId22"/>
    <p:sldId id="499" r:id="rId23"/>
    <p:sldId id="498" r:id="rId24"/>
    <p:sldId id="326" r:id="rId25"/>
    <p:sldId id="500" r:id="rId26"/>
    <p:sldId id="501" r:id="rId27"/>
    <p:sldId id="328" r:id="rId28"/>
    <p:sldId id="420" r:id="rId29"/>
    <p:sldId id="421" r:id="rId30"/>
    <p:sldId id="331" r:id="rId31"/>
    <p:sldId id="502" r:id="rId32"/>
    <p:sldId id="422" r:id="rId33"/>
    <p:sldId id="333" r:id="rId34"/>
    <p:sldId id="503" r:id="rId35"/>
    <p:sldId id="423" r:id="rId36"/>
    <p:sldId id="424" r:id="rId37"/>
    <p:sldId id="504" r:id="rId38"/>
    <p:sldId id="336" r:id="rId39"/>
    <p:sldId id="425" r:id="rId40"/>
    <p:sldId id="505" r:id="rId41"/>
    <p:sldId id="426" r:id="rId42"/>
    <p:sldId id="427" r:id="rId43"/>
    <p:sldId id="506" r:id="rId44"/>
    <p:sldId id="428" r:id="rId45"/>
    <p:sldId id="507" r:id="rId46"/>
    <p:sldId id="341" r:id="rId47"/>
    <p:sldId id="508" r:id="rId48"/>
    <p:sldId id="429" r:id="rId49"/>
    <p:sldId id="509" r:id="rId50"/>
    <p:sldId id="430" r:id="rId51"/>
    <p:sldId id="345" r:id="rId52"/>
    <p:sldId id="510" r:id="rId53"/>
    <p:sldId id="346" r:id="rId54"/>
    <p:sldId id="431" r:id="rId55"/>
    <p:sldId id="432" r:id="rId56"/>
    <p:sldId id="284" r:id="rId57"/>
  </p:sldIdLst>
  <p:sldSz cx="5761038" cy="3240088"/>
  <p:notesSz cx="6858000" cy="9144000"/>
  <p:defaultTextStyle>
    <a:defPPr>
      <a:defRPr lang="zh-CN"/>
    </a:defPPr>
    <a:lvl1pPr marL="0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10389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420777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631166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841939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052327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262716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473105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1683494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9" autoAdjust="0"/>
    <p:restoredTop sz="37106" autoAdjust="0"/>
  </p:normalViewPr>
  <p:slideViewPr>
    <p:cSldViewPr snapToGrid="0" showGuides="1">
      <p:cViewPr>
        <p:scale>
          <a:sx n="120" d="100"/>
          <a:sy n="120" d="100"/>
        </p:scale>
        <p:origin x="-924" y="-248"/>
      </p:cViewPr>
      <p:guideLst>
        <p:guide orient="horz" pos="1191"/>
        <p:guide orient="horz" pos="1123"/>
        <p:guide pos="1821"/>
        <p:guide pos="10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5CE6C-7D12-4367-8E70-794DE029FEEA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96440-F0BF-41AB-AD52-E92AAD722A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28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76423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52846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829269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105692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382116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658539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934962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211385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solidFill>
              <a:srgbClr val="000000"/>
            </a:solidFill>
          </a:ln>
        </p:spPr>
      </p:sp>
      <p:sp>
        <p:nvSpPr>
          <p:cNvPr id="114691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ln/>
        </p:spPr>
        <p:txBody>
          <a:bodyPr anchor="t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dirty="0" smtClean="0"/>
              <a:t>放大的这两个字是什么？西周初年的青铜器何尊上的“宅兹中国”，是对中国二字最早的记载，其原意为中央之城，天下中心。</a:t>
            </a:r>
          </a:p>
        </p:txBody>
      </p:sp>
      <p:sp>
        <p:nvSpPr>
          <p:cNvPr id="114692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>
            <a:headEnd/>
            <a:tailEnd/>
          </a:ln>
        </p:spPr>
        <p:txBody>
          <a:bodyPr/>
          <a:lstStyle/>
          <a:p>
            <a:fld id="{4417C972-E08F-45C4-859E-F535FA9D0D65}" type="slidenum">
              <a:rPr lang="zh-CN" altLang="en-US" sz="1800" smtClean="0"/>
              <a:pPr/>
              <a:t>30</a:t>
            </a:fld>
            <a:endParaRPr lang="zh-CN" altLang="en-US" sz="18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15715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mtClean="0"/>
              <a:t>分封的地区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solidFill>
              <a:srgbClr val="000000"/>
            </a:solidFill>
          </a:ln>
        </p:spPr>
      </p:sp>
      <p:sp>
        <p:nvSpPr>
          <p:cNvPr id="118787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ln/>
        </p:spPr>
        <p:txBody>
          <a:bodyPr anchor="t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118788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>
            <a:headEnd/>
            <a:tailEnd/>
          </a:ln>
        </p:spPr>
        <p:txBody>
          <a:bodyPr/>
          <a:lstStyle/>
          <a:p>
            <a:fld id="{6224279E-2B3E-46BE-B598-DCD83FB1EFDD}" type="slidenum">
              <a:rPr lang="zh-CN" altLang="en-US" smtClean="0">
                <a:latin typeface="Calibri" pitchFamily="34" charset="0"/>
              </a:rPr>
              <a:pPr/>
              <a:t>45</a:t>
            </a:fld>
            <a:endParaRPr lang="zh-CN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solidFill>
              <a:srgbClr val="000000"/>
            </a:solidFill>
          </a:ln>
        </p:spPr>
      </p:sp>
      <p:sp>
        <p:nvSpPr>
          <p:cNvPr id="118787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ln/>
        </p:spPr>
        <p:txBody>
          <a:bodyPr anchor="t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118788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>
            <a:headEnd/>
            <a:tailEnd/>
          </a:ln>
        </p:spPr>
        <p:txBody>
          <a:bodyPr/>
          <a:lstStyle/>
          <a:p>
            <a:fld id="{6224279E-2B3E-46BE-B598-DCD83FB1EFDD}" type="slidenum">
              <a:rPr lang="zh-CN" altLang="en-US" smtClean="0">
                <a:latin typeface="Calibri" pitchFamily="34" charset="0"/>
              </a:rPr>
              <a:pPr/>
              <a:t>46</a:t>
            </a:fld>
            <a:endParaRPr lang="zh-CN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19811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49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charset="0"/>
                <a:sym typeface="宋体" pitchFamily="2" charset="-122"/>
              </a:rPr>
              <a:t>“</a:t>
            </a:r>
            <a:r>
              <a:rPr lang="zh-CN" altLang="en-US" dirty="0" smtClean="0">
                <a:sym typeface="宋体" pitchFamily="2" charset="-122"/>
              </a:rPr>
              <a:t>普天之下莫非王土，率土之滨莫非王臣。</a:t>
            </a:r>
            <a:r>
              <a:rPr lang="en-US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charset="0"/>
                <a:sym typeface="宋体" pitchFamily="2" charset="-122"/>
              </a:rPr>
              <a:t>”</a:t>
            </a:r>
            <a:endParaRPr lang="en-US" altLang="zh-CN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楷体_GB2312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charset="0"/>
                <a:sym typeface="宋体" pitchFamily="2" charset="-122"/>
              </a:rPr>
              <a:t>——</a:t>
            </a:r>
            <a:r>
              <a:rPr lang="zh-CN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charset="0"/>
                <a:sym typeface="宋体" pitchFamily="2" charset="-122"/>
              </a:rPr>
              <a:t>《诗经</a:t>
            </a:r>
            <a:r>
              <a:rPr lang="zh-CN" altLang="en-US" dirty="0" smtClean="0">
                <a:sym typeface="宋体" pitchFamily="2" charset="-122"/>
              </a:rPr>
              <a:t>•</a:t>
            </a:r>
            <a:r>
              <a:rPr lang="zh-CN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charset="0"/>
                <a:sym typeface="宋体" pitchFamily="2" charset="-122"/>
              </a:rPr>
              <a:t>小雅</a:t>
            </a:r>
            <a:r>
              <a:rPr lang="zh-CN" altLang="en-US" dirty="0" smtClean="0">
                <a:sym typeface="宋体" pitchFamily="2" charset="-122"/>
              </a:rPr>
              <a:t>•</a:t>
            </a:r>
            <a:r>
              <a:rPr lang="zh-CN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charset="0"/>
                <a:sym typeface="宋体" pitchFamily="2" charset="-122"/>
              </a:rPr>
              <a:t>北山》</a:t>
            </a:r>
            <a:endParaRPr lang="en-US" altLang="zh-CN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楷体_GB2312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charset="0"/>
                <a:sym typeface="宋体" pitchFamily="2" charset="-122"/>
              </a:rPr>
              <a:t>“</a:t>
            </a:r>
            <a:r>
              <a:rPr lang="zh-CN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charset="0"/>
                <a:sym typeface="宋体" pitchFamily="2" charset="-122"/>
              </a:rPr>
              <a:t>封略之内，何非君土；食土之毛，谁非君臣</a:t>
            </a:r>
            <a:r>
              <a:rPr lang="en-US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charset="0"/>
                <a:sym typeface="宋体" pitchFamily="2" charset="-122"/>
              </a:rPr>
              <a:t>”</a:t>
            </a:r>
            <a:endParaRPr lang="en-US" altLang="zh-CN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楷体_GB2312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charset="0"/>
                <a:sym typeface="宋体" pitchFamily="2" charset="-122"/>
              </a:rPr>
              <a:t>——</a:t>
            </a:r>
            <a:r>
              <a:rPr lang="zh-CN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charset="0"/>
                <a:sym typeface="宋体" pitchFamily="2" charset="-122"/>
              </a:rPr>
              <a:t>《左传</a:t>
            </a:r>
            <a:r>
              <a:rPr lang="zh-CN" altLang="en-US" dirty="0" smtClean="0">
                <a:sym typeface="宋体" pitchFamily="2" charset="-122"/>
              </a:rPr>
              <a:t>•</a:t>
            </a:r>
            <a:r>
              <a:rPr lang="zh-CN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charset="0"/>
                <a:sym typeface="宋体" pitchFamily="2" charset="-122"/>
              </a:rPr>
              <a:t>昭公七年》</a:t>
            </a:r>
            <a:endParaRPr lang="zh-CN" alt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楷体_GB2312" charset="0"/>
            </a:endParaRPr>
          </a:p>
          <a:p>
            <a:pPr eaLnBrk="1" hangingPunct="1">
              <a:defRPr/>
            </a:pPr>
            <a:endParaRPr lang="zh-CN" alt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54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55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56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130" y="530265"/>
            <a:ext cx="4320778" cy="1128031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130" y="1701797"/>
            <a:ext cx="4320778" cy="782271"/>
          </a:xfrm>
        </p:spPr>
        <p:txBody>
          <a:bodyPr/>
          <a:lstStyle>
            <a:lvl1pPr marL="0" indent="0" algn="ctr">
              <a:buNone/>
              <a:defRPr sz="1100"/>
            </a:lvl1pPr>
            <a:lvl2pPr marL="216148" indent="0" algn="ctr">
              <a:buNone/>
              <a:defRPr sz="900"/>
            </a:lvl2pPr>
            <a:lvl3pPr marL="431911" indent="0" algn="ctr">
              <a:buNone/>
              <a:defRPr sz="800"/>
            </a:lvl3pPr>
            <a:lvl4pPr marL="648059" indent="0" algn="ctr">
              <a:buNone/>
              <a:defRPr sz="800"/>
            </a:lvl4pPr>
            <a:lvl5pPr marL="864206" indent="0" algn="ctr">
              <a:buNone/>
              <a:defRPr sz="800"/>
            </a:lvl5pPr>
            <a:lvl6pPr marL="1079970" indent="0" algn="ctr">
              <a:buNone/>
              <a:defRPr sz="800"/>
            </a:lvl6pPr>
            <a:lvl7pPr marL="1296117" indent="0" algn="ctr">
              <a:buNone/>
              <a:defRPr sz="800"/>
            </a:lvl7pPr>
            <a:lvl8pPr marL="1512265" indent="0" algn="ctr">
              <a:buNone/>
              <a:defRPr sz="800"/>
            </a:lvl8pPr>
            <a:lvl9pPr marL="1728028" indent="0" algn="ctr">
              <a:buNone/>
              <a:defRPr sz="8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2743" y="172504"/>
            <a:ext cx="1242224" cy="27458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072" y="172504"/>
            <a:ext cx="3654658" cy="27458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071" y="807773"/>
            <a:ext cx="4968895" cy="1347786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071" y="2168309"/>
            <a:ext cx="4968895" cy="708769"/>
          </a:xfrm>
        </p:spPr>
        <p:txBody>
          <a:bodyPr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161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3191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4805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86420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0799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29611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51226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7280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071" y="862523"/>
            <a:ext cx="2448441" cy="20558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6526" y="862523"/>
            <a:ext cx="2448441" cy="20558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22" y="172505"/>
            <a:ext cx="4968895" cy="62626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822" y="794272"/>
            <a:ext cx="2437189" cy="389260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16148" indent="0">
              <a:buNone/>
              <a:defRPr sz="900" b="1"/>
            </a:lvl2pPr>
            <a:lvl3pPr marL="431911" indent="0">
              <a:buNone/>
              <a:defRPr sz="800" b="1"/>
            </a:lvl3pPr>
            <a:lvl4pPr marL="648059" indent="0">
              <a:buNone/>
              <a:defRPr sz="800" b="1"/>
            </a:lvl4pPr>
            <a:lvl5pPr marL="864206" indent="0">
              <a:buNone/>
              <a:defRPr sz="800" b="1"/>
            </a:lvl5pPr>
            <a:lvl6pPr marL="1079970" indent="0">
              <a:buNone/>
              <a:defRPr sz="800" b="1"/>
            </a:lvl6pPr>
            <a:lvl7pPr marL="1296117" indent="0">
              <a:buNone/>
              <a:defRPr sz="800" b="1"/>
            </a:lvl7pPr>
            <a:lvl8pPr marL="1512265" indent="0">
              <a:buNone/>
              <a:defRPr sz="800" b="1"/>
            </a:lvl8pPr>
            <a:lvl9pPr marL="1728028" indent="0">
              <a:buNone/>
              <a:defRPr sz="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822" y="1183533"/>
            <a:ext cx="2437189" cy="174079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6526" y="794272"/>
            <a:ext cx="2449191" cy="389260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16148" indent="0">
              <a:buNone/>
              <a:defRPr sz="900" b="1"/>
            </a:lvl2pPr>
            <a:lvl3pPr marL="431911" indent="0">
              <a:buNone/>
              <a:defRPr sz="800" b="1"/>
            </a:lvl3pPr>
            <a:lvl4pPr marL="648059" indent="0">
              <a:buNone/>
              <a:defRPr sz="800" b="1"/>
            </a:lvl4pPr>
            <a:lvl5pPr marL="864206" indent="0">
              <a:buNone/>
              <a:defRPr sz="800" b="1"/>
            </a:lvl5pPr>
            <a:lvl6pPr marL="1079970" indent="0">
              <a:buNone/>
              <a:defRPr sz="800" b="1"/>
            </a:lvl6pPr>
            <a:lvl7pPr marL="1296117" indent="0">
              <a:buNone/>
              <a:defRPr sz="800" b="1"/>
            </a:lvl7pPr>
            <a:lvl8pPr marL="1512265" indent="0">
              <a:buNone/>
              <a:defRPr sz="800" b="1"/>
            </a:lvl8pPr>
            <a:lvl9pPr marL="1728028" indent="0">
              <a:buNone/>
              <a:defRPr sz="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6526" y="1183533"/>
            <a:ext cx="2449191" cy="174079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23" y="216006"/>
            <a:ext cx="1858084" cy="756021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191" y="466513"/>
            <a:ext cx="2916526" cy="2302563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823" y="972027"/>
            <a:ext cx="1858084" cy="1800799"/>
          </a:xfrm>
        </p:spPr>
        <p:txBody>
          <a:bodyPr/>
          <a:lstStyle>
            <a:lvl1pPr marL="0" indent="0">
              <a:buNone/>
              <a:defRPr sz="800"/>
            </a:lvl1pPr>
            <a:lvl2pPr marL="216148" indent="0">
              <a:buNone/>
              <a:defRPr sz="700"/>
            </a:lvl2pPr>
            <a:lvl3pPr marL="431911" indent="0">
              <a:buNone/>
              <a:defRPr sz="600"/>
            </a:lvl3pPr>
            <a:lvl4pPr marL="648059" indent="0">
              <a:buNone/>
              <a:defRPr sz="500"/>
            </a:lvl4pPr>
            <a:lvl5pPr marL="864206" indent="0">
              <a:buNone/>
              <a:defRPr sz="500"/>
            </a:lvl5pPr>
            <a:lvl6pPr marL="1079970" indent="0">
              <a:buNone/>
              <a:defRPr sz="500"/>
            </a:lvl6pPr>
            <a:lvl7pPr marL="1296117" indent="0">
              <a:buNone/>
              <a:defRPr sz="500"/>
            </a:lvl7pPr>
            <a:lvl8pPr marL="1512265" indent="0">
              <a:buNone/>
              <a:defRPr sz="500"/>
            </a:lvl8pPr>
            <a:lvl9pPr marL="1728028" indent="0">
              <a:buNone/>
              <a:defRPr sz="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23" y="216006"/>
            <a:ext cx="1858084" cy="756021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9191" y="466513"/>
            <a:ext cx="2916526" cy="2302563"/>
          </a:xfrm>
        </p:spPr>
        <p:txBody>
          <a:bodyPr anchor="t"/>
          <a:lstStyle>
            <a:lvl1pPr marL="0" indent="0">
              <a:buNone/>
              <a:defRPr sz="1500"/>
            </a:lvl1pPr>
            <a:lvl2pPr marL="216148" indent="0">
              <a:buNone/>
              <a:defRPr sz="1300"/>
            </a:lvl2pPr>
            <a:lvl3pPr marL="431911" indent="0">
              <a:buNone/>
              <a:defRPr sz="1100"/>
            </a:lvl3pPr>
            <a:lvl4pPr marL="648059" indent="0">
              <a:buNone/>
              <a:defRPr sz="900"/>
            </a:lvl4pPr>
            <a:lvl5pPr marL="864206" indent="0">
              <a:buNone/>
              <a:defRPr sz="900"/>
            </a:lvl5pPr>
            <a:lvl6pPr marL="1079970" indent="0">
              <a:buNone/>
              <a:defRPr sz="900"/>
            </a:lvl6pPr>
            <a:lvl7pPr marL="1296117" indent="0">
              <a:buNone/>
              <a:defRPr sz="900"/>
            </a:lvl7pPr>
            <a:lvl8pPr marL="1512265" indent="0">
              <a:buNone/>
              <a:defRPr sz="900"/>
            </a:lvl8pPr>
            <a:lvl9pPr marL="1728028" indent="0">
              <a:buNone/>
              <a:defRPr sz="9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823" y="972027"/>
            <a:ext cx="1858084" cy="1800799"/>
          </a:xfrm>
        </p:spPr>
        <p:txBody>
          <a:bodyPr/>
          <a:lstStyle>
            <a:lvl1pPr marL="0" indent="0">
              <a:buNone/>
              <a:defRPr sz="800"/>
            </a:lvl1pPr>
            <a:lvl2pPr marL="216148" indent="0">
              <a:buNone/>
              <a:defRPr sz="700"/>
            </a:lvl2pPr>
            <a:lvl3pPr marL="431911" indent="0">
              <a:buNone/>
              <a:defRPr sz="600"/>
            </a:lvl3pPr>
            <a:lvl4pPr marL="648059" indent="0">
              <a:buNone/>
              <a:defRPr sz="500"/>
            </a:lvl4pPr>
            <a:lvl5pPr marL="864206" indent="0">
              <a:buNone/>
              <a:defRPr sz="500"/>
            </a:lvl5pPr>
            <a:lvl6pPr marL="1079970" indent="0">
              <a:buNone/>
              <a:defRPr sz="500"/>
            </a:lvl6pPr>
            <a:lvl7pPr marL="1296117" indent="0">
              <a:buNone/>
              <a:defRPr sz="500"/>
            </a:lvl7pPr>
            <a:lvl8pPr marL="1512265" indent="0">
              <a:buNone/>
              <a:defRPr sz="500"/>
            </a:lvl8pPr>
            <a:lvl9pPr marL="1728028" indent="0">
              <a:buNone/>
              <a:defRPr sz="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072" y="172505"/>
            <a:ext cx="4968895" cy="626267"/>
          </a:xfrm>
          <a:prstGeom prst="rect">
            <a:avLst/>
          </a:prstGeom>
        </p:spPr>
        <p:txBody>
          <a:bodyPr vert="horz" lIns="55285" tIns="27642" rIns="55285" bIns="27642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072" y="862523"/>
            <a:ext cx="4968895" cy="2055806"/>
          </a:xfrm>
          <a:prstGeom prst="rect">
            <a:avLst/>
          </a:prstGeom>
        </p:spPr>
        <p:txBody>
          <a:bodyPr vert="horz" lIns="55285" tIns="27642" rIns="55285" bIns="27642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6072" y="3003082"/>
            <a:ext cx="1296233" cy="172504"/>
          </a:xfrm>
          <a:prstGeom prst="rect">
            <a:avLst/>
          </a:prstGeom>
        </p:spPr>
        <p:txBody>
          <a:bodyPr vert="horz" lIns="55285" tIns="27642" rIns="55285" bIns="27642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CC81A-D027-4A12-8E52-B5DDDC2B931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8344" y="3003082"/>
            <a:ext cx="1944350" cy="172504"/>
          </a:xfrm>
          <a:prstGeom prst="rect">
            <a:avLst/>
          </a:prstGeom>
        </p:spPr>
        <p:txBody>
          <a:bodyPr vert="horz" lIns="55285" tIns="27642" rIns="55285" bIns="27642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8734" y="3003082"/>
            <a:ext cx="1296233" cy="172504"/>
          </a:xfrm>
          <a:prstGeom prst="rect">
            <a:avLst/>
          </a:prstGeom>
        </p:spPr>
        <p:txBody>
          <a:bodyPr vert="horz" lIns="55285" tIns="27642" rIns="55285" bIns="27642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31911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82" indent="-107882" algn="l" defTabSz="431911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29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177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40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88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235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403999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147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94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16148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31911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59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206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70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17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265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28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0" y="0"/>
            <a:ext cx="5811838" cy="3240088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82910" y="527793"/>
            <a:ext cx="5335686" cy="725174"/>
          </a:xfrm>
          <a:prstGeom prst="rect">
            <a:avLst/>
          </a:prstGeom>
        </p:spPr>
        <p:txBody>
          <a:bodyPr wrap="square" lIns="55285" tIns="27642" rIns="55285" bIns="27642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通史体例中国古代史复习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z="1700" dirty="0" smtClean="0">
                <a:latin typeface="微软雅黑" pitchFamily="34" charset="-122"/>
                <a:ea typeface="微软雅黑" pitchFamily="34" charset="-122"/>
              </a:rPr>
              <a:t>第一讲 </a:t>
            </a:r>
            <a:r>
              <a:rPr lang="en-US" altLang="zh-CN" sz="17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700" dirty="0" smtClean="0">
                <a:latin typeface="微软雅黑" pitchFamily="34" charset="-122"/>
                <a:ea typeface="微软雅黑" pitchFamily="34" charset="-122"/>
              </a:rPr>
              <a:t>原始社会</a:t>
            </a:r>
            <a:r>
              <a:rPr lang="en-US" altLang="zh-CN" sz="1700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700" dirty="0" smtClean="0">
                <a:latin typeface="微软雅黑" pitchFamily="34" charset="-122"/>
                <a:ea typeface="微软雅黑" pitchFamily="34" charset="-122"/>
              </a:rPr>
              <a:t>夏 商 西周（</a:t>
            </a:r>
            <a:r>
              <a:rPr lang="en-US" altLang="zh-CN" sz="17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7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7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7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7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700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sz="2700" spc="18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2910" y="1324165"/>
            <a:ext cx="4264389" cy="1717817"/>
          </a:xfrm>
          <a:prstGeom prst="rect">
            <a:avLst/>
          </a:prstGeom>
        </p:spPr>
        <p:txBody>
          <a:bodyPr wrap="square" lIns="55285" tIns="27642" rIns="55285" bIns="27642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137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</a:t>
            </a:r>
            <a:r>
              <a:rPr lang="zh-CN" altLang="en-US" sz="1200" spc="13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段：高中</a:t>
            </a:r>
            <a:endParaRPr lang="zh-CN" altLang="en-US" sz="1200" spc="137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spc="13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学科：历史</a:t>
            </a:r>
            <a:endParaRPr lang="zh-CN" altLang="en-US" sz="1200" spc="137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spc="13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年级：高三</a:t>
            </a:r>
            <a:endParaRPr lang="zh-CN" altLang="en-US" sz="1200" spc="137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spc="13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版本：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岳麓版教材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朝阳高三目标教材</a:t>
            </a:r>
            <a:endParaRPr lang="zh-CN" altLang="en-US" sz="1200" spc="137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spc="13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单位：日坛中学</a:t>
            </a:r>
            <a:endParaRPr lang="zh-CN" altLang="en-US" sz="1200" spc="137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spc="13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作者：柳春梅</a:t>
            </a:r>
            <a:endParaRPr lang="en-US" altLang="zh-CN" sz="1200" spc="137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12045" r="31981" b="24572"/>
          <a:stretch>
            <a:fillRect/>
          </a:stretch>
        </p:blipFill>
        <p:spPr>
          <a:xfrm>
            <a:off x="4780807" y="2322595"/>
            <a:ext cx="1031031" cy="917492"/>
          </a:xfrm>
          <a:prstGeom prst="rect">
            <a:avLst/>
          </a:prstGeom>
        </p:spPr>
      </p:pic>
      <p:pic>
        <p:nvPicPr>
          <p:cNvPr id="2" name="图片 1" descr="111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10" y="108059"/>
            <a:ext cx="3319172" cy="41307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219075" y="514350"/>
            <a:ext cx="5248275" cy="244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/>
              <a:t>       </a:t>
            </a:r>
            <a:r>
              <a:rPr lang="en-US" altLang="zh-CN" sz="1100" dirty="0" smtClean="0"/>
              <a:t>   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夏商周三代合计约存在了一千三百余年。三个朝代文化之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传承，有继续，有发展，有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创新。三个朝代文化成就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辉煌，为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后代文明的发展奠定了基础。后代的许多帝王、政治家和学者都敬仰这三个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朝代，并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尊称之为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“三代”，尤其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是将三代的思想道德和政治制度奉为圭臬。如孔子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曰：</a:t>
            </a:r>
            <a:r>
              <a:rPr lang="en-US" altLang="zh-CN" sz="1300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斯民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也，三代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之所以直道而行也</a:t>
            </a:r>
            <a:r>
              <a:rPr lang="en-US" altLang="zh-CN" sz="1300" dirty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。孟子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曰：</a:t>
            </a:r>
            <a:r>
              <a:rPr lang="en-US" altLang="zh-CN" sz="1300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三代之得天下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也，以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仁</a:t>
            </a:r>
            <a:r>
              <a:rPr lang="en-US" altLang="zh-CN" sz="1300" dirty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。真是言必称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三代，崇信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有加。事实也的确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证明，三代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是中华文明的第一个高峰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时期，而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商周两代又是三代文明最兴盛的时期。</a:t>
            </a:r>
          </a:p>
          <a:p>
            <a:pPr algn="r">
              <a:lnSpc>
                <a:spcPct val="150000"/>
              </a:lnSpc>
            </a:pP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                    </a:t>
            </a:r>
            <a:r>
              <a:rPr lang="en-US" altLang="zh-CN" sz="1300" dirty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中华文明史第一卷</a:t>
            </a: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265114" y="222251"/>
            <a:ext cx="4692650" cy="233718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lIns="48577" tIns="24289" rIns="48577" bIns="24289">
            <a:spAutoFit/>
          </a:bodyPr>
          <a:lstStyle/>
          <a:p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儒家思想与三代思想的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关系，儒家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思想与中华文明的关系？ </a:t>
            </a:r>
          </a:p>
        </p:txBody>
      </p:sp>
      <p:sp>
        <p:nvSpPr>
          <p:cNvPr id="6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28188" y="320823"/>
            <a:ext cx="4946650" cy="298153"/>
          </a:xfrm>
          <a:prstGeom prst="rect">
            <a:avLst/>
          </a:prstGeom>
          <a:noFill/>
        </p:spPr>
        <p:txBody>
          <a:bodyPr lIns="51430" tIns="25715" rIns="51430" bIns="25715">
            <a:spAutoFit/>
          </a:bodyPr>
          <a:lstStyle/>
          <a:p>
            <a:pPr algn="just">
              <a:defRPr/>
            </a:pPr>
            <a:r>
              <a:rPr lang="en-US" altLang="zh-CN" sz="1600" b="1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1600" dirty="0">
                <a:latin typeface="楷体" pitchFamily="49" charset="-122"/>
                <a:ea typeface="楷体" pitchFamily="49" charset="-122"/>
              </a:rPr>
              <a:t>论语</a:t>
            </a:r>
            <a:r>
              <a:rPr lang="en-US" altLang="zh-CN" sz="1600" dirty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dirty="0">
                <a:latin typeface="楷体" pitchFamily="49" charset="-122"/>
                <a:ea typeface="楷体" pitchFamily="49" charset="-122"/>
              </a:rPr>
              <a:t>述而</a:t>
            </a:r>
            <a:r>
              <a:rPr lang="en-US" altLang="zh-CN" sz="1600" b="1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1600" dirty="0">
                <a:latin typeface="楷体" pitchFamily="49" charset="-122"/>
                <a:ea typeface="楷体" pitchFamily="49" charset="-122"/>
              </a:rPr>
              <a:t>中记载孔子的自我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评价</a:t>
            </a:r>
            <a:endParaRPr lang="en-US" altLang="zh-CN" sz="1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50" y="1162050"/>
            <a:ext cx="4895850" cy="13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    《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四书章句集注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论语集注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解释：“述，传旧而已。作，则创始也。故作非圣人不能，而述则贤者克及。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孔子删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诗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》《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书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，定礼乐，赞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周易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，修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春秋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，皆传先王之旧，而未尝有所作也，故其自言如此。”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9325" y="600075"/>
            <a:ext cx="3019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dirty="0" smtClean="0">
                <a:latin typeface="+mn-ea"/>
              </a:rPr>
              <a:t> </a:t>
            </a:r>
            <a:r>
              <a:rPr lang="zh-CN" altLang="en-US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述而不作，信而好古</a:t>
            </a:r>
            <a:r>
              <a:rPr lang="zh-CN" altLang="en-US" sz="2000" dirty="0" smtClean="0">
                <a:solidFill>
                  <a:srgbClr val="FF0000"/>
                </a:solidFill>
                <a:latin typeface="方正苏新诗柳楷繁体" pitchFamily="2" charset="-122"/>
                <a:ea typeface="方正苏新诗柳楷繁体" pitchFamily="2" charset="-122"/>
              </a:rPr>
              <a:t>。</a:t>
            </a:r>
            <a:endParaRPr lang="en-US" altLang="zh-CN" sz="2000" dirty="0" smtClean="0">
              <a:solidFill>
                <a:srgbClr val="FF0000"/>
              </a:solidFill>
              <a:latin typeface="方正苏新诗柳楷繁体" pitchFamily="2" charset="-122"/>
              <a:ea typeface="方正苏新诗柳楷繁体" pitchFamily="2" charset="-122"/>
            </a:endParaRPr>
          </a:p>
        </p:txBody>
      </p:sp>
      <p:sp>
        <p:nvSpPr>
          <p:cNvPr id="9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0" y="30056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0237" y="768981"/>
            <a:ext cx="5069013" cy="18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30" tIns="25715" rIns="51430" bIns="2571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300" b="1" noProof="1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1300" noProof="1" smtClean="0">
                <a:latin typeface="楷体" pitchFamily="49" charset="-122"/>
                <a:ea typeface="楷体" pitchFamily="49" charset="-122"/>
              </a:rPr>
              <a:t>如</a:t>
            </a:r>
            <a:r>
              <a:rPr lang="zh-CN" altLang="en-US" sz="1300" noProof="1">
                <a:latin typeface="楷体" pitchFamily="49" charset="-122"/>
                <a:ea typeface="楷体" pitchFamily="49" charset="-122"/>
              </a:rPr>
              <a:t>“天王狩于河阳</a:t>
            </a:r>
            <a:r>
              <a:rPr lang="zh-CN" altLang="en-US" sz="1300" noProof="1" smtClean="0">
                <a:latin typeface="楷体" pitchFamily="49" charset="-122"/>
                <a:ea typeface="楷体" pitchFamily="49" charset="-122"/>
              </a:rPr>
              <a:t>”，其实</a:t>
            </a:r>
            <a:r>
              <a:rPr lang="zh-CN" altLang="en-US" sz="1300" noProof="1">
                <a:latin typeface="楷体" pitchFamily="49" charset="-122"/>
                <a:ea typeface="楷体" pitchFamily="49" charset="-122"/>
              </a:rPr>
              <a:t>是晋国把周天子强招</a:t>
            </a:r>
            <a:r>
              <a:rPr lang="zh-CN" altLang="en-US" sz="1300" noProof="1" smtClean="0">
                <a:latin typeface="楷体" pitchFamily="49" charset="-122"/>
                <a:ea typeface="楷体" pitchFamily="49" charset="-122"/>
              </a:rPr>
              <a:t>去，照实</a:t>
            </a:r>
            <a:r>
              <a:rPr lang="zh-CN" altLang="en-US" sz="1300" noProof="1">
                <a:latin typeface="楷体" pitchFamily="49" charset="-122"/>
                <a:ea typeface="楷体" pitchFamily="49" charset="-122"/>
              </a:rPr>
              <a:t>写损害周天子的尊严。</a:t>
            </a:r>
            <a:endParaRPr lang="zh-CN" altLang="zh-CN" sz="1300" noProof="1">
              <a:latin typeface="楷体" pitchFamily="49" charset="-122"/>
              <a:ea typeface="楷体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300" noProof="1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1300" noProof="1">
                <a:latin typeface="楷体" pitchFamily="49" charset="-122"/>
                <a:ea typeface="楷体" pitchFamily="49" charset="-122"/>
              </a:rPr>
              <a:t>同样</a:t>
            </a:r>
            <a:r>
              <a:rPr lang="zh-CN" altLang="en-US" sz="1300" noProof="1" smtClean="0">
                <a:latin typeface="楷体" pitchFamily="49" charset="-122"/>
                <a:ea typeface="楷体" pitchFamily="49" charset="-122"/>
              </a:rPr>
              <a:t>内容，在</a:t>
            </a:r>
            <a:r>
              <a:rPr lang="zh-CN" altLang="en-US" sz="1300" noProof="1">
                <a:latin typeface="楷体" pitchFamily="49" charset="-122"/>
                <a:ea typeface="楷体" pitchFamily="49" charset="-122"/>
              </a:rPr>
              <a:t>一字褒贬</a:t>
            </a:r>
            <a:r>
              <a:rPr lang="zh-CN" altLang="en-US" sz="1300" noProof="1" smtClean="0">
                <a:latin typeface="楷体" pitchFamily="49" charset="-122"/>
                <a:ea typeface="楷体" pitchFamily="49" charset="-122"/>
              </a:rPr>
              <a:t>下，就</a:t>
            </a:r>
            <a:r>
              <a:rPr lang="zh-CN" altLang="en-US" sz="1300" noProof="1">
                <a:latin typeface="楷体" pitchFamily="49" charset="-122"/>
                <a:ea typeface="楷体" pitchFamily="49" charset="-122"/>
              </a:rPr>
              <a:t>反映了孔子的思想。“六经”反映了孔子的</a:t>
            </a:r>
            <a:r>
              <a:rPr lang="zh-CN" altLang="en-US" sz="1300" noProof="1" smtClean="0">
                <a:latin typeface="楷体" pitchFamily="49" charset="-122"/>
                <a:ea typeface="楷体" pitchFamily="49" charset="-122"/>
              </a:rPr>
              <a:t>思想，在</a:t>
            </a:r>
            <a:r>
              <a:rPr lang="zh-CN" altLang="en-US" sz="1300" noProof="1">
                <a:latin typeface="楷体" pitchFamily="49" charset="-122"/>
                <a:ea typeface="楷体" pitchFamily="49" charset="-122"/>
              </a:rPr>
              <a:t>某种意义上成为孔子的</a:t>
            </a:r>
            <a:r>
              <a:rPr lang="zh-CN" altLang="en-US" sz="1300" noProof="1" smtClean="0">
                <a:latin typeface="楷体" pitchFamily="49" charset="-122"/>
                <a:ea typeface="楷体" pitchFamily="49" charset="-122"/>
              </a:rPr>
              <a:t>著作，不能</a:t>
            </a:r>
            <a:r>
              <a:rPr lang="zh-CN" altLang="en-US" sz="1300" noProof="1">
                <a:latin typeface="楷体" pitchFamily="49" charset="-122"/>
                <a:ea typeface="楷体" pitchFamily="49" charset="-122"/>
              </a:rPr>
              <a:t>说他只“述”而“不作”</a:t>
            </a:r>
            <a:r>
              <a:rPr lang="zh-CN" altLang="en-US" sz="1300" noProof="1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1300" noProof="1" smtClean="0">
              <a:latin typeface="楷体" pitchFamily="49" charset="-122"/>
              <a:ea typeface="楷体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300" noProof="1" smtClean="0">
                <a:latin typeface="楷体" pitchFamily="49" charset="-122"/>
                <a:ea typeface="楷体" pitchFamily="49" charset="-122"/>
              </a:rPr>
              <a:t>                                 </a:t>
            </a:r>
            <a:r>
              <a:rPr lang="zh-CN" altLang="zh-CN" sz="1300" noProof="1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1300" noProof="1">
                <a:latin typeface="楷体" pitchFamily="49" charset="-122"/>
                <a:ea typeface="楷体" pitchFamily="49" charset="-122"/>
              </a:rPr>
              <a:t>摘编自匡亚明</a:t>
            </a:r>
            <a:r>
              <a:rPr lang="zh-CN" altLang="zh-CN" sz="1300" noProof="1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1300" noProof="1">
                <a:latin typeface="楷体" pitchFamily="49" charset="-122"/>
                <a:ea typeface="楷体" pitchFamily="49" charset="-122"/>
              </a:rPr>
              <a:t>孔子评传</a:t>
            </a:r>
            <a:r>
              <a:rPr lang="zh-CN" altLang="zh-CN" sz="1300" noProof="1">
                <a:latin typeface="楷体" pitchFamily="49" charset="-122"/>
                <a:ea typeface="楷体" pitchFamily="49" charset="-122"/>
              </a:rPr>
              <a:t>》</a:t>
            </a:r>
            <a:endParaRPr lang="zh-CN" altLang="en-US" sz="1300" noProof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807113" y="278215"/>
            <a:ext cx="974437" cy="2841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51430" tIns="25715" rIns="51430" bIns="25715">
            <a:spAutoFit/>
          </a:bodyPr>
          <a:lstStyle/>
          <a:p>
            <a:pPr algn="ctr"/>
            <a:r>
              <a:rPr lang="zh-CN" altLang="en-US" sz="1500" b="1" noProof="1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微言大义</a:t>
            </a:r>
          </a:p>
        </p:txBody>
      </p:sp>
      <p:sp>
        <p:nvSpPr>
          <p:cNvPr id="7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61468" y="252414"/>
            <a:ext cx="5026062" cy="252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 algn="just">
              <a:lnSpc>
                <a:spcPct val="150000"/>
              </a:lnSpc>
              <a:spcBef>
                <a:spcPts val="325"/>
              </a:spcBef>
            </a:pPr>
            <a:r>
              <a:rPr lang="zh-CN" altLang="en-US" sz="1100" dirty="0">
                <a:latin typeface="Times New Roman" pitchFamily="18" charset="0"/>
                <a:ea typeface="黑体" pitchFamily="49" charset="-122"/>
                <a:sym typeface="黑体" pitchFamily="49" charset="-122"/>
              </a:rPr>
              <a:t>　　</a:t>
            </a:r>
            <a:r>
              <a:rPr lang="en-US" altLang="en-US" sz="13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（</a:t>
            </a:r>
            <a:r>
              <a:rPr lang="en-US" altLang="en-US" sz="1300" dirty="0" err="1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全国Ⅰ卷</a:t>
            </a:r>
            <a:r>
              <a:rPr lang="en-US" altLang="en-US" sz="13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）</a:t>
            </a:r>
            <a:endParaRPr lang="zh-CN" altLang="en-US" sz="1300" dirty="0">
              <a:latin typeface="微软雅黑" pitchFamily="34" charset="-122"/>
              <a:ea typeface="微软雅黑" pitchFamily="34" charset="-122"/>
              <a:sym typeface="黑体" pitchFamily="49" charset="-122"/>
            </a:endParaRPr>
          </a:p>
          <a:p>
            <a:pPr algn="just">
              <a:lnSpc>
                <a:spcPct val="150000"/>
              </a:lnSpc>
              <a:spcBef>
                <a:spcPts val="325"/>
              </a:spcBef>
            </a:pPr>
            <a:r>
              <a:rPr lang="zh-CN" altLang="en-US" sz="13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24</a:t>
            </a:r>
            <a:r>
              <a:rPr lang="en-US" altLang="zh-CN" sz="13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.</a:t>
            </a:r>
            <a:r>
              <a:rPr lang="zh-CN" altLang="en-US" sz="13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孔子是儒家学派创始人，汉代崇尚儒学，尊《尚书》等五部书为经典，记录孔子言论的《论语》却不在“五经”之中。对此合理的解释是</a:t>
            </a:r>
          </a:p>
          <a:p>
            <a:pPr indent="719138" algn="just">
              <a:lnSpc>
                <a:spcPct val="150000"/>
              </a:lnSpc>
              <a:spcBef>
                <a:spcPts val="325"/>
              </a:spcBef>
            </a:pPr>
            <a:r>
              <a:rPr lang="zh-CN" altLang="en-US" sz="13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　　A</a:t>
            </a:r>
            <a:r>
              <a:rPr lang="en-US" altLang="zh-CN" sz="13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.</a:t>
            </a:r>
            <a:r>
              <a:rPr lang="zh-CN" altLang="en-US" sz="13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“五经”为阐发孔子儒学思想而作	</a:t>
            </a:r>
          </a:p>
          <a:p>
            <a:pPr indent="719138" algn="just">
              <a:lnSpc>
                <a:spcPct val="150000"/>
              </a:lnSpc>
            </a:pPr>
            <a:r>
              <a:rPr lang="zh-CN" altLang="en-US" sz="13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　　B</a:t>
            </a:r>
            <a:r>
              <a:rPr lang="en-US" altLang="zh-CN" sz="13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.</a:t>
            </a:r>
            <a:r>
              <a:rPr lang="zh-CN" altLang="en-US" sz="13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汉代儒学背离了孔子的儒学思想</a:t>
            </a:r>
          </a:p>
          <a:p>
            <a:pPr indent="719138" algn="just">
              <a:lnSpc>
                <a:spcPct val="150000"/>
              </a:lnSpc>
            </a:pPr>
            <a:r>
              <a:rPr lang="zh-CN" altLang="en-US" sz="13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　　C</a:t>
            </a:r>
            <a:r>
              <a:rPr lang="en-US" altLang="zh-CN" sz="13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.</a:t>
            </a:r>
            <a:r>
              <a:rPr lang="zh-CN" altLang="en-US" sz="13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儒学思想植根于久远的历史传统 	</a:t>
            </a:r>
          </a:p>
          <a:p>
            <a:pPr indent="719138" algn="just">
              <a:lnSpc>
                <a:spcPct val="150000"/>
              </a:lnSpc>
            </a:pPr>
            <a:r>
              <a:rPr lang="zh-CN" altLang="en-US" sz="13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　　D</a:t>
            </a:r>
            <a:r>
              <a:rPr lang="en-US" altLang="zh-CN" sz="13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.</a:t>
            </a:r>
            <a:r>
              <a:rPr lang="zh-CN" altLang="en-US" sz="13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儒学传统由于秦始皇焚书而断绝</a:t>
            </a:r>
          </a:p>
        </p:txBody>
      </p:sp>
      <p:sp>
        <p:nvSpPr>
          <p:cNvPr id="5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2"/>
          <p:cNvSpPr txBox="1"/>
          <p:nvPr/>
        </p:nvSpPr>
        <p:spPr>
          <a:xfrm>
            <a:off x="301276" y="399831"/>
            <a:ext cx="5206266" cy="2265044"/>
          </a:xfrm>
          <a:prstGeom prst="rect">
            <a:avLst/>
          </a:prstGeom>
        </p:spPr>
        <p:txBody>
          <a:bodyPr wrap="square" lIns="48577" tIns="24289" rIns="48577" bIns="2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zh-CN" altLang="en-US" sz="1200" noProof="1" smtClean="0">
                <a:latin typeface="微软雅黑" pitchFamily="34" charset="-122"/>
                <a:ea typeface="微软雅黑" pitchFamily="34" charset="-122"/>
                <a:sym typeface="+mn-ea"/>
              </a:rPr>
              <a:t>“五经</a:t>
            </a:r>
            <a:r>
              <a:rPr lang="zh-CN" altLang="zh-CN" sz="1200" noProof="1" smtClean="0">
                <a:latin typeface="微软雅黑" pitchFamily="34" charset="-122"/>
                <a:ea typeface="微软雅黑" pitchFamily="34" charset="-122"/>
                <a:sym typeface="+mn-ea"/>
              </a:rPr>
              <a:t>”</a:t>
            </a:r>
            <a:r>
              <a:rPr lang="zh-CN" altLang="en-US" sz="1200" noProof="1" smtClean="0">
                <a:latin typeface="微软雅黑" pitchFamily="34" charset="-122"/>
                <a:ea typeface="微软雅黑" pitchFamily="34" charset="-122"/>
                <a:sym typeface="+mn-ea"/>
              </a:rPr>
              <a:t>与儒学的关系：</a:t>
            </a:r>
            <a:endParaRPr lang="en-US" altLang="zh-CN" sz="1200" noProof="1" smtClean="0"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zh-CN" altLang="en-US" sz="1200" noProof="1" smtClean="0"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zh-CN" altLang="en-US" sz="1200" noProof="1" smtClean="0">
                <a:latin typeface="微软雅黑" pitchFamily="34" charset="-122"/>
                <a:ea typeface="微软雅黑" pitchFamily="34" charset="-122"/>
                <a:sym typeface="+mn-ea"/>
              </a:rPr>
              <a:t>　　</a:t>
            </a:r>
            <a:r>
              <a:rPr lang="zh-CN" altLang="en-US" sz="1200" noProof="1" smtClean="0">
                <a:latin typeface="楷体" pitchFamily="49" charset="-122"/>
                <a:ea typeface="楷体" pitchFamily="49" charset="-122"/>
                <a:sym typeface="+mn-ea"/>
              </a:rPr>
              <a:t>汉朝《白虎通义》五经篇曰：“孔子居（生活在）周之末世（公元前551年―公元前479年），王道陵迟，礼乐废坏，强陵弱，众暴寡，天子不敢诛，方伯不敢伐</a:t>
            </a:r>
            <a:r>
              <a:rPr lang="zh-CN" altLang="zh-CN" sz="1200" noProof="1" smtClean="0">
                <a:latin typeface="楷体" pitchFamily="49" charset="-122"/>
                <a:ea typeface="楷体" pitchFamily="49" charset="-122"/>
                <a:sym typeface="+mn-ea"/>
              </a:rPr>
              <a:t>……</a:t>
            </a:r>
            <a:r>
              <a:rPr lang="zh-CN" altLang="en-US" sz="1200" noProof="1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sym typeface="+mn-ea"/>
              </a:rPr>
              <a:t>故追定五经以行其道。</a:t>
            </a:r>
            <a:r>
              <a:rPr lang="zh-CN" altLang="zh-CN" sz="1200" noProof="1" smtClean="0">
                <a:latin typeface="楷体" pitchFamily="49" charset="-122"/>
                <a:ea typeface="楷体" pitchFamily="49" charset="-122"/>
                <a:sym typeface="+mn-ea"/>
              </a:rPr>
              <a:t>”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zh-CN" altLang="en-US" sz="1200" noProof="1" smtClean="0">
                <a:latin typeface="楷体" pitchFamily="49" charset="-122"/>
                <a:ea typeface="楷体" pitchFamily="49" charset="-122"/>
                <a:sym typeface="+mn-ea"/>
              </a:rPr>
              <a:t>　　孔子曰：</a:t>
            </a:r>
            <a:r>
              <a:rPr lang="zh-CN" altLang="zh-CN" sz="1200" noProof="1" smtClean="0">
                <a:latin typeface="楷体" pitchFamily="49" charset="-122"/>
                <a:ea typeface="楷体" pitchFamily="49" charset="-122"/>
                <a:sym typeface="+mn-ea"/>
              </a:rPr>
              <a:t>“</a:t>
            </a:r>
            <a:r>
              <a:rPr lang="zh-CN" altLang="en-US" sz="1200" noProof="1" smtClean="0">
                <a:latin typeface="楷体" pitchFamily="49" charset="-122"/>
                <a:ea typeface="楷体" pitchFamily="49" charset="-122"/>
                <a:sym typeface="+mn-ea"/>
              </a:rPr>
              <a:t>六艺于治一也。礼以节人，乐以发和，书以道事，诗以达意，易以神化，春秋以义。</a:t>
            </a:r>
            <a:r>
              <a:rPr lang="zh-CN" altLang="zh-CN" sz="1200" noProof="1" smtClean="0">
                <a:latin typeface="楷体" pitchFamily="49" charset="-122"/>
                <a:ea typeface="楷体" pitchFamily="49" charset="-122"/>
                <a:sym typeface="+mn-ea"/>
              </a:rPr>
              <a:t>”</a:t>
            </a:r>
          </a:p>
          <a:p>
            <a:pPr algn="r" eaLnBrk="1" hangingPunct="1">
              <a:lnSpc>
                <a:spcPct val="150000"/>
              </a:lnSpc>
              <a:defRPr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sym typeface="+mn-ea"/>
              </a:rPr>
              <a:t>《诗经》《尚书》《礼记》《周易》 《春秋》</a:t>
            </a:r>
            <a:endParaRPr lang="zh-CN" altLang="en-US" sz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5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197046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7780" y="379571"/>
            <a:ext cx="2763124" cy="29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夏朝：前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2070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---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前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1600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年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21449" y="1063823"/>
            <a:ext cx="3175868" cy="2337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8577" tIns="24289" rIns="48577" bIns="24289" anchor="ctr">
            <a:spAutoFit/>
          </a:bodyPr>
          <a:lstStyle/>
          <a:p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夏代已出现了凌驾于全社会之上的公共权力。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05167" y="1409962"/>
            <a:ext cx="4856920" cy="111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（霍布斯）在国家出现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以前，人类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处于一种自然状态。人们完全按照自己的本性而生活和活动。每一个人具有对一切东西的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权利，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为了实现自己占有一切的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“自然权利”，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人类陷于“一切人反对一切人的战争”状态。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5" descr="夏区域图 拷贝"/>
          <p:cNvPicPr>
            <a:picLocks noChangeAspect="1" noChangeArrowheads="1"/>
          </p:cNvPicPr>
          <p:nvPr/>
        </p:nvPicPr>
        <p:blipFill>
          <a:blip r:embed="rId4">
            <a:lum bright="-6000" contrast="36000"/>
          </a:blip>
          <a:srcRect/>
          <a:stretch>
            <a:fillRect/>
          </a:stretch>
        </p:blipFill>
        <p:spPr bwMode="auto">
          <a:xfrm>
            <a:off x="1675519" y="793754"/>
            <a:ext cx="3642847" cy="228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>
            <a:spLocks noChangeArrowheads="1"/>
          </p:cNvSpPr>
          <p:nvPr/>
        </p:nvSpPr>
        <p:spPr bwMode="auto">
          <a:xfrm>
            <a:off x="295275" y="206093"/>
            <a:ext cx="4964112" cy="5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577" tIns="24289" rIns="48577" bIns="24289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仿宋_GB2312" pitchFamily="1" charset="-122"/>
              </a:rPr>
              <a:t>约公元前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  <a:sym typeface="仿宋_GB2312" pitchFamily="1" charset="-122"/>
              </a:rPr>
              <a:t>2070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仿宋_GB2312" pitchFamily="1" charset="-122"/>
              </a:rPr>
              <a:t>年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  <a:sym typeface="仿宋_GB2312" pitchFamily="1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仿宋_GB2312" pitchFamily="1" charset="-122"/>
              </a:rPr>
              <a:t>古代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仿宋_GB2312" pitchFamily="1" charset="-122"/>
              </a:rPr>
              <a:t>中国的第一个</a:t>
            </a:r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仿宋_GB2312" pitchFamily="1" charset="-122"/>
              </a:rPr>
              <a:t>国家政权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仿宋_GB2312" pitchFamily="1" charset="-122"/>
              </a:rPr>
              <a:t>夏朝出现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36563" y="246064"/>
            <a:ext cx="4791075" cy="91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577" tIns="24289" rIns="48577" bIns="2428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早期国家一旦</a:t>
            </a:r>
            <a:r>
              <a:rPr lang="zh-CN" altLang="en-US" sz="1300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建立，两</a:t>
            </a:r>
            <a:r>
              <a:rPr lang="zh-CN" altLang="en-US" sz="13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个问题就不容</a:t>
            </a:r>
            <a:r>
              <a:rPr lang="zh-CN" altLang="en-US" sz="1300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回避：</a:t>
            </a:r>
            <a:endParaRPr lang="zh-CN" altLang="en-US" sz="13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3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（一）最高统治权力如何传承才能确保统治秩序的</a:t>
            </a:r>
            <a:r>
              <a:rPr lang="zh-CN" altLang="en-US" sz="1300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稳定；</a:t>
            </a:r>
            <a:endParaRPr lang="zh-CN" altLang="en-US" sz="13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3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（二）采取怎样的方式才能有效维系中央对地方的控制。 </a:t>
            </a:r>
          </a:p>
        </p:txBody>
      </p:sp>
      <p:sp>
        <p:nvSpPr>
          <p:cNvPr id="5" name="文本框 6"/>
          <p:cNvSpPr txBox="1">
            <a:spLocks noChangeArrowheads="1"/>
          </p:cNvSpPr>
          <p:nvPr/>
        </p:nvSpPr>
        <p:spPr bwMode="auto">
          <a:xfrm>
            <a:off x="576264" y="1385889"/>
            <a:ext cx="2492375" cy="24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577" tIns="24289" rIns="48577" bIns="24289">
            <a:spAutoFit/>
          </a:bodyPr>
          <a:lstStyle/>
          <a:p>
            <a:r>
              <a:rPr lang="en-US" altLang="zh-CN" sz="1300" dirty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300" dirty="0">
                <a:latin typeface="微软雅黑" pitchFamily="34" charset="-122"/>
                <a:ea typeface="微软雅黑" pitchFamily="34" charset="-122"/>
              </a:rPr>
              <a:t>王位世袭制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58788" y="1797051"/>
            <a:ext cx="4765595" cy="100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300" dirty="0">
                <a:latin typeface="黑体" pitchFamily="49" charset="-122"/>
              </a:rPr>
              <a:t>    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禹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崩，虽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授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益，益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之佐禹日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浅，天下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未洽。故诸侯皆去益而朝启</a:t>
            </a:r>
            <a:r>
              <a:rPr lang="en-US" altLang="zh-CN" sz="1300" dirty="0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启遂即天子之位。  </a:t>
            </a:r>
            <a:endParaRPr lang="en-US" altLang="zh-CN" sz="1300" dirty="0">
              <a:latin typeface="楷体" pitchFamily="49" charset="-122"/>
              <a:ea typeface="楷体" pitchFamily="49" charset="-122"/>
            </a:endParaRP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r>
              <a:rPr lang="en-US" altLang="zh-CN" sz="1300" dirty="0">
                <a:latin typeface="楷体" pitchFamily="49" charset="-122"/>
                <a:ea typeface="楷体" pitchFamily="49" charset="-122"/>
              </a:rPr>
              <a:t>              </a:t>
            </a:r>
            <a:r>
              <a:rPr lang="en-US" altLang="zh-CN" sz="1300" dirty="0" smtClean="0">
                <a:latin typeface="楷体" pitchFamily="49" charset="-122"/>
                <a:ea typeface="楷体" pitchFamily="49" charset="-122"/>
              </a:rPr>
              <a:t>——《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史记</a:t>
            </a:r>
            <a:r>
              <a:rPr lang="en-US" altLang="zh-CN" sz="1300" dirty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夏本纪</a:t>
            </a:r>
            <a:r>
              <a:rPr lang="en-US" altLang="zh-CN" sz="1300" dirty="0">
                <a:latin typeface="楷体" pitchFamily="49" charset="-122"/>
                <a:ea typeface="楷体" pitchFamily="49" charset="-122"/>
              </a:rPr>
              <a:t>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342901" y="573088"/>
            <a:ext cx="4886324" cy="2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itchFamily="49" charset="-122"/>
              </a:rPr>
              <a:t>（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2.内外“服”的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推测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896" y="1128079"/>
            <a:ext cx="4905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    夏代的统治区域同样能够分为“服”内与“服”外两个部分，“服”内是夏的直接控制区（夏族自己的城邦国家），而“服”外是其他异姓方国。 </a:t>
            </a:r>
          </a:p>
          <a:p>
            <a:pPr algn="r">
              <a:lnSpc>
                <a:spcPct val="150000"/>
              </a:lnSpc>
            </a:pP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      ——张鸣 《中国政治史导论》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277381" y="222555"/>
            <a:ext cx="4433888" cy="24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577" tIns="24289" rIns="48577" bIns="24289">
            <a:spAutoFit/>
          </a:bodyPr>
          <a:lstStyle/>
          <a:p>
            <a:r>
              <a:rPr lang="zh-CN" altLang="en-US" sz="1300" dirty="0">
                <a:latin typeface="微软雅黑" pitchFamily="34" charset="-122"/>
                <a:ea typeface="微软雅黑" pitchFamily="34" charset="-122"/>
              </a:rPr>
              <a:t>关于夏朝的</a:t>
            </a:r>
            <a:r>
              <a:rPr lang="zh-CN" altLang="en-US" sz="1300" dirty="0" smtClean="0">
                <a:latin typeface="微软雅黑" pitchFamily="34" charset="-122"/>
                <a:ea typeface="微软雅黑" pitchFamily="34" charset="-122"/>
              </a:rPr>
              <a:t>历史：文献</a:t>
            </a:r>
            <a:r>
              <a:rPr lang="zh-CN" altLang="en-US" sz="1300" dirty="0">
                <a:latin typeface="微软雅黑" pitchFamily="34" charset="-122"/>
                <a:ea typeface="微软雅黑" pitchFamily="34" charset="-122"/>
              </a:rPr>
              <a:t>《尚书》《史记</a:t>
            </a:r>
            <a:r>
              <a:rPr lang="zh-CN" altLang="zh-CN" sz="1300" dirty="0"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1300" dirty="0">
                <a:latin typeface="微软雅黑" pitchFamily="34" charset="-122"/>
                <a:ea typeface="微软雅黑" pitchFamily="34" charset="-122"/>
              </a:rPr>
              <a:t>夏本纪》</a:t>
            </a: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316824" y="544274"/>
            <a:ext cx="4900282" cy="184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     </a:t>
            </a:r>
            <a:r>
              <a:rPr lang="en-US" altLang="zh-CN" sz="1300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从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考古学上探索夏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文化，基本上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是从</a:t>
            </a:r>
            <a:r>
              <a:rPr lang="en-US" altLang="zh-CN" sz="1300" dirty="0">
                <a:latin typeface="楷体" pitchFamily="49" charset="-122"/>
                <a:ea typeface="楷体" pitchFamily="49" charset="-122"/>
              </a:rPr>
              <a:t>1959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年以来逐步展开。一般认为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  <a:sym typeface="黑体" pitchFamily="49" charset="-122"/>
              </a:rPr>
              <a:t>分布于河南西部和山西南部的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二里头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文化，无论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从相对年代、分布地域、发展水平还是某些文化特征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来看，都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应该是夏文化……夏文华有一个重要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标志，就是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青铜冶铸技术的产生和青铜器的应用。与此相关的是礼制的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形成，宫殿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和宗庙的出现。</a:t>
            </a:r>
            <a:r>
              <a:rPr lang="zh-CN" altLang="en-US" sz="13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      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en-US" altLang="zh-CN" sz="1300" dirty="0">
                <a:latin typeface="楷体" pitchFamily="49" charset="-122"/>
                <a:ea typeface="楷体" pitchFamily="49" charset="-122"/>
              </a:rPr>
              <a:t>                ——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中华文明史第一卷</a:t>
            </a: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460956" y="2393819"/>
            <a:ext cx="4756150" cy="60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577" tIns="24289" rIns="48577" bIns="2428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ea typeface="黑体" pitchFamily="49" charset="-122"/>
                <a:sym typeface="黑体" pitchFamily="49" charset="-122"/>
              </a:rPr>
              <a:t>       </a:t>
            </a:r>
            <a:r>
              <a:rPr lang="zh-CN" altLang="zh-CN" sz="12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二里头文化遗址</a:t>
            </a:r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意义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：</a:t>
            </a:r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弥补</a:t>
            </a:r>
            <a:r>
              <a:rPr lang="zh-CN" altLang="zh-CN" sz="12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了夏史研究中文献记载的</a:t>
            </a:r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不足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；</a:t>
            </a:r>
            <a:endParaRPr lang="en-US" altLang="zh-CN" sz="1200" dirty="0">
              <a:latin typeface="微软雅黑" pitchFamily="34" charset="-122"/>
              <a:ea typeface="微软雅黑" pitchFamily="34" charset="-122"/>
              <a:sym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2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纠正了以往夏史研究中的</a:t>
            </a:r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错误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；</a:t>
            </a:r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有助于</a:t>
            </a:r>
            <a:r>
              <a:rPr lang="zh-CN" altLang="zh-CN" sz="12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深入研究中国文明的起源</a:t>
            </a:r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。</a:t>
            </a:r>
            <a:endParaRPr lang="zh-CN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4" b="3434"/>
          <a:stretch>
            <a:fillRect/>
          </a:stretch>
        </p:blipFill>
        <p:spPr>
          <a:xfrm>
            <a:off x="0" y="0"/>
            <a:ext cx="5761038" cy="324008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957235" y="683231"/>
            <a:ext cx="1752603" cy="472732"/>
            <a:chOff x="5714599" y="2076217"/>
            <a:chExt cx="3864839" cy="1042588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5714599" y="2076217"/>
              <a:ext cx="2858302" cy="814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1800" b="1" spc="137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教学内容</a:t>
              </a:r>
            </a:p>
          </p:txBody>
        </p:sp>
        <p:sp>
          <p:nvSpPr>
            <p:cNvPr id="7" name="TextBox 111"/>
            <p:cNvSpPr txBox="1"/>
            <p:nvPr/>
          </p:nvSpPr>
          <p:spPr>
            <a:xfrm>
              <a:off x="5998038" y="2711533"/>
              <a:ext cx="3581400" cy="407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TEACHING CONTENT</a:t>
              </a:r>
              <a:endParaRPr lang="zh-CN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48566" y="678002"/>
            <a:ext cx="939454" cy="949630"/>
            <a:chOff x="2918306" y="1498847"/>
            <a:chExt cx="1553762" cy="157077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05" t="64843" r="34350" b="-912"/>
            <a:stretch>
              <a:fillRect/>
            </a:stretch>
          </p:blipFill>
          <p:spPr>
            <a:xfrm>
              <a:off x="2918306" y="1498847"/>
              <a:ext cx="1553762" cy="1570775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339961" y="1961070"/>
              <a:ext cx="838312" cy="738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14635">
                <a:defRPr/>
              </a:pPr>
              <a:r>
                <a:rPr lang="en-US" altLang="zh-CN" sz="2300" kern="0" dirty="0">
                  <a:solidFill>
                    <a:srgbClr val="96D02B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0 1</a:t>
              </a:r>
              <a:endParaRPr lang="zh-CN" altLang="en-US" sz="2300" kern="0" dirty="0">
                <a:solidFill>
                  <a:srgbClr val="96D02B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10914" y="1516416"/>
            <a:ext cx="2948668" cy="932987"/>
          </a:xfrm>
          <a:prstGeom prst="rect">
            <a:avLst/>
          </a:prstGeom>
          <a:noFill/>
        </p:spPr>
        <p:txBody>
          <a:bodyPr wrap="square" lIns="55285" tIns="27642" rIns="55285" bIns="27642" rtlCol="0">
            <a:spAutoFit/>
          </a:bodyPr>
          <a:lstStyle/>
          <a:p>
            <a:pPr algn="ctr">
              <a:defRPr/>
            </a:pP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通史体例中国古代史复习</a:t>
            </a:r>
          </a:p>
          <a:p>
            <a:pPr algn="ctr">
              <a:defRPr/>
            </a:pPr>
            <a:endParaRPr lang="en-US" altLang="zh-CN" sz="15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第一讲</a:t>
            </a:r>
            <a:r>
              <a:rPr lang="en-US" altLang="zh-CN" sz="15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原始社会</a:t>
            </a:r>
            <a:r>
              <a:rPr lang="en-US" altLang="zh-CN" sz="1500" b="1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夏商西周</a:t>
            </a:r>
          </a:p>
          <a:p>
            <a:pPr algn="ctr"/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19722" y="339375"/>
            <a:ext cx="5000625" cy="36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lIns="48577" tIns="24289" rIns="48577" bIns="2428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《左传》昭公</a:t>
            </a:r>
            <a:r>
              <a:rPr lang="zh-CN" altLang="zh-CN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六年</a:t>
            </a:r>
            <a:r>
              <a:rPr lang="zh-CN" altLang="en-US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zh-CN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sz="1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夏有乱</a:t>
            </a:r>
            <a:r>
              <a:rPr lang="zh-CN" altLang="zh-CN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政</a:t>
            </a:r>
            <a:r>
              <a:rPr lang="zh-CN" altLang="en-US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而</a:t>
            </a:r>
            <a:r>
              <a:rPr lang="zh-CN" altLang="zh-CN" sz="1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作禹</a:t>
            </a:r>
            <a:r>
              <a:rPr lang="zh-CN" altLang="zh-CN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刑”</a:t>
            </a:r>
            <a:r>
              <a:rPr lang="zh-CN" altLang="zh-CN" sz="1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经典繁颜体"/>
              </a:rPr>
              <a:t>                  </a:t>
            </a:r>
            <a:endParaRPr lang="zh-CN" altLang="zh-CN" sz="1600" dirty="0">
              <a:solidFill>
                <a:srgbClr val="FF0000"/>
              </a:solidFill>
              <a:latin typeface="楷体" pitchFamily="49" charset="-122"/>
              <a:ea typeface="楷体" pitchFamily="49" charset="-122"/>
              <a:cs typeface="经典繁颜体"/>
            </a:endParaRPr>
          </a:p>
        </p:txBody>
      </p:sp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534036" y="700051"/>
            <a:ext cx="4876165" cy="214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　  </a:t>
            </a:r>
            <a:r>
              <a:rPr lang="zh-CN" altLang="en-US" dirty="0" smtClean="0"/>
              <a:t>       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夏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是中国历史上第一个奴隶制国家。代表奴隶主阶级的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夏王，发布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各种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命令，当时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叫诰、训、誓等。这些都是夏朝法律的表现形式。 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刑，是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夏朝法律的另一种形式。刑的起源同战争有关。早期古代的“刑”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字，既有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惩罚犯罪的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意思，又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作为一般意义上的“法”字使用。夏代法律在古文献称“禹刑”。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《左传·昭公六年》：“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夏有乱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政，而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作禹刑。”以“禹刑”来称呼夏朝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法律，是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表示对开国君主和杰出祖先禹的崇敬和怀念。</a:t>
            </a:r>
          </a:p>
        </p:txBody>
      </p:sp>
      <p:sp>
        <p:nvSpPr>
          <p:cNvPr id="6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129271" y="474619"/>
            <a:ext cx="3934598" cy="2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r>
              <a:rPr lang="en-US" altLang="zh-CN" sz="1300" dirty="0"/>
              <a:t>                        </a:t>
            </a:r>
            <a:r>
              <a:rPr lang="zh-CN" altLang="en-US" sz="1300" dirty="0">
                <a:latin typeface="微软雅黑" pitchFamily="34" charset="-122"/>
                <a:ea typeface="微软雅黑" pitchFamily="34" charset="-122"/>
              </a:rPr>
              <a:t>中华文明的</a:t>
            </a:r>
            <a:r>
              <a:rPr lang="zh-CN" altLang="en-US" sz="1300" dirty="0" smtClean="0">
                <a:latin typeface="微软雅黑" pitchFamily="34" charset="-122"/>
                <a:ea typeface="微软雅黑" pitchFamily="34" charset="-122"/>
              </a:rPr>
              <a:t>肇始 </a:t>
            </a:r>
            <a:r>
              <a:rPr lang="en-US" altLang="zh-CN" sz="1300" dirty="0" smtClean="0"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zh-CN" altLang="en-US" sz="1300" dirty="0" smtClean="0">
                <a:latin typeface="微软雅黑" pitchFamily="34" charset="-122"/>
                <a:ea typeface="微软雅黑" pitchFamily="34" charset="-122"/>
              </a:rPr>
              <a:t>夏     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222" y="745882"/>
            <a:ext cx="49695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    与禅让制的五帝时代-龙山时代相比，无论文献记载还是考古发现，夏代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二里头文化时期都发生了重大变化。废“天下为公”而行“天下为家”；变货力不藏于己而为货力为己，人们“各亲其亲，各子其子”，私有观念深化了。象征权利和威严的大型宫殿，反映尊卑与贵贱的各类墓葬，表示礼制存在与战争状况的青铜制品等，无不说明国家已经出现，社会已步入文明时代。    </a:t>
            </a:r>
            <a:endParaRPr lang="en-US" altLang="zh-CN" sz="1200" dirty="0" smtClean="0">
              <a:latin typeface="楷体" pitchFamily="49" charset="-122"/>
              <a:ea typeface="楷体" pitchFamily="49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                             ——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中华文明史 第一卷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278071" y="64894"/>
            <a:ext cx="3271755" cy="304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《十二表法》</a:t>
            </a:r>
            <a:r>
              <a:rPr lang="zh-CN" altLang="zh-CN" sz="1200" dirty="0">
                <a:latin typeface="楷体" pitchFamily="49" charset="-122"/>
                <a:ea typeface="楷体" pitchFamily="49" charset="-122"/>
              </a:rPr>
              <a:t>将作为家庭首领的家父享有独特的巨大权力具体化并且细分化。其对家父唯一的明确限制是有一条“若家父出卖家子三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次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家子</a:t>
            </a:r>
            <a:r>
              <a:rPr lang="zh-CN" altLang="zh-CN" sz="1200" dirty="0">
                <a:latin typeface="楷体" pitchFamily="49" charset="-122"/>
                <a:ea typeface="楷体" pitchFamily="49" charset="-122"/>
              </a:rPr>
              <a:t>即脱离家父”的规则。家父对隶属于他的后裔的财产和生命拥有绝对支配权。当家父欲行使对其后裔处以死刑的权力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时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必须</a:t>
            </a:r>
            <a:r>
              <a:rPr lang="zh-CN" altLang="zh-CN" sz="1200" dirty="0">
                <a:latin typeface="楷体" pitchFamily="49" charset="-122"/>
                <a:ea typeface="楷体" pitchFamily="49" charset="-122"/>
              </a:rPr>
              <a:t>召集理事会进行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听审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家父</a:t>
            </a:r>
            <a:r>
              <a:rPr lang="zh-CN" altLang="zh-CN" sz="1200" dirty="0">
                <a:latin typeface="楷体" pitchFamily="49" charset="-122"/>
                <a:ea typeface="楷体" pitchFamily="49" charset="-122"/>
              </a:rPr>
              <a:t>的行为要受到这个理事会裁决的约束。处在绝对家父权之下的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家子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能够</a:t>
            </a:r>
            <a:r>
              <a:rPr lang="zh-CN" altLang="zh-CN" sz="1200" dirty="0">
                <a:latin typeface="楷体" pitchFamily="49" charset="-122"/>
                <a:ea typeface="楷体" pitchFamily="49" charset="-122"/>
              </a:rPr>
              <a:t>和家父一样自由地投票和担任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执法官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公法</a:t>
            </a:r>
            <a:r>
              <a:rPr lang="zh-CN" altLang="zh-CN" sz="1200" dirty="0">
                <a:latin typeface="楷体" pitchFamily="49" charset="-122"/>
                <a:ea typeface="楷体" pitchFamily="49" charset="-122"/>
              </a:rPr>
              <a:t>与私法并不相矛盾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1200" dirty="0" smtClean="0">
              <a:latin typeface="楷体" pitchFamily="49" charset="-122"/>
              <a:ea typeface="楷体" pitchFamily="49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zh-CN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en-US" altLang="zh-CN" dirty="0">
                <a:latin typeface="楷体" pitchFamily="49" charset="-122"/>
                <a:ea typeface="楷体" pitchFamily="49" charset="-122"/>
              </a:rPr>
              <a:t>[</a:t>
            </a:r>
            <a:r>
              <a:rPr lang="zh-CN" altLang="zh-CN" dirty="0">
                <a:latin typeface="楷体" pitchFamily="49" charset="-122"/>
                <a:ea typeface="楷体" pitchFamily="49" charset="-122"/>
              </a:rPr>
              <a:t>英</a:t>
            </a:r>
            <a:r>
              <a:rPr lang="en-US" altLang="zh-CN" dirty="0">
                <a:latin typeface="楷体" pitchFamily="49" charset="-122"/>
                <a:ea typeface="楷体" pitchFamily="49" charset="-122"/>
              </a:rPr>
              <a:t>] H.F</a:t>
            </a:r>
            <a:r>
              <a:rPr lang="zh-CN" altLang="zh-CN" dirty="0">
                <a:latin typeface="楷体" pitchFamily="49" charset="-122"/>
                <a:ea typeface="楷体" pitchFamily="49" charset="-122"/>
              </a:rPr>
              <a:t>乔洛维茨</a:t>
            </a:r>
            <a:r>
              <a:rPr lang="en-US" altLang="zh-CN" dirty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zh-CN" dirty="0">
                <a:latin typeface="楷体" pitchFamily="49" charset="-122"/>
                <a:ea typeface="楷体" pitchFamily="49" charset="-122"/>
              </a:rPr>
              <a:t>巴里·尼古拉斯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</a:rPr>
              <a:t>《罗马法研究历史导论》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204608" y="117754"/>
            <a:ext cx="1967761" cy="289598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2016-17年朝阳   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dirty="0">
                <a:latin typeface="楷体" pitchFamily="49" charset="-122"/>
                <a:ea typeface="楷体" pitchFamily="49" charset="-122"/>
              </a:rPr>
              <a:t>      </a:t>
            </a:r>
            <a:endParaRPr lang="en-US" altLang="zh-CN" sz="14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中国青铜时代的法律，注重法以“刑”为核心的同时，“纳上下于道德，而合天子、诸侯、大夫、士、庶民成一道德团体”，制度和礼皆是道德之器械。这种纳法律于道德的传统，流衍于后世。</a:t>
            </a:r>
          </a:p>
          <a:p>
            <a:pPr algn="r">
              <a:lnSpc>
                <a:spcPct val="150000"/>
              </a:lnSpc>
            </a:pP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梁治平《中华文明读本·法律体系篇》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05576" y="655924"/>
            <a:ext cx="5040312" cy="37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577" tIns="24289" rIns="48577" bIns="24289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概括“中国青铜时代的法律”与古罗马《十二铜表法》的不同</a:t>
            </a:r>
            <a:endParaRPr lang="zh-CN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8101" y="1154995"/>
            <a:ext cx="5275263" cy="120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7" rIns="91435" bIns="45717">
            <a:spAutoFit/>
          </a:bodyPr>
          <a:lstStyle/>
          <a:p>
            <a:pPr indent="358775">
              <a:lnSpc>
                <a:spcPct val="150000"/>
              </a:lnSpc>
            </a:pP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夏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商周时代的中国法律重刑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法，与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血缘政治相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结合，强调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法律是道德的补充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1200" dirty="0" smtClean="0">
              <a:latin typeface="楷体" pitchFamily="49" charset="-122"/>
              <a:ea typeface="楷体" pitchFamily="49" charset="-122"/>
            </a:endParaRPr>
          </a:p>
          <a:p>
            <a:pPr indent="358775">
              <a:lnSpc>
                <a:spcPct val="150000"/>
              </a:lnSpc>
            </a:pP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古罗马</a:t>
            </a:r>
            <a:r>
              <a:rPr lang="zh-CN" altLang="zh-CN" sz="1200" dirty="0">
                <a:latin typeface="楷体" pitchFamily="49" charset="-122"/>
                <a:ea typeface="楷体" pitchFamily="49" charset="-122"/>
              </a:rPr>
              <a:t>的《十二铜表法》以私法为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核心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注重</a:t>
            </a:r>
            <a:r>
              <a:rPr lang="zh-CN" altLang="zh-CN" sz="1200" dirty="0">
                <a:latin typeface="楷体" pitchFamily="49" charset="-122"/>
                <a:ea typeface="楷体" pitchFamily="49" charset="-122"/>
              </a:rPr>
              <a:t>维护家父的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支配权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注重</a:t>
            </a:r>
            <a:r>
              <a:rPr lang="zh-CN" altLang="zh-CN" sz="1200" dirty="0">
                <a:latin typeface="楷体" pitchFamily="49" charset="-122"/>
                <a:ea typeface="楷体" pitchFamily="49" charset="-122"/>
              </a:rPr>
              <a:t>法律程序、公法与私法并立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1200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093540" y="190500"/>
            <a:ext cx="4281722" cy="27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500" dirty="0" smtClean="0">
                <a:latin typeface="微软雅黑" pitchFamily="34" charset="-122"/>
                <a:ea typeface="微软雅黑" pitchFamily="34" charset="-122"/>
              </a:rPr>
              <a:t>公元前</a:t>
            </a:r>
            <a:r>
              <a:rPr lang="zh-CN" altLang="zh-CN" sz="1500" dirty="0" smtClean="0">
                <a:latin typeface="微软雅黑" pitchFamily="34" charset="-122"/>
                <a:ea typeface="微软雅黑" pitchFamily="34" charset="-122"/>
              </a:rPr>
              <a:t>16</a:t>
            </a:r>
            <a:r>
              <a:rPr lang="zh-CN" altLang="en-US" sz="1500" dirty="0" smtClean="0">
                <a:latin typeface="微软雅黑" pitchFamily="34" charset="-122"/>
                <a:ea typeface="微软雅黑" pitchFamily="34" charset="-122"/>
              </a:rPr>
              <a:t>世纪</a:t>
            </a:r>
            <a:r>
              <a:rPr lang="zh-CN" altLang="zh-CN" sz="1500" dirty="0">
                <a:latin typeface="微软雅黑" pitchFamily="34" charset="-122"/>
                <a:ea typeface="微软雅黑" pitchFamily="34" charset="-122"/>
              </a:rPr>
              <a:t>---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公元前</a:t>
            </a:r>
            <a:r>
              <a:rPr lang="zh-CN" altLang="zh-CN" sz="1500" dirty="0">
                <a:latin typeface="微软雅黑" pitchFamily="34" charset="-122"/>
                <a:ea typeface="微软雅黑" pitchFamily="34" charset="-122"/>
              </a:rPr>
              <a:t>1046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年</a:t>
            </a:r>
          </a:p>
        </p:txBody>
      </p:sp>
      <p:pic>
        <p:nvPicPr>
          <p:cNvPr id="45060" name="Picture 5" descr="商祭祀狩猎涂硃牛骨刻辞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938" y="692150"/>
            <a:ext cx="1725612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文本框 1"/>
          <p:cNvSpPr txBox="1">
            <a:spLocks noChangeArrowheads="1"/>
          </p:cNvSpPr>
          <p:nvPr/>
        </p:nvSpPr>
        <p:spPr bwMode="auto">
          <a:xfrm>
            <a:off x="2424430" y="679754"/>
            <a:ext cx="2819400" cy="121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577" tIns="24289" rIns="48577" bIns="24289">
            <a:spAutoFit/>
          </a:bodyPr>
          <a:lstStyle/>
          <a:p>
            <a:pPr indent="358775">
              <a:lnSpc>
                <a:spcPct val="150000"/>
              </a:lnSpc>
            </a:pPr>
            <a:r>
              <a:rPr lang="zh-CN" altLang="en-US" sz="1300" dirty="0">
                <a:latin typeface="微软雅黑" pitchFamily="34" charset="-122"/>
                <a:ea typeface="微软雅黑" pitchFamily="34" charset="-122"/>
              </a:rPr>
              <a:t>河南殷墟出土的</a:t>
            </a:r>
            <a:r>
              <a:rPr lang="zh-CN" altLang="en-US" sz="1300" dirty="0" smtClean="0">
                <a:latin typeface="微软雅黑" pitchFamily="34" charset="-122"/>
                <a:ea typeface="微软雅黑" pitchFamily="34" charset="-122"/>
              </a:rPr>
              <a:t>甲骨文，证实</a:t>
            </a:r>
            <a:r>
              <a:rPr lang="zh-CN" altLang="en-US" sz="1300" dirty="0">
                <a:latin typeface="微软雅黑" pitchFamily="34" charset="-122"/>
                <a:ea typeface="微软雅黑" pitchFamily="34" charset="-122"/>
              </a:rPr>
              <a:t>了文献中关于商朝的的部分历史记载。</a:t>
            </a:r>
          </a:p>
          <a:p>
            <a:pPr indent="358775">
              <a:lnSpc>
                <a:spcPct val="150000"/>
              </a:lnSpc>
            </a:pPr>
            <a:r>
              <a:rPr lang="zh-CN" altLang="en-US" sz="1300" dirty="0">
                <a:latin typeface="微软雅黑" pitchFamily="34" charset="-122"/>
                <a:ea typeface="微软雅黑" pitchFamily="34" charset="-122"/>
              </a:rPr>
              <a:t>知道考古材料与传世文献在历史研究中的不同作用。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1050" y="2022118"/>
            <a:ext cx="306125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00" dirty="0" smtClean="0">
                <a:latin typeface="微软雅黑" pitchFamily="34" charset="-122"/>
                <a:ea typeface="微软雅黑" pitchFamily="34" charset="-122"/>
              </a:rPr>
              <a:t>商王通过垄断神权以强化王权</a:t>
            </a:r>
            <a:endParaRPr lang="en-US" altLang="zh-CN" sz="13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1300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殷人尊神，率民以事神，先鬼而厚礼</a:t>
            </a:r>
            <a:r>
              <a:rPr lang="en-US" altLang="zh-CN" sz="1300" dirty="0" smtClean="0">
                <a:latin typeface="楷体" pitchFamily="49" charset="-122"/>
                <a:ea typeface="楷体" pitchFamily="49" charset="-122"/>
              </a:rPr>
              <a:t>”</a:t>
            </a:r>
          </a:p>
          <a:p>
            <a:endParaRPr lang="zh-CN" altLang="en-US" dirty="0"/>
          </a:p>
        </p:txBody>
      </p:sp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36315" y="167477"/>
            <a:ext cx="657225" cy="27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577" tIns="24289" rIns="48577" bIns="24289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500" dirty="0" smtClean="0">
                <a:latin typeface="微软雅黑" pitchFamily="34" charset="-122"/>
                <a:ea typeface="微软雅黑" pitchFamily="34" charset="-122"/>
              </a:rPr>
              <a:t> 商朝</a:t>
            </a:r>
            <a:endParaRPr lang="zh-CN" altLang="en-US" sz="15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>
            <a:spLocks noChangeArrowheads="1"/>
          </p:cNvSpPr>
          <p:nvPr/>
        </p:nvSpPr>
        <p:spPr bwMode="auto">
          <a:xfrm>
            <a:off x="542995" y="377714"/>
            <a:ext cx="4760524" cy="233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2018年全国课标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Ⅱ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1. 据《史记》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记载，商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汤见野外有人捕猎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鸟兽，张设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的罗网四面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密实，认为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这样便将鸟兽杀绝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了，“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乃去其三面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”，因此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获得诸侯的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拥护，最终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推翻夏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桀，创立商朝，这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一记载意在说明</a:t>
            </a: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A. 商汤成功缘于他的仁德之心 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B. 捕猎是夏商时主要经济活动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C. 商朝已经注重生态环境保护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D. 资源争夺是夏商更替的主因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商朝地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9454" y="560268"/>
            <a:ext cx="2728686" cy="243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259567" y="872116"/>
            <a:ext cx="1021432" cy="22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vert="eaVert" wrap="square" lIns="48577" tIns="24289" rIns="48577" bIns="24289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zh-CN" sz="1500" dirty="0" smtClean="0">
                <a:latin typeface="楷体" pitchFamily="49" charset="-122"/>
                <a:ea typeface="楷体" pitchFamily="49" charset="-122"/>
              </a:rPr>
              <a:t>殷</a:t>
            </a:r>
            <a:r>
              <a:rPr lang="zh-CN" altLang="zh-CN" sz="1500" dirty="0">
                <a:latin typeface="楷体" pitchFamily="49" charset="-122"/>
                <a:ea typeface="楷体" pitchFamily="49" charset="-122"/>
              </a:rPr>
              <a:t>道</a:t>
            </a:r>
            <a:r>
              <a:rPr lang="zh-CN" altLang="zh-CN" sz="1500" dirty="0" smtClean="0">
                <a:latin typeface="楷体" pitchFamily="49" charset="-122"/>
                <a:ea typeface="楷体" pitchFamily="49" charset="-122"/>
              </a:rPr>
              <a:t>衰</a:t>
            </a:r>
            <a:r>
              <a:rPr lang="zh-CN" altLang="en-US" sz="1500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1500" dirty="0" smtClean="0">
                <a:latin typeface="楷体" pitchFamily="49" charset="-122"/>
                <a:ea typeface="楷体" pitchFamily="49" charset="-122"/>
              </a:rPr>
              <a:t>诸侯</a:t>
            </a:r>
            <a:r>
              <a:rPr lang="zh-CN" altLang="zh-CN" sz="1500" dirty="0">
                <a:latin typeface="楷体" pitchFamily="49" charset="-122"/>
                <a:ea typeface="楷体" pitchFamily="49" charset="-122"/>
              </a:rPr>
              <a:t>或不至。</a:t>
            </a:r>
          </a:p>
          <a:p>
            <a:pPr algn="ctr">
              <a:lnSpc>
                <a:spcPct val="200000"/>
              </a:lnSpc>
            </a:pPr>
            <a:r>
              <a:rPr lang="zh-CN" altLang="zh-CN" sz="1500" dirty="0" smtClean="0">
                <a:latin typeface="楷体" pitchFamily="49" charset="-122"/>
                <a:ea typeface="楷体" pitchFamily="49" charset="-122"/>
              </a:rPr>
              <a:t>殷复兴</a:t>
            </a:r>
            <a:r>
              <a:rPr lang="zh-CN" altLang="en-US" sz="1500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1500" dirty="0" smtClean="0">
                <a:latin typeface="楷体" pitchFamily="49" charset="-122"/>
                <a:ea typeface="楷体" pitchFamily="49" charset="-122"/>
              </a:rPr>
              <a:t>诸侯</a:t>
            </a:r>
            <a:r>
              <a:rPr lang="zh-CN" altLang="zh-CN" sz="1500" dirty="0">
                <a:latin typeface="楷体" pitchFamily="49" charset="-122"/>
                <a:ea typeface="楷体" pitchFamily="49" charset="-122"/>
              </a:rPr>
              <a:t>归之。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32916" y="217974"/>
            <a:ext cx="1205179" cy="2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内外服制度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58764" y="342224"/>
            <a:ext cx="5275344" cy="1233992"/>
          </a:xfrm>
          <a:prstGeom prst="rect">
            <a:avLst/>
          </a:prstGeom>
          <a:solidFill>
            <a:schemeClr val="bg1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岳麓版必修一</a:t>
            </a:r>
            <a:r>
              <a:rPr lang="en-US" altLang="zh-CN" sz="1100" dirty="0">
                <a:latin typeface="微软雅黑" pitchFamily="34" charset="-122"/>
                <a:ea typeface="微软雅黑" pitchFamily="34" charset="-122"/>
              </a:rPr>
              <a:t>P2  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从内外服联盟到封邦建国  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en-US" altLang="zh-CN" sz="11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1100" dirty="0" smtClean="0">
                <a:latin typeface="楷体" pitchFamily="49" charset="-122"/>
                <a:ea typeface="楷体" pitchFamily="49" charset="-122"/>
              </a:rPr>
              <a:t>商朝</a:t>
            </a:r>
            <a:r>
              <a:rPr lang="zh-CN" altLang="en-US" sz="1100" dirty="0">
                <a:latin typeface="楷体" pitchFamily="49" charset="-122"/>
                <a:ea typeface="楷体" pitchFamily="49" charset="-122"/>
              </a:rPr>
              <a:t>的主要政治制度是内服与外服制度。内服是王</a:t>
            </a:r>
            <a:r>
              <a:rPr lang="zh-CN" altLang="en-US" sz="1100" dirty="0" smtClean="0">
                <a:latin typeface="楷体" pitchFamily="49" charset="-122"/>
                <a:ea typeface="楷体" pitchFamily="49" charset="-122"/>
              </a:rPr>
              <a:t>畿，即</a:t>
            </a:r>
            <a:r>
              <a:rPr lang="zh-CN" altLang="en-US" sz="1100" dirty="0">
                <a:latin typeface="楷体" pitchFamily="49" charset="-122"/>
                <a:ea typeface="楷体" pitchFamily="49" charset="-122"/>
              </a:rPr>
              <a:t>商王直接统治的</a:t>
            </a:r>
            <a:r>
              <a:rPr lang="zh-CN" altLang="en-US" sz="1100" dirty="0" smtClean="0">
                <a:latin typeface="楷体" pitchFamily="49" charset="-122"/>
                <a:ea typeface="楷体" pitchFamily="49" charset="-122"/>
              </a:rPr>
              <a:t>地区，外</a:t>
            </a:r>
            <a:r>
              <a:rPr lang="zh-CN" altLang="en-US" sz="1100" dirty="0">
                <a:latin typeface="楷体" pitchFamily="49" charset="-122"/>
                <a:ea typeface="楷体" pitchFamily="49" charset="-122"/>
              </a:rPr>
              <a:t>服则是附属国管辖的</a:t>
            </a:r>
            <a:r>
              <a:rPr lang="zh-CN" altLang="en-US" sz="1100" dirty="0" smtClean="0">
                <a:latin typeface="楷体" pitchFamily="49" charset="-122"/>
                <a:ea typeface="楷体" pitchFamily="49" charset="-122"/>
              </a:rPr>
              <a:t>地区，商</a:t>
            </a:r>
            <a:r>
              <a:rPr lang="zh-CN" altLang="en-US" sz="1100" dirty="0">
                <a:latin typeface="楷体" pitchFamily="49" charset="-122"/>
                <a:ea typeface="楷体" pitchFamily="49" charset="-122"/>
              </a:rPr>
              <a:t>王控制着支配内服与外服的实际权利。商王对附属国的控制力是有限的。各附属国基本保持原有的社会</a:t>
            </a:r>
            <a:r>
              <a:rPr lang="zh-CN" altLang="en-US" sz="1100" dirty="0" smtClean="0">
                <a:latin typeface="楷体" pitchFamily="49" charset="-122"/>
                <a:ea typeface="楷体" pitchFamily="49" charset="-122"/>
              </a:rPr>
              <a:t>结构，除</a:t>
            </a:r>
            <a:r>
              <a:rPr lang="zh-CN" altLang="en-US" sz="1100" dirty="0">
                <a:latin typeface="楷体" pitchFamily="49" charset="-122"/>
                <a:ea typeface="楷体" pitchFamily="49" charset="-122"/>
              </a:rPr>
              <a:t>对商王承担应尽的义务</a:t>
            </a:r>
            <a:r>
              <a:rPr lang="zh-CN" altLang="en-US" sz="1100" dirty="0" smtClean="0">
                <a:latin typeface="楷体" pitchFamily="49" charset="-122"/>
                <a:ea typeface="楷体" pitchFamily="49" charset="-122"/>
              </a:rPr>
              <a:t>外，有</a:t>
            </a:r>
            <a:r>
              <a:rPr lang="zh-CN" altLang="en-US" sz="1100" dirty="0">
                <a:latin typeface="楷体" pitchFamily="49" charset="-122"/>
                <a:ea typeface="楷体" pitchFamily="49" charset="-122"/>
              </a:rPr>
              <a:t>很大的自主权。有的附属国还经常与商处于战争状态。</a:t>
            </a:r>
          </a:p>
        </p:txBody>
      </p:sp>
      <p:sp>
        <p:nvSpPr>
          <p:cNvPr id="53253" name="文本框 1"/>
          <p:cNvSpPr txBox="1">
            <a:spLocks noChangeArrowheads="1"/>
          </p:cNvSpPr>
          <p:nvPr/>
        </p:nvSpPr>
        <p:spPr bwMode="auto">
          <a:xfrm>
            <a:off x="258764" y="1747930"/>
            <a:ext cx="5275344" cy="1064715"/>
          </a:xfrm>
          <a:prstGeom prst="rect">
            <a:avLst/>
          </a:prstGeom>
          <a:solidFill>
            <a:schemeClr val="bg1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1100" dirty="0" smtClean="0">
                <a:latin typeface="楷体" pitchFamily="49" charset="-122"/>
                <a:ea typeface="楷体" pitchFamily="49" charset="-122"/>
              </a:rPr>
              <a:t>在</a:t>
            </a:r>
            <a:r>
              <a:rPr lang="zh-CN" altLang="en-US" sz="1100" dirty="0">
                <a:latin typeface="楷体" pitchFamily="49" charset="-122"/>
                <a:ea typeface="楷体" pitchFamily="49" charset="-122"/>
              </a:rPr>
              <a:t>夏商时代的方国、部落联盟</a:t>
            </a:r>
            <a:r>
              <a:rPr lang="zh-CN" altLang="en-US" sz="1100" dirty="0" smtClean="0">
                <a:latin typeface="楷体" pitchFamily="49" charset="-122"/>
                <a:ea typeface="楷体" pitchFamily="49" charset="-122"/>
              </a:rPr>
              <a:t>里，附属国</a:t>
            </a:r>
            <a:r>
              <a:rPr lang="zh-CN" altLang="en-US" sz="1100" dirty="0">
                <a:latin typeface="楷体" pitchFamily="49" charset="-122"/>
                <a:ea typeface="楷体" pitchFamily="49" charset="-122"/>
              </a:rPr>
              <a:t>和夏商王朝之间基本上处于</a:t>
            </a:r>
            <a:r>
              <a:rPr lang="zh-CN" altLang="en-US" sz="11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平等的联合状态</a:t>
            </a:r>
            <a:r>
              <a:rPr lang="zh-CN" altLang="en-US" sz="1100" dirty="0">
                <a:latin typeface="楷体" pitchFamily="49" charset="-122"/>
                <a:ea typeface="楷体" pitchFamily="49" charset="-122"/>
              </a:rPr>
              <a:t>。这些附属国基本保持</a:t>
            </a:r>
            <a:r>
              <a:rPr lang="zh-CN" altLang="en-US" sz="11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原有的社会</a:t>
            </a:r>
            <a:r>
              <a:rPr lang="zh-CN" altLang="en-US" sz="11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结构</a:t>
            </a:r>
            <a:r>
              <a:rPr lang="zh-CN" altLang="en-US" sz="1100" dirty="0" smtClean="0">
                <a:latin typeface="楷体" pitchFamily="49" charset="-122"/>
                <a:ea typeface="楷体" pitchFamily="49" charset="-122"/>
              </a:rPr>
              <a:t>，它们</a:t>
            </a:r>
            <a:r>
              <a:rPr lang="zh-CN" altLang="en-US" sz="1100" dirty="0">
                <a:latin typeface="楷体" pitchFamily="49" charset="-122"/>
                <a:ea typeface="楷体" pitchFamily="49" charset="-122"/>
              </a:rPr>
              <a:t>有自己的国君、官吏、疆域。商王朝与某些附属国的关系时常处于</a:t>
            </a:r>
            <a:r>
              <a:rPr lang="zh-CN" altLang="en-US" sz="11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敌对或时服时叛的状态</a:t>
            </a:r>
            <a:r>
              <a:rPr lang="zh-CN" altLang="en-US" sz="1100" dirty="0">
                <a:latin typeface="楷体" pitchFamily="49" charset="-122"/>
                <a:ea typeface="楷体" pitchFamily="49" charset="-122"/>
              </a:rPr>
              <a:t>。</a:t>
            </a:r>
          </a:p>
          <a:p>
            <a:pPr algn="r">
              <a:lnSpc>
                <a:spcPct val="150000"/>
              </a:lnSpc>
            </a:pPr>
            <a:r>
              <a:rPr lang="zh-CN" altLang="en-US" sz="1100" dirty="0">
                <a:latin typeface="楷体" pitchFamily="49" charset="-122"/>
                <a:ea typeface="楷体" pitchFamily="49" charset="-122"/>
              </a:rPr>
              <a:t>                    ——摘自晁福林《夏商西周社会史》</a:t>
            </a:r>
          </a:p>
        </p:txBody>
      </p:sp>
      <p:sp>
        <p:nvSpPr>
          <p:cNvPr id="7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325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1307263" y="0"/>
            <a:ext cx="2593975" cy="539750"/>
          </a:xfrm>
          <a:prstGeom prst="rect">
            <a:avLst/>
          </a:prstGeom>
        </p:spPr>
        <p:txBody>
          <a:bodyPr lIns="48577" tIns="24289" rIns="48577" bIns="24289" anchor="b"/>
          <a:lstStyle>
            <a:lvl1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anose="02040502050505030304" pitchFamily="18" charset="0"/>
                <a:ea typeface="幼圆" panose="02010509060101010101" pitchFamily="49" charset="-122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anose="02040502050505030304" pitchFamily="18" charset="0"/>
                <a:ea typeface="幼圆" panose="02010509060101010101" pitchFamily="49" charset="-122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anose="02040502050505030304" pitchFamily="18" charset="0"/>
                <a:ea typeface="幼圆" panose="02010509060101010101" pitchFamily="49" charset="-122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anose="02040502050505030304" pitchFamily="18" charset="0"/>
                <a:ea typeface="幼圆" panose="02010509060101010101" pitchFamily="49" charset="-122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anose="02040502050505030304" pitchFamily="18" charset="0"/>
                <a:ea typeface="幼圆" panose="02010509060101010101" pitchFamily="49" charset="-122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anose="02040502050505030304" pitchFamily="18" charset="0"/>
                <a:ea typeface="幼圆" panose="02010509060101010101" pitchFamily="49" charset="-122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anose="02040502050505030304" pitchFamily="18" charset="0"/>
                <a:ea typeface="幼圆" panose="02010509060101010101" pitchFamily="49" charset="-122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anose="02040502050505030304" pitchFamily="18" charset="0"/>
                <a:ea typeface="幼圆" panose="02010509060101010101" pitchFamily="49" charset="-122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90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商王的继承法则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 l="7314" r="4926" b="11304"/>
          <a:stretch>
            <a:fillRect/>
          </a:stretch>
        </p:blipFill>
        <p:spPr bwMode="auto">
          <a:xfrm>
            <a:off x="292708" y="491886"/>
            <a:ext cx="2725738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</p:pic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2073223" y="1597481"/>
            <a:ext cx="8080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577" tIns="24289" rIns="48577" bIns="24289">
            <a:spAutoFit/>
          </a:bodyPr>
          <a:lstStyle/>
          <a:p>
            <a:r>
              <a:rPr lang="zh-CN" altLang="en-US" sz="1200" b="1" dirty="0">
                <a:solidFill>
                  <a:srgbClr val="C00000"/>
                </a:solidFill>
              </a:rPr>
              <a:t>盘庚迁殷</a:t>
            </a:r>
          </a:p>
        </p:txBody>
      </p:sp>
      <p:sp>
        <p:nvSpPr>
          <p:cNvPr id="7" name="文本框 5"/>
          <p:cNvSpPr txBox="1">
            <a:spLocks noChangeArrowheads="1"/>
          </p:cNvSpPr>
          <p:nvPr/>
        </p:nvSpPr>
        <p:spPr bwMode="auto">
          <a:xfrm>
            <a:off x="2141324" y="1835224"/>
            <a:ext cx="8810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577" tIns="24289" rIns="48577" bIns="24289">
            <a:spAutoFit/>
          </a:bodyPr>
          <a:lstStyle/>
          <a:p>
            <a:r>
              <a:rPr lang="zh-CN" altLang="en-US" sz="1200" b="1" dirty="0">
                <a:solidFill>
                  <a:srgbClr val="C00000"/>
                </a:solidFill>
              </a:rPr>
              <a:t>武</a:t>
            </a:r>
            <a:r>
              <a:rPr lang="zh-CN" altLang="en-US" sz="1200" b="1" dirty="0" smtClean="0">
                <a:solidFill>
                  <a:srgbClr val="C00000"/>
                </a:solidFill>
              </a:rPr>
              <a:t>丁，妇</a:t>
            </a:r>
            <a:r>
              <a:rPr lang="zh-CN" altLang="en-US" sz="1200" b="1" dirty="0">
                <a:solidFill>
                  <a:srgbClr val="C00000"/>
                </a:solidFill>
              </a:rPr>
              <a:t>好</a:t>
            </a:r>
          </a:p>
        </p:txBody>
      </p:sp>
      <p:sp>
        <p:nvSpPr>
          <p:cNvPr id="8" name="减号 11"/>
          <p:cNvSpPr>
            <a:spLocks noChangeArrowheads="1"/>
          </p:cNvSpPr>
          <p:nvPr/>
        </p:nvSpPr>
        <p:spPr bwMode="auto">
          <a:xfrm>
            <a:off x="578458" y="2863730"/>
            <a:ext cx="1358900" cy="34925"/>
          </a:xfrm>
          <a:custGeom>
            <a:avLst/>
            <a:gdLst>
              <a:gd name="T0" fmla="*/ 11012 w 2376170"/>
              <a:gd name="T1" fmla="*/ 284 h 75565"/>
              <a:gd name="T2" fmla="*/ 72068 w 2376170"/>
              <a:gd name="T3" fmla="*/ 284 h 75565"/>
              <a:gd name="T4" fmla="*/ 72068 w 2376170"/>
              <a:gd name="T5" fmla="*/ 459 h 75565"/>
              <a:gd name="T6" fmla="*/ 11012 w 2376170"/>
              <a:gd name="T7" fmla="*/ 459 h 75565"/>
              <a:gd name="T8" fmla="*/ 11012 w 2376170"/>
              <a:gd name="T9" fmla="*/ 284 h 755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76170" h="75565">
                <a:moveTo>
                  <a:pt x="314961" y="28896"/>
                </a:moveTo>
                <a:lnTo>
                  <a:pt x="2061208" y="28896"/>
                </a:lnTo>
                <a:lnTo>
                  <a:pt x="2061208" y="46668"/>
                </a:lnTo>
                <a:lnTo>
                  <a:pt x="314961" y="46668"/>
                </a:lnTo>
                <a:lnTo>
                  <a:pt x="314961" y="2889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lIns="48577" tIns="24289" rIns="48577" bIns="24289"/>
          <a:lstStyle/>
          <a:p>
            <a:endParaRPr lang="zh-CN" alt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57804" y="290795"/>
            <a:ext cx="1021432" cy="32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8577" tIns="24289" rIns="48577" bIns="24289">
            <a:spAutoFit/>
          </a:bodyPr>
          <a:lstStyle/>
          <a:p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兄终弟及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88232" y="698783"/>
            <a:ext cx="1021432" cy="32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8577" tIns="24289" rIns="48577" bIns="24289">
            <a:spAutoFit/>
          </a:bodyPr>
          <a:lstStyle/>
          <a:p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父死子继</a:t>
            </a: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3355450" y="1263008"/>
            <a:ext cx="2067339" cy="141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7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特</a:t>
            </a:r>
            <a:r>
              <a:rPr lang="zh-CN" altLang="zh-CN" sz="1400" dirty="0">
                <a:latin typeface="楷体" pitchFamily="49" charset="-122"/>
                <a:ea typeface="楷体" pitchFamily="49" charset="-122"/>
              </a:rPr>
              <a:t>如传弟既尽</a:t>
            </a:r>
            <a:r>
              <a:rPr lang="zh-CN" altLang="zh-CN" sz="1400" dirty="0" smtClean="0">
                <a:latin typeface="楷体" pitchFamily="49" charset="-122"/>
                <a:ea typeface="楷体" pitchFamily="49" charset="-122"/>
              </a:rPr>
              <a:t>之后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1400" dirty="0" smtClean="0">
                <a:latin typeface="楷体" pitchFamily="49" charset="-122"/>
                <a:ea typeface="楷体" pitchFamily="49" charset="-122"/>
              </a:rPr>
              <a:t>则</a:t>
            </a:r>
            <a:r>
              <a:rPr lang="zh-CN" altLang="zh-CN" sz="1400" dirty="0">
                <a:latin typeface="楷体" pitchFamily="49" charset="-122"/>
                <a:ea typeface="楷体" pitchFamily="49" charset="-122"/>
              </a:rPr>
              <a:t>嗣立者当为兄之子欤？弟之子欤？</a:t>
            </a:r>
            <a:endParaRPr lang="en-US" altLang="zh-CN" sz="1400" dirty="0">
              <a:latin typeface="楷体" pitchFamily="49" charset="-122"/>
              <a:ea typeface="楷体" pitchFamily="49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1400" dirty="0">
                <a:latin typeface="楷体" pitchFamily="49" charset="-122"/>
                <a:ea typeface="楷体" pitchFamily="49" charset="-122"/>
              </a:rPr>
              <a:t>    ——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王国维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357809" y="803276"/>
            <a:ext cx="4907670" cy="9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00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有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周一代之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事，其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关系于中国者至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深，中国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若无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周人，恐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今日尚居草昧。盖中国一切宗教、典礼、政治、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文艺，皆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周人所创也。</a:t>
            </a:r>
          </a:p>
          <a:p>
            <a:pPr algn="r">
              <a:lnSpc>
                <a:spcPct val="150000"/>
              </a:lnSpc>
            </a:pP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                ——摘自夏曾佑《中国古代史》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57809" y="347581"/>
            <a:ext cx="759447" cy="28733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西  周</a:t>
            </a:r>
            <a:endParaRPr lang="zh-CN" altLang="en-US" sz="15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61511" y="349111"/>
            <a:ext cx="2962275" cy="27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577" tIns="24289" rIns="48577" bIns="24289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5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公元前</a:t>
            </a:r>
            <a:r>
              <a:rPr lang="zh-CN" altLang="zh-CN" sz="15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1046---</a:t>
            </a:r>
            <a:r>
              <a:rPr lang="zh-CN" altLang="en-US" sz="15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前</a:t>
            </a:r>
            <a:r>
              <a:rPr lang="zh-CN" altLang="zh-CN" sz="15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771</a:t>
            </a:r>
            <a:r>
              <a:rPr lang="zh-CN" altLang="en-US" sz="15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1432" y="1709876"/>
            <a:ext cx="42814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577" tIns="24289" rIns="48577" bIns="24289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商周之</a:t>
            </a:r>
            <a:r>
              <a:rPr lang="zh-CN" altLang="en-US" sz="1500" dirty="0" smtClean="0">
                <a:latin typeface="微软雅黑" pitchFamily="34" charset="-122"/>
                <a:ea typeface="微软雅黑" pitchFamily="34" charset="-122"/>
              </a:rPr>
              <a:t>变：天下    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中国</a:t>
            </a: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347387" y="2037578"/>
            <a:ext cx="4894262" cy="9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577" tIns="24289" rIns="48577" bIns="2428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中国社会与文化之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变革，莫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剧于殷周之际。</a:t>
            </a:r>
            <a:r>
              <a:rPr lang="en-US" altLang="zh-CN" sz="1300" dirty="0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由是天子之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尊，非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复诸侯之长而为诸侯之君。 </a:t>
            </a:r>
          </a:p>
          <a:p>
            <a:pPr algn="r">
              <a:lnSpc>
                <a:spcPct val="150000"/>
              </a:lnSpc>
            </a:pP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              </a:t>
            </a:r>
            <a:r>
              <a:rPr lang="en-US" altLang="zh-CN" sz="1300" dirty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王国维</a:t>
            </a:r>
            <a:r>
              <a:rPr lang="en-US" altLang="zh-CN" sz="1300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殷周制度论</a:t>
            </a:r>
            <a:r>
              <a:rPr lang="en-US" altLang="zh-CN" sz="1300" dirty="0" smtClean="0">
                <a:latin typeface="楷体" pitchFamily="49" charset="-122"/>
                <a:ea typeface="楷体" pitchFamily="49" charset="-122"/>
              </a:rPr>
              <a:t>》</a:t>
            </a:r>
            <a:endParaRPr lang="en-US" altLang="zh-CN" sz="13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2208571" y="209106"/>
            <a:ext cx="1770335" cy="307777"/>
            <a:chOff x="315682" y="569837"/>
            <a:chExt cx="3903939" cy="678786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2041390" y="822219"/>
              <a:ext cx="2178231" cy="3139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4290" tIns="17145" rIns="34290" bIns="17145">
              <a:spAutoFit/>
            </a:bodyPr>
            <a:lstStyle/>
            <a:p>
              <a:pPr algn="ctr" defTabSz="493338"/>
              <a:r>
                <a:rPr lang="en-CA" sz="7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CONTENT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315682" y="569837"/>
              <a:ext cx="1990879" cy="6787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93338"/>
              <a:r>
                <a: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教学内容</a:t>
              </a:r>
              <a:endParaRPr lang="en-CA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7" name="Triangle 201"/>
          <p:cNvSpPr/>
          <p:nvPr/>
        </p:nvSpPr>
        <p:spPr>
          <a:xfrm rot="10800000">
            <a:off x="2688767" y="887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2653390" y="543822"/>
            <a:ext cx="476905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8"/>
          <p:cNvGrpSpPr/>
          <p:nvPr/>
        </p:nvGrpSpPr>
        <p:grpSpPr>
          <a:xfrm>
            <a:off x="663459" y="606289"/>
            <a:ext cx="1758662" cy="2324488"/>
            <a:chOff x="1714589" y="1519176"/>
            <a:chExt cx="2044719" cy="4312498"/>
          </a:xfrm>
        </p:grpSpPr>
        <p:sp>
          <p:nvSpPr>
            <p:cNvPr id="10" name="圆角矩形 9"/>
            <p:cNvSpPr/>
            <p:nvPr/>
          </p:nvSpPr>
          <p:spPr>
            <a:xfrm>
              <a:off x="1714589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317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981705" y="1701002"/>
              <a:ext cx="1510486" cy="1510484"/>
            </a:xfrm>
            <a:prstGeom prst="ellipse">
              <a:avLst/>
            </a:prstGeom>
            <a:solidFill>
              <a:srgbClr val="94CF2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8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053791" y="1836279"/>
              <a:ext cx="1223989" cy="12239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092871" y="1804197"/>
              <a:ext cx="1288155" cy="1288153"/>
            </a:xfrm>
            <a:prstGeom prst="ellipse">
              <a:avLst/>
            </a:prstGeom>
            <a:noFill/>
            <a:ln>
              <a:noFill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8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43"/>
            <p:cNvSpPr txBox="1"/>
            <p:nvPr/>
          </p:nvSpPr>
          <p:spPr>
            <a:xfrm>
              <a:off x="2513970" y="5166832"/>
              <a:ext cx="419714" cy="59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500" dirty="0">
                  <a:solidFill>
                    <a:srgbClr val="94CF29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1500" dirty="0">
                <a:solidFill>
                  <a:srgbClr val="94CF29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14"/>
            <p:cNvGrpSpPr/>
            <p:nvPr/>
          </p:nvGrpSpPr>
          <p:grpSpPr>
            <a:xfrm>
              <a:off x="1905919" y="5207576"/>
              <a:ext cx="1662059" cy="31862"/>
              <a:chOff x="3060700" y="4724400"/>
              <a:chExt cx="5955507" cy="7880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3060700" y="4732280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矩形 16"/>
            <p:cNvSpPr/>
            <p:nvPr/>
          </p:nvSpPr>
          <p:spPr>
            <a:xfrm>
              <a:off x="1982274" y="3183646"/>
              <a:ext cx="1338199" cy="59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rgbClr val="FF000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原始社会</a:t>
              </a:r>
            </a:p>
          </p:txBody>
        </p:sp>
        <p:sp>
          <p:nvSpPr>
            <p:cNvPr id="18" name="KSO_Shape"/>
            <p:cNvSpPr/>
            <p:nvPr/>
          </p:nvSpPr>
          <p:spPr bwMode="auto">
            <a:xfrm>
              <a:off x="2467428" y="2153179"/>
              <a:ext cx="539040" cy="503107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20"/>
          <p:cNvGrpSpPr/>
          <p:nvPr/>
        </p:nvGrpSpPr>
        <p:grpSpPr>
          <a:xfrm>
            <a:off x="3168064" y="711586"/>
            <a:ext cx="2185174" cy="2315714"/>
            <a:chOff x="3999067" y="1519176"/>
            <a:chExt cx="2044719" cy="4312498"/>
          </a:xfrm>
        </p:grpSpPr>
        <p:sp>
          <p:nvSpPr>
            <p:cNvPr id="22" name="圆角矩形 21"/>
            <p:cNvSpPr/>
            <p:nvPr/>
          </p:nvSpPr>
          <p:spPr>
            <a:xfrm>
              <a:off x="3999067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317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4274996" y="1565536"/>
              <a:ext cx="1510486" cy="1510484"/>
            </a:xfrm>
            <a:prstGeom prst="ellipse">
              <a:avLst/>
            </a:prstGeom>
            <a:solidFill>
              <a:srgbClr val="92D050"/>
            </a:solidFill>
            <a:ln w="14288" cap="flat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4409431" y="1836279"/>
              <a:ext cx="1223990" cy="12239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377349" y="1804197"/>
              <a:ext cx="1288155" cy="1288153"/>
            </a:xfrm>
            <a:prstGeom prst="ellipse">
              <a:avLst/>
            </a:prstGeom>
            <a:noFill/>
            <a:ln>
              <a:noFill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8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49"/>
            <p:cNvSpPr txBox="1"/>
            <p:nvPr/>
          </p:nvSpPr>
          <p:spPr>
            <a:xfrm>
              <a:off x="4831276" y="5185494"/>
              <a:ext cx="358792" cy="601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500" dirty="0">
                  <a:solidFill>
                    <a:srgbClr val="94CF29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1500" dirty="0">
                <a:solidFill>
                  <a:srgbClr val="94CF29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26"/>
            <p:cNvGrpSpPr/>
            <p:nvPr/>
          </p:nvGrpSpPr>
          <p:grpSpPr>
            <a:xfrm>
              <a:off x="4190397" y="5207576"/>
              <a:ext cx="1662059" cy="31862"/>
              <a:chOff x="3060700" y="4724400"/>
              <a:chExt cx="5955507" cy="7880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3060700" y="4732280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矩形 27"/>
            <p:cNvSpPr/>
            <p:nvPr/>
          </p:nvSpPr>
          <p:spPr>
            <a:xfrm>
              <a:off x="4358916" y="3183645"/>
              <a:ext cx="1252773" cy="6018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500" b="1" dirty="0" smtClean="0">
                  <a:solidFill>
                    <a:srgbClr val="FF000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夏商西周时期</a:t>
              </a:r>
              <a:endParaRPr lang="zh-CN" altLang="en-US" sz="1500" b="1" dirty="0">
                <a:solidFill>
                  <a:srgbClr val="FF0000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9" name="KSO_Shape"/>
            <p:cNvSpPr/>
            <p:nvPr/>
          </p:nvSpPr>
          <p:spPr bwMode="auto">
            <a:xfrm>
              <a:off x="4721680" y="2131928"/>
              <a:ext cx="599492" cy="559526"/>
            </a:xfrm>
            <a:custGeom>
              <a:avLst/>
              <a:gdLst>
                <a:gd name="T0" fmla="*/ 1555232 w 2741613"/>
                <a:gd name="T1" fmla="*/ 1766302 h 2557463"/>
                <a:gd name="T2" fmla="*/ 1500877 w 2741613"/>
                <a:gd name="T3" fmla="*/ 1732308 h 2557463"/>
                <a:gd name="T4" fmla="*/ 410527 w 2741613"/>
                <a:gd name="T5" fmla="*/ 1777780 h 2557463"/>
                <a:gd name="T6" fmla="*/ 294306 w 2741613"/>
                <a:gd name="T7" fmla="*/ 1747980 h 2557463"/>
                <a:gd name="T8" fmla="*/ 1473436 w 2741613"/>
                <a:gd name="T9" fmla="*/ 1657260 h 2557463"/>
                <a:gd name="T10" fmla="*/ 1387009 w 2741613"/>
                <a:gd name="T11" fmla="*/ 1662603 h 2557463"/>
                <a:gd name="T12" fmla="*/ 511578 w 2741613"/>
                <a:gd name="T13" fmla="*/ 1682417 h 2557463"/>
                <a:gd name="T14" fmla="*/ 414761 w 2741613"/>
                <a:gd name="T15" fmla="*/ 1659264 h 2557463"/>
                <a:gd name="T16" fmla="*/ 1116006 w 2741613"/>
                <a:gd name="T17" fmla="*/ 1639146 h 2557463"/>
                <a:gd name="T18" fmla="*/ 1025639 w 2741613"/>
                <a:gd name="T19" fmla="*/ 1606463 h 2557463"/>
                <a:gd name="T20" fmla="*/ 902419 w 2741613"/>
                <a:gd name="T21" fmla="*/ 1619000 h 2557463"/>
                <a:gd name="T22" fmla="*/ 844427 w 2741613"/>
                <a:gd name="T23" fmla="*/ 1606240 h 2557463"/>
                <a:gd name="T24" fmla="*/ 445447 w 2741613"/>
                <a:gd name="T25" fmla="*/ 1163753 h 2557463"/>
                <a:gd name="T26" fmla="*/ 787487 w 2741613"/>
                <a:gd name="T27" fmla="*/ 791326 h 2557463"/>
                <a:gd name="T28" fmla="*/ 436007 w 2741613"/>
                <a:gd name="T29" fmla="*/ 849224 h 2557463"/>
                <a:gd name="T30" fmla="*/ 288609 w 2741613"/>
                <a:gd name="T31" fmla="*/ 1698536 h 2557463"/>
                <a:gd name="T32" fmla="*/ 48617 w 2741613"/>
                <a:gd name="T33" fmla="*/ 1149773 h 2557463"/>
                <a:gd name="T34" fmla="*/ 9281 w 2741613"/>
                <a:gd name="T35" fmla="*/ 859603 h 2557463"/>
                <a:gd name="T36" fmla="*/ 145851 w 2741613"/>
                <a:gd name="T37" fmla="*/ 699059 h 2557463"/>
                <a:gd name="T38" fmla="*/ 1592699 w 2741613"/>
                <a:gd name="T39" fmla="*/ 734392 h 2557463"/>
                <a:gd name="T40" fmla="*/ 1871083 w 2741613"/>
                <a:gd name="T41" fmla="*/ 787391 h 2557463"/>
                <a:gd name="T42" fmla="*/ 1890905 w 2741613"/>
                <a:gd name="T43" fmla="*/ 1065196 h 2557463"/>
                <a:gd name="T44" fmla="*/ 1812940 w 2741613"/>
                <a:gd name="T45" fmla="*/ 1357575 h 2557463"/>
                <a:gd name="T46" fmla="*/ 1457031 w 2741613"/>
                <a:gd name="T47" fmla="*/ 968693 h 2557463"/>
                <a:gd name="T48" fmla="*/ 1541163 w 2741613"/>
                <a:gd name="T49" fmla="*/ 700164 h 2557463"/>
                <a:gd name="T50" fmla="*/ 1241834 w 2741613"/>
                <a:gd name="T51" fmla="*/ 723340 h 2557463"/>
                <a:gd name="T52" fmla="*/ 1102527 w 2741613"/>
                <a:gd name="T53" fmla="*/ 893083 h 2557463"/>
                <a:gd name="T54" fmla="*/ 798746 w 2741613"/>
                <a:gd name="T55" fmla="*/ 901471 h 2557463"/>
                <a:gd name="T56" fmla="*/ 624337 w 2741613"/>
                <a:gd name="T57" fmla="*/ 850924 h 2557463"/>
                <a:gd name="T58" fmla="*/ 750839 w 2741613"/>
                <a:gd name="T59" fmla="*/ 677208 h 2557463"/>
                <a:gd name="T60" fmla="*/ 1062788 w 2741613"/>
                <a:gd name="T61" fmla="*/ 640566 h 2557463"/>
                <a:gd name="T62" fmla="*/ 137222 w 2741613"/>
                <a:gd name="T63" fmla="*/ 399417 h 2557463"/>
                <a:gd name="T64" fmla="*/ 292755 w 2741613"/>
                <a:gd name="T65" fmla="*/ 345682 h 2557463"/>
                <a:gd name="T66" fmla="*/ 334009 w 2741613"/>
                <a:gd name="T67" fmla="*/ 437452 h 2557463"/>
                <a:gd name="T68" fmla="*/ 372176 w 2741613"/>
                <a:gd name="T69" fmla="*/ 447403 h 2557463"/>
                <a:gd name="T70" fmla="*/ 362248 w 2741613"/>
                <a:gd name="T71" fmla="*/ 593130 h 2557463"/>
                <a:gd name="T72" fmla="*/ 240028 w 2741613"/>
                <a:gd name="T73" fmla="*/ 702591 h 2557463"/>
                <a:gd name="T74" fmla="*/ 122440 w 2741613"/>
                <a:gd name="T75" fmla="*/ 567478 h 2557463"/>
                <a:gd name="T76" fmla="*/ 107439 w 2741613"/>
                <a:gd name="T77" fmla="*/ 480131 h 2557463"/>
                <a:gd name="T78" fmla="*/ 170093 w 2741613"/>
                <a:gd name="T79" fmla="*/ 347893 h 2557463"/>
                <a:gd name="T80" fmla="*/ 1776846 w 2741613"/>
                <a:gd name="T81" fmla="*/ 366247 h 2557463"/>
                <a:gd name="T82" fmla="*/ 1798449 w 2741613"/>
                <a:gd name="T83" fmla="*/ 502465 h 2557463"/>
                <a:gd name="T84" fmla="*/ 1760093 w 2741613"/>
                <a:gd name="T85" fmla="*/ 621435 h 2557463"/>
                <a:gd name="T86" fmla="*/ 1630031 w 2741613"/>
                <a:gd name="T87" fmla="*/ 697505 h 2557463"/>
                <a:gd name="T88" fmla="*/ 1535902 w 2741613"/>
                <a:gd name="T89" fmla="*/ 561508 h 2557463"/>
                <a:gd name="T90" fmla="*/ 1552215 w 2741613"/>
                <a:gd name="T91" fmla="*/ 453594 h 2557463"/>
                <a:gd name="T92" fmla="*/ 1541854 w 2741613"/>
                <a:gd name="T93" fmla="*/ 422193 h 2557463"/>
                <a:gd name="T94" fmla="*/ 1010412 w 2741613"/>
                <a:gd name="T95" fmla="*/ 326683 h 2557463"/>
                <a:gd name="T96" fmla="*/ 1058285 w 2741613"/>
                <a:gd name="T97" fmla="*/ 408958 h 2557463"/>
                <a:gd name="T98" fmla="*/ 1092921 w 2741613"/>
                <a:gd name="T99" fmla="*/ 435649 h 2557463"/>
                <a:gd name="T100" fmla="*/ 1092260 w 2741613"/>
                <a:gd name="T101" fmla="*/ 528071 h 2557463"/>
                <a:gd name="T102" fmla="*/ 1006661 w 2741613"/>
                <a:gd name="T103" fmla="*/ 635492 h 2557463"/>
                <a:gd name="T104" fmla="*/ 893265 w 2741613"/>
                <a:gd name="T105" fmla="*/ 569098 h 2557463"/>
                <a:gd name="T106" fmla="*/ 861497 w 2741613"/>
                <a:gd name="T107" fmla="*/ 458589 h 2557463"/>
                <a:gd name="T108" fmla="*/ 868115 w 2741613"/>
                <a:gd name="T109" fmla="*/ 376093 h 2557463"/>
                <a:gd name="T110" fmla="*/ 514509 w 2741613"/>
                <a:gd name="T111" fmla="*/ 219583 h 2557463"/>
                <a:gd name="T112" fmla="*/ 515613 w 2741613"/>
                <a:gd name="T113" fmla="*/ 155869 h 2557463"/>
                <a:gd name="T114" fmla="*/ 520248 w 2741613"/>
                <a:gd name="T115" fmla="*/ 152562 h 2557463"/>
                <a:gd name="T116" fmla="*/ 791747 w 2741613"/>
                <a:gd name="T117" fmla="*/ 99650 h 2557463"/>
                <a:gd name="T118" fmla="*/ 848917 w 2741613"/>
                <a:gd name="T119" fmla="*/ 59085 h 2557463"/>
                <a:gd name="T120" fmla="*/ 813158 w 2741613"/>
                <a:gd name="T121" fmla="*/ 292558 h 2557463"/>
                <a:gd name="T122" fmla="*/ 481620 w 2741613"/>
                <a:gd name="T123" fmla="*/ 286605 h 2557463"/>
                <a:gd name="T124" fmla="*/ 458664 w 2741613"/>
                <a:gd name="T125" fmla="*/ 50267 h 25574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741613" h="2557463">
                  <a:moveTo>
                    <a:pt x="2199444" y="2463800"/>
                  </a:moveTo>
                  <a:lnTo>
                    <a:pt x="2327275" y="2463800"/>
                  </a:lnTo>
                  <a:lnTo>
                    <a:pt x="2325367" y="2467928"/>
                  </a:lnTo>
                  <a:lnTo>
                    <a:pt x="2325685" y="2470150"/>
                  </a:lnTo>
                  <a:lnTo>
                    <a:pt x="2326003" y="2473325"/>
                  </a:lnTo>
                  <a:lnTo>
                    <a:pt x="2326321" y="2477770"/>
                  </a:lnTo>
                  <a:lnTo>
                    <a:pt x="2326321" y="2483803"/>
                  </a:lnTo>
                  <a:lnTo>
                    <a:pt x="2325685" y="2492058"/>
                  </a:lnTo>
                  <a:lnTo>
                    <a:pt x="2323777" y="2502218"/>
                  </a:lnTo>
                  <a:lnTo>
                    <a:pt x="2321233" y="2514283"/>
                  </a:lnTo>
                  <a:lnTo>
                    <a:pt x="2319326" y="2515235"/>
                  </a:lnTo>
                  <a:lnTo>
                    <a:pt x="2316464" y="2515870"/>
                  </a:lnTo>
                  <a:lnTo>
                    <a:pt x="2308514" y="2516505"/>
                  </a:lnTo>
                  <a:lnTo>
                    <a:pt x="2293568" y="2517140"/>
                  </a:lnTo>
                  <a:lnTo>
                    <a:pt x="2292614" y="2517140"/>
                  </a:lnTo>
                  <a:lnTo>
                    <a:pt x="2292296" y="2516823"/>
                  </a:lnTo>
                  <a:lnTo>
                    <a:pt x="2291024" y="2515235"/>
                  </a:lnTo>
                  <a:lnTo>
                    <a:pt x="2290388" y="2513965"/>
                  </a:lnTo>
                  <a:lnTo>
                    <a:pt x="2289435" y="2512060"/>
                  </a:lnTo>
                  <a:lnTo>
                    <a:pt x="2288799" y="2511425"/>
                  </a:lnTo>
                  <a:lnTo>
                    <a:pt x="2288163" y="2511108"/>
                  </a:lnTo>
                  <a:lnTo>
                    <a:pt x="2286891" y="2510790"/>
                  </a:lnTo>
                  <a:lnTo>
                    <a:pt x="2285937" y="2511108"/>
                  </a:lnTo>
                  <a:lnTo>
                    <a:pt x="2284029" y="2511425"/>
                  </a:lnTo>
                  <a:lnTo>
                    <a:pt x="2282121" y="2512695"/>
                  </a:lnTo>
                  <a:lnTo>
                    <a:pt x="2276397" y="2516188"/>
                  </a:lnTo>
                  <a:lnTo>
                    <a:pt x="2264313" y="2525078"/>
                  </a:lnTo>
                  <a:lnTo>
                    <a:pt x="2251594" y="2533333"/>
                  </a:lnTo>
                  <a:lnTo>
                    <a:pt x="2245234" y="2537143"/>
                  </a:lnTo>
                  <a:lnTo>
                    <a:pt x="2238238" y="2540636"/>
                  </a:lnTo>
                  <a:lnTo>
                    <a:pt x="2231243" y="2543811"/>
                  </a:lnTo>
                  <a:lnTo>
                    <a:pt x="2223929" y="2547303"/>
                  </a:lnTo>
                  <a:lnTo>
                    <a:pt x="2216615" y="2549843"/>
                  </a:lnTo>
                  <a:lnTo>
                    <a:pt x="2208665" y="2552066"/>
                  </a:lnTo>
                  <a:lnTo>
                    <a:pt x="2200716" y="2554606"/>
                  </a:lnTo>
                  <a:lnTo>
                    <a:pt x="2192130" y="2555876"/>
                  </a:lnTo>
                  <a:lnTo>
                    <a:pt x="2183226" y="2557146"/>
                  </a:lnTo>
                  <a:lnTo>
                    <a:pt x="2174004" y="2557463"/>
                  </a:lnTo>
                  <a:lnTo>
                    <a:pt x="2164147" y="2557463"/>
                  </a:lnTo>
                  <a:lnTo>
                    <a:pt x="2153971" y="2557146"/>
                  </a:lnTo>
                  <a:lnTo>
                    <a:pt x="2145703" y="2556193"/>
                  </a:lnTo>
                  <a:lnTo>
                    <a:pt x="2139026" y="2554923"/>
                  </a:lnTo>
                  <a:lnTo>
                    <a:pt x="2133302" y="2553336"/>
                  </a:lnTo>
                  <a:lnTo>
                    <a:pt x="2128850" y="2551113"/>
                  </a:lnTo>
                  <a:lnTo>
                    <a:pt x="2125352" y="2548891"/>
                  </a:lnTo>
                  <a:lnTo>
                    <a:pt x="2123762" y="2547303"/>
                  </a:lnTo>
                  <a:lnTo>
                    <a:pt x="2122808" y="2545716"/>
                  </a:lnTo>
                  <a:lnTo>
                    <a:pt x="2121854" y="2544446"/>
                  </a:lnTo>
                  <a:lnTo>
                    <a:pt x="2121536" y="2542858"/>
                  </a:lnTo>
                  <a:lnTo>
                    <a:pt x="2120900" y="2539366"/>
                  </a:lnTo>
                  <a:lnTo>
                    <a:pt x="2121218" y="2535873"/>
                  </a:lnTo>
                  <a:lnTo>
                    <a:pt x="2122490" y="2532380"/>
                  </a:lnTo>
                  <a:lnTo>
                    <a:pt x="2124398" y="2528570"/>
                  </a:lnTo>
                  <a:lnTo>
                    <a:pt x="2126624" y="2524443"/>
                  </a:lnTo>
                  <a:lnTo>
                    <a:pt x="2129486" y="2520633"/>
                  </a:lnTo>
                  <a:lnTo>
                    <a:pt x="2132984" y="2516505"/>
                  </a:lnTo>
                  <a:lnTo>
                    <a:pt x="2137118" y="2512060"/>
                  </a:lnTo>
                  <a:lnTo>
                    <a:pt x="2141252" y="2507933"/>
                  </a:lnTo>
                  <a:lnTo>
                    <a:pt x="2150155" y="2499678"/>
                  </a:lnTo>
                  <a:lnTo>
                    <a:pt x="2160013" y="2491740"/>
                  </a:lnTo>
                  <a:lnTo>
                    <a:pt x="2169871" y="2484120"/>
                  </a:lnTo>
                  <a:lnTo>
                    <a:pt x="2178774" y="2477770"/>
                  </a:lnTo>
                  <a:lnTo>
                    <a:pt x="2193402" y="2467610"/>
                  </a:lnTo>
                  <a:lnTo>
                    <a:pt x="2199444" y="2463800"/>
                  </a:lnTo>
                  <a:close/>
                  <a:moveTo>
                    <a:pt x="417513" y="2463800"/>
                  </a:moveTo>
                  <a:lnTo>
                    <a:pt x="545027" y="2463800"/>
                  </a:lnTo>
                  <a:lnTo>
                    <a:pt x="551069" y="2467610"/>
                  </a:lnTo>
                  <a:lnTo>
                    <a:pt x="565696" y="2477770"/>
                  </a:lnTo>
                  <a:lnTo>
                    <a:pt x="574918" y="2484120"/>
                  </a:lnTo>
                  <a:lnTo>
                    <a:pt x="584775" y="2491740"/>
                  </a:lnTo>
                  <a:lnTo>
                    <a:pt x="594315" y="2499678"/>
                  </a:lnTo>
                  <a:lnTo>
                    <a:pt x="603537" y="2507933"/>
                  </a:lnTo>
                  <a:lnTo>
                    <a:pt x="607671" y="2512060"/>
                  </a:lnTo>
                  <a:lnTo>
                    <a:pt x="611805" y="2516505"/>
                  </a:lnTo>
                  <a:lnTo>
                    <a:pt x="614984" y="2520633"/>
                  </a:lnTo>
                  <a:lnTo>
                    <a:pt x="618164" y="2524443"/>
                  </a:lnTo>
                  <a:lnTo>
                    <a:pt x="620390" y="2528570"/>
                  </a:lnTo>
                  <a:lnTo>
                    <a:pt x="622298" y="2532380"/>
                  </a:lnTo>
                  <a:lnTo>
                    <a:pt x="623570" y="2535873"/>
                  </a:lnTo>
                  <a:lnTo>
                    <a:pt x="623888" y="2539366"/>
                  </a:lnTo>
                  <a:lnTo>
                    <a:pt x="622934" y="2542858"/>
                  </a:lnTo>
                  <a:lnTo>
                    <a:pt x="622616" y="2544446"/>
                  </a:lnTo>
                  <a:lnTo>
                    <a:pt x="621980" y="2545716"/>
                  </a:lnTo>
                  <a:lnTo>
                    <a:pt x="620708" y="2547303"/>
                  </a:lnTo>
                  <a:lnTo>
                    <a:pt x="619436" y="2548891"/>
                  </a:lnTo>
                  <a:lnTo>
                    <a:pt x="615938" y="2551113"/>
                  </a:lnTo>
                  <a:lnTo>
                    <a:pt x="611487" y="2553336"/>
                  </a:lnTo>
                  <a:lnTo>
                    <a:pt x="605763" y="2554923"/>
                  </a:lnTo>
                  <a:lnTo>
                    <a:pt x="599085" y="2556193"/>
                  </a:lnTo>
                  <a:lnTo>
                    <a:pt x="590817" y="2557146"/>
                  </a:lnTo>
                  <a:lnTo>
                    <a:pt x="580642" y="2557463"/>
                  </a:lnTo>
                  <a:lnTo>
                    <a:pt x="570784" y="2557463"/>
                  </a:lnTo>
                  <a:lnTo>
                    <a:pt x="561244" y="2557146"/>
                  </a:lnTo>
                  <a:lnTo>
                    <a:pt x="552659" y="2555876"/>
                  </a:lnTo>
                  <a:lnTo>
                    <a:pt x="544073" y="2554606"/>
                  </a:lnTo>
                  <a:lnTo>
                    <a:pt x="536123" y="2552066"/>
                  </a:lnTo>
                  <a:lnTo>
                    <a:pt x="528173" y="2549843"/>
                  </a:lnTo>
                  <a:lnTo>
                    <a:pt x="520542" y="2547303"/>
                  </a:lnTo>
                  <a:lnTo>
                    <a:pt x="513546" y="2543811"/>
                  </a:lnTo>
                  <a:lnTo>
                    <a:pt x="506232" y="2540636"/>
                  </a:lnTo>
                  <a:lnTo>
                    <a:pt x="499554" y="2537143"/>
                  </a:lnTo>
                  <a:lnTo>
                    <a:pt x="493195" y="2533333"/>
                  </a:lnTo>
                  <a:lnTo>
                    <a:pt x="480475" y="2525078"/>
                  </a:lnTo>
                  <a:lnTo>
                    <a:pt x="468391" y="2516188"/>
                  </a:lnTo>
                  <a:lnTo>
                    <a:pt x="462668" y="2512695"/>
                  </a:lnTo>
                  <a:lnTo>
                    <a:pt x="460760" y="2511425"/>
                  </a:lnTo>
                  <a:lnTo>
                    <a:pt x="458852" y="2511108"/>
                  </a:lnTo>
                  <a:lnTo>
                    <a:pt x="457580" y="2510790"/>
                  </a:lnTo>
                  <a:lnTo>
                    <a:pt x="456626" y="2511108"/>
                  </a:lnTo>
                  <a:lnTo>
                    <a:pt x="455990" y="2511425"/>
                  </a:lnTo>
                  <a:lnTo>
                    <a:pt x="455036" y="2512060"/>
                  </a:lnTo>
                  <a:lnTo>
                    <a:pt x="454400" y="2513965"/>
                  </a:lnTo>
                  <a:lnTo>
                    <a:pt x="453446" y="2515235"/>
                  </a:lnTo>
                  <a:lnTo>
                    <a:pt x="452492" y="2516823"/>
                  </a:lnTo>
                  <a:lnTo>
                    <a:pt x="452174" y="2517140"/>
                  </a:lnTo>
                  <a:lnTo>
                    <a:pt x="450902" y="2517140"/>
                  </a:lnTo>
                  <a:lnTo>
                    <a:pt x="436274" y="2516505"/>
                  </a:lnTo>
                  <a:lnTo>
                    <a:pt x="428325" y="2515870"/>
                  </a:lnTo>
                  <a:lnTo>
                    <a:pt x="425463" y="2515235"/>
                  </a:lnTo>
                  <a:lnTo>
                    <a:pt x="423555" y="2514283"/>
                  </a:lnTo>
                  <a:lnTo>
                    <a:pt x="420693" y="2502218"/>
                  </a:lnTo>
                  <a:lnTo>
                    <a:pt x="419421" y="2492058"/>
                  </a:lnTo>
                  <a:lnTo>
                    <a:pt x="418149" y="2483803"/>
                  </a:lnTo>
                  <a:lnTo>
                    <a:pt x="418149" y="2477770"/>
                  </a:lnTo>
                  <a:lnTo>
                    <a:pt x="418467" y="2473325"/>
                  </a:lnTo>
                  <a:lnTo>
                    <a:pt x="418785" y="2470150"/>
                  </a:lnTo>
                  <a:lnTo>
                    <a:pt x="419421" y="2467928"/>
                  </a:lnTo>
                  <a:lnTo>
                    <a:pt x="417513" y="2463800"/>
                  </a:lnTo>
                  <a:close/>
                  <a:moveTo>
                    <a:pt x="2051490" y="2346325"/>
                  </a:moveTo>
                  <a:lnTo>
                    <a:pt x="2152651" y="2346325"/>
                  </a:lnTo>
                  <a:lnTo>
                    <a:pt x="2151061" y="2349527"/>
                  </a:lnTo>
                  <a:lnTo>
                    <a:pt x="2151697" y="2351449"/>
                  </a:lnTo>
                  <a:lnTo>
                    <a:pt x="2152015" y="2353690"/>
                  </a:lnTo>
                  <a:lnTo>
                    <a:pt x="2152333" y="2357533"/>
                  </a:lnTo>
                  <a:lnTo>
                    <a:pt x="2152015" y="2362336"/>
                  </a:lnTo>
                  <a:lnTo>
                    <a:pt x="2151697" y="2368741"/>
                  </a:lnTo>
                  <a:lnTo>
                    <a:pt x="2150106" y="2376747"/>
                  </a:lnTo>
                  <a:lnTo>
                    <a:pt x="2148198" y="2386674"/>
                  </a:lnTo>
                  <a:lnTo>
                    <a:pt x="2146289" y="2387314"/>
                  </a:lnTo>
                  <a:lnTo>
                    <a:pt x="2144062" y="2387634"/>
                  </a:lnTo>
                  <a:lnTo>
                    <a:pt x="2137700" y="2388595"/>
                  </a:lnTo>
                  <a:lnTo>
                    <a:pt x="2125929" y="2388915"/>
                  </a:lnTo>
                  <a:lnTo>
                    <a:pt x="2125611" y="2388915"/>
                  </a:lnTo>
                  <a:lnTo>
                    <a:pt x="2124975" y="2388595"/>
                  </a:lnTo>
                  <a:lnTo>
                    <a:pt x="2124021" y="2387314"/>
                  </a:lnTo>
                  <a:lnTo>
                    <a:pt x="2123702" y="2386354"/>
                  </a:lnTo>
                  <a:lnTo>
                    <a:pt x="2123066" y="2384752"/>
                  </a:lnTo>
                  <a:lnTo>
                    <a:pt x="2122112" y="2384432"/>
                  </a:lnTo>
                  <a:lnTo>
                    <a:pt x="2121794" y="2383792"/>
                  </a:lnTo>
                  <a:lnTo>
                    <a:pt x="2120521" y="2383792"/>
                  </a:lnTo>
                  <a:lnTo>
                    <a:pt x="2119885" y="2383792"/>
                  </a:lnTo>
                  <a:lnTo>
                    <a:pt x="2117022" y="2385073"/>
                  </a:lnTo>
                  <a:lnTo>
                    <a:pt x="2112250" y="2387955"/>
                  </a:lnTo>
                  <a:lnTo>
                    <a:pt x="2103025" y="2395000"/>
                  </a:lnTo>
                  <a:lnTo>
                    <a:pt x="2092845" y="2401724"/>
                  </a:lnTo>
                  <a:lnTo>
                    <a:pt x="2087437" y="2404927"/>
                  </a:lnTo>
                  <a:lnTo>
                    <a:pt x="2082347" y="2407489"/>
                  </a:lnTo>
                  <a:lnTo>
                    <a:pt x="2076621" y="2410371"/>
                  </a:lnTo>
                  <a:lnTo>
                    <a:pt x="2070895" y="2412612"/>
                  </a:lnTo>
                  <a:lnTo>
                    <a:pt x="2064850" y="2415174"/>
                  </a:lnTo>
                  <a:lnTo>
                    <a:pt x="2058806" y="2416775"/>
                  </a:lnTo>
                  <a:lnTo>
                    <a:pt x="2052444" y="2418376"/>
                  </a:lnTo>
                  <a:lnTo>
                    <a:pt x="2045763" y="2419657"/>
                  </a:lnTo>
                  <a:lnTo>
                    <a:pt x="2038447" y="2420618"/>
                  </a:lnTo>
                  <a:lnTo>
                    <a:pt x="2031448" y="2420938"/>
                  </a:lnTo>
                  <a:lnTo>
                    <a:pt x="2023495" y="2420938"/>
                  </a:lnTo>
                  <a:lnTo>
                    <a:pt x="2015542" y="2420618"/>
                  </a:lnTo>
                  <a:lnTo>
                    <a:pt x="2008862" y="2419977"/>
                  </a:lnTo>
                  <a:lnTo>
                    <a:pt x="2003454" y="2418697"/>
                  </a:lnTo>
                  <a:lnTo>
                    <a:pt x="1999000" y="2417736"/>
                  </a:lnTo>
                  <a:lnTo>
                    <a:pt x="1995501" y="2415814"/>
                  </a:lnTo>
                  <a:lnTo>
                    <a:pt x="1992638" y="2413893"/>
                  </a:lnTo>
                  <a:lnTo>
                    <a:pt x="1990729" y="2411652"/>
                  </a:lnTo>
                  <a:lnTo>
                    <a:pt x="1989456" y="2409410"/>
                  </a:lnTo>
                  <a:lnTo>
                    <a:pt x="1989138" y="2406528"/>
                  </a:lnTo>
                  <a:lnTo>
                    <a:pt x="1989456" y="2403966"/>
                  </a:lnTo>
                  <a:lnTo>
                    <a:pt x="1990411" y="2401084"/>
                  </a:lnTo>
                  <a:lnTo>
                    <a:pt x="1991683" y="2397882"/>
                  </a:lnTo>
                  <a:lnTo>
                    <a:pt x="1993592" y="2394679"/>
                  </a:lnTo>
                  <a:lnTo>
                    <a:pt x="1996137" y="2391477"/>
                  </a:lnTo>
                  <a:lnTo>
                    <a:pt x="1999000" y="2387955"/>
                  </a:lnTo>
                  <a:lnTo>
                    <a:pt x="2005362" y="2381230"/>
                  </a:lnTo>
                  <a:lnTo>
                    <a:pt x="2012679" y="2374825"/>
                  </a:lnTo>
                  <a:lnTo>
                    <a:pt x="2019996" y="2368421"/>
                  </a:lnTo>
                  <a:lnTo>
                    <a:pt x="2027949" y="2362336"/>
                  </a:lnTo>
                  <a:lnTo>
                    <a:pt x="2035265" y="2356893"/>
                  </a:lnTo>
                  <a:lnTo>
                    <a:pt x="2046718" y="2349527"/>
                  </a:lnTo>
                  <a:lnTo>
                    <a:pt x="2051490" y="2346325"/>
                  </a:lnTo>
                  <a:close/>
                  <a:moveTo>
                    <a:pt x="592138" y="2346325"/>
                  </a:moveTo>
                  <a:lnTo>
                    <a:pt x="693618" y="2346325"/>
                  </a:lnTo>
                  <a:lnTo>
                    <a:pt x="698072" y="2349527"/>
                  </a:lnTo>
                  <a:lnTo>
                    <a:pt x="709842" y="2356893"/>
                  </a:lnTo>
                  <a:lnTo>
                    <a:pt x="716841" y="2362336"/>
                  </a:lnTo>
                  <a:lnTo>
                    <a:pt x="724794" y="2368421"/>
                  </a:lnTo>
                  <a:lnTo>
                    <a:pt x="732428" y="2374825"/>
                  </a:lnTo>
                  <a:lnTo>
                    <a:pt x="739427" y="2381230"/>
                  </a:lnTo>
                  <a:lnTo>
                    <a:pt x="746108" y="2387955"/>
                  </a:lnTo>
                  <a:lnTo>
                    <a:pt x="748971" y="2391477"/>
                  </a:lnTo>
                  <a:lnTo>
                    <a:pt x="751197" y="2394679"/>
                  </a:lnTo>
                  <a:lnTo>
                    <a:pt x="753106" y="2397882"/>
                  </a:lnTo>
                  <a:lnTo>
                    <a:pt x="754697" y="2401084"/>
                  </a:lnTo>
                  <a:lnTo>
                    <a:pt x="755333" y="2403966"/>
                  </a:lnTo>
                  <a:lnTo>
                    <a:pt x="755651" y="2406528"/>
                  </a:lnTo>
                  <a:lnTo>
                    <a:pt x="755333" y="2409410"/>
                  </a:lnTo>
                  <a:lnTo>
                    <a:pt x="754379" y="2411652"/>
                  </a:lnTo>
                  <a:lnTo>
                    <a:pt x="752470" y="2413893"/>
                  </a:lnTo>
                  <a:lnTo>
                    <a:pt x="749607" y="2415814"/>
                  </a:lnTo>
                  <a:lnTo>
                    <a:pt x="746108" y="2417736"/>
                  </a:lnTo>
                  <a:lnTo>
                    <a:pt x="741336" y="2418697"/>
                  </a:lnTo>
                  <a:lnTo>
                    <a:pt x="736246" y="2419977"/>
                  </a:lnTo>
                  <a:lnTo>
                    <a:pt x="729565" y="2420618"/>
                  </a:lnTo>
                  <a:lnTo>
                    <a:pt x="721612" y="2420938"/>
                  </a:lnTo>
                  <a:lnTo>
                    <a:pt x="713659" y="2420938"/>
                  </a:lnTo>
                  <a:lnTo>
                    <a:pt x="706343" y="2420618"/>
                  </a:lnTo>
                  <a:lnTo>
                    <a:pt x="699344" y="2419657"/>
                  </a:lnTo>
                  <a:lnTo>
                    <a:pt x="692346" y="2418376"/>
                  </a:lnTo>
                  <a:lnTo>
                    <a:pt x="685983" y="2416775"/>
                  </a:lnTo>
                  <a:lnTo>
                    <a:pt x="679939" y="2415174"/>
                  </a:lnTo>
                  <a:lnTo>
                    <a:pt x="673895" y="2412612"/>
                  </a:lnTo>
                  <a:lnTo>
                    <a:pt x="668487" y="2410371"/>
                  </a:lnTo>
                  <a:lnTo>
                    <a:pt x="662760" y="2407489"/>
                  </a:lnTo>
                  <a:lnTo>
                    <a:pt x="657352" y="2404927"/>
                  </a:lnTo>
                  <a:lnTo>
                    <a:pt x="652263" y="2401724"/>
                  </a:lnTo>
                  <a:lnTo>
                    <a:pt x="642083" y="2395000"/>
                  </a:lnTo>
                  <a:lnTo>
                    <a:pt x="632539" y="2387955"/>
                  </a:lnTo>
                  <a:lnTo>
                    <a:pt x="628086" y="2385073"/>
                  </a:lnTo>
                  <a:lnTo>
                    <a:pt x="624904" y="2383792"/>
                  </a:lnTo>
                  <a:lnTo>
                    <a:pt x="624268" y="2383792"/>
                  </a:lnTo>
                  <a:lnTo>
                    <a:pt x="623314" y="2383792"/>
                  </a:lnTo>
                  <a:lnTo>
                    <a:pt x="622678" y="2384432"/>
                  </a:lnTo>
                  <a:lnTo>
                    <a:pt x="622041" y="2384752"/>
                  </a:lnTo>
                  <a:lnTo>
                    <a:pt x="621405" y="2386354"/>
                  </a:lnTo>
                  <a:lnTo>
                    <a:pt x="620769" y="2387314"/>
                  </a:lnTo>
                  <a:lnTo>
                    <a:pt x="620133" y="2388595"/>
                  </a:lnTo>
                  <a:lnTo>
                    <a:pt x="619496" y="2388915"/>
                  </a:lnTo>
                  <a:lnTo>
                    <a:pt x="619178" y="2388915"/>
                  </a:lnTo>
                  <a:lnTo>
                    <a:pt x="607408" y="2388595"/>
                  </a:lnTo>
                  <a:lnTo>
                    <a:pt x="601045" y="2387634"/>
                  </a:lnTo>
                  <a:lnTo>
                    <a:pt x="598819" y="2387314"/>
                  </a:lnTo>
                  <a:lnTo>
                    <a:pt x="596910" y="2386674"/>
                  </a:lnTo>
                  <a:lnTo>
                    <a:pt x="595001" y="2376747"/>
                  </a:lnTo>
                  <a:lnTo>
                    <a:pt x="593411" y="2368741"/>
                  </a:lnTo>
                  <a:lnTo>
                    <a:pt x="593092" y="2362336"/>
                  </a:lnTo>
                  <a:lnTo>
                    <a:pt x="592774" y="2357533"/>
                  </a:lnTo>
                  <a:lnTo>
                    <a:pt x="593092" y="2353690"/>
                  </a:lnTo>
                  <a:lnTo>
                    <a:pt x="593411" y="2351449"/>
                  </a:lnTo>
                  <a:lnTo>
                    <a:pt x="593729" y="2349527"/>
                  </a:lnTo>
                  <a:lnTo>
                    <a:pt x="592138" y="2346325"/>
                  </a:lnTo>
                  <a:close/>
                  <a:moveTo>
                    <a:pt x="1474788" y="2290762"/>
                  </a:moveTo>
                  <a:lnTo>
                    <a:pt x="1567135" y="2290762"/>
                  </a:lnTo>
                  <a:lnTo>
                    <a:pt x="1571609" y="2293338"/>
                  </a:lnTo>
                  <a:lnTo>
                    <a:pt x="1582473" y="2300422"/>
                  </a:lnTo>
                  <a:lnTo>
                    <a:pt x="1588864" y="2305252"/>
                  </a:lnTo>
                  <a:lnTo>
                    <a:pt x="1595894" y="2310404"/>
                  </a:lnTo>
                  <a:lnTo>
                    <a:pt x="1602924" y="2316522"/>
                  </a:lnTo>
                  <a:lnTo>
                    <a:pt x="1609634" y="2322640"/>
                  </a:lnTo>
                  <a:lnTo>
                    <a:pt x="1615386" y="2328758"/>
                  </a:lnTo>
                  <a:lnTo>
                    <a:pt x="1617942" y="2331978"/>
                  </a:lnTo>
                  <a:lnTo>
                    <a:pt x="1620179" y="2334875"/>
                  </a:lnTo>
                  <a:lnTo>
                    <a:pt x="1621776" y="2337451"/>
                  </a:lnTo>
                  <a:lnTo>
                    <a:pt x="1623374" y="2340671"/>
                  </a:lnTo>
                  <a:lnTo>
                    <a:pt x="1624013" y="2343247"/>
                  </a:lnTo>
                  <a:lnTo>
                    <a:pt x="1624013" y="2345501"/>
                  </a:lnTo>
                  <a:lnTo>
                    <a:pt x="1623694" y="2348399"/>
                  </a:lnTo>
                  <a:lnTo>
                    <a:pt x="1622735" y="2350009"/>
                  </a:lnTo>
                  <a:lnTo>
                    <a:pt x="1620818" y="2352585"/>
                  </a:lnTo>
                  <a:lnTo>
                    <a:pt x="1618581" y="2353873"/>
                  </a:lnTo>
                  <a:lnTo>
                    <a:pt x="1615386" y="2355483"/>
                  </a:lnTo>
                  <a:lnTo>
                    <a:pt x="1611232" y="2357093"/>
                  </a:lnTo>
                  <a:lnTo>
                    <a:pt x="1606119" y="2357737"/>
                  </a:lnTo>
                  <a:lnTo>
                    <a:pt x="1600048" y="2358703"/>
                  </a:lnTo>
                  <a:lnTo>
                    <a:pt x="1593018" y="2359025"/>
                  </a:lnTo>
                  <a:lnTo>
                    <a:pt x="1585668" y="2359025"/>
                  </a:lnTo>
                  <a:lnTo>
                    <a:pt x="1578958" y="2358703"/>
                  </a:lnTo>
                  <a:lnTo>
                    <a:pt x="1572567" y="2357415"/>
                  </a:lnTo>
                  <a:lnTo>
                    <a:pt x="1566496" y="2356127"/>
                  </a:lnTo>
                  <a:lnTo>
                    <a:pt x="1560744" y="2355161"/>
                  </a:lnTo>
                  <a:lnTo>
                    <a:pt x="1554993" y="2353229"/>
                  </a:lnTo>
                  <a:lnTo>
                    <a:pt x="1549560" y="2351297"/>
                  </a:lnTo>
                  <a:lnTo>
                    <a:pt x="1544128" y="2349043"/>
                  </a:lnTo>
                  <a:lnTo>
                    <a:pt x="1539335" y="2346467"/>
                  </a:lnTo>
                  <a:lnTo>
                    <a:pt x="1529749" y="2340993"/>
                  </a:lnTo>
                  <a:lnTo>
                    <a:pt x="1520802" y="2334875"/>
                  </a:lnTo>
                  <a:lnTo>
                    <a:pt x="1511535" y="2328758"/>
                  </a:lnTo>
                  <a:lnTo>
                    <a:pt x="1507701" y="2326182"/>
                  </a:lnTo>
                  <a:lnTo>
                    <a:pt x="1505144" y="2324894"/>
                  </a:lnTo>
                  <a:lnTo>
                    <a:pt x="1503866" y="2324572"/>
                  </a:lnTo>
                  <a:lnTo>
                    <a:pt x="1503227" y="2324894"/>
                  </a:lnTo>
                  <a:lnTo>
                    <a:pt x="1502269" y="2325860"/>
                  </a:lnTo>
                  <a:lnTo>
                    <a:pt x="1501629" y="2326826"/>
                  </a:lnTo>
                  <a:lnTo>
                    <a:pt x="1500990" y="2328114"/>
                  </a:lnTo>
                  <a:lnTo>
                    <a:pt x="1500351" y="2329080"/>
                  </a:lnTo>
                  <a:lnTo>
                    <a:pt x="1499712" y="2329080"/>
                  </a:lnTo>
                  <a:lnTo>
                    <a:pt x="1499073" y="2329080"/>
                  </a:lnTo>
                  <a:lnTo>
                    <a:pt x="1488528" y="2328758"/>
                  </a:lnTo>
                  <a:lnTo>
                    <a:pt x="1482777" y="2328436"/>
                  </a:lnTo>
                  <a:lnTo>
                    <a:pt x="1480540" y="2328114"/>
                  </a:lnTo>
                  <a:lnTo>
                    <a:pt x="1478942" y="2327148"/>
                  </a:lnTo>
                  <a:lnTo>
                    <a:pt x="1477025" y="2318132"/>
                  </a:lnTo>
                  <a:lnTo>
                    <a:pt x="1476066" y="2310726"/>
                  </a:lnTo>
                  <a:lnTo>
                    <a:pt x="1475747" y="2305252"/>
                  </a:lnTo>
                  <a:lnTo>
                    <a:pt x="1475108" y="2300422"/>
                  </a:lnTo>
                  <a:lnTo>
                    <a:pt x="1475747" y="2297202"/>
                  </a:lnTo>
                  <a:lnTo>
                    <a:pt x="1476066" y="2294948"/>
                  </a:lnTo>
                  <a:lnTo>
                    <a:pt x="1476386" y="2293338"/>
                  </a:lnTo>
                  <a:lnTo>
                    <a:pt x="1474788" y="2290762"/>
                  </a:lnTo>
                  <a:close/>
                  <a:moveTo>
                    <a:pt x="1243723" y="2290762"/>
                  </a:moveTo>
                  <a:lnTo>
                    <a:pt x="1335088" y="2290762"/>
                  </a:lnTo>
                  <a:lnTo>
                    <a:pt x="1333507" y="2293338"/>
                  </a:lnTo>
                  <a:lnTo>
                    <a:pt x="1334140" y="2294948"/>
                  </a:lnTo>
                  <a:lnTo>
                    <a:pt x="1334140" y="2297202"/>
                  </a:lnTo>
                  <a:lnTo>
                    <a:pt x="1334456" y="2300422"/>
                  </a:lnTo>
                  <a:lnTo>
                    <a:pt x="1334456" y="2305252"/>
                  </a:lnTo>
                  <a:lnTo>
                    <a:pt x="1333824" y="2310726"/>
                  </a:lnTo>
                  <a:lnTo>
                    <a:pt x="1332559" y="2318132"/>
                  </a:lnTo>
                  <a:lnTo>
                    <a:pt x="1330978" y="2327148"/>
                  </a:lnTo>
                  <a:lnTo>
                    <a:pt x="1329398" y="2328114"/>
                  </a:lnTo>
                  <a:lnTo>
                    <a:pt x="1327185" y="2328436"/>
                  </a:lnTo>
                  <a:lnTo>
                    <a:pt x="1321494" y="2328758"/>
                  </a:lnTo>
                  <a:lnTo>
                    <a:pt x="1311061" y="2329080"/>
                  </a:lnTo>
                  <a:lnTo>
                    <a:pt x="1310113" y="2329080"/>
                  </a:lnTo>
                  <a:lnTo>
                    <a:pt x="1309797" y="2329080"/>
                  </a:lnTo>
                  <a:lnTo>
                    <a:pt x="1309165" y="2328114"/>
                  </a:lnTo>
                  <a:lnTo>
                    <a:pt x="1308848" y="2326826"/>
                  </a:lnTo>
                  <a:lnTo>
                    <a:pt x="1307900" y="2325860"/>
                  </a:lnTo>
                  <a:lnTo>
                    <a:pt x="1306952" y="2324894"/>
                  </a:lnTo>
                  <a:lnTo>
                    <a:pt x="1306003" y="2324572"/>
                  </a:lnTo>
                  <a:lnTo>
                    <a:pt x="1305371" y="2324894"/>
                  </a:lnTo>
                  <a:lnTo>
                    <a:pt x="1302842" y="2326182"/>
                  </a:lnTo>
                  <a:lnTo>
                    <a:pt x="1298732" y="2328758"/>
                  </a:lnTo>
                  <a:lnTo>
                    <a:pt x="1289880" y="2334875"/>
                  </a:lnTo>
                  <a:lnTo>
                    <a:pt x="1281028" y="2340993"/>
                  </a:lnTo>
                  <a:lnTo>
                    <a:pt x="1271228" y="2346467"/>
                  </a:lnTo>
                  <a:lnTo>
                    <a:pt x="1266485" y="2349043"/>
                  </a:lnTo>
                  <a:lnTo>
                    <a:pt x="1261111" y="2351297"/>
                  </a:lnTo>
                  <a:lnTo>
                    <a:pt x="1256053" y="2353229"/>
                  </a:lnTo>
                  <a:lnTo>
                    <a:pt x="1250362" y="2355161"/>
                  </a:lnTo>
                  <a:lnTo>
                    <a:pt x="1244356" y="2356127"/>
                  </a:lnTo>
                  <a:lnTo>
                    <a:pt x="1238349" y="2357415"/>
                  </a:lnTo>
                  <a:lnTo>
                    <a:pt x="1232026" y="2358703"/>
                  </a:lnTo>
                  <a:lnTo>
                    <a:pt x="1225387" y="2359025"/>
                  </a:lnTo>
                  <a:lnTo>
                    <a:pt x="1218116" y="2359025"/>
                  </a:lnTo>
                  <a:lnTo>
                    <a:pt x="1211161" y="2358703"/>
                  </a:lnTo>
                  <a:lnTo>
                    <a:pt x="1205154" y="2357737"/>
                  </a:lnTo>
                  <a:lnTo>
                    <a:pt x="1200096" y="2357093"/>
                  </a:lnTo>
                  <a:lnTo>
                    <a:pt x="1195986" y="2355483"/>
                  </a:lnTo>
                  <a:lnTo>
                    <a:pt x="1193141" y="2353873"/>
                  </a:lnTo>
                  <a:lnTo>
                    <a:pt x="1190295" y="2352585"/>
                  </a:lnTo>
                  <a:lnTo>
                    <a:pt x="1189031" y="2350009"/>
                  </a:lnTo>
                  <a:lnTo>
                    <a:pt x="1187766" y="2348399"/>
                  </a:lnTo>
                  <a:lnTo>
                    <a:pt x="1187450" y="2345501"/>
                  </a:lnTo>
                  <a:lnTo>
                    <a:pt x="1187766" y="2343247"/>
                  </a:lnTo>
                  <a:lnTo>
                    <a:pt x="1188715" y="2340671"/>
                  </a:lnTo>
                  <a:lnTo>
                    <a:pt x="1189663" y="2337451"/>
                  </a:lnTo>
                  <a:lnTo>
                    <a:pt x="1191560" y="2334875"/>
                  </a:lnTo>
                  <a:lnTo>
                    <a:pt x="1193457" y="2331978"/>
                  </a:lnTo>
                  <a:lnTo>
                    <a:pt x="1195986" y="2328758"/>
                  </a:lnTo>
                  <a:lnTo>
                    <a:pt x="1201676" y="2322640"/>
                  </a:lnTo>
                  <a:lnTo>
                    <a:pt x="1208315" y="2316522"/>
                  </a:lnTo>
                  <a:lnTo>
                    <a:pt x="1215271" y="2310404"/>
                  </a:lnTo>
                  <a:lnTo>
                    <a:pt x="1222226" y="2305252"/>
                  </a:lnTo>
                  <a:lnTo>
                    <a:pt x="1228865" y="2300422"/>
                  </a:lnTo>
                  <a:lnTo>
                    <a:pt x="1239613" y="2293338"/>
                  </a:lnTo>
                  <a:lnTo>
                    <a:pt x="1243723" y="2290762"/>
                  </a:lnTo>
                  <a:close/>
                  <a:moveTo>
                    <a:pt x="1481543" y="1798637"/>
                  </a:moveTo>
                  <a:lnTo>
                    <a:pt x="1701801" y="1798637"/>
                  </a:lnTo>
                  <a:lnTo>
                    <a:pt x="1567093" y="2273300"/>
                  </a:lnTo>
                  <a:lnTo>
                    <a:pt x="1465263" y="2273300"/>
                  </a:lnTo>
                  <a:lnTo>
                    <a:pt x="1481543" y="1798637"/>
                  </a:lnTo>
                  <a:close/>
                  <a:moveTo>
                    <a:pt x="1119188" y="1798637"/>
                  </a:moveTo>
                  <a:lnTo>
                    <a:pt x="1336331" y="1798637"/>
                  </a:lnTo>
                  <a:lnTo>
                    <a:pt x="1346201" y="2272028"/>
                  </a:lnTo>
                  <a:lnTo>
                    <a:pt x="1240177" y="2273300"/>
                  </a:lnTo>
                  <a:lnTo>
                    <a:pt x="1119188" y="1798637"/>
                  </a:lnTo>
                  <a:close/>
                  <a:moveTo>
                    <a:pt x="2677270" y="1559805"/>
                  </a:moveTo>
                  <a:lnTo>
                    <a:pt x="2530833" y="1600780"/>
                  </a:lnTo>
                  <a:lnTo>
                    <a:pt x="2674417" y="1589663"/>
                  </a:lnTo>
                  <a:lnTo>
                    <a:pt x="2677270" y="1559805"/>
                  </a:lnTo>
                  <a:close/>
                  <a:moveTo>
                    <a:pt x="64561" y="1559805"/>
                  </a:moveTo>
                  <a:lnTo>
                    <a:pt x="67742" y="1589663"/>
                  </a:lnTo>
                  <a:lnTo>
                    <a:pt x="211812" y="1600780"/>
                  </a:lnTo>
                  <a:lnTo>
                    <a:pt x="64561" y="1559805"/>
                  </a:lnTo>
                  <a:close/>
                  <a:moveTo>
                    <a:pt x="1743293" y="1510232"/>
                  </a:moveTo>
                  <a:lnTo>
                    <a:pt x="1815377" y="1673934"/>
                  </a:lnTo>
                  <a:lnTo>
                    <a:pt x="2196121" y="1673934"/>
                  </a:lnTo>
                  <a:lnTo>
                    <a:pt x="2051635" y="1522922"/>
                  </a:lnTo>
                  <a:lnTo>
                    <a:pt x="1743293" y="1510232"/>
                  </a:lnTo>
                  <a:close/>
                  <a:moveTo>
                    <a:pt x="1093583" y="1510232"/>
                  </a:moveTo>
                  <a:lnTo>
                    <a:pt x="785241" y="1522922"/>
                  </a:lnTo>
                  <a:lnTo>
                    <a:pt x="641072" y="1673934"/>
                  </a:lnTo>
                  <a:lnTo>
                    <a:pt x="1021499" y="1673934"/>
                  </a:lnTo>
                  <a:lnTo>
                    <a:pt x="1093583" y="1510232"/>
                  </a:lnTo>
                  <a:close/>
                  <a:moveTo>
                    <a:pt x="840494" y="1363662"/>
                  </a:moveTo>
                  <a:lnTo>
                    <a:pt x="1955417" y="1363662"/>
                  </a:lnTo>
                  <a:lnTo>
                    <a:pt x="2368551" y="1768475"/>
                  </a:lnTo>
                  <a:lnTo>
                    <a:pt x="398463" y="1768475"/>
                  </a:lnTo>
                  <a:lnTo>
                    <a:pt x="840494" y="1363662"/>
                  </a:lnTo>
                  <a:close/>
                  <a:moveTo>
                    <a:pt x="1125700" y="1131888"/>
                  </a:moveTo>
                  <a:lnTo>
                    <a:pt x="1123793" y="1132523"/>
                  </a:lnTo>
                  <a:lnTo>
                    <a:pt x="1121569" y="1134110"/>
                  </a:lnTo>
                  <a:lnTo>
                    <a:pt x="1118710" y="1136650"/>
                  </a:lnTo>
                  <a:lnTo>
                    <a:pt x="1111084" y="1144270"/>
                  </a:lnTo>
                  <a:lnTo>
                    <a:pt x="1101553" y="1155065"/>
                  </a:lnTo>
                  <a:lnTo>
                    <a:pt x="1077405" y="1184275"/>
                  </a:lnTo>
                  <a:lnTo>
                    <a:pt x="1046268" y="1220153"/>
                  </a:lnTo>
                  <a:lnTo>
                    <a:pt x="1059613" y="1236028"/>
                  </a:lnTo>
                  <a:lnTo>
                    <a:pt x="1064696" y="1242378"/>
                  </a:lnTo>
                  <a:lnTo>
                    <a:pt x="1070098" y="1248093"/>
                  </a:lnTo>
                  <a:lnTo>
                    <a:pt x="1074546" y="1252538"/>
                  </a:lnTo>
                  <a:lnTo>
                    <a:pt x="1078994" y="1256665"/>
                  </a:lnTo>
                  <a:lnTo>
                    <a:pt x="1083124" y="1260158"/>
                  </a:lnTo>
                  <a:lnTo>
                    <a:pt x="1087890" y="1263333"/>
                  </a:lnTo>
                  <a:lnTo>
                    <a:pt x="1092656" y="1266508"/>
                  </a:lnTo>
                  <a:lnTo>
                    <a:pt x="1098375" y="1269365"/>
                  </a:lnTo>
                  <a:lnTo>
                    <a:pt x="1111084" y="1276350"/>
                  </a:lnTo>
                  <a:lnTo>
                    <a:pt x="1127606" y="1284605"/>
                  </a:lnTo>
                  <a:lnTo>
                    <a:pt x="1149529" y="1295400"/>
                  </a:lnTo>
                  <a:lnTo>
                    <a:pt x="1139362" y="1143953"/>
                  </a:lnTo>
                  <a:lnTo>
                    <a:pt x="1136185" y="1141413"/>
                  </a:lnTo>
                  <a:lnTo>
                    <a:pt x="1133325" y="1138238"/>
                  </a:lnTo>
                  <a:lnTo>
                    <a:pt x="1126971" y="1132205"/>
                  </a:lnTo>
                  <a:lnTo>
                    <a:pt x="1126017" y="1131888"/>
                  </a:lnTo>
                  <a:lnTo>
                    <a:pt x="1125700" y="1131888"/>
                  </a:lnTo>
                  <a:close/>
                  <a:moveTo>
                    <a:pt x="505679" y="1004887"/>
                  </a:moveTo>
                  <a:lnTo>
                    <a:pt x="511721" y="1004887"/>
                  </a:lnTo>
                  <a:lnTo>
                    <a:pt x="517446" y="1005205"/>
                  </a:lnTo>
                  <a:lnTo>
                    <a:pt x="522535" y="1006158"/>
                  </a:lnTo>
                  <a:lnTo>
                    <a:pt x="528259" y="1007746"/>
                  </a:lnTo>
                  <a:lnTo>
                    <a:pt x="533348" y="1009969"/>
                  </a:lnTo>
                  <a:lnTo>
                    <a:pt x="538436" y="1012828"/>
                  </a:lnTo>
                  <a:lnTo>
                    <a:pt x="543207" y="1015687"/>
                  </a:lnTo>
                  <a:lnTo>
                    <a:pt x="548296" y="1019498"/>
                  </a:lnTo>
                  <a:lnTo>
                    <a:pt x="552748" y="1023310"/>
                  </a:lnTo>
                  <a:lnTo>
                    <a:pt x="557201" y="1028075"/>
                  </a:lnTo>
                  <a:lnTo>
                    <a:pt x="561335" y="1033157"/>
                  </a:lnTo>
                  <a:lnTo>
                    <a:pt x="566106" y="1038239"/>
                  </a:lnTo>
                  <a:lnTo>
                    <a:pt x="570240" y="1044274"/>
                  </a:lnTo>
                  <a:lnTo>
                    <a:pt x="573738" y="1050309"/>
                  </a:lnTo>
                  <a:lnTo>
                    <a:pt x="577555" y="1056980"/>
                  </a:lnTo>
                  <a:lnTo>
                    <a:pt x="581371" y="1063968"/>
                  </a:lnTo>
                  <a:lnTo>
                    <a:pt x="585188" y="1071274"/>
                  </a:lnTo>
                  <a:lnTo>
                    <a:pt x="588686" y="1078897"/>
                  </a:lnTo>
                  <a:lnTo>
                    <a:pt x="591867" y="1086838"/>
                  </a:lnTo>
                  <a:lnTo>
                    <a:pt x="598227" y="1103673"/>
                  </a:lnTo>
                  <a:lnTo>
                    <a:pt x="603952" y="1121461"/>
                  </a:lnTo>
                  <a:lnTo>
                    <a:pt x="609677" y="1140202"/>
                  </a:lnTo>
                  <a:lnTo>
                    <a:pt x="614447" y="1159260"/>
                  </a:lnTo>
                  <a:lnTo>
                    <a:pt x="619218" y="1179589"/>
                  </a:lnTo>
                  <a:lnTo>
                    <a:pt x="623670" y="1200553"/>
                  </a:lnTo>
                  <a:lnTo>
                    <a:pt x="627487" y="1221518"/>
                  </a:lnTo>
                  <a:lnTo>
                    <a:pt x="630667" y="1242799"/>
                  </a:lnTo>
                  <a:lnTo>
                    <a:pt x="634165" y="1264399"/>
                  </a:lnTo>
                  <a:lnTo>
                    <a:pt x="636710" y="1285681"/>
                  </a:lnTo>
                  <a:lnTo>
                    <a:pt x="639254" y="1306963"/>
                  </a:lnTo>
                  <a:lnTo>
                    <a:pt x="641798" y="1327927"/>
                  </a:lnTo>
                  <a:lnTo>
                    <a:pt x="643389" y="1348574"/>
                  </a:lnTo>
                  <a:lnTo>
                    <a:pt x="644979" y="1368903"/>
                  </a:lnTo>
                  <a:lnTo>
                    <a:pt x="647841" y="1407337"/>
                  </a:lnTo>
                  <a:lnTo>
                    <a:pt x="649431" y="1441960"/>
                  </a:lnTo>
                  <a:lnTo>
                    <a:pt x="650703" y="1471501"/>
                  </a:lnTo>
                  <a:lnTo>
                    <a:pt x="651021" y="1495641"/>
                  </a:lnTo>
                  <a:lnTo>
                    <a:pt x="645933" y="1500088"/>
                  </a:lnTo>
                  <a:lnTo>
                    <a:pt x="640526" y="1461971"/>
                  </a:lnTo>
                  <a:lnTo>
                    <a:pt x="635120" y="1423219"/>
                  </a:lnTo>
                  <a:lnTo>
                    <a:pt x="629713" y="1515335"/>
                  </a:lnTo>
                  <a:lnTo>
                    <a:pt x="623988" y="1520417"/>
                  </a:lnTo>
                  <a:lnTo>
                    <a:pt x="225488" y="1414008"/>
                  </a:lnTo>
                  <a:lnTo>
                    <a:pt x="154884" y="1399079"/>
                  </a:lnTo>
                  <a:lnTo>
                    <a:pt x="603316" y="1539476"/>
                  </a:lnTo>
                  <a:lnTo>
                    <a:pt x="319945" y="1798670"/>
                  </a:lnTo>
                  <a:lnTo>
                    <a:pt x="585824" y="1798670"/>
                  </a:lnTo>
                  <a:lnTo>
                    <a:pt x="752475" y="1798670"/>
                  </a:lnTo>
                  <a:lnTo>
                    <a:pt x="687596" y="2326906"/>
                  </a:lnTo>
                  <a:lnTo>
                    <a:pt x="595365" y="2326906"/>
                  </a:lnTo>
                  <a:lnTo>
                    <a:pt x="586778" y="1847904"/>
                  </a:lnTo>
                  <a:lnTo>
                    <a:pt x="581371" y="1857433"/>
                  </a:lnTo>
                  <a:lnTo>
                    <a:pt x="578509" y="1862516"/>
                  </a:lnTo>
                  <a:lnTo>
                    <a:pt x="575329" y="1866963"/>
                  </a:lnTo>
                  <a:lnTo>
                    <a:pt x="531758" y="2443162"/>
                  </a:lnTo>
                  <a:lnTo>
                    <a:pt x="415356" y="2443162"/>
                  </a:lnTo>
                  <a:lnTo>
                    <a:pt x="356837" y="1985125"/>
                  </a:lnTo>
                  <a:lnTo>
                    <a:pt x="349840" y="1985760"/>
                  </a:lnTo>
                  <a:lnTo>
                    <a:pt x="346024" y="1986078"/>
                  </a:lnTo>
                  <a:lnTo>
                    <a:pt x="342207" y="1986078"/>
                  </a:lnTo>
                  <a:lnTo>
                    <a:pt x="337437" y="1985760"/>
                  </a:lnTo>
                  <a:lnTo>
                    <a:pt x="332348" y="1985443"/>
                  </a:lnTo>
                  <a:lnTo>
                    <a:pt x="145661" y="1959078"/>
                  </a:lnTo>
                  <a:lnTo>
                    <a:pt x="141208" y="1957490"/>
                  </a:lnTo>
                  <a:lnTo>
                    <a:pt x="137074" y="1955267"/>
                  </a:lnTo>
                  <a:lnTo>
                    <a:pt x="133257" y="1952726"/>
                  </a:lnTo>
                  <a:lnTo>
                    <a:pt x="129441" y="1949867"/>
                  </a:lnTo>
                  <a:lnTo>
                    <a:pt x="125624" y="1946055"/>
                  </a:lnTo>
                  <a:lnTo>
                    <a:pt x="122126" y="1941926"/>
                  </a:lnTo>
                  <a:lnTo>
                    <a:pt x="119264" y="1937479"/>
                  </a:lnTo>
                  <a:lnTo>
                    <a:pt x="116401" y="1932397"/>
                  </a:lnTo>
                  <a:lnTo>
                    <a:pt x="113539" y="1927632"/>
                  </a:lnTo>
                  <a:lnTo>
                    <a:pt x="110995" y="1921914"/>
                  </a:lnTo>
                  <a:lnTo>
                    <a:pt x="108768" y="1916197"/>
                  </a:lnTo>
                  <a:lnTo>
                    <a:pt x="106542" y="1910162"/>
                  </a:lnTo>
                  <a:lnTo>
                    <a:pt x="102408" y="1897774"/>
                  </a:lnTo>
                  <a:lnTo>
                    <a:pt x="98909" y="1885068"/>
                  </a:lnTo>
                  <a:lnTo>
                    <a:pt x="96365" y="1872363"/>
                  </a:lnTo>
                  <a:lnTo>
                    <a:pt x="93503" y="1859339"/>
                  </a:lnTo>
                  <a:lnTo>
                    <a:pt x="90004" y="1836152"/>
                  </a:lnTo>
                  <a:lnTo>
                    <a:pt x="86824" y="1817728"/>
                  </a:lnTo>
                  <a:lnTo>
                    <a:pt x="85234" y="1811058"/>
                  </a:lnTo>
                  <a:lnTo>
                    <a:pt x="84280" y="1806293"/>
                  </a:lnTo>
                  <a:lnTo>
                    <a:pt x="83962" y="1800894"/>
                  </a:lnTo>
                  <a:lnTo>
                    <a:pt x="76965" y="1730695"/>
                  </a:lnTo>
                  <a:lnTo>
                    <a:pt x="69968" y="1653826"/>
                  </a:lnTo>
                  <a:lnTo>
                    <a:pt x="62017" y="1556628"/>
                  </a:lnTo>
                  <a:lnTo>
                    <a:pt x="52158" y="1552499"/>
                  </a:lnTo>
                  <a:lnTo>
                    <a:pt x="43571" y="1548687"/>
                  </a:lnTo>
                  <a:lnTo>
                    <a:pt x="35938" y="1545511"/>
                  </a:lnTo>
                  <a:lnTo>
                    <a:pt x="29895" y="1542017"/>
                  </a:lnTo>
                  <a:lnTo>
                    <a:pt x="25443" y="1538523"/>
                  </a:lnTo>
                  <a:lnTo>
                    <a:pt x="23535" y="1536617"/>
                  </a:lnTo>
                  <a:lnTo>
                    <a:pt x="21944" y="1535346"/>
                  </a:lnTo>
                  <a:lnTo>
                    <a:pt x="20990" y="1533758"/>
                  </a:lnTo>
                  <a:lnTo>
                    <a:pt x="20354" y="1532170"/>
                  </a:lnTo>
                  <a:lnTo>
                    <a:pt x="19718" y="1530582"/>
                  </a:lnTo>
                  <a:lnTo>
                    <a:pt x="20354" y="1529311"/>
                  </a:lnTo>
                  <a:lnTo>
                    <a:pt x="17492" y="1522641"/>
                  </a:lnTo>
                  <a:lnTo>
                    <a:pt x="15266" y="1515017"/>
                  </a:lnTo>
                  <a:lnTo>
                    <a:pt x="12721" y="1504853"/>
                  </a:lnTo>
                  <a:lnTo>
                    <a:pt x="10495" y="1493100"/>
                  </a:lnTo>
                  <a:lnTo>
                    <a:pt x="8269" y="1479759"/>
                  </a:lnTo>
                  <a:lnTo>
                    <a:pt x="6043" y="1465148"/>
                  </a:lnTo>
                  <a:lnTo>
                    <a:pt x="4134" y="1449583"/>
                  </a:lnTo>
                  <a:lnTo>
                    <a:pt x="2544" y="1432431"/>
                  </a:lnTo>
                  <a:lnTo>
                    <a:pt x="954" y="1414325"/>
                  </a:lnTo>
                  <a:lnTo>
                    <a:pt x="318" y="1395267"/>
                  </a:lnTo>
                  <a:lnTo>
                    <a:pt x="0" y="1375256"/>
                  </a:lnTo>
                  <a:lnTo>
                    <a:pt x="318" y="1354926"/>
                  </a:lnTo>
                  <a:lnTo>
                    <a:pt x="954" y="1333962"/>
                  </a:lnTo>
                  <a:lnTo>
                    <a:pt x="2544" y="1312363"/>
                  </a:lnTo>
                  <a:lnTo>
                    <a:pt x="4452" y="1290763"/>
                  </a:lnTo>
                  <a:lnTo>
                    <a:pt x="7315" y="1268846"/>
                  </a:lnTo>
                  <a:lnTo>
                    <a:pt x="11131" y="1246929"/>
                  </a:lnTo>
                  <a:lnTo>
                    <a:pt x="13357" y="1236447"/>
                  </a:lnTo>
                  <a:lnTo>
                    <a:pt x="15584" y="1225647"/>
                  </a:lnTo>
                  <a:lnTo>
                    <a:pt x="18446" y="1214847"/>
                  </a:lnTo>
                  <a:lnTo>
                    <a:pt x="21308" y="1204047"/>
                  </a:lnTo>
                  <a:lnTo>
                    <a:pt x="24489" y="1193248"/>
                  </a:lnTo>
                  <a:lnTo>
                    <a:pt x="27669" y="1183083"/>
                  </a:lnTo>
                  <a:lnTo>
                    <a:pt x="31486" y="1172601"/>
                  </a:lnTo>
                  <a:lnTo>
                    <a:pt x="35302" y="1162436"/>
                  </a:lnTo>
                  <a:lnTo>
                    <a:pt x="39436" y="1152272"/>
                  </a:lnTo>
                  <a:lnTo>
                    <a:pt x="43889" y="1142425"/>
                  </a:lnTo>
                  <a:lnTo>
                    <a:pt x="48978" y="1132578"/>
                  </a:lnTo>
                  <a:lnTo>
                    <a:pt x="54066" y="1123367"/>
                  </a:lnTo>
                  <a:lnTo>
                    <a:pt x="59473" y="1113838"/>
                  </a:lnTo>
                  <a:lnTo>
                    <a:pt x="64879" y="1104944"/>
                  </a:lnTo>
                  <a:lnTo>
                    <a:pt x="70922" y="1096050"/>
                  </a:lnTo>
                  <a:lnTo>
                    <a:pt x="77601" y="1087473"/>
                  </a:lnTo>
                  <a:lnTo>
                    <a:pt x="84280" y="1079215"/>
                  </a:lnTo>
                  <a:lnTo>
                    <a:pt x="91276" y="1071274"/>
                  </a:lnTo>
                  <a:lnTo>
                    <a:pt x="98591" y="1063968"/>
                  </a:lnTo>
                  <a:lnTo>
                    <a:pt x="106542" y="1056662"/>
                  </a:lnTo>
                  <a:lnTo>
                    <a:pt x="114811" y="1049674"/>
                  </a:lnTo>
                  <a:lnTo>
                    <a:pt x="123080" y="1043321"/>
                  </a:lnTo>
                  <a:lnTo>
                    <a:pt x="131985" y="1036651"/>
                  </a:lnTo>
                  <a:lnTo>
                    <a:pt x="141526" y="1031251"/>
                  </a:lnTo>
                  <a:lnTo>
                    <a:pt x="150749" y="1025851"/>
                  </a:lnTo>
                  <a:lnTo>
                    <a:pt x="160926" y="1021087"/>
                  </a:lnTo>
                  <a:lnTo>
                    <a:pt x="171740" y="1016322"/>
                  </a:lnTo>
                  <a:lnTo>
                    <a:pt x="182553" y="1012193"/>
                  </a:lnTo>
                  <a:lnTo>
                    <a:pt x="193684" y="1009016"/>
                  </a:lnTo>
                  <a:lnTo>
                    <a:pt x="205452" y="1005522"/>
                  </a:lnTo>
                  <a:lnTo>
                    <a:pt x="209904" y="1005522"/>
                  </a:lnTo>
                  <a:lnTo>
                    <a:pt x="218809" y="1005840"/>
                  </a:lnTo>
                  <a:lnTo>
                    <a:pt x="243298" y="1007428"/>
                  </a:lnTo>
                  <a:lnTo>
                    <a:pt x="280508" y="1009969"/>
                  </a:lnTo>
                  <a:lnTo>
                    <a:pt x="409313" y="1420361"/>
                  </a:lnTo>
                  <a:lnTo>
                    <a:pt x="397228" y="1297751"/>
                  </a:lnTo>
                  <a:lnTo>
                    <a:pt x="390867" y="1077309"/>
                  </a:lnTo>
                  <a:lnTo>
                    <a:pt x="382598" y="1056345"/>
                  </a:lnTo>
                  <a:lnTo>
                    <a:pt x="399136" y="1028392"/>
                  </a:lnTo>
                  <a:lnTo>
                    <a:pt x="436029" y="1028392"/>
                  </a:lnTo>
                  <a:lnTo>
                    <a:pt x="450976" y="1056345"/>
                  </a:lnTo>
                  <a:lnTo>
                    <a:pt x="443979" y="1081438"/>
                  </a:lnTo>
                  <a:lnTo>
                    <a:pt x="489141" y="1401937"/>
                  </a:lnTo>
                  <a:lnTo>
                    <a:pt x="481508" y="1015369"/>
                  </a:lnTo>
                  <a:lnTo>
                    <a:pt x="489459" y="1011875"/>
                  </a:lnTo>
                  <a:lnTo>
                    <a:pt x="495501" y="1009016"/>
                  </a:lnTo>
                  <a:lnTo>
                    <a:pt x="499000" y="1006793"/>
                  </a:lnTo>
                  <a:lnTo>
                    <a:pt x="499636" y="1005840"/>
                  </a:lnTo>
                  <a:lnTo>
                    <a:pt x="499954" y="1005522"/>
                  </a:lnTo>
                  <a:lnTo>
                    <a:pt x="505679" y="1004887"/>
                  </a:lnTo>
                  <a:close/>
                  <a:moveTo>
                    <a:pt x="2233205" y="1004887"/>
                  </a:moveTo>
                  <a:lnTo>
                    <a:pt x="2238276" y="1005205"/>
                  </a:lnTo>
                  <a:lnTo>
                    <a:pt x="2243665" y="1005522"/>
                  </a:lnTo>
                  <a:lnTo>
                    <a:pt x="2243665" y="1005840"/>
                  </a:lnTo>
                  <a:lnTo>
                    <a:pt x="2244299" y="1006793"/>
                  </a:lnTo>
                  <a:lnTo>
                    <a:pt x="2248102" y="1009016"/>
                  </a:lnTo>
                  <a:lnTo>
                    <a:pt x="2253808" y="1011875"/>
                  </a:lnTo>
                  <a:lnTo>
                    <a:pt x="2261732" y="1015369"/>
                  </a:lnTo>
                  <a:lnTo>
                    <a:pt x="2254441" y="1401937"/>
                  </a:lnTo>
                  <a:lnTo>
                    <a:pt x="2299133" y="1081438"/>
                  </a:lnTo>
                  <a:lnTo>
                    <a:pt x="2292160" y="1056345"/>
                  </a:lnTo>
                  <a:lnTo>
                    <a:pt x="2307374" y="1028392"/>
                  </a:lnTo>
                  <a:lnTo>
                    <a:pt x="2344142" y="1028392"/>
                  </a:lnTo>
                  <a:lnTo>
                    <a:pt x="2360307" y="1056345"/>
                  </a:lnTo>
                  <a:lnTo>
                    <a:pt x="2352066" y="1077309"/>
                  </a:lnTo>
                  <a:lnTo>
                    <a:pt x="2346044" y="1297751"/>
                  </a:lnTo>
                  <a:lnTo>
                    <a:pt x="2333682" y="1420361"/>
                  </a:lnTo>
                  <a:lnTo>
                    <a:pt x="2462052" y="1009969"/>
                  </a:lnTo>
                  <a:lnTo>
                    <a:pt x="2499137" y="1007428"/>
                  </a:lnTo>
                  <a:lnTo>
                    <a:pt x="2523860" y="1005840"/>
                  </a:lnTo>
                  <a:lnTo>
                    <a:pt x="2532735" y="1005522"/>
                  </a:lnTo>
                  <a:lnTo>
                    <a:pt x="2536855" y="1005522"/>
                  </a:lnTo>
                  <a:lnTo>
                    <a:pt x="2548266" y="1009016"/>
                  </a:lnTo>
                  <a:lnTo>
                    <a:pt x="2559677" y="1012193"/>
                  </a:lnTo>
                  <a:lnTo>
                    <a:pt x="2570453" y="1016322"/>
                  </a:lnTo>
                  <a:lnTo>
                    <a:pt x="2580913" y="1021087"/>
                  </a:lnTo>
                  <a:lnTo>
                    <a:pt x="2591056" y="1025851"/>
                  </a:lnTo>
                  <a:lnTo>
                    <a:pt x="2600882" y="1031251"/>
                  </a:lnTo>
                  <a:lnTo>
                    <a:pt x="2610391" y="1036651"/>
                  </a:lnTo>
                  <a:lnTo>
                    <a:pt x="2618949" y="1043321"/>
                  </a:lnTo>
                  <a:lnTo>
                    <a:pt x="2627507" y="1049674"/>
                  </a:lnTo>
                  <a:lnTo>
                    <a:pt x="2635431" y="1056662"/>
                  </a:lnTo>
                  <a:lnTo>
                    <a:pt x="2643355" y="1063968"/>
                  </a:lnTo>
                  <a:lnTo>
                    <a:pt x="2650962" y="1071274"/>
                  </a:lnTo>
                  <a:lnTo>
                    <a:pt x="2657618" y="1079215"/>
                  </a:lnTo>
                  <a:lnTo>
                    <a:pt x="2664274" y="1087473"/>
                  </a:lnTo>
                  <a:lnTo>
                    <a:pt x="2670614" y="1096050"/>
                  </a:lnTo>
                  <a:lnTo>
                    <a:pt x="2676636" y="1104944"/>
                  </a:lnTo>
                  <a:lnTo>
                    <a:pt x="2682341" y="1113838"/>
                  </a:lnTo>
                  <a:lnTo>
                    <a:pt x="2688047" y="1123367"/>
                  </a:lnTo>
                  <a:lnTo>
                    <a:pt x="2692801" y="1132578"/>
                  </a:lnTo>
                  <a:lnTo>
                    <a:pt x="2697872" y="1142425"/>
                  </a:lnTo>
                  <a:lnTo>
                    <a:pt x="2702310" y="1152272"/>
                  </a:lnTo>
                  <a:lnTo>
                    <a:pt x="2706430" y="1162436"/>
                  </a:lnTo>
                  <a:lnTo>
                    <a:pt x="2710551" y="1172601"/>
                  </a:lnTo>
                  <a:lnTo>
                    <a:pt x="2714037" y="1183083"/>
                  </a:lnTo>
                  <a:lnTo>
                    <a:pt x="2717207" y="1193248"/>
                  </a:lnTo>
                  <a:lnTo>
                    <a:pt x="2720694" y="1204047"/>
                  </a:lnTo>
                  <a:lnTo>
                    <a:pt x="2723229" y="1214847"/>
                  </a:lnTo>
                  <a:lnTo>
                    <a:pt x="2726082" y="1225647"/>
                  </a:lnTo>
                  <a:lnTo>
                    <a:pt x="2728618" y="1236447"/>
                  </a:lnTo>
                  <a:lnTo>
                    <a:pt x="2730836" y="1246929"/>
                  </a:lnTo>
                  <a:lnTo>
                    <a:pt x="2734640" y="1268846"/>
                  </a:lnTo>
                  <a:lnTo>
                    <a:pt x="2737176" y="1290763"/>
                  </a:lnTo>
                  <a:lnTo>
                    <a:pt x="2739394" y="1312363"/>
                  </a:lnTo>
                  <a:lnTo>
                    <a:pt x="2740979" y="1333962"/>
                  </a:lnTo>
                  <a:lnTo>
                    <a:pt x="2741613" y="1354926"/>
                  </a:lnTo>
                  <a:lnTo>
                    <a:pt x="2741613" y="1375256"/>
                  </a:lnTo>
                  <a:lnTo>
                    <a:pt x="2741296" y="1395267"/>
                  </a:lnTo>
                  <a:lnTo>
                    <a:pt x="2740662" y="1414325"/>
                  </a:lnTo>
                  <a:lnTo>
                    <a:pt x="2739394" y="1432431"/>
                  </a:lnTo>
                  <a:lnTo>
                    <a:pt x="2737493" y="1449583"/>
                  </a:lnTo>
                  <a:lnTo>
                    <a:pt x="2735591" y="1465148"/>
                  </a:lnTo>
                  <a:lnTo>
                    <a:pt x="2733689" y="1479759"/>
                  </a:lnTo>
                  <a:lnTo>
                    <a:pt x="2731470" y="1493100"/>
                  </a:lnTo>
                  <a:lnTo>
                    <a:pt x="2728935" y="1504853"/>
                  </a:lnTo>
                  <a:lnTo>
                    <a:pt x="2726716" y="1515017"/>
                  </a:lnTo>
                  <a:lnTo>
                    <a:pt x="2724180" y="1522641"/>
                  </a:lnTo>
                  <a:lnTo>
                    <a:pt x="2721962" y="1529311"/>
                  </a:lnTo>
                  <a:lnTo>
                    <a:pt x="2721962" y="1530582"/>
                  </a:lnTo>
                  <a:lnTo>
                    <a:pt x="2721328" y="1532170"/>
                  </a:lnTo>
                  <a:lnTo>
                    <a:pt x="2720694" y="1533758"/>
                  </a:lnTo>
                  <a:lnTo>
                    <a:pt x="2719426" y="1535346"/>
                  </a:lnTo>
                  <a:lnTo>
                    <a:pt x="2718158" y="1536617"/>
                  </a:lnTo>
                  <a:lnTo>
                    <a:pt x="2716573" y="1538523"/>
                  </a:lnTo>
                  <a:lnTo>
                    <a:pt x="2711819" y="1542017"/>
                  </a:lnTo>
                  <a:lnTo>
                    <a:pt x="2705796" y="1545511"/>
                  </a:lnTo>
                  <a:lnTo>
                    <a:pt x="2698506" y="1548687"/>
                  </a:lnTo>
                  <a:lnTo>
                    <a:pt x="2689948" y="1552499"/>
                  </a:lnTo>
                  <a:lnTo>
                    <a:pt x="2680122" y="1556628"/>
                  </a:lnTo>
                  <a:lnTo>
                    <a:pt x="2671881" y="1653826"/>
                  </a:lnTo>
                  <a:lnTo>
                    <a:pt x="2664908" y="1730695"/>
                  </a:lnTo>
                  <a:lnTo>
                    <a:pt x="2657935" y="1800894"/>
                  </a:lnTo>
                  <a:lnTo>
                    <a:pt x="2657618" y="1806293"/>
                  </a:lnTo>
                  <a:lnTo>
                    <a:pt x="2656350" y="1811058"/>
                  </a:lnTo>
                  <a:lnTo>
                    <a:pt x="2655399" y="1817728"/>
                  </a:lnTo>
                  <a:lnTo>
                    <a:pt x="2652230" y="1836152"/>
                  </a:lnTo>
                  <a:lnTo>
                    <a:pt x="2648109" y="1859339"/>
                  </a:lnTo>
                  <a:lnTo>
                    <a:pt x="2645890" y="1872363"/>
                  </a:lnTo>
                  <a:lnTo>
                    <a:pt x="2643038" y="1885068"/>
                  </a:lnTo>
                  <a:lnTo>
                    <a:pt x="2639551" y="1897774"/>
                  </a:lnTo>
                  <a:lnTo>
                    <a:pt x="2635431" y="1910162"/>
                  </a:lnTo>
                  <a:lnTo>
                    <a:pt x="2633529" y="1916197"/>
                  </a:lnTo>
                  <a:lnTo>
                    <a:pt x="2630993" y="1921914"/>
                  </a:lnTo>
                  <a:lnTo>
                    <a:pt x="2628458" y="1927632"/>
                  </a:lnTo>
                  <a:lnTo>
                    <a:pt x="2625605" y="1932397"/>
                  </a:lnTo>
                  <a:lnTo>
                    <a:pt x="2622752" y="1937479"/>
                  </a:lnTo>
                  <a:lnTo>
                    <a:pt x="2619583" y="1941926"/>
                  </a:lnTo>
                  <a:lnTo>
                    <a:pt x="2616413" y="1946055"/>
                  </a:lnTo>
                  <a:lnTo>
                    <a:pt x="2612926" y="1949867"/>
                  </a:lnTo>
                  <a:lnTo>
                    <a:pt x="2609123" y="1952726"/>
                  </a:lnTo>
                  <a:lnTo>
                    <a:pt x="2605002" y="1955267"/>
                  </a:lnTo>
                  <a:lnTo>
                    <a:pt x="2600882" y="1957490"/>
                  </a:lnTo>
                  <a:lnTo>
                    <a:pt x="2596444" y="1959078"/>
                  </a:lnTo>
                  <a:lnTo>
                    <a:pt x="2410704" y="1985443"/>
                  </a:lnTo>
                  <a:lnTo>
                    <a:pt x="2405633" y="1985760"/>
                  </a:lnTo>
                  <a:lnTo>
                    <a:pt x="2400561" y="1986078"/>
                  </a:lnTo>
                  <a:lnTo>
                    <a:pt x="2397075" y="1986078"/>
                  </a:lnTo>
                  <a:lnTo>
                    <a:pt x="2393271" y="1985760"/>
                  </a:lnTo>
                  <a:lnTo>
                    <a:pt x="2385981" y="1985125"/>
                  </a:lnTo>
                  <a:lnTo>
                    <a:pt x="2327660" y="2443162"/>
                  </a:lnTo>
                  <a:lnTo>
                    <a:pt x="2211651" y="2443162"/>
                  </a:lnTo>
                  <a:lnTo>
                    <a:pt x="2168545" y="1866963"/>
                  </a:lnTo>
                  <a:lnTo>
                    <a:pt x="2165375" y="1862516"/>
                  </a:lnTo>
                  <a:lnTo>
                    <a:pt x="2162522" y="1857433"/>
                  </a:lnTo>
                  <a:lnTo>
                    <a:pt x="2156817" y="1847904"/>
                  </a:lnTo>
                  <a:lnTo>
                    <a:pt x="2148576" y="2326906"/>
                  </a:lnTo>
                  <a:lnTo>
                    <a:pt x="2063630" y="2320235"/>
                  </a:lnTo>
                  <a:lnTo>
                    <a:pt x="1992313" y="1798670"/>
                  </a:lnTo>
                  <a:lnTo>
                    <a:pt x="2157768" y="1798670"/>
                  </a:lnTo>
                  <a:lnTo>
                    <a:pt x="2443668" y="1798670"/>
                  </a:lnTo>
                  <a:lnTo>
                    <a:pt x="2170129" y="1529946"/>
                  </a:lnTo>
                  <a:lnTo>
                    <a:pt x="2587569" y="1399079"/>
                  </a:lnTo>
                  <a:lnTo>
                    <a:pt x="2517204" y="1414008"/>
                  </a:lnTo>
                  <a:lnTo>
                    <a:pt x="2151746" y="1511841"/>
                  </a:lnTo>
                  <a:lnTo>
                    <a:pt x="2111808" y="1472771"/>
                  </a:lnTo>
                  <a:lnTo>
                    <a:pt x="2108956" y="1423219"/>
                  </a:lnTo>
                  <a:lnTo>
                    <a:pt x="2103250" y="1464513"/>
                  </a:lnTo>
                  <a:lnTo>
                    <a:pt x="2093741" y="1455301"/>
                  </a:lnTo>
                  <a:lnTo>
                    <a:pt x="2095009" y="1426078"/>
                  </a:lnTo>
                  <a:lnTo>
                    <a:pt x="2096911" y="1393361"/>
                  </a:lnTo>
                  <a:lnTo>
                    <a:pt x="2099447" y="1358103"/>
                  </a:lnTo>
                  <a:lnTo>
                    <a:pt x="2103250" y="1320621"/>
                  </a:lnTo>
                  <a:lnTo>
                    <a:pt x="2105152" y="1301563"/>
                  </a:lnTo>
                  <a:lnTo>
                    <a:pt x="2107371" y="1282504"/>
                  </a:lnTo>
                  <a:lnTo>
                    <a:pt x="2109906" y="1262811"/>
                  </a:lnTo>
                  <a:lnTo>
                    <a:pt x="2113076" y="1243752"/>
                  </a:lnTo>
                  <a:lnTo>
                    <a:pt x="2115929" y="1224059"/>
                  </a:lnTo>
                  <a:lnTo>
                    <a:pt x="2119415" y="1205318"/>
                  </a:lnTo>
                  <a:lnTo>
                    <a:pt x="2123219" y="1186577"/>
                  </a:lnTo>
                  <a:lnTo>
                    <a:pt x="2127339" y="1168154"/>
                  </a:lnTo>
                  <a:lnTo>
                    <a:pt x="2131777" y="1150366"/>
                  </a:lnTo>
                  <a:lnTo>
                    <a:pt x="2136214" y="1133214"/>
                  </a:lnTo>
                  <a:lnTo>
                    <a:pt x="2140969" y="1116379"/>
                  </a:lnTo>
                  <a:lnTo>
                    <a:pt x="2146674" y="1100497"/>
                  </a:lnTo>
                  <a:lnTo>
                    <a:pt x="2152379" y="1085568"/>
                  </a:lnTo>
                  <a:lnTo>
                    <a:pt x="2158719" y="1071274"/>
                  </a:lnTo>
                  <a:lnTo>
                    <a:pt x="2165058" y="1058568"/>
                  </a:lnTo>
                  <a:lnTo>
                    <a:pt x="2168545" y="1052533"/>
                  </a:lnTo>
                  <a:lnTo>
                    <a:pt x="2172031" y="1046815"/>
                  </a:lnTo>
                  <a:lnTo>
                    <a:pt x="2175518" y="1041416"/>
                  </a:lnTo>
                  <a:lnTo>
                    <a:pt x="2179321" y="1036333"/>
                  </a:lnTo>
                  <a:lnTo>
                    <a:pt x="2183125" y="1031569"/>
                  </a:lnTo>
                  <a:lnTo>
                    <a:pt x="2187245" y="1027122"/>
                  </a:lnTo>
                  <a:lnTo>
                    <a:pt x="2191366" y="1023310"/>
                  </a:lnTo>
                  <a:lnTo>
                    <a:pt x="2195486" y="1019498"/>
                  </a:lnTo>
                  <a:lnTo>
                    <a:pt x="2199607" y="1016004"/>
                  </a:lnTo>
                  <a:lnTo>
                    <a:pt x="2204044" y="1013146"/>
                  </a:lnTo>
                  <a:lnTo>
                    <a:pt x="2208799" y="1010922"/>
                  </a:lnTo>
                  <a:lnTo>
                    <a:pt x="2213236" y="1008699"/>
                  </a:lnTo>
                  <a:lnTo>
                    <a:pt x="2217991" y="1007111"/>
                  </a:lnTo>
                  <a:lnTo>
                    <a:pt x="2223062" y="1005840"/>
                  </a:lnTo>
                  <a:lnTo>
                    <a:pt x="2227817" y="1005205"/>
                  </a:lnTo>
                  <a:lnTo>
                    <a:pt x="2233205" y="1004887"/>
                  </a:lnTo>
                  <a:close/>
                  <a:moveTo>
                    <a:pt x="1560668" y="914401"/>
                  </a:moveTo>
                  <a:lnTo>
                    <a:pt x="1571788" y="914401"/>
                  </a:lnTo>
                  <a:lnTo>
                    <a:pt x="1582591" y="915671"/>
                  </a:lnTo>
                  <a:lnTo>
                    <a:pt x="1594029" y="917258"/>
                  </a:lnTo>
                  <a:lnTo>
                    <a:pt x="1604514" y="919480"/>
                  </a:lnTo>
                  <a:lnTo>
                    <a:pt x="1615317" y="922021"/>
                  </a:lnTo>
                  <a:lnTo>
                    <a:pt x="1625802" y="925196"/>
                  </a:lnTo>
                  <a:lnTo>
                    <a:pt x="1636287" y="928688"/>
                  </a:lnTo>
                  <a:lnTo>
                    <a:pt x="1646772" y="933133"/>
                  </a:lnTo>
                  <a:lnTo>
                    <a:pt x="1656939" y="937261"/>
                  </a:lnTo>
                  <a:lnTo>
                    <a:pt x="1666788" y="942023"/>
                  </a:lnTo>
                  <a:lnTo>
                    <a:pt x="1676638" y="946786"/>
                  </a:lnTo>
                  <a:lnTo>
                    <a:pt x="1686487" y="952183"/>
                  </a:lnTo>
                  <a:lnTo>
                    <a:pt x="1695384" y="957263"/>
                  </a:lnTo>
                  <a:lnTo>
                    <a:pt x="1704598" y="962978"/>
                  </a:lnTo>
                  <a:lnTo>
                    <a:pt x="1712859" y="968693"/>
                  </a:lnTo>
                  <a:lnTo>
                    <a:pt x="1721120" y="974726"/>
                  </a:lnTo>
                  <a:lnTo>
                    <a:pt x="1729063" y="980441"/>
                  </a:lnTo>
                  <a:lnTo>
                    <a:pt x="1736371" y="986473"/>
                  </a:lnTo>
                  <a:lnTo>
                    <a:pt x="1750033" y="997586"/>
                  </a:lnTo>
                  <a:lnTo>
                    <a:pt x="1762106" y="1008698"/>
                  </a:lnTo>
                  <a:lnTo>
                    <a:pt x="1771956" y="1018858"/>
                  </a:lnTo>
                  <a:lnTo>
                    <a:pt x="1779264" y="1027748"/>
                  </a:lnTo>
                  <a:lnTo>
                    <a:pt x="1782441" y="1031558"/>
                  </a:lnTo>
                  <a:lnTo>
                    <a:pt x="1784665" y="1034733"/>
                  </a:lnTo>
                  <a:lnTo>
                    <a:pt x="1786254" y="1037908"/>
                  </a:lnTo>
                  <a:lnTo>
                    <a:pt x="1787207" y="1040448"/>
                  </a:lnTo>
                  <a:lnTo>
                    <a:pt x="1788160" y="1045845"/>
                  </a:lnTo>
                  <a:lnTo>
                    <a:pt x="1788478" y="1053783"/>
                  </a:lnTo>
                  <a:lnTo>
                    <a:pt x="1789113" y="1076643"/>
                  </a:lnTo>
                  <a:lnTo>
                    <a:pt x="1789113" y="1107440"/>
                  </a:lnTo>
                  <a:lnTo>
                    <a:pt x="1788478" y="1144588"/>
                  </a:lnTo>
                  <a:lnTo>
                    <a:pt x="1787525" y="1187133"/>
                  </a:lnTo>
                  <a:lnTo>
                    <a:pt x="1786254" y="1233488"/>
                  </a:lnTo>
                  <a:lnTo>
                    <a:pt x="1784347" y="1282383"/>
                  </a:lnTo>
                  <a:lnTo>
                    <a:pt x="1782123" y="1331913"/>
                  </a:lnTo>
                  <a:lnTo>
                    <a:pt x="1672507" y="1331913"/>
                  </a:lnTo>
                  <a:lnTo>
                    <a:pt x="1674096" y="1293813"/>
                  </a:lnTo>
                  <a:lnTo>
                    <a:pt x="1674732" y="1258253"/>
                  </a:lnTo>
                  <a:lnTo>
                    <a:pt x="1675685" y="1225550"/>
                  </a:lnTo>
                  <a:lnTo>
                    <a:pt x="1676002" y="1197293"/>
                  </a:lnTo>
                  <a:lnTo>
                    <a:pt x="1675685" y="1174115"/>
                  </a:lnTo>
                  <a:lnTo>
                    <a:pt x="1674732" y="1156970"/>
                  </a:lnTo>
                  <a:lnTo>
                    <a:pt x="1674096" y="1150938"/>
                  </a:lnTo>
                  <a:lnTo>
                    <a:pt x="1673143" y="1147445"/>
                  </a:lnTo>
                  <a:lnTo>
                    <a:pt x="1672825" y="1145858"/>
                  </a:lnTo>
                  <a:lnTo>
                    <a:pt x="1672507" y="1144905"/>
                  </a:lnTo>
                  <a:lnTo>
                    <a:pt x="1672190" y="1144905"/>
                  </a:lnTo>
                  <a:lnTo>
                    <a:pt x="1671237" y="1145540"/>
                  </a:lnTo>
                  <a:lnTo>
                    <a:pt x="1669648" y="1147445"/>
                  </a:lnTo>
                  <a:lnTo>
                    <a:pt x="1668059" y="1149668"/>
                  </a:lnTo>
                  <a:lnTo>
                    <a:pt x="1666471" y="1151890"/>
                  </a:lnTo>
                  <a:lnTo>
                    <a:pt x="1654079" y="1331913"/>
                  </a:lnTo>
                  <a:lnTo>
                    <a:pt x="1602608" y="1331913"/>
                  </a:lnTo>
                  <a:lnTo>
                    <a:pt x="1602290" y="1283335"/>
                  </a:lnTo>
                  <a:lnTo>
                    <a:pt x="1598477" y="1283653"/>
                  </a:lnTo>
                  <a:lnTo>
                    <a:pt x="1586721" y="1284605"/>
                  </a:lnTo>
                  <a:lnTo>
                    <a:pt x="1568293" y="1285240"/>
                  </a:lnTo>
                  <a:lnTo>
                    <a:pt x="1556537" y="1285558"/>
                  </a:lnTo>
                  <a:lnTo>
                    <a:pt x="1543828" y="1285558"/>
                  </a:lnTo>
                  <a:lnTo>
                    <a:pt x="1529213" y="1285240"/>
                  </a:lnTo>
                  <a:lnTo>
                    <a:pt x="1513009" y="1284605"/>
                  </a:lnTo>
                  <a:lnTo>
                    <a:pt x="1496169" y="1283653"/>
                  </a:lnTo>
                  <a:lnTo>
                    <a:pt x="1477741" y="1282383"/>
                  </a:lnTo>
                  <a:lnTo>
                    <a:pt x="1457724" y="1280478"/>
                  </a:lnTo>
                  <a:lnTo>
                    <a:pt x="1437390" y="1277620"/>
                  </a:lnTo>
                  <a:lnTo>
                    <a:pt x="1415467" y="1274763"/>
                  </a:lnTo>
                  <a:lnTo>
                    <a:pt x="1392908" y="1270953"/>
                  </a:lnTo>
                  <a:lnTo>
                    <a:pt x="1381787" y="1268730"/>
                  </a:lnTo>
                  <a:lnTo>
                    <a:pt x="1370349" y="1266508"/>
                  </a:lnTo>
                  <a:lnTo>
                    <a:pt x="1359547" y="1263968"/>
                  </a:lnTo>
                  <a:lnTo>
                    <a:pt x="1348426" y="1261110"/>
                  </a:lnTo>
                  <a:lnTo>
                    <a:pt x="1328092" y="1254760"/>
                  </a:lnTo>
                  <a:lnTo>
                    <a:pt x="1308710" y="1248410"/>
                  </a:lnTo>
                  <a:lnTo>
                    <a:pt x="1290282" y="1241743"/>
                  </a:lnTo>
                  <a:lnTo>
                    <a:pt x="1273443" y="1234440"/>
                  </a:lnTo>
                  <a:lnTo>
                    <a:pt x="1257556" y="1227455"/>
                  </a:lnTo>
                  <a:lnTo>
                    <a:pt x="1243259" y="1220153"/>
                  </a:lnTo>
                  <a:lnTo>
                    <a:pt x="1229914" y="1213485"/>
                  </a:lnTo>
                  <a:lnTo>
                    <a:pt x="1218794" y="1207135"/>
                  </a:lnTo>
                  <a:lnTo>
                    <a:pt x="1208626" y="1201103"/>
                  </a:lnTo>
                  <a:lnTo>
                    <a:pt x="1200366" y="1196340"/>
                  </a:lnTo>
                  <a:lnTo>
                    <a:pt x="1189245" y="1188720"/>
                  </a:lnTo>
                  <a:lnTo>
                    <a:pt x="1185115" y="1186180"/>
                  </a:lnTo>
                  <a:lnTo>
                    <a:pt x="1204814" y="1331913"/>
                  </a:lnTo>
                  <a:lnTo>
                    <a:pt x="1152071" y="1331913"/>
                  </a:lnTo>
                  <a:lnTo>
                    <a:pt x="1149529" y="1296670"/>
                  </a:lnTo>
                  <a:lnTo>
                    <a:pt x="1143810" y="1297305"/>
                  </a:lnTo>
                  <a:lnTo>
                    <a:pt x="1135549" y="1299210"/>
                  </a:lnTo>
                  <a:lnTo>
                    <a:pt x="1112355" y="1303655"/>
                  </a:lnTo>
                  <a:lnTo>
                    <a:pt x="1082489" y="1309688"/>
                  </a:lnTo>
                  <a:lnTo>
                    <a:pt x="1066285" y="1313180"/>
                  </a:lnTo>
                  <a:lnTo>
                    <a:pt x="1049445" y="1316038"/>
                  </a:lnTo>
                  <a:lnTo>
                    <a:pt x="1032606" y="1318895"/>
                  </a:lnTo>
                  <a:lnTo>
                    <a:pt x="1015766" y="1321118"/>
                  </a:lnTo>
                  <a:lnTo>
                    <a:pt x="999880" y="1322388"/>
                  </a:lnTo>
                  <a:lnTo>
                    <a:pt x="984629" y="1323658"/>
                  </a:lnTo>
                  <a:lnTo>
                    <a:pt x="977639" y="1323658"/>
                  </a:lnTo>
                  <a:lnTo>
                    <a:pt x="970649" y="1323658"/>
                  </a:lnTo>
                  <a:lnTo>
                    <a:pt x="964295" y="1323340"/>
                  </a:lnTo>
                  <a:lnTo>
                    <a:pt x="958575" y="1323023"/>
                  </a:lnTo>
                  <a:lnTo>
                    <a:pt x="953174" y="1322070"/>
                  </a:lnTo>
                  <a:lnTo>
                    <a:pt x="948090" y="1320483"/>
                  </a:lnTo>
                  <a:lnTo>
                    <a:pt x="943960" y="1319213"/>
                  </a:lnTo>
                  <a:lnTo>
                    <a:pt x="940783" y="1317625"/>
                  </a:lnTo>
                  <a:lnTo>
                    <a:pt x="934746" y="1305560"/>
                  </a:lnTo>
                  <a:lnTo>
                    <a:pt x="928709" y="1295083"/>
                  </a:lnTo>
                  <a:lnTo>
                    <a:pt x="917271" y="1275398"/>
                  </a:lnTo>
                  <a:lnTo>
                    <a:pt x="912505" y="1266508"/>
                  </a:lnTo>
                  <a:lnTo>
                    <a:pt x="908057" y="1257935"/>
                  </a:lnTo>
                  <a:lnTo>
                    <a:pt x="904244" y="1249680"/>
                  </a:lnTo>
                  <a:lnTo>
                    <a:pt x="902338" y="1244918"/>
                  </a:lnTo>
                  <a:lnTo>
                    <a:pt x="901067" y="1240790"/>
                  </a:lnTo>
                  <a:lnTo>
                    <a:pt x="900114" y="1236663"/>
                  </a:lnTo>
                  <a:lnTo>
                    <a:pt x="899161" y="1232535"/>
                  </a:lnTo>
                  <a:lnTo>
                    <a:pt x="898843" y="1228408"/>
                  </a:lnTo>
                  <a:lnTo>
                    <a:pt x="898525" y="1223963"/>
                  </a:lnTo>
                  <a:lnTo>
                    <a:pt x="898843" y="1219835"/>
                  </a:lnTo>
                  <a:lnTo>
                    <a:pt x="899161" y="1215390"/>
                  </a:lnTo>
                  <a:lnTo>
                    <a:pt x="900431" y="1210628"/>
                  </a:lnTo>
                  <a:lnTo>
                    <a:pt x="901385" y="1205865"/>
                  </a:lnTo>
                  <a:lnTo>
                    <a:pt x="903291" y="1201103"/>
                  </a:lnTo>
                  <a:lnTo>
                    <a:pt x="905197" y="1195705"/>
                  </a:lnTo>
                  <a:lnTo>
                    <a:pt x="908057" y="1190943"/>
                  </a:lnTo>
                  <a:lnTo>
                    <a:pt x="910916" y="1185228"/>
                  </a:lnTo>
                  <a:lnTo>
                    <a:pt x="914729" y="1179513"/>
                  </a:lnTo>
                  <a:lnTo>
                    <a:pt x="918542" y="1173480"/>
                  </a:lnTo>
                  <a:lnTo>
                    <a:pt x="922990" y="1167765"/>
                  </a:lnTo>
                  <a:lnTo>
                    <a:pt x="928391" y="1161098"/>
                  </a:lnTo>
                  <a:lnTo>
                    <a:pt x="939512" y="1146810"/>
                  </a:lnTo>
                  <a:lnTo>
                    <a:pt x="949361" y="1133793"/>
                  </a:lnTo>
                  <a:lnTo>
                    <a:pt x="967154" y="1109345"/>
                  </a:lnTo>
                  <a:lnTo>
                    <a:pt x="976050" y="1096963"/>
                  </a:lnTo>
                  <a:lnTo>
                    <a:pt x="985900" y="1084580"/>
                  </a:lnTo>
                  <a:lnTo>
                    <a:pt x="997338" y="1070928"/>
                  </a:lnTo>
                  <a:lnTo>
                    <a:pt x="1004328" y="1063943"/>
                  </a:lnTo>
                  <a:lnTo>
                    <a:pt x="1011318" y="1056323"/>
                  </a:lnTo>
                  <a:lnTo>
                    <a:pt x="1017673" y="1045528"/>
                  </a:lnTo>
                  <a:lnTo>
                    <a:pt x="1024663" y="1035368"/>
                  </a:lnTo>
                  <a:lnTo>
                    <a:pt x="1031335" y="1025525"/>
                  </a:lnTo>
                  <a:lnTo>
                    <a:pt x="1038007" y="1016318"/>
                  </a:lnTo>
                  <a:lnTo>
                    <a:pt x="1044997" y="1008063"/>
                  </a:lnTo>
                  <a:lnTo>
                    <a:pt x="1051669" y="1000443"/>
                  </a:lnTo>
                  <a:lnTo>
                    <a:pt x="1058659" y="993141"/>
                  </a:lnTo>
                  <a:lnTo>
                    <a:pt x="1065967" y="986473"/>
                  </a:lnTo>
                  <a:lnTo>
                    <a:pt x="1073593" y="980123"/>
                  </a:lnTo>
                  <a:lnTo>
                    <a:pt x="1080583" y="974091"/>
                  </a:lnTo>
                  <a:lnTo>
                    <a:pt x="1088208" y="968693"/>
                  </a:lnTo>
                  <a:lnTo>
                    <a:pt x="1096151" y="963931"/>
                  </a:lnTo>
                  <a:lnTo>
                    <a:pt x="1104094" y="959168"/>
                  </a:lnTo>
                  <a:lnTo>
                    <a:pt x="1111720" y="954723"/>
                  </a:lnTo>
                  <a:lnTo>
                    <a:pt x="1119663" y="950913"/>
                  </a:lnTo>
                  <a:lnTo>
                    <a:pt x="1127924" y="947738"/>
                  </a:lnTo>
                  <a:lnTo>
                    <a:pt x="1136185" y="944246"/>
                  </a:lnTo>
                  <a:lnTo>
                    <a:pt x="1145081" y="941388"/>
                  </a:lnTo>
                  <a:lnTo>
                    <a:pt x="1153660" y="938531"/>
                  </a:lnTo>
                  <a:lnTo>
                    <a:pt x="1162238" y="935991"/>
                  </a:lnTo>
                  <a:lnTo>
                    <a:pt x="1171452" y="933768"/>
                  </a:lnTo>
                  <a:lnTo>
                    <a:pt x="1180349" y="931863"/>
                  </a:lnTo>
                  <a:lnTo>
                    <a:pt x="1199412" y="928053"/>
                  </a:lnTo>
                  <a:lnTo>
                    <a:pt x="1218794" y="924561"/>
                  </a:lnTo>
                  <a:lnTo>
                    <a:pt x="1239128" y="921703"/>
                  </a:lnTo>
                  <a:lnTo>
                    <a:pt x="1282021" y="915988"/>
                  </a:lnTo>
                  <a:lnTo>
                    <a:pt x="1284881" y="915671"/>
                  </a:lnTo>
                  <a:lnTo>
                    <a:pt x="1287740" y="915671"/>
                  </a:lnTo>
                  <a:lnTo>
                    <a:pt x="1292824" y="915671"/>
                  </a:lnTo>
                  <a:lnTo>
                    <a:pt x="1366537" y="1187768"/>
                  </a:lnTo>
                  <a:lnTo>
                    <a:pt x="1368125" y="1176973"/>
                  </a:lnTo>
                  <a:lnTo>
                    <a:pt x="1393226" y="990283"/>
                  </a:lnTo>
                  <a:lnTo>
                    <a:pt x="1386236" y="972186"/>
                  </a:lnTo>
                  <a:lnTo>
                    <a:pt x="1400216" y="947738"/>
                  </a:lnTo>
                  <a:lnTo>
                    <a:pt x="1432306" y="947421"/>
                  </a:lnTo>
                  <a:lnTo>
                    <a:pt x="1445968" y="972186"/>
                  </a:lnTo>
                  <a:lnTo>
                    <a:pt x="1439614" y="993776"/>
                  </a:lnTo>
                  <a:lnTo>
                    <a:pt x="1462490" y="1190943"/>
                  </a:lnTo>
                  <a:lnTo>
                    <a:pt x="1522858" y="924243"/>
                  </a:lnTo>
                  <a:lnTo>
                    <a:pt x="1529530" y="921386"/>
                  </a:lnTo>
                  <a:lnTo>
                    <a:pt x="1534932" y="918846"/>
                  </a:lnTo>
                  <a:lnTo>
                    <a:pt x="1537791" y="916940"/>
                  </a:lnTo>
                  <a:lnTo>
                    <a:pt x="1538427" y="915988"/>
                  </a:lnTo>
                  <a:lnTo>
                    <a:pt x="1549865" y="915036"/>
                  </a:lnTo>
                  <a:lnTo>
                    <a:pt x="1560668" y="914401"/>
                  </a:lnTo>
                  <a:close/>
                  <a:moveTo>
                    <a:pt x="170497" y="661035"/>
                  </a:moveTo>
                  <a:lnTo>
                    <a:pt x="168576" y="681657"/>
                  </a:lnTo>
                  <a:lnTo>
                    <a:pt x="168275" y="683619"/>
                  </a:lnTo>
                  <a:lnTo>
                    <a:pt x="167640" y="691889"/>
                  </a:lnTo>
                  <a:lnTo>
                    <a:pt x="167640" y="695282"/>
                  </a:lnTo>
                  <a:lnTo>
                    <a:pt x="167322" y="700477"/>
                  </a:lnTo>
                  <a:lnTo>
                    <a:pt x="167640" y="700795"/>
                  </a:lnTo>
                  <a:lnTo>
                    <a:pt x="167640" y="695282"/>
                  </a:lnTo>
                  <a:lnTo>
                    <a:pt x="168275" y="684891"/>
                  </a:lnTo>
                  <a:lnTo>
                    <a:pt x="168576" y="681657"/>
                  </a:lnTo>
                  <a:lnTo>
                    <a:pt x="169545" y="675349"/>
                  </a:lnTo>
                  <a:lnTo>
                    <a:pt x="170497" y="668033"/>
                  </a:lnTo>
                  <a:lnTo>
                    <a:pt x="170497" y="664534"/>
                  </a:lnTo>
                  <a:lnTo>
                    <a:pt x="170497" y="661035"/>
                  </a:lnTo>
                  <a:close/>
                  <a:moveTo>
                    <a:pt x="2571454" y="661035"/>
                  </a:moveTo>
                  <a:lnTo>
                    <a:pt x="2571454" y="664534"/>
                  </a:lnTo>
                  <a:lnTo>
                    <a:pt x="2571137" y="668033"/>
                  </a:lnTo>
                  <a:lnTo>
                    <a:pt x="2572406" y="675349"/>
                  </a:lnTo>
                  <a:lnTo>
                    <a:pt x="2573358" y="683619"/>
                  </a:lnTo>
                  <a:lnTo>
                    <a:pt x="2573992" y="691889"/>
                  </a:lnTo>
                  <a:lnTo>
                    <a:pt x="2574310" y="700795"/>
                  </a:lnTo>
                  <a:lnTo>
                    <a:pt x="2574627" y="700477"/>
                  </a:lnTo>
                  <a:lnTo>
                    <a:pt x="2573675" y="684891"/>
                  </a:lnTo>
                  <a:lnTo>
                    <a:pt x="2571454" y="661035"/>
                  </a:lnTo>
                  <a:close/>
                  <a:moveTo>
                    <a:pt x="197485" y="574519"/>
                  </a:moveTo>
                  <a:lnTo>
                    <a:pt x="195897" y="575155"/>
                  </a:lnTo>
                  <a:lnTo>
                    <a:pt x="194310" y="576109"/>
                  </a:lnTo>
                  <a:lnTo>
                    <a:pt x="192405" y="577381"/>
                  </a:lnTo>
                  <a:lnTo>
                    <a:pt x="190817" y="579290"/>
                  </a:lnTo>
                  <a:lnTo>
                    <a:pt x="189230" y="581198"/>
                  </a:lnTo>
                  <a:lnTo>
                    <a:pt x="186690" y="585969"/>
                  </a:lnTo>
                  <a:lnTo>
                    <a:pt x="189865" y="582789"/>
                  </a:lnTo>
                  <a:lnTo>
                    <a:pt x="192722" y="579608"/>
                  </a:lnTo>
                  <a:lnTo>
                    <a:pt x="195897" y="576745"/>
                  </a:lnTo>
                  <a:lnTo>
                    <a:pt x="199390" y="574519"/>
                  </a:lnTo>
                  <a:lnTo>
                    <a:pt x="197485" y="574519"/>
                  </a:lnTo>
                  <a:close/>
                  <a:moveTo>
                    <a:pt x="2542584" y="574518"/>
                  </a:moveTo>
                  <a:lnTo>
                    <a:pt x="2545757" y="576745"/>
                  </a:lnTo>
                  <a:lnTo>
                    <a:pt x="2549247" y="579608"/>
                  </a:lnTo>
                  <a:lnTo>
                    <a:pt x="2552102" y="582788"/>
                  </a:lnTo>
                  <a:lnTo>
                    <a:pt x="2555274" y="585969"/>
                  </a:lnTo>
                  <a:lnTo>
                    <a:pt x="2552102" y="581198"/>
                  </a:lnTo>
                  <a:lnTo>
                    <a:pt x="2550833" y="579290"/>
                  </a:lnTo>
                  <a:lnTo>
                    <a:pt x="2549247" y="577381"/>
                  </a:lnTo>
                  <a:lnTo>
                    <a:pt x="2547660" y="576109"/>
                  </a:lnTo>
                  <a:lnTo>
                    <a:pt x="2545757" y="575155"/>
                  </a:lnTo>
                  <a:lnTo>
                    <a:pt x="2544488" y="574518"/>
                  </a:lnTo>
                  <a:lnTo>
                    <a:pt x="2542584" y="574518"/>
                  </a:lnTo>
                  <a:close/>
                  <a:moveTo>
                    <a:pt x="331470" y="485775"/>
                  </a:moveTo>
                  <a:lnTo>
                    <a:pt x="347662" y="485775"/>
                  </a:lnTo>
                  <a:lnTo>
                    <a:pt x="363537" y="486729"/>
                  </a:lnTo>
                  <a:lnTo>
                    <a:pt x="378460" y="488638"/>
                  </a:lnTo>
                  <a:lnTo>
                    <a:pt x="393700" y="490864"/>
                  </a:lnTo>
                  <a:lnTo>
                    <a:pt x="407988" y="493409"/>
                  </a:lnTo>
                  <a:lnTo>
                    <a:pt x="421323" y="497226"/>
                  </a:lnTo>
                  <a:lnTo>
                    <a:pt x="434658" y="501043"/>
                  </a:lnTo>
                  <a:lnTo>
                    <a:pt x="447040" y="505178"/>
                  </a:lnTo>
                  <a:lnTo>
                    <a:pt x="459105" y="509631"/>
                  </a:lnTo>
                  <a:lnTo>
                    <a:pt x="470535" y="514402"/>
                  </a:lnTo>
                  <a:lnTo>
                    <a:pt x="481013" y="519491"/>
                  </a:lnTo>
                  <a:lnTo>
                    <a:pt x="491173" y="524580"/>
                  </a:lnTo>
                  <a:lnTo>
                    <a:pt x="500698" y="529670"/>
                  </a:lnTo>
                  <a:lnTo>
                    <a:pt x="509270" y="534759"/>
                  </a:lnTo>
                  <a:lnTo>
                    <a:pt x="517208" y="539848"/>
                  </a:lnTo>
                  <a:lnTo>
                    <a:pt x="524510" y="544301"/>
                  </a:lnTo>
                  <a:lnTo>
                    <a:pt x="536575" y="552889"/>
                  </a:lnTo>
                  <a:lnTo>
                    <a:pt x="545465" y="559569"/>
                  </a:lnTo>
                  <a:lnTo>
                    <a:pt x="550863" y="564340"/>
                  </a:lnTo>
                  <a:lnTo>
                    <a:pt x="552450" y="565612"/>
                  </a:lnTo>
                  <a:lnTo>
                    <a:pt x="550863" y="569747"/>
                  </a:lnTo>
                  <a:lnTo>
                    <a:pt x="548005" y="574837"/>
                  </a:lnTo>
                  <a:lnTo>
                    <a:pt x="544195" y="581198"/>
                  </a:lnTo>
                  <a:lnTo>
                    <a:pt x="539750" y="587878"/>
                  </a:lnTo>
                  <a:lnTo>
                    <a:pt x="534035" y="595512"/>
                  </a:lnTo>
                  <a:lnTo>
                    <a:pt x="530860" y="599647"/>
                  </a:lnTo>
                  <a:lnTo>
                    <a:pt x="527050" y="603463"/>
                  </a:lnTo>
                  <a:lnTo>
                    <a:pt x="523240" y="607280"/>
                  </a:lnTo>
                  <a:lnTo>
                    <a:pt x="518795" y="610779"/>
                  </a:lnTo>
                  <a:lnTo>
                    <a:pt x="514350" y="614278"/>
                  </a:lnTo>
                  <a:lnTo>
                    <a:pt x="509588" y="617777"/>
                  </a:lnTo>
                  <a:lnTo>
                    <a:pt x="504508" y="620640"/>
                  </a:lnTo>
                  <a:lnTo>
                    <a:pt x="498793" y="623502"/>
                  </a:lnTo>
                  <a:lnTo>
                    <a:pt x="493078" y="626047"/>
                  </a:lnTo>
                  <a:lnTo>
                    <a:pt x="487045" y="627955"/>
                  </a:lnTo>
                  <a:lnTo>
                    <a:pt x="480695" y="629228"/>
                  </a:lnTo>
                  <a:lnTo>
                    <a:pt x="474028" y="630500"/>
                  </a:lnTo>
                  <a:lnTo>
                    <a:pt x="466725" y="630818"/>
                  </a:lnTo>
                  <a:lnTo>
                    <a:pt x="459423" y="630818"/>
                  </a:lnTo>
                  <a:lnTo>
                    <a:pt x="451803" y="630182"/>
                  </a:lnTo>
                  <a:lnTo>
                    <a:pt x="443548" y="628910"/>
                  </a:lnTo>
                  <a:lnTo>
                    <a:pt x="434975" y="626683"/>
                  </a:lnTo>
                  <a:lnTo>
                    <a:pt x="426403" y="624139"/>
                  </a:lnTo>
                  <a:lnTo>
                    <a:pt x="417195" y="620322"/>
                  </a:lnTo>
                  <a:lnTo>
                    <a:pt x="407353" y="615869"/>
                  </a:lnTo>
                  <a:lnTo>
                    <a:pt x="396557" y="610461"/>
                  </a:lnTo>
                  <a:lnTo>
                    <a:pt x="385127" y="605690"/>
                  </a:lnTo>
                  <a:lnTo>
                    <a:pt x="408305" y="616823"/>
                  </a:lnTo>
                  <a:lnTo>
                    <a:pt x="430848" y="627955"/>
                  </a:lnTo>
                  <a:lnTo>
                    <a:pt x="441643" y="632727"/>
                  </a:lnTo>
                  <a:lnTo>
                    <a:pt x="452120" y="637180"/>
                  </a:lnTo>
                  <a:lnTo>
                    <a:pt x="462280" y="641315"/>
                  </a:lnTo>
                  <a:lnTo>
                    <a:pt x="472440" y="645132"/>
                  </a:lnTo>
                  <a:lnTo>
                    <a:pt x="481965" y="648312"/>
                  </a:lnTo>
                  <a:lnTo>
                    <a:pt x="491173" y="650539"/>
                  </a:lnTo>
                  <a:lnTo>
                    <a:pt x="500063" y="652129"/>
                  </a:lnTo>
                  <a:lnTo>
                    <a:pt x="504190" y="652447"/>
                  </a:lnTo>
                  <a:lnTo>
                    <a:pt x="508318" y="652447"/>
                  </a:lnTo>
                  <a:lnTo>
                    <a:pt x="512128" y="652447"/>
                  </a:lnTo>
                  <a:lnTo>
                    <a:pt x="515620" y="652129"/>
                  </a:lnTo>
                  <a:lnTo>
                    <a:pt x="519430" y="651493"/>
                  </a:lnTo>
                  <a:lnTo>
                    <a:pt x="522923" y="650539"/>
                  </a:lnTo>
                  <a:lnTo>
                    <a:pt x="526415" y="649267"/>
                  </a:lnTo>
                  <a:lnTo>
                    <a:pt x="529590" y="647676"/>
                  </a:lnTo>
                  <a:lnTo>
                    <a:pt x="532765" y="646086"/>
                  </a:lnTo>
                  <a:lnTo>
                    <a:pt x="535623" y="643541"/>
                  </a:lnTo>
                  <a:lnTo>
                    <a:pt x="536893" y="651493"/>
                  </a:lnTo>
                  <a:lnTo>
                    <a:pt x="537210" y="659127"/>
                  </a:lnTo>
                  <a:lnTo>
                    <a:pt x="537845" y="673440"/>
                  </a:lnTo>
                  <a:lnTo>
                    <a:pt x="537845" y="687118"/>
                  </a:lnTo>
                  <a:lnTo>
                    <a:pt x="537210" y="700159"/>
                  </a:lnTo>
                  <a:lnTo>
                    <a:pt x="538163" y="699205"/>
                  </a:lnTo>
                  <a:lnTo>
                    <a:pt x="539433" y="697932"/>
                  </a:lnTo>
                  <a:lnTo>
                    <a:pt x="540703" y="697296"/>
                  </a:lnTo>
                  <a:lnTo>
                    <a:pt x="541973" y="696660"/>
                  </a:lnTo>
                  <a:lnTo>
                    <a:pt x="542925" y="697296"/>
                  </a:lnTo>
                  <a:lnTo>
                    <a:pt x="543243" y="698251"/>
                  </a:lnTo>
                  <a:lnTo>
                    <a:pt x="543878" y="699841"/>
                  </a:lnTo>
                  <a:lnTo>
                    <a:pt x="543878" y="702067"/>
                  </a:lnTo>
                  <a:lnTo>
                    <a:pt x="544195" y="708429"/>
                  </a:lnTo>
                  <a:lnTo>
                    <a:pt x="544195" y="716063"/>
                  </a:lnTo>
                  <a:lnTo>
                    <a:pt x="543878" y="725287"/>
                  </a:lnTo>
                  <a:lnTo>
                    <a:pt x="542925" y="735466"/>
                  </a:lnTo>
                  <a:lnTo>
                    <a:pt x="540703" y="757413"/>
                  </a:lnTo>
                  <a:lnTo>
                    <a:pt x="537528" y="779042"/>
                  </a:lnTo>
                  <a:lnTo>
                    <a:pt x="534670" y="796536"/>
                  </a:lnTo>
                  <a:lnTo>
                    <a:pt x="533083" y="802898"/>
                  </a:lnTo>
                  <a:lnTo>
                    <a:pt x="531813" y="807669"/>
                  </a:lnTo>
                  <a:lnTo>
                    <a:pt x="531178" y="808623"/>
                  </a:lnTo>
                  <a:lnTo>
                    <a:pt x="530860" y="809577"/>
                  </a:lnTo>
                  <a:lnTo>
                    <a:pt x="530543" y="809577"/>
                  </a:lnTo>
                  <a:lnTo>
                    <a:pt x="529908" y="808623"/>
                  </a:lnTo>
                  <a:lnTo>
                    <a:pt x="528638" y="820392"/>
                  </a:lnTo>
                  <a:lnTo>
                    <a:pt x="526733" y="831525"/>
                  </a:lnTo>
                  <a:lnTo>
                    <a:pt x="524510" y="842657"/>
                  </a:lnTo>
                  <a:lnTo>
                    <a:pt x="521335" y="853154"/>
                  </a:lnTo>
                  <a:lnTo>
                    <a:pt x="518478" y="863650"/>
                  </a:lnTo>
                  <a:lnTo>
                    <a:pt x="514985" y="873829"/>
                  </a:lnTo>
                  <a:lnTo>
                    <a:pt x="510858" y="883689"/>
                  </a:lnTo>
                  <a:lnTo>
                    <a:pt x="506730" y="892913"/>
                  </a:lnTo>
                  <a:lnTo>
                    <a:pt x="502285" y="902138"/>
                  </a:lnTo>
                  <a:lnTo>
                    <a:pt x="497205" y="911044"/>
                  </a:lnTo>
                  <a:lnTo>
                    <a:pt x="492443" y="919314"/>
                  </a:lnTo>
                  <a:lnTo>
                    <a:pt x="486728" y="927584"/>
                  </a:lnTo>
                  <a:lnTo>
                    <a:pt x="481013" y="935536"/>
                  </a:lnTo>
                  <a:lnTo>
                    <a:pt x="475615" y="943170"/>
                  </a:lnTo>
                  <a:lnTo>
                    <a:pt x="469583" y="950167"/>
                  </a:lnTo>
                  <a:lnTo>
                    <a:pt x="463550" y="957165"/>
                  </a:lnTo>
                  <a:lnTo>
                    <a:pt x="457200" y="963209"/>
                  </a:lnTo>
                  <a:lnTo>
                    <a:pt x="450850" y="969252"/>
                  </a:lnTo>
                  <a:lnTo>
                    <a:pt x="443865" y="974659"/>
                  </a:lnTo>
                  <a:lnTo>
                    <a:pt x="437198" y="980067"/>
                  </a:lnTo>
                  <a:lnTo>
                    <a:pt x="430530" y="984838"/>
                  </a:lnTo>
                  <a:lnTo>
                    <a:pt x="423545" y="989609"/>
                  </a:lnTo>
                  <a:lnTo>
                    <a:pt x="416878" y="993744"/>
                  </a:lnTo>
                  <a:lnTo>
                    <a:pt x="410210" y="997243"/>
                  </a:lnTo>
                  <a:lnTo>
                    <a:pt x="402908" y="1000742"/>
                  </a:lnTo>
                  <a:lnTo>
                    <a:pt x="396240" y="1003286"/>
                  </a:lnTo>
                  <a:lnTo>
                    <a:pt x="389255" y="1006149"/>
                  </a:lnTo>
                  <a:lnTo>
                    <a:pt x="382587" y="1008057"/>
                  </a:lnTo>
                  <a:lnTo>
                    <a:pt x="375920" y="1009330"/>
                  </a:lnTo>
                  <a:lnTo>
                    <a:pt x="369252" y="1010602"/>
                  </a:lnTo>
                  <a:lnTo>
                    <a:pt x="362585" y="1011238"/>
                  </a:lnTo>
                  <a:lnTo>
                    <a:pt x="356235" y="1011238"/>
                  </a:lnTo>
                  <a:lnTo>
                    <a:pt x="351155" y="1011238"/>
                  </a:lnTo>
                  <a:lnTo>
                    <a:pt x="345440" y="1010602"/>
                  </a:lnTo>
                  <a:lnTo>
                    <a:pt x="339725" y="1009330"/>
                  </a:lnTo>
                  <a:lnTo>
                    <a:pt x="334010" y="1007421"/>
                  </a:lnTo>
                  <a:lnTo>
                    <a:pt x="327977" y="1005831"/>
                  </a:lnTo>
                  <a:lnTo>
                    <a:pt x="321945" y="1002968"/>
                  </a:lnTo>
                  <a:lnTo>
                    <a:pt x="315595" y="1000105"/>
                  </a:lnTo>
                  <a:lnTo>
                    <a:pt x="309245" y="996607"/>
                  </a:lnTo>
                  <a:lnTo>
                    <a:pt x="302895" y="992790"/>
                  </a:lnTo>
                  <a:lnTo>
                    <a:pt x="296227" y="988655"/>
                  </a:lnTo>
                  <a:lnTo>
                    <a:pt x="289877" y="984202"/>
                  </a:lnTo>
                  <a:lnTo>
                    <a:pt x="282892" y="979430"/>
                  </a:lnTo>
                  <a:lnTo>
                    <a:pt x="276542" y="974023"/>
                  </a:lnTo>
                  <a:lnTo>
                    <a:pt x="269875" y="968298"/>
                  </a:lnTo>
                  <a:lnTo>
                    <a:pt x="263207" y="962254"/>
                  </a:lnTo>
                  <a:lnTo>
                    <a:pt x="256540" y="955893"/>
                  </a:lnTo>
                  <a:lnTo>
                    <a:pt x="250190" y="949213"/>
                  </a:lnTo>
                  <a:lnTo>
                    <a:pt x="243840" y="941897"/>
                  </a:lnTo>
                  <a:lnTo>
                    <a:pt x="237490" y="934900"/>
                  </a:lnTo>
                  <a:lnTo>
                    <a:pt x="231457" y="927266"/>
                  </a:lnTo>
                  <a:lnTo>
                    <a:pt x="225425" y="919314"/>
                  </a:lnTo>
                  <a:lnTo>
                    <a:pt x="219710" y="911044"/>
                  </a:lnTo>
                  <a:lnTo>
                    <a:pt x="214312" y="902774"/>
                  </a:lnTo>
                  <a:lnTo>
                    <a:pt x="208915" y="893868"/>
                  </a:lnTo>
                  <a:lnTo>
                    <a:pt x="203517" y="885280"/>
                  </a:lnTo>
                  <a:lnTo>
                    <a:pt x="198755" y="875737"/>
                  </a:lnTo>
                  <a:lnTo>
                    <a:pt x="194310" y="866195"/>
                  </a:lnTo>
                  <a:lnTo>
                    <a:pt x="190182" y="856971"/>
                  </a:lnTo>
                  <a:lnTo>
                    <a:pt x="186055" y="846792"/>
                  </a:lnTo>
                  <a:lnTo>
                    <a:pt x="182245" y="836932"/>
                  </a:lnTo>
                  <a:lnTo>
                    <a:pt x="179070" y="826754"/>
                  </a:lnTo>
                  <a:lnTo>
                    <a:pt x="176212" y="816257"/>
                  </a:lnTo>
                  <a:lnTo>
                    <a:pt x="173990" y="822937"/>
                  </a:lnTo>
                  <a:lnTo>
                    <a:pt x="172402" y="826117"/>
                  </a:lnTo>
                  <a:lnTo>
                    <a:pt x="171450" y="828344"/>
                  </a:lnTo>
                  <a:lnTo>
                    <a:pt x="169862" y="830252"/>
                  </a:lnTo>
                  <a:lnTo>
                    <a:pt x="168275" y="831525"/>
                  </a:lnTo>
                  <a:lnTo>
                    <a:pt x="167322" y="832479"/>
                  </a:lnTo>
                  <a:lnTo>
                    <a:pt x="165417" y="832797"/>
                  </a:lnTo>
                  <a:lnTo>
                    <a:pt x="163830" y="832479"/>
                  </a:lnTo>
                  <a:lnTo>
                    <a:pt x="162242" y="831207"/>
                  </a:lnTo>
                  <a:lnTo>
                    <a:pt x="160655" y="829616"/>
                  </a:lnTo>
                  <a:lnTo>
                    <a:pt x="159385" y="827390"/>
                  </a:lnTo>
                  <a:lnTo>
                    <a:pt x="157797" y="824845"/>
                  </a:lnTo>
                  <a:lnTo>
                    <a:pt x="156210" y="821346"/>
                  </a:lnTo>
                  <a:lnTo>
                    <a:pt x="153987" y="813076"/>
                  </a:lnTo>
                  <a:lnTo>
                    <a:pt x="152082" y="803534"/>
                  </a:lnTo>
                  <a:lnTo>
                    <a:pt x="150495" y="792083"/>
                  </a:lnTo>
                  <a:lnTo>
                    <a:pt x="149542" y="779678"/>
                  </a:lnTo>
                  <a:lnTo>
                    <a:pt x="149225" y="766637"/>
                  </a:lnTo>
                  <a:lnTo>
                    <a:pt x="149542" y="753914"/>
                  </a:lnTo>
                  <a:lnTo>
                    <a:pt x="150177" y="742781"/>
                  </a:lnTo>
                  <a:lnTo>
                    <a:pt x="151765" y="732285"/>
                  </a:lnTo>
                  <a:lnTo>
                    <a:pt x="153352" y="722742"/>
                  </a:lnTo>
                  <a:lnTo>
                    <a:pt x="155257" y="714790"/>
                  </a:lnTo>
                  <a:lnTo>
                    <a:pt x="157797" y="708429"/>
                  </a:lnTo>
                  <a:lnTo>
                    <a:pt x="159067" y="705884"/>
                  </a:lnTo>
                  <a:lnTo>
                    <a:pt x="160337" y="703976"/>
                  </a:lnTo>
                  <a:lnTo>
                    <a:pt x="161607" y="702067"/>
                  </a:lnTo>
                  <a:lnTo>
                    <a:pt x="163195" y="700795"/>
                  </a:lnTo>
                  <a:lnTo>
                    <a:pt x="158432" y="696024"/>
                  </a:lnTo>
                  <a:lnTo>
                    <a:pt x="154622" y="690617"/>
                  </a:lnTo>
                  <a:lnTo>
                    <a:pt x="151447" y="685209"/>
                  </a:lnTo>
                  <a:lnTo>
                    <a:pt x="148907" y="679166"/>
                  </a:lnTo>
                  <a:lnTo>
                    <a:pt x="147002" y="672804"/>
                  </a:lnTo>
                  <a:lnTo>
                    <a:pt x="145097" y="666443"/>
                  </a:lnTo>
                  <a:lnTo>
                    <a:pt x="143827" y="659763"/>
                  </a:lnTo>
                  <a:lnTo>
                    <a:pt x="143192" y="653083"/>
                  </a:lnTo>
                  <a:lnTo>
                    <a:pt x="142875" y="646086"/>
                  </a:lnTo>
                  <a:lnTo>
                    <a:pt x="142875" y="639088"/>
                  </a:lnTo>
                  <a:lnTo>
                    <a:pt x="143510" y="632090"/>
                  </a:lnTo>
                  <a:lnTo>
                    <a:pt x="144145" y="624775"/>
                  </a:lnTo>
                  <a:lnTo>
                    <a:pt x="145415" y="617777"/>
                  </a:lnTo>
                  <a:lnTo>
                    <a:pt x="146367" y="610461"/>
                  </a:lnTo>
                  <a:lnTo>
                    <a:pt x="148272" y="603782"/>
                  </a:lnTo>
                  <a:lnTo>
                    <a:pt x="149860" y="596466"/>
                  </a:lnTo>
                  <a:lnTo>
                    <a:pt x="154305" y="583425"/>
                  </a:lnTo>
                  <a:lnTo>
                    <a:pt x="159385" y="570702"/>
                  </a:lnTo>
                  <a:lnTo>
                    <a:pt x="164465" y="558933"/>
                  </a:lnTo>
                  <a:lnTo>
                    <a:pt x="169862" y="548436"/>
                  </a:lnTo>
                  <a:lnTo>
                    <a:pt x="174942" y="539212"/>
                  </a:lnTo>
                  <a:lnTo>
                    <a:pt x="180022" y="532214"/>
                  </a:lnTo>
                  <a:lnTo>
                    <a:pt x="182562" y="529034"/>
                  </a:lnTo>
                  <a:lnTo>
                    <a:pt x="184467" y="526807"/>
                  </a:lnTo>
                  <a:lnTo>
                    <a:pt x="186690" y="525535"/>
                  </a:lnTo>
                  <a:lnTo>
                    <a:pt x="188277" y="524262"/>
                  </a:lnTo>
                  <a:lnTo>
                    <a:pt x="198120" y="519491"/>
                  </a:lnTo>
                  <a:lnTo>
                    <a:pt x="207327" y="514720"/>
                  </a:lnTo>
                  <a:lnTo>
                    <a:pt x="216852" y="510585"/>
                  </a:lnTo>
                  <a:lnTo>
                    <a:pt x="226377" y="507086"/>
                  </a:lnTo>
                  <a:lnTo>
                    <a:pt x="235267" y="503587"/>
                  </a:lnTo>
                  <a:lnTo>
                    <a:pt x="244792" y="500407"/>
                  </a:lnTo>
                  <a:lnTo>
                    <a:pt x="253682" y="497862"/>
                  </a:lnTo>
                  <a:lnTo>
                    <a:pt x="262572" y="495317"/>
                  </a:lnTo>
                  <a:lnTo>
                    <a:pt x="271780" y="493409"/>
                  </a:lnTo>
                  <a:lnTo>
                    <a:pt x="280352" y="491501"/>
                  </a:lnTo>
                  <a:lnTo>
                    <a:pt x="288925" y="489910"/>
                  </a:lnTo>
                  <a:lnTo>
                    <a:pt x="298132" y="488638"/>
                  </a:lnTo>
                  <a:lnTo>
                    <a:pt x="306387" y="487365"/>
                  </a:lnTo>
                  <a:lnTo>
                    <a:pt x="314960" y="486729"/>
                  </a:lnTo>
                  <a:lnTo>
                    <a:pt x="323215" y="486093"/>
                  </a:lnTo>
                  <a:lnTo>
                    <a:pt x="331470" y="485775"/>
                  </a:lnTo>
                  <a:close/>
                  <a:moveTo>
                    <a:pt x="2394109" y="485775"/>
                  </a:moveTo>
                  <a:lnTo>
                    <a:pt x="2410607" y="485775"/>
                  </a:lnTo>
                  <a:lnTo>
                    <a:pt x="2418538" y="486093"/>
                  </a:lnTo>
                  <a:lnTo>
                    <a:pt x="2427104" y="486729"/>
                  </a:lnTo>
                  <a:lnTo>
                    <a:pt x="2435352" y="487365"/>
                  </a:lnTo>
                  <a:lnTo>
                    <a:pt x="2443918" y="488638"/>
                  </a:lnTo>
                  <a:lnTo>
                    <a:pt x="2452801" y="489910"/>
                  </a:lnTo>
                  <a:lnTo>
                    <a:pt x="2461367" y="491500"/>
                  </a:lnTo>
                  <a:lnTo>
                    <a:pt x="2470250" y="493409"/>
                  </a:lnTo>
                  <a:lnTo>
                    <a:pt x="2479451" y="495317"/>
                  </a:lnTo>
                  <a:lnTo>
                    <a:pt x="2488334" y="497862"/>
                  </a:lnTo>
                  <a:lnTo>
                    <a:pt x="2497534" y="500407"/>
                  </a:lnTo>
                  <a:lnTo>
                    <a:pt x="2506417" y="503587"/>
                  </a:lnTo>
                  <a:lnTo>
                    <a:pt x="2515935" y="507086"/>
                  </a:lnTo>
                  <a:lnTo>
                    <a:pt x="2525135" y="510585"/>
                  </a:lnTo>
                  <a:lnTo>
                    <a:pt x="2534653" y="514720"/>
                  </a:lnTo>
                  <a:lnTo>
                    <a:pt x="2543853" y="519491"/>
                  </a:lnTo>
                  <a:lnTo>
                    <a:pt x="2553371" y="524262"/>
                  </a:lnTo>
                  <a:lnTo>
                    <a:pt x="2555274" y="525535"/>
                  </a:lnTo>
                  <a:lnTo>
                    <a:pt x="2557178" y="526807"/>
                  </a:lnTo>
                  <a:lnTo>
                    <a:pt x="2559399" y="529033"/>
                  </a:lnTo>
                  <a:lnTo>
                    <a:pt x="2561620" y="532214"/>
                  </a:lnTo>
                  <a:lnTo>
                    <a:pt x="2566378" y="539212"/>
                  </a:lnTo>
                  <a:lnTo>
                    <a:pt x="2571772" y="548436"/>
                  </a:lnTo>
                  <a:lnTo>
                    <a:pt x="2577482" y="558933"/>
                  </a:lnTo>
                  <a:lnTo>
                    <a:pt x="2582558" y="570702"/>
                  </a:lnTo>
                  <a:lnTo>
                    <a:pt x="2587634" y="583425"/>
                  </a:lnTo>
                  <a:lnTo>
                    <a:pt x="2591759" y="596466"/>
                  </a:lnTo>
                  <a:lnTo>
                    <a:pt x="2593662" y="603782"/>
                  </a:lnTo>
                  <a:lnTo>
                    <a:pt x="2594931" y="610461"/>
                  </a:lnTo>
                  <a:lnTo>
                    <a:pt x="2596517" y="617777"/>
                  </a:lnTo>
                  <a:lnTo>
                    <a:pt x="2597786" y="624775"/>
                  </a:lnTo>
                  <a:lnTo>
                    <a:pt x="2598421" y="632090"/>
                  </a:lnTo>
                  <a:lnTo>
                    <a:pt x="2598738" y="639088"/>
                  </a:lnTo>
                  <a:lnTo>
                    <a:pt x="2598738" y="646086"/>
                  </a:lnTo>
                  <a:lnTo>
                    <a:pt x="2598421" y="653083"/>
                  </a:lnTo>
                  <a:lnTo>
                    <a:pt x="2598104" y="659763"/>
                  </a:lnTo>
                  <a:lnTo>
                    <a:pt x="2596517" y="666443"/>
                  </a:lnTo>
                  <a:lnTo>
                    <a:pt x="2594931" y="672804"/>
                  </a:lnTo>
                  <a:lnTo>
                    <a:pt x="2592710" y="679166"/>
                  </a:lnTo>
                  <a:lnTo>
                    <a:pt x="2590172" y="685209"/>
                  </a:lnTo>
                  <a:lnTo>
                    <a:pt x="2586683" y="690617"/>
                  </a:lnTo>
                  <a:lnTo>
                    <a:pt x="2583193" y="696024"/>
                  </a:lnTo>
                  <a:lnTo>
                    <a:pt x="2578434" y="700795"/>
                  </a:lnTo>
                  <a:lnTo>
                    <a:pt x="2580020" y="702067"/>
                  </a:lnTo>
                  <a:lnTo>
                    <a:pt x="2581607" y="703976"/>
                  </a:lnTo>
                  <a:lnTo>
                    <a:pt x="2582558" y="705884"/>
                  </a:lnTo>
                  <a:lnTo>
                    <a:pt x="2584145" y="708429"/>
                  </a:lnTo>
                  <a:lnTo>
                    <a:pt x="2586365" y="714790"/>
                  </a:lnTo>
                  <a:lnTo>
                    <a:pt x="2588269" y="722742"/>
                  </a:lnTo>
                  <a:lnTo>
                    <a:pt x="2590172" y="732285"/>
                  </a:lnTo>
                  <a:lnTo>
                    <a:pt x="2591441" y="742781"/>
                  </a:lnTo>
                  <a:lnTo>
                    <a:pt x="2592076" y="753914"/>
                  </a:lnTo>
                  <a:lnTo>
                    <a:pt x="2592393" y="766637"/>
                  </a:lnTo>
                  <a:lnTo>
                    <a:pt x="2592076" y="779678"/>
                  </a:lnTo>
                  <a:lnTo>
                    <a:pt x="2591441" y="792083"/>
                  </a:lnTo>
                  <a:lnTo>
                    <a:pt x="2589855" y="803534"/>
                  </a:lnTo>
                  <a:lnTo>
                    <a:pt x="2587634" y="813076"/>
                  </a:lnTo>
                  <a:lnTo>
                    <a:pt x="2585414" y="821346"/>
                  </a:lnTo>
                  <a:lnTo>
                    <a:pt x="2584145" y="824845"/>
                  </a:lnTo>
                  <a:lnTo>
                    <a:pt x="2582558" y="827390"/>
                  </a:lnTo>
                  <a:lnTo>
                    <a:pt x="2581289" y="829616"/>
                  </a:lnTo>
                  <a:lnTo>
                    <a:pt x="2579703" y="831207"/>
                  </a:lnTo>
                  <a:lnTo>
                    <a:pt x="2577799" y="832479"/>
                  </a:lnTo>
                  <a:lnTo>
                    <a:pt x="2576213" y="832797"/>
                  </a:lnTo>
                  <a:lnTo>
                    <a:pt x="2574627" y="832479"/>
                  </a:lnTo>
                  <a:lnTo>
                    <a:pt x="2573358" y="831525"/>
                  </a:lnTo>
                  <a:lnTo>
                    <a:pt x="2571772" y="830252"/>
                  </a:lnTo>
                  <a:lnTo>
                    <a:pt x="2570503" y="828344"/>
                  </a:lnTo>
                  <a:lnTo>
                    <a:pt x="2569234" y="826117"/>
                  </a:lnTo>
                  <a:lnTo>
                    <a:pt x="2567965" y="822936"/>
                  </a:lnTo>
                  <a:lnTo>
                    <a:pt x="2565744" y="816257"/>
                  </a:lnTo>
                  <a:lnTo>
                    <a:pt x="2562889" y="826753"/>
                  </a:lnTo>
                  <a:lnTo>
                    <a:pt x="2559399" y="836932"/>
                  </a:lnTo>
                  <a:lnTo>
                    <a:pt x="2555592" y="846792"/>
                  </a:lnTo>
                  <a:lnTo>
                    <a:pt x="2551785" y="856971"/>
                  </a:lnTo>
                  <a:lnTo>
                    <a:pt x="2547343" y="866195"/>
                  </a:lnTo>
                  <a:lnTo>
                    <a:pt x="2542902" y="875737"/>
                  </a:lnTo>
                  <a:lnTo>
                    <a:pt x="2537825" y="885280"/>
                  </a:lnTo>
                  <a:lnTo>
                    <a:pt x="2533067" y="893868"/>
                  </a:lnTo>
                  <a:lnTo>
                    <a:pt x="2527356" y="902774"/>
                  </a:lnTo>
                  <a:lnTo>
                    <a:pt x="2522280" y="911044"/>
                  </a:lnTo>
                  <a:lnTo>
                    <a:pt x="2516252" y="919314"/>
                  </a:lnTo>
                  <a:lnTo>
                    <a:pt x="2510224" y="927266"/>
                  </a:lnTo>
                  <a:lnTo>
                    <a:pt x="2504197" y="934900"/>
                  </a:lnTo>
                  <a:lnTo>
                    <a:pt x="2497851" y="941897"/>
                  </a:lnTo>
                  <a:lnTo>
                    <a:pt x="2491824" y="949213"/>
                  </a:lnTo>
                  <a:lnTo>
                    <a:pt x="2484844" y="955893"/>
                  </a:lnTo>
                  <a:lnTo>
                    <a:pt x="2478499" y="962254"/>
                  </a:lnTo>
                  <a:lnTo>
                    <a:pt x="2472154" y="968298"/>
                  </a:lnTo>
                  <a:lnTo>
                    <a:pt x="2465492" y="974023"/>
                  </a:lnTo>
                  <a:lnTo>
                    <a:pt x="2458829" y="979430"/>
                  </a:lnTo>
                  <a:lnTo>
                    <a:pt x="2452167" y="984202"/>
                  </a:lnTo>
                  <a:lnTo>
                    <a:pt x="2445505" y="988654"/>
                  </a:lnTo>
                  <a:lnTo>
                    <a:pt x="2439159" y="992789"/>
                  </a:lnTo>
                  <a:lnTo>
                    <a:pt x="2432814" y="996607"/>
                  </a:lnTo>
                  <a:lnTo>
                    <a:pt x="2426469" y="1000105"/>
                  </a:lnTo>
                  <a:lnTo>
                    <a:pt x="2420124" y="1002968"/>
                  </a:lnTo>
                  <a:lnTo>
                    <a:pt x="2413462" y="1005831"/>
                  </a:lnTo>
                  <a:lnTo>
                    <a:pt x="2408069" y="1007421"/>
                  </a:lnTo>
                  <a:lnTo>
                    <a:pt x="2402041" y="1009330"/>
                  </a:lnTo>
                  <a:lnTo>
                    <a:pt x="2396330" y="1010602"/>
                  </a:lnTo>
                  <a:lnTo>
                    <a:pt x="2390937" y="1011238"/>
                  </a:lnTo>
                  <a:lnTo>
                    <a:pt x="2385861" y="1011238"/>
                  </a:lnTo>
                  <a:lnTo>
                    <a:pt x="2379516" y="1011238"/>
                  </a:lnTo>
                  <a:lnTo>
                    <a:pt x="2372536" y="1010602"/>
                  </a:lnTo>
                  <a:lnTo>
                    <a:pt x="2366191" y="1009330"/>
                  </a:lnTo>
                  <a:lnTo>
                    <a:pt x="2359529" y="1008057"/>
                  </a:lnTo>
                  <a:lnTo>
                    <a:pt x="2352866" y="1006149"/>
                  </a:lnTo>
                  <a:lnTo>
                    <a:pt x="2345887" y="1003286"/>
                  </a:lnTo>
                  <a:lnTo>
                    <a:pt x="2338907" y="1000742"/>
                  </a:lnTo>
                  <a:lnTo>
                    <a:pt x="2331928" y="997243"/>
                  </a:lnTo>
                  <a:lnTo>
                    <a:pt x="2325265" y="993744"/>
                  </a:lnTo>
                  <a:lnTo>
                    <a:pt x="2318286" y="989609"/>
                  </a:lnTo>
                  <a:lnTo>
                    <a:pt x="2311306" y="984838"/>
                  </a:lnTo>
                  <a:lnTo>
                    <a:pt x="2304644" y="980067"/>
                  </a:lnTo>
                  <a:lnTo>
                    <a:pt x="2297981" y="974659"/>
                  </a:lnTo>
                  <a:lnTo>
                    <a:pt x="2291636" y="969252"/>
                  </a:lnTo>
                  <a:lnTo>
                    <a:pt x="2284974" y="963208"/>
                  </a:lnTo>
                  <a:lnTo>
                    <a:pt x="2278629" y="957165"/>
                  </a:lnTo>
                  <a:lnTo>
                    <a:pt x="2272284" y="950167"/>
                  </a:lnTo>
                  <a:lnTo>
                    <a:pt x="2266256" y="943170"/>
                  </a:lnTo>
                  <a:lnTo>
                    <a:pt x="2260545" y="935536"/>
                  </a:lnTo>
                  <a:lnTo>
                    <a:pt x="2255152" y="927584"/>
                  </a:lnTo>
                  <a:lnTo>
                    <a:pt x="2249759" y="919314"/>
                  </a:lnTo>
                  <a:lnTo>
                    <a:pt x="2244365" y="911044"/>
                  </a:lnTo>
                  <a:lnTo>
                    <a:pt x="2239924" y="902138"/>
                  </a:lnTo>
                  <a:lnTo>
                    <a:pt x="2235482" y="892913"/>
                  </a:lnTo>
                  <a:lnTo>
                    <a:pt x="2231041" y="883689"/>
                  </a:lnTo>
                  <a:lnTo>
                    <a:pt x="2227234" y="873829"/>
                  </a:lnTo>
                  <a:lnTo>
                    <a:pt x="2223744" y="863650"/>
                  </a:lnTo>
                  <a:lnTo>
                    <a:pt x="2220571" y="853154"/>
                  </a:lnTo>
                  <a:lnTo>
                    <a:pt x="2217716" y="842657"/>
                  </a:lnTo>
                  <a:lnTo>
                    <a:pt x="2215178" y="831525"/>
                  </a:lnTo>
                  <a:lnTo>
                    <a:pt x="2213275" y="820392"/>
                  </a:lnTo>
                  <a:lnTo>
                    <a:pt x="2211688" y="808623"/>
                  </a:lnTo>
                  <a:lnTo>
                    <a:pt x="2211371" y="809577"/>
                  </a:lnTo>
                  <a:lnTo>
                    <a:pt x="2211054" y="809577"/>
                  </a:lnTo>
                  <a:lnTo>
                    <a:pt x="2210737" y="808623"/>
                  </a:lnTo>
                  <a:lnTo>
                    <a:pt x="2210419" y="807669"/>
                  </a:lnTo>
                  <a:lnTo>
                    <a:pt x="2208833" y="802898"/>
                  </a:lnTo>
                  <a:lnTo>
                    <a:pt x="2207564" y="796536"/>
                  </a:lnTo>
                  <a:lnTo>
                    <a:pt x="2204391" y="779042"/>
                  </a:lnTo>
                  <a:lnTo>
                    <a:pt x="2201536" y="757413"/>
                  </a:lnTo>
                  <a:lnTo>
                    <a:pt x="2198998" y="735465"/>
                  </a:lnTo>
                  <a:lnTo>
                    <a:pt x="2198364" y="725287"/>
                  </a:lnTo>
                  <a:lnTo>
                    <a:pt x="2198046" y="716063"/>
                  </a:lnTo>
                  <a:lnTo>
                    <a:pt x="2197412" y="708429"/>
                  </a:lnTo>
                  <a:lnTo>
                    <a:pt x="2198046" y="702067"/>
                  </a:lnTo>
                  <a:lnTo>
                    <a:pt x="2198364" y="699841"/>
                  </a:lnTo>
                  <a:lnTo>
                    <a:pt x="2198681" y="698250"/>
                  </a:lnTo>
                  <a:lnTo>
                    <a:pt x="2199315" y="697296"/>
                  </a:lnTo>
                  <a:lnTo>
                    <a:pt x="2200267" y="696660"/>
                  </a:lnTo>
                  <a:lnTo>
                    <a:pt x="2201219" y="697296"/>
                  </a:lnTo>
                  <a:lnTo>
                    <a:pt x="2202488" y="697932"/>
                  </a:lnTo>
                  <a:lnTo>
                    <a:pt x="2204074" y="699205"/>
                  </a:lnTo>
                  <a:lnTo>
                    <a:pt x="2205026" y="700159"/>
                  </a:lnTo>
                  <a:lnTo>
                    <a:pt x="2204391" y="687118"/>
                  </a:lnTo>
                  <a:lnTo>
                    <a:pt x="2204074" y="673440"/>
                  </a:lnTo>
                  <a:lnTo>
                    <a:pt x="2204709" y="659127"/>
                  </a:lnTo>
                  <a:lnTo>
                    <a:pt x="2205343" y="651493"/>
                  </a:lnTo>
                  <a:lnTo>
                    <a:pt x="2206295" y="643541"/>
                  </a:lnTo>
                  <a:lnTo>
                    <a:pt x="2209150" y="646086"/>
                  </a:lnTo>
                  <a:lnTo>
                    <a:pt x="2212323" y="647676"/>
                  </a:lnTo>
                  <a:lnTo>
                    <a:pt x="2215495" y="649267"/>
                  </a:lnTo>
                  <a:lnTo>
                    <a:pt x="2218985" y="650539"/>
                  </a:lnTo>
                  <a:lnTo>
                    <a:pt x="2222475" y="651493"/>
                  </a:lnTo>
                  <a:lnTo>
                    <a:pt x="2225965" y="652129"/>
                  </a:lnTo>
                  <a:lnTo>
                    <a:pt x="2229772" y="652447"/>
                  </a:lnTo>
                  <a:lnTo>
                    <a:pt x="2233896" y="652447"/>
                  </a:lnTo>
                  <a:lnTo>
                    <a:pt x="2238020" y="652447"/>
                  </a:lnTo>
                  <a:lnTo>
                    <a:pt x="2242145" y="652129"/>
                  </a:lnTo>
                  <a:lnTo>
                    <a:pt x="2251028" y="650539"/>
                  </a:lnTo>
                  <a:lnTo>
                    <a:pt x="2259911" y="648312"/>
                  </a:lnTo>
                  <a:lnTo>
                    <a:pt x="2269746" y="645132"/>
                  </a:lnTo>
                  <a:lnTo>
                    <a:pt x="2279581" y="641315"/>
                  </a:lnTo>
                  <a:lnTo>
                    <a:pt x="2289733" y="637180"/>
                  </a:lnTo>
                  <a:lnTo>
                    <a:pt x="2300519" y="632726"/>
                  </a:lnTo>
                  <a:lnTo>
                    <a:pt x="2310989" y="627955"/>
                  </a:lnTo>
                  <a:lnTo>
                    <a:pt x="2333514" y="616823"/>
                  </a:lnTo>
                  <a:lnTo>
                    <a:pt x="2356991" y="605690"/>
                  </a:lnTo>
                  <a:lnTo>
                    <a:pt x="2345569" y="610461"/>
                  </a:lnTo>
                  <a:lnTo>
                    <a:pt x="2334466" y="615868"/>
                  </a:lnTo>
                  <a:lnTo>
                    <a:pt x="2324948" y="620322"/>
                  </a:lnTo>
                  <a:lnTo>
                    <a:pt x="2315430" y="624138"/>
                  </a:lnTo>
                  <a:lnTo>
                    <a:pt x="2306865" y="626683"/>
                  </a:lnTo>
                  <a:lnTo>
                    <a:pt x="2298616" y="628910"/>
                  </a:lnTo>
                  <a:lnTo>
                    <a:pt x="2290367" y="630182"/>
                  </a:lnTo>
                  <a:lnTo>
                    <a:pt x="2282436" y="630818"/>
                  </a:lnTo>
                  <a:lnTo>
                    <a:pt x="2275456" y="630818"/>
                  </a:lnTo>
                  <a:lnTo>
                    <a:pt x="2268160" y="630500"/>
                  </a:lnTo>
                  <a:lnTo>
                    <a:pt x="2261497" y="629228"/>
                  </a:lnTo>
                  <a:lnTo>
                    <a:pt x="2255152" y="627955"/>
                  </a:lnTo>
                  <a:lnTo>
                    <a:pt x="2248807" y="626047"/>
                  </a:lnTo>
                  <a:lnTo>
                    <a:pt x="2243096" y="623502"/>
                  </a:lnTo>
                  <a:lnTo>
                    <a:pt x="2237703" y="620640"/>
                  </a:lnTo>
                  <a:lnTo>
                    <a:pt x="2232627" y="617777"/>
                  </a:lnTo>
                  <a:lnTo>
                    <a:pt x="2227551" y="614278"/>
                  </a:lnTo>
                  <a:lnTo>
                    <a:pt x="2223109" y="610779"/>
                  </a:lnTo>
                  <a:lnTo>
                    <a:pt x="2218985" y="607280"/>
                  </a:lnTo>
                  <a:lnTo>
                    <a:pt x="2214861" y="603463"/>
                  </a:lnTo>
                  <a:lnTo>
                    <a:pt x="2211371" y="599647"/>
                  </a:lnTo>
                  <a:lnTo>
                    <a:pt x="2208198" y="595512"/>
                  </a:lnTo>
                  <a:lnTo>
                    <a:pt x="2202171" y="587878"/>
                  </a:lnTo>
                  <a:lnTo>
                    <a:pt x="2197412" y="581198"/>
                  </a:lnTo>
                  <a:lnTo>
                    <a:pt x="2193922" y="574837"/>
                  </a:lnTo>
                  <a:lnTo>
                    <a:pt x="2191701" y="569747"/>
                  </a:lnTo>
                  <a:lnTo>
                    <a:pt x="2189163" y="565612"/>
                  </a:lnTo>
                  <a:lnTo>
                    <a:pt x="2191067" y="564340"/>
                  </a:lnTo>
                  <a:lnTo>
                    <a:pt x="2196777" y="559569"/>
                  </a:lnTo>
                  <a:lnTo>
                    <a:pt x="2205343" y="552889"/>
                  </a:lnTo>
                  <a:lnTo>
                    <a:pt x="2217399" y="544301"/>
                  </a:lnTo>
                  <a:lnTo>
                    <a:pt x="2225013" y="539848"/>
                  </a:lnTo>
                  <a:lnTo>
                    <a:pt x="2232944" y="534759"/>
                  </a:lnTo>
                  <a:lnTo>
                    <a:pt x="2241510" y="529670"/>
                  </a:lnTo>
                  <a:lnTo>
                    <a:pt x="2251028" y="524580"/>
                  </a:lnTo>
                  <a:lnTo>
                    <a:pt x="2260545" y="519491"/>
                  </a:lnTo>
                  <a:lnTo>
                    <a:pt x="2271649" y="514402"/>
                  </a:lnTo>
                  <a:lnTo>
                    <a:pt x="2282753" y="509631"/>
                  </a:lnTo>
                  <a:lnTo>
                    <a:pt x="2294809" y="505178"/>
                  </a:lnTo>
                  <a:lnTo>
                    <a:pt x="2307182" y="501043"/>
                  </a:lnTo>
                  <a:lnTo>
                    <a:pt x="2320506" y="497226"/>
                  </a:lnTo>
                  <a:lnTo>
                    <a:pt x="2334466" y="493409"/>
                  </a:lnTo>
                  <a:lnTo>
                    <a:pt x="2348742" y="490864"/>
                  </a:lnTo>
                  <a:lnTo>
                    <a:pt x="2363336" y="488638"/>
                  </a:lnTo>
                  <a:lnTo>
                    <a:pt x="2378564" y="486729"/>
                  </a:lnTo>
                  <a:lnTo>
                    <a:pt x="2394109" y="485775"/>
                  </a:lnTo>
                  <a:close/>
                  <a:moveTo>
                    <a:pt x="1429386" y="468312"/>
                  </a:moveTo>
                  <a:lnTo>
                    <a:pt x="1442086" y="468630"/>
                  </a:lnTo>
                  <a:lnTo>
                    <a:pt x="1454151" y="469899"/>
                  </a:lnTo>
                  <a:lnTo>
                    <a:pt x="1465898" y="471802"/>
                  </a:lnTo>
                  <a:lnTo>
                    <a:pt x="1477011" y="474023"/>
                  </a:lnTo>
                  <a:lnTo>
                    <a:pt x="1487488" y="476562"/>
                  </a:lnTo>
                  <a:lnTo>
                    <a:pt x="1497649" y="479734"/>
                  </a:lnTo>
                  <a:lnTo>
                    <a:pt x="1507491" y="482907"/>
                  </a:lnTo>
                  <a:lnTo>
                    <a:pt x="1516699" y="486714"/>
                  </a:lnTo>
                  <a:lnTo>
                    <a:pt x="1525271" y="490522"/>
                  </a:lnTo>
                  <a:lnTo>
                    <a:pt x="1533526" y="494646"/>
                  </a:lnTo>
                  <a:lnTo>
                    <a:pt x="1541146" y="498771"/>
                  </a:lnTo>
                  <a:lnTo>
                    <a:pt x="1547814" y="502896"/>
                  </a:lnTo>
                  <a:lnTo>
                    <a:pt x="1554164" y="507020"/>
                  </a:lnTo>
                  <a:lnTo>
                    <a:pt x="1565594" y="514952"/>
                  </a:lnTo>
                  <a:lnTo>
                    <a:pt x="1574166" y="522250"/>
                  </a:lnTo>
                  <a:lnTo>
                    <a:pt x="1580516" y="527643"/>
                  </a:lnTo>
                  <a:lnTo>
                    <a:pt x="1585596" y="532720"/>
                  </a:lnTo>
                  <a:lnTo>
                    <a:pt x="1584009" y="536527"/>
                  </a:lnTo>
                  <a:lnTo>
                    <a:pt x="1581469" y="540652"/>
                  </a:lnTo>
                  <a:lnTo>
                    <a:pt x="1578611" y="546046"/>
                  </a:lnTo>
                  <a:lnTo>
                    <a:pt x="1574484" y="552074"/>
                  </a:lnTo>
                  <a:lnTo>
                    <a:pt x="1569721" y="558419"/>
                  </a:lnTo>
                  <a:lnTo>
                    <a:pt x="1563054" y="565399"/>
                  </a:lnTo>
                  <a:lnTo>
                    <a:pt x="1559879" y="568572"/>
                  </a:lnTo>
                  <a:lnTo>
                    <a:pt x="1556386" y="571745"/>
                  </a:lnTo>
                  <a:lnTo>
                    <a:pt x="1552259" y="575235"/>
                  </a:lnTo>
                  <a:lnTo>
                    <a:pt x="1548131" y="577773"/>
                  </a:lnTo>
                  <a:lnTo>
                    <a:pt x="1543686" y="580311"/>
                  </a:lnTo>
                  <a:lnTo>
                    <a:pt x="1538606" y="582850"/>
                  </a:lnTo>
                  <a:lnTo>
                    <a:pt x="1533844" y="584753"/>
                  </a:lnTo>
                  <a:lnTo>
                    <a:pt x="1528446" y="586657"/>
                  </a:lnTo>
                  <a:lnTo>
                    <a:pt x="1523049" y="588243"/>
                  </a:lnTo>
                  <a:lnTo>
                    <a:pt x="1517016" y="588878"/>
                  </a:lnTo>
                  <a:lnTo>
                    <a:pt x="1510984" y="589512"/>
                  </a:lnTo>
                  <a:lnTo>
                    <a:pt x="1503999" y="589512"/>
                  </a:lnTo>
                  <a:lnTo>
                    <a:pt x="1497331" y="588878"/>
                  </a:lnTo>
                  <a:lnTo>
                    <a:pt x="1490346" y="587926"/>
                  </a:lnTo>
                  <a:lnTo>
                    <a:pt x="1483043" y="586022"/>
                  </a:lnTo>
                  <a:lnTo>
                    <a:pt x="1475106" y="583484"/>
                  </a:lnTo>
                  <a:lnTo>
                    <a:pt x="1467168" y="580311"/>
                  </a:lnTo>
                  <a:lnTo>
                    <a:pt x="1458913" y="576187"/>
                  </a:lnTo>
                  <a:lnTo>
                    <a:pt x="1449388" y="571745"/>
                  </a:lnTo>
                  <a:lnTo>
                    <a:pt x="1439546" y="567620"/>
                  </a:lnTo>
                  <a:lnTo>
                    <a:pt x="1479233" y="586657"/>
                  </a:lnTo>
                  <a:lnTo>
                    <a:pt x="1498284" y="594906"/>
                  </a:lnTo>
                  <a:lnTo>
                    <a:pt x="1506856" y="598714"/>
                  </a:lnTo>
                  <a:lnTo>
                    <a:pt x="1515746" y="601886"/>
                  </a:lnTo>
                  <a:lnTo>
                    <a:pt x="1524001" y="604425"/>
                  </a:lnTo>
                  <a:lnTo>
                    <a:pt x="1531939" y="606646"/>
                  </a:lnTo>
                  <a:lnTo>
                    <a:pt x="1539559" y="607915"/>
                  </a:lnTo>
                  <a:lnTo>
                    <a:pt x="1546544" y="608232"/>
                  </a:lnTo>
                  <a:lnTo>
                    <a:pt x="1550036" y="608232"/>
                  </a:lnTo>
                  <a:lnTo>
                    <a:pt x="1553529" y="607915"/>
                  </a:lnTo>
                  <a:lnTo>
                    <a:pt x="1556704" y="607280"/>
                  </a:lnTo>
                  <a:lnTo>
                    <a:pt x="1559879" y="606646"/>
                  </a:lnTo>
                  <a:lnTo>
                    <a:pt x="1562736" y="605376"/>
                  </a:lnTo>
                  <a:lnTo>
                    <a:pt x="1565594" y="604107"/>
                  </a:lnTo>
                  <a:lnTo>
                    <a:pt x="1568451" y="602521"/>
                  </a:lnTo>
                  <a:lnTo>
                    <a:pt x="1570674" y="600617"/>
                  </a:lnTo>
                  <a:lnTo>
                    <a:pt x="1571944" y="607280"/>
                  </a:lnTo>
                  <a:lnTo>
                    <a:pt x="1572261" y="614260"/>
                  </a:lnTo>
                  <a:lnTo>
                    <a:pt x="1572896" y="626634"/>
                  </a:lnTo>
                  <a:lnTo>
                    <a:pt x="1572579" y="638691"/>
                  </a:lnTo>
                  <a:lnTo>
                    <a:pt x="1572261" y="649795"/>
                  </a:lnTo>
                  <a:lnTo>
                    <a:pt x="1574166" y="647574"/>
                  </a:lnTo>
                  <a:lnTo>
                    <a:pt x="1575119" y="647257"/>
                  </a:lnTo>
                  <a:lnTo>
                    <a:pt x="1576389" y="646940"/>
                  </a:lnTo>
                  <a:lnTo>
                    <a:pt x="1577976" y="647257"/>
                  </a:lnTo>
                  <a:lnTo>
                    <a:pt x="1578929" y="647892"/>
                  </a:lnTo>
                  <a:lnTo>
                    <a:pt x="1580516" y="649478"/>
                  </a:lnTo>
                  <a:lnTo>
                    <a:pt x="1582104" y="651382"/>
                  </a:lnTo>
                  <a:lnTo>
                    <a:pt x="1583056" y="653920"/>
                  </a:lnTo>
                  <a:lnTo>
                    <a:pt x="1584326" y="656775"/>
                  </a:lnTo>
                  <a:lnTo>
                    <a:pt x="1586549" y="663756"/>
                  </a:lnTo>
                  <a:lnTo>
                    <a:pt x="1588136" y="672322"/>
                  </a:lnTo>
                  <a:lnTo>
                    <a:pt x="1589406" y="682158"/>
                  </a:lnTo>
                  <a:lnTo>
                    <a:pt x="1590359" y="692945"/>
                  </a:lnTo>
                  <a:lnTo>
                    <a:pt x="1590676" y="704685"/>
                  </a:lnTo>
                  <a:lnTo>
                    <a:pt x="1590359" y="716424"/>
                  </a:lnTo>
                  <a:lnTo>
                    <a:pt x="1589406" y="727211"/>
                  </a:lnTo>
                  <a:lnTo>
                    <a:pt x="1588136" y="737047"/>
                  </a:lnTo>
                  <a:lnTo>
                    <a:pt x="1586549" y="745613"/>
                  </a:lnTo>
                  <a:lnTo>
                    <a:pt x="1584326" y="752911"/>
                  </a:lnTo>
                  <a:lnTo>
                    <a:pt x="1583056" y="755449"/>
                  </a:lnTo>
                  <a:lnTo>
                    <a:pt x="1582104" y="757987"/>
                  </a:lnTo>
                  <a:lnTo>
                    <a:pt x="1580516" y="759891"/>
                  </a:lnTo>
                  <a:lnTo>
                    <a:pt x="1578929" y="761477"/>
                  </a:lnTo>
                  <a:lnTo>
                    <a:pt x="1577976" y="762112"/>
                  </a:lnTo>
                  <a:lnTo>
                    <a:pt x="1576389" y="762429"/>
                  </a:lnTo>
                  <a:lnTo>
                    <a:pt x="1574801" y="762112"/>
                  </a:lnTo>
                  <a:lnTo>
                    <a:pt x="1573214" y="761160"/>
                  </a:lnTo>
                  <a:lnTo>
                    <a:pt x="1571944" y="759573"/>
                  </a:lnTo>
                  <a:lnTo>
                    <a:pt x="1570674" y="757670"/>
                  </a:lnTo>
                  <a:lnTo>
                    <a:pt x="1569086" y="755131"/>
                  </a:lnTo>
                  <a:lnTo>
                    <a:pt x="1568134" y="751641"/>
                  </a:lnTo>
                  <a:lnTo>
                    <a:pt x="1565911" y="744027"/>
                  </a:lnTo>
                  <a:lnTo>
                    <a:pt x="1564641" y="754180"/>
                  </a:lnTo>
                  <a:lnTo>
                    <a:pt x="1562736" y="764015"/>
                  </a:lnTo>
                  <a:lnTo>
                    <a:pt x="1560831" y="773851"/>
                  </a:lnTo>
                  <a:lnTo>
                    <a:pt x="1558291" y="782735"/>
                  </a:lnTo>
                  <a:lnTo>
                    <a:pt x="1555751" y="792253"/>
                  </a:lnTo>
                  <a:lnTo>
                    <a:pt x="1552576" y="800819"/>
                  </a:lnTo>
                  <a:lnTo>
                    <a:pt x="1549401" y="809703"/>
                  </a:lnTo>
                  <a:lnTo>
                    <a:pt x="1545591" y="817953"/>
                  </a:lnTo>
                  <a:lnTo>
                    <a:pt x="1541781" y="825567"/>
                  </a:lnTo>
                  <a:lnTo>
                    <a:pt x="1537336" y="833182"/>
                  </a:lnTo>
                  <a:lnTo>
                    <a:pt x="1532574" y="840797"/>
                  </a:lnTo>
                  <a:lnTo>
                    <a:pt x="1528129" y="847777"/>
                  </a:lnTo>
                  <a:lnTo>
                    <a:pt x="1523366" y="854757"/>
                  </a:lnTo>
                  <a:lnTo>
                    <a:pt x="1518286" y="861102"/>
                  </a:lnTo>
                  <a:lnTo>
                    <a:pt x="1513206" y="867448"/>
                  </a:lnTo>
                  <a:lnTo>
                    <a:pt x="1507491" y="873476"/>
                  </a:lnTo>
                  <a:lnTo>
                    <a:pt x="1502411" y="878553"/>
                  </a:lnTo>
                  <a:lnTo>
                    <a:pt x="1496696" y="883946"/>
                  </a:lnTo>
                  <a:lnTo>
                    <a:pt x="1490663" y="889340"/>
                  </a:lnTo>
                  <a:lnTo>
                    <a:pt x="1484948" y="893782"/>
                  </a:lnTo>
                  <a:lnTo>
                    <a:pt x="1478916" y="897907"/>
                  </a:lnTo>
                  <a:lnTo>
                    <a:pt x="1472883" y="901714"/>
                  </a:lnTo>
                  <a:lnTo>
                    <a:pt x="1466851" y="905521"/>
                  </a:lnTo>
                  <a:lnTo>
                    <a:pt x="1460818" y="908377"/>
                  </a:lnTo>
                  <a:lnTo>
                    <a:pt x="1454786" y="911232"/>
                  </a:lnTo>
                  <a:lnTo>
                    <a:pt x="1448753" y="914088"/>
                  </a:lnTo>
                  <a:lnTo>
                    <a:pt x="1442721" y="915991"/>
                  </a:lnTo>
                  <a:lnTo>
                    <a:pt x="1437323" y="917895"/>
                  </a:lnTo>
                  <a:lnTo>
                    <a:pt x="1431291" y="918847"/>
                  </a:lnTo>
                  <a:lnTo>
                    <a:pt x="1425576" y="920116"/>
                  </a:lnTo>
                  <a:lnTo>
                    <a:pt x="1419861" y="920751"/>
                  </a:lnTo>
                  <a:lnTo>
                    <a:pt x="1414146" y="920751"/>
                  </a:lnTo>
                  <a:lnTo>
                    <a:pt x="1409701" y="920751"/>
                  </a:lnTo>
                  <a:lnTo>
                    <a:pt x="1404938" y="920116"/>
                  </a:lnTo>
                  <a:lnTo>
                    <a:pt x="1399858" y="918847"/>
                  </a:lnTo>
                  <a:lnTo>
                    <a:pt x="1394778" y="917260"/>
                  </a:lnTo>
                  <a:lnTo>
                    <a:pt x="1389381" y="915357"/>
                  </a:lnTo>
                  <a:lnTo>
                    <a:pt x="1384301" y="913770"/>
                  </a:lnTo>
                  <a:lnTo>
                    <a:pt x="1378903" y="910915"/>
                  </a:lnTo>
                  <a:lnTo>
                    <a:pt x="1373188" y="908059"/>
                  </a:lnTo>
                  <a:lnTo>
                    <a:pt x="1367791" y="904569"/>
                  </a:lnTo>
                  <a:lnTo>
                    <a:pt x="1362076" y="900762"/>
                  </a:lnTo>
                  <a:lnTo>
                    <a:pt x="1356043" y="896955"/>
                  </a:lnTo>
                  <a:lnTo>
                    <a:pt x="1350328" y="892513"/>
                  </a:lnTo>
                  <a:lnTo>
                    <a:pt x="1344296" y="888071"/>
                  </a:lnTo>
                  <a:lnTo>
                    <a:pt x="1338581" y="883312"/>
                  </a:lnTo>
                  <a:lnTo>
                    <a:pt x="1333183" y="877918"/>
                  </a:lnTo>
                  <a:lnTo>
                    <a:pt x="1327468" y="872207"/>
                  </a:lnTo>
                  <a:lnTo>
                    <a:pt x="1321753" y="866813"/>
                  </a:lnTo>
                  <a:lnTo>
                    <a:pt x="1316038" y="860151"/>
                  </a:lnTo>
                  <a:lnTo>
                    <a:pt x="1310641" y="854122"/>
                  </a:lnTo>
                  <a:lnTo>
                    <a:pt x="1305243" y="847459"/>
                  </a:lnTo>
                  <a:lnTo>
                    <a:pt x="1299846" y="840797"/>
                  </a:lnTo>
                  <a:lnTo>
                    <a:pt x="1295083" y="833499"/>
                  </a:lnTo>
                  <a:lnTo>
                    <a:pt x="1290321" y="826202"/>
                  </a:lnTo>
                  <a:lnTo>
                    <a:pt x="1285558" y="818587"/>
                  </a:lnTo>
                  <a:lnTo>
                    <a:pt x="1281113" y="810655"/>
                  </a:lnTo>
                  <a:lnTo>
                    <a:pt x="1276668" y="802723"/>
                  </a:lnTo>
                  <a:lnTo>
                    <a:pt x="1272858" y="794474"/>
                  </a:lnTo>
                  <a:lnTo>
                    <a:pt x="1269048" y="786225"/>
                  </a:lnTo>
                  <a:lnTo>
                    <a:pt x="1265238" y="777658"/>
                  </a:lnTo>
                  <a:lnTo>
                    <a:pt x="1262381" y="768457"/>
                  </a:lnTo>
                  <a:lnTo>
                    <a:pt x="1259523" y="759891"/>
                  </a:lnTo>
                  <a:lnTo>
                    <a:pt x="1256983" y="751007"/>
                  </a:lnTo>
                  <a:lnTo>
                    <a:pt x="1254761" y="757035"/>
                  </a:lnTo>
                  <a:lnTo>
                    <a:pt x="1252538" y="761477"/>
                  </a:lnTo>
                  <a:lnTo>
                    <a:pt x="1251586" y="763063"/>
                  </a:lnTo>
                  <a:lnTo>
                    <a:pt x="1250316" y="764015"/>
                  </a:lnTo>
                  <a:lnTo>
                    <a:pt x="1248728" y="764967"/>
                  </a:lnTo>
                  <a:lnTo>
                    <a:pt x="1247776" y="765284"/>
                  </a:lnTo>
                  <a:lnTo>
                    <a:pt x="1246188" y="764967"/>
                  </a:lnTo>
                  <a:lnTo>
                    <a:pt x="1244601" y="764015"/>
                  </a:lnTo>
                  <a:lnTo>
                    <a:pt x="1243648" y="762429"/>
                  </a:lnTo>
                  <a:lnTo>
                    <a:pt x="1242061" y="760842"/>
                  </a:lnTo>
                  <a:lnTo>
                    <a:pt x="1240791" y="758304"/>
                  </a:lnTo>
                  <a:lnTo>
                    <a:pt x="1239838" y="755449"/>
                  </a:lnTo>
                  <a:lnTo>
                    <a:pt x="1237616" y="748151"/>
                  </a:lnTo>
                  <a:lnTo>
                    <a:pt x="1236028" y="739585"/>
                  </a:lnTo>
                  <a:lnTo>
                    <a:pt x="1234441" y="729749"/>
                  </a:lnTo>
                  <a:lnTo>
                    <a:pt x="1233806" y="718962"/>
                  </a:lnTo>
                  <a:lnTo>
                    <a:pt x="1233488" y="707223"/>
                  </a:lnTo>
                  <a:lnTo>
                    <a:pt x="1233806" y="695801"/>
                  </a:lnTo>
                  <a:lnTo>
                    <a:pt x="1234441" y="684696"/>
                  </a:lnTo>
                  <a:lnTo>
                    <a:pt x="1236028" y="675178"/>
                  </a:lnTo>
                  <a:lnTo>
                    <a:pt x="1237616" y="666294"/>
                  </a:lnTo>
                  <a:lnTo>
                    <a:pt x="1239838" y="659631"/>
                  </a:lnTo>
                  <a:lnTo>
                    <a:pt x="1240791" y="656775"/>
                  </a:lnTo>
                  <a:lnTo>
                    <a:pt x="1242061" y="653920"/>
                  </a:lnTo>
                  <a:lnTo>
                    <a:pt x="1243648" y="652016"/>
                  </a:lnTo>
                  <a:lnTo>
                    <a:pt x="1244601" y="651064"/>
                  </a:lnTo>
                  <a:lnTo>
                    <a:pt x="1246188" y="649795"/>
                  </a:lnTo>
                  <a:lnTo>
                    <a:pt x="1247776" y="649478"/>
                  </a:lnTo>
                  <a:lnTo>
                    <a:pt x="1248411" y="649795"/>
                  </a:lnTo>
                  <a:lnTo>
                    <a:pt x="1249363" y="650113"/>
                  </a:lnTo>
                  <a:lnTo>
                    <a:pt x="1249681" y="642815"/>
                  </a:lnTo>
                  <a:lnTo>
                    <a:pt x="1250316" y="635201"/>
                  </a:lnTo>
                  <a:lnTo>
                    <a:pt x="1250951" y="628220"/>
                  </a:lnTo>
                  <a:lnTo>
                    <a:pt x="1252221" y="622192"/>
                  </a:lnTo>
                  <a:lnTo>
                    <a:pt x="1251586" y="613943"/>
                  </a:lnTo>
                  <a:lnTo>
                    <a:pt x="1250951" y="606328"/>
                  </a:lnTo>
                  <a:lnTo>
                    <a:pt x="1250951" y="599031"/>
                  </a:lnTo>
                  <a:lnTo>
                    <a:pt x="1251586" y="592368"/>
                  </a:lnTo>
                  <a:lnTo>
                    <a:pt x="1251903" y="586022"/>
                  </a:lnTo>
                  <a:lnTo>
                    <a:pt x="1252856" y="579994"/>
                  </a:lnTo>
                  <a:lnTo>
                    <a:pt x="1254126" y="574283"/>
                  </a:lnTo>
                  <a:lnTo>
                    <a:pt x="1255713" y="569207"/>
                  </a:lnTo>
                  <a:lnTo>
                    <a:pt x="1257618" y="564130"/>
                  </a:lnTo>
                  <a:lnTo>
                    <a:pt x="1259841" y="559688"/>
                  </a:lnTo>
                  <a:lnTo>
                    <a:pt x="1262063" y="555564"/>
                  </a:lnTo>
                  <a:lnTo>
                    <a:pt x="1264603" y="551756"/>
                  </a:lnTo>
                  <a:lnTo>
                    <a:pt x="1267143" y="548266"/>
                  </a:lnTo>
                  <a:lnTo>
                    <a:pt x="1270636" y="545411"/>
                  </a:lnTo>
                  <a:lnTo>
                    <a:pt x="1273811" y="542873"/>
                  </a:lnTo>
                  <a:lnTo>
                    <a:pt x="1277303" y="540017"/>
                  </a:lnTo>
                  <a:lnTo>
                    <a:pt x="1261746" y="540017"/>
                  </a:lnTo>
                  <a:lnTo>
                    <a:pt x="1249363" y="540969"/>
                  </a:lnTo>
                  <a:lnTo>
                    <a:pt x="1239203" y="541286"/>
                  </a:lnTo>
                  <a:lnTo>
                    <a:pt x="1246188" y="537479"/>
                  </a:lnTo>
                  <a:lnTo>
                    <a:pt x="1253808" y="532720"/>
                  </a:lnTo>
                  <a:lnTo>
                    <a:pt x="1261111" y="527326"/>
                  </a:lnTo>
                  <a:lnTo>
                    <a:pt x="1268413" y="521615"/>
                  </a:lnTo>
                  <a:lnTo>
                    <a:pt x="1282701" y="511145"/>
                  </a:lnTo>
                  <a:lnTo>
                    <a:pt x="1289368" y="506703"/>
                  </a:lnTo>
                  <a:lnTo>
                    <a:pt x="1295401" y="502896"/>
                  </a:lnTo>
                  <a:lnTo>
                    <a:pt x="1303973" y="498771"/>
                  </a:lnTo>
                  <a:lnTo>
                    <a:pt x="1311911" y="494964"/>
                  </a:lnTo>
                  <a:lnTo>
                    <a:pt x="1320166" y="491156"/>
                  </a:lnTo>
                  <a:lnTo>
                    <a:pt x="1328103" y="487984"/>
                  </a:lnTo>
                  <a:lnTo>
                    <a:pt x="1336041" y="484811"/>
                  </a:lnTo>
                  <a:lnTo>
                    <a:pt x="1343978" y="482273"/>
                  </a:lnTo>
                  <a:lnTo>
                    <a:pt x="1359536" y="477831"/>
                  </a:lnTo>
                  <a:lnTo>
                    <a:pt x="1374141" y="474023"/>
                  </a:lnTo>
                  <a:lnTo>
                    <a:pt x="1388746" y="471485"/>
                  </a:lnTo>
                  <a:lnTo>
                    <a:pt x="1402716" y="469581"/>
                  </a:lnTo>
                  <a:lnTo>
                    <a:pt x="1416051" y="468630"/>
                  </a:lnTo>
                  <a:lnTo>
                    <a:pt x="1429386" y="468312"/>
                  </a:lnTo>
                  <a:close/>
                  <a:moveTo>
                    <a:pt x="750948" y="302529"/>
                  </a:moveTo>
                  <a:lnTo>
                    <a:pt x="748724" y="302846"/>
                  </a:lnTo>
                  <a:lnTo>
                    <a:pt x="746818" y="303797"/>
                  </a:lnTo>
                  <a:lnTo>
                    <a:pt x="744912" y="304431"/>
                  </a:lnTo>
                  <a:lnTo>
                    <a:pt x="743641" y="306017"/>
                  </a:lnTo>
                  <a:lnTo>
                    <a:pt x="742053" y="307602"/>
                  </a:lnTo>
                  <a:lnTo>
                    <a:pt x="741417" y="309188"/>
                  </a:lnTo>
                  <a:lnTo>
                    <a:pt x="740464" y="311725"/>
                  </a:lnTo>
                  <a:lnTo>
                    <a:pt x="740464" y="313310"/>
                  </a:lnTo>
                  <a:lnTo>
                    <a:pt x="740464" y="315847"/>
                  </a:lnTo>
                  <a:lnTo>
                    <a:pt x="741417" y="318067"/>
                  </a:lnTo>
                  <a:lnTo>
                    <a:pt x="742053" y="319970"/>
                  </a:lnTo>
                  <a:lnTo>
                    <a:pt x="743641" y="321238"/>
                  </a:lnTo>
                  <a:lnTo>
                    <a:pt x="744912" y="322507"/>
                  </a:lnTo>
                  <a:lnTo>
                    <a:pt x="746818" y="323458"/>
                  </a:lnTo>
                  <a:lnTo>
                    <a:pt x="748724" y="324410"/>
                  </a:lnTo>
                  <a:lnTo>
                    <a:pt x="750948" y="324410"/>
                  </a:lnTo>
                  <a:lnTo>
                    <a:pt x="988881" y="324410"/>
                  </a:lnTo>
                  <a:lnTo>
                    <a:pt x="991105" y="324410"/>
                  </a:lnTo>
                  <a:lnTo>
                    <a:pt x="993011" y="323458"/>
                  </a:lnTo>
                  <a:lnTo>
                    <a:pt x="994917" y="322507"/>
                  </a:lnTo>
                  <a:lnTo>
                    <a:pt x="996506" y="321238"/>
                  </a:lnTo>
                  <a:lnTo>
                    <a:pt x="997776" y="319970"/>
                  </a:lnTo>
                  <a:lnTo>
                    <a:pt x="998729" y="318067"/>
                  </a:lnTo>
                  <a:lnTo>
                    <a:pt x="999365" y="315847"/>
                  </a:lnTo>
                  <a:lnTo>
                    <a:pt x="999365" y="313310"/>
                  </a:lnTo>
                  <a:lnTo>
                    <a:pt x="999365" y="311725"/>
                  </a:lnTo>
                  <a:lnTo>
                    <a:pt x="998729" y="309188"/>
                  </a:lnTo>
                  <a:lnTo>
                    <a:pt x="997776" y="307602"/>
                  </a:lnTo>
                  <a:lnTo>
                    <a:pt x="996506" y="306017"/>
                  </a:lnTo>
                  <a:lnTo>
                    <a:pt x="994917" y="304431"/>
                  </a:lnTo>
                  <a:lnTo>
                    <a:pt x="993011" y="303797"/>
                  </a:lnTo>
                  <a:lnTo>
                    <a:pt x="991105" y="302846"/>
                  </a:lnTo>
                  <a:lnTo>
                    <a:pt x="988881" y="302529"/>
                  </a:lnTo>
                  <a:lnTo>
                    <a:pt x="750948" y="302529"/>
                  </a:lnTo>
                  <a:close/>
                  <a:moveTo>
                    <a:pt x="748724" y="219444"/>
                  </a:moveTo>
                  <a:lnTo>
                    <a:pt x="746818" y="220396"/>
                  </a:lnTo>
                  <a:lnTo>
                    <a:pt x="744912" y="221347"/>
                  </a:lnTo>
                  <a:lnTo>
                    <a:pt x="743641" y="222615"/>
                  </a:lnTo>
                  <a:lnTo>
                    <a:pt x="742053" y="224201"/>
                  </a:lnTo>
                  <a:lnTo>
                    <a:pt x="741417" y="226104"/>
                  </a:lnTo>
                  <a:lnTo>
                    <a:pt x="740464" y="228323"/>
                  </a:lnTo>
                  <a:lnTo>
                    <a:pt x="740464" y="230543"/>
                  </a:lnTo>
                  <a:lnTo>
                    <a:pt x="740464" y="232763"/>
                  </a:lnTo>
                  <a:lnTo>
                    <a:pt x="741417" y="234666"/>
                  </a:lnTo>
                  <a:lnTo>
                    <a:pt x="742053" y="236568"/>
                  </a:lnTo>
                  <a:lnTo>
                    <a:pt x="743641" y="237837"/>
                  </a:lnTo>
                  <a:lnTo>
                    <a:pt x="744912" y="239423"/>
                  </a:lnTo>
                  <a:lnTo>
                    <a:pt x="746818" y="240374"/>
                  </a:lnTo>
                  <a:lnTo>
                    <a:pt x="748724" y="241008"/>
                  </a:lnTo>
                  <a:lnTo>
                    <a:pt x="750948" y="241325"/>
                  </a:lnTo>
                  <a:lnTo>
                    <a:pt x="1133738" y="241325"/>
                  </a:lnTo>
                  <a:lnTo>
                    <a:pt x="1135644" y="241008"/>
                  </a:lnTo>
                  <a:lnTo>
                    <a:pt x="1137868" y="240374"/>
                  </a:lnTo>
                  <a:lnTo>
                    <a:pt x="1139456" y="239423"/>
                  </a:lnTo>
                  <a:lnTo>
                    <a:pt x="1141045" y="237837"/>
                  </a:lnTo>
                  <a:lnTo>
                    <a:pt x="1142316" y="236568"/>
                  </a:lnTo>
                  <a:lnTo>
                    <a:pt x="1143586" y="234666"/>
                  </a:lnTo>
                  <a:lnTo>
                    <a:pt x="1143904" y="232763"/>
                  </a:lnTo>
                  <a:lnTo>
                    <a:pt x="1144222" y="230543"/>
                  </a:lnTo>
                  <a:lnTo>
                    <a:pt x="1143904" y="228323"/>
                  </a:lnTo>
                  <a:lnTo>
                    <a:pt x="1143586" y="226104"/>
                  </a:lnTo>
                  <a:lnTo>
                    <a:pt x="1142316" y="224201"/>
                  </a:lnTo>
                  <a:lnTo>
                    <a:pt x="1141045" y="222615"/>
                  </a:lnTo>
                  <a:lnTo>
                    <a:pt x="1139456" y="221347"/>
                  </a:lnTo>
                  <a:lnTo>
                    <a:pt x="1137868" y="220396"/>
                  </a:lnTo>
                  <a:lnTo>
                    <a:pt x="1135644" y="219444"/>
                  </a:lnTo>
                  <a:lnTo>
                    <a:pt x="1133738" y="219444"/>
                  </a:lnTo>
                  <a:lnTo>
                    <a:pt x="750948" y="219444"/>
                  </a:lnTo>
                  <a:lnTo>
                    <a:pt x="748724" y="219444"/>
                  </a:lnTo>
                  <a:close/>
                  <a:moveTo>
                    <a:pt x="748724" y="141751"/>
                  </a:moveTo>
                  <a:lnTo>
                    <a:pt x="746818" y="142702"/>
                  </a:lnTo>
                  <a:lnTo>
                    <a:pt x="744912" y="143336"/>
                  </a:lnTo>
                  <a:lnTo>
                    <a:pt x="743641" y="144922"/>
                  </a:lnTo>
                  <a:lnTo>
                    <a:pt x="742053" y="146191"/>
                  </a:lnTo>
                  <a:lnTo>
                    <a:pt x="741417" y="148093"/>
                  </a:lnTo>
                  <a:lnTo>
                    <a:pt x="740464" y="150630"/>
                  </a:lnTo>
                  <a:lnTo>
                    <a:pt x="740464" y="152216"/>
                  </a:lnTo>
                  <a:lnTo>
                    <a:pt x="740464" y="154753"/>
                  </a:lnTo>
                  <a:lnTo>
                    <a:pt x="741417" y="156972"/>
                  </a:lnTo>
                  <a:lnTo>
                    <a:pt x="742053" y="158875"/>
                  </a:lnTo>
                  <a:lnTo>
                    <a:pt x="743641" y="160144"/>
                  </a:lnTo>
                  <a:lnTo>
                    <a:pt x="744912" y="161729"/>
                  </a:lnTo>
                  <a:lnTo>
                    <a:pt x="746818" y="162363"/>
                  </a:lnTo>
                  <a:lnTo>
                    <a:pt x="748724" y="163315"/>
                  </a:lnTo>
                  <a:lnTo>
                    <a:pt x="750948" y="163315"/>
                  </a:lnTo>
                  <a:lnTo>
                    <a:pt x="1133738" y="163315"/>
                  </a:lnTo>
                  <a:lnTo>
                    <a:pt x="1135644" y="163315"/>
                  </a:lnTo>
                  <a:lnTo>
                    <a:pt x="1137868" y="162363"/>
                  </a:lnTo>
                  <a:lnTo>
                    <a:pt x="1139456" y="161729"/>
                  </a:lnTo>
                  <a:lnTo>
                    <a:pt x="1141045" y="160144"/>
                  </a:lnTo>
                  <a:lnTo>
                    <a:pt x="1142316" y="158875"/>
                  </a:lnTo>
                  <a:lnTo>
                    <a:pt x="1143586" y="156972"/>
                  </a:lnTo>
                  <a:lnTo>
                    <a:pt x="1143904" y="154753"/>
                  </a:lnTo>
                  <a:lnTo>
                    <a:pt x="1144222" y="152216"/>
                  </a:lnTo>
                  <a:lnTo>
                    <a:pt x="1143904" y="150630"/>
                  </a:lnTo>
                  <a:lnTo>
                    <a:pt x="1143586" y="148093"/>
                  </a:lnTo>
                  <a:lnTo>
                    <a:pt x="1142316" y="146191"/>
                  </a:lnTo>
                  <a:lnTo>
                    <a:pt x="1141045" y="144922"/>
                  </a:lnTo>
                  <a:lnTo>
                    <a:pt x="1139456" y="143336"/>
                  </a:lnTo>
                  <a:lnTo>
                    <a:pt x="1137868" y="142702"/>
                  </a:lnTo>
                  <a:lnTo>
                    <a:pt x="1135644" y="141751"/>
                  </a:lnTo>
                  <a:lnTo>
                    <a:pt x="1133738" y="141751"/>
                  </a:lnTo>
                  <a:lnTo>
                    <a:pt x="750948" y="141751"/>
                  </a:lnTo>
                  <a:lnTo>
                    <a:pt x="748724" y="141751"/>
                  </a:lnTo>
                  <a:close/>
                  <a:moveTo>
                    <a:pt x="789068" y="0"/>
                  </a:moveTo>
                  <a:lnTo>
                    <a:pt x="1085770" y="0"/>
                  </a:lnTo>
                  <a:lnTo>
                    <a:pt x="1093712" y="317"/>
                  </a:lnTo>
                  <a:lnTo>
                    <a:pt x="1101336" y="635"/>
                  </a:lnTo>
                  <a:lnTo>
                    <a:pt x="1108960" y="1903"/>
                  </a:lnTo>
                  <a:lnTo>
                    <a:pt x="1116267" y="2854"/>
                  </a:lnTo>
                  <a:lnTo>
                    <a:pt x="1123573" y="4757"/>
                  </a:lnTo>
                  <a:lnTo>
                    <a:pt x="1130562" y="6660"/>
                  </a:lnTo>
                  <a:lnTo>
                    <a:pt x="1137868" y="8879"/>
                  </a:lnTo>
                  <a:lnTo>
                    <a:pt x="1144539" y="12051"/>
                  </a:lnTo>
                  <a:lnTo>
                    <a:pt x="1151210" y="14905"/>
                  </a:lnTo>
                  <a:lnTo>
                    <a:pt x="1157881" y="18393"/>
                  </a:lnTo>
                  <a:lnTo>
                    <a:pt x="1164235" y="21564"/>
                  </a:lnTo>
                  <a:lnTo>
                    <a:pt x="1170270" y="25687"/>
                  </a:lnTo>
                  <a:lnTo>
                    <a:pt x="1176306" y="29809"/>
                  </a:lnTo>
                  <a:lnTo>
                    <a:pt x="1181706" y="34566"/>
                  </a:lnTo>
                  <a:lnTo>
                    <a:pt x="1187424" y="39006"/>
                  </a:lnTo>
                  <a:lnTo>
                    <a:pt x="1192507" y="44079"/>
                  </a:lnTo>
                  <a:lnTo>
                    <a:pt x="1197590" y="49153"/>
                  </a:lnTo>
                  <a:lnTo>
                    <a:pt x="1202037" y="54861"/>
                  </a:lnTo>
                  <a:lnTo>
                    <a:pt x="1206802" y="60252"/>
                  </a:lnTo>
                  <a:lnTo>
                    <a:pt x="1210932" y="66277"/>
                  </a:lnTo>
                  <a:lnTo>
                    <a:pt x="1215062" y="72303"/>
                  </a:lnTo>
                  <a:lnTo>
                    <a:pt x="1218238" y="78645"/>
                  </a:lnTo>
                  <a:lnTo>
                    <a:pt x="1221733" y="84987"/>
                  </a:lnTo>
                  <a:lnTo>
                    <a:pt x="1224592" y="91964"/>
                  </a:lnTo>
                  <a:lnTo>
                    <a:pt x="1227768" y="98623"/>
                  </a:lnTo>
                  <a:lnTo>
                    <a:pt x="1229992" y="105917"/>
                  </a:lnTo>
                  <a:lnTo>
                    <a:pt x="1231898" y="112893"/>
                  </a:lnTo>
                  <a:lnTo>
                    <a:pt x="1233804" y="120187"/>
                  </a:lnTo>
                  <a:lnTo>
                    <a:pt x="1234757" y="127481"/>
                  </a:lnTo>
                  <a:lnTo>
                    <a:pt x="1236028" y="135092"/>
                  </a:lnTo>
                  <a:lnTo>
                    <a:pt x="1236345" y="143019"/>
                  </a:lnTo>
                  <a:lnTo>
                    <a:pt x="1236663" y="150630"/>
                  </a:lnTo>
                  <a:lnTo>
                    <a:pt x="1236663" y="296186"/>
                  </a:lnTo>
                  <a:lnTo>
                    <a:pt x="1236345" y="303797"/>
                  </a:lnTo>
                  <a:lnTo>
                    <a:pt x="1236028" y="311725"/>
                  </a:lnTo>
                  <a:lnTo>
                    <a:pt x="1234757" y="319019"/>
                  </a:lnTo>
                  <a:lnTo>
                    <a:pt x="1233804" y="326629"/>
                  </a:lnTo>
                  <a:lnTo>
                    <a:pt x="1231898" y="333606"/>
                  </a:lnTo>
                  <a:lnTo>
                    <a:pt x="1229992" y="340900"/>
                  </a:lnTo>
                  <a:lnTo>
                    <a:pt x="1227768" y="347876"/>
                  </a:lnTo>
                  <a:lnTo>
                    <a:pt x="1224592" y="354853"/>
                  </a:lnTo>
                  <a:lnTo>
                    <a:pt x="1221733" y="361512"/>
                  </a:lnTo>
                  <a:lnTo>
                    <a:pt x="1218238" y="367854"/>
                  </a:lnTo>
                  <a:lnTo>
                    <a:pt x="1215062" y="374197"/>
                  </a:lnTo>
                  <a:lnTo>
                    <a:pt x="1210932" y="380222"/>
                  </a:lnTo>
                  <a:lnTo>
                    <a:pt x="1206802" y="386247"/>
                  </a:lnTo>
                  <a:lnTo>
                    <a:pt x="1202037" y="391955"/>
                  </a:lnTo>
                  <a:lnTo>
                    <a:pt x="1197590" y="397346"/>
                  </a:lnTo>
                  <a:lnTo>
                    <a:pt x="1192507" y="402420"/>
                  </a:lnTo>
                  <a:lnTo>
                    <a:pt x="1187424" y="407811"/>
                  </a:lnTo>
                  <a:lnTo>
                    <a:pt x="1181706" y="412251"/>
                  </a:lnTo>
                  <a:lnTo>
                    <a:pt x="1176306" y="416690"/>
                  </a:lnTo>
                  <a:lnTo>
                    <a:pt x="1170270" y="420813"/>
                  </a:lnTo>
                  <a:lnTo>
                    <a:pt x="1164235" y="424935"/>
                  </a:lnTo>
                  <a:lnTo>
                    <a:pt x="1157881" y="428423"/>
                  </a:lnTo>
                  <a:lnTo>
                    <a:pt x="1151210" y="431912"/>
                  </a:lnTo>
                  <a:lnTo>
                    <a:pt x="1144539" y="434766"/>
                  </a:lnTo>
                  <a:lnTo>
                    <a:pt x="1137868" y="437303"/>
                  </a:lnTo>
                  <a:lnTo>
                    <a:pt x="1130562" y="440157"/>
                  </a:lnTo>
                  <a:lnTo>
                    <a:pt x="1123573" y="442059"/>
                  </a:lnTo>
                  <a:lnTo>
                    <a:pt x="1116267" y="443645"/>
                  </a:lnTo>
                  <a:lnTo>
                    <a:pt x="1108960" y="444914"/>
                  </a:lnTo>
                  <a:lnTo>
                    <a:pt x="1101336" y="446182"/>
                  </a:lnTo>
                  <a:lnTo>
                    <a:pt x="1093712" y="446499"/>
                  </a:lnTo>
                  <a:lnTo>
                    <a:pt x="1085770" y="446816"/>
                  </a:lnTo>
                  <a:lnTo>
                    <a:pt x="1060675" y="446816"/>
                  </a:lnTo>
                  <a:lnTo>
                    <a:pt x="1084500" y="523875"/>
                  </a:lnTo>
                  <a:lnTo>
                    <a:pt x="945996" y="446816"/>
                  </a:lnTo>
                  <a:lnTo>
                    <a:pt x="789068" y="446816"/>
                  </a:lnTo>
                  <a:lnTo>
                    <a:pt x="781444" y="446499"/>
                  </a:lnTo>
                  <a:lnTo>
                    <a:pt x="773502" y="446182"/>
                  </a:lnTo>
                  <a:lnTo>
                    <a:pt x="766196" y="444914"/>
                  </a:lnTo>
                  <a:lnTo>
                    <a:pt x="758889" y="443645"/>
                  </a:lnTo>
                  <a:lnTo>
                    <a:pt x="751583" y="442059"/>
                  </a:lnTo>
                  <a:lnTo>
                    <a:pt x="744277" y="440157"/>
                  </a:lnTo>
                  <a:lnTo>
                    <a:pt x="737288" y="437303"/>
                  </a:lnTo>
                  <a:lnTo>
                    <a:pt x="730299" y="434766"/>
                  </a:lnTo>
                  <a:lnTo>
                    <a:pt x="723946" y="431912"/>
                  </a:lnTo>
                  <a:lnTo>
                    <a:pt x="717275" y="428423"/>
                  </a:lnTo>
                  <a:lnTo>
                    <a:pt x="710921" y="424935"/>
                  </a:lnTo>
                  <a:lnTo>
                    <a:pt x="704886" y="420813"/>
                  </a:lnTo>
                  <a:lnTo>
                    <a:pt x="698850" y="416690"/>
                  </a:lnTo>
                  <a:lnTo>
                    <a:pt x="693132" y="412251"/>
                  </a:lnTo>
                  <a:lnTo>
                    <a:pt x="687731" y="407811"/>
                  </a:lnTo>
                  <a:lnTo>
                    <a:pt x="682649" y="402420"/>
                  </a:lnTo>
                  <a:lnTo>
                    <a:pt x="677566" y="397346"/>
                  </a:lnTo>
                  <a:lnTo>
                    <a:pt x="672801" y="391955"/>
                  </a:lnTo>
                  <a:lnTo>
                    <a:pt x="668354" y="386247"/>
                  </a:lnTo>
                  <a:lnTo>
                    <a:pt x="664224" y="380222"/>
                  </a:lnTo>
                  <a:lnTo>
                    <a:pt x="660094" y="374197"/>
                  </a:lnTo>
                  <a:lnTo>
                    <a:pt x="656600" y="367854"/>
                  </a:lnTo>
                  <a:lnTo>
                    <a:pt x="653106" y="361512"/>
                  </a:lnTo>
                  <a:lnTo>
                    <a:pt x="650247" y="354853"/>
                  </a:lnTo>
                  <a:lnTo>
                    <a:pt x="647705" y="347876"/>
                  </a:lnTo>
                  <a:lnTo>
                    <a:pt x="644846" y="340900"/>
                  </a:lnTo>
                  <a:lnTo>
                    <a:pt x="642940" y="333606"/>
                  </a:lnTo>
                  <a:lnTo>
                    <a:pt x="641669" y="326629"/>
                  </a:lnTo>
                  <a:lnTo>
                    <a:pt x="640081" y="319019"/>
                  </a:lnTo>
                  <a:lnTo>
                    <a:pt x="638810" y="311725"/>
                  </a:lnTo>
                  <a:lnTo>
                    <a:pt x="638493" y="303797"/>
                  </a:lnTo>
                  <a:lnTo>
                    <a:pt x="638175" y="296186"/>
                  </a:lnTo>
                  <a:lnTo>
                    <a:pt x="638175" y="150630"/>
                  </a:lnTo>
                  <a:lnTo>
                    <a:pt x="638493" y="143019"/>
                  </a:lnTo>
                  <a:lnTo>
                    <a:pt x="638810" y="135092"/>
                  </a:lnTo>
                  <a:lnTo>
                    <a:pt x="640081" y="127481"/>
                  </a:lnTo>
                  <a:lnTo>
                    <a:pt x="641669" y="120187"/>
                  </a:lnTo>
                  <a:lnTo>
                    <a:pt x="642940" y="112893"/>
                  </a:lnTo>
                  <a:lnTo>
                    <a:pt x="644846" y="105917"/>
                  </a:lnTo>
                  <a:lnTo>
                    <a:pt x="647705" y="98623"/>
                  </a:lnTo>
                  <a:lnTo>
                    <a:pt x="650247" y="91964"/>
                  </a:lnTo>
                  <a:lnTo>
                    <a:pt x="653106" y="84987"/>
                  </a:lnTo>
                  <a:lnTo>
                    <a:pt x="656600" y="78645"/>
                  </a:lnTo>
                  <a:lnTo>
                    <a:pt x="660094" y="72303"/>
                  </a:lnTo>
                  <a:lnTo>
                    <a:pt x="664224" y="66277"/>
                  </a:lnTo>
                  <a:lnTo>
                    <a:pt x="668354" y="60252"/>
                  </a:lnTo>
                  <a:lnTo>
                    <a:pt x="672801" y="54861"/>
                  </a:lnTo>
                  <a:lnTo>
                    <a:pt x="677566" y="49153"/>
                  </a:lnTo>
                  <a:lnTo>
                    <a:pt x="682649" y="44079"/>
                  </a:lnTo>
                  <a:lnTo>
                    <a:pt x="687731" y="39006"/>
                  </a:lnTo>
                  <a:lnTo>
                    <a:pt x="693132" y="34566"/>
                  </a:lnTo>
                  <a:lnTo>
                    <a:pt x="698850" y="29809"/>
                  </a:lnTo>
                  <a:lnTo>
                    <a:pt x="704886" y="25687"/>
                  </a:lnTo>
                  <a:lnTo>
                    <a:pt x="710921" y="21564"/>
                  </a:lnTo>
                  <a:lnTo>
                    <a:pt x="717275" y="18393"/>
                  </a:lnTo>
                  <a:lnTo>
                    <a:pt x="723946" y="14905"/>
                  </a:lnTo>
                  <a:lnTo>
                    <a:pt x="730299" y="12051"/>
                  </a:lnTo>
                  <a:lnTo>
                    <a:pt x="737288" y="8879"/>
                  </a:lnTo>
                  <a:lnTo>
                    <a:pt x="744277" y="6660"/>
                  </a:lnTo>
                  <a:lnTo>
                    <a:pt x="751583" y="4757"/>
                  </a:lnTo>
                  <a:lnTo>
                    <a:pt x="758889" y="2854"/>
                  </a:lnTo>
                  <a:lnTo>
                    <a:pt x="766196" y="1903"/>
                  </a:lnTo>
                  <a:lnTo>
                    <a:pt x="773502" y="635"/>
                  </a:lnTo>
                  <a:lnTo>
                    <a:pt x="781444" y="317"/>
                  </a:lnTo>
                  <a:lnTo>
                    <a:pt x="78906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763494" y="1750682"/>
            <a:ext cx="1500662" cy="794488"/>
          </a:xfrm>
          <a:prstGeom prst="rect">
            <a:avLst/>
          </a:prstGeom>
          <a:noFill/>
        </p:spPr>
        <p:txBody>
          <a:bodyPr wrap="square" lIns="55285" tIns="27642" rIns="55285" bIns="27642" rtlCol="0">
            <a:spAutoFit/>
          </a:bodyPr>
          <a:lstStyle/>
          <a:p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原始农业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原始手工业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原始商业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文字、戏剧的起源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44501" y="1917290"/>
            <a:ext cx="1698117" cy="609822"/>
          </a:xfrm>
          <a:prstGeom prst="rect">
            <a:avLst/>
          </a:prstGeom>
          <a:noFill/>
        </p:spPr>
        <p:txBody>
          <a:bodyPr wrap="square" lIns="55285" tIns="27642" rIns="55285" bIns="27642" rtlCol="0">
            <a:spAutoFit/>
          </a:bodyPr>
          <a:lstStyle/>
          <a:p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夏商西周时期的政治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夏商西周时期的经济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夏商西周时期的文化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2" descr="ChMlWlW0gJ-IZ31IABDgXNa9lfMAAHojAMd0IQAEOB08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8575"/>
            <a:ext cx="2794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接连接符 13"/>
          <p:cNvCxnSpPr/>
          <p:nvPr/>
        </p:nvCxnSpPr>
        <p:spPr>
          <a:xfrm>
            <a:off x="4084638" y="976313"/>
            <a:ext cx="9191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3159207" y="174929"/>
            <a:ext cx="2432903" cy="1180131"/>
          </a:xfrm>
          <a:prstGeom prst="rect">
            <a:avLst/>
          </a:prstGeom>
          <a:solidFill>
            <a:schemeClr val="bg1"/>
          </a:solidFill>
        </p:spPr>
        <p:txBody>
          <a:bodyPr wrap="square" lIns="48577" tIns="24289" rIns="48577" bIns="24289">
            <a:sp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zh-CN" altLang="en-US" sz="1300" b="1" spc="159" dirty="0">
                <a:solidFill>
                  <a:srgbClr val="78552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r>
              <a:rPr lang="zh-CN" altLang="en-US" sz="1300" b="1" spc="159" dirty="0" smtClean="0">
                <a:solidFill>
                  <a:srgbClr val="78552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唯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武王既克大邑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商，则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廷告于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天，曰：余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其宅兹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中国，自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兹乂</a:t>
            </a:r>
            <a:r>
              <a:rPr lang="en-US" altLang="zh-CN" sz="1200" dirty="0">
                <a:latin typeface="楷体" pitchFamily="49" charset="-122"/>
                <a:ea typeface="楷体" pitchFamily="49" charset="-122"/>
              </a:rPr>
              <a:t>(</a:t>
            </a:r>
            <a:r>
              <a:rPr lang="en-US" altLang="zh-CN" sz="1200" dirty="0" err="1" smtClean="0">
                <a:latin typeface="楷体" pitchFamily="49" charset="-122"/>
                <a:ea typeface="楷体" pitchFamily="49" charset="-122"/>
              </a:rPr>
              <a:t>yì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，治理，安定</a:t>
            </a:r>
            <a:r>
              <a:rPr lang="en-US" altLang="zh-CN" sz="1200" dirty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民。</a:t>
            </a:r>
          </a:p>
          <a:p>
            <a:pPr algn="r">
              <a:lnSpc>
                <a:spcPct val="150000"/>
              </a:lnSpc>
              <a:buFontTx/>
              <a:buNone/>
              <a:defRPr/>
            </a:pPr>
            <a:r>
              <a:rPr lang="en-US" altLang="zh-CN" sz="1200" dirty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摘自何尊铭文</a:t>
            </a:r>
          </a:p>
        </p:txBody>
      </p:sp>
      <p:pic>
        <p:nvPicPr>
          <p:cNvPr id="50181" name="图片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225" y="1666876"/>
            <a:ext cx="1795463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圆角矩形 7"/>
          <p:cNvSpPr/>
          <p:nvPr/>
        </p:nvSpPr>
        <p:spPr>
          <a:xfrm>
            <a:off x="895350" y="2363788"/>
            <a:ext cx="236538" cy="7810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577" tIns="24289" rIns="48577" bIns="24289"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pic>
        <p:nvPicPr>
          <p:cNvPr id="50183" name="图片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1869" y="1711325"/>
            <a:ext cx="1096963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440140" y="1380338"/>
            <a:ext cx="2151969" cy="17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itchFamily="49" charset="-122"/>
                <a:ea typeface="楷体" pitchFamily="49" charset="-122"/>
              </a:rPr>
              <a:t>   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与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《尚书》中的《洛诰》、《召诰》等文献记载可相互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证，起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到了证实补史的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作用，为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西周历史的研究和青铜器的断代提供了重要的实物资料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21021" y="460514"/>
            <a:ext cx="4948237" cy="20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577" tIns="24289" rIns="48577" bIns="24289">
            <a:spAutoFit/>
          </a:bodyPr>
          <a:lstStyle/>
          <a:p>
            <a:r>
              <a:rPr lang="zh-CN" altLang="en-US" sz="1300" dirty="0">
                <a:latin typeface="微软雅黑" pitchFamily="34" charset="-122"/>
                <a:ea typeface="微软雅黑" pitchFamily="34" charset="-122"/>
              </a:rPr>
              <a:t>何尊铭文与众多史料相</a:t>
            </a:r>
            <a:r>
              <a:rPr lang="zh-CN" altLang="en-US" sz="1300" dirty="0" smtClean="0">
                <a:latin typeface="微软雅黑" pitchFamily="34" charset="-122"/>
                <a:ea typeface="微软雅黑" pitchFamily="34" charset="-122"/>
              </a:rPr>
              <a:t>佐：</a:t>
            </a:r>
            <a:endParaRPr lang="zh-CN" altLang="en-US" sz="13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    </a:t>
            </a:r>
            <a:endParaRPr lang="en-US" altLang="zh-CN" sz="13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300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1300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《史记·周本纪》云：周公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赞成周洛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邑“此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天下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之中，四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方入贡道里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均”。</a:t>
            </a:r>
            <a:endParaRPr lang="zh-CN" altLang="en-US" sz="13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3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《尚书大传》说：“周公摄政，一年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救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乱，二年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克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殷，三年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践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奄，四年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建侯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卫，五年营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成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周，六年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制礼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作乐，七年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致政成王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。”与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何尊铭文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中“唯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王五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祀”、“唯王初雍，宅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于成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周”相合。</a:t>
            </a:r>
            <a:endParaRPr lang="zh-CN" altLang="en-US" sz="13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21021" y="367215"/>
            <a:ext cx="4948237" cy="20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577" tIns="24289" rIns="48577" bIns="24289">
            <a:spAutoFit/>
          </a:bodyPr>
          <a:lstStyle/>
          <a:p>
            <a:r>
              <a:rPr lang="zh-CN" altLang="en-US" sz="1300" dirty="0">
                <a:latin typeface="微软雅黑" pitchFamily="34" charset="-122"/>
                <a:ea typeface="微软雅黑" pitchFamily="34" charset="-122"/>
              </a:rPr>
              <a:t>何尊铭文与众多史料相</a:t>
            </a:r>
            <a:r>
              <a:rPr lang="zh-CN" altLang="en-US" sz="1300" dirty="0" smtClean="0">
                <a:latin typeface="微软雅黑" pitchFamily="34" charset="-122"/>
                <a:ea typeface="微软雅黑" pitchFamily="34" charset="-122"/>
              </a:rPr>
              <a:t>佐：</a:t>
            </a:r>
            <a:endParaRPr lang="zh-CN" altLang="en-US" sz="13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    《逸周书·度邑》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武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王：“自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洛汭延于伊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汭，居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阳无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固，其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有夏之居。我南望过于三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途，北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望过于有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岳，鄙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顾瞻过于河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宛，瞻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于伊洛。无远天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室，其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曰兹曰度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邑” 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   （邑，指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洛邑。度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邑，即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规划洛邑。《逸周书·度邑》记载了武王灭商后就打算在伊洛地区营建新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都，与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何尊中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的“唯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武王既克大邑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商，则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廷告于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天，曰：余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其宅兹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中国，自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兹乂民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。”相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佐。）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63641" y="2485527"/>
            <a:ext cx="5597397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“史料实证”水平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3   </a:t>
            </a:r>
            <a:r>
              <a:rPr lang="en-US" altLang="zh-CN" sz="1200" dirty="0" err="1" smtClean="0">
                <a:latin typeface="微软雅黑" pitchFamily="34" charset="-122"/>
                <a:ea typeface="微软雅黑" pitchFamily="34" charset="-122"/>
              </a:rPr>
              <a:t>能够利用不同类型史料的长处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200" dirty="0" err="1" smtClean="0">
                <a:latin typeface="微软雅黑" pitchFamily="34" charset="-122"/>
                <a:ea typeface="微软雅黑" pitchFamily="34" charset="-122"/>
              </a:rPr>
              <a:t>对所探究的问题</a:t>
            </a:r>
            <a:r>
              <a:rPr lang="en-US" altLang="zh-CN" sz="1200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进行互证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文本框 3"/>
          <p:cNvSpPr txBox="1">
            <a:spLocks noChangeArrowheads="1"/>
          </p:cNvSpPr>
          <p:nvPr/>
        </p:nvSpPr>
        <p:spPr bwMode="auto">
          <a:xfrm>
            <a:off x="479818" y="270873"/>
            <a:ext cx="3510772" cy="106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例.2016-17朝阳二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模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.历史上遗留下来的许多实物是重要的史料。右侧器物可以佐证的是</a:t>
            </a:r>
          </a:p>
          <a:p>
            <a:endParaRPr lang="zh-CN" altLang="en-US" sz="1200" dirty="0"/>
          </a:p>
        </p:txBody>
      </p:sp>
      <p:sp>
        <p:nvSpPr>
          <p:cNvPr id="9" name="文本框 9"/>
          <p:cNvSpPr txBox="1"/>
          <p:nvPr/>
        </p:nvSpPr>
        <p:spPr>
          <a:xfrm>
            <a:off x="2648737" y="2337768"/>
            <a:ext cx="3075487" cy="70598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8577" tIns="24289" rIns="48577" bIns="24289"/>
          <a:lstStyle/>
          <a:p>
            <a:pPr algn="just" fontAlgn="auto">
              <a:lnSpc>
                <a:spcPct val="150000"/>
              </a:lnSpc>
              <a:defRPr/>
            </a:pPr>
            <a:r>
              <a:rPr lang="en-US" altLang="zh-CN" sz="1000" kern="100" noProof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/>
              </a:rPr>
              <a:t>何尊</a:t>
            </a:r>
            <a:r>
              <a:rPr lang="zh-CN" altLang="en-US" sz="1000" kern="100" noProof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/>
              </a:rPr>
              <a:t>：</a:t>
            </a:r>
            <a:r>
              <a:rPr lang="en-US" altLang="zh-CN" sz="1000" kern="100" noProof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/>
              </a:rPr>
              <a:t>成王时期</a:t>
            </a:r>
            <a:r>
              <a:rPr lang="en-US" altLang="zh-CN" sz="1000" kern="100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/>
              </a:rPr>
              <a:t>（约公元前11世纪）何姓贵族所制。尊内底铸有122</a:t>
            </a:r>
            <a:r>
              <a:rPr lang="en-US" altLang="zh-CN" sz="1000" kern="100" noProof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/>
              </a:rPr>
              <a:t>字铭文</a:t>
            </a:r>
            <a:r>
              <a:rPr lang="zh-CN" altLang="en-US" sz="1000" kern="100" noProof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/>
              </a:rPr>
              <a:t>，</a:t>
            </a:r>
            <a:r>
              <a:rPr lang="en-US" altLang="zh-CN" sz="1000" kern="100" noProof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/>
              </a:rPr>
              <a:t>其中</a:t>
            </a:r>
            <a:r>
              <a:rPr lang="en-US" altLang="zh-CN" sz="1000" kern="100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/>
              </a:rPr>
              <a:t>"宅兹中国”是“中国”一词最早的文字记载。</a:t>
            </a:r>
          </a:p>
        </p:txBody>
      </p:sp>
      <p:pic>
        <p:nvPicPr>
          <p:cNvPr id="52228" name="图片 10" descr="无标题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0590" y="718835"/>
            <a:ext cx="1733634" cy="161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文本框 4"/>
          <p:cNvSpPr txBox="1">
            <a:spLocks noChangeArrowheads="1"/>
          </p:cNvSpPr>
          <p:nvPr/>
        </p:nvSpPr>
        <p:spPr bwMode="auto">
          <a:xfrm>
            <a:off x="1030414" y="1178388"/>
            <a:ext cx="1864726" cy="115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A.中央集权制度正式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确立        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.国家大一统局面的实现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C.第一个国家政权的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诞生       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.周天子天下共主的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地位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890546" y="1778607"/>
            <a:ext cx="3770277" cy="880049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“中”：彩旗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飘飘、凯旋回乡。</a:t>
            </a:r>
            <a:endParaRPr lang="en-US" altLang="zh-CN" sz="12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“国”：普天之下，国土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无疆。</a:t>
            </a:r>
            <a:endParaRPr lang="en-US" altLang="zh-CN" sz="1200" dirty="0">
              <a:latin typeface="楷体" pitchFamily="49" charset="-122"/>
              <a:ea typeface="楷体" pitchFamily="49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1200" dirty="0">
                <a:latin typeface="楷体" pitchFamily="49" charset="-122"/>
                <a:ea typeface="楷体" pitchFamily="49" charset="-122"/>
              </a:rPr>
              <a:t>—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摘自何尊铭文中的中国</a:t>
            </a: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00" y="702077"/>
            <a:ext cx="1096963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文本框 5"/>
          <p:cNvSpPr txBox="1">
            <a:spLocks noChangeArrowheads="1"/>
          </p:cNvSpPr>
          <p:nvPr/>
        </p:nvSpPr>
        <p:spPr bwMode="auto">
          <a:xfrm>
            <a:off x="1890546" y="480220"/>
            <a:ext cx="3365265" cy="115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“天下”字义上的意思为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“普天之下”，没有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地理、时间和空间的限制。普天之下莫非王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土，率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土之滨莫非王臣。一个以周天子为“天下共主”的天下一体的新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国家，就此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诞生。</a:t>
            </a:r>
          </a:p>
        </p:txBody>
      </p:sp>
      <p:sp>
        <p:nvSpPr>
          <p:cNvPr id="1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>
              <a:lnSpc>
                <a:spcPct val="150000"/>
              </a:lnSpc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04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205926" y="169441"/>
            <a:ext cx="3969657" cy="254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阅读材料，回答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相关问题。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/>
              <a:t>    </a:t>
            </a:r>
            <a:r>
              <a:rPr lang="zh-CN" altLang="en-US" sz="1200" dirty="0" smtClean="0"/>
              <a:t>     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据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王尔敏先生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研究，在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先秦古籍中“中国”一词共出现178次（如右图所示）。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除此之外，对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“中国”还有诸多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说法，如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孙奭为《孟子》作疏时提到“天子有天下谓之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天下，诸侯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有国谓之国。然有国者不可以称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天下，有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天下者或可以称国。故诸侯谓之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邦国，天子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谓之王国。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”</a:t>
            </a:r>
          </a:p>
          <a:p>
            <a:pPr algn="r">
              <a:lnSpc>
                <a:spcPct val="150000"/>
              </a:lnSpc>
            </a:pP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—赵永春《中国古代“中国”国家观念的演进》</a:t>
            </a:r>
          </a:p>
          <a:p>
            <a:pPr>
              <a:lnSpc>
                <a:spcPct val="150000"/>
              </a:lnSpc>
            </a:pP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指出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“中国”一词在先秦时期蕴含了哪些涵义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？</a:t>
            </a:r>
            <a:endParaRPr lang="zh-CN" altLang="en-US" sz="1200" dirty="0"/>
          </a:p>
        </p:txBody>
      </p:sp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2323010" y="2738861"/>
            <a:ext cx="3362325" cy="2337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48577" tIns="24289" rIns="48577" bIns="24289">
            <a:spAutoFit/>
          </a:bodyPr>
          <a:lstStyle/>
          <a:p>
            <a:pPr algn="ctr"/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国都；疆域；文化区域；国家实力；方位；</a:t>
            </a:r>
            <a:endParaRPr lang="zh-CN" altLang="en-US" sz="12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6" name="图片 2"/>
          <p:cNvPicPr>
            <a:picLocks noChangeAspect="1" noChangeArrowheads="1"/>
          </p:cNvPicPr>
          <p:nvPr/>
        </p:nvPicPr>
        <p:blipFill>
          <a:blip r:embed="rId5"/>
          <a:srcRect l="11482" t="557" r="15041" b="5196"/>
          <a:stretch>
            <a:fillRect/>
          </a:stretch>
        </p:blipFill>
        <p:spPr bwMode="auto">
          <a:xfrm>
            <a:off x="4291866" y="741004"/>
            <a:ext cx="128615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4" name="文本框 99"/>
          <p:cNvSpPr txBox="1"/>
          <p:nvPr/>
        </p:nvSpPr>
        <p:spPr>
          <a:xfrm>
            <a:off x="247831" y="1036357"/>
            <a:ext cx="5302250" cy="1682319"/>
          </a:xfrm>
          <a:prstGeom prst="rect">
            <a:avLst/>
          </a:prstGeom>
          <a:noFill/>
          <a:ln w="9525">
            <a:noFill/>
          </a:ln>
        </p:spPr>
        <p:txBody>
          <a:bodyPr lIns="51432" tIns="25717" rIns="51432" bIns="25717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noProof="1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“中国”一词有以下四大种</a:t>
            </a:r>
            <a:r>
              <a:rPr lang="zh-CN" altLang="en-US" sz="1200" noProof="1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含义：</a:t>
            </a:r>
            <a:endParaRPr lang="zh-CN" altLang="en-US" sz="1200" noProof="1">
              <a:latin typeface="楷体" pitchFamily="49" charset="-122"/>
              <a:ea typeface="楷体" pitchFamily="49" charset="-122"/>
              <a:cs typeface="Times New Roman" panose="02020603050405020304" pitchFamily="18" charset="0"/>
            </a:endParaRPr>
          </a:p>
          <a:p>
            <a:pPr indent="400029">
              <a:lnSpc>
                <a:spcPct val="150000"/>
              </a:lnSpc>
              <a:defRPr/>
            </a:pPr>
            <a:r>
              <a:rPr lang="zh-CN" altLang="en-US" sz="1200" noProof="1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一是地理坐落方位</a:t>
            </a:r>
            <a:r>
              <a:rPr lang="zh-CN" altLang="en-US" sz="1200" b="1" noProof="1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（地理意义</a:t>
            </a:r>
            <a:r>
              <a:rPr lang="zh-CN" altLang="en-US" sz="1200" b="1" noProof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1200" noProof="1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，如</a:t>
            </a:r>
            <a:r>
              <a:rPr lang="en-US" altLang="zh-CN" sz="1200" noProof="1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1200" noProof="1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孟子</a:t>
            </a:r>
            <a:r>
              <a:rPr lang="en-US" altLang="zh-CN" sz="1200" noProof="1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·</a:t>
            </a:r>
            <a:r>
              <a:rPr lang="zh-CN" altLang="en-US" sz="1200" noProof="1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梁惠王上</a:t>
            </a:r>
            <a:r>
              <a:rPr lang="en-US" altLang="zh-CN" sz="1200" noProof="1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1200" noProof="1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说齐</a:t>
            </a:r>
            <a:r>
              <a:rPr lang="zh-CN" altLang="en-US" sz="1200" noProof="1">
                <a:latin typeface="楷体" pitchFamily="49" charset="-122"/>
                <a:ea typeface="楷体" pitchFamily="49" charset="-122"/>
              </a:rPr>
              <a:t>宣王的</a:t>
            </a:r>
            <a:r>
              <a:rPr lang="zh-CN" altLang="en-US" sz="1200" noProof="1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“大欲”是“欲辟</a:t>
            </a:r>
            <a:r>
              <a:rPr lang="zh-CN" altLang="en-US" sz="1200" noProof="1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土地，朝</a:t>
            </a:r>
            <a:r>
              <a:rPr lang="zh-CN" altLang="en-US" sz="1200" noProof="1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秦</a:t>
            </a:r>
            <a:r>
              <a:rPr lang="zh-CN" altLang="en-US" sz="1200" noProof="1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楚，</a:t>
            </a:r>
            <a:r>
              <a:rPr lang="zh-CN" altLang="en-US" sz="1200" u="sng" noProof="1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莅</a:t>
            </a:r>
            <a:r>
              <a:rPr lang="zh-CN" altLang="en-US" sz="1200" u="sng" noProof="1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中国</a:t>
            </a:r>
            <a:r>
              <a:rPr lang="zh-CN" altLang="en-US" sz="1200" noProof="1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而抚四夷也”</a:t>
            </a:r>
            <a:r>
              <a:rPr lang="zh-CN" altLang="en-US" sz="1200" noProof="1">
                <a:latin typeface="楷体" pitchFamily="49" charset="-122"/>
                <a:ea typeface="楷体" pitchFamily="49" charset="-122"/>
              </a:rPr>
              <a:t>这里所指</a:t>
            </a:r>
            <a:r>
              <a:rPr lang="zh-CN" altLang="en-US" sz="1200" noProof="1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“中国”，即</a:t>
            </a:r>
            <a:r>
              <a:rPr lang="zh-CN" altLang="en-US" sz="1200" noProof="1">
                <a:latin typeface="楷体" pitchFamily="49" charset="-122"/>
                <a:ea typeface="楷体" pitchFamily="49" charset="-122"/>
              </a:rPr>
              <a:t>就位于中原的国家</a:t>
            </a:r>
            <a:r>
              <a:rPr lang="zh-CN" altLang="en-US" sz="1200" noProof="1" smtClean="0">
                <a:latin typeface="楷体" pitchFamily="49" charset="-122"/>
                <a:ea typeface="楷体" pitchFamily="49" charset="-122"/>
              </a:rPr>
              <a:t>而言；</a:t>
            </a:r>
            <a:endParaRPr lang="zh-CN" altLang="en-US" sz="1200" noProof="1">
              <a:latin typeface="楷体" pitchFamily="49" charset="-122"/>
              <a:ea typeface="楷体" pitchFamily="49" charset="-122"/>
            </a:endParaRPr>
          </a:p>
          <a:p>
            <a:pPr indent="400029">
              <a:lnSpc>
                <a:spcPct val="150000"/>
              </a:lnSpc>
              <a:defRPr/>
            </a:pPr>
            <a:r>
              <a:rPr lang="zh-CN" altLang="en-US" sz="1200" noProof="1">
                <a:latin typeface="楷体" pitchFamily="49" charset="-122"/>
                <a:ea typeface="楷体" pitchFamily="49" charset="-122"/>
              </a:rPr>
              <a:t>二是文化精神特质</a:t>
            </a:r>
            <a:r>
              <a:rPr lang="zh-CN" altLang="en-US" sz="1200" b="1" noProof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（文化意义</a:t>
            </a:r>
            <a:r>
              <a:rPr lang="zh-CN" altLang="en-US" sz="1200" b="1" noProof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en-US" sz="1200" noProof="1" smtClean="0">
                <a:latin typeface="楷体" pitchFamily="49" charset="-122"/>
                <a:ea typeface="楷体" pitchFamily="49" charset="-122"/>
              </a:rPr>
              <a:t>，如</a:t>
            </a:r>
            <a:r>
              <a:rPr lang="en-US" altLang="zh-CN" sz="1200" noProof="1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1200" noProof="1">
                <a:latin typeface="楷体" pitchFamily="49" charset="-122"/>
                <a:ea typeface="楷体" pitchFamily="49" charset="-122"/>
              </a:rPr>
              <a:t>日知录</a:t>
            </a:r>
            <a:r>
              <a:rPr lang="en-US" altLang="zh-CN" sz="1200" noProof="1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1200" noProof="1">
                <a:latin typeface="楷体" pitchFamily="49" charset="-122"/>
                <a:ea typeface="楷体" pitchFamily="49" charset="-122"/>
              </a:rPr>
              <a:t>中</a:t>
            </a:r>
            <a:r>
              <a:rPr lang="zh-CN" altLang="en-US" sz="1200" noProof="1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“然则戎狄之能胜于</a:t>
            </a:r>
            <a:r>
              <a:rPr lang="zh-CN" altLang="en-US" sz="1200" u="sng" noProof="1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中国者</a:t>
            </a:r>
            <a:r>
              <a:rPr lang="zh-CN" altLang="en-US" sz="1200" noProof="1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惟其简易而已</a:t>
            </a:r>
            <a:r>
              <a:rPr lang="zh-CN" altLang="en-US" sz="1200" noProof="1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1200" noProof="1" smtClean="0">
                <a:latin typeface="楷体" pitchFamily="49" charset="-122"/>
                <a:ea typeface="楷体" pitchFamily="49" charset="-122"/>
              </a:rPr>
              <a:t>，则</a:t>
            </a:r>
            <a:r>
              <a:rPr lang="zh-CN" altLang="en-US" sz="1200" noProof="1">
                <a:latin typeface="楷体" pitchFamily="49" charset="-122"/>
                <a:ea typeface="楷体" pitchFamily="49" charset="-122"/>
              </a:rPr>
              <a:t>可作文化亦或中原、华夏</a:t>
            </a:r>
            <a:r>
              <a:rPr lang="zh-CN" altLang="en-US" sz="1200" noProof="1" smtClean="0">
                <a:latin typeface="楷体" pitchFamily="49" charset="-122"/>
                <a:ea typeface="楷体" pitchFamily="49" charset="-122"/>
              </a:rPr>
              <a:t>讲</a:t>
            </a:r>
            <a:r>
              <a:rPr lang="zh-CN" altLang="en-US" sz="1200" noProof="1" smtClean="0">
                <a:latin typeface="Calibri" panose="020F0502020204030204" charset="0"/>
              </a:rPr>
              <a:t>；</a:t>
            </a:r>
            <a:endParaRPr lang="zh-CN" altLang="en-US" sz="1200" noProof="1">
              <a:latin typeface="Calibri" panose="020F0502020204030204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gray">
          <a:xfrm>
            <a:off x="1081377" y="209533"/>
            <a:ext cx="3339548" cy="71555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27642" tIns="26874" rIns="27642" bIns="26874" anchor="ctr" anchorCtr="1"/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如何理解中国？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4" name="文本框 99"/>
          <p:cNvSpPr txBox="1"/>
          <p:nvPr/>
        </p:nvSpPr>
        <p:spPr>
          <a:xfrm>
            <a:off x="263732" y="1160497"/>
            <a:ext cx="5302250" cy="1393650"/>
          </a:xfrm>
          <a:prstGeom prst="rect">
            <a:avLst/>
          </a:prstGeom>
          <a:noFill/>
          <a:ln w="9525">
            <a:noFill/>
          </a:ln>
        </p:spPr>
        <p:txBody>
          <a:bodyPr lIns="51432" tIns="25717" rIns="51432" bIns="25717">
            <a:spAutoFit/>
          </a:bodyPr>
          <a:lstStyle/>
          <a:p>
            <a:pPr indent="400029">
              <a:lnSpc>
                <a:spcPct val="150000"/>
              </a:lnSpc>
              <a:defRPr/>
            </a:pPr>
            <a:r>
              <a:rPr lang="zh-CN" altLang="en-US" sz="1200" noProof="1" smtClean="0">
                <a:latin typeface="楷体" pitchFamily="49" charset="-122"/>
                <a:ea typeface="楷体" pitchFamily="49" charset="-122"/>
              </a:rPr>
              <a:t>三</a:t>
            </a:r>
            <a:r>
              <a:rPr lang="zh-CN" altLang="en-US" sz="1200" noProof="1">
                <a:latin typeface="楷体" pitchFamily="49" charset="-122"/>
                <a:ea typeface="楷体" pitchFamily="49" charset="-122"/>
              </a:rPr>
              <a:t>是国家王朝指称</a:t>
            </a:r>
            <a:r>
              <a:rPr lang="zh-CN" altLang="en-US" sz="1200" b="1" noProof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（政治意义</a:t>
            </a:r>
            <a:r>
              <a:rPr lang="zh-CN" altLang="en-US" sz="1200" b="1" noProof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en-US" sz="1200" noProof="1" smtClean="0">
                <a:latin typeface="楷体" pitchFamily="49" charset="-122"/>
                <a:ea typeface="楷体" pitchFamily="49" charset="-122"/>
              </a:rPr>
              <a:t>，如</a:t>
            </a:r>
            <a:r>
              <a:rPr lang="en-US" altLang="zh-CN" sz="1200" noProof="1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1200" noProof="1">
                <a:latin typeface="楷体" pitchFamily="49" charset="-122"/>
                <a:ea typeface="楷体" pitchFamily="49" charset="-122"/>
              </a:rPr>
              <a:t>史记</a:t>
            </a:r>
            <a:r>
              <a:rPr lang="en-US" altLang="zh-CN" sz="1200" noProof="1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·</a:t>
            </a:r>
            <a:r>
              <a:rPr lang="zh-CN" altLang="en-US" sz="1200" noProof="1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大宛传</a:t>
            </a:r>
            <a:r>
              <a:rPr lang="en-US" altLang="zh-CN" sz="1200" noProof="1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》“</a:t>
            </a:r>
            <a:r>
              <a:rPr lang="zh-CN" altLang="en-US" sz="1200" noProof="1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天</a:t>
            </a:r>
            <a:r>
              <a:rPr lang="zh-CN" altLang="en-US" sz="1200" noProof="1">
                <a:latin typeface="楷体" pitchFamily="49" charset="-122"/>
                <a:ea typeface="楷体" pitchFamily="49" charset="-122"/>
              </a:rPr>
              <a:t>子既闻大宛及大夏、安息之</a:t>
            </a:r>
            <a:r>
              <a:rPr lang="zh-CN" altLang="en-US" sz="1200" noProof="1" smtClean="0">
                <a:latin typeface="楷体" pitchFamily="49" charset="-122"/>
                <a:ea typeface="楷体" pitchFamily="49" charset="-122"/>
              </a:rPr>
              <a:t>属，皆大国，多</a:t>
            </a:r>
            <a:r>
              <a:rPr lang="zh-CN" altLang="en-US" sz="1200" noProof="1">
                <a:latin typeface="楷体" pitchFamily="49" charset="-122"/>
                <a:ea typeface="楷体" pitchFamily="49" charset="-122"/>
              </a:rPr>
              <a:t>奇</a:t>
            </a:r>
            <a:r>
              <a:rPr lang="zh-CN" altLang="en-US" sz="1200" noProof="1" smtClean="0">
                <a:latin typeface="楷体" pitchFamily="49" charset="-122"/>
                <a:ea typeface="楷体" pitchFamily="49" charset="-122"/>
              </a:rPr>
              <a:t>物，土著，颇</a:t>
            </a:r>
            <a:r>
              <a:rPr lang="zh-CN" altLang="en-US" sz="1200" noProof="1">
                <a:latin typeface="楷体" pitchFamily="49" charset="-122"/>
                <a:ea typeface="楷体" pitchFamily="49" charset="-122"/>
              </a:rPr>
              <a:t>与</a:t>
            </a:r>
            <a:r>
              <a:rPr lang="zh-CN" altLang="en-US" sz="1200" b="1" noProof="1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中国</a:t>
            </a:r>
            <a:r>
              <a:rPr lang="zh-CN" altLang="en-US" sz="1200" noProof="1">
                <a:latin typeface="楷体" pitchFamily="49" charset="-122"/>
                <a:ea typeface="楷体" pitchFamily="49" charset="-122"/>
              </a:rPr>
              <a:t>同业</a:t>
            </a:r>
            <a:r>
              <a:rPr lang="en-US" sz="1200" noProof="1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1200" noProof="1">
                <a:latin typeface="楷体" pitchFamily="49" charset="-122"/>
                <a:ea typeface="楷体" pitchFamily="49" charset="-122"/>
              </a:rPr>
              <a:t>这里的</a:t>
            </a:r>
            <a:r>
              <a:rPr lang="zh-CN" altLang="en-US" sz="1200" noProof="1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“中国”即指代</a:t>
            </a:r>
            <a:r>
              <a:rPr lang="zh-CN" altLang="en-US" sz="1200" noProof="1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汉朝；</a:t>
            </a:r>
            <a:endParaRPr lang="zh-CN" altLang="en-US" sz="1200" noProof="1">
              <a:latin typeface="楷体" pitchFamily="49" charset="-122"/>
              <a:ea typeface="楷体" pitchFamily="49" charset="-122"/>
              <a:cs typeface="Times New Roman" panose="02020603050405020304" pitchFamily="18" charset="0"/>
            </a:endParaRPr>
          </a:p>
          <a:p>
            <a:pPr indent="400029">
              <a:lnSpc>
                <a:spcPct val="150000"/>
              </a:lnSpc>
              <a:defRPr/>
            </a:pPr>
            <a:r>
              <a:rPr lang="zh-CN" altLang="en-US" sz="1200" noProof="1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四是人群族属指代</a:t>
            </a:r>
            <a:r>
              <a:rPr lang="zh-CN" altLang="en-US" sz="1200" b="1" noProof="1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（族群意义</a:t>
            </a:r>
            <a:r>
              <a:rPr lang="zh-CN" altLang="en-US" sz="1200" b="1" noProof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1200" noProof="1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，如</a:t>
            </a:r>
            <a:r>
              <a:rPr lang="en-US" altLang="zh-CN" sz="1200" noProof="1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1200" noProof="1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礼记</a:t>
            </a:r>
            <a:r>
              <a:rPr lang="en-US" altLang="zh-CN" sz="1200" noProof="1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·</a:t>
            </a:r>
            <a:r>
              <a:rPr lang="zh-CN" altLang="en-US" sz="1200" noProof="1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王制</a:t>
            </a:r>
            <a:r>
              <a:rPr lang="en-US" altLang="zh-CN" sz="1200" noProof="1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1200" noProof="1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载“</a:t>
            </a:r>
            <a:r>
              <a:rPr lang="zh-CN" altLang="en-US" sz="1200" noProof="1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中国</a:t>
            </a:r>
            <a:r>
              <a:rPr lang="zh-CN" altLang="en-US" sz="1200" noProof="1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、戎、夷五方之</a:t>
            </a:r>
            <a:r>
              <a:rPr lang="zh-CN" altLang="en-US" sz="1200" noProof="1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民，皆</a:t>
            </a:r>
            <a:r>
              <a:rPr lang="zh-CN" altLang="en-US" sz="1200" noProof="1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有性</a:t>
            </a:r>
            <a:r>
              <a:rPr lang="zh-CN" altLang="en-US" sz="1200" noProof="1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也，不可</a:t>
            </a:r>
            <a:r>
              <a:rPr lang="zh-CN" altLang="en-US" sz="1200" noProof="1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推移”</a:t>
            </a:r>
            <a:r>
              <a:rPr lang="zh-CN" altLang="en-US" sz="1200" noProof="1">
                <a:latin typeface="楷体" pitchFamily="49" charset="-122"/>
                <a:ea typeface="楷体" pitchFamily="49" charset="-122"/>
              </a:rPr>
              <a:t>此处的</a:t>
            </a:r>
            <a:r>
              <a:rPr lang="zh-CN" altLang="en-US" sz="1200" noProof="1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“中国”指称华夏族。</a:t>
            </a:r>
            <a:endParaRPr lang="zh-CN" altLang="en-US" sz="1200" noProof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gray">
          <a:xfrm>
            <a:off x="1081377" y="209533"/>
            <a:ext cx="3339548" cy="71555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27642" tIns="26874" rIns="27642" bIns="26874" anchor="ctr" anchorCtr="1"/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如何理解中国？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西周地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328" y="543064"/>
            <a:ext cx="362267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369888" y="122238"/>
            <a:ext cx="3251200" cy="341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8577" tIns="24289" rIns="48577" bIns="24289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zh-CN" sz="1900" dirty="0">
                <a:ea typeface="黑体" panose="02010609060101010101" pitchFamily="49" charset="-122"/>
              </a:rPr>
              <a:t>  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西周实行分封制的原因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593222" y="205711"/>
            <a:ext cx="2652713" cy="2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577" tIns="24289" rIns="48577" bIns="24289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为了对疆域进行有效地统治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65236" y="784821"/>
            <a:ext cx="5059807" cy="132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 algn="just">
              <a:lnSpc>
                <a:spcPct val="150000"/>
              </a:lnSpc>
              <a:spcBef>
                <a:spcPts val="325"/>
              </a:spcBef>
            </a:pPr>
            <a:r>
              <a:rPr lang="zh-CN" altLang="en-US" sz="1300" dirty="0" smtClean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例：周代</a:t>
            </a:r>
            <a:r>
              <a:rPr lang="zh-CN" altLang="en-US" sz="1300" dirty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分封制</a:t>
            </a:r>
            <a:r>
              <a:rPr lang="zh-CN" altLang="en-US" sz="1300" dirty="0" smtClean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下，各</a:t>
            </a:r>
            <a:r>
              <a:rPr lang="zh-CN" altLang="en-US" sz="1300" dirty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封国贵族按“周礼”</a:t>
            </a:r>
            <a:r>
              <a:rPr lang="zh-CN" altLang="en-US" sz="1300" dirty="0" smtClean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行事，学说</a:t>
            </a:r>
            <a:r>
              <a:rPr lang="zh-CN" altLang="en-US" sz="1300" dirty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统一的</a:t>
            </a:r>
            <a:r>
              <a:rPr lang="zh-CN" altLang="en-US" sz="1300" dirty="0" smtClean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“雅言”，促进</a:t>
            </a:r>
            <a:r>
              <a:rPr lang="zh-CN" altLang="en-US" sz="1300" dirty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了各地文化的整合。周代的“雅言”最早应起源于现在的</a:t>
            </a:r>
          </a:p>
          <a:p>
            <a:pPr algn="ctr">
              <a:lnSpc>
                <a:spcPct val="150000"/>
              </a:lnSpc>
              <a:spcBef>
                <a:spcPts val="325"/>
              </a:spcBef>
            </a:pPr>
            <a:r>
              <a:rPr lang="zh-CN" altLang="en-US" sz="1300" dirty="0" smtClean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A</a:t>
            </a:r>
            <a:r>
              <a:rPr lang="zh-CN" altLang="en-US" sz="1300" dirty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．河南       B．河北   </a:t>
            </a:r>
            <a:endParaRPr lang="en-US" altLang="zh-CN" sz="1300" dirty="0" smtClean="0"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  <a:p>
            <a:pPr algn="ctr">
              <a:lnSpc>
                <a:spcPct val="150000"/>
              </a:lnSpc>
              <a:spcBef>
                <a:spcPts val="325"/>
              </a:spcBef>
            </a:pPr>
            <a:r>
              <a:rPr lang="zh-CN" altLang="en-US" sz="1300" dirty="0" smtClean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C</a:t>
            </a:r>
            <a:r>
              <a:rPr lang="zh-CN" altLang="en-US" sz="1300" dirty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．陕西       D．山东</a:t>
            </a:r>
            <a:endParaRPr lang="zh-CN" altLang="en-US" sz="1300" b="1" dirty="0"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4" b="3434"/>
          <a:stretch>
            <a:fillRect/>
          </a:stretch>
        </p:blipFill>
        <p:spPr>
          <a:xfrm>
            <a:off x="0" y="0"/>
            <a:ext cx="5761038" cy="3240088"/>
          </a:xfrm>
          <a:prstGeom prst="rect">
            <a:avLst/>
          </a:prstGeom>
        </p:spPr>
      </p:pic>
      <p:grpSp>
        <p:nvGrpSpPr>
          <p:cNvPr id="2" name="组合 4"/>
          <p:cNvGrpSpPr/>
          <p:nvPr/>
        </p:nvGrpSpPr>
        <p:grpSpPr>
          <a:xfrm>
            <a:off x="2725117" y="1125261"/>
            <a:ext cx="1752603" cy="472731"/>
            <a:chOff x="5714599" y="2076217"/>
            <a:chExt cx="3864839" cy="1042586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5714599" y="2076217"/>
              <a:ext cx="2858302" cy="81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1800" b="1" spc="137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教学目标</a:t>
              </a:r>
            </a:p>
          </p:txBody>
        </p:sp>
        <p:sp>
          <p:nvSpPr>
            <p:cNvPr id="7" name="TextBox 111"/>
            <p:cNvSpPr txBox="1"/>
            <p:nvPr/>
          </p:nvSpPr>
          <p:spPr>
            <a:xfrm>
              <a:off x="5998038" y="2711531"/>
              <a:ext cx="3581400" cy="407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TEACHING GOAL</a:t>
              </a:r>
              <a:endParaRPr lang="zh-CN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1"/>
          <p:cNvGrpSpPr/>
          <p:nvPr/>
        </p:nvGrpSpPr>
        <p:grpSpPr>
          <a:xfrm>
            <a:off x="1731455" y="1011444"/>
            <a:ext cx="939454" cy="949630"/>
            <a:chOff x="2918306" y="1498847"/>
            <a:chExt cx="1553762" cy="157077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05" t="64843" r="34350" b="-912"/>
            <a:stretch>
              <a:fillRect/>
            </a:stretch>
          </p:blipFill>
          <p:spPr>
            <a:xfrm>
              <a:off x="2918306" y="1498847"/>
              <a:ext cx="1553762" cy="157077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3310305" y="1961070"/>
              <a:ext cx="896638" cy="738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14635">
                <a:defRPr/>
              </a:pPr>
              <a:r>
                <a:rPr lang="en-US" altLang="zh-CN" sz="2300" kern="0" dirty="0">
                  <a:solidFill>
                    <a:srgbClr val="96D02B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0 2</a:t>
              </a:r>
              <a:endParaRPr lang="zh-CN" altLang="en-US" sz="2300" kern="0" dirty="0">
                <a:solidFill>
                  <a:srgbClr val="96D02B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573626" y="426803"/>
            <a:ext cx="4690137" cy="103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577" tIns="24289" rIns="48577" bIns="24289"/>
          <a:lstStyle/>
          <a:p>
            <a:pPr algn="just">
              <a:lnSpc>
                <a:spcPct val="150000"/>
              </a:lnSpc>
              <a:spcBef>
                <a:spcPts val="325"/>
              </a:spcBef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  <a:sym typeface="宋体" pitchFamily="2" charset="-122"/>
              </a:rPr>
              <a:t>周人的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  <a:sym typeface="宋体" pitchFamily="2" charset="-122"/>
              </a:rPr>
              <a:t>世界，是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  <a:sym typeface="宋体" pitchFamily="2" charset="-122"/>
              </a:rPr>
              <a:t>一个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  <a:sym typeface="宋体" pitchFamily="2" charset="-122"/>
              </a:rPr>
              <a:t>“天下”，不是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  <a:sym typeface="宋体" pitchFamily="2" charset="-122"/>
              </a:rPr>
              <a:t>一个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  <a:sym typeface="宋体" pitchFamily="2" charset="-122"/>
              </a:rPr>
              <a:t>“大邑”；周人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  <a:sym typeface="宋体" pitchFamily="2" charset="-122"/>
              </a:rPr>
              <a:t>的政治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  <a:sym typeface="宋体" pitchFamily="2" charset="-122"/>
              </a:rPr>
              <a:t>权力，</a:t>
            </a:r>
            <a:r>
              <a:rPr lang="zh-CN" altLang="en-US" sz="1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抟</a:t>
            </a:r>
            <a:r>
              <a:rPr lang="zh-CN" altLang="en-US" sz="14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铸了一个文化的共同体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  <a:sym typeface="宋体" pitchFamily="2" charset="-122"/>
              </a:rPr>
              <a:t>。周人克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  <a:sym typeface="宋体" pitchFamily="2" charset="-122"/>
              </a:rPr>
              <a:t>商，又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  <a:sym typeface="宋体" pitchFamily="2" charset="-122"/>
              </a:rPr>
              <a:t>承认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  <a:sym typeface="宋体" pitchFamily="2" charset="-122"/>
              </a:rPr>
              <a:t>商人，曾克夏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  <a:sym typeface="宋体" pitchFamily="2" charset="-122"/>
              </a:rPr>
              <a:t>。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792807" y="1599911"/>
            <a:ext cx="4264025" cy="96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577" tIns="24289" rIns="48577" bIns="2428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“殷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因于夏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礼，所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损益可知也。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 周因于殷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礼，所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损益可知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也。”</a:t>
            </a:r>
            <a:endParaRPr lang="zh-CN" altLang="en-US" sz="1400" dirty="0">
              <a:latin typeface="楷体" pitchFamily="49" charset="-122"/>
              <a:ea typeface="楷体" pitchFamily="49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1400" dirty="0">
                <a:latin typeface="楷体" pitchFamily="49" charset="-122"/>
                <a:ea typeface="楷体" pitchFamily="49" charset="-122"/>
              </a:rPr>
              <a:t>                   ——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《论语•为政》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18899" y="463270"/>
            <a:ext cx="2175026" cy="2253501"/>
          </a:xfrm>
          <a:prstGeom prst="rect">
            <a:avLst/>
          </a:prstGeom>
        </p:spPr>
        <p:txBody>
          <a:bodyPr lIns="48577" tIns="24289" rIns="48577" bIns="24289"/>
          <a:lstStyle/>
          <a:p>
            <a:pPr algn="just">
              <a:lnSpc>
                <a:spcPct val="150000"/>
              </a:lnSpc>
              <a:spcBef>
                <a:spcPts val="319"/>
              </a:spcBef>
              <a:defRPr/>
            </a:pPr>
            <a:r>
              <a:rPr lang="en-US" altLang="zh-CN" sz="1100" noProof="1">
                <a:latin typeface="楷体" pitchFamily="49" charset="-122"/>
                <a:ea typeface="楷体" pitchFamily="49" charset="-122"/>
                <a:cs typeface="+mn-ea"/>
                <a:sym typeface="+mn-ea"/>
              </a:rPr>
              <a:t>    </a:t>
            </a:r>
            <a:r>
              <a:rPr lang="zh-CN" altLang="en-US" sz="1300" noProof="1" smtClean="0">
                <a:latin typeface="楷体" pitchFamily="49" charset="-122"/>
                <a:ea typeface="楷体" pitchFamily="49" charset="-122"/>
                <a:cs typeface="+mn-ea"/>
                <a:sym typeface="+mn-ea"/>
              </a:rPr>
              <a:t>这</a:t>
            </a:r>
            <a:r>
              <a:rPr lang="zh-CN" altLang="en-US" sz="1300" noProof="1">
                <a:latin typeface="楷体" pitchFamily="49" charset="-122"/>
                <a:ea typeface="楷体" pitchFamily="49" charset="-122"/>
                <a:cs typeface="+mn-ea"/>
                <a:sym typeface="+mn-ea"/>
              </a:rPr>
              <a:t>一串历史性的递</a:t>
            </a:r>
            <a:r>
              <a:rPr lang="zh-CN" altLang="en-US" sz="1300" noProof="1" smtClean="0">
                <a:latin typeface="楷体" pitchFamily="49" charset="-122"/>
                <a:ea typeface="楷体" pitchFamily="49" charset="-122"/>
                <a:cs typeface="+mn-ea"/>
                <a:sym typeface="+mn-ea"/>
              </a:rPr>
              <a:t>嬗，代表</a:t>
            </a:r>
            <a:r>
              <a:rPr lang="zh-CN" altLang="en-US" sz="1300" noProof="1">
                <a:latin typeface="楷体" pitchFamily="49" charset="-122"/>
                <a:ea typeface="楷体" pitchFamily="49" charset="-122"/>
                <a:cs typeface="+mn-ea"/>
                <a:sym typeface="+mn-ea"/>
              </a:rPr>
              <a:t>了天命的</a:t>
            </a:r>
            <a:r>
              <a:rPr lang="zh-CN" altLang="en-US" sz="1300" noProof="1" smtClean="0">
                <a:latin typeface="楷体" pitchFamily="49" charset="-122"/>
                <a:ea typeface="楷体" pitchFamily="49" charset="-122"/>
                <a:cs typeface="+mn-ea"/>
                <a:sym typeface="+mn-ea"/>
              </a:rPr>
              <a:t>交接，代表</a:t>
            </a:r>
            <a:r>
              <a:rPr lang="zh-CN" altLang="en-US" sz="1300" noProof="1">
                <a:latin typeface="楷体" pitchFamily="49" charset="-122"/>
                <a:ea typeface="楷体" pitchFamily="49" charset="-122"/>
                <a:cs typeface="+mn-ea"/>
                <a:sym typeface="+mn-ea"/>
              </a:rPr>
              <a:t>了一个文化秩序的延续。这是周人“华夏”世界的本质。中国人从此不再是若干文化体系竞争的场合。</a:t>
            </a:r>
          </a:p>
          <a:p>
            <a:pPr algn="r">
              <a:lnSpc>
                <a:spcPct val="150000"/>
              </a:lnSpc>
              <a:spcBef>
                <a:spcPts val="319"/>
              </a:spcBef>
              <a:defRPr/>
            </a:pPr>
            <a:r>
              <a:rPr lang="zh-CN" altLang="en-US" sz="1300" noProof="1">
                <a:latin typeface="楷体" pitchFamily="49" charset="-122"/>
                <a:ea typeface="楷体" pitchFamily="49" charset="-122"/>
                <a:cs typeface="+mn-ea"/>
                <a:sym typeface="+mn-ea"/>
              </a:rPr>
              <a:t>——许倬云《西周史</a:t>
            </a:r>
            <a:r>
              <a:rPr lang="zh-CN" altLang="en-US" sz="1300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ea"/>
              </a:rPr>
              <a:t>》</a:t>
            </a:r>
            <a:endParaRPr lang="zh-CN" altLang="en-US" sz="1100" noProof="1">
              <a:latin typeface="Times New Roman" panose="02020603050405020304" pitchFamily="18" charset="0"/>
              <a:ea typeface="黑体" panose="02010609060101010101" pitchFamily="49" charset="-122"/>
              <a:cs typeface="+mn-ea"/>
              <a:sym typeface="+mn-ea"/>
            </a:endParaRPr>
          </a:p>
          <a:p>
            <a:pPr>
              <a:defRPr/>
            </a:pP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ea"/>
              <a:sym typeface="+mn-ea"/>
            </a:endParaRPr>
          </a:p>
        </p:txBody>
      </p:sp>
      <p:pic>
        <p:nvPicPr>
          <p:cNvPr id="5" name="图片 27650" descr="D:\My Documents\My Pictures\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3019" y="681411"/>
            <a:ext cx="2509545" cy="139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52341" y="605197"/>
            <a:ext cx="4787900" cy="184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577" tIns="24289" rIns="48577" bIns="2428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00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周人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相信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天命，只是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更加强调德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治，即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所谓以德配天。周人为了推行宗法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制度，更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强调祭祀祖先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神，同时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也祭祀天神地祗。在占卜方法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上，除了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龟卜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还有筮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1300" dirty="0" err="1">
                <a:latin typeface="楷体" pitchFamily="49" charset="-122"/>
                <a:ea typeface="楷体" pitchFamily="49" charset="-122"/>
              </a:rPr>
              <a:t>shi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）占。《周易》本是筮占用的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  <a:sym typeface="黑体" pitchFamily="49" charset="-122"/>
              </a:rPr>
              <a:t>筮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  <a:sym typeface="黑体" pitchFamily="49" charset="-122"/>
              </a:rPr>
              <a:t>书，不过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  <a:sym typeface="黑体" pitchFamily="49" charset="-122"/>
              </a:rPr>
              <a:t>里面包含着重要的哲学思想和历史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  <a:sym typeface="黑体" pitchFamily="49" charset="-122"/>
              </a:rPr>
              <a:t>掌故，所以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  <a:sym typeface="黑体" pitchFamily="49" charset="-122"/>
              </a:rPr>
              <a:t>后来被视为儒家的经典。</a:t>
            </a:r>
          </a:p>
          <a:p>
            <a:pPr algn="r">
              <a:lnSpc>
                <a:spcPct val="150000"/>
              </a:lnSpc>
            </a:pPr>
            <a:r>
              <a:rPr lang="en-US" altLang="zh-CN" sz="1300" dirty="0">
                <a:latin typeface="楷体" pitchFamily="49" charset="-122"/>
                <a:ea typeface="楷体" pitchFamily="49" charset="-122"/>
              </a:rPr>
              <a:t>                           ——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中华文明史第一卷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20470" y="735716"/>
            <a:ext cx="4979987" cy="2138363"/>
          </a:xfrm>
        </p:spPr>
        <p:txBody>
          <a:bodyPr>
            <a:normAutofit lnSpcReduction="10000"/>
          </a:bodyPr>
          <a:lstStyle/>
          <a:p>
            <a:pPr marL="0" indent="358775">
              <a:lnSpc>
                <a:spcPct val="150000"/>
              </a:lnSpc>
              <a:buNone/>
              <a:defRPr/>
            </a:pPr>
            <a:r>
              <a:rPr lang="zh-CN" altLang="en-US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noProof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周公</a:t>
            </a:r>
            <a:r>
              <a:rPr lang="en-US" altLang="zh-CN" sz="1400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r>
              <a:rPr lang="zh-CN" altLang="en-US" sz="1400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封建亲戚以藩屏</a:t>
            </a:r>
            <a:r>
              <a:rPr lang="zh-CN" altLang="en-US" sz="1400" noProof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周。</a:t>
            </a:r>
            <a:endParaRPr lang="en-US" altLang="zh-CN" sz="1400" noProof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358775" algn="r">
              <a:lnSpc>
                <a:spcPct val="150000"/>
              </a:lnSpc>
              <a:buNone/>
              <a:defRPr/>
            </a:pPr>
            <a:r>
              <a:rPr lang="en-US" altLang="zh-CN" sz="1400" noProof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</a:t>
            </a:r>
            <a:r>
              <a:rPr lang="zh-CN" altLang="en-US" sz="1400" noProof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——《左传·僖公二十四年》</a:t>
            </a:r>
            <a:endParaRPr lang="en-US" altLang="zh-CN" sz="1400" noProof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358775">
              <a:lnSpc>
                <a:spcPct val="150000"/>
              </a:lnSpc>
              <a:buNone/>
              <a:defRPr/>
            </a:pPr>
            <a:r>
              <a:rPr lang="zh-CN" altLang="en-US" sz="1400" noProof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周公</a:t>
            </a:r>
            <a:r>
              <a:rPr lang="zh-CN" altLang="en-US" sz="1400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……兼制</a:t>
            </a:r>
            <a:r>
              <a:rPr lang="zh-CN" altLang="en-US" sz="1400" noProof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天下，立</a:t>
            </a:r>
            <a:r>
              <a:rPr lang="zh-CN" altLang="en-US" sz="1400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七十一</a:t>
            </a:r>
            <a:r>
              <a:rPr lang="zh-CN" altLang="en-US" sz="1400" noProof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国，姬</a:t>
            </a:r>
            <a:r>
              <a:rPr lang="zh-CN" altLang="en-US" sz="1400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姓独居五十三人焉。周之子孙苟不狂惑</a:t>
            </a:r>
            <a:r>
              <a:rPr lang="zh-CN" altLang="en-US" sz="1400" noProof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者，莫不</a:t>
            </a:r>
            <a:r>
              <a:rPr lang="zh-CN" altLang="en-US" sz="1400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为天下之显诸侯。</a:t>
            </a:r>
          </a:p>
          <a:p>
            <a:pPr marL="0" indent="-182173" algn="r">
              <a:lnSpc>
                <a:spcPct val="150000"/>
              </a:lnSpc>
              <a:buNone/>
              <a:defRPr/>
            </a:pPr>
            <a:r>
              <a:rPr lang="zh-CN" altLang="en-US" sz="1400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	</a:t>
            </a:r>
            <a:r>
              <a:rPr lang="zh-CN" altLang="en-US" sz="1400" noProof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——</a:t>
            </a:r>
            <a:r>
              <a:rPr lang="zh-CN" altLang="en-US" sz="1400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《荀子·儒效》</a:t>
            </a:r>
          </a:p>
          <a:p>
            <a:pPr marL="0" indent="-182173">
              <a:lnSpc>
                <a:spcPct val="150000"/>
              </a:lnSpc>
              <a:buNone/>
              <a:defRPr/>
            </a:pPr>
            <a:r>
              <a:rPr lang="zh-CN" altLang="en-US" sz="1400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sp>
        <p:nvSpPr>
          <p:cNvPr id="6" name="标题 3"/>
          <p:cNvSpPr>
            <a:spLocks noGrp="1"/>
          </p:cNvSpPr>
          <p:nvPr>
            <p:ph type="title"/>
          </p:nvPr>
        </p:nvSpPr>
        <p:spPr>
          <a:xfrm>
            <a:off x="241819" y="105299"/>
            <a:ext cx="4703762" cy="428625"/>
          </a:xfrm>
        </p:spPr>
        <p:txBody>
          <a:bodyPr rtlCol="0" anchor="b">
            <a:noAutofit/>
          </a:bodyPr>
          <a:lstStyle/>
          <a:p>
            <a:pPr>
              <a:lnSpc>
                <a:spcPts val="3082"/>
              </a:lnSpc>
              <a:defRPr/>
            </a:pPr>
            <a:r>
              <a:rPr lang="zh-CN" altLang="en-US" sz="14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为什么分封？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340957" y="481274"/>
            <a:ext cx="4979987" cy="21383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zh-CN" altLang="en-US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noProof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b="1" noProof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315618" y="605712"/>
            <a:ext cx="5049837" cy="198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577" tIns="24289" rIns="48577" bIns="2428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周朝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建立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以后，为了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稳定新征服的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地区，实行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大规模的“封建”。所谓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“封建”，其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本意是“封邦建国”。“封”的意思是累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土，在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两个部族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交界处，垒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起土堆作为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标识，称为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“封”。“邦”的意思是指疆界所至之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地，与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“国”的意思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不同，当时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所谓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“国”，多指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诸侯的都城而言。</a:t>
            </a:r>
          </a:p>
          <a:p>
            <a:pPr algn="r">
              <a:lnSpc>
                <a:spcPct val="150000"/>
              </a:lnSpc>
            </a:pP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                        </a:t>
            </a:r>
            <a:r>
              <a:rPr lang="en-US" altLang="zh-CN" sz="1400" dirty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樊树志</a:t>
            </a:r>
            <a:r>
              <a:rPr lang="en-US" altLang="zh-CN" sz="1400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国史十六讲</a:t>
            </a:r>
            <a:r>
              <a:rPr lang="en-US" altLang="zh-CN" sz="1400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P29</a:t>
            </a:r>
            <a:endParaRPr lang="zh-CN" altLang="en-US" sz="1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标题 3"/>
          <p:cNvSpPr>
            <a:spLocks noGrp="1"/>
          </p:cNvSpPr>
          <p:nvPr>
            <p:ph type="title"/>
          </p:nvPr>
        </p:nvSpPr>
        <p:spPr>
          <a:xfrm>
            <a:off x="241819" y="105299"/>
            <a:ext cx="4703762" cy="428625"/>
          </a:xfrm>
        </p:spPr>
        <p:txBody>
          <a:bodyPr rtlCol="0" anchor="b">
            <a:noAutofit/>
          </a:bodyPr>
          <a:lstStyle/>
          <a:p>
            <a:pPr>
              <a:lnSpc>
                <a:spcPts val="3082"/>
              </a:lnSpc>
              <a:defRPr/>
            </a:pPr>
            <a:r>
              <a:rPr lang="zh-CN" altLang="en-US" sz="14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为什么分封？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427098" y="508884"/>
            <a:ext cx="3145171" cy="2222321"/>
            <a:chOff x="0" y="0"/>
            <a:chExt cx="4528" cy="5304"/>
          </a:xfrm>
        </p:grpSpPr>
        <p:pic>
          <p:nvPicPr>
            <p:cNvPr id="60428" name="Picture 4" descr="未命名4"/>
            <p:cNvPicPr>
              <a:picLocks noChangeAspect="1" noChangeArrowheads="1"/>
            </p:cNvPicPr>
            <p:nvPr/>
          </p:nvPicPr>
          <p:blipFill>
            <a:blip r:embed="rId3">
              <a:lum bright="-6000" contrast="30000"/>
              <a:grayscl/>
            </a:blip>
            <a:srcRect/>
            <a:stretch>
              <a:fillRect/>
            </a:stretch>
          </p:blipFill>
          <p:spPr bwMode="auto">
            <a:xfrm>
              <a:off x="0" y="0"/>
              <a:ext cx="4528" cy="5304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</p:spPr>
        </p:pic>
        <p:sp>
          <p:nvSpPr>
            <p:cNvPr id="60429" name="Text Box 5"/>
            <p:cNvSpPr txBox="1">
              <a:spLocks noChangeArrowheads="1"/>
            </p:cNvSpPr>
            <p:nvPr/>
          </p:nvSpPr>
          <p:spPr bwMode="auto">
            <a:xfrm>
              <a:off x="2" y="0"/>
              <a:ext cx="2409" cy="6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>
                <a:lnSpc>
                  <a:spcPct val="150000"/>
                </a:lnSpc>
              </a:pPr>
              <a:r>
                <a:rPr lang="zh-CN" altLang="en-US" sz="10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西周主要封国位置图</a:t>
              </a:r>
            </a:p>
          </p:txBody>
        </p:sp>
      </p:grpSp>
      <p:sp>
        <p:nvSpPr>
          <p:cNvPr id="14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6" name="文本框 1"/>
          <p:cNvSpPr txBox="1">
            <a:spLocks noChangeArrowheads="1"/>
          </p:cNvSpPr>
          <p:nvPr/>
        </p:nvSpPr>
        <p:spPr bwMode="auto">
          <a:xfrm>
            <a:off x="394496" y="1491669"/>
            <a:ext cx="5134188" cy="8800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必修一教材</a:t>
            </a:r>
            <a:r>
              <a:rPr lang="en-US" altLang="zh-CN" sz="1200" dirty="0">
                <a:latin typeface="楷体" pitchFamily="49" charset="-122"/>
                <a:ea typeface="楷体" pitchFamily="49" charset="-122"/>
              </a:rPr>
              <a:t>p3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同姓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亲族是分封的主体。他们的封地或居于富庶之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处，或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处在战略要地。功臣、姻亲的待遇与亲族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类似，有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的古老附属国维持原状。</a:t>
            </a:r>
          </a:p>
        </p:txBody>
      </p:sp>
      <p:sp>
        <p:nvSpPr>
          <p:cNvPr id="72717" name="文本框 1"/>
          <p:cNvSpPr txBox="1">
            <a:spLocks noChangeArrowheads="1"/>
          </p:cNvSpPr>
          <p:nvPr/>
        </p:nvSpPr>
        <p:spPr bwMode="auto">
          <a:xfrm>
            <a:off x="322364" y="455751"/>
            <a:ext cx="5034108" cy="8800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周人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还把一些殷商旧族强制迁徙到姬姓封国区域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内，实行监督，便于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管理。周人也分封了一些殷商降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族，还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恢复了一些被商灭掉的</a:t>
            </a: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古国，利用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他们对付商人。</a:t>
            </a:r>
          </a:p>
        </p:txBody>
      </p:sp>
      <p:sp>
        <p:nvSpPr>
          <p:cNvPr id="14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6" grpId="0" animBg="1"/>
      <p:bldP spid="727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文本框 1"/>
          <p:cNvSpPr txBox="1">
            <a:spLocks noChangeArrowheads="1"/>
          </p:cNvSpPr>
          <p:nvPr/>
        </p:nvSpPr>
        <p:spPr bwMode="auto">
          <a:xfrm>
            <a:off x="144462" y="174626"/>
            <a:ext cx="5527605" cy="304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方正粗雅宋_GBK" charset="-122"/>
                <a:ea typeface="方正粗雅宋_GBK" charset="-122"/>
              </a:rPr>
              <a:t>     </a:t>
            </a:r>
            <a:r>
              <a:rPr lang="zh-CN" altLang="en-US" dirty="0" smtClean="0">
                <a:solidFill>
                  <a:schemeClr val="bg1"/>
                </a:solidFill>
                <a:latin typeface="方正粗雅宋_GBK" charset="-122"/>
                <a:ea typeface="方正粗雅宋_GBK" charset="-122"/>
              </a:rPr>
              <a:t>      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西周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的分封并不只是周人殖民队伍分别占有一片东方的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土地，</a:t>
            </a:r>
            <a:endParaRPr lang="zh-CN" altLang="en-US" sz="1300" dirty="0">
              <a:latin typeface="楷体" pitchFamily="49" charset="-122"/>
              <a:ea typeface="楷体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分封制度是人口的再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编组，每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一个封君受封的不仅是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土地，更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重要的是</a:t>
            </a:r>
            <a:endParaRPr lang="en-US" altLang="zh-CN" sz="1300" dirty="0">
              <a:latin typeface="楷体" pitchFamily="49" charset="-122"/>
              <a:ea typeface="楷体" pitchFamily="49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300" dirty="0">
              <a:latin typeface="楷体" pitchFamily="49" charset="-122"/>
              <a:ea typeface="楷体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分领了不同的人群。新封的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封国，因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其与原居民的揉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合，</a:t>
            </a:r>
            <a:endParaRPr lang="en-US" altLang="zh-CN" sz="1300" dirty="0">
              <a:latin typeface="楷体" pitchFamily="49" charset="-122"/>
              <a:ea typeface="楷体" pitchFamily="49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300" u="sng" dirty="0">
              <a:latin typeface="楷体" pitchFamily="49" charset="-122"/>
              <a:ea typeface="楷体" pitchFamily="49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300" u="sng" dirty="0">
              <a:latin typeface="楷体" pitchFamily="49" charset="-122"/>
              <a:ea typeface="楷体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而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成为地缘性的政治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单位，遂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逐渐演变为春秋的列国制度。</a:t>
            </a:r>
          </a:p>
          <a:p>
            <a:pPr algn="just">
              <a:lnSpc>
                <a:spcPct val="150000"/>
              </a:lnSpc>
            </a:pP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周人封建制度的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本意，是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为了军事与政治的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目的，颇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不必用经济发展的理论当作历史演化过程中必经的一环。 </a:t>
            </a:r>
            <a:endParaRPr lang="en-US" altLang="zh-CN" sz="1300" dirty="0" smtClean="0">
              <a:latin typeface="楷体" pitchFamily="49" charset="-122"/>
              <a:ea typeface="楷体" pitchFamily="49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1300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许倬云</a:t>
            </a:r>
            <a:r>
              <a:rPr lang="en-US" altLang="zh-CN" sz="1300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西周史</a:t>
            </a:r>
            <a:r>
              <a:rPr lang="en-US" altLang="zh-CN" sz="1300" dirty="0" smtClean="0">
                <a:latin typeface="楷体" pitchFamily="49" charset="-122"/>
                <a:ea typeface="楷体" pitchFamily="49" charset="-122"/>
              </a:rPr>
              <a:t>》</a:t>
            </a:r>
            <a:endParaRPr lang="en-US" altLang="zh-CN" sz="13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4754" name="文本框 3"/>
          <p:cNvSpPr txBox="1">
            <a:spLocks noChangeArrowheads="1"/>
          </p:cNvSpPr>
          <p:nvPr/>
        </p:nvSpPr>
        <p:spPr bwMode="auto">
          <a:xfrm>
            <a:off x="4637102" y="32860"/>
            <a:ext cx="557212" cy="2337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48577" tIns="24289" rIns="48577" bIns="24289">
            <a:spAutoFit/>
          </a:bodyPr>
          <a:lstStyle/>
          <a:p>
            <a:pPr algn="ct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授土</a:t>
            </a:r>
          </a:p>
        </p:txBody>
      </p:sp>
      <p:sp>
        <p:nvSpPr>
          <p:cNvPr id="74755" name="文本框 3"/>
          <p:cNvSpPr txBox="1">
            <a:spLocks noChangeArrowheads="1"/>
          </p:cNvSpPr>
          <p:nvPr/>
        </p:nvSpPr>
        <p:spPr bwMode="auto">
          <a:xfrm>
            <a:off x="144463" y="312550"/>
            <a:ext cx="557212" cy="2337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48577" tIns="24289" rIns="48577" bIns="24289">
            <a:spAutoFit/>
          </a:bodyPr>
          <a:lstStyle/>
          <a:p>
            <a:pPr algn="ct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授民</a:t>
            </a:r>
          </a:p>
        </p:txBody>
      </p:sp>
      <p:sp>
        <p:nvSpPr>
          <p:cNvPr id="10" name="减号 9"/>
          <p:cNvSpPr/>
          <p:nvPr/>
        </p:nvSpPr>
        <p:spPr bwMode="auto">
          <a:xfrm flipV="1">
            <a:off x="-96851" y="725309"/>
            <a:ext cx="2625725" cy="76200"/>
          </a:xfrm>
          <a:prstGeom prst="mathMinus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8577" tIns="24289" rIns="48577" bIns="24289"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文本框 14"/>
          <p:cNvSpPr txBox="1">
            <a:spLocks noChangeArrowheads="1"/>
          </p:cNvSpPr>
          <p:nvPr/>
        </p:nvSpPr>
        <p:spPr bwMode="auto">
          <a:xfrm>
            <a:off x="296876" y="899562"/>
            <a:ext cx="5375192" cy="21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r>
              <a:rPr lang="zh-CN" altLang="en-US" sz="1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分给鲁的</a:t>
            </a:r>
            <a:r>
              <a:rPr lang="zh-CN" altLang="en-US" sz="1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是：殷</a:t>
            </a:r>
            <a:r>
              <a:rPr lang="zh-CN" altLang="en-US" sz="1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民六族</a:t>
            </a:r>
            <a:r>
              <a:rPr lang="zh-CN" altLang="en-US" sz="1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……</a:t>
            </a:r>
            <a:r>
              <a:rPr lang="zh-CN" altLang="en-US" sz="1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分给卫的</a:t>
            </a:r>
            <a:r>
              <a:rPr lang="zh-CN" altLang="en-US" sz="1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是：殷</a:t>
            </a:r>
            <a:r>
              <a:rPr lang="zh-CN" altLang="en-US" sz="1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民七族</a:t>
            </a:r>
            <a:r>
              <a:rPr lang="zh-CN" altLang="en-US" sz="1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……</a:t>
            </a:r>
            <a:r>
              <a:rPr lang="zh-CN" altLang="en-US" sz="1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分</a:t>
            </a:r>
            <a:r>
              <a:rPr lang="zh-CN" altLang="en-US" sz="1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给晋的</a:t>
            </a:r>
            <a:r>
              <a:rPr lang="zh-CN" altLang="en-US" sz="1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是：怀</a:t>
            </a:r>
            <a:r>
              <a:rPr lang="zh-CN" altLang="en-US" sz="1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姓九宗</a:t>
            </a:r>
            <a:r>
              <a:rPr lang="zh-CN" altLang="en-US" sz="1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……</a:t>
            </a:r>
          </a:p>
        </p:txBody>
      </p:sp>
      <p:sp>
        <p:nvSpPr>
          <p:cNvPr id="4" name="文本框 14"/>
          <p:cNvSpPr txBox="1">
            <a:spLocks noChangeArrowheads="1"/>
          </p:cNvSpPr>
          <p:nvPr/>
        </p:nvSpPr>
        <p:spPr bwMode="auto">
          <a:xfrm>
            <a:off x="2208213" y="1363456"/>
            <a:ext cx="234473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577" tIns="24289" rIns="48577" bIns="24289">
            <a:spAutoFit/>
          </a:bodyPr>
          <a:lstStyle/>
          <a:p>
            <a:pPr algn="ctr"/>
            <a:r>
              <a:rPr lang="zh-CN" altLang="en-US" sz="1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民（周人、异地部族、土著居民</a:t>
            </a:r>
            <a:r>
              <a:rPr lang="zh-CN" altLang="en-US" sz="11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sz="11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sym typeface="黑体" pitchFamily="49" charset="-122"/>
            </a:endParaRPr>
          </a:p>
        </p:txBody>
      </p:sp>
      <p:sp>
        <p:nvSpPr>
          <p:cNvPr id="5" name="文本框 14"/>
          <p:cNvSpPr txBox="1">
            <a:spLocks noChangeArrowheads="1"/>
          </p:cNvSpPr>
          <p:nvPr/>
        </p:nvSpPr>
        <p:spPr bwMode="auto">
          <a:xfrm>
            <a:off x="133891" y="1551861"/>
            <a:ext cx="5616575" cy="38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r>
              <a:rPr lang="zh-CN" altLang="en-US" sz="1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必修一P3   </a:t>
            </a:r>
            <a:endParaRPr lang="en-US" altLang="zh-CN" sz="11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以</a:t>
            </a:r>
            <a:r>
              <a:rPr lang="zh-CN" altLang="en-US" sz="1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周王的</a:t>
            </a:r>
            <a:r>
              <a:rPr lang="zh-CN" altLang="en-US" sz="1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名义“授土”“授民”使</a:t>
            </a:r>
            <a:r>
              <a:rPr lang="zh-CN" altLang="en-US" sz="1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周的亲族、姻亲和功臣在新占领地建立了一批新兴国家。</a:t>
            </a:r>
            <a:endParaRPr lang="zh-CN" altLang="en-US" sz="11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sym typeface="黑体" pitchFamily="49" charset="-122"/>
            </a:endParaRPr>
          </a:p>
        </p:txBody>
      </p:sp>
      <p:sp>
        <p:nvSpPr>
          <p:cNvPr id="6" name="减号 5"/>
          <p:cNvSpPr/>
          <p:nvPr/>
        </p:nvSpPr>
        <p:spPr bwMode="auto">
          <a:xfrm flipV="1">
            <a:off x="-107648" y="1355504"/>
            <a:ext cx="2627313" cy="77788"/>
          </a:xfrm>
          <a:prstGeom prst="mathMinus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8577" tIns="24289" rIns="48577" bIns="24289"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减号 10"/>
          <p:cNvSpPr/>
          <p:nvPr/>
        </p:nvSpPr>
        <p:spPr bwMode="auto">
          <a:xfrm flipV="1">
            <a:off x="-182769" y="2231473"/>
            <a:ext cx="2627313" cy="77788"/>
          </a:xfrm>
          <a:prstGeom prst="mathMinus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8577" tIns="24289" rIns="48577" bIns="24289"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ldLvl="0" animBg="1"/>
      <p:bldP spid="74755" grpId="0" bldLvl="0" animBg="1"/>
      <p:bldP spid="8" grpId="0" bldLvl="0"/>
      <p:bldP spid="4" grpId="0" bldLvl="0"/>
      <p:bldP spid="5" grpId="0" bldLvl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58482" y="363870"/>
            <a:ext cx="5273316" cy="226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例：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017年全国课标Ⅰ卷</a:t>
            </a:r>
          </a:p>
          <a:p>
            <a:pPr>
              <a:lnSpc>
                <a:spcPct val="200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24.周灭商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之后，推行分封制，如封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武王弟康叔于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卫，都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朝歌（今河南淇县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）；封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周公长子伯禽于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鲁，都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奄（今山东曲阜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）；封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召公爽于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燕，都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蓟（今北京）。分封</a:t>
            </a:r>
          </a:p>
          <a:p>
            <a:pPr algn="ctr">
              <a:lnSpc>
                <a:spcPct val="200000"/>
              </a:lnSpc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.推动了文化的交流与文化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认同        B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.强化了君主专制权力</a:t>
            </a:r>
          </a:p>
          <a:p>
            <a:pPr algn="ctr">
              <a:lnSpc>
                <a:spcPct val="200000"/>
              </a:lnSpc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.实现了王室对地方的直接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控制        D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.确立了贵族世袭特权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298809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55853" y="942218"/>
            <a:ext cx="5287822" cy="129885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黑体" pitchFamily="49" charset="-122"/>
              </a:rPr>
              <a:t>  </a:t>
            </a:r>
            <a:r>
              <a:rPr lang="zh-CN" altLang="en-US" dirty="0" smtClean="0">
                <a:latin typeface="黑体" pitchFamily="49" charset="-122"/>
              </a:rPr>
              <a:t>  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商代的征伐，只不过迫使叛逆者屈服，尚未有把被征服地区的土地人口授予自己的亲戚子弟统治的史实；而周人的各封国却造成了前所未有的不同族人混居在一起的现象 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                             ——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沈长云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上古史探研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》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92" y="340099"/>
            <a:ext cx="2368397" cy="339725"/>
          </a:xfrm>
        </p:spPr>
        <p:txBody>
          <a:bodyPr>
            <a:norm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分封制与外服的不同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0"/>
          <p:cNvGrpSpPr/>
          <p:nvPr/>
        </p:nvGrpSpPr>
        <p:grpSpPr>
          <a:xfrm>
            <a:off x="292879" y="636608"/>
            <a:ext cx="357285" cy="357244"/>
            <a:chOff x="4499992" y="267494"/>
            <a:chExt cx="599448" cy="599448"/>
          </a:xfrm>
        </p:grpSpPr>
        <p:grpSp>
          <p:nvGrpSpPr>
            <p:cNvPr id="4" name="组合 11"/>
            <p:cNvGrpSpPr/>
            <p:nvPr/>
          </p:nvGrpSpPr>
          <p:grpSpPr>
            <a:xfrm>
              <a:off x="4499992" y="267494"/>
              <a:ext cx="599448" cy="599448"/>
              <a:chOff x="4131160" y="713581"/>
              <a:chExt cx="881684" cy="881684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94CF29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7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17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Freeform 70"/>
            <p:cNvSpPr>
              <a:spLocks noEditPoints="1"/>
            </p:cNvSpPr>
            <p:nvPr/>
          </p:nvSpPr>
          <p:spPr bwMode="auto">
            <a:xfrm>
              <a:off x="4679089" y="422857"/>
              <a:ext cx="241254" cy="288722"/>
            </a:xfrm>
            <a:custGeom>
              <a:avLst/>
              <a:gdLst>
                <a:gd name="T0" fmla="*/ 346 w 346"/>
                <a:gd name="T1" fmla="*/ 77 h 414"/>
                <a:gd name="T2" fmla="*/ 345 w 346"/>
                <a:gd name="T3" fmla="*/ 75 h 414"/>
                <a:gd name="T4" fmla="*/ 345 w 346"/>
                <a:gd name="T5" fmla="*/ 74 h 414"/>
                <a:gd name="T6" fmla="*/ 343 w 346"/>
                <a:gd name="T7" fmla="*/ 72 h 414"/>
                <a:gd name="T8" fmla="*/ 273 w 346"/>
                <a:gd name="T9" fmla="*/ 2 h 414"/>
                <a:gd name="T10" fmla="*/ 271 w 346"/>
                <a:gd name="T11" fmla="*/ 0 h 414"/>
                <a:gd name="T12" fmla="*/ 270 w 346"/>
                <a:gd name="T13" fmla="*/ 0 h 414"/>
                <a:gd name="T14" fmla="*/ 268 w 346"/>
                <a:gd name="T15" fmla="*/ 0 h 414"/>
                <a:gd name="T16" fmla="*/ 268 w 346"/>
                <a:gd name="T17" fmla="*/ 0 h 414"/>
                <a:gd name="T18" fmla="*/ 7 w 346"/>
                <a:gd name="T19" fmla="*/ 0 h 414"/>
                <a:gd name="T20" fmla="*/ 0 w 346"/>
                <a:gd name="T21" fmla="*/ 7 h 414"/>
                <a:gd name="T22" fmla="*/ 0 w 346"/>
                <a:gd name="T23" fmla="*/ 407 h 414"/>
                <a:gd name="T24" fmla="*/ 7 w 346"/>
                <a:gd name="T25" fmla="*/ 414 h 414"/>
                <a:gd name="T26" fmla="*/ 338 w 346"/>
                <a:gd name="T27" fmla="*/ 414 h 414"/>
                <a:gd name="T28" fmla="*/ 346 w 346"/>
                <a:gd name="T29" fmla="*/ 407 h 414"/>
                <a:gd name="T30" fmla="*/ 346 w 346"/>
                <a:gd name="T31" fmla="*/ 77 h 414"/>
                <a:gd name="T32" fmla="*/ 346 w 346"/>
                <a:gd name="T33" fmla="*/ 77 h 414"/>
                <a:gd name="T34" fmla="*/ 275 w 346"/>
                <a:gd name="T35" fmla="*/ 25 h 414"/>
                <a:gd name="T36" fmla="*/ 320 w 346"/>
                <a:gd name="T37" fmla="*/ 70 h 414"/>
                <a:gd name="T38" fmla="*/ 275 w 346"/>
                <a:gd name="T39" fmla="*/ 70 h 414"/>
                <a:gd name="T40" fmla="*/ 275 w 346"/>
                <a:gd name="T41" fmla="*/ 25 h 414"/>
                <a:gd name="T42" fmla="*/ 14 w 346"/>
                <a:gd name="T43" fmla="*/ 400 h 414"/>
                <a:gd name="T44" fmla="*/ 14 w 346"/>
                <a:gd name="T45" fmla="*/ 14 h 414"/>
                <a:gd name="T46" fmla="*/ 260 w 346"/>
                <a:gd name="T47" fmla="*/ 14 h 414"/>
                <a:gd name="T48" fmla="*/ 260 w 346"/>
                <a:gd name="T49" fmla="*/ 77 h 414"/>
                <a:gd name="T50" fmla="*/ 268 w 346"/>
                <a:gd name="T51" fmla="*/ 85 h 414"/>
                <a:gd name="T52" fmla="*/ 331 w 346"/>
                <a:gd name="T53" fmla="*/ 85 h 414"/>
                <a:gd name="T54" fmla="*/ 331 w 346"/>
                <a:gd name="T55" fmla="*/ 400 h 414"/>
                <a:gd name="T56" fmla="*/ 14 w 346"/>
                <a:gd name="T57" fmla="*/ 40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6" h="414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7595" tIns="33798" rIns="67595" bIns="33798" numCol="1" anchor="t" anchorCtr="0" compatLnSpc="1"/>
            <a:lstStyle/>
            <a:p>
              <a:endParaRPr 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5"/>
          <p:cNvGrpSpPr/>
          <p:nvPr/>
        </p:nvGrpSpPr>
        <p:grpSpPr>
          <a:xfrm>
            <a:off x="292587" y="2360721"/>
            <a:ext cx="357285" cy="357244"/>
            <a:chOff x="5418452" y="307702"/>
            <a:chExt cx="599448" cy="599448"/>
          </a:xfrm>
        </p:grpSpPr>
        <p:grpSp>
          <p:nvGrpSpPr>
            <p:cNvPr id="6" name="组合 16"/>
            <p:cNvGrpSpPr/>
            <p:nvPr/>
          </p:nvGrpSpPr>
          <p:grpSpPr>
            <a:xfrm>
              <a:off x="5418452" y="307702"/>
              <a:ext cx="599448" cy="599448"/>
              <a:chOff x="4131160" y="713581"/>
              <a:chExt cx="881684" cy="881684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94CF29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Freeform 72"/>
            <p:cNvSpPr>
              <a:spLocks noEditPoints="1"/>
            </p:cNvSpPr>
            <p:nvPr/>
          </p:nvSpPr>
          <p:spPr bwMode="auto">
            <a:xfrm>
              <a:off x="5472019" y="337260"/>
              <a:ext cx="297176" cy="297712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7595" tIns="33798" rIns="67595" bIns="33798" numCol="1" anchor="t" anchorCtr="0" compatLnSpc="1"/>
            <a:lstStyle/>
            <a:p>
              <a:r>
                <a:rPr lang="en-US" altLang="zh-CN" sz="19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sz="19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20"/>
          <p:cNvGrpSpPr/>
          <p:nvPr/>
        </p:nvGrpSpPr>
        <p:grpSpPr>
          <a:xfrm>
            <a:off x="296943" y="1476819"/>
            <a:ext cx="357285" cy="357244"/>
            <a:chOff x="6516216" y="334289"/>
            <a:chExt cx="599448" cy="599448"/>
          </a:xfrm>
        </p:grpSpPr>
        <p:grpSp>
          <p:nvGrpSpPr>
            <p:cNvPr id="12" name="组合 21"/>
            <p:cNvGrpSpPr/>
            <p:nvPr/>
          </p:nvGrpSpPr>
          <p:grpSpPr>
            <a:xfrm>
              <a:off x="6516216" y="334289"/>
              <a:ext cx="599448" cy="599448"/>
              <a:chOff x="4131160" y="713581"/>
              <a:chExt cx="881684" cy="881684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94CF29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Freeform 13"/>
            <p:cNvSpPr>
              <a:spLocks noEditPoints="1"/>
            </p:cNvSpPr>
            <p:nvPr/>
          </p:nvSpPr>
          <p:spPr bwMode="auto">
            <a:xfrm>
              <a:off x="6636799" y="400787"/>
              <a:ext cx="184708" cy="340465"/>
            </a:xfrm>
            <a:custGeom>
              <a:avLst/>
              <a:gdLst>
                <a:gd name="T0" fmla="*/ 2 w 122"/>
                <a:gd name="T1" fmla="*/ 65 h 225"/>
                <a:gd name="T2" fmla="*/ 14 w 122"/>
                <a:gd name="T3" fmla="*/ 77 h 225"/>
                <a:gd name="T4" fmla="*/ 17 w 122"/>
                <a:gd name="T5" fmla="*/ 76 h 225"/>
                <a:gd name="T6" fmla="*/ 119 w 122"/>
                <a:gd name="T7" fmla="*/ 42 h 225"/>
                <a:gd name="T8" fmla="*/ 119 w 122"/>
                <a:gd name="T9" fmla="*/ 30 h 225"/>
                <a:gd name="T10" fmla="*/ 105 w 122"/>
                <a:gd name="T11" fmla="*/ 23 h 225"/>
                <a:gd name="T12" fmla="*/ 3 w 122"/>
                <a:gd name="T13" fmla="*/ 57 h 225"/>
                <a:gd name="T14" fmla="*/ 108 w 122"/>
                <a:gd name="T15" fmla="*/ 28 h 225"/>
                <a:gd name="T16" fmla="*/ 114 w 122"/>
                <a:gd name="T17" fmla="*/ 35 h 225"/>
                <a:gd name="T18" fmla="*/ 111 w 122"/>
                <a:gd name="T19" fmla="*/ 42 h 225"/>
                <a:gd name="T20" fmla="*/ 14 w 122"/>
                <a:gd name="T21" fmla="*/ 71 h 225"/>
                <a:gd name="T22" fmla="*/ 9 w 122"/>
                <a:gd name="T23" fmla="*/ 67 h 225"/>
                <a:gd name="T24" fmla="*/ 8 w 122"/>
                <a:gd name="T25" fmla="*/ 59 h 225"/>
                <a:gd name="T26" fmla="*/ 106 w 122"/>
                <a:gd name="T27" fmla="*/ 28 h 225"/>
                <a:gd name="T28" fmla="*/ 14 w 122"/>
                <a:gd name="T29" fmla="*/ 43 h 225"/>
                <a:gd name="T30" fmla="*/ 66 w 122"/>
                <a:gd name="T31" fmla="*/ 28 h 225"/>
                <a:gd name="T32" fmla="*/ 73 w 122"/>
                <a:gd name="T33" fmla="*/ 10 h 225"/>
                <a:gd name="T34" fmla="*/ 9 w 122"/>
                <a:gd name="T35" fmla="*/ 17 h 225"/>
                <a:gd name="T36" fmla="*/ 3 w 122"/>
                <a:gd name="T37" fmla="*/ 35 h 225"/>
                <a:gd name="T38" fmla="*/ 61 w 122"/>
                <a:gd name="T39" fmla="*/ 8 h 225"/>
                <a:gd name="T40" fmla="*/ 67 w 122"/>
                <a:gd name="T41" fmla="*/ 12 h 225"/>
                <a:gd name="T42" fmla="*/ 65 w 122"/>
                <a:gd name="T43" fmla="*/ 22 h 225"/>
                <a:gd name="T44" fmla="*/ 14 w 122"/>
                <a:gd name="T45" fmla="*/ 37 h 225"/>
                <a:gd name="T46" fmla="*/ 8 w 122"/>
                <a:gd name="T47" fmla="*/ 30 h 225"/>
                <a:gd name="T48" fmla="*/ 120 w 122"/>
                <a:gd name="T49" fmla="*/ 101 h 225"/>
                <a:gd name="T50" fmla="*/ 105 w 122"/>
                <a:gd name="T51" fmla="*/ 90 h 225"/>
                <a:gd name="T52" fmla="*/ 72 w 122"/>
                <a:gd name="T53" fmla="*/ 110 h 225"/>
                <a:gd name="T54" fmla="*/ 55 w 122"/>
                <a:gd name="T55" fmla="*/ 138 h 225"/>
                <a:gd name="T56" fmla="*/ 53 w 122"/>
                <a:gd name="T57" fmla="*/ 99 h 225"/>
                <a:gd name="T58" fmla="*/ 119 w 122"/>
                <a:gd name="T59" fmla="*/ 76 h 225"/>
                <a:gd name="T60" fmla="*/ 119 w 122"/>
                <a:gd name="T61" fmla="*/ 64 h 225"/>
                <a:gd name="T62" fmla="*/ 9 w 122"/>
                <a:gd name="T63" fmla="*/ 85 h 225"/>
                <a:gd name="T64" fmla="*/ 1 w 122"/>
                <a:gd name="T65" fmla="*/ 97 h 225"/>
                <a:gd name="T66" fmla="*/ 3 w 122"/>
                <a:gd name="T67" fmla="*/ 102 h 225"/>
                <a:gd name="T68" fmla="*/ 11 w 122"/>
                <a:gd name="T69" fmla="*/ 110 h 225"/>
                <a:gd name="T70" fmla="*/ 28 w 122"/>
                <a:gd name="T71" fmla="*/ 121 h 225"/>
                <a:gd name="T72" fmla="*/ 17 w 122"/>
                <a:gd name="T73" fmla="*/ 138 h 225"/>
                <a:gd name="T74" fmla="*/ 40 w 122"/>
                <a:gd name="T75" fmla="*/ 209 h 225"/>
                <a:gd name="T76" fmla="*/ 53 w 122"/>
                <a:gd name="T77" fmla="*/ 225 h 225"/>
                <a:gd name="T78" fmla="*/ 87 w 122"/>
                <a:gd name="T79" fmla="*/ 214 h 225"/>
                <a:gd name="T80" fmla="*/ 110 w 122"/>
                <a:gd name="T81" fmla="*/ 187 h 225"/>
                <a:gd name="T82" fmla="*/ 99 w 122"/>
                <a:gd name="T83" fmla="*/ 138 h 225"/>
                <a:gd name="T84" fmla="*/ 104 w 122"/>
                <a:gd name="T85" fmla="*/ 117 h 225"/>
                <a:gd name="T86" fmla="*/ 120 w 122"/>
                <a:gd name="T87" fmla="*/ 101 h 225"/>
                <a:gd name="T88" fmla="*/ 47 w 122"/>
                <a:gd name="T89" fmla="*/ 101 h 225"/>
                <a:gd name="T90" fmla="*/ 49 w 122"/>
                <a:gd name="T91" fmla="*/ 138 h 225"/>
                <a:gd name="T92" fmla="*/ 35 w 122"/>
                <a:gd name="T93" fmla="*/ 121 h 225"/>
                <a:gd name="T94" fmla="*/ 24 w 122"/>
                <a:gd name="T95" fmla="*/ 108 h 225"/>
                <a:gd name="T96" fmla="*/ 12 w 122"/>
                <a:gd name="T97" fmla="*/ 104 h 225"/>
                <a:gd name="T98" fmla="*/ 8 w 122"/>
                <a:gd name="T99" fmla="*/ 97 h 225"/>
                <a:gd name="T100" fmla="*/ 8 w 122"/>
                <a:gd name="T101" fmla="*/ 93 h 225"/>
                <a:gd name="T102" fmla="*/ 12 w 122"/>
                <a:gd name="T103" fmla="*/ 90 h 225"/>
                <a:gd name="T104" fmla="*/ 24 w 122"/>
                <a:gd name="T105" fmla="*/ 86 h 225"/>
                <a:gd name="T106" fmla="*/ 108 w 122"/>
                <a:gd name="T107" fmla="*/ 62 h 225"/>
                <a:gd name="T108" fmla="*/ 114 w 122"/>
                <a:gd name="T109" fmla="*/ 69 h 225"/>
                <a:gd name="T110" fmla="*/ 111 w 122"/>
                <a:gd name="T111" fmla="*/ 76 h 225"/>
                <a:gd name="T112" fmla="*/ 43 w 122"/>
                <a:gd name="T113" fmla="*/ 98 h 225"/>
                <a:gd name="T114" fmla="*/ 103 w 122"/>
                <a:gd name="T115" fmla="*/ 111 h 225"/>
                <a:gd name="T116" fmla="*/ 92 w 122"/>
                <a:gd name="T117" fmla="*/ 138 h 225"/>
                <a:gd name="T118" fmla="*/ 78 w 122"/>
                <a:gd name="T119" fmla="*/ 110 h 225"/>
                <a:gd name="T120" fmla="*/ 106 w 122"/>
                <a:gd name="T121" fmla="*/ 96 h 225"/>
                <a:gd name="T122" fmla="*/ 114 w 122"/>
                <a:gd name="T123" fmla="*/ 10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" h="225">
                  <a:moveTo>
                    <a:pt x="3" y="57"/>
                  </a:moveTo>
                  <a:cubicBezTo>
                    <a:pt x="1" y="59"/>
                    <a:pt x="1" y="62"/>
                    <a:pt x="2" y="6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74"/>
                    <a:pt x="9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6" y="77"/>
                    <a:pt x="17" y="7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5" y="47"/>
                    <a:pt x="118" y="45"/>
                    <a:pt x="119" y="42"/>
                  </a:cubicBezTo>
                  <a:cubicBezTo>
                    <a:pt x="120" y="40"/>
                    <a:pt x="121" y="37"/>
                    <a:pt x="120" y="34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7" y="25"/>
                    <a:pt x="113" y="22"/>
                    <a:pt x="108" y="22"/>
                  </a:cubicBezTo>
                  <a:cubicBezTo>
                    <a:pt x="107" y="22"/>
                    <a:pt x="106" y="22"/>
                    <a:pt x="105" y="23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6" y="52"/>
                    <a:pt x="4" y="54"/>
                    <a:pt x="3" y="57"/>
                  </a:cubicBezTo>
                  <a:close/>
                  <a:moveTo>
                    <a:pt x="106" y="28"/>
                  </a:moveTo>
                  <a:cubicBezTo>
                    <a:pt x="107" y="28"/>
                    <a:pt x="107" y="28"/>
                    <a:pt x="108" y="28"/>
                  </a:cubicBezTo>
                  <a:cubicBezTo>
                    <a:pt x="110" y="28"/>
                    <a:pt x="112" y="30"/>
                    <a:pt x="113" y="3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4" y="38"/>
                    <a:pt x="114" y="40"/>
                  </a:cubicBezTo>
                  <a:cubicBezTo>
                    <a:pt x="113" y="41"/>
                    <a:pt x="112" y="42"/>
                    <a:pt x="111" y="4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1" y="71"/>
                    <a:pt x="9" y="69"/>
                    <a:pt x="9" y="6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8"/>
                    <a:pt x="10" y="57"/>
                    <a:pt x="11" y="57"/>
                  </a:cubicBezTo>
                  <a:lnTo>
                    <a:pt x="106" y="28"/>
                  </a:lnTo>
                  <a:close/>
                  <a:moveTo>
                    <a:pt x="3" y="35"/>
                  </a:moveTo>
                  <a:cubicBezTo>
                    <a:pt x="4" y="40"/>
                    <a:pt x="9" y="43"/>
                    <a:pt x="14" y="43"/>
                  </a:cubicBezTo>
                  <a:cubicBezTo>
                    <a:pt x="15" y="43"/>
                    <a:pt x="16" y="43"/>
                    <a:pt x="17" y="4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2" y="26"/>
                    <a:pt x="76" y="19"/>
                    <a:pt x="74" y="1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4"/>
                    <a:pt x="65" y="0"/>
                    <a:pt x="59" y="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9"/>
                    <a:pt x="0" y="25"/>
                    <a:pt x="2" y="31"/>
                  </a:cubicBezTo>
                  <a:lnTo>
                    <a:pt x="3" y="35"/>
                  </a:lnTo>
                  <a:close/>
                  <a:moveTo>
                    <a:pt x="11" y="23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4" y="8"/>
                    <a:pt x="67" y="9"/>
                    <a:pt x="67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8"/>
                    <a:pt x="68" y="21"/>
                    <a:pt x="65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1" y="37"/>
                    <a:pt x="9" y="36"/>
                    <a:pt x="9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7"/>
                    <a:pt x="8" y="24"/>
                    <a:pt x="11" y="23"/>
                  </a:cubicBezTo>
                  <a:close/>
                  <a:moveTo>
                    <a:pt x="120" y="101"/>
                  </a:moveTo>
                  <a:cubicBezTo>
                    <a:pt x="119" y="97"/>
                    <a:pt x="119" y="97"/>
                    <a:pt x="119" y="97"/>
                  </a:cubicBezTo>
                  <a:cubicBezTo>
                    <a:pt x="117" y="92"/>
                    <a:pt x="110" y="88"/>
                    <a:pt x="105" y="90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6" y="98"/>
                    <a:pt x="72" y="104"/>
                    <a:pt x="72" y="110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5" y="104"/>
                    <a:pt x="54" y="101"/>
                    <a:pt x="53" y="99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5" y="81"/>
                    <a:pt x="118" y="79"/>
                    <a:pt x="119" y="76"/>
                  </a:cubicBezTo>
                  <a:cubicBezTo>
                    <a:pt x="120" y="73"/>
                    <a:pt x="121" y="70"/>
                    <a:pt x="120" y="67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7" y="58"/>
                    <a:pt x="110" y="54"/>
                    <a:pt x="105" y="56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" y="86"/>
                    <a:pt x="4" y="88"/>
                    <a:pt x="3" y="90"/>
                  </a:cubicBezTo>
                  <a:cubicBezTo>
                    <a:pt x="1" y="92"/>
                    <a:pt x="1" y="95"/>
                    <a:pt x="1" y="97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4" y="106"/>
                    <a:pt x="7" y="109"/>
                    <a:pt x="10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6" y="114"/>
                    <a:pt x="28" y="118"/>
                    <a:pt x="28" y="121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99"/>
                    <a:pt x="28" y="208"/>
                    <a:pt x="40" y="209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20"/>
                    <a:pt x="46" y="225"/>
                    <a:pt x="53" y="225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81" y="225"/>
                    <a:pt x="87" y="220"/>
                    <a:pt x="87" y="214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99" y="208"/>
                    <a:pt x="110" y="199"/>
                    <a:pt x="110" y="187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9" y="122"/>
                    <a:pt x="101" y="118"/>
                    <a:pt x="104" y="117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8" y="113"/>
                    <a:pt x="122" y="107"/>
                    <a:pt x="120" y="101"/>
                  </a:cubicBezTo>
                  <a:close/>
                  <a:moveTo>
                    <a:pt x="43" y="98"/>
                  </a:moveTo>
                  <a:cubicBezTo>
                    <a:pt x="45" y="99"/>
                    <a:pt x="46" y="100"/>
                    <a:pt x="47" y="101"/>
                  </a:cubicBezTo>
                  <a:cubicBezTo>
                    <a:pt x="48" y="103"/>
                    <a:pt x="49" y="104"/>
                    <a:pt x="49" y="106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16"/>
                    <a:pt x="30" y="110"/>
                    <a:pt x="25" y="108"/>
                  </a:cubicBezTo>
                  <a:cubicBezTo>
                    <a:pt x="25" y="108"/>
                    <a:pt x="24" y="108"/>
                    <a:pt x="24" y="108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4"/>
                    <a:pt x="9" y="102"/>
                    <a:pt x="9" y="101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6"/>
                    <a:pt x="7" y="94"/>
                    <a:pt x="8" y="93"/>
                  </a:cubicBezTo>
                  <a:cubicBezTo>
                    <a:pt x="9" y="92"/>
                    <a:pt x="10" y="91"/>
                    <a:pt x="11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2"/>
                    <a:pt x="108" y="62"/>
                  </a:cubicBezTo>
                  <a:cubicBezTo>
                    <a:pt x="110" y="62"/>
                    <a:pt x="112" y="63"/>
                    <a:pt x="113" y="6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5" y="71"/>
                    <a:pt x="114" y="72"/>
                    <a:pt x="114" y="73"/>
                  </a:cubicBezTo>
                  <a:cubicBezTo>
                    <a:pt x="113" y="74"/>
                    <a:pt x="112" y="75"/>
                    <a:pt x="111" y="76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39" y="97"/>
                    <a:pt x="43" y="98"/>
                    <a:pt x="43" y="98"/>
                  </a:cubicBezTo>
                  <a:close/>
                  <a:moveTo>
                    <a:pt x="111" y="109"/>
                  </a:moveTo>
                  <a:cubicBezTo>
                    <a:pt x="103" y="111"/>
                    <a:pt x="103" y="111"/>
                    <a:pt x="103" y="111"/>
                  </a:cubicBezTo>
                  <a:cubicBezTo>
                    <a:pt x="97" y="113"/>
                    <a:pt x="92" y="119"/>
                    <a:pt x="92" y="125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07"/>
                    <a:pt x="81" y="103"/>
                    <a:pt x="84" y="102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9" y="95"/>
                    <a:pt x="112" y="96"/>
                    <a:pt x="113" y="99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5" y="106"/>
                    <a:pt x="113" y="109"/>
                    <a:pt x="111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7595" tIns="33798" rIns="67595" bIns="33798" numCol="1" anchor="t" anchorCtr="0" compatLnSpc="1"/>
            <a:lstStyle/>
            <a:p>
              <a:r>
                <a:rPr lang="en-US" altLang="zh-CN" sz="17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sz="1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86513" y="633870"/>
            <a:ext cx="4651375" cy="523214"/>
          </a:xfrm>
          <a:prstGeom prst="rect">
            <a:avLst/>
          </a:prstGeom>
          <a:noFill/>
        </p:spPr>
        <p:txBody>
          <a:bodyPr lIns="91435" tIns="45717" rIns="91435" bIns="45717">
            <a:spAutoFit/>
          </a:bodyPr>
          <a:lstStyle/>
          <a:p>
            <a:pPr indent="361950">
              <a:defRPr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以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年新课标为指导思想，以历史学科核心素养为立意分析考点内容。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693436" y="1406928"/>
            <a:ext cx="4644452" cy="47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8580" tIns="24290" rIns="48580" bIns="2429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indent="361950">
              <a:defRPr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对原始社会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夏商西周的考点进行全面、深度、精准分析；通过补充经典材料，加强对重难点的理解和认识。     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709971" y="2370084"/>
            <a:ext cx="4787960" cy="47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8580" tIns="24290" rIns="48580" bIns="2429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indent="361950">
              <a:defRPr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对北京和全国高考真题进行讲解，深钻经典题，强化经典题在备考中的运用。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468643" y="361625"/>
            <a:ext cx="4964902" cy="2449710"/>
          </a:xfrm>
          <a:prstGeom prst="rect">
            <a:avLst/>
          </a:prstGeom>
          <a:noFill/>
        </p:spPr>
        <p:txBody>
          <a:bodyPr wrap="square" lIns="48577" tIns="24289" rIns="48577" bIns="24289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buFontTx/>
              <a:buNone/>
              <a:defRPr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  <a:sym typeface="+mn-ea"/>
              </a:rPr>
              <a:t>2011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  <a:sym typeface="+mn-ea"/>
              </a:rPr>
              <a:t>全国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  <a:sym typeface="+mn-ea"/>
              </a:rPr>
              <a:t>）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  <a:cs typeface="宋体" panose="02010600030101010101" pitchFamily="2" charset="-122"/>
              <a:sym typeface="+mn-ea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Tx/>
              <a:buNone/>
              <a:defRPr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  <a:sym typeface="+mn-ea"/>
              </a:rPr>
              <a:t>董仲舒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  <a:sym typeface="+mn-ea"/>
              </a:rPr>
              <a:t>认为孔子撰写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  <a:sym typeface="+mn-ea"/>
              </a:rPr>
              <a:t>《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  <a:sym typeface="+mn-ea"/>
              </a:rPr>
              <a:t>春秋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  <a:sym typeface="+mn-ea"/>
              </a:rPr>
              <a:t>》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  <a:sym typeface="+mn-ea"/>
              </a:rPr>
              <a:t>的目的是尊天子、抑诸侯、崇周制而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  <a:sym typeface="+mn-ea"/>
              </a:rPr>
              <a:t>“大一统”，以此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  <a:sym typeface="+mn-ea"/>
              </a:rPr>
              <a:t>为汉武帝加强中央集权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  <a:sym typeface="+mn-ea"/>
              </a:rPr>
              <a:t>服务，从而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  <a:sym typeface="+mn-ea"/>
              </a:rPr>
              <a:t>将周代历史与汉代政治联系起来。西周时代对于秦汉统一的重要历史影响在于</a:t>
            </a:r>
            <a:endParaRPr lang="zh-CN" altLang="en-US" sz="1200" dirty="0">
              <a:latin typeface="微软雅黑" pitchFamily="34" charset="-122"/>
              <a:ea typeface="微软雅黑" pitchFamily="34" charset="-122"/>
              <a:cs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  <a:sym typeface="+mn-ea"/>
              </a:rPr>
              <a:t>                              A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  <a:sym typeface="+mn-ea"/>
              </a:rPr>
              <a:t>构建了中央有效控制地方的制度</a:t>
            </a:r>
            <a:endParaRPr lang="zh-CN" altLang="en-US" sz="1200" dirty="0">
              <a:latin typeface="微软雅黑" pitchFamily="34" charset="-122"/>
              <a:ea typeface="微软雅黑" pitchFamily="34" charset="-122"/>
              <a:cs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  <a:sym typeface="+mn-ea"/>
              </a:rPr>
              <a:t>                              B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  <a:sym typeface="+mn-ea"/>
              </a:rPr>
              <a:t>确立了君主大权独揽的集权意识</a:t>
            </a:r>
            <a:endParaRPr lang="zh-CN" altLang="en-US" sz="1200" dirty="0">
              <a:latin typeface="微软雅黑" pitchFamily="34" charset="-122"/>
              <a:ea typeface="微软雅黑" pitchFamily="34" charset="-122"/>
              <a:cs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  <a:sym typeface="+mn-ea"/>
              </a:rPr>
              <a:t>                             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  <a:sym typeface="+mn-ea"/>
              </a:rPr>
              <a:t>C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  <a:sym typeface="+mn-ea"/>
              </a:rPr>
              <a:t>形成了天下一家的文化心理认同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  <a:sym typeface="+mn-ea"/>
              </a:rPr>
              <a:t>                              D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  <a:sym typeface="+mn-ea"/>
              </a:rPr>
              <a:t>实现了国家对土地与人口的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  <a:sym typeface="+mn-ea"/>
              </a:rPr>
              <a:t>控制</a:t>
            </a:r>
            <a:endParaRPr lang="zh-CN" altLang="zh-CN" sz="1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2989263" y="666750"/>
            <a:ext cx="53498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8577" tIns="24289" rIns="48577" bIns="24289">
            <a:spAutoFit/>
          </a:bodyPr>
          <a:lstStyle/>
          <a:p>
            <a:r>
              <a:rPr lang="zh-CN" altLang="en-US" sz="1700" dirty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天下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9895" y="1239962"/>
            <a:ext cx="2282355" cy="310662"/>
          </a:xfrm>
          <a:prstGeom prst="rect">
            <a:avLst/>
          </a:prstGeom>
          <a:noFill/>
        </p:spPr>
        <p:txBody>
          <a:bodyPr wrap="none" lIns="48577" tIns="24289" rIns="48577" bIns="24289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17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     </a:t>
            </a:r>
            <a:r>
              <a:rPr lang="zh-CN" altLang="en-US" sz="1700" spc="-106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国 </a:t>
            </a:r>
            <a:r>
              <a:rPr lang="en-US" altLang="zh-CN" sz="1700" spc="-106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r>
              <a:rPr lang="en-US" altLang="zh-CN" sz="17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………………</a:t>
            </a:r>
            <a:r>
              <a:rPr lang="en-US" altLang="zh-CN" sz="1700" spc="-106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r>
              <a:rPr lang="zh-CN" altLang="en-US" sz="1700" spc="-106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7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国</a:t>
            </a:r>
          </a:p>
        </p:txBody>
      </p:sp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1640261" y="1708151"/>
            <a:ext cx="1160894" cy="2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8577" tIns="24289" rIns="48577" bIns="24289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采邑 </a:t>
            </a:r>
            <a:r>
              <a:rPr lang="en-US" altLang="zh-CN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采邑</a:t>
            </a:r>
          </a:p>
        </p:txBody>
      </p:sp>
      <p:sp>
        <p:nvSpPr>
          <p:cNvPr id="64517" name="TextBox 4"/>
          <p:cNvSpPr txBox="1">
            <a:spLocks noChangeArrowheads="1"/>
          </p:cNvSpPr>
          <p:nvPr/>
        </p:nvSpPr>
        <p:spPr bwMode="auto">
          <a:xfrm>
            <a:off x="1281485" y="2241551"/>
            <a:ext cx="700832" cy="23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8577" tIns="24289" rIns="48577" bIns="24289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禄田 </a:t>
            </a:r>
            <a:r>
              <a:rPr lang="en-US" altLang="zh-CN" sz="12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64518" name="TextBox 5"/>
          <p:cNvSpPr txBox="1">
            <a:spLocks noChangeArrowheads="1"/>
          </p:cNvSpPr>
          <p:nvPr/>
        </p:nvSpPr>
        <p:spPr bwMode="auto">
          <a:xfrm>
            <a:off x="3789681" y="1787664"/>
            <a:ext cx="1160894" cy="2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8577" tIns="24289" rIns="48577" bIns="24289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采邑 </a:t>
            </a:r>
            <a:r>
              <a:rPr lang="en-US" altLang="zh-CN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采邑</a:t>
            </a:r>
          </a:p>
        </p:txBody>
      </p:sp>
      <p:sp>
        <p:nvSpPr>
          <p:cNvPr id="64519" name="TextBox 6"/>
          <p:cNvSpPr txBox="1">
            <a:spLocks noChangeArrowheads="1"/>
          </p:cNvSpPr>
          <p:nvPr/>
        </p:nvSpPr>
        <p:spPr bwMode="auto">
          <a:xfrm>
            <a:off x="2280065" y="2279705"/>
            <a:ext cx="700832" cy="23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8577" tIns="24289" rIns="48577" bIns="24289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禄田 </a:t>
            </a:r>
            <a:r>
              <a:rPr lang="en-US" altLang="zh-CN" sz="12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64520" name="TextBox 7"/>
          <p:cNvSpPr txBox="1">
            <a:spLocks noChangeArrowheads="1"/>
          </p:cNvSpPr>
          <p:nvPr/>
        </p:nvSpPr>
        <p:spPr bwMode="auto">
          <a:xfrm>
            <a:off x="3434067" y="2313113"/>
            <a:ext cx="700832" cy="23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8577" tIns="24289" rIns="48577" bIns="24289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禄田 </a:t>
            </a:r>
            <a:r>
              <a:rPr lang="en-US" altLang="zh-CN" sz="12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64521" name="TextBox 8"/>
          <p:cNvSpPr txBox="1">
            <a:spLocks noChangeArrowheads="1"/>
          </p:cNvSpPr>
          <p:nvPr/>
        </p:nvSpPr>
        <p:spPr bwMode="auto">
          <a:xfrm>
            <a:off x="4429485" y="2273342"/>
            <a:ext cx="655948" cy="23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8577" tIns="24289" rIns="48577" bIns="24289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禄田</a:t>
            </a:r>
            <a:r>
              <a:rPr lang="en-US" altLang="zh-CN" sz="12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12" name="左大括号 11"/>
          <p:cNvSpPr/>
          <p:nvPr/>
        </p:nvSpPr>
        <p:spPr bwMode="auto">
          <a:xfrm rot="5400000">
            <a:off x="3151981" y="19844"/>
            <a:ext cx="249238" cy="2133600"/>
          </a:xfrm>
          <a:prstGeom prst="leftBrace">
            <a:avLst>
              <a:gd name="adj1" fmla="val 0"/>
              <a:gd name="adj2" fmla="val 50000"/>
            </a:avLst>
          </a:prstGeom>
          <a:noFill/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lIns="48577" tIns="24289" rIns="48577" bIns="24289"/>
          <a:lstStyle/>
          <a:p>
            <a:pPr>
              <a:buFontTx/>
              <a:buNone/>
              <a:defRPr/>
            </a:pPr>
            <a:endParaRPr lang="zh-CN" altLang="en-US"/>
          </a:p>
        </p:txBody>
      </p:sp>
      <p:sp>
        <p:nvSpPr>
          <p:cNvPr id="13" name="左大括号 12"/>
          <p:cNvSpPr/>
          <p:nvPr/>
        </p:nvSpPr>
        <p:spPr bwMode="auto">
          <a:xfrm rot="5400000">
            <a:off x="2059781" y="1115219"/>
            <a:ext cx="295275" cy="985838"/>
          </a:xfrm>
          <a:prstGeom prst="leftBrace">
            <a:avLst>
              <a:gd name="adj1" fmla="val 0"/>
              <a:gd name="adj2" fmla="val 50000"/>
            </a:avLst>
          </a:prstGeom>
          <a:noFill/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lIns="48577" tIns="24289" rIns="48577" bIns="24289"/>
          <a:lstStyle/>
          <a:p>
            <a:pPr>
              <a:buFontTx/>
              <a:buNone/>
              <a:defRPr/>
            </a:pPr>
            <a:endParaRPr lang="zh-CN" altLang="en-US"/>
          </a:p>
        </p:txBody>
      </p:sp>
      <p:sp>
        <p:nvSpPr>
          <p:cNvPr id="14" name="左大括号 13"/>
          <p:cNvSpPr/>
          <p:nvPr/>
        </p:nvSpPr>
        <p:spPr bwMode="auto">
          <a:xfrm rot="5400000">
            <a:off x="4219575" y="1135063"/>
            <a:ext cx="295275" cy="946150"/>
          </a:xfrm>
          <a:prstGeom prst="leftBrace">
            <a:avLst>
              <a:gd name="adj1" fmla="val 0"/>
              <a:gd name="adj2" fmla="val 50000"/>
            </a:avLst>
          </a:prstGeom>
          <a:noFill/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lIns="48577" tIns="24289" rIns="48577" bIns="24289"/>
          <a:lstStyle/>
          <a:p>
            <a:pPr>
              <a:buFontTx/>
              <a:buNone/>
              <a:defRPr/>
            </a:pPr>
            <a:endParaRPr lang="zh-CN" altLang="en-US"/>
          </a:p>
        </p:txBody>
      </p:sp>
      <p:sp>
        <p:nvSpPr>
          <p:cNvPr id="15" name="左大括号 14"/>
          <p:cNvSpPr/>
          <p:nvPr/>
        </p:nvSpPr>
        <p:spPr bwMode="auto">
          <a:xfrm rot="5400000">
            <a:off x="1554956" y="1804194"/>
            <a:ext cx="293688" cy="679450"/>
          </a:xfrm>
          <a:prstGeom prst="leftBrace">
            <a:avLst>
              <a:gd name="adj1" fmla="val 0"/>
              <a:gd name="adj2" fmla="val 50000"/>
            </a:avLst>
          </a:prstGeom>
          <a:noFill/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lIns="48577" tIns="24289" rIns="48577" bIns="24289"/>
          <a:lstStyle/>
          <a:p>
            <a:pPr>
              <a:buFontTx/>
              <a:buNone/>
              <a:defRPr/>
            </a:pPr>
            <a:endParaRPr lang="zh-CN" altLang="en-US"/>
          </a:p>
        </p:txBody>
      </p:sp>
      <p:sp>
        <p:nvSpPr>
          <p:cNvPr id="17" name="左大括号 16"/>
          <p:cNvSpPr/>
          <p:nvPr/>
        </p:nvSpPr>
        <p:spPr bwMode="auto">
          <a:xfrm rot="5400000">
            <a:off x="2542382" y="1812132"/>
            <a:ext cx="295275" cy="681038"/>
          </a:xfrm>
          <a:prstGeom prst="leftBrace">
            <a:avLst>
              <a:gd name="adj1" fmla="val 0"/>
              <a:gd name="adj2" fmla="val 50000"/>
            </a:avLst>
          </a:prstGeom>
          <a:noFill/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lIns="48577" tIns="24289" rIns="48577" bIns="24289"/>
          <a:lstStyle/>
          <a:p>
            <a:pPr>
              <a:buFontTx/>
              <a:buNone/>
              <a:defRPr/>
            </a:pPr>
            <a:endParaRPr lang="zh-CN" altLang="en-US"/>
          </a:p>
        </p:txBody>
      </p:sp>
      <p:sp>
        <p:nvSpPr>
          <p:cNvPr id="18" name="左大括号 17"/>
          <p:cNvSpPr/>
          <p:nvPr/>
        </p:nvSpPr>
        <p:spPr bwMode="auto">
          <a:xfrm rot="5400000">
            <a:off x="3735387" y="1812926"/>
            <a:ext cx="295275" cy="679450"/>
          </a:xfrm>
          <a:prstGeom prst="leftBrace">
            <a:avLst>
              <a:gd name="adj1" fmla="val 0"/>
              <a:gd name="adj2" fmla="val 50000"/>
            </a:avLst>
          </a:prstGeom>
          <a:noFill/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lIns="48577" tIns="24289" rIns="48577" bIns="24289"/>
          <a:lstStyle/>
          <a:p>
            <a:pPr>
              <a:buFontTx/>
              <a:buNone/>
              <a:defRPr/>
            </a:pPr>
            <a:endParaRPr lang="zh-CN" altLang="en-US"/>
          </a:p>
        </p:txBody>
      </p:sp>
      <p:sp>
        <p:nvSpPr>
          <p:cNvPr id="19" name="左大括号 18"/>
          <p:cNvSpPr/>
          <p:nvPr/>
        </p:nvSpPr>
        <p:spPr bwMode="auto">
          <a:xfrm rot="5400000">
            <a:off x="4703763" y="1812926"/>
            <a:ext cx="295275" cy="679450"/>
          </a:xfrm>
          <a:prstGeom prst="leftBrace">
            <a:avLst>
              <a:gd name="adj1" fmla="val 0"/>
              <a:gd name="adj2" fmla="val 50000"/>
            </a:avLst>
          </a:prstGeom>
          <a:noFill/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lIns="48577" tIns="24289" rIns="48577" bIns="24289"/>
          <a:lstStyle/>
          <a:p>
            <a:pPr>
              <a:buFontTx/>
              <a:buNone/>
              <a:defRPr/>
            </a:pPr>
            <a:endParaRPr lang="zh-CN" altLang="en-US"/>
          </a:p>
        </p:txBody>
      </p:sp>
      <p:sp>
        <p:nvSpPr>
          <p:cNvPr id="64529" name="TextBox 19"/>
          <p:cNvSpPr txBox="1">
            <a:spLocks noChangeArrowheads="1"/>
          </p:cNvSpPr>
          <p:nvPr/>
        </p:nvSpPr>
        <p:spPr bwMode="auto">
          <a:xfrm>
            <a:off x="452439" y="704850"/>
            <a:ext cx="2511425" cy="27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577" tIns="24289" rIns="48577" bIns="24289">
            <a:spAutoFit/>
          </a:bodyPr>
          <a:lstStyle/>
          <a:p>
            <a:r>
              <a:rPr lang="zh-CN" altLang="en-US" sz="1500" dirty="0">
                <a:latin typeface="华康黑体W9(P)"/>
                <a:ea typeface="黑体" pitchFamily="49" charset="-122"/>
              </a:rPr>
              <a:t>天子</a:t>
            </a:r>
            <a:r>
              <a:rPr lang="zh-CN" altLang="en-US" sz="1500" dirty="0">
                <a:latin typeface="方正大黑简体"/>
                <a:ea typeface="方正大黑简体"/>
                <a:cs typeface="方正大黑简体"/>
              </a:rPr>
              <a:t> </a:t>
            </a:r>
            <a:r>
              <a:rPr lang="en-US" altLang="zh-CN" sz="1500" dirty="0">
                <a:latin typeface="方正大黑简体"/>
                <a:ea typeface="方正大黑简体"/>
                <a:cs typeface="方正大黑简体"/>
              </a:rPr>
              <a:t>—————————</a:t>
            </a:r>
          </a:p>
        </p:txBody>
      </p:sp>
      <p:sp>
        <p:nvSpPr>
          <p:cNvPr id="64530" name="TextBox 20"/>
          <p:cNvSpPr txBox="1">
            <a:spLocks noChangeArrowheads="1"/>
          </p:cNvSpPr>
          <p:nvPr/>
        </p:nvSpPr>
        <p:spPr bwMode="auto">
          <a:xfrm>
            <a:off x="428584" y="1176296"/>
            <a:ext cx="1646237" cy="27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577" tIns="24289" rIns="48577" bIns="24289">
            <a:spAutoFit/>
          </a:bodyPr>
          <a:lstStyle/>
          <a:p>
            <a:r>
              <a:rPr lang="zh-CN" altLang="en-US" sz="1500" dirty="0">
                <a:latin typeface="华康黑体W9(P)"/>
                <a:ea typeface="黑体" pitchFamily="49" charset="-122"/>
              </a:rPr>
              <a:t>诸侯</a:t>
            </a:r>
            <a:r>
              <a:rPr lang="zh-CN" altLang="en-US" sz="1500" dirty="0">
                <a:latin typeface="方正大黑简体"/>
                <a:ea typeface="方正大黑简体"/>
                <a:cs typeface="方正大黑简体"/>
              </a:rPr>
              <a:t> </a:t>
            </a:r>
            <a:r>
              <a:rPr lang="en-US" altLang="zh-CN" sz="1500" dirty="0">
                <a:latin typeface="方正大黑简体"/>
                <a:ea typeface="方正大黑简体"/>
                <a:cs typeface="方正大黑简体"/>
              </a:rPr>
              <a:t>—————</a:t>
            </a:r>
          </a:p>
        </p:txBody>
      </p:sp>
      <p:sp>
        <p:nvSpPr>
          <p:cNvPr id="64531" name="TextBox 21"/>
          <p:cNvSpPr txBox="1">
            <a:spLocks noChangeArrowheads="1"/>
          </p:cNvSpPr>
          <p:nvPr/>
        </p:nvSpPr>
        <p:spPr bwMode="auto">
          <a:xfrm>
            <a:off x="452438" y="1711325"/>
            <a:ext cx="931664" cy="27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8577" tIns="24289" rIns="48577" bIns="24289">
            <a:spAutoFit/>
          </a:bodyPr>
          <a:lstStyle/>
          <a:p>
            <a:r>
              <a:rPr lang="zh-CN" altLang="en-US" sz="1500" dirty="0">
                <a:latin typeface="华康黑体W9(P)"/>
                <a:ea typeface="黑体" pitchFamily="49" charset="-122"/>
              </a:rPr>
              <a:t>大夫</a:t>
            </a:r>
            <a:r>
              <a:rPr lang="zh-CN" altLang="en-US" sz="1500" dirty="0">
                <a:latin typeface="方正大黑简体"/>
                <a:ea typeface="方正大黑简体"/>
                <a:cs typeface="方正大黑简体"/>
              </a:rPr>
              <a:t> </a:t>
            </a:r>
            <a:r>
              <a:rPr lang="en-US" altLang="zh-CN" sz="1500" dirty="0">
                <a:latin typeface="方正大黑简体"/>
                <a:ea typeface="方正大黑简体"/>
                <a:cs typeface="方正大黑简体"/>
              </a:rPr>
              <a:t>——</a:t>
            </a:r>
          </a:p>
        </p:txBody>
      </p:sp>
      <p:sp>
        <p:nvSpPr>
          <p:cNvPr id="64532" name="TextBox 22"/>
          <p:cNvSpPr txBox="1">
            <a:spLocks noChangeArrowheads="1"/>
          </p:cNvSpPr>
          <p:nvPr/>
        </p:nvSpPr>
        <p:spPr bwMode="auto">
          <a:xfrm>
            <a:off x="452438" y="2243139"/>
            <a:ext cx="741362" cy="27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577" tIns="24289" rIns="48577" bIns="24289">
            <a:spAutoFit/>
          </a:bodyPr>
          <a:lstStyle/>
          <a:p>
            <a:pPr algn="ctr"/>
            <a:r>
              <a:rPr lang="zh-CN" altLang="en-US" sz="1500" dirty="0">
                <a:latin typeface="华康黑体W9(P)"/>
                <a:ea typeface="黑体" pitchFamily="49" charset="-122"/>
              </a:rPr>
              <a:t>士</a:t>
            </a:r>
            <a:r>
              <a:rPr lang="zh-CN" altLang="en-US" sz="1500" dirty="0">
                <a:latin typeface="方正大黑简体"/>
                <a:ea typeface="方正大黑简体"/>
                <a:cs typeface="方正大黑简体"/>
              </a:rPr>
              <a:t> </a:t>
            </a:r>
            <a:r>
              <a:rPr lang="en-US" altLang="zh-CN" sz="1500" dirty="0">
                <a:latin typeface="方正大黑简体"/>
                <a:ea typeface="方正大黑简体"/>
                <a:cs typeface="方正大黑简体"/>
              </a:rPr>
              <a:t>—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8289" y="2674939"/>
            <a:ext cx="5329237" cy="52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577" tIns="24289" rIns="48577" bIns="24289">
            <a:spAutoFit/>
          </a:bodyPr>
          <a:lstStyle/>
          <a:p>
            <a:r>
              <a:rPr lang="zh-CN" altLang="en-US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分封的政治经济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层级：国</a:t>
            </a:r>
            <a:r>
              <a:rPr lang="en-US" altLang="zh-CN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采邑</a:t>
            </a:r>
            <a:r>
              <a:rPr lang="en-US" altLang="zh-CN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禄田</a:t>
            </a:r>
            <a:endParaRPr lang="zh-CN" altLang="en-US" sz="16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500" dirty="0">
              <a:solidFill>
                <a:srgbClr val="FFFF00"/>
              </a:solidFill>
              <a:latin typeface="方正粗雅宋_GBK" charset="-122"/>
              <a:ea typeface="黑体" pitchFamily="49" charset="-122"/>
            </a:endParaRPr>
          </a:p>
        </p:txBody>
      </p:sp>
      <p:sp>
        <p:nvSpPr>
          <p:cNvPr id="25" name="标题 1"/>
          <p:cNvSpPr txBox="1"/>
          <p:nvPr/>
        </p:nvSpPr>
        <p:spPr>
          <a:xfrm>
            <a:off x="528638" y="0"/>
            <a:ext cx="4703762" cy="755650"/>
          </a:xfrm>
          <a:prstGeom prst="rect">
            <a:avLst/>
          </a:prstGeom>
        </p:spPr>
        <p:txBody>
          <a:bodyPr lIns="48577" tIns="24289" rIns="48577" bIns="24289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anose="02040502050505030304" pitchFamily="18" charset="0"/>
                <a:ea typeface="幼圆" panose="02010509060101010101" pitchFamily="49" charset="-122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anose="02040502050505030304" pitchFamily="18" charset="0"/>
                <a:ea typeface="幼圆" panose="02010509060101010101" pitchFamily="49" charset="-122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anose="02040502050505030304" pitchFamily="18" charset="0"/>
                <a:ea typeface="幼圆" panose="02010509060101010101" pitchFamily="49" charset="-122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anose="02040502050505030304" pitchFamily="18" charset="0"/>
                <a:ea typeface="幼圆" panose="02010509060101010101" pitchFamily="49" charset="-122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anose="02040502050505030304" pitchFamily="18" charset="0"/>
                <a:ea typeface="幼圆" panose="02010509060101010101" pitchFamily="49" charset="-122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anose="02040502050505030304" pitchFamily="18" charset="0"/>
                <a:ea typeface="幼圆" panose="02010509060101010101" pitchFamily="49" charset="-122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anose="02040502050505030304" pitchFamily="18" charset="0"/>
                <a:ea typeface="幼圆" panose="02010509060101010101" pitchFamily="49" charset="-122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anose="02040502050505030304" pitchFamily="18" charset="0"/>
                <a:ea typeface="幼圆" panose="02010509060101010101" pitchFamily="49" charset="-122"/>
              </a:defRPr>
            </a:lvl9pPr>
          </a:lstStyle>
          <a:p>
            <a:pPr>
              <a:buFontTx/>
              <a:buNone/>
              <a:defRPr/>
            </a:pPr>
            <a:r>
              <a:rPr lang="zh-CN" altLang="en-US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有何权利？</a:t>
            </a:r>
            <a:br>
              <a:rPr lang="zh-CN" altLang="en-US" sz="1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z="17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413" y="136526"/>
            <a:ext cx="4452937" cy="293688"/>
          </a:xfrm>
        </p:spPr>
        <p:txBody>
          <a:bodyPr>
            <a:normAutofit/>
          </a:bodyPr>
          <a:lstStyle/>
          <a:p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诸侯对周天子履行的义务</a:t>
            </a:r>
          </a:p>
        </p:txBody>
      </p:sp>
      <p:sp>
        <p:nvSpPr>
          <p:cNvPr id="5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298809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80559" y="544412"/>
            <a:ext cx="2071935" cy="216982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zh-CN" altLang="en-US" sz="1000" dirty="0">
                <a:latin typeface="楷体" pitchFamily="49" charset="-122"/>
                <a:ea typeface="楷体" pitchFamily="49" charset="-122"/>
              </a:rPr>
              <a:t>普天之下，莫非王土，率土之滨，莫非王臣。</a:t>
            </a:r>
            <a:endParaRPr lang="en-US" altLang="zh-CN" sz="1000" dirty="0">
              <a:latin typeface="楷体" pitchFamily="49" charset="-122"/>
              <a:ea typeface="楷体" pitchFamily="49" charset="-122"/>
            </a:endParaRPr>
          </a:p>
          <a:p>
            <a:pPr algn="r">
              <a:lnSpc>
                <a:spcPct val="150000"/>
              </a:lnSpc>
              <a:buFontTx/>
              <a:buNone/>
            </a:pPr>
            <a:r>
              <a:rPr lang="en-US" altLang="zh-CN" sz="1000" dirty="0">
                <a:latin typeface="楷体" pitchFamily="49" charset="-122"/>
                <a:ea typeface="楷体" pitchFamily="49" charset="-122"/>
              </a:rPr>
              <a:t>——《</a:t>
            </a:r>
            <a:r>
              <a:rPr lang="zh-CN" altLang="en-US" sz="1000" dirty="0">
                <a:latin typeface="楷体" pitchFamily="49" charset="-122"/>
                <a:ea typeface="楷体" pitchFamily="49" charset="-122"/>
              </a:rPr>
              <a:t>诗经</a:t>
            </a:r>
            <a:r>
              <a:rPr lang="en-US" altLang="zh-CN" sz="1000" dirty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000" dirty="0">
                <a:latin typeface="楷体" pitchFamily="49" charset="-122"/>
                <a:ea typeface="楷体" pitchFamily="49" charset="-122"/>
              </a:rPr>
              <a:t>北山</a:t>
            </a:r>
            <a:r>
              <a:rPr lang="en-US" altLang="zh-CN" sz="1000" dirty="0">
                <a:latin typeface="楷体" pitchFamily="49" charset="-122"/>
                <a:ea typeface="楷体" pitchFamily="49" charset="-122"/>
              </a:rPr>
              <a:t>》                       </a:t>
            </a:r>
          </a:p>
          <a:p>
            <a:pPr algn="r">
              <a:lnSpc>
                <a:spcPct val="150000"/>
              </a:lnSpc>
              <a:buFontTx/>
              <a:buNone/>
            </a:pPr>
            <a:r>
              <a:rPr lang="zh-CN" altLang="en-US" sz="1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镇守</a:t>
            </a:r>
            <a:r>
              <a:rPr lang="zh-CN" altLang="en-US" sz="10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疆土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1000" dirty="0">
                <a:latin typeface="楷体" pitchFamily="49" charset="-122"/>
                <a:ea typeface="楷体" pitchFamily="49" charset="-122"/>
              </a:rPr>
              <a:t>    </a:t>
            </a:r>
            <a:endParaRPr lang="en-US" altLang="zh-CN" sz="10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1000" dirty="0">
                <a:latin typeface="楷体" pitchFamily="49" charset="-122"/>
                <a:ea typeface="楷体" pitchFamily="49" charset="-122"/>
              </a:rPr>
              <a:t>   王亲令晋侯苏：率乃师</a:t>
            </a:r>
            <a:r>
              <a:rPr lang="en-US" altLang="zh-CN" sz="1000" dirty="0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1000" dirty="0">
                <a:latin typeface="楷体" pitchFamily="49" charset="-122"/>
                <a:ea typeface="楷体" pitchFamily="49" charset="-122"/>
              </a:rPr>
              <a:t>伐夙夷。</a:t>
            </a:r>
            <a:endParaRPr lang="en-US" altLang="zh-CN" sz="1000" dirty="0">
              <a:latin typeface="楷体" pitchFamily="49" charset="-122"/>
              <a:ea typeface="楷体" pitchFamily="49" charset="-122"/>
            </a:endParaRPr>
          </a:p>
          <a:p>
            <a:pPr algn="r">
              <a:lnSpc>
                <a:spcPct val="150000"/>
              </a:lnSpc>
              <a:buFontTx/>
              <a:buNone/>
            </a:pPr>
            <a:r>
              <a:rPr lang="en-US" altLang="zh-CN" sz="1000" dirty="0">
                <a:latin typeface="楷体" pitchFamily="49" charset="-122"/>
                <a:ea typeface="楷体" pitchFamily="49" charset="-122"/>
              </a:rPr>
              <a:t>——《</a:t>
            </a:r>
            <a:r>
              <a:rPr lang="zh-CN" altLang="en-US" sz="1000" dirty="0">
                <a:latin typeface="楷体" pitchFamily="49" charset="-122"/>
                <a:ea typeface="楷体" pitchFamily="49" charset="-122"/>
              </a:rPr>
              <a:t>晋侯苏编钟</a:t>
            </a:r>
            <a:r>
              <a:rPr lang="en-US" altLang="zh-CN" sz="1000" dirty="0">
                <a:latin typeface="楷体" pitchFamily="49" charset="-122"/>
                <a:ea typeface="楷体" pitchFamily="49" charset="-122"/>
              </a:rPr>
              <a:t>》 </a:t>
            </a:r>
          </a:p>
          <a:p>
            <a:pPr algn="r">
              <a:lnSpc>
                <a:spcPct val="150000"/>
              </a:lnSpc>
              <a:buFontTx/>
              <a:buNone/>
            </a:pPr>
            <a:r>
              <a:rPr lang="zh-CN" altLang="en-US" sz="1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随</a:t>
            </a:r>
            <a:r>
              <a:rPr lang="zh-CN" altLang="en-US" sz="10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王作战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89920" y="526020"/>
            <a:ext cx="2986336" cy="216982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zh-CN" altLang="en-US" sz="1000" dirty="0" smtClean="0">
                <a:latin typeface="楷体" pitchFamily="49" charset="-122"/>
                <a:ea typeface="楷体" pitchFamily="49" charset="-122"/>
              </a:rPr>
              <a:t>     管仲</a:t>
            </a:r>
            <a:r>
              <a:rPr lang="zh-CN" altLang="en-US" sz="1000" dirty="0">
                <a:latin typeface="楷体" pitchFamily="49" charset="-122"/>
                <a:ea typeface="楷体" pitchFamily="49" charset="-122"/>
              </a:rPr>
              <a:t>对曰：“</a:t>
            </a:r>
            <a:r>
              <a:rPr lang="en-US" altLang="zh-CN" sz="1000" dirty="0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1000" dirty="0">
                <a:latin typeface="楷体" pitchFamily="49" charset="-122"/>
                <a:ea typeface="楷体" pitchFamily="49" charset="-122"/>
              </a:rPr>
              <a:t>而贡包茅不入，无以缩酒，寡人是征。”</a:t>
            </a:r>
            <a:endParaRPr lang="en-US" altLang="zh-CN" sz="1000" dirty="0">
              <a:latin typeface="楷体" pitchFamily="49" charset="-122"/>
              <a:ea typeface="楷体" pitchFamily="49" charset="-122"/>
            </a:endParaRPr>
          </a:p>
          <a:p>
            <a:pPr algn="r">
              <a:lnSpc>
                <a:spcPct val="150000"/>
              </a:lnSpc>
              <a:buFontTx/>
              <a:buNone/>
            </a:pPr>
            <a:r>
              <a:rPr lang="en-US" altLang="zh-CN" sz="1000" dirty="0">
                <a:latin typeface="楷体" pitchFamily="49" charset="-122"/>
                <a:ea typeface="楷体" pitchFamily="49" charset="-122"/>
              </a:rPr>
              <a:t>                   </a:t>
            </a:r>
            <a:r>
              <a:rPr lang="en-US" altLang="zh-CN" sz="10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1000" dirty="0">
                <a:latin typeface="楷体" pitchFamily="49" charset="-122"/>
                <a:ea typeface="楷体" pitchFamily="49" charset="-122"/>
              </a:rPr>
              <a:t>——《</a:t>
            </a:r>
            <a:r>
              <a:rPr lang="zh-CN" altLang="en-US" sz="1000" dirty="0">
                <a:latin typeface="楷体" pitchFamily="49" charset="-122"/>
                <a:ea typeface="楷体" pitchFamily="49" charset="-122"/>
              </a:rPr>
              <a:t>左传</a:t>
            </a:r>
            <a:r>
              <a:rPr lang="en-US" altLang="zh-CN" sz="1000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1000" dirty="0">
                <a:latin typeface="楷体" pitchFamily="49" charset="-122"/>
                <a:ea typeface="楷体" pitchFamily="49" charset="-122"/>
              </a:rPr>
              <a:t>文公十三年  </a:t>
            </a:r>
            <a:r>
              <a:rPr lang="zh-CN" altLang="en-US" sz="1000" dirty="0" smtClean="0">
                <a:latin typeface="楷体" pitchFamily="49" charset="-122"/>
                <a:ea typeface="楷体" pitchFamily="49" charset="-122"/>
              </a:rPr>
              <a:t>                                                   </a:t>
            </a:r>
            <a:r>
              <a:rPr lang="zh-CN" altLang="en-US" sz="1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10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交纳贡赋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1000" dirty="0">
                <a:latin typeface="楷体" pitchFamily="49" charset="-122"/>
                <a:ea typeface="楷体" pitchFamily="49" charset="-122"/>
              </a:rPr>
              <a:t>    诸侯朝于天子，曰述职；述职者，述所职也。……一不朝则贬其爵，再不朝则削其</a:t>
            </a:r>
            <a:r>
              <a:rPr lang="zh-CN" altLang="en-US" sz="1000" dirty="0" smtClean="0">
                <a:latin typeface="楷体" pitchFamily="49" charset="-122"/>
                <a:ea typeface="楷体" pitchFamily="49" charset="-122"/>
              </a:rPr>
              <a:t>地，</a:t>
            </a:r>
            <a:endParaRPr lang="en-US" altLang="zh-CN" sz="1000" dirty="0" smtClean="0">
              <a:latin typeface="楷体" pitchFamily="49" charset="-122"/>
              <a:ea typeface="楷体" pitchFamily="49" charset="-122"/>
            </a:endParaRPr>
          </a:p>
          <a:p>
            <a:pPr algn="r">
              <a:lnSpc>
                <a:spcPct val="150000"/>
              </a:lnSpc>
              <a:buFontTx/>
              <a:buNone/>
            </a:pPr>
            <a:r>
              <a:rPr lang="zh-CN" altLang="en-US" sz="1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朝觐述职</a:t>
            </a:r>
            <a:endParaRPr lang="en-US" altLang="zh-CN" sz="10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10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1000" dirty="0">
                <a:latin typeface="楷体" pitchFamily="49" charset="-122"/>
                <a:ea typeface="楷体" pitchFamily="49" charset="-122"/>
              </a:rPr>
              <a:t>三不朝则六师移之。                   </a:t>
            </a:r>
            <a:endParaRPr lang="en-US" altLang="zh-CN" sz="1000" dirty="0">
              <a:latin typeface="楷体" pitchFamily="49" charset="-122"/>
              <a:ea typeface="楷体" pitchFamily="49" charset="-122"/>
            </a:endParaRPr>
          </a:p>
          <a:p>
            <a:pPr algn="r">
              <a:lnSpc>
                <a:spcPct val="150000"/>
              </a:lnSpc>
              <a:buFontTx/>
              <a:buNone/>
            </a:pPr>
            <a:r>
              <a:rPr lang="en-US" altLang="zh-CN" sz="1000" dirty="0">
                <a:latin typeface="楷体" pitchFamily="49" charset="-122"/>
                <a:ea typeface="楷体" pitchFamily="49" charset="-122"/>
              </a:rPr>
              <a:t>                          </a:t>
            </a:r>
            <a:r>
              <a:rPr lang="zh-CN" altLang="en-US" sz="1000" dirty="0" smtClean="0">
                <a:latin typeface="楷体" pitchFamily="49" charset="-122"/>
                <a:ea typeface="楷体" pitchFamily="49" charset="-122"/>
              </a:rPr>
              <a:t>——《孟子•告子》</a:t>
            </a:r>
            <a:endParaRPr lang="zh-CN" altLang="en-US" sz="1000" b="1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320" y="526140"/>
            <a:ext cx="2403102" cy="293688"/>
          </a:xfrm>
        </p:spPr>
        <p:txBody>
          <a:bodyPr>
            <a:normAutofit/>
          </a:bodyPr>
          <a:lstStyle/>
          <a:p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诸侯对周天子履行的义务</a:t>
            </a:r>
          </a:p>
        </p:txBody>
      </p:sp>
      <p:sp>
        <p:nvSpPr>
          <p:cNvPr id="65540" name="文本框 1"/>
          <p:cNvSpPr txBox="1">
            <a:spLocks noChangeArrowheads="1"/>
          </p:cNvSpPr>
          <p:nvPr/>
        </p:nvSpPr>
        <p:spPr bwMode="auto">
          <a:xfrm>
            <a:off x="400120" y="928163"/>
            <a:ext cx="5040312" cy="124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577" tIns="24289" rIns="48577" bIns="2428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    朝阳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目标检测</a:t>
            </a:r>
            <a:r>
              <a:rPr lang="en-US" altLang="zh-CN" sz="1300" dirty="0" smtClean="0">
                <a:latin typeface="楷体" pitchFamily="49" charset="-122"/>
                <a:ea typeface="楷体" pitchFamily="49" charset="-122"/>
              </a:rPr>
              <a:t>P2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：</a:t>
            </a:r>
            <a:endParaRPr lang="en-US" altLang="zh-CN" sz="1300" dirty="0" smtClean="0">
              <a:latin typeface="楷体" pitchFamily="49" charset="-122"/>
              <a:ea typeface="楷体" pitchFamily="49" charset="-122"/>
            </a:endParaRPr>
          </a:p>
          <a:p>
            <a:pPr indent="358775">
              <a:lnSpc>
                <a:spcPct val="150000"/>
              </a:lnSpc>
            </a:pP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西周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各诸侯国与王室的关系比商朝附属国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密切，臣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属关系更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明确，分封制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使国家政权也逐渐由松散趋向严密</a:t>
            </a: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1300" dirty="0" smtClean="0">
              <a:latin typeface="楷体" pitchFamily="49" charset="-122"/>
              <a:ea typeface="楷体" pitchFamily="49" charset="-122"/>
            </a:endParaRPr>
          </a:p>
          <a:p>
            <a:pPr indent="358775">
              <a:lnSpc>
                <a:spcPct val="150000"/>
              </a:lnSpc>
            </a:pPr>
            <a:r>
              <a:rPr lang="zh-CN" altLang="en-US" sz="1300" dirty="0" smtClean="0">
                <a:latin typeface="楷体" pitchFamily="49" charset="-122"/>
                <a:ea typeface="楷体" pitchFamily="49" charset="-122"/>
              </a:rPr>
              <a:t>周天</a:t>
            </a:r>
            <a:r>
              <a:rPr lang="zh-CN" altLang="en-US" sz="1300" dirty="0">
                <a:latin typeface="楷体" pitchFamily="49" charset="-122"/>
                <a:ea typeface="楷体" pitchFamily="49" charset="-122"/>
              </a:rPr>
              <a:t>子确立了天下共主的地位。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298809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66681" y="525207"/>
            <a:ext cx="4648200" cy="198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8577" tIns="24289" rIns="48577" bIns="24289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200" noProof="1">
                <a:latin typeface="微软雅黑" pitchFamily="34" charset="-122"/>
                <a:ea typeface="微软雅黑" pitchFamily="34" charset="-122"/>
              </a:rPr>
              <a:t>◇</a:t>
            </a:r>
            <a:r>
              <a:rPr lang="zh-CN" altLang="en-US" sz="1200" noProof="1" smtClean="0">
                <a:latin typeface="微软雅黑" pitchFamily="34" charset="-122"/>
                <a:ea typeface="微软雅黑" pitchFamily="34" charset="-122"/>
              </a:rPr>
              <a:t>对象：同姓亲族，功臣姻亲，先</a:t>
            </a:r>
            <a:r>
              <a:rPr lang="zh-CN" altLang="en-US" sz="1200" noProof="1">
                <a:latin typeface="微软雅黑" pitchFamily="34" charset="-122"/>
                <a:ea typeface="微软雅黑" pitchFamily="34" charset="-122"/>
              </a:rPr>
              <a:t>代贵族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200" noProof="1">
                <a:latin typeface="微软雅黑" pitchFamily="34" charset="-122"/>
                <a:ea typeface="微软雅黑" pitchFamily="34" charset="-122"/>
              </a:rPr>
              <a:t>◇</a:t>
            </a:r>
            <a:r>
              <a:rPr lang="zh-CN" altLang="en-US" sz="1200" noProof="1" smtClean="0">
                <a:latin typeface="微软雅黑" pitchFamily="34" charset="-122"/>
                <a:ea typeface="微软雅黑" pitchFamily="34" charset="-122"/>
              </a:rPr>
              <a:t>地区：王</a:t>
            </a:r>
            <a:r>
              <a:rPr lang="zh-CN" altLang="en-US" sz="1200" noProof="1">
                <a:latin typeface="微软雅黑" pitchFamily="34" charset="-122"/>
                <a:ea typeface="微软雅黑" pitchFamily="34" charset="-122"/>
              </a:rPr>
              <a:t>畿以外的广大地区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80000"/>
              <a:defRPr/>
            </a:pPr>
            <a:r>
              <a:rPr lang="zh-CN" altLang="en-US" sz="1200" noProof="1">
                <a:latin typeface="微软雅黑" pitchFamily="34" charset="-122"/>
                <a:ea typeface="微软雅黑" pitchFamily="34" charset="-122"/>
              </a:rPr>
              <a:t>◇</a:t>
            </a:r>
            <a:r>
              <a:rPr lang="zh-CN" altLang="en-US" sz="1200" noProof="1" smtClean="0">
                <a:latin typeface="微软雅黑" pitchFamily="34" charset="-122"/>
                <a:ea typeface="微软雅黑" pitchFamily="34" charset="-122"/>
              </a:rPr>
              <a:t>义务：政治上：听命天子，朝觐</a:t>
            </a:r>
            <a:r>
              <a:rPr lang="zh-CN" altLang="en-US" sz="1200" noProof="1">
                <a:latin typeface="微软雅黑" pitchFamily="34" charset="-122"/>
                <a:ea typeface="微软雅黑" pitchFamily="34" charset="-122"/>
              </a:rPr>
              <a:t>述职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80000"/>
              <a:defRPr/>
            </a:pPr>
            <a:r>
              <a:rPr lang="zh-CN" altLang="en-US" sz="1200" noProof="1"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en-US" sz="1200" noProof="1" smtClean="0">
                <a:latin typeface="微软雅黑" pitchFamily="34" charset="-122"/>
                <a:ea typeface="微软雅黑" pitchFamily="34" charset="-122"/>
              </a:rPr>
              <a:t>    军事上：镇守疆土，随从</a:t>
            </a:r>
            <a:r>
              <a:rPr lang="zh-CN" altLang="en-US" sz="1200" noProof="1">
                <a:latin typeface="微软雅黑" pitchFamily="34" charset="-122"/>
                <a:ea typeface="微软雅黑" pitchFamily="34" charset="-122"/>
              </a:rPr>
              <a:t>作战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80000"/>
              <a:defRPr/>
            </a:pPr>
            <a:r>
              <a:rPr lang="zh-CN" altLang="en-US" sz="1200" noProof="1"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en-US" sz="1200" noProof="1" smtClean="0">
                <a:latin typeface="微软雅黑" pitchFamily="34" charset="-122"/>
                <a:ea typeface="微软雅黑" pitchFamily="34" charset="-122"/>
              </a:rPr>
              <a:t>    经济上：交</a:t>
            </a:r>
            <a:r>
              <a:rPr lang="zh-CN" altLang="en-US" sz="1200" noProof="1">
                <a:latin typeface="微软雅黑" pitchFamily="34" charset="-122"/>
                <a:ea typeface="微软雅黑" pitchFamily="34" charset="-122"/>
              </a:rPr>
              <a:t>纳贡赋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80000"/>
              <a:defRPr/>
            </a:pPr>
            <a:r>
              <a:rPr lang="zh-CN" altLang="en-US" sz="1200" noProof="1">
                <a:latin typeface="微软雅黑" pitchFamily="34" charset="-122"/>
                <a:ea typeface="微软雅黑" pitchFamily="34" charset="-122"/>
              </a:rPr>
              <a:t>◇</a:t>
            </a:r>
            <a:r>
              <a:rPr lang="zh-CN" altLang="en-US" sz="1200" noProof="1" smtClean="0">
                <a:latin typeface="微软雅黑" pitchFamily="34" charset="-122"/>
                <a:ea typeface="微软雅黑" pitchFamily="34" charset="-122"/>
              </a:rPr>
              <a:t>权利：</a:t>
            </a:r>
            <a:r>
              <a:rPr lang="en-US" altLang="zh-CN" sz="1200" noProof="1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200" noProof="1">
                <a:latin typeface="微软雅黑" pitchFamily="34" charset="-122"/>
                <a:ea typeface="微软雅黑" pitchFamily="34" charset="-122"/>
              </a:rPr>
              <a:t>世袭领有</a:t>
            </a:r>
            <a:r>
              <a:rPr lang="zh-CN" altLang="en-US" sz="1200" noProof="1" smtClean="0">
                <a:latin typeface="微软雅黑" pitchFamily="34" charset="-122"/>
                <a:ea typeface="微软雅黑" pitchFamily="34" charset="-122"/>
              </a:rPr>
              <a:t>封土，在</a:t>
            </a:r>
            <a:r>
              <a:rPr lang="zh-CN" altLang="en-US" sz="1200" noProof="1">
                <a:latin typeface="微软雅黑" pitchFamily="34" charset="-122"/>
                <a:ea typeface="微软雅黑" pitchFamily="34" charset="-122"/>
              </a:rPr>
              <a:t>封土内再</a:t>
            </a:r>
            <a:r>
              <a:rPr lang="zh-CN" altLang="en-US" sz="1200" noProof="1" smtClean="0">
                <a:latin typeface="微软雅黑" pitchFamily="34" charset="-122"/>
                <a:ea typeface="微软雅黑" pitchFamily="34" charset="-122"/>
              </a:rPr>
              <a:t>分封，高度</a:t>
            </a:r>
            <a:r>
              <a:rPr lang="zh-CN" altLang="en-US" sz="1200" noProof="1">
                <a:latin typeface="微软雅黑" pitchFamily="34" charset="-122"/>
                <a:ea typeface="微软雅黑" pitchFamily="34" charset="-122"/>
              </a:rPr>
              <a:t>自主的行政</a:t>
            </a:r>
            <a:r>
              <a:rPr lang="zh-CN" altLang="en-US" sz="1200" noProof="1" smtClean="0">
                <a:latin typeface="微软雅黑" pitchFamily="34" charset="-122"/>
                <a:ea typeface="微软雅黑" pitchFamily="34" charset="-122"/>
              </a:rPr>
              <a:t>权力</a:t>
            </a:r>
            <a:endParaRPr lang="en-US" altLang="zh-CN" sz="1200" noProof="1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SzPct val="80000"/>
              <a:defRPr/>
            </a:pPr>
            <a:r>
              <a:rPr lang="en-US" altLang="zh-CN" sz="1200" noProof="1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noProof="1" smtClean="0">
                <a:latin typeface="微软雅黑" pitchFamily="34" charset="-122"/>
                <a:ea typeface="微软雅黑" pitchFamily="34" charset="-122"/>
              </a:rPr>
              <a:t>          </a:t>
            </a:r>
            <a:r>
              <a:rPr lang="zh-CN" altLang="en-US" sz="1200" noProof="1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1200" noProof="1">
                <a:latin typeface="微软雅黑" pitchFamily="34" charset="-122"/>
                <a:ea typeface="微软雅黑" pitchFamily="34" charset="-122"/>
              </a:rPr>
              <a:t>设置官员</a:t>
            </a:r>
            <a:r>
              <a:rPr lang="zh-CN" altLang="en-US" sz="1200" noProof="1" smtClean="0">
                <a:latin typeface="微软雅黑" pitchFamily="34" charset="-122"/>
                <a:ea typeface="微软雅黑" pitchFamily="34" charset="-122"/>
              </a:rPr>
              <a:t>、建立</a:t>
            </a:r>
            <a:r>
              <a:rPr lang="zh-CN" altLang="en-US" sz="1200" noProof="1">
                <a:latin typeface="微软雅黑" pitchFamily="34" charset="-122"/>
                <a:ea typeface="微软雅黑" pitchFamily="34" charset="-122"/>
              </a:rPr>
              <a:t>武装、征派赋役等）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606734" y="786622"/>
            <a:ext cx="4989557" cy="1434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577" tIns="24289" rIns="48577" bIns="2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indent="449263" eaLnBrk="1" hangingPunct="1">
              <a:lnSpc>
                <a:spcPct val="150000"/>
              </a:lnSpc>
              <a:defRPr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第一，加强了周天子对地方的统治。</a:t>
            </a:r>
          </a:p>
          <a:p>
            <a:pPr indent="449263" eaLnBrk="1" hangingPunct="1">
              <a:lnSpc>
                <a:spcPct val="150000"/>
              </a:lnSpc>
              <a:defRPr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第二，开发了西周边远地区，扩大统治区域。</a:t>
            </a:r>
          </a:p>
          <a:p>
            <a:pPr indent="449263" eaLnBrk="1" hangingPunct="1">
              <a:lnSpc>
                <a:spcPct val="150000"/>
              </a:lnSpc>
              <a:defRPr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第三，周天子具有至尊权威，国家政权也逐渐由松散趋向严密。</a:t>
            </a:r>
          </a:p>
          <a:p>
            <a:pPr indent="449263" eaLnBrk="1" hangingPunct="1">
              <a:lnSpc>
                <a:spcPct val="150000"/>
              </a:lnSpc>
              <a:defRPr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第四，西周贵族集团形成了森严的等级序列。形成对周王室众星捧月般的政治格局。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56555" y="463729"/>
            <a:ext cx="506265" cy="23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作用</a:t>
            </a: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2688767" y="2678925"/>
            <a:ext cx="2907914" cy="23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 algn="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开疆拓土       以藩屏周      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天下共主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0" y="0"/>
            <a:ext cx="5761038" cy="324008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12045" r="31981" b="24572"/>
          <a:stretch>
            <a:fillRect/>
          </a:stretch>
        </p:blipFill>
        <p:spPr>
          <a:xfrm>
            <a:off x="1284554" y="1309707"/>
            <a:ext cx="1234502" cy="109855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519056" y="1517684"/>
            <a:ext cx="1986865" cy="502934"/>
          </a:xfrm>
          <a:prstGeom prst="rect">
            <a:avLst/>
          </a:prstGeom>
        </p:spPr>
        <p:txBody>
          <a:bodyPr wrap="square" lIns="40870" tIns="20435" rIns="40870" bIns="20435" anchor="t">
            <a:spAutoFit/>
          </a:bodyPr>
          <a:lstStyle/>
          <a:p>
            <a:pPr algn="ctr" fontAlgn="ctr"/>
            <a:r>
              <a:rPr lang="zh-CN" altLang="en-US" sz="3000" b="1" spc="357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2" name="矩形 11"/>
          <p:cNvSpPr/>
          <p:nvPr/>
        </p:nvSpPr>
        <p:spPr>
          <a:xfrm>
            <a:off x="2660374" y="1986022"/>
            <a:ext cx="1721065" cy="194323"/>
          </a:xfrm>
          <a:prstGeom prst="rect">
            <a:avLst/>
          </a:prstGeom>
        </p:spPr>
        <p:txBody>
          <a:bodyPr wrap="none" lIns="55285" tIns="27642" rIns="55285" bIns="27642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</a:rPr>
              <a:t>THANK YOU FOR WATCHING</a:t>
            </a:r>
            <a:endParaRPr lang="zh-CN" altLang="en-US" sz="900" dirty="0"/>
          </a:p>
        </p:txBody>
      </p:sp>
      <p:pic>
        <p:nvPicPr>
          <p:cNvPr id="6" name="图片 5" descr="111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0" y="218241"/>
            <a:ext cx="2936540" cy="36545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4" b="3434"/>
          <a:stretch>
            <a:fillRect/>
          </a:stretch>
        </p:blipFill>
        <p:spPr>
          <a:xfrm>
            <a:off x="-132" y="-5951"/>
            <a:ext cx="5761170" cy="3240088"/>
          </a:xfrm>
          <a:prstGeom prst="rect">
            <a:avLst/>
          </a:prstGeom>
        </p:spPr>
      </p:pic>
      <p:grpSp>
        <p:nvGrpSpPr>
          <p:cNvPr id="2" name="组合 4"/>
          <p:cNvGrpSpPr/>
          <p:nvPr/>
        </p:nvGrpSpPr>
        <p:grpSpPr>
          <a:xfrm>
            <a:off x="2740474" y="1232752"/>
            <a:ext cx="1752603" cy="472731"/>
            <a:chOff x="5714599" y="2076217"/>
            <a:chExt cx="3864839" cy="1042586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5714599" y="2076217"/>
              <a:ext cx="2858302" cy="81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1800" b="1" spc="137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教学准备</a:t>
              </a:r>
            </a:p>
          </p:txBody>
        </p:sp>
        <p:sp>
          <p:nvSpPr>
            <p:cNvPr id="7" name="TextBox 111"/>
            <p:cNvSpPr txBox="1"/>
            <p:nvPr/>
          </p:nvSpPr>
          <p:spPr>
            <a:xfrm>
              <a:off x="5998038" y="2711531"/>
              <a:ext cx="3581400" cy="407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TEACHING PREPARATION </a:t>
              </a:r>
              <a:endParaRPr lang="zh-CN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0"/>
          <p:cNvGrpSpPr/>
          <p:nvPr/>
        </p:nvGrpSpPr>
        <p:grpSpPr>
          <a:xfrm>
            <a:off x="1731455" y="1011444"/>
            <a:ext cx="939454" cy="949630"/>
            <a:chOff x="2918306" y="1498847"/>
            <a:chExt cx="1553762" cy="157077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05" t="64843" r="34350" b="-912"/>
            <a:stretch>
              <a:fillRect/>
            </a:stretch>
          </p:blipFill>
          <p:spPr>
            <a:xfrm>
              <a:off x="2918306" y="1498847"/>
              <a:ext cx="1553762" cy="157077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3303893" y="1961070"/>
              <a:ext cx="912545" cy="738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14635">
                <a:defRPr/>
              </a:pPr>
              <a:r>
                <a:rPr lang="en-US" altLang="zh-CN" sz="2300" kern="0" dirty="0">
                  <a:solidFill>
                    <a:srgbClr val="96D02B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0 3</a:t>
              </a:r>
              <a:endParaRPr lang="zh-CN" altLang="en-US" sz="2300" kern="0" dirty="0">
                <a:solidFill>
                  <a:srgbClr val="96D02B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riangle 201"/>
          <p:cNvSpPr/>
          <p:nvPr/>
        </p:nvSpPr>
        <p:spPr>
          <a:xfrm rot="10800000">
            <a:off x="2688767" y="-4935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grpSp>
        <p:nvGrpSpPr>
          <p:cNvPr id="4" name="组合 63"/>
          <p:cNvGrpSpPr/>
          <p:nvPr/>
        </p:nvGrpSpPr>
        <p:grpSpPr>
          <a:xfrm>
            <a:off x="1498866" y="395201"/>
            <a:ext cx="404235" cy="360351"/>
            <a:chOff x="3835847" y="1395243"/>
            <a:chExt cx="1462116" cy="1303538"/>
          </a:xfrm>
        </p:grpSpPr>
        <p:sp>
          <p:nvSpPr>
            <p:cNvPr id="66" name="同心圆 65"/>
            <p:cNvSpPr/>
            <p:nvPr/>
          </p:nvSpPr>
          <p:spPr>
            <a:xfrm>
              <a:off x="3835847" y="1395243"/>
              <a:ext cx="1303538" cy="1303538"/>
            </a:xfrm>
            <a:prstGeom prst="donut">
              <a:avLst>
                <a:gd name="adj" fmla="val 3142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5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" name="组合 66"/>
            <p:cNvGrpSpPr/>
            <p:nvPr/>
          </p:nvGrpSpPr>
          <p:grpSpPr>
            <a:xfrm>
              <a:off x="4939609" y="1857832"/>
              <a:ext cx="358354" cy="358354"/>
              <a:chOff x="5917211" y="1835961"/>
              <a:chExt cx="504056" cy="504056"/>
            </a:xfrm>
          </p:grpSpPr>
          <p:sp>
            <p:nvSpPr>
              <p:cNvPr id="69" name="同心圆 68"/>
              <p:cNvSpPr/>
              <p:nvPr/>
            </p:nvSpPr>
            <p:spPr>
              <a:xfrm>
                <a:off x="5917211" y="1835961"/>
                <a:ext cx="504056" cy="504056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5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6039087" y="1981663"/>
                <a:ext cx="222754" cy="222754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5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8" name="椭圆 67"/>
            <p:cNvSpPr/>
            <p:nvPr/>
          </p:nvSpPr>
          <p:spPr>
            <a:xfrm>
              <a:off x="4151028" y="1732853"/>
              <a:ext cx="676101" cy="676101"/>
            </a:xfrm>
            <a:prstGeom prst="ellipse">
              <a:avLst/>
            </a:prstGeom>
            <a:solidFill>
              <a:srgbClr val="94CF2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200" kern="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1</a:t>
              </a:r>
              <a:endParaRPr lang="zh-CN" altLang="en-US" sz="1200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72"/>
          <p:cNvGrpSpPr/>
          <p:nvPr/>
        </p:nvGrpSpPr>
        <p:grpSpPr>
          <a:xfrm>
            <a:off x="1437991" y="1540858"/>
            <a:ext cx="404235" cy="360351"/>
            <a:chOff x="3835847" y="1395243"/>
            <a:chExt cx="1462116" cy="1303538"/>
          </a:xfrm>
        </p:grpSpPr>
        <p:sp>
          <p:nvSpPr>
            <p:cNvPr id="75" name="同心圆 74"/>
            <p:cNvSpPr/>
            <p:nvPr/>
          </p:nvSpPr>
          <p:spPr>
            <a:xfrm>
              <a:off x="3835847" y="1395243"/>
              <a:ext cx="1303538" cy="1303538"/>
            </a:xfrm>
            <a:prstGeom prst="donut">
              <a:avLst>
                <a:gd name="adj" fmla="val 3142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5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" name="组合 75"/>
            <p:cNvGrpSpPr/>
            <p:nvPr/>
          </p:nvGrpSpPr>
          <p:grpSpPr>
            <a:xfrm>
              <a:off x="4939609" y="1857832"/>
              <a:ext cx="358354" cy="358354"/>
              <a:chOff x="5917211" y="1835961"/>
              <a:chExt cx="504056" cy="504056"/>
            </a:xfrm>
          </p:grpSpPr>
          <p:sp>
            <p:nvSpPr>
              <p:cNvPr id="78" name="同心圆 77"/>
              <p:cNvSpPr/>
              <p:nvPr/>
            </p:nvSpPr>
            <p:spPr>
              <a:xfrm>
                <a:off x="5917211" y="1835961"/>
                <a:ext cx="504056" cy="504056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5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6039087" y="1981663"/>
                <a:ext cx="222754" cy="222754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5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7" name="椭圆 76"/>
            <p:cNvSpPr/>
            <p:nvPr/>
          </p:nvSpPr>
          <p:spPr>
            <a:xfrm>
              <a:off x="4151028" y="1732853"/>
              <a:ext cx="676101" cy="676101"/>
            </a:xfrm>
            <a:prstGeom prst="ellipse">
              <a:avLst/>
            </a:prstGeom>
            <a:solidFill>
              <a:srgbClr val="94CF2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500" kern="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1500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97"/>
          <p:cNvGrpSpPr/>
          <p:nvPr/>
        </p:nvGrpSpPr>
        <p:grpSpPr>
          <a:xfrm>
            <a:off x="310820" y="755552"/>
            <a:ext cx="1100805" cy="1100678"/>
            <a:chOff x="1535382" y="1258858"/>
            <a:chExt cx="2462552" cy="246255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99" name="椭圆 4"/>
            <p:cNvSpPr/>
            <p:nvPr/>
          </p:nvSpPr>
          <p:spPr>
            <a:xfrm>
              <a:off x="1535382" y="1258858"/>
              <a:ext cx="2462552" cy="2462552"/>
            </a:xfrm>
            <a:custGeom>
              <a:avLst/>
              <a:gdLst/>
              <a:ahLst/>
              <a:cxnLst/>
              <a:rect l="l" t="t" r="r" b="b"/>
              <a:pathLst>
                <a:path w="2462552" h="2462552">
                  <a:moveTo>
                    <a:pt x="1227568" y="229220"/>
                  </a:moveTo>
                  <a:cubicBezTo>
                    <a:pt x="682374" y="229220"/>
                    <a:pt x="240407" y="671187"/>
                    <a:pt x="240407" y="1216381"/>
                  </a:cubicBezTo>
                  <a:cubicBezTo>
                    <a:pt x="240407" y="1761575"/>
                    <a:pt x="682374" y="2203542"/>
                    <a:pt x="1227568" y="2203542"/>
                  </a:cubicBezTo>
                  <a:cubicBezTo>
                    <a:pt x="1772762" y="2203542"/>
                    <a:pt x="2214729" y="1761575"/>
                    <a:pt x="2214729" y="1216381"/>
                  </a:cubicBezTo>
                  <a:cubicBezTo>
                    <a:pt x="2214729" y="671187"/>
                    <a:pt x="1772762" y="229220"/>
                    <a:pt x="1227568" y="229220"/>
                  </a:cubicBezTo>
                  <a:close/>
                  <a:moveTo>
                    <a:pt x="1231276" y="0"/>
                  </a:moveTo>
                  <a:cubicBezTo>
                    <a:pt x="1911291" y="0"/>
                    <a:pt x="2462552" y="551261"/>
                    <a:pt x="2462552" y="1231276"/>
                  </a:cubicBezTo>
                  <a:cubicBezTo>
                    <a:pt x="2462552" y="1911291"/>
                    <a:pt x="1911291" y="2462552"/>
                    <a:pt x="1231276" y="2462552"/>
                  </a:cubicBezTo>
                  <a:cubicBezTo>
                    <a:pt x="551261" y="2462552"/>
                    <a:pt x="0" y="1911291"/>
                    <a:pt x="0" y="1231276"/>
                  </a:cubicBezTo>
                  <a:cubicBezTo>
                    <a:pt x="0" y="551261"/>
                    <a:pt x="551261" y="0"/>
                    <a:pt x="1231276" y="0"/>
                  </a:cubicBezTo>
                  <a:close/>
                </a:path>
              </a:pathLst>
            </a:custGeom>
            <a:solidFill>
              <a:srgbClr val="94C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0703" tIns="25352" rIns="50703" bIns="25352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TextBox 43"/>
            <p:cNvSpPr txBox="1"/>
            <p:nvPr/>
          </p:nvSpPr>
          <p:spPr>
            <a:xfrm>
              <a:off x="1645570" y="2207791"/>
              <a:ext cx="2262826" cy="6541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486044"/>
              <a:r>
                <a:rPr lang="zh-CN" altLang="en-US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教学准备</a:t>
              </a:r>
            </a:p>
          </p:txBody>
        </p:sp>
      </p:grpSp>
      <p:pic>
        <p:nvPicPr>
          <p:cNvPr id="106" name="图片 10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TextBox 51"/>
          <p:cNvSpPr txBox="1"/>
          <p:nvPr/>
        </p:nvSpPr>
        <p:spPr>
          <a:xfrm>
            <a:off x="1954820" y="559725"/>
            <a:ext cx="3423630" cy="776021"/>
          </a:xfrm>
          <a:prstGeom prst="rect">
            <a:avLst/>
          </a:prstGeom>
          <a:noFill/>
        </p:spPr>
        <p:txBody>
          <a:bodyPr wrap="square" lIns="55285" tIns="27642" rIns="55285" bIns="2764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       钻研</a:t>
            </a:r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年新课标和岳麓版教材、朝阳目标教材，对考点内容深入分析、研读，把握考试方向和重难点。</a:t>
            </a:r>
            <a:endParaRPr lang="zh-CN" altLang="en-US" sz="1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54820" y="1437737"/>
            <a:ext cx="3607780" cy="776021"/>
          </a:xfrm>
          <a:prstGeom prst="rect">
            <a:avLst/>
          </a:prstGeom>
          <a:noFill/>
        </p:spPr>
        <p:txBody>
          <a:bodyPr wrap="square" lIns="55285" tIns="27642" rIns="55285" bIns="2764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       依据历史学科核心素养，突出“史料实证”素养的落实，阅读相关史学著作，增加学术材料，加深对重难点的认识。</a:t>
            </a:r>
            <a:endParaRPr lang="zh-CN" altLang="en-US" sz="120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4" name="组合 72"/>
          <p:cNvGrpSpPr/>
          <p:nvPr/>
        </p:nvGrpSpPr>
        <p:grpSpPr>
          <a:xfrm>
            <a:off x="1338916" y="2470799"/>
            <a:ext cx="404235" cy="360351"/>
            <a:chOff x="3835847" y="1395243"/>
            <a:chExt cx="1462116" cy="1303538"/>
          </a:xfrm>
        </p:grpSpPr>
        <p:sp>
          <p:nvSpPr>
            <p:cNvPr id="55" name="同心圆 54"/>
            <p:cNvSpPr/>
            <p:nvPr/>
          </p:nvSpPr>
          <p:spPr>
            <a:xfrm>
              <a:off x="3835847" y="1395243"/>
              <a:ext cx="1303538" cy="1303538"/>
            </a:xfrm>
            <a:prstGeom prst="donut">
              <a:avLst>
                <a:gd name="adj" fmla="val 3142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5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6" name="组合 75"/>
            <p:cNvGrpSpPr/>
            <p:nvPr/>
          </p:nvGrpSpPr>
          <p:grpSpPr>
            <a:xfrm>
              <a:off x="4939609" y="1857832"/>
              <a:ext cx="358354" cy="358354"/>
              <a:chOff x="5917211" y="1835961"/>
              <a:chExt cx="504056" cy="504056"/>
            </a:xfrm>
          </p:grpSpPr>
          <p:sp>
            <p:nvSpPr>
              <p:cNvPr id="64" name="同心圆 63"/>
              <p:cNvSpPr/>
              <p:nvPr/>
            </p:nvSpPr>
            <p:spPr>
              <a:xfrm>
                <a:off x="5917211" y="1835961"/>
                <a:ext cx="504056" cy="504056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5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6039087" y="1981663"/>
                <a:ext cx="222754" cy="222754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5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2" name="椭圆 61"/>
            <p:cNvSpPr/>
            <p:nvPr/>
          </p:nvSpPr>
          <p:spPr>
            <a:xfrm>
              <a:off x="4151028" y="1732853"/>
              <a:ext cx="676101" cy="676101"/>
            </a:xfrm>
            <a:prstGeom prst="ellipse">
              <a:avLst/>
            </a:prstGeom>
            <a:solidFill>
              <a:srgbClr val="94CF2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500" kern="0" dirty="0" smtClean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3</a:t>
              </a:r>
              <a:endParaRPr lang="zh-CN" altLang="en-US" sz="1500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821538" y="2378963"/>
            <a:ext cx="3741061" cy="535955"/>
          </a:xfrm>
          <a:prstGeom prst="rect">
            <a:avLst/>
          </a:prstGeom>
          <a:noFill/>
        </p:spPr>
        <p:txBody>
          <a:bodyPr wrap="square" lIns="55285" tIns="27642" rIns="55285" bIns="2764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       精选北京和全国高考真题进行讲解，深钻经典题，强化经典题在备考中的运用。</a:t>
            </a:r>
            <a:endParaRPr lang="zh-CN" altLang="en-US" sz="12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4" b="3434"/>
          <a:stretch>
            <a:fillRect/>
          </a:stretch>
        </p:blipFill>
        <p:spPr>
          <a:xfrm>
            <a:off x="2057" y="0"/>
            <a:ext cx="5758981" cy="3240088"/>
          </a:xfrm>
          <a:prstGeom prst="rect">
            <a:avLst/>
          </a:prstGeom>
        </p:spPr>
      </p:pic>
      <p:grpSp>
        <p:nvGrpSpPr>
          <p:cNvPr id="2" name="组合 4"/>
          <p:cNvGrpSpPr/>
          <p:nvPr/>
        </p:nvGrpSpPr>
        <p:grpSpPr>
          <a:xfrm>
            <a:off x="2725117" y="1232752"/>
            <a:ext cx="1752603" cy="472731"/>
            <a:chOff x="5714599" y="2076217"/>
            <a:chExt cx="3864839" cy="1042586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5714599" y="2076217"/>
              <a:ext cx="2858302" cy="81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1800" b="1" spc="137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教学过程</a:t>
              </a:r>
            </a:p>
          </p:txBody>
        </p:sp>
        <p:sp>
          <p:nvSpPr>
            <p:cNvPr id="7" name="TextBox 111"/>
            <p:cNvSpPr txBox="1"/>
            <p:nvPr/>
          </p:nvSpPr>
          <p:spPr>
            <a:xfrm>
              <a:off x="5998038" y="2711531"/>
              <a:ext cx="3581400" cy="407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TEACHING PROCESS </a:t>
              </a:r>
              <a:endParaRPr lang="zh-CN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0"/>
          <p:cNvGrpSpPr/>
          <p:nvPr/>
        </p:nvGrpSpPr>
        <p:grpSpPr>
          <a:xfrm>
            <a:off x="1731455" y="1011444"/>
            <a:ext cx="939454" cy="949630"/>
            <a:chOff x="2918306" y="1498847"/>
            <a:chExt cx="1553762" cy="157077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05" t="64843" r="34350" b="-912"/>
            <a:stretch>
              <a:fillRect/>
            </a:stretch>
          </p:blipFill>
          <p:spPr>
            <a:xfrm>
              <a:off x="2918306" y="1498847"/>
              <a:ext cx="1553762" cy="157077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3269098" y="1961070"/>
              <a:ext cx="896638" cy="738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14635">
                <a:defRPr/>
              </a:pPr>
              <a:r>
                <a:rPr lang="en-US" altLang="zh-CN" sz="2300" kern="0" dirty="0">
                  <a:solidFill>
                    <a:srgbClr val="96D02B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0 4</a:t>
              </a:r>
              <a:endParaRPr lang="zh-CN" altLang="en-US" sz="2300" kern="0" dirty="0">
                <a:solidFill>
                  <a:srgbClr val="96D02B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519" y="1545634"/>
            <a:ext cx="3326028" cy="332823"/>
          </a:xfrm>
          <a:prstGeom prst="rect">
            <a:avLst/>
          </a:prstGeom>
          <a:noFill/>
        </p:spPr>
        <p:txBody>
          <a:bodyPr wrap="square" lIns="55285" tIns="27642" rIns="55285" bIns="27642" rtlCol="0">
            <a:spAutoFit/>
          </a:bodyPr>
          <a:lstStyle/>
          <a:p>
            <a:pPr lvl="0"/>
            <a:r>
              <a:rPr lang="zh-CN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一、夏商西周时期的政治</a:t>
            </a:r>
            <a:endParaRPr lang="zh-CN" altLang="en-US" sz="1800" b="1" dirty="0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gray">
          <a:xfrm>
            <a:off x="571499" y="208410"/>
            <a:ext cx="4495801" cy="131559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27642" tIns="26874" rIns="27642" bIns="26874" anchor="ctr" anchorCtr="1"/>
          <a:lstStyle/>
          <a:p>
            <a:pPr defTabSz="431911">
              <a:lnSpc>
                <a:spcPct val="90000"/>
              </a:lnSpc>
              <a:spcBef>
                <a:spcPct val="0"/>
              </a:spcBef>
              <a:defRPr/>
            </a:pPr>
            <a:endParaRPr lang="en-US" altLang="zh-CN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14400" y="771585"/>
            <a:ext cx="416242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1911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（公元前</a:t>
            </a:r>
            <a:r>
              <a:rPr lang="en-US" altLang="zh-CN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2070</a:t>
            </a:r>
            <a:r>
              <a:rPr lang="zh-CN" alt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zh-CN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----</a:t>
            </a:r>
            <a:r>
              <a:rPr lang="zh-CN" alt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公元前</a:t>
            </a:r>
            <a:r>
              <a:rPr lang="en-US" altLang="zh-CN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1046</a:t>
            </a:r>
            <a:r>
              <a:rPr lang="zh-CN" alt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zh-CN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----</a:t>
            </a:r>
            <a:r>
              <a:rPr lang="zh-CN" alt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约公元前</a:t>
            </a:r>
            <a:r>
              <a:rPr lang="en-US" altLang="zh-CN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770</a:t>
            </a:r>
            <a:r>
              <a:rPr lang="zh-CN" alt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年）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6900" y="352425"/>
            <a:ext cx="1743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夏商西周时期</a:t>
            </a:r>
            <a:endParaRPr lang="en-US" altLang="zh-CN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9624" y="1927746"/>
            <a:ext cx="531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【考点】西周的分封制与宗法制</a:t>
            </a:r>
            <a:endParaRPr lang="en-US" altLang="zh-CN" sz="12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【课标】了解西周的分封制与宗法制的基本内容；认识中国早期政治制度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</TotalTime>
  <Words>4200</Words>
  <Application>Microsoft Office PowerPoint</Application>
  <PresentationFormat>自定义</PresentationFormat>
  <Paragraphs>330</Paragraphs>
  <Slides>56</Slides>
  <Notes>48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5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为什么分封？</vt:lpstr>
      <vt:lpstr>为什么分封？</vt:lpstr>
      <vt:lpstr>PowerPoint 演示文稿</vt:lpstr>
      <vt:lpstr>PowerPoint 演示文稿</vt:lpstr>
      <vt:lpstr>PowerPoint 演示文稿</vt:lpstr>
      <vt:lpstr>PowerPoint 演示文稿</vt:lpstr>
      <vt:lpstr>分封制与外服的不同</vt:lpstr>
      <vt:lpstr>PowerPoint 演示文稿</vt:lpstr>
      <vt:lpstr>PowerPoint 演示文稿</vt:lpstr>
      <vt:lpstr>诸侯对周天子履行的义务</vt:lpstr>
      <vt:lpstr>诸侯对周天子履行的义务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140</cp:revision>
  <dcterms:created xsi:type="dcterms:W3CDTF">2016-10-06T06:02:00Z</dcterms:created>
  <dcterms:modified xsi:type="dcterms:W3CDTF">2020-02-04T15:28:21Z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