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256" r:id="rId2"/>
    <p:sldId id="259" r:id="rId3"/>
    <p:sldId id="461" r:id="rId4"/>
    <p:sldId id="462" r:id="rId5"/>
    <p:sldId id="466" r:id="rId6"/>
    <p:sldId id="468" r:id="rId7"/>
    <p:sldId id="470" r:id="rId8"/>
    <p:sldId id="474" r:id="rId9"/>
    <p:sldId id="477" r:id="rId10"/>
    <p:sldId id="388" r:id="rId11"/>
    <p:sldId id="389" r:id="rId12"/>
    <p:sldId id="479" r:id="rId13"/>
    <p:sldId id="391" r:id="rId14"/>
    <p:sldId id="490" r:id="rId15"/>
    <p:sldId id="392" r:id="rId16"/>
    <p:sldId id="491" r:id="rId17"/>
    <p:sldId id="395" r:id="rId18"/>
    <p:sldId id="293" r:id="rId19"/>
    <p:sldId id="294" r:id="rId20"/>
    <p:sldId id="393" r:id="rId21"/>
    <p:sldId id="394" r:id="rId22"/>
    <p:sldId id="492" r:id="rId23"/>
    <p:sldId id="396" r:id="rId24"/>
    <p:sldId id="397" r:id="rId25"/>
    <p:sldId id="480" r:id="rId26"/>
    <p:sldId id="299" r:id="rId27"/>
    <p:sldId id="300" r:id="rId28"/>
    <p:sldId id="301" r:id="rId29"/>
    <p:sldId id="493" r:id="rId30"/>
    <p:sldId id="302" r:id="rId31"/>
    <p:sldId id="303" r:id="rId32"/>
    <p:sldId id="398" r:id="rId33"/>
    <p:sldId id="399" r:id="rId34"/>
    <p:sldId id="494" r:id="rId35"/>
    <p:sldId id="481" r:id="rId36"/>
    <p:sldId id="400" r:id="rId37"/>
    <p:sldId id="401" r:id="rId38"/>
    <p:sldId id="483" r:id="rId39"/>
    <p:sldId id="484" r:id="rId40"/>
    <p:sldId id="402" r:id="rId41"/>
    <p:sldId id="403" r:id="rId42"/>
    <p:sldId id="404" r:id="rId43"/>
    <p:sldId id="405" r:id="rId44"/>
    <p:sldId id="406" r:id="rId45"/>
    <p:sldId id="495" r:id="rId46"/>
    <p:sldId id="407" r:id="rId47"/>
    <p:sldId id="284" r:id="rId48"/>
  </p:sldIdLst>
  <p:sldSz cx="5761038" cy="3240088"/>
  <p:notesSz cx="6858000" cy="9144000"/>
  <p:defaultTextStyle>
    <a:defPPr>
      <a:defRPr lang="zh-CN"/>
    </a:defPPr>
    <a:lvl1pPr marL="0" algn="l" defTabSz="420777" rtl="0" eaLnBrk="1" latinLnBrk="0" hangingPunct="1">
      <a:defRPr sz="800" kern="1200">
        <a:solidFill>
          <a:schemeClr val="tx1"/>
        </a:solidFill>
        <a:latin typeface="+mn-lt"/>
        <a:ea typeface="+mn-ea"/>
        <a:cs typeface="+mn-cs"/>
      </a:defRPr>
    </a:lvl1pPr>
    <a:lvl2pPr marL="210389" algn="l" defTabSz="420777" rtl="0" eaLnBrk="1" latinLnBrk="0" hangingPunct="1">
      <a:defRPr sz="800" kern="1200">
        <a:solidFill>
          <a:schemeClr val="tx1"/>
        </a:solidFill>
        <a:latin typeface="+mn-lt"/>
        <a:ea typeface="+mn-ea"/>
        <a:cs typeface="+mn-cs"/>
      </a:defRPr>
    </a:lvl2pPr>
    <a:lvl3pPr marL="420777" algn="l" defTabSz="420777" rtl="0" eaLnBrk="1" latinLnBrk="0" hangingPunct="1">
      <a:defRPr sz="800" kern="1200">
        <a:solidFill>
          <a:schemeClr val="tx1"/>
        </a:solidFill>
        <a:latin typeface="+mn-lt"/>
        <a:ea typeface="+mn-ea"/>
        <a:cs typeface="+mn-cs"/>
      </a:defRPr>
    </a:lvl3pPr>
    <a:lvl4pPr marL="631166" algn="l" defTabSz="420777" rtl="0" eaLnBrk="1" latinLnBrk="0" hangingPunct="1">
      <a:defRPr sz="800" kern="1200">
        <a:solidFill>
          <a:schemeClr val="tx1"/>
        </a:solidFill>
        <a:latin typeface="+mn-lt"/>
        <a:ea typeface="+mn-ea"/>
        <a:cs typeface="+mn-cs"/>
      </a:defRPr>
    </a:lvl4pPr>
    <a:lvl5pPr marL="841939" algn="l" defTabSz="420777" rtl="0" eaLnBrk="1" latinLnBrk="0" hangingPunct="1">
      <a:defRPr sz="800" kern="1200">
        <a:solidFill>
          <a:schemeClr val="tx1"/>
        </a:solidFill>
        <a:latin typeface="+mn-lt"/>
        <a:ea typeface="+mn-ea"/>
        <a:cs typeface="+mn-cs"/>
      </a:defRPr>
    </a:lvl5pPr>
    <a:lvl6pPr marL="1052327" algn="l" defTabSz="420777" rtl="0" eaLnBrk="1" latinLnBrk="0" hangingPunct="1">
      <a:defRPr sz="800" kern="1200">
        <a:solidFill>
          <a:schemeClr val="tx1"/>
        </a:solidFill>
        <a:latin typeface="+mn-lt"/>
        <a:ea typeface="+mn-ea"/>
        <a:cs typeface="+mn-cs"/>
      </a:defRPr>
    </a:lvl6pPr>
    <a:lvl7pPr marL="1262716" algn="l" defTabSz="420777" rtl="0" eaLnBrk="1" latinLnBrk="0" hangingPunct="1">
      <a:defRPr sz="800" kern="1200">
        <a:solidFill>
          <a:schemeClr val="tx1"/>
        </a:solidFill>
        <a:latin typeface="+mn-lt"/>
        <a:ea typeface="+mn-ea"/>
        <a:cs typeface="+mn-cs"/>
      </a:defRPr>
    </a:lvl7pPr>
    <a:lvl8pPr marL="1473105" algn="l" defTabSz="420777" rtl="0" eaLnBrk="1" latinLnBrk="0" hangingPunct="1">
      <a:defRPr sz="800" kern="1200">
        <a:solidFill>
          <a:schemeClr val="tx1"/>
        </a:solidFill>
        <a:latin typeface="+mn-lt"/>
        <a:ea typeface="+mn-ea"/>
        <a:cs typeface="+mn-cs"/>
      </a:defRPr>
    </a:lvl8pPr>
    <a:lvl9pPr marL="1683494" algn="l" defTabSz="420777" rtl="0" eaLnBrk="1" latinLnBrk="0" hangingPunct="1">
      <a:defRPr sz="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C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9" autoAdjust="0"/>
    <p:restoredTop sz="37106" autoAdjust="0"/>
  </p:normalViewPr>
  <p:slideViewPr>
    <p:cSldViewPr snapToGrid="0" showGuides="1">
      <p:cViewPr>
        <p:scale>
          <a:sx n="120" d="100"/>
          <a:sy n="120" d="100"/>
        </p:scale>
        <p:origin x="-924" y="-248"/>
      </p:cViewPr>
      <p:guideLst>
        <p:guide orient="horz" pos="1191"/>
        <p:guide orient="horz" pos="1123"/>
        <p:guide pos="1821"/>
        <p:guide pos="109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5CE6C-7D12-4367-8E70-794DE029FEEA}" type="datetimeFigureOut">
              <a:rPr lang="zh-CN" altLang="en-US" smtClean="0"/>
              <a:pPr/>
              <a:t>2020/2/4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96440-F0BF-41AB-AD52-E92AAD722AB5}" type="slidenum">
              <a:rPr lang="zh-CN" altLang="en-US" smtClean="0"/>
              <a:pPr/>
              <a:t>‹#›</a:t>
            </a:fld>
            <a:endParaRPr lang="zh-CN" altLang="en-US"/>
          </a:p>
        </p:txBody>
      </p:sp>
    </p:spTree>
    <p:extLst>
      <p:ext uri="{BB962C8B-B14F-4D97-AF65-F5344CB8AC3E}">
        <p14:creationId xmlns:p14="http://schemas.microsoft.com/office/powerpoint/2010/main" val="1296285578"/>
      </p:ext>
    </p:extLst>
  </p:cSld>
  <p:clrMap bg1="lt1" tx1="dk1" bg2="lt2" tx2="dk2" accent1="accent1" accent2="accent2" accent3="accent3" accent4="accent4" accent5="accent5" accent6="accent6" hlink="hlink" folHlink="folHlink"/>
  <p:notesStyle>
    <a:lvl1pPr marL="0" algn="l" defTabSz="552846" rtl="0" eaLnBrk="1" latinLnBrk="0" hangingPunct="1">
      <a:defRPr sz="700" kern="1200">
        <a:solidFill>
          <a:schemeClr val="tx1"/>
        </a:solidFill>
        <a:latin typeface="+mn-lt"/>
        <a:ea typeface="+mn-ea"/>
        <a:cs typeface="+mn-cs"/>
      </a:defRPr>
    </a:lvl1pPr>
    <a:lvl2pPr marL="276423" algn="l" defTabSz="552846" rtl="0" eaLnBrk="1" latinLnBrk="0" hangingPunct="1">
      <a:defRPr sz="700" kern="1200">
        <a:solidFill>
          <a:schemeClr val="tx1"/>
        </a:solidFill>
        <a:latin typeface="+mn-lt"/>
        <a:ea typeface="+mn-ea"/>
        <a:cs typeface="+mn-cs"/>
      </a:defRPr>
    </a:lvl2pPr>
    <a:lvl3pPr marL="552846" algn="l" defTabSz="552846" rtl="0" eaLnBrk="1" latinLnBrk="0" hangingPunct="1">
      <a:defRPr sz="700" kern="1200">
        <a:solidFill>
          <a:schemeClr val="tx1"/>
        </a:solidFill>
        <a:latin typeface="+mn-lt"/>
        <a:ea typeface="+mn-ea"/>
        <a:cs typeface="+mn-cs"/>
      </a:defRPr>
    </a:lvl3pPr>
    <a:lvl4pPr marL="829269" algn="l" defTabSz="552846" rtl="0" eaLnBrk="1" latinLnBrk="0" hangingPunct="1">
      <a:defRPr sz="700" kern="1200">
        <a:solidFill>
          <a:schemeClr val="tx1"/>
        </a:solidFill>
        <a:latin typeface="+mn-lt"/>
        <a:ea typeface="+mn-ea"/>
        <a:cs typeface="+mn-cs"/>
      </a:defRPr>
    </a:lvl4pPr>
    <a:lvl5pPr marL="1105692" algn="l" defTabSz="552846" rtl="0" eaLnBrk="1" latinLnBrk="0" hangingPunct="1">
      <a:defRPr sz="700" kern="1200">
        <a:solidFill>
          <a:schemeClr val="tx1"/>
        </a:solidFill>
        <a:latin typeface="+mn-lt"/>
        <a:ea typeface="+mn-ea"/>
        <a:cs typeface="+mn-cs"/>
      </a:defRPr>
    </a:lvl5pPr>
    <a:lvl6pPr marL="1382116" algn="l" defTabSz="552846" rtl="0" eaLnBrk="1" latinLnBrk="0" hangingPunct="1">
      <a:defRPr sz="700" kern="1200">
        <a:solidFill>
          <a:schemeClr val="tx1"/>
        </a:solidFill>
        <a:latin typeface="+mn-lt"/>
        <a:ea typeface="+mn-ea"/>
        <a:cs typeface="+mn-cs"/>
      </a:defRPr>
    </a:lvl6pPr>
    <a:lvl7pPr marL="1658539" algn="l" defTabSz="552846" rtl="0" eaLnBrk="1" latinLnBrk="0" hangingPunct="1">
      <a:defRPr sz="700" kern="1200">
        <a:solidFill>
          <a:schemeClr val="tx1"/>
        </a:solidFill>
        <a:latin typeface="+mn-lt"/>
        <a:ea typeface="+mn-ea"/>
        <a:cs typeface="+mn-cs"/>
      </a:defRPr>
    </a:lvl7pPr>
    <a:lvl8pPr marL="1934962" algn="l" defTabSz="552846" rtl="0" eaLnBrk="1" latinLnBrk="0" hangingPunct="1">
      <a:defRPr sz="700" kern="1200">
        <a:solidFill>
          <a:schemeClr val="tx1"/>
        </a:solidFill>
        <a:latin typeface="+mn-lt"/>
        <a:ea typeface="+mn-ea"/>
        <a:cs typeface="+mn-cs"/>
      </a:defRPr>
    </a:lvl8pPr>
    <a:lvl9pPr marL="2211385" algn="l" defTabSz="552846"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21</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23</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24</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25</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ChangeArrowheads="1" noTextEdit="1"/>
          </p:cNvSpPr>
          <p:nvPr>
            <p:ph type="sldImg" idx="4294967295"/>
          </p:nvPr>
        </p:nvSpPr>
        <p:spPr/>
      </p:sp>
      <p:sp>
        <p:nvSpPr>
          <p:cNvPr id="108547" name="文本占位符 2"/>
          <p:cNvSpPr>
            <a:spLocks noGrp="1" noChangeArrowheads="1"/>
          </p:cNvSpPr>
          <p:nvPr>
            <p:ph type="body" idx="4294967295"/>
          </p:nvPr>
        </p:nvSpPr>
        <p:spPr>
          <a:noFill/>
          <a:ln/>
        </p:spPr>
        <p:txBody>
          <a:bodyPr>
            <a:prstTxWarp prst="textNoShape">
              <a:avLst/>
            </a:prstTxWarp>
          </a:bodyPr>
          <a:lstStyle/>
          <a:p>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idx="4294967295"/>
          </p:nvPr>
        </p:nvSpPr>
        <p:spPr/>
      </p:sp>
      <p:sp>
        <p:nvSpPr>
          <p:cNvPr id="109571" name="Rectangle 3"/>
          <p:cNvSpPr>
            <a:spLocks noGrp="1" noRot="1" noChangeArrowheads="1"/>
          </p:cNvSpPr>
          <p:nvPr>
            <p:ph type="body" idx="4294967295"/>
          </p:nvPr>
        </p:nvSpPr>
        <p:spPr>
          <a:noFill/>
          <a:ln/>
        </p:spPr>
        <p:txBody>
          <a:bodyPr>
            <a:prstTxWarp prst="textNoShape">
              <a:avLst/>
            </a:prstTxWarp>
          </a:bodyPr>
          <a:lstStyle/>
          <a:p>
            <a:pPr eaLnBrk="1" hangingPunct="1"/>
            <a:r>
              <a:rPr lang="zh-CN" altLang="en-US" smtClean="0"/>
              <a:t>是谁？原因</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idx="4294967295"/>
          </p:nvPr>
        </p:nvSpPr>
        <p:spPr/>
      </p:sp>
      <p:sp>
        <p:nvSpPr>
          <p:cNvPr id="110595" name="Rectangle 3"/>
          <p:cNvSpPr>
            <a:spLocks noGrp="1" noRot="1" noChangeArrowheads="1"/>
          </p:cNvSpPr>
          <p:nvPr>
            <p:ph type="body" idx="4294967295"/>
          </p:nvPr>
        </p:nvSpPr>
        <p:spPr>
          <a:noFill/>
          <a:ln/>
        </p:spPr>
        <p:txBody>
          <a:bodyPr>
            <a:prstTxWarp prst="textNoShape">
              <a:avLst/>
            </a:prstTxWarp>
          </a:bodyPr>
          <a:lstStyle/>
          <a:p>
            <a:pPr eaLnBrk="1" hangingPunct="1"/>
            <a:r>
              <a:rPr lang="zh-CN" altLang="en-US" smtClean="0"/>
              <a:t>品种、区域、</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idx="4294967295"/>
          </p:nvPr>
        </p:nvSpPr>
        <p:spPr/>
      </p:sp>
      <p:sp>
        <p:nvSpPr>
          <p:cNvPr id="110595" name="Rectangle 3"/>
          <p:cNvSpPr>
            <a:spLocks noGrp="1" noRot="1" noChangeArrowheads="1"/>
          </p:cNvSpPr>
          <p:nvPr>
            <p:ph type="body" idx="4294967295"/>
          </p:nvPr>
        </p:nvSpPr>
        <p:spPr>
          <a:noFill/>
          <a:ln/>
        </p:spPr>
        <p:txBody>
          <a:bodyPr>
            <a:prstTxWarp prst="textNoShape">
              <a:avLst/>
            </a:prstTxWarp>
          </a:bodyPr>
          <a:lstStyle/>
          <a:p>
            <a:pPr eaLnBrk="1" hangingPunct="1"/>
            <a:r>
              <a:rPr lang="zh-CN" altLang="en-US" smtClean="0"/>
              <a:t>品种、区域、</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32</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33</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34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35</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36</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37</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38</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39</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40</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41</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42</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43</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44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45</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46</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47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720130" y="530265"/>
            <a:ext cx="4320778" cy="1128031"/>
          </a:xfrm>
        </p:spPr>
        <p:txBody>
          <a:bodyPr anchor="b"/>
          <a:lstStyle>
            <a:lvl1pPr algn="ctr">
              <a:defRPr sz="28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720130" y="1701797"/>
            <a:ext cx="4320778" cy="782271"/>
          </a:xfrm>
        </p:spPr>
        <p:txBody>
          <a:bodyPr/>
          <a:lstStyle>
            <a:lvl1pPr marL="0" indent="0" algn="ctr">
              <a:buNone/>
              <a:defRPr sz="1100"/>
            </a:lvl1pPr>
            <a:lvl2pPr marL="216148" indent="0" algn="ctr">
              <a:buNone/>
              <a:defRPr sz="900"/>
            </a:lvl2pPr>
            <a:lvl3pPr marL="431911" indent="0" algn="ctr">
              <a:buNone/>
              <a:defRPr sz="800"/>
            </a:lvl3pPr>
            <a:lvl4pPr marL="648059" indent="0" algn="ctr">
              <a:buNone/>
              <a:defRPr sz="800"/>
            </a:lvl4pPr>
            <a:lvl5pPr marL="864206" indent="0" algn="ctr">
              <a:buNone/>
              <a:defRPr sz="800"/>
            </a:lvl5pPr>
            <a:lvl6pPr marL="1079970" indent="0" algn="ctr">
              <a:buNone/>
              <a:defRPr sz="800"/>
            </a:lvl6pPr>
            <a:lvl7pPr marL="1296117" indent="0" algn="ctr">
              <a:buNone/>
              <a:defRPr sz="800"/>
            </a:lvl7pPr>
            <a:lvl8pPr marL="1512265" indent="0" algn="ctr">
              <a:buNone/>
              <a:defRPr sz="800"/>
            </a:lvl8pPr>
            <a:lvl9pPr marL="1728028" indent="0" algn="ctr">
              <a:buNone/>
              <a:defRPr sz="8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22743" y="172504"/>
            <a:ext cx="1242224" cy="2745825"/>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396072" y="172504"/>
            <a:ext cx="3654658" cy="27458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393071" y="807773"/>
            <a:ext cx="4968895" cy="1347786"/>
          </a:xfrm>
        </p:spPr>
        <p:txBody>
          <a:bodyPr anchor="b"/>
          <a:lstStyle>
            <a:lvl1pPr>
              <a:defRPr sz="28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393071" y="2168309"/>
            <a:ext cx="4968895" cy="708769"/>
          </a:xfrm>
        </p:spPr>
        <p:txBody>
          <a:bodyPr/>
          <a:lstStyle>
            <a:lvl1pPr marL="0" indent="0">
              <a:buNone/>
              <a:defRPr sz="1100">
                <a:solidFill>
                  <a:schemeClr val="tx1">
                    <a:tint val="75000"/>
                  </a:schemeClr>
                </a:solidFill>
              </a:defRPr>
            </a:lvl1pPr>
            <a:lvl2pPr marL="216148" indent="0">
              <a:buNone/>
              <a:defRPr sz="900">
                <a:solidFill>
                  <a:schemeClr val="tx1">
                    <a:tint val="75000"/>
                  </a:schemeClr>
                </a:solidFill>
              </a:defRPr>
            </a:lvl2pPr>
            <a:lvl3pPr marL="431911" indent="0">
              <a:buNone/>
              <a:defRPr sz="800">
                <a:solidFill>
                  <a:schemeClr val="tx1">
                    <a:tint val="75000"/>
                  </a:schemeClr>
                </a:solidFill>
              </a:defRPr>
            </a:lvl3pPr>
            <a:lvl4pPr marL="648059" indent="0">
              <a:buNone/>
              <a:defRPr sz="800">
                <a:solidFill>
                  <a:schemeClr val="tx1">
                    <a:tint val="75000"/>
                  </a:schemeClr>
                </a:solidFill>
              </a:defRPr>
            </a:lvl4pPr>
            <a:lvl5pPr marL="864206" indent="0">
              <a:buNone/>
              <a:defRPr sz="800">
                <a:solidFill>
                  <a:schemeClr val="tx1">
                    <a:tint val="75000"/>
                  </a:schemeClr>
                </a:solidFill>
              </a:defRPr>
            </a:lvl5pPr>
            <a:lvl6pPr marL="1079970" indent="0">
              <a:buNone/>
              <a:defRPr sz="800">
                <a:solidFill>
                  <a:schemeClr val="tx1">
                    <a:tint val="75000"/>
                  </a:schemeClr>
                </a:solidFill>
              </a:defRPr>
            </a:lvl6pPr>
            <a:lvl7pPr marL="1296117" indent="0">
              <a:buNone/>
              <a:defRPr sz="800">
                <a:solidFill>
                  <a:schemeClr val="tx1">
                    <a:tint val="75000"/>
                  </a:schemeClr>
                </a:solidFill>
              </a:defRPr>
            </a:lvl7pPr>
            <a:lvl8pPr marL="1512265" indent="0">
              <a:buNone/>
              <a:defRPr sz="800">
                <a:solidFill>
                  <a:schemeClr val="tx1">
                    <a:tint val="75000"/>
                  </a:schemeClr>
                </a:solidFill>
              </a:defRPr>
            </a:lvl8pPr>
            <a:lvl9pPr marL="1728028" indent="0">
              <a:buNone/>
              <a:defRPr sz="8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396071" y="862523"/>
            <a:ext cx="2448441" cy="20558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2916526" y="862523"/>
            <a:ext cx="2448441" cy="20558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45CC81A-D027-4A12-8E52-B5DDDC2B9315}" type="datetimeFigureOut">
              <a:rPr lang="zh-CN" altLang="en-US" smtClean="0"/>
              <a:pPr/>
              <a:t>2020/2/4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396822" y="172505"/>
            <a:ext cx="4968895" cy="62626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396822" y="794272"/>
            <a:ext cx="2437189" cy="389260"/>
          </a:xfrm>
        </p:spPr>
        <p:txBody>
          <a:bodyPr anchor="b"/>
          <a:lstStyle>
            <a:lvl1pPr marL="0" indent="0">
              <a:buNone/>
              <a:defRPr sz="1100" b="1"/>
            </a:lvl1pPr>
            <a:lvl2pPr marL="216148" indent="0">
              <a:buNone/>
              <a:defRPr sz="900" b="1"/>
            </a:lvl2pPr>
            <a:lvl3pPr marL="431911" indent="0">
              <a:buNone/>
              <a:defRPr sz="800" b="1"/>
            </a:lvl3pPr>
            <a:lvl4pPr marL="648059" indent="0">
              <a:buNone/>
              <a:defRPr sz="800" b="1"/>
            </a:lvl4pPr>
            <a:lvl5pPr marL="864206" indent="0">
              <a:buNone/>
              <a:defRPr sz="800" b="1"/>
            </a:lvl5pPr>
            <a:lvl6pPr marL="1079970" indent="0">
              <a:buNone/>
              <a:defRPr sz="800" b="1"/>
            </a:lvl6pPr>
            <a:lvl7pPr marL="1296117" indent="0">
              <a:buNone/>
              <a:defRPr sz="800" b="1"/>
            </a:lvl7pPr>
            <a:lvl8pPr marL="1512265" indent="0">
              <a:buNone/>
              <a:defRPr sz="800" b="1"/>
            </a:lvl8pPr>
            <a:lvl9pPr marL="1728028" indent="0">
              <a:buNone/>
              <a:defRPr sz="800" b="1"/>
            </a:lvl9pPr>
          </a:lstStyle>
          <a:p>
            <a:pPr lvl="0"/>
            <a:r>
              <a:rPr lang="zh-CN" altLang="en-US" smtClean="0"/>
              <a:t>单击此处编辑母版文本样式</a:t>
            </a:r>
          </a:p>
        </p:txBody>
      </p:sp>
      <p:sp>
        <p:nvSpPr>
          <p:cNvPr id="4" name="Content Placeholder 3"/>
          <p:cNvSpPr>
            <a:spLocks noGrp="1"/>
          </p:cNvSpPr>
          <p:nvPr>
            <p:ph sz="half" idx="2"/>
          </p:nvPr>
        </p:nvSpPr>
        <p:spPr>
          <a:xfrm>
            <a:off x="396822" y="1183533"/>
            <a:ext cx="2437189" cy="17407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2916526" y="794272"/>
            <a:ext cx="2449191" cy="389260"/>
          </a:xfrm>
        </p:spPr>
        <p:txBody>
          <a:bodyPr anchor="b"/>
          <a:lstStyle>
            <a:lvl1pPr marL="0" indent="0">
              <a:buNone/>
              <a:defRPr sz="1100" b="1"/>
            </a:lvl1pPr>
            <a:lvl2pPr marL="216148" indent="0">
              <a:buNone/>
              <a:defRPr sz="900" b="1"/>
            </a:lvl2pPr>
            <a:lvl3pPr marL="431911" indent="0">
              <a:buNone/>
              <a:defRPr sz="800" b="1"/>
            </a:lvl3pPr>
            <a:lvl4pPr marL="648059" indent="0">
              <a:buNone/>
              <a:defRPr sz="800" b="1"/>
            </a:lvl4pPr>
            <a:lvl5pPr marL="864206" indent="0">
              <a:buNone/>
              <a:defRPr sz="800" b="1"/>
            </a:lvl5pPr>
            <a:lvl6pPr marL="1079970" indent="0">
              <a:buNone/>
              <a:defRPr sz="800" b="1"/>
            </a:lvl6pPr>
            <a:lvl7pPr marL="1296117" indent="0">
              <a:buNone/>
              <a:defRPr sz="800" b="1"/>
            </a:lvl7pPr>
            <a:lvl8pPr marL="1512265" indent="0">
              <a:buNone/>
              <a:defRPr sz="800" b="1"/>
            </a:lvl8pPr>
            <a:lvl9pPr marL="1728028" indent="0">
              <a:buNone/>
              <a:defRPr sz="800" b="1"/>
            </a:lvl9pPr>
          </a:lstStyle>
          <a:p>
            <a:pPr lvl="0"/>
            <a:r>
              <a:rPr lang="zh-CN" altLang="en-US" smtClean="0"/>
              <a:t>单击此处编辑母版文本样式</a:t>
            </a:r>
          </a:p>
        </p:txBody>
      </p:sp>
      <p:sp>
        <p:nvSpPr>
          <p:cNvPr id="6" name="Content Placeholder 5"/>
          <p:cNvSpPr>
            <a:spLocks noGrp="1"/>
          </p:cNvSpPr>
          <p:nvPr>
            <p:ph sz="quarter" idx="4"/>
          </p:nvPr>
        </p:nvSpPr>
        <p:spPr>
          <a:xfrm>
            <a:off x="2916526" y="1183533"/>
            <a:ext cx="2449191" cy="17407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45CC81A-D027-4A12-8E52-B5DDDC2B9315}" type="datetimeFigureOut">
              <a:rPr lang="zh-CN" altLang="en-US" smtClean="0"/>
              <a:pPr/>
              <a:t>2020/2/4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745CC81A-D027-4A12-8E52-B5DDDC2B9315}" type="datetimeFigureOut">
              <a:rPr lang="zh-CN" altLang="en-US" smtClean="0"/>
              <a:pPr/>
              <a:t>2020/2/4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CC81A-D027-4A12-8E52-B5DDDC2B9315}" type="datetimeFigureOut">
              <a:rPr lang="zh-CN" altLang="en-US" smtClean="0"/>
              <a:pPr/>
              <a:t>2020/2/4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396823" y="216006"/>
            <a:ext cx="1858084" cy="756021"/>
          </a:xfrm>
        </p:spPr>
        <p:txBody>
          <a:bodyPr anchor="b"/>
          <a:lstStyle>
            <a:lvl1pPr>
              <a:defRPr sz="15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2449191" y="466513"/>
            <a:ext cx="2916526" cy="2302563"/>
          </a:xfrm>
        </p:spPr>
        <p:txBody>
          <a:bodyPr/>
          <a:lstStyle>
            <a:lvl1pPr>
              <a:defRPr sz="1500"/>
            </a:lvl1pPr>
            <a:lvl2pPr>
              <a:defRPr sz="1300"/>
            </a:lvl2pPr>
            <a:lvl3pPr>
              <a:defRPr sz="1100"/>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96823" y="972027"/>
            <a:ext cx="1858084" cy="1800799"/>
          </a:xfrm>
        </p:spPr>
        <p:txBody>
          <a:bodyPr/>
          <a:lstStyle>
            <a:lvl1pPr marL="0" indent="0">
              <a:buNone/>
              <a:defRPr sz="800"/>
            </a:lvl1pPr>
            <a:lvl2pPr marL="216148" indent="0">
              <a:buNone/>
              <a:defRPr sz="700"/>
            </a:lvl2pPr>
            <a:lvl3pPr marL="431911" indent="0">
              <a:buNone/>
              <a:defRPr sz="600"/>
            </a:lvl3pPr>
            <a:lvl4pPr marL="648059" indent="0">
              <a:buNone/>
              <a:defRPr sz="500"/>
            </a:lvl4pPr>
            <a:lvl5pPr marL="864206" indent="0">
              <a:buNone/>
              <a:defRPr sz="500"/>
            </a:lvl5pPr>
            <a:lvl6pPr marL="1079970" indent="0">
              <a:buNone/>
              <a:defRPr sz="500"/>
            </a:lvl6pPr>
            <a:lvl7pPr marL="1296117" indent="0">
              <a:buNone/>
              <a:defRPr sz="500"/>
            </a:lvl7pPr>
            <a:lvl8pPr marL="1512265" indent="0">
              <a:buNone/>
              <a:defRPr sz="500"/>
            </a:lvl8pPr>
            <a:lvl9pPr marL="1728028" indent="0">
              <a:buNone/>
              <a:defRPr sz="5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pPr/>
              <a:t>2020/2/4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396823" y="216006"/>
            <a:ext cx="1858084" cy="756021"/>
          </a:xfrm>
        </p:spPr>
        <p:txBody>
          <a:bodyPr anchor="b"/>
          <a:lstStyle>
            <a:lvl1pPr>
              <a:defRPr sz="15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449191" y="466513"/>
            <a:ext cx="2916526" cy="2302563"/>
          </a:xfrm>
        </p:spPr>
        <p:txBody>
          <a:bodyPr anchor="t"/>
          <a:lstStyle>
            <a:lvl1pPr marL="0" indent="0">
              <a:buNone/>
              <a:defRPr sz="1500"/>
            </a:lvl1pPr>
            <a:lvl2pPr marL="216148" indent="0">
              <a:buNone/>
              <a:defRPr sz="1300"/>
            </a:lvl2pPr>
            <a:lvl3pPr marL="431911" indent="0">
              <a:buNone/>
              <a:defRPr sz="1100"/>
            </a:lvl3pPr>
            <a:lvl4pPr marL="648059" indent="0">
              <a:buNone/>
              <a:defRPr sz="900"/>
            </a:lvl4pPr>
            <a:lvl5pPr marL="864206" indent="0">
              <a:buNone/>
              <a:defRPr sz="900"/>
            </a:lvl5pPr>
            <a:lvl6pPr marL="1079970" indent="0">
              <a:buNone/>
              <a:defRPr sz="900"/>
            </a:lvl6pPr>
            <a:lvl7pPr marL="1296117" indent="0">
              <a:buNone/>
              <a:defRPr sz="900"/>
            </a:lvl7pPr>
            <a:lvl8pPr marL="1512265" indent="0">
              <a:buNone/>
              <a:defRPr sz="900"/>
            </a:lvl8pPr>
            <a:lvl9pPr marL="1728028" indent="0">
              <a:buNone/>
              <a:defRPr sz="9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396823" y="972027"/>
            <a:ext cx="1858084" cy="1800799"/>
          </a:xfrm>
        </p:spPr>
        <p:txBody>
          <a:bodyPr/>
          <a:lstStyle>
            <a:lvl1pPr marL="0" indent="0">
              <a:buNone/>
              <a:defRPr sz="800"/>
            </a:lvl1pPr>
            <a:lvl2pPr marL="216148" indent="0">
              <a:buNone/>
              <a:defRPr sz="700"/>
            </a:lvl2pPr>
            <a:lvl3pPr marL="431911" indent="0">
              <a:buNone/>
              <a:defRPr sz="600"/>
            </a:lvl3pPr>
            <a:lvl4pPr marL="648059" indent="0">
              <a:buNone/>
              <a:defRPr sz="500"/>
            </a:lvl4pPr>
            <a:lvl5pPr marL="864206" indent="0">
              <a:buNone/>
              <a:defRPr sz="500"/>
            </a:lvl5pPr>
            <a:lvl6pPr marL="1079970" indent="0">
              <a:buNone/>
              <a:defRPr sz="500"/>
            </a:lvl6pPr>
            <a:lvl7pPr marL="1296117" indent="0">
              <a:buNone/>
              <a:defRPr sz="500"/>
            </a:lvl7pPr>
            <a:lvl8pPr marL="1512265" indent="0">
              <a:buNone/>
              <a:defRPr sz="500"/>
            </a:lvl8pPr>
            <a:lvl9pPr marL="1728028" indent="0">
              <a:buNone/>
              <a:defRPr sz="5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pPr/>
              <a:t>2020/2/4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72" y="172505"/>
            <a:ext cx="4968895" cy="626267"/>
          </a:xfrm>
          <a:prstGeom prst="rect">
            <a:avLst/>
          </a:prstGeom>
        </p:spPr>
        <p:txBody>
          <a:bodyPr vert="horz" lIns="55285" tIns="27642" rIns="55285" bIns="27642"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396072" y="862523"/>
            <a:ext cx="4968895" cy="2055806"/>
          </a:xfrm>
          <a:prstGeom prst="rect">
            <a:avLst/>
          </a:prstGeom>
        </p:spPr>
        <p:txBody>
          <a:bodyPr vert="horz" lIns="55285" tIns="27642" rIns="55285" bIns="27642"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396072" y="3003082"/>
            <a:ext cx="1296233" cy="172504"/>
          </a:xfrm>
          <a:prstGeom prst="rect">
            <a:avLst/>
          </a:prstGeom>
        </p:spPr>
        <p:txBody>
          <a:bodyPr vert="horz" lIns="55285" tIns="27642" rIns="55285" bIns="27642" rtlCol="0" anchor="ctr"/>
          <a:lstStyle>
            <a:lvl1pPr algn="l">
              <a:defRPr sz="600">
                <a:solidFill>
                  <a:schemeClr val="tx1">
                    <a:tint val="75000"/>
                  </a:schemeClr>
                </a:solidFill>
              </a:defRPr>
            </a:lvl1pPr>
          </a:lstStyle>
          <a:p>
            <a:fld id="{745CC81A-D027-4A12-8E52-B5DDDC2B9315}" type="datetimeFigureOut">
              <a:rPr lang="zh-CN" altLang="en-US" smtClean="0"/>
              <a:pPr/>
              <a:t>2020/2/4</a:t>
            </a:fld>
            <a:endParaRPr lang="zh-CN" altLang="en-US"/>
          </a:p>
        </p:txBody>
      </p:sp>
      <p:sp>
        <p:nvSpPr>
          <p:cNvPr id="5" name="Footer Placeholder 4"/>
          <p:cNvSpPr>
            <a:spLocks noGrp="1"/>
          </p:cNvSpPr>
          <p:nvPr>
            <p:ph type="ftr" sz="quarter" idx="3"/>
          </p:nvPr>
        </p:nvSpPr>
        <p:spPr>
          <a:xfrm>
            <a:off x="1908344" y="3003082"/>
            <a:ext cx="1944350" cy="172504"/>
          </a:xfrm>
          <a:prstGeom prst="rect">
            <a:avLst/>
          </a:prstGeom>
        </p:spPr>
        <p:txBody>
          <a:bodyPr vert="horz" lIns="55285" tIns="27642" rIns="55285" bIns="27642" rtlCol="0" anchor="ctr"/>
          <a:lstStyle>
            <a:lvl1pPr algn="ctr">
              <a:defRPr sz="6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068734" y="3003082"/>
            <a:ext cx="1296233" cy="172504"/>
          </a:xfrm>
          <a:prstGeom prst="rect">
            <a:avLst/>
          </a:prstGeom>
        </p:spPr>
        <p:txBody>
          <a:bodyPr vert="horz" lIns="55285" tIns="27642" rIns="55285" bIns="27642" rtlCol="0" anchor="ctr"/>
          <a:lstStyle>
            <a:lvl1pPr algn="r">
              <a:defRPr sz="600">
                <a:solidFill>
                  <a:schemeClr val="tx1">
                    <a:tint val="75000"/>
                  </a:schemeClr>
                </a:solidFill>
              </a:defRPr>
            </a:lvl1pPr>
          </a:lstStyle>
          <a:p>
            <a:fld id="{E7ED0DC7-352A-4401-8624-A008792AD5A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31911" rtl="0" eaLnBrk="1" latinLnBrk="0" hangingPunct="1">
        <a:lnSpc>
          <a:spcPct val="90000"/>
        </a:lnSpc>
        <a:spcBef>
          <a:spcPct val="0"/>
        </a:spcBef>
        <a:buNone/>
        <a:defRPr sz="2100" kern="1200">
          <a:solidFill>
            <a:schemeClr val="tx1"/>
          </a:solidFill>
          <a:latin typeface="+mj-lt"/>
          <a:ea typeface="+mj-ea"/>
          <a:cs typeface="+mj-cs"/>
        </a:defRPr>
      </a:lvl1pPr>
    </p:titleStyle>
    <p:bodyStyle>
      <a:lvl1pPr marL="107882" indent="-107882" algn="l" defTabSz="431911" rtl="0" eaLnBrk="1" latinLnBrk="0" hangingPunct="1">
        <a:lnSpc>
          <a:spcPct val="90000"/>
        </a:lnSpc>
        <a:spcBef>
          <a:spcPts val="472"/>
        </a:spcBef>
        <a:buFont typeface="Arial" panose="020B0604020202020204" pitchFamily="34" charset="0"/>
        <a:buChar char="•"/>
        <a:defRPr sz="1300" kern="1200">
          <a:solidFill>
            <a:schemeClr val="tx1"/>
          </a:solidFill>
          <a:latin typeface="+mn-lt"/>
          <a:ea typeface="+mn-ea"/>
          <a:cs typeface="+mn-cs"/>
        </a:defRPr>
      </a:lvl1pPr>
      <a:lvl2pPr marL="324029" indent="-107882" algn="l" defTabSz="431911" rtl="0" eaLnBrk="1" latinLnBrk="0" hangingPunct="1">
        <a:lnSpc>
          <a:spcPct val="90000"/>
        </a:lnSpc>
        <a:spcBef>
          <a:spcPts val="236"/>
        </a:spcBef>
        <a:buFont typeface="Arial" panose="020B0604020202020204" pitchFamily="34" charset="0"/>
        <a:buChar char="•"/>
        <a:defRPr sz="1100" kern="1200">
          <a:solidFill>
            <a:schemeClr val="tx1"/>
          </a:solidFill>
          <a:latin typeface="+mn-lt"/>
          <a:ea typeface="+mn-ea"/>
          <a:cs typeface="+mn-cs"/>
        </a:defRPr>
      </a:lvl2pPr>
      <a:lvl3pPr marL="540177" indent="-107882" algn="l" defTabSz="431911"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3pPr>
      <a:lvl4pPr marL="755940" indent="-107882" algn="l" defTabSz="431911" rtl="0" eaLnBrk="1" latinLnBrk="0" hangingPunct="1">
        <a:lnSpc>
          <a:spcPct val="90000"/>
        </a:lnSpc>
        <a:spcBef>
          <a:spcPts val="236"/>
        </a:spcBef>
        <a:buFont typeface="Arial" panose="020B0604020202020204" pitchFamily="34" charset="0"/>
        <a:buChar char="•"/>
        <a:defRPr sz="800" kern="1200">
          <a:solidFill>
            <a:schemeClr val="tx1"/>
          </a:solidFill>
          <a:latin typeface="+mn-lt"/>
          <a:ea typeface="+mn-ea"/>
          <a:cs typeface="+mn-cs"/>
        </a:defRPr>
      </a:lvl4pPr>
      <a:lvl5pPr marL="972088" indent="-107882" algn="l" defTabSz="431911" rtl="0" eaLnBrk="1" latinLnBrk="0" hangingPunct="1">
        <a:lnSpc>
          <a:spcPct val="90000"/>
        </a:lnSpc>
        <a:spcBef>
          <a:spcPts val="236"/>
        </a:spcBef>
        <a:buFont typeface="Arial" panose="020B0604020202020204" pitchFamily="34" charset="0"/>
        <a:buChar char="•"/>
        <a:defRPr sz="800" kern="1200">
          <a:solidFill>
            <a:schemeClr val="tx1"/>
          </a:solidFill>
          <a:latin typeface="+mn-lt"/>
          <a:ea typeface="+mn-ea"/>
          <a:cs typeface="+mn-cs"/>
        </a:defRPr>
      </a:lvl5pPr>
      <a:lvl6pPr marL="1188235" indent="-107882" algn="l" defTabSz="431911" rtl="0" eaLnBrk="1" latinLnBrk="0" hangingPunct="1">
        <a:lnSpc>
          <a:spcPct val="90000"/>
        </a:lnSpc>
        <a:spcBef>
          <a:spcPts val="236"/>
        </a:spcBef>
        <a:buFont typeface="Arial" panose="020B0604020202020204" pitchFamily="34" charset="0"/>
        <a:buChar char="•"/>
        <a:defRPr sz="800" kern="1200">
          <a:solidFill>
            <a:schemeClr val="tx1"/>
          </a:solidFill>
          <a:latin typeface="+mn-lt"/>
          <a:ea typeface="+mn-ea"/>
          <a:cs typeface="+mn-cs"/>
        </a:defRPr>
      </a:lvl6pPr>
      <a:lvl7pPr marL="1403999" indent="-107882" algn="l" defTabSz="431911" rtl="0" eaLnBrk="1" latinLnBrk="0" hangingPunct="1">
        <a:lnSpc>
          <a:spcPct val="90000"/>
        </a:lnSpc>
        <a:spcBef>
          <a:spcPts val="236"/>
        </a:spcBef>
        <a:buFont typeface="Arial" panose="020B0604020202020204" pitchFamily="34" charset="0"/>
        <a:buChar char="•"/>
        <a:defRPr sz="800" kern="1200">
          <a:solidFill>
            <a:schemeClr val="tx1"/>
          </a:solidFill>
          <a:latin typeface="+mn-lt"/>
          <a:ea typeface="+mn-ea"/>
          <a:cs typeface="+mn-cs"/>
        </a:defRPr>
      </a:lvl7pPr>
      <a:lvl8pPr marL="1620147" indent="-107882" algn="l" defTabSz="431911" rtl="0" eaLnBrk="1" latinLnBrk="0" hangingPunct="1">
        <a:lnSpc>
          <a:spcPct val="90000"/>
        </a:lnSpc>
        <a:spcBef>
          <a:spcPts val="236"/>
        </a:spcBef>
        <a:buFont typeface="Arial" panose="020B0604020202020204" pitchFamily="34" charset="0"/>
        <a:buChar char="•"/>
        <a:defRPr sz="800" kern="1200">
          <a:solidFill>
            <a:schemeClr val="tx1"/>
          </a:solidFill>
          <a:latin typeface="+mn-lt"/>
          <a:ea typeface="+mn-ea"/>
          <a:cs typeface="+mn-cs"/>
        </a:defRPr>
      </a:lvl8pPr>
      <a:lvl9pPr marL="1836294" indent="-107882" algn="l" defTabSz="431911" rtl="0" eaLnBrk="1" latinLnBrk="0" hangingPunct="1">
        <a:lnSpc>
          <a:spcPct val="90000"/>
        </a:lnSpc>
        <a:spcBef>
          <a:spcPts val="236"/>
        </a:spcBef>
        <a:buFont typeface="Arial" panose="020B0604020202020204" pitchFamily="34" charset="0"/>
        <a:buChar char="•"/>
        <a:defRPr sz="800" kern="1200">
          <a:solidFill>
            <a:schemeClr val="tx1"/>
          </a:solidFill>
          <a:latin typeface="+mn-lt"/>
          <a:ea typeface="+mn-ea"/>
          <a:cs typeface="+mn-cs"/>
        </a:defRPr>
      </a:lvl9pPr>
    </p:bodyStyle>
    <p:otherStyle>
      <a:defPPr>
        <a:defRPr lang="en-US"/>
      </a:defPPr>
      <a:lvl1pPr marL="0" algn="l" defTabSz="431911" rtl="0" eaLnBrk="1" latinLnBrk="0" hangingPunct="1">
        <a:defRPr sz="800" kern="1200">
          <a:solidFill>
            <a:schemeClr val="tx1"/>
          </a:solidFill>
          <a:latin typeface="+mn-lt"/>
          <a:ea typeface="+mn-ea"/>
          <a:cs typeface="+mn-cs"/>
        </a:defRPr>
      </a:lvl1pPr>
      <a:lvl2pPr marL="216148" algn="l" defTabSz="431911" rtl="0" eaLnBrk="1" latinLnBrk="0" hangingPunct="1">
        <a:defRPr sz="800" kern="1200">
          <a:solidFill>
            <a:schemeClr val="tx1"/>
          </a:solidFill>
          <a:latin typeface="+mn-lt"/>
          <a:ea typeface="+mn-ea"/>
          <a:cs typeface="+mn-cs"/>
        </a:defRPr>
      </a:lvl2pPr>
      <a:lvl3pPr marL="431911" algn="l" defTabSz="431911" rtl="0" eaLnBrk="1" latinLnBrk="0" hangingPunct="1">
        <a:defRPr sz="800" kern="1200">
          <a:solidFill>
            <a:schemeClr val="tx1"/>
          </a:solidFill>
          <a:latin typeface="+mn-lt"/>
          <a:ea typeface="+mn-ea"/>
          <a:cs typeface="+mn-cs"/>
        </a:defRPr>
      </a:lvl3pPr>
      <a:lvl4pPr marL="648059" algn="l" defTabSz="431911" rtl="0" eaLnBrk="1" latinLnBrk="0" hangingPunct="1">
        <a:defRPr sz="800" kern="1200">
          <a:solidFill>
            <a:schemeClr val="tx1"/>
          </a:solidFill>
          <a:latin typeface="+mn-lt"/>
          <a:ea typeface="+mn-ea"/>
          <a:cs typeface="+mn-cs"/>
        </a:defRPr>
      </a:lvl4pPr>
      <a:lvl5pPr marL="864206" algn="l" defTabSz="431911" rtl="0" eaLnBrk="1" latinLnBrk="0" hangingPunct="1">
        <a:defRPr sz="800" kern="1200">
          <a:solidFill>
            <a:schemeClr val="tx1"/>
          </a:solidFill>
          <a:latin typeface="+mn-lt"/>
          <a:ea typeface="+mn-ea"/>
          <a:cs typeface="+mn-cs"/>
        </a:defRPr>
      </a:lvl5pPr>
      <a:lvl6pPr marL="1079970" algn="l" defTabSz="431911" rtl="0" eaLnBrk="1" latinLnBrk="0" hangingPunct="1">
        <a:defRPr sz="800" kern="1200">
          <a:solidFill>
            <a:schemeClr val="tx1"/>
          </a:solidFill>
          <a:latin typeface="+mn-lt"/>
          <a:ea typeface="+mn-ea"/>
          <a:cs typeface="+mn-cs"/>
        </a:defRPr>
      </a:lvl6pPr>
      <a:lvl7pPr marL="1296117" algn="l" defTabSz="431911" rtl="0" eaLnBrk="1" latinLnBrk="0" hangingPunct="1">
        <a:defRPr sz="800" kern="1200">
          <a:solidFill>
            <a:schemeClr val="tx1"/>
          </a:solidFill>
          <a:latin typeface="+mn-lt"/>
          <a:ea typeface="+mn-ea"/>
          <a:cs typeface="+mn-cs"/>
        </a:defRPr>
      </a:lvl7pPr>
      <a:lvl8pPr marL="1512265" algn="l" defTabSz="431911" rtl="0" eaLnBrk="1" latinLnBrk="0" hangingPunct="1">
        <a:defRPr sz="800" kern="1200">
          <a:solidFill>
            <a:schemeClr val="tx1"/>
          </a:solidFill>
          <a:latin typeface="+mn-lt"/>
          <a:ea typeface="+mn-ea"/>
          <a:cs typeface="+mn-cs"/>
        </a:defRPr>
      </a:lvl8pPr>
      <a:lvl9pPr marL="1728028" algn="l" defTabSz="431911"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5.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764" b="55974"/>
          <a:stretch>
            <a:fillRect/>
          </a:stretch>
        </p:blipFill>
        <p:spPr>
          <a:xfrm>
            <a:off x="0" y="0"/>
            <a:ext cx="5811838" cy="3240088"/>
          </a:xfrm>
          <a:prstGeom prst="rect">
            <a:avLst/>
          </a:prstGeom>
        </p:spPr>
      </p:pic>
      <p:sp>
        <p:nvSpPr>
          <p:cNvPr id="19" name="矩形 18"/>
          <p:cNvSpPr/>
          <p:nvPr/>
        </p:nvSpPr>
        <p:spPr>
          <a:xfrm>
            <a:off x="282910" y="527793"/>
            <a:ext cx="5335686" cy="771404"/>
          </a:xfrm>
          <a:prstGeom prst="rect">
            <a:avLst/>
          </a:prstGeom>
        </p:spPr>
        <p:txBody>
          <a:bodyPr wrap="square" lIns="55285" tIns="27642" rIns="55285" bIns="27642">
            <a:spAutoFit/>
          </a:bodyPr>
          <a:lstStyle/>
          <a:p>
            <a:pPr>
              <a:lnSpc>
                <a:spcPct val="150000"/>
              </a:lnSpc>
              <a:defRPr/>
            </a:pPr>
            <a:r>
              <a:rPr lang="zh-CN" altLang="en-US" sz="1400" dirty="0" smtClean="0">
                <a:latin typeface="楷体" pitchFamily="49" charset="-122"/>
                <a:ea typeface="楷体" pitchFamily="49" charset="-122"/>
              </a:rPr>
              <a:t>通史体例中国古代史复习</a:t>
            </a:r>
          </a:p>
          <a:p>
            <a:pPr algn="ctr">
              <a:lnSpc>
                <a:spcPct val="150000"/>
              </a:lnSpc>
              <a:defRPr/>
            </a:pPr>
            <a:r>
              <a:rPr lang="zh-CN" altLang="en-US" sz="1700" dirty="0" smtClean="0">
                <a:latin typeface="微软雅黑" pitchFamily="34" charset="-122"/>
                <a:ea typeface="微软雅黑" pitchFamily="34" charset="-122"/>
              </a:rPr>
              <a:t>第一讲 </a:t>
            </a:r>
            <a:r>
              <a:rPr lang="en-US" altLang="zh-CN" sz="1700" dirty="0" smtClean="0">
                <a:latin typeface="微软雅黑" pitchFamily="34" charset="-122"/>
                <a:ea typeface="微软雅黑" pitchFamily="34" charset="-122"/>
              </a:rPr>
              <a:t> </a:t>
            </a:r>
            <a:r>
              <a:rPr lang="zh-CN" altLang="en-US" sz="1700" dirty="0" smtClean="0">
                <a:latin typeface="微软雅黑" pitchFamily="34" charset="-122"/>
                <a:ea typeface="微软雅黑" pitchFamily="34" charset="-122"/>
              </a:rPr>
              <a:t>原始社会</a:t>
            </a:r>
            <a:r>
              <a:rPr lang="en-US" altLang="zh-CN" sz="1700" dirty="0" smtClean="0">
                <a:latin typeface="微软雅黑" pitchFamily="34" charset="-122"/>
                <a:ea typeface="微软雅黑" pitchFamily="34" charset="-122"/>
              </a:rPr>
              <a:t>——</a:t>
            </a:r>
            <a:r>
              <a:rPr lang="zh-CN" altLang="en-US" sz="1700" dirty="0" smtClean="0">
                <a:latin typeface="微软雅黑" pitchFamily="34" charset="-122"/>
                <a:ea typeface="微软雅黑" pitchFamily="34" charset="-122"/>
              </a:rPr>
              <a:t>夏 商 西周（</a:t>
            </a:r>
            <a:r>
              <a:rPr lang="en-US" altLang="zh-CN" sz="1700" dirty="0" smtClean="0">
                <a:latin typeface="微软雅黑" pitchFamily="34" charset="-122"/>
                <a:ea typeface="微软雅黑" pitchFamily="34" charset="-122"/>
              </a:rPr>
              <a:t>1</a:t>
            </a:r>
            <a:r>
              <a:rPr lang="zh-CN" altLang="en-US" sz="1700" dirty="0" smtClean="0">
                <a:latin typeface="微软雅黑" pitchFamily="34" charset="-122"/>
                <a:ea typeface="微软雅黑" pitchFamily="34" charset="-122"/>
              </a:rPr>
              <a:t>）</a:t>
            </a:r>
            <a:endParaRPr lang="zh-CN" altLang="en-US" sz="2700" spc="181" dirty="0">
              <a:latin typeface="微软雅黑" panose="020B0503020204020204" pitchFamily="34" charset="-122"/>
              <a:ea typeface="微软雅黑" panose="020B0503020204020204" pitchFamily="34" charset="-122"/>
            </a:endParaRPr>
          </a:p>
        </p:txBody>
      </p:sp>
      <p:sp>
        <p:nvSpPr>
          <p:cNvPr id="20" name="矩形 19"/>
          <p:cNvSpPr/>
          <p:nvPr/>
        </p:nvSpPr>
        <p:spPr>
          <a:xfrm>
            <a:off x="282910" y="1324165"/>
            <a:ext cx="4264389" cy="1717817"/>
          </a:xfrm>
          <a:prstGeom prst="rect">
            <a:avLst/>
          </a:prstGeom>
        </p:spPr>
        <p:txBody>
          <a:bodyPr wrap="square" lIns="55285" tIns="27642" rIns="55285" bIns="27642">
            <a:spAutoFit/>
          </a:bodyPr>
          <a:lstStyle/>
          <a:p>
            <a:pPr>
              <a:lnSpc>
                <a:spcPct val="150000"/>
              </a:lnSpc>
            </a:pPr>
            <a:r>
              <a:rPr lang="zh-CN" altLang="en-US" sz="1200" spc="137" dirty="0">
                <a:solidFill>
                  <a:schemeClr val="tx1">
                    <a:lumMod val="85000"/>
                    <a:lumOff val="15000"/>
                  </a:schemeClr>
                </a:solidFill>
                <a:latin typeface="微软雅黑" panose="020B0503020204020204" pitchFamily="34" charset="-122"/>
                <a:ea typeface="微软雅黑" panose="020B0503020204020204" pitchFamily="34" charset="-122"/>
              </a:rPr>
              <a:t>学</a:t>
            </a:r>
            <a:r>
              <a:rPr lang="zh-CN" altLang="en-US" sz="1200" spc="137" dirty="0" smtClean="0">
                <a:solidFill>
                  <a:schemeClr val="tx1">
                    <a:lumMod val="85000"/>
                    <a:lumOff val="15000"/>
                  </a:schemeClr>
                </a:solidFill>
                <a:latin typeface="微软雅黑" panose="020B0503020204020204" pitchFamily="34" charset="-122"/>
                <a:ea typeface="微软雅黑" panose="020B0503020204020204" pitchFamily="34" charset="-122"/>
              </a:rPr>
              <a:t>段：高中</a:t>
            </a:r>
            <a:endParaRPr lang="zh-CN" altLang="en-US" sz="1200" spc="137"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spc="137" dirty="0" smtClean="0">
                <a:solidFill>
                  <a:schemeClr val="tx1">
                    <a:lumMod val="85000"/>
                    <a:lumOff val="15000"/>
                  </a:schemeClr>
                </a:solidFill>
                <a:latin typeface="微软雅黑" panose="020B0503020204020204" pitchFamily="34" charset="-122"/>
                <a:ea typeface="微软雅黑" panose="020B0503020204020204" pitchFamily="34" charset="-122"/>
              </a:rPr>
              <a:t>学科：历史</a:t>
            </a:r>
            <a:endParaRPr lang="zh-CN" altLang="en-US" sz="1200" spc="137"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spc="137" dirty="0" smtClean="0">
                <a:solidFill>
                  <a:schemeClr val="tx1">
                    <a:lumMod val="85000"/>
                    <a:lumOff val="15000"/>
                  </a:schemeClr>
                </a:solidFill>
                <a:latin typeface="微软雅黑" panose="020B0503020204020204" pitchFamily="34" charset="-122"/>
                <a:ea typeface="微软雅黑" panose="020B0503020204020204" pitchFamily="34" charset="-122"/>
              </a:rPr>
              <a:t>年级：高三</a:t>
            </a:r>
            <a:endParaRPr lang="zh-CN" altLang="en-US" sz="1200" spc="137"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spc="137" dirty="0" smtClean="0">
                <a:solidFill>
                  <a:schemeClr val="tx1">
                    <a:lumMod val="85000"/>
                    <a:lumOff val="15000"/>
                  </a:schemeClr>
                </a:solidFill>
                <a:latin typeface="微软雅黑" panose="020B0503020204020204" pitchFamily="34" charset="-122"/>
                <a:ea typeface="微软雅黑" panose="020B0503020204020204" pitchFamily="34" charset="-122"/>
              </a:rPr>
              <a:t>版本：</a:t>
            </a:r>
            <a:r>
              <a:rPr lang="zh-CN" altLang="en-US" sz="1200" dirty="0" smtClean="0">
                <a:latin typeface="微软雅黑" pitchFamily="34" charset="-122"/>
                <a:ea typeface="微软雅黑" pitchFamily="34" charset="-122"/>
              </a:rPr>
              <a:t>岳麓版教材</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朝阳高三目标教材</a:t>
            </a:r>
            <a:endParaRPr lang="zh-CN" altLang="en-US" sz="1200" spc="137"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spc="137" dirty="0" smtClean="0">
                <a:solidFill>
                  <a:schemeClr val="tx1">
                    <a:lumMod val="85000"/>
                    <a:lumOff val="15000"/>
                  </a:schemeClr>
                </a:solidFill>
                <a:latin typeface="微软雅黑" panose="020B0503020204020204" pitchFamily="34" charset="-122"/>
                <a:ea typeface="微软雅黑" panose="020B0503020204020204" pitchFamily="34" charset="-122"/>
              </a:rPr>
              <a:t>单位：日坛中学</a:t>
            </a:r>
            <a:endParaRPr lang="zh-CN" altLang="en-US" sz="1200" spc="137"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spc="137" dirty="0" smtClean="0">
                <a:solidFill>
                  <a:schemeClr val="tx1">
                    <a:lumMod val="85000"/>
                    <a:lumOff val="15000"/>
                  </a:schemeClr>
                </a:solidFill>
                <a:latin typeface="微软雅黑" panose="020B0503020204020204" pitchFamily="34" charset="-122"/>
                <a:ea typeface="微软雅黑" panose="020B0503020204020204" pitchFamily="34" charset="-122"/>
              </a:rPr>
              <a:t>作者：柳春梅</a:t>
            </a:r>
            <a:endParaRPr lang="en-US" altLang="zh-CN" sz="1200" spc="137"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3416" t="12045" r="31981" b="24572"/>
          <a:stretch>
            <a:fillRect/>
          </a:stretch>
        </p:blipFill>
        <p:spPr>
          <a:xfrm>
            <a:off x="4780807" y="2322595"/>
            <a:ext cx="1031031" cy="917492"/>
          </a:xfrm>
          <a:prstGeom prst="rect">
            <a:avLst/>
          </a:prstGeom>
        </p:spPr>
      </p:pic>
      <p:pic>
        <p:nvPicPr>
          <p:cNvPr id="2" name="图片 1" descr="111 (2)"/>
          <p:cNvPicPr>
            <a:picLocks noChangeAspect="1"/>
          </p:cNvPicPr>
          <p:nvPr/>
        </p:nvPicPr>
        <p:blipFill>
          <a:blip r:embed="rId5"/>
          <a:stretch>
            <a:fillRect/>
          </a:stretch>
        </p:blipFill>
        <p:spPr>
          <a:xfrm>
            <a:off x="143210" y="108059"/>
            <a:ext cx="3319172" cy="413073"/>
          </a:xfrm>
          <a:prstGeom prst="rect">
            <a:avLst/>
          </a:prstGeom>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7" name="TextBox 6"/>
          <p:cNvSpPr txBox="1">
            <a:spLocks noChangeArrowheads="1"/>
          </p:cNvSpPr>
          <p:nvPr/>
        </p:nvSpPr>
        <p:spPr bwMode="auto">
          <a:xfrm>
            <a:off x="272517" y="509588"/>
            <a:ext cx="5276386" cy="2031319"/>
          </a:xfrm>
          <a:prstGeom prst="rect">
            <a:avLst/>
          </a:prstGeom>
          <a:noFill/>
          <a:ln w="9525">
            <a:noFill/>
            <a:miter lim="800000"/>
            <a:headEnd/>
            <a:tailEnd/>
          </a:ln>
        </p:spPr>
        <p:txBody>
          <a:bodyPr wrap="square" lIns="91435" tIns="45717" rIns="91435" bIns="45717">
            <a:spAutoFit/>
          </a:bodyPr>
          <a:lstStyle/>
          <a:p>
            <a:pPr>
              <a:lnSpc>
                <a:spcPct val="150000"/>
              </a:lnSpc>
            </a:pPr>
            <a:r>
              <a:rPr lang="zh-CN" altLang="en-US" sz="1400" b="1" dirty="0">
                <a:latin typeface="微软雅黑" pitchFamily="34" charset="-122"/>
                <a:ea typeface="微软雅黑" pitchFamily="34" charset="-122"/>
              </a:rPr>
              <a:t>课标</a:t>
            </a:r>
            <a:r>
              <a:rPr lang="zh-CN" altLang="en-US" sz="1400" b="1" dirty="0" smtClean="0">
                <a:latin typeface="微软雅黑" pitchFamily="34" charset="-122"/>
                <a:ea typeface="微软雅黑" pitchFamily="34" charset="-122"/>
              </a:rPr>
              <a:t>解读：</a:t>
            </a:r>
            <a:endParaRPr lang="en-US" altLang="zh-CN" sz="1400" b="1" dirty="0" smtClean="0">
              <a:latin typeface="微软雅黑" pitchFamily="34" charset="-122"/>
              <a:ea typeface="微软雅黑" pitchFamily="34" charset="-122"/>
            </a:endParaRPr>
          </a:p>
          <a:p>
            <a:pPr indent="361950">
              <a:lnSpc>
                <a:spcPct val="150000"/>
              </a:lnSpc>
            </a:pPr>
            <a:r>
              <a:rPr lang="zh-CN" altLang="zh-CN" sz="1400" b="1" dirty="0" smtClean="0">
                <a:latin typeface="楷体" pitchFamily="49" charset="-122"/>
                <a:ea typeface="楷体" pitchFamily="49" charset="-122"/>
              </a:rPr>
              <a:t>一</a:t>
            </a:r>
            <a:r>
              <a:rPr lang="zh-CN" altLang="zh-CN" sz="1400" b="1" dirty="0">
                <a:latin typeface="楷体" pitchFamily="49" charset="-122"/>
                <a:ea typeface="楷体" pitchFamily="49" charset="-122"/>
              </a:rPr>
              <a:t>是认识中华文明起源的多元性</a:t>
            </a:r>
            <a:r>
              <a:rPr lang="zh-CN" altLang="zh-CN" sz="1400" b="1" dirty="0" smtClean="0">
                <a:latin typeface="楷体" pitchFamily="49" charset="-122"/>
                <a:ea typeface="楷体" pitchFamily="49" charset="-122"/>
              </a:rPr>
              <a:t>特点</a:t>
            </a:r>
            <a:r>
              <a:rPr lang="zh-CN" altLang="en-US" sz="1400" b="1" dirty="0" smtClean="0">
                <a:latin typeface="楷体" pitchFamily="49" charset="-122"/>
                <a:ea typeface="楷体" pitchFamily="49" charset="-122"/>
              </a:rPr>
              <a:t>，</a:t>
            </a:r>
            <a:endParaRPr lang="en-US" altLang="zh-CN" sz="1400" b="1" dirty="0" smtClean="0">
              <a:latin typeface="楷体" pitchFamily="49" charset="-122"/>
              <a:ea typeface="楷体" pitchFamily="49" charset="-122"/>
            </a:endParaRPr>
          </a:p>
          <a:p>
            <a:pPr indent="361950">
              <a:lnSpc>
                <a:spcPct val="150000"/>
              </a:lnSpc>
            </a:pPr>
            <a:r>
              <a:rPr lang="zh-CN" altLang="zh-CN" sz="1400" b="1" dirty="0" smtClean="0">
                <a:latin typeface="楷体" pitchFamily="49" charset="-122"/>
                <a:ea typeface="楷体" pitchFamily="49" charset="-122"/>
              </a:rPr>
              <a:t>二</a:t>
            </a:r>
            <a:r>
              <a:rPr lang="zh-CN" altLang="zh-CN" sz="1400" b="1" dirty="0">
                <a:latin typeface="楷体" pitchFamily="49" charset="-122"/>
                <a:ea typeface="楷体" pitchFamily="49" charset="-122"/>
              </a:rPr>
              <a:t>是了解中国早期国家特征。中华文明起源的多元性</a:t>
            </a:r>
            <a:r>
              <a:rPr lang="zh-CN" altLang="zh-CN" sz="1400" b="1" dirty="0" smtClean="0">
                <a:latin typeface="楷体" pitchFamily="49" charset="-122"/>
                <a:ea typeface="楷体" pitchFamily="49" charset="-122"/>
              </a:rPr>
              <a:t>特点</a:t>
            </a:r>
            <a:r>
              <a:rPr lang="zh-CN" altLang="en-US" sz="1400" b="1" dirty="0" smtClean="0">
                <a:latin typeface="楷体" pitchFamily="49" charset="-122"/>
                <a:ea typeface="楷体" pitchFamily="49" charset="-122"/>
              </a:rPr>
              <a:t>，</a:t>
            </a:r>
            <a:r>
              <a:rPr lang="zh-CN" altLang="zh-CN" sz="1400" b="1" dirty="0" smtClean="0">
                <a:latin typeface="楷体" pitchFamily="49" charset="-122"/>
                <a:ea typeface="楷体" pitchFamily="49" charset="-122"/>
              </a:rPr>
              <a:t>要</a:t>
            </a:r>
            <a:r>
              <a:rPr lang="zh-CN" altLang="zh-CN" sz="1400" b="1" dirty="0">
                <a:latin typeface="楷体" pitchFamily="49" charset="-122"/>
                <a:ea typeface="楷体" pitchFamily="49" charset="-122"/>
              </a:rPr>
              <a:t>通过了解石器时代中国境内有代表性的文化遗存来认识。这里需要知道考古学家对我国新石器时代中晚期文化遗存所作的区系</a:t>
            </a:r>
            <a:r>
              <a:rPr lang="zh-CN" altLang="zh-CN" sz="1400" b="1" dirty="0" smtClean="0">
                <a:latin typeface="楷体" pitchFamily="49" charset="-122"/>
                <a:ea typeface="楷体" pitchFamily="49" charset="-122"/>
              </a:rPr>
              <a:t>划分</a:t>
            </a:r>
            <a:r>
              <a:rPr lang="zh-CN" altLang="en-US" sz="1400" b="1" dirty="0" smtClean="0">
                <a:latin typeface="楷体" pitchFamily="49" charset="-122"/>
                <a:ea typeface="楷体" pitchFamily="49" charset="-122"/>
              </a:rPr>
              <a:t>，</a:t>
            </a:r>
            <a:r>
              <a:rPr lang="zh-CN" altLang="zh-CN" sz="1400" b="1" dirty="0" smtClean="0">
                <a:latin typeface="楷体" pitchFamily="49" charset="-122"/>
                <a:ea typeface="楷体" pitchFamily="49" charset="-122"/>
              </a:rPr>
              <a:t>以及</a:t>
            </a:r>
            <a:r>
              <a:rPr lang="zh-CN" altLang="zh-CN" sz="1400" b="1" dirty="0">
                <a:latin typeface="楷体" pitchFamily="49" charset="-122"/>
                <a:ea typeface="楷体" pitchFamily="49" charset="-122"/>
              </a:rPr>
              <a:t>主要区系各自的特点。</a:t>
            </a:r>
            <a:endParaRPr lang="zh-CN" altLang="en-US" sz="1400" b="1" dirty="0">
              <a:latin typeface="楷体" pitchFamily="49" charset="-122"/>
              <a:ea typeface="楷体" pitchFamily="49" charset="-122"/>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latin typeface="微软雅黑" pitchFamily="34" charset="-122"/>
              <a:ea typeface="微软雅黑" pitchFamily="34" charset="-122"/>
            </a:endParaRPr>
          </a:p>
        </p:txBody>
      </p:sp>
      <p:sp>
        <p:nvSpPr>
          <p:cNvPr id="4" name="TextBox 2"/>
          <p:cNvSpPr txBox="1">
            <a:spLocks noChangeArrowheads="1"/>
          </p:cNvSpPr>
          <p:nvPr/>
        </p:nvSpPr>
        <p:spPr bwMode="auto">
          <a:xfrm>
            <a:off x="322263" y="271463"/>
            <a:ext cx="4897437" cy="372218"/>
          </a:xfrm>
          <a:prstGeom prst="rect">
            <a:avLst/>
          </a:prstGeom>
          <a:noFill/>
          <a:ln w="9525">
            <a:noFill/>
            <a:miter lim="800000"/>
            <a:headEnd/>
            <a:tailEnd/>
          </a:ln>
        </p:spPr>
        <p:txBody>
          <a:bodyPr lIns="48577" tIns="24289" rIns="48577" bIns="24289">
            <a:spAutoFit/>
          </a:bodyPr>
          <a:lstStyle/>
          <a:p>
            <a:r>
              <a:rPr lang="zh-CN" altLang="zh-CN" sz="1300" dirty="0" smtClean="0">
                <a:latin typeface="微软雅黑" pitchFamily="34" charset="-122"/>
                <a:ea typeface="微软雅黑" pitchFamily="34" charset="-122"/>
              </a:rPr>
              <a:t>【</a:t>
            </a:r>
            <a:r>
              <a:rPr lang="zh-CN" altLang="en-US" sz="1300" dirty="0" smtClean="0">
                <a:latin typeface="微软雅黑" pitchFamily="34" charset="-122"/>
                <a:ea typeface="微软雅黑" pitchFamily="34" charset="-122"/>
              </a:rPr>
              <a:t>核心素养</a:t>
            </a:r>
            <a:r>
              <a:rPr lang="zh-CN" altLang="zh-CN" sz="1300" dirty="0" smtClean="0">
                <a:latin typeface="微软雅黑" pitchFamily="34" charset="-122"/>
                <a:ea typeface="微软雅黑" pitchFamily="34" charset="-122"/>
              </a:rPr>
              <a:t>】</a:t>
            </a:r>
            <a:r>
              <a:rPr lang="en-US" altLang="zh-CN" sz="1300" dirty="0" smtClean="0">
                <a:latin typeface="微软雅黑" pitchFamily="34" charset="-122"/>
                <a:ea typeface="微软雅黑" pitchFamily="34" charset="-122"/>
              </a:rPr>
              <a:t> </a:t>
            </a:r>
            <a:r>
              <a:rPr lang="zh-CN" altLang="en-US" sz="1300" dirty="0" smtClean="0">
                <a:latin typeface="微软雅黑" pitchFamily="34" charset="-122"/>
                <a:ea typeface="微软雅黑" pitchFamily="34" charset="-122"/>
              </a:rPr>
              <a:t>“唯物史观”</a:t>
            </a:r>
            <a:r>
              <a:rPr lang="en-US" altLang="zh-CN" sz="1300" dirty="0" smtClean="0">
                <a:latin typeface="微软雅黑" pitchFamily="34" charset="-122"/>
                <a:ea typeface="微软雅黑" pitchFamily="34" charset="-122"/>
              </a:rPr>
              <a:t> </a:t>
            </a:r>
            <a:r>
              <a:rPr lang="en-US" altLang="zh-CN" sz="1300" dirty="0">
                <a:latin typeface="微软雅黑" pitchFamily="34" charset="-122"/>
                <a:ea typeface="微软雅黑" pitchFamily="34" charset="-122"/>
              </a:rPr>
              <a:t>“</a:t>
            </a:r>
            <a:r>
              <a:rPr lang="zh-CN" altLang="en-US" sz="1300" dirty="0">
                <a:latin typeface="微软雅黑" pitchFamily="34" charset="-122"/>
                <a:ea typeface="微软雅黑" pitchFamily="34" charset="-122"/>
              </a:rPr>
              <a:t>史料实证</a:t>
            </a:r>
            <a:r>
              <a:rPr lang="en-US" altLang="zh-CN" sz="1300" dirty="0" smtClean="0">
                <a:latin typeface="微软雅黑" pitchFamily="34" charset="-122"/>
                <a:ea typeface="微软雅黑" pitchFamily="34" charset="-122"/>
              </a:rPr>
              <a:t>” </a:t>
            </a:r>
            <a:r>
              <a:rPr lang="zh-CN" altLang="en-US" sz="1300" dirty="0" smtClean="0">
                <a:latin typeface="微软雅黑" pitchFamily="34" charset="-122"/>
                <a:ea typeface="微软雅黑" pitchFamily="34" charset="-122"/>
              </a:rPr>
              <a:t>“家国情怀”</a:t>
            </a:r>
            <a:endParaRPr lang="en-US" altLang="zh-CN" sz="1300" dirty="0">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p:txBody>
      </p:sp>
      <p:sp>
        <p:nvSpPr>
          <p:cNvPr id="5" name="TextBox 6"/>
          <p:cNvSpPr txBox="1">
            <a:spLocks noChangeArrowheads="1"/>
          </p:cNvSpPr>
          <p:nvPr/>
        </p:nvSpPr>
        <p:spPr bwMode="auto">
          <a:xfrm>
            <a:off x="649289" y="624631"/>
            <a:ext cx="4675187" cy="649217"/>
          </a:xfrm>
          <a:prstGeom prst="rect">
            <a:avLst/>
          </a:prstGeom>
          <a:solidFill>
            <a:schemeClr val="bg1"/>
          </a:solidFill>
          <a:ln w="9525">
            <a:noFill/>
            <a:prstDash val="sysDot"/>
            <a:round/>
            <a:headEnd/>
            <a:tailEnd/>
          </a:ln>
        </p:spPr>
        <p:txBody>
          <a:bodyPr lIns="48577" tIns="24289" rIns="48577" bIns="24289">
            <a:spAutoFit/>
          </a:bodyPr>
          <a:lstStyle/>
          <a:p>
            <a:pPr>
              <a:lnSpc>
                <a:spcPct val="150000"/>
              </a:lnSpc>
            </a:pPr>
            <a:r>
              <a:rPr lang="zh-CN" altLang="zh-CN" sz="1300" dirty="0">
                <a:latin typeface="楷体" pitchFamily="49" charset="-122"/>
                <a:ea typeface="楷体" pitchFamily="49" charset="-122"/>
              </a:rPr>
              <a:t>从石器时代到</a:t>
            </a:r>
            <a:r>
              <a:rPr lang="zh-CN" altLang="zh-CN" sz="1300" dirty="0" smtClean="0">
                <a:latin typeface="楷体" pitchFamily="49" charset="-122"/>
                <a:ea typeface="楷体" pitchFamily="49" charset="-122"/>
              </a:rPr>
              <a:t>西周</a:t>
            </a:r>
            <a:r>
              <a:rPr lang="zh-CN" altLang="en-US" sz="1300" dirty="0" smtClean="0">
                <a:latin typeface="楷体" pitchFamily="49" charset="-122"/>
                <a:ea typeface="楷体" pitchFamily="49" charset="-122"/>
              </a:rPr>
              <a:t>，</a:t>
            </a:r>
            <a:r>
              <a:rPr lang="zh-CN" altLang="zh-CN" sz="1300" dirty="0" smtClean="0">
                <a:latin typeface="楷体" pitchFamily="49" charset="-122"/>
                <a:ea typeface="楷体" pitchFamily="49" charset="-122"/>
              </a:rPr>
              <a:t>文献</a:t>
            </a:r>
            <a:r>
              <a:rPr lang="zh-CN" altLang="zh-CN" sz="1300" dirty="0">
                <a:latin typeface="楷体" pitchFamily="49" charset="-122"/>
                <a:ea typeface="楷体" pitchFamily="49" charset="-122"/>
              </a:rPr>
              <a:t>资料</a:t>
            </a:r>
            <a:r>
              <a:rPr lang="zh-CN" altLang="zh-CN" sz="1300" dirty="0" smtClean="0">
                <a:latin typeface="楷体" pitchFamily="49" charset="-122"/>
                <a:ea typeface="楷体" pitchFamily="49" charset="-122"/>
              </a:rPr>
              <a:t>缺乏</a:t>
            </a:r>
            <a:r>
              <a:rPr lang="zh-CN" altLang="en-US" sz="1300" dirty="0" smtClean="0">
                <a:latin typeface="楷体" pitchFamily="49" charset="-122"/>
                <a:ea typeface="楷体" pitchFamily="49" charset="-122"/>
              </a:rPr>
              <a:t>，</a:t>
            </a:r>
            <a:r>
              <a:rPr lang="zh-CN" altLang="zh-CN" sz="1300" dirty="0" smtClean="0">
                <a:latin typeface="楷体" pitchFamily="49" charset="-122"/>
                <a:ea typeface="楷体" pitchFamily="49" charset="-122"/>
              </a:rPr>
              <a:t>考古</a:t>
            </a:r>
            <a:r>
              <a:rPr lang="zh-CN" altLang="zh-CN" sz="1300" dirty="0">
                <a:latin typeface="楷体" pitchFamily="49" charset="-122"/>
                <a:ea typeface="楷体" pitchFamily="49" charset="-122"/>
              </a:rPr>
              <a:t>材料的作用</a:t>
            </a:r>
            <a:r>
              <a:rPr lang="zh-CN" altLang="zh-CN" sz="1300" dirty="0" smtClean="0">
                <a:latin typeface="楷体" pitchFamily="49" charset="-122"/>
                <a:ea typeface="楷体" pitchFamily="49" charset="-122"/>
              </a:rPr>
              <a:t>突出</a:t>
            </a:r>
            <a:r>
              <a:rPr lang="zh-CN" altLang="en-US" sz="1300" dirty="0" smtClean="0">
                <a:latin typeface="楷体" pitchFamily="49" charset="-122"/>
                <a:ea typeface="楷体" pitchFamily="49" charset="-122"/>
              </a:rPr>
              <a:t>；</a:t>
            </a:r>
            <a:endParaRPr lang="zh-CN" altLang="zh-CN" sz="1300" dirty="0">
              <a:latin typeface="楷体" pitchFamily="49" charset="-122"/>
              <a:ea typeface="楷体" pitchFamily="49" charset="-122"/>
            </a:endParaRPr>
          </a:p>
          <a:p>
            <a:pPr>
              <a:lnSpc>
                <a:spcPct val="150000"/>
              </a:lnSpc>
            </a:pPr>
            <a:r>
              <a:rPr lang="zh-CN" altLang="zh-CN" sz="1300" dirty="0">
                <a:latin typeface="楷体" pitchFamily="49" charset="-122"/>
                <a:ea typeface="楷体" pitchFamily="49" charset="-122"/>
              </a:rPr>
              <a:t>考古材料与传世文献相</a:t>
            </a:r>
            <a:r>
              <a:rPr lang="zh-CN" altLang="zh-CN" sz="1300" dirty="0" smtClean="0">
                <a:latin typeface="楷体" pitchFamily="49" charset="-122"/>
                <a:ea typeface="楷体" pitchFamily="49" charset="-122"/>
              </a:rPr>
              <a:t>结合</a:t>
            </a:r>
            <a:r>
              <a:rPr lang="zh-CN" altLang="en-US" sz="1300" dirty="0" smtClean="0">
                <a:latin typeface="楷体" pitchFamily="49" charset="-122"/>
                <a:ea typeface="楷体" pitchFamily="49" charset="-122"/>
              </a:rPr>
              <a:t>，</a:t>
            </a:r>
            <a:r>
              <a:rPr lang="zh-CN" altLang="zh-CN" sz="1300" dirty="0" smtClean="0">
                <a:latin typeface="楷体" pitchFamily="49" charset="-122"/>
                <a:ea typeface="楷体" pitchFamily="49" charset="-122"/>
              </a:rPr>
              <a:t>是</a:t>
            </a:r>
            <a:r>
              <a:rPr lang="zh-CN" altLang="zh-CN" sz="1300" dirty="0">
                <a:latin typeface="楷体" pitchFamily="49" charset="-122"/>
                <a:ea typeface="楷体" pitchFamily="49" charset="-122"/>
              </a:rPr>
              <a:t>了解上古历史的基本途径。</a:t>
            </a:r>
          </a:p>
        </p:txBody>
      </p:sp>
      <p:sp>
        <p:nvSpPr>
          <p:cNvPr id="6" name="TextBox 1"/>
          <p:cNvSpPr txBox="1">
            <a:spLocks noChangeArrowheads="1"/>
          </p:cNvSpPr>
          <p:nvPr/>
        </p:nvSpPr>
        <p:spPr bwMode="auto">
          <a:xfrm>
            <a:off x="165101" y="1320800"/>
            <a:ext cx="5448300" cy="1384988"/>
          </a:xfrm>
          <a:prstGeom prst="rect">
            <a:avLst/>
          </a:prstGeom>
          <a:noFill/>
          <a:ln w="9525">
            <a:noFill/>
            <a:miter lim="800000"/>
            <a:headEnd/>
            <a:tailEnd/>
          </a:ln>
        </p:spPr>
        <p:txBody>
          <a:bodyPr wrap="square" lIns="91435" tIns="45717" rIns="91435" bIns="45717">
            <a:spAutoFit/>
          </a:bodyPr>
          <a:lstStyle/>
          <a:p>
            <a:pPr>
              <a:lnSpc>
                <a:spcPct val="150000"/>
              </a:lnSpc>
            </a:pPr>
            <a:r>
              <a:rPr lang="zh-CN" altLang="en-US" sz="1200" dirty="0">
                <a:latin typeface="楷体" pitchFamily="49" charset="-122"/>
                <a:ea typeface="楷体" pitchFamily="49" charset="-122"/>
              </a:rPr>
              <a:t>        王国维的 “二重证据法”对史料实证的</a:t>
            </a:r>
            <a:r>
              <a:rPr lang="zh-CN" altLang="en-US" sz="1200" dirty="0" smtClean="0">
                <a:latin typeface="楷体" pitchFamily="49" charset="-122"/>
                <a:ea typeface="楷体" pitchFamily="49" charset="-122"/>
              </a:rPr>
              <a:t>认识：“</a:t>
            </a:r>
            <a:r>
              <a:rPr lang="zh-CN" altLang="en-US" sz="1200" dirty="0">
                <a:latin typeface="楷体" pitchFamily="49" charset="-122"/>
                <a:ea typeface="楷体" pitchFamily="49" charset="-122"/>
              </a:rPr>
              <a:t>吾辈生于</a:t>
            </a:r>
            <a:r>
              <a:rPr lang="zh-CN" altLang="en-US" sz="1200" dirty="0" smtClean="0">
                <a:latin typeface="楷体" pitchFamily="49" charset="-122"/>
                <a:ea typeface="楷体" pitchFamily="49" charset="-122"/>
              </a:rPr>
              <a:t>今日，幸</a:t>
            </a:r>
            <a:r>
              <a:rPr lang="zh-CN" altLang="en-US" sz="1200" dirty="0">
                <a:latin typeface="楷体" pitchFamily="49" charset="-122"/>
                <a:ea typeface="楷体" pitchFamily="49" charset="-122"/>
              </a:rPr>
              <a:t>于纸上之材料</a:t>
            </a:r>
            <a:r>
              <a:rPr lang="zh-CN" altLang="en-US" sz="1200" dirty="0" smtClean="0">
                <a:latin typeface="楷体" pitchFamily="49" charset="-122"/>
                <a:ea typeface="楷体" pitchFamily="49" charset="-122"/>
              </a:rPr>
              <a:t>外，更</a:t>
            </a:r>
            <a:r>
              <a:rPr lang="zh-CN" altLang="en-US" sz="1200" dirty="0">
                <a:latin typeface="楷体" pitchFamily="49" charset="-122"/>
                <a:ea typeface="楷体" pitchFamily="49" charset="-122"/>
              </a:rPr>
              <a:t>得地下之新材料。由此种</a:t>
            </a:r>
            <a:r>
              <a:rPr lang="zh-CN" altLang="en-US" sz="1200" dirty="0" smtClean="0">
                <a:latin typeface="楷体" pitchFamily="49" charset="-122"/>
                <a:ea typeface="楷体" pitchFamily="49" charset="-122"/>
              </a:rPr>
              <a:t>材料，我辈</a:t>
            </a:r>
            <a:r>
              <a:rPr lang="zh-CN" altLang="en-US" sz="1200" dirty="0">
                <a:latin typeface="楷体" pitchFamily="49" charset="-122"/>
                <a:ea typeface="楷体" pitchFamily="49" charset="-122"/>
              </a:rPr>
              <a:t>固得据以补正纸上之</a:t>
            </a:r>
            <a:r>
              <a:rPr lang="zh-CN" altLang="en-US" sz="1200" dirty="0" smtClean="0">
                <a:latin typeface="楷体" pitchFamily="49" charset="-122"/>
                <a:ea typeface="楷体" pitchFamily="49" charset="-122"/>
              </a:rPr>
              <a:t>材料，亦</a:t>
            </a:r>
            <a:r>
              <a:rPr lang="zh-CN" altLang="en-US" sz="1200" dirty="0">
                <a:latin typeface="楷体" pitchFamily="49" charset="-122"/>
                <a:ea typeface="楷体" pitchFamily="49" charset="-122"/>
              </a:rPr>
              <a:t>得证明古书之某部分全为</a:t>
            </a:r>
            <a:r>
              <a:rPr lang="zh-CN" altLang="en-US" sz="1200" dirty="0" smtClean="0">
                <a:latin typeface="楷体" pitchFamily="49" charset="-122"/>
                <a:ea typeface="楷体" pitchFamily="49" charset="-122"/>
              </a:rPr>
              <a:t>实录，即</a:t>
            </a:r>
            <a:r>
              <a:rPr lang="zh-CN" altLang="en-US" sz="1200" dirty="0">
                <a:latin typeface="楷体" pitchFamily="49" charset="-122"/>
                <a:ea typeface="楷体" pitchFamily="49" charset="-122"/>
              </a:rPr>
              <a:t>百家不雅训之言亦不无表示一面之事实。此二重证据法惟在今日始得为之”。 </a:t>
            </a:r>
          </a:p>
          <a:p>
            <a:pPr>
              <a:lnSpc>
                <a:spcPct val="150000"/>
              </a:lnSpc>
            </a:pPr>
            <a:endParaRPr lang="zh-CN" altLang="en-US" dirty="0">
              <a:latin typeface="楷体" pitchFamily="49" charset="-122"/>
              <a:ea typeface="楷体" pitchFamily="49" charset="-122"/>
            </a:endParaRPr>
          </a:p>
        </p:txBody>
      </p:sp>
      <p:sp>
        <p:nvSpPr>
          <p:cNvPr id="7" name="TextBox 2"/>
          <p:cNvSpPr txBox="1">
            <a:spLocks noChangeArrowheads="1"/>
          </p:cNvSpPr>
          <p:nvPr/>
        </p:nvSpPr>
        <p:spPr bwMode="auto">
          <a:xfrm>
            <a:off x="773114" y="2594384"/>
            <a:ext cx="4899025" cy="307768"/>
          </a:xfrm>
          <a:prstGeom prst="rect">
            <a:avLst/>
          </a:prstGeom>
          <a:noFill/>
          <a:ln w="9525">
            <a:noFill/>
            <a:miter lim="800000"/>
            <a:headEnd/>
            <a:tailEnd/>
          </a:ln>
        </p:spPr>
        <p:txBody>
          <a:bodyPr lIns="91431" tIns="45716" rIns="91431" bIns="45716">
            <a:spAutoFit/>
          </a:bodyPr>
          <a:lstStyle/>
          <a:p>
            <a:pPr algn="r"/>
            <a:r>
              <a:rPr lang="zh-CN" altLang="zh-CN" sz="1400" dirty="0">
                <a:latin typeface="微软雅黑" pitchFamily="34" charset="-122"/>
                <a:ea typeface="微软雅黑" pitchFamily="34" charset="-122"/>
              </a:rPr>
              <a:t>中华文明起源的多元性特点</a:t>
            </a:r>
            <a:r>
              <a:rPr lang="zh-CN" altLang="en-US" sz="1400" dirty="0">
                <a:latin typeface="微软雅黑" pitchFamily="34" charset="-122"/>
                <a:ea typeface="微软雅黑" pitchFamily="34" charset="-122"/>
              </a:rPr>
              <a:t>及多元一体</a:t>
            </a:r>
            <a:r>
              <a:rPr lang="zh-CN" altLang="en-US" sz="1400" dirty="0" smtClean="0">
                <a:latin typeface="微软雅黑" pitchFamily="34" charset="-122"/>
                <a:ea typeface="微软雅黑" pitchFamily="34" charset="-122"/>
              </a:rPr>
              <a:t>格局</a:t>
            </a:r>
            <a:endParaRPr lang="zh-CN" altLang="en-US" dirty="0">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riangle 201"/>
          <p:cNvSpPr/>
          <p:nvPr/>
        </p:nvSpPr>
        <p:spPr>
          <a:xfrm rot="10800000">
            <a:off x="2688767" y="-3839"/>
            <a:ext cx="412746" cy="137467"/>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latin typeface="微软雅黑" pitchFamily="34" charset="-122"/>
              <a:ea typeface="微软雅黑" pitchFamily="34" charset="-122"/>
            </a:endParaRPr>
          </a:p>
        </p:txBody>
      </p:sp>
      <p:sp>
        <p:nvSpPr>
          <p:cNvPr id="23" name="Oval 5"/>
          <p:cNvSpPr>
            <a:spLocks noChangeArrowheads="1"/>
          </p:cNvSpPr>
          <p:nvPr/>
        </p:nvSpPr>
        <p:spPr bwMode="gray">
          <a:xfrm>
            <a:off x="1371600" y="208410"/>
            <a:ext cx="2799608" cy="715556"/>
          </a:xfrm>
          <a:prstGeom prst="ellipse">
            <a:avLst/>
          </a:prstGeom>
          <a:blipFill>
            <a:blip r:embed="rId4" cstate="print"/>
            <a:stretch>
              <a:fillRect/>
            </a:stretch>
          </a:blipFill>
          <a:ln>
            <a:noFill/>
          </a:ln>
          <a:effectLst>
            <a:outerShdw dist="107763" dir="2700000" algn="ctr" rotWithShape="0">
              <a:schemeClr val="bg2">
                <a:alpha val="50000"/>
              </a:schemeClr>
            </a:outerShdw>
          </a:effectLst>
        </p:spPr>
        <p:txBody>
          <a:bodyPr lIns="27642" tIns="26874" rIns="27642" bIns="26874" anchor="ctr" anchorCtr="1"/>
          <a:lstStyle/>
          <a:p>
            <a:pPr algn="ctr" defTabSz="431911">
              <a:lnSpc>
                <a:spcPct val="90000"/>
              </a:lnSpc>
              <a:spcBef>
                <a:spcPct val="0"/>
              </a:spcBef>
              <a:defRPr/>
            </a:pPr>
            <a:r>
              <a:rPr lang="zh-CN" altLang="en-US" sz="1800" b="1" dirty="0" smtClean="0">
                <a:effectLst>
                  <a:outerShdw blurRad="38100" dist="38100" dir="2700000" algn="tl">
                    <a:srgbClr val="C0C0C0"/>
                  </a:outerShdw>
                </a:effectLst>
                <a:latin typeface="微软雅黑" pitchFamily="34" charset="-122"/>
                <a:ea typeface="微软雅黑" pitchFamily="34" charset="-122"/>
              </a:rPr>
              <a:t>原 始 社 会</a:t>
            </a:r>
            <a:endParaRPr lang="en-US" altLang="zh-CN" sz="1800" b="1" dirty="0" smtClean="0">
              <a:effectLst>
                <a:outerShdw blurRad="38100" dist="38100" dir="2700000" algn="tl">
                  <a:srgbClr val="C0C0C0"/>
                </a:outerShdw>
              </a:effectLst>
              <a:latin typeface="微软雅黑" pitchFamily="34" charset="-122"/>
              <a:ea typeface="微软雅黑" pitchFamily="34" charset="-122"/>
            </a:endParaRPr>
          </a:p>
          <a:p>
            <a:pPr algn="ctr" defTabSz="431911">
              <a:lnSpc>
                <a:spcPct val="90000"/>
              </a:lnSpc>
              <a:spcBef>
                <a:spcPct val="0"/>
              </a:spcBef>
              <a:defRPr/>
            </a:pPr>
            <a:r>
              <a:rPr lang="zh-CN" altLang="en-US" sz="1200" b="1" dirty="0" smtClean="0">
                <a:effectLst>
                  <a:outerShdw blurRad="38100" dist="38100" dir="2700000" algn="tl">
                    <a:srgbClr val="C0C0C0"/>
                  </a:outerShdw>
                </a:effectLst>
                <a:latin typeface="微软雅黑" pitchFamily="34" charset="-122"/>
                <a:ea typeface="微软雅黑" pitchFamily="34" charset="-122"/>
              </a:rPr>
              <a:t>（远古</a:t>
            </a:r>
            <a:r>
              <a:rPr lang="zh-CN" altLang="zh-CN" sz="1200" b="1" dirty="0">
                <a:effectLst>
                  <a:outerShdw blurRad="38100" dist="38100" dir="2700000" algn="tl">
                    <a:srgbClr val="C0C0C0"/>
                  </a:outerShdw>
                </a:effectLst>
                <a:latin typeface="微软雅黑" pitchFamily="34" charset="-122"/>
                <a:ea typeface="微软雅黑" pitchFamily="34" charset="-122"/>
              </a:rPr>
              <a:t>----</a:t>
            </a:r>
            <a:r>
              <a:rPr lang="zh-CN" altLang="en-US" sz="1200" b="1" dirty="0">
                <a:effectLst>
                  <a:outerShdw blurRad="38100" dist="38100" dir="2700000" algn="tl">
                    <a:srgbClr val="C0C0C0"/>
                  </a:outerShdw>
                </a:effectLst>
                <a:latin typeface="微软雅黑" pitchFamily="34" charset="-122"/>
                <a:ea typeface="微软雅黑" pitchFamily="34" charset="-122"/>
              </a:rPr>
              <a:t>约</a:t>
            </a:r>
            <a:r>
              <a:rPr lang="zh-CN" altLang="en-US" sz="1200" b="1" dirty="0" smtClean="0">
                <a:effectLst>
                  <a:outerShdw blurRad="38100" dist="38100" dir="2700000" algn="tl">
                    <a:srgbClr val="C0C0C0"/>
                  </a:outerShdw>
                </a:effectLst>
                <a:latin typeface="微软雅黑" pitchFamily="34" charset="-122"/>
                <a:ea typeface="微软雅黑" pitchFamily="34" charset="-122"/>
              </a:rPr>
              <a:t>公元前</a:t>
            </a:r>
            <a:r>
              <a:rPr lang="zh-CN" altLang="zh-CN" sz="1200" b="1" dirty="0" smtClean="0">
                <a:effectLst>
                  <a:outerShdw blurRad="38100" dist="38100" dir="2700000" algn="tl">
                    <a:srgbClr val="C0C0C0"/>
                  </a:outerShdw>
                </a:effectLst>
                <a:latin typeface="微软雅黑" pitchFamily="34" charset="-122"/>
                <a:ea typeface="微软雅黑" pitchFamily="34" charset="-122"/>
              </a:rPr>
              <a:t>2070</a:t>
            </a:r>
            <a:r>
              <a:rPr lang="zh-CN" altLang="en-US" sz="1200" b="1" dirty="0" smtClean="0">
                <a:effectLst>
                  <a:outerShdw blurRad="38100" dist="38100" dir="2700000" algn="tl">
                    <a:srgbClr val="C0C0C0"/>
                  </a:outerShdw>
                </a:effectLst>
                <a:latin typeface="微软雅黑" pitchFamily="34" charset="-122"/>
                <a:ea typeface="微软雅黑" pitchFamily="34" charset="-122"/>
              </a:rPr>
              <a:t>年）</a:t>
            </a:r>
            <a:endParaRPr lang="zh-CN" altLang="en-US" sz="1200" b="1" dirty="0">
              <a:effectLst>
                <a:outerShdw blurRad="38100" dist="38100" dir="2700000" algn="tl">
                  <a:srgbClr val="C0C0C0"/>
                </a:outerShdw>
              </a:effectLst>
              <a:latin typeface="微软雅黑" pitchFamily="34" charset="-122"/>
              <a:ea typeface="微软雅黑" pitchFamily="34" charset="-122"/>
            </a:endParaRPr>
          </a:p>
        </p:txBody>
      </p:sp>
      <p:sp>
        <p:nvSpPr>
          <p:cNvPr id="8" name="Rectangle 2"/>
          <p:cNvSpPr txBox="1">
            <a:spLocks noChangeArrowheads="1"/>
          </p:cNvSpPr>
          <p:nvPr/>
        </p:nvSpPr>
        <p:spPr>
          <a:xfrm>
            <a:off x="1850364" y="1111973"/>
            <a:ext cx="2581414" cy="695325"/>
          </a:xfrm>
          <a:prstGeom prst="rect">
            <a:avLst/>
          </a:prstGeom>
        </p:spPr>
        <p:txBody>
          <a:bodyPr vert="horz" lIns="55285" tIns="27642" rIns="55285" bIns="27642" rtlCol="0" anchor="ctr">
            <a:normAutofit/>
          </a:bodyPr>
          <a:lstStyle/>
          <a:p>
            <a:pPr defTabSz="431911">
              <a:lnSpc>
                <a:spcPct val="90000"/>
              </a:lnSpc>
              <a:spcBef>
                <a:spcPct val="0"/>
              </a:spcBef>
              <a:defRPr/>
            </a:pPr>
            <a:endParaRPr lang="zh-CN" altLang="en-US" sz="2100" dirty="0" smtClean="0">
              <a:effectLst>
                <a:outerShdw blurRad="38100" dist="38100" dir="2700000" algn="tl">
                  <a:srgbClr val="C0C0C0"/>
                </a:outerShdw>
              </a:effectLst>
              <a:latin typeface="微软雅黑" pitchFamily="34" charset="-122"/>
              <a:ea typeface="微软雅黑" pitchFamily="34" charset="-122"/>
              <a:cs typeface="+mj-cs"/>
            </a:endParaRPr>
          </a:p>
        </p:txBody>
      </p:sp>
      <p:sp>
        <p:nvSpPr>
          <p:cNvPr id="9" name="Rectangle 2"/>
          <p:cNvSpPr>
            <a:spLocks noChangeArrowheads="1"/>
          </p:cNvSpPr>
          <p:nvPr/>
        </p:nvSpPr>
        <p:spPr bwMode="auto">
          <a:xfrm>
            <a:off x="451369" y="996863"/>
            <a:ext cx="4649787" cy="341440"/>
          </a:xfrm>
          <a:prstGeom prst="rect">
            <a:avLst/>
          </a:prstGeom>
          <a:solidFill>
            <a:schemeClr val="bg1"/>
          </a:solidFill>
          <a:ln w="9525">
            <a:noFill/>
            <a:miter lim="800000"/>
          </a:ln>
        </p:spPr>
        <p:txBody>
          <a:bodyPr lIns="48577" tIns="24289" rIns="48577" bIns="24289">
            <a:spAutoFit/>
          </a:bodyPr>
          <a:lstStyle/>
          <a:p>
            <a:pPr>
              <a:buFontTx/>
              <a:buNone/>
              <a:defRPr/>
            </a:pPr>
            <a:endParaRPr lang="zh-CN" altLang="en-US" sz="1900" b="1" dirty="0">
              <a:effectLst>
                <a:outerShdw blurRad="38100" dist="38100" dir="2700000" algn="tl">
                  <a:srgbClr val="C0C0C0"/>
                </a:outerShdw>
              </a:effectLst>
              <a:latin typeface="微软雅黑" pitchFamily="34" charset="-122"/>
              <a:ea typeface="微软雅黑" pitchFamily="34" charset="-122"/>
            </a:endParaRPr>
          </a:p>
        </p:txBody>
      </p:sp>
      <p:sp>
        <p:nvSpPr>
          <p:cNvPr id="10" name="文本框 2"/>
          <p:cNvSpPr txBox="1">
            <a:spLocks noChangeArrowheads="1"/>
          </p:cNvSpPr>
          <p:nvPr/>
        </p:nvSpPr>
        <p:spPr bwMode="auto">
          <a:xfrm>
            <a:off x="670127" y="2382073"/>
            <a:ext cx="4649787" cy="649217"/>
          </a:xfrm>
          <a:prstGeom prst="rect">
            <a:avLst/>
          </a:prstGeom>
          <a:noFill/>
          <a:ln w="9525">
            <a:noFill/>
            <a:miter lim="800000"/>
            <a:headEnd/>
            <a:tailEnd/>
          </a:ln>
        </p:spPr>
        <p:txBody>
          <a:bodyPr wrap="square" lIns="48577" tIns="24289" rIns="48577" bIns="24289">
            <a:spAutoFit/>
          </a:bodyPr>
          <a:lstStyle/>
          <a:p>
            <a:pPr algn="ctr">
              <a:lnSpc>
                <a:spcPct val="150000"/>
              </a:lnSpc>
            </a:pPr>
            <a:r>
              <a:rPr lang="zh-CN" altLang="en-US" sz="1300" b="1" dirty="0">
                <a:latin typeface="微软雅黑" pitchFamily="34" charset="-122"/>
                <a:ea typeface="微软雅黑" pitchFamily="34" charset="-122"/>
              </a:rPr>
              <a:t>岳麓版  必修二  第</a:t>
            </a:r>
            <a:r>
              <a:rPr lang="en-US" altLang="zh-CN" sz="1300" b="1" dirty="0">
                <a:latin typeface="微软雅黑" pitchFamily="34" charset="-122"/>
                <a:ea typeface="微软雅黑" pitchFamily="34" charset="-122"/>
              </a:rPr>
              <a:t>1</a:t>
            </a:r>
            <a:r>
              <a:rPr lang="zh-CN" altLang="en-US" sz="1300" b="1" dirty="0">
                <a:latin typeface="微软雅黑" pitchFamily="34" charset="-122"/>
                <a:ea typeface="微软雅黑" pitchFamily="34" charset="-122"/>
              </a:rPr>
              <a:t>课    精耕细作农业生产模式的形成</a:t>
            </a:r>
          </a:p>
          <a:p>
            <a:pPr algn="ctr">
              <a:lnSpc>
                <a:spcPct val="150000"/>
              </a:lnSpc>
            </a:pPr>
            <a:r>
              <a:rPr lang="zh-CN" altLang="en-US" sz="1300" b="1" dirty="0">
                <a:latin typeface="微软雅黑" pitchFamily="34" charset="-122"/>
                <a:ea typeface="微软雅黑" pitchFamily="34" charset="-122"/>
              </a:rPr>
              <a:t>岳麓版  必修三   第</a:t>
            </a:r>
            <a:r>
              <a:rPr lang="en-US" altLang="zh-CN" sz="1300" b="1" dirty="0">
                <a:latin typeface="微软雅黑" pitchFamily="34" charset="-122"/>
                <a:ea typeface="微软雅黑" pitchFamily="34" charset="-122"/>
              </a:rPr>
              <a:t>7</a:t>
            </a:r>
            <a:r>
              <a:rPr lang="zh-CN" altLang="en-US" sz="1300" b="1" dirty="0">
                <a:latin typeface="微软雅黑" pitchFamily="34" charset="-122"/>
                <a:ea typeface="微软雅黑" pitchFamily="34" charset="-122"/>
              </a:rPr>
              <a:t>课    汉字与书法</a:t>
            </a:r>
            <a:endParaRPr lang="en-US" altLang="zh-CN" sz="1300" b="1" dirty="0">
              <a:latin typeface="微软雅黑" pitchFamily="34" charset="-122"/>
              <a:ea typeface="微软雅黑" pitchFamily="34" charset="-122"/>
            </a:endParaRPr>
          </a:p>
        </p:txBody>
      </p:sp>
      <p:sp>
        <p:nvSpPr>
          <p:cNvPr id="11" name="Text Box 4"/>
          <p:cNvSpPr txBox="1">
            <a:spLocks noChangeArrowheads="1"/>
          </p:cNvSpPr>
          <p:nvPr/>
        </p:nvSpPr>
        <p:spPr bwMode="auto">
          <a:xfrm>
            <a:off x="177800" y="1682577"/>
            <a:ext cx="5384800" cy="649217"/>
          </a:xfrm>
          <a:prstGeom prst="rect">
            <a:avLst/>
          </a:prstGeom>
          <a:solidFill>
            <a:schemeClr val="bg1"/>
          </a:solidFill>
          <a:ln w="9525">
            <a:noFill/>
            <a:miter lim="800000"/>
            <a:headEnd/>
            <a:tailEnd/>
          </a:ln>
        </p:spPr>
        <p:txBody>
          <a:bodyPr wrap="square" lIns="48577" tIns="24289" rIns="48577" bIns="24289">
            <a:spAutoFit/>
          </a:bodyPr>
          <a:lstStyle/>
          <a:p>
            <a:pPr>
              <a:lnSpc>
                <a:spcPct val="150000"/>
              </a:lnSpc>
              <a:spcBef>
                <a:spcPct val="50000"/>
              </a:spcBef>
            </a:pPr>
            <a:r>
              <a:rPr lang="zh-CN" altLang="en-US" sz="1300" b="1" dirty="0">
                <a:latin typeface="微软雅黑" pitchFamily="34" charset="-122"/>
                <a:ea typeface="微软雅黑" pitchFamily="34" charset="-122"/>
              </a:rPr>
              <a:t>【考点】</a:t>
            </a:r>
            <a:r>
              <a:rPr lang="zh-CN" altLang="en-US" sz="1300" b="1" dirty="0">
                <a:latin typeface="楷体" pitchFamily="49" charset="-122"/>
                <a:ea typeface="楷体" pitchFamily="49" charset="-122"/>
              </a:rPr>
              <a:t>原始社会时期生产工具的改进和耕作技术的</a:t>
            </a:r>
            <a:r>
              <a:rPr lang="zh-CN" altLang="en-US" sz="1300" b="1" dirty="0" smtClean="0">
                <a:latin typeface="楷体" pitchFamily="49" charset="-122"/>
                <a:ea typeface="楷体" pitchFamily="49" charset="-122"/>
              </a:rPr>
              <a:t>发展，原始社会</a:t>
            </a:r>
            <a:r>
              <a:rPr lang="zh-CN" altLang="en-US" sz="1300" b="1" dirty="0">
                <a:latin typeface="楷体" pitchFamily="49" charset="-122"/>
                <a:ea typeface="楷体" pitchFamily="49" charset="-122"/>
              </a:rPr>
              <a:t>时期金属冶炼和纺织、原始商业的产生、汉字与绘画、戏曲的产生等。</a:t>
            </a:r>
          </a:p>
        </p:txBody>
      </p:sp>
      <p:sp>
        <p:nvSpPr>
          <p:cNvPr id="12" name="Text Box 5"/>
          <p:cNvSpPr txBox="1">
            <a:spLocks noChangeArrowheads="1"/>
          </p:cNvSpPr>
          <p:nvPr/>
        </p:nvSpPr>
        <p:spPr bwMode="auto">
          <a:xfrm>
            <a:off x="177800" y="988966"/>
            <a:ext cx="5384800" cy="649217"/>
          </a:xfrm>
          <a:prstGeom prst="rect">
            <a:avLst/>
          </a:prstGeom>
          <a:solidFill>
            <a:schemeClr val="bg1"/>
          </a:solidFill>
          <a:ln w="9525">
            <a:noFill/>
            <a:miter lim="800000"/>
            <a:headEnd/>
            <a:tailEnd/>
          </a:ln>
        </p:spPr>
        <p:txBody>
          <a:bodyPr wrap="square" lIns="48577" tIns="24289" rIns="48577" bIns="24289">
            <a:spAutoFit/>
          </a:bodyPr>
          <a:lstStyle/>
          <a:p>
            <a:pPr>
              <a:lnSpc>
                <a:spcPct val="150000"/>
              </a:lnSpc>
              <a:spcBef>
                <a:spcPct val="50000"/>
              </a:spcBef>
            </a:pPr>
            <a:r>
              <a:rPr lang="zh-CN" altLang="zh-CN" sz="1300" b="1" dirty="0">
                <a:latin typeface="微软雅黑" pitchFamily="34" charset="-122"/>
                <a:ea typeface="微软雅黑" pitchFamily="34" charset="-122"/>
              </a:rPr>
              <a:t>【</a:t>
            </a:r>
            <a:r>
              <a:rPr lang="zh-CN" altLang="en-US" sz="1300" b="1" dirty="0">
                <a:latin typeface="微软雅黑" pitchFamily="34" charset="-122"/>
                <a:ea typeface="微软雅黑" pitchFamily="34" charset="-122"/>
              </a:rPr>
              <a:t>课标要求</a:t>
            </a:r>
            <a:r>
              <a:rPr lang="zh-CN" altLang="zh-CN" sz="1300" b="1" dirty="0">
                <a:latin typeface="微软雅黑" pitchFamily="34" charset="-122"/>
                <a:ea typeface="微软雅黑" pitchFamily="34" charset="-122"/>
              </a:rPr>
              <a:t>】</a:t>
            </a:r>
            <a:r>
              <a:rPr lang="zh-CN" altLang="en-US" sz="1300" b="1" dirty="0">
                <a:latin typeface="楷体" pitchFamily="49" charset="-122"/>
                <a:ea typeface="楷体" pitchFamily="49" charset="-122"/>
              </a:rPr>
              <a:t>知道原始社会时期中国农业的主要耕作方式的特点。了解原始社会时期工业、商业</a:t>
            </a:r>
            <a:r>
              <a:rPr lang="zh-CN" altLang="en-US" sz="1300" b="1" dirty="0" smtClean="0">
                <a:latin typeface="楷体" pitchFamily="49" charset="-122"/>
                <a:ea typeface="楷体" pitchFamily="49" charset="-122"/>
              </a:rPr>
              <a:t>状况，及</a:t>
            </a:r>
            <a:r>
              <a:rPr lang="zh-CN" altLang="en-US" sz="1300" b="1" dirty="0">
                <a:latin typeface="楷体" pitchFamily="49" charset="-122"/>
                <a:ea typeface="楷体" pitchFamily="49" charset="-122"/>
              </a:rPr>
              <a:t>汉字与绘画、戏曲的产生。</a:t>
            </a:r>
          </a:p>
        </p:txBody>
      </p:sp>
    </p:spTree>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文本框 3"/>
          <p:cNvSpPr txBox="1">
            <a:spLocks noChangeArrowheads="1"/>
          </p:cNvSpPr>
          <p:nvPr/>
        </p:nvSpPr>
        <p:spPr bwMode="auto">
          <a:xfrm>
            <a:off x="321799" y="423863"/>
            <a:ext cx="5105400" cy="2449710"/>
          </a:xfrm>
          <a:prstGeom prst="rect">
            <a:avLst/>
          </a:prstGeom>
          <a:noFill/>
          <a:ln w="9525">
            <a:noFill/>
            <a:miter lim="800000"/>
            <a:headEnd/>
            <a:tailEnd/>
          </a:ln>
        </p:spPr>
        <p:txBody>
          <a:bodyPr lIns="48577" tIns="24289" rIns="48577" bIns="24289">
            <a:spAutoFit/>
          </a:bodyPr>
          <a:lstStyle/>
          <a:p>
            <a:pPr>
              <a:lnSpc>
                <a:spcPct val="150000"/>
              </a:lnSpc>
            </a:pPr>
            <a:r>
              <a:rPr lang="en-US" altLang="zh-CN" sz="1300" dirty="0" smtClean="0">
                <a:latin typeface="楷体" pitchFamily="49" charset="-122"/>
                <a:ea typeface="楷体" pitchFamily="49" charset="-122"/>
              </a:rPr>
              <a:t>    </a:t>
            </a:r>
            <a:r>
              <a:rPr lang="zh-CN" altLang="zh-CN" sz="1300" dirty="0" smtClean="0">
                <a:latin typeface="楷体" pitchFamily="49" charset="-122"/>
                <a:ea typeface="楷体" pitchFamily="49" charset="-122"/>
              </a:rPr>
              <a:t>与</a:t>
            </a:r>
            <a:r>
              <a:rPr lang="zh-CN" altLang="en-US" sz="1300" dirty="0">
                <a:latin typeface="楷体" pitchFamily="49" charset="-122"/>
                <a:ea typeface="楷体" pitchFamily="49" charset="-122"/>
              </a:rPr>
              <a:t>其它三大古文明</a:t>
            </a:r>
            <a:r>
              <a:rPr lang="zh-CN" altLang="en-US" sz="1300" dirty="0" smtClean="0">
                <a:latin typeface="楷体" pitchFamily="49" charset="-122"/>
                <a:ea typeface="楷体" pitchFamily="49" charset="-122"/>
              </a:rPr>
              <a:t>相比，中华</a:t>
            </a:r>
            <a:r>
              <a:rPr lang="zh-CN" altLang="en-US" sz="1300" dirty="0">
                <a:latin typeface="楷体" pitchFamily="49" charset="-122"/>
                <a:ea typeface="楷体" pitchFamily="49" charset="-122"/>
              </a:rPr>
              <a:t>文明的起源不能算是最早</a:t>
            </a:r>
            <a:r>
              <a:rPr lang="zh-CN" altLang="en-US" sz="1300" dirty="0" smtClean="0">
                <a:latin typeface="楷体" pitchFamily="49" charset="-122"/>
                <a:ea typeface="楷体" pitchFamily="49" charset="-122"/>
              </a:rPr>
              <a:t>的，但</a:t>
            </a:r>
            <a:r>
              <a:rPr lang="zh-CN" altLang="en-US" sz="1300" dirty="0">
                <a:latin typeface="楷体" pitchFamily="49" charset="-122"/>
                <a:ea typeface="楷体" pitchFamily="49" charset="-122"/>
              </a:rPr>
              <a:t>中华文明是</a:t>
            </a:r>
            <a:r>
              <a:rPr lang="zh-CN" altLang="en-US" sz="1300" dirty="0" smtClean="0">
                <a:latin typeface="楷体" pitchFamily="49" charset="-122"/>
                <a:ea typeface="楷体" pitchFamily="49" charset="-122"/>
              </a:rPr>
              <a:t>唯一的</a:t>
            </a:r>
            <a:r>
              <a:rPr lang="zh-CN" altLang="en-US" sz="1300" dirty="0">
                <a:latin typeface="楷体" pitchFamily="49" charset="-122"/>
                <a:ea typeface="楷体" pitchFamily="49" charset="-122"/>
              </a:rPr>
              <a:t>从未中断过的文明。今天生活在这片土地上的人就是那创造古老文明的先民之</a:t>
            </a:r>
            <a:r>
              <a:rPr lang="zh-CN" altLang="en-US" sz="1300" dirty="0" smtClean="0">
                <a:latin typeface="楷体" pitchFamily="49" charset="-122"/>
                <a:ea typeface="楷体" pitchFamily="49" charset="-122"/>
              </a:rPr>
              <a:t>后裔，在</a:t>
            </a:r>
            <a:r>
              <a:rPr lang="zh-CN" altLang="en-US" sz="1300" dirty="0">
                <a:latin typeface="楷体" pitchFamily="49" charset="-122"/>
                <a:ea typeface="楷体" pitchFamily="49" charset="-122"/>
              </a:rPr>
              <a:t>这片土地上是同一种文明按照自身的逻辑演进、</a:t>
            </a:r>
            <a:r>
              <a:rPr lang="zh-CN" altLang="en-US" sz="1300" dirty="0" smtClean="0">
                <a:latin typeface="楷体" pitchFamily="49" charset="-122"/>
                <a:ea typeface="楷体" pitchFamily="49" charset="-122"/>
              </a:rPr>
              <a:t>发展，并</a:t>
            </a:r>
            <a:r>
              <a:rPr lang="zh-CN" altLang="en-US" sz="1300" dirty="0">
                <a:latin typeface="楷体" pitchFamily="49" charset="-122"/>
                <a:ea typeface="楷体" pitchFamily="49" charset="-122"/>
              </a:rPr>
              <a:t>一直延续下来。</a:t>
            </a:r>
            <a:r>
              <a:rPr lang="zh-CN" altLang="en-US" sz="1300" dirty="0" smtClean="0">
                <a:latin typeface="楷体" pitchFamily="49" charset="-122"/>
                <a:ea typeface="楷体" pitchFamily="49" charset="-122"/>
              </a:rPr>
              <a:t>同时，中华</a:t>
            </a:r>
            <a:r>
              <a:rPr lang="zh-CN" altLang="en-US" sz="1300" dirty="0">
                <a:latin typeface="楷体" pitchFamily="49" charset="-122"/>
                <a:ea typeface="楷体" pitchFamily="49" charset="-122"/>
              </a:rPr>
              <a:t>文明在发展过程中显示了巨大的</a:t>
            </a:r>
            <a:r>
              <a:rPr lang="zh-CN" altLang="en-US" sz="1300" dirty="0" smtClean="0">
                <a:latin typeface="楷体" pitchFamily="49" charset="-122"/>
                <a:ea typeface="楷体" pitchFamily="49" charset="-122"/>
              </a:rPr>
              <a:t>凝聚力，不仅</a:t>
            </a:r>
            <a:r>
              <a:rPr lang="zh-CN" altLang="en-US" sz="1300" dirty="0">
                <a:latin typeface="楷体" pitchFamily="49" charset="-122"/>
                <a:ea typeface="楷体" pitchFamily="49" charset="-122"/>
              </a:rPr>
              <a:t>没有</a:t>
            </a:r>
            <a:r>
              <a:rPr lang="zh-CN" altLang="en-US" sz="1300" dirty="0" smtClean="0">
                <a:latin typeface="楷体" pitchFamily="49" charset="-122"/>
                <a:ea typeface="楷体" pitchFamily="49" charset="-122"/>
              </a:rPr>
              <a:t>中断，也</a:t>
            </a:r>
            <a:r>
              <a:rPr lang="zh-CN" altLang="en-US" sz="1300" dirty="0">
                <a:latin typeface="楷体" pitchFamily="49" charset="-122"/>
                <a:ea typeface="楷体" pitchFamily="49" charset="-122"/>
              </a:rPr>
              <a:t>没有</a:t>
            </a:r>
            <a:r>
              <a:rPr lang="zh-CN" altLang="en-US" sz="1300" dirty="0" smtClean="0">
                <a:latin typeface="楷体" pitchFamily="49" charset="-122"/>
                <a:ea typeface="楷体" pitchFamily="49" charset="-122"/>
              </a:rPr>
              <a:t>分裂；只有</a:t>
            </a:r>
            <a:r>
              <a:rPr lang="zh-CN" altLang="en-US" sz="1300" dirty="0">
                <a:latin typeface="楷体" pitchFamily="49" charset="-122"/>
                <a:ea typeface="楷体" pitchFamily="49" charset="-122"/>
              </a:rPr>
              <a:t>新的文明因素增加</a:t>
            </a:r>
            <a:r>
              <a:rPr lang="zh-CN" altLang="en-US" sz="1300" dirty="0" smtClean="0">
                <a:latin typeface="楷体" pitchFamily="49" charset="-122"/>
                <a:ea typeface="楷体" pitchFamily="49" charset="-122"/>
              </a:rPr>
              <a:t>进来，而</a:t>
            </a:r>
            <a:r>
              <a:rPr lang="zh-CN" altLang="en-US" sz="1300" dirty="0">
                <a:latin typeface="楷体" pitchFamily="49" charset="-122"/>
                <a:ea typeface="楷体" pitchFamily="49" charset="-122"/>
              </a:rPr>
              <a:t>没有什么文明的因素分离出去成为另一种独立的文明。</a:t>
            </a:r>
          </a:p>
          <a:p>
            <a:pPr>
              <a:lnSpc>
                <a:spcPct val="150000"/>
              </a:lnSpc>
            </a:pPr>
            <a:r>
              <a:rPr lang="zh-CN" altLang="en-US" sz="1300" dirty="0">
                <a:latin typeface="楷体" pitchFamily="49" charset="-122"/>
                <a:ea typeface="楷体" pitchFamily="49" charset="-122"/>
              </a:rPr>
              <a:t>    </a:t>
            </a:r>
          </a:p>
          <a:p>
            <a:pPr algn="r">
              <a:lnSpc>
                <a:spcPct val="150000"/>
              </a:lnSpc>
            </a:pPr>
            <a:r>
              <a:rPr lang="zh-CN" altLang="en-US" sz="1300" dirty="0">
                <a:latin typeface="楷体" pitchFamily="49" charset="-122"/>
                <a:ea typeface="楷体" pitchFamily="49" charset="-122"/>
              </a:rPr>
              <a:t>                         </a:t>
            </a:r>
            <a:r>
              <a:rPr lang="en-US" altLang="zh-CN" sz="1300" dirty="0">
                <a:latin typeface="楷体" pitchFamily="49" charset="-122"/>
                <a:ea typeface="楷体" pitchFamily="49" charset="-122"/>
              </a:rPr>
              <a:t>——</a:t>
            </a:r>
            <a:r>
              <a:rPr lang="zh-CN" altLang="en-US" sz="1300" dirty="0">
                <a:latin typeface="楷体" pitchFamily="49" charset="-122"/>
                <a:ea typeface="楷体" pitchFamily="49" charset="-122"/>
              </a:rPr>
              <a:t>中华文明史第一卷</a:t>
            </a:r>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文本框 3"/>
          <p:cNvSpPr txBox="1">
            <a:spLocks noChangeArrowheads="1"/>
          </p:cNvSpPr>
          <p:nvPr/>
        </p:nvSpPr>
        <p:spPr bwMode="auto">
          <a:xfrm>
            <a:off x="321799" y="423863"/>
            <a:ext cx="5105400" cy="2449710"/>
          </a:xfrm>
          <a:prstGeom prst="rect">
            <a:avLst/>
          </a:prstGeom>
          <a:noFill/>
          <a:ln w="9525">
            <a:noFill/>
            <a:miter lim="800000"/>
            <a:headEnd/>
            <a:tailEnd/>
          </a:ln>
        </p:spPr>
        <p:txBody>
          <a:bodyPr lIns="48577" tIns="24289" rIns="48577" bIns="24289">
            <a:spAutoFit/>
          </a:bodyPr>
          <a:lstStyle/>
          <a:p>
            <a:pPr>
              <a:lnSpc>
                <a:spcPct val="150000"/>
              </a:lnSpc>
            </a:pPr>
            <a:r>
              <a:rPr lang="zh-CN" altLang="en-US" sz="1300" dirty="0" smtClean="0">
                <a:latin typeface="楷体" pitchFamily="49" charset="-122"/>
                <a:ea typeface="楷体" pitchFamily="49" charset="-122"/>
              </a:rPr>
              <a:t>    </a:t>
            </a:r>
            <a:r>
              <a:rPr lang="zh-CN" altLang="en-US" sz="1300" dirty="0">
                <a:latin typeface="楷体" pitchFamily="49" charset="-122"/>
                <a:ea typeface="楷体" pitchFamily="49" charset="-122"/>
              </a:rPr>
              <a:t>中华文明的演进</a:t>
            </a:r>
            <a:r>
              <a:rPr lang="zh-CN" altLang="en-US" sz="1300" dirty="0" smtClean="0">
                <a:latin typeface="楷体" pitchFamily="49" charset="-122"/>
                <a:ea typeface="楷体" pitchFamily="49" charset="-122"/>
              </a:rPr>
              <a:t>过程，在</a:t>
            </a:r>
            <a:r>
              <a:rPr lang="zh-CN" altLang="en-US" sz="1300" dirty="0">
                <a:latin typeface="楷体" pitchFamily="49" charset="-122"/>
                <a:ea typeface="楷体" pitchFamily="49" charset="-122"/>
              </a:rPr>
              <a:t>很大程度上可以视为不同地域的文明以及不同民族的</a:t>
            </a:r>
            <a:r>
              <a:rPr lang="zh-CN" altLang="en-US" sz="1300" dirty="0" smtClean="0">
                <a:latin typeface="楷体" pitchFamily="49" charset="-122"/>
                <a:ea typeface="楷体" pitchFamily="49" charset="-122"/>
              </a:rPr>
              <a:t>文明，在</a:t>
            </a:r>
            <a:r>
              <a:rPr lang="zh-CN" altLang="en-US" sz="1300" dirty="0">
                <a:latin typeface="楷体" pitchFamily="49" charset="-122"/>
                <a:ea typeface="楷体" pitchFamily="49" charset="-122"/>
              </a:rPr>
              <a:t>交往过程中整个为一体的过程。整合的模式是以中原华夏文明为</a:t>
            </a:r>
            <a:r>
              <a:rPr lang="zh-CN" altLang="en-US" sz="1300" dirty="0" smtClean="0">
                <a:latin typeface="楷体" pitchFamily="49" charset="-122"/>
                <a:ea typeface="楷体" pitchFamily="49" charset="-122"/>
              </a:rPr>
              <a:t>核心，核心</a:t>
            </a:r>
            <a:r>
              <a:rPr lang="zh-CN" altLang="en-US" sz="1300" dirty="0">
                <a:latin typeface="楷体" pitchFamily="49" charset="-122"/>
                <a:ea typeface="楷体" pitchFamily="49" charset="-122"/>
              </a:rPr>
              <a:t>向周围</a:t>
            </a:r>
            <a:r>
              <a:rPr lang="zh-CN" altLang="en-US" sz="1300" dirty="0" smtClean="0">
                <a:latin typeface="楷体" pitchFamily="49" charset="-122"/>
                <a:ea typeface="楷体" pitchFamily="49" charset="-122"/>
              </a:rPr>
              <a:t>扩散，周围</a:t>
            </a:r>
            <a:r>
              <a:rPr lang="zh-CN" altLang="en-US" sz="1300" dirty="0">
                <a:latin typeface="楷体" pitchFamily="49" charset="-122"/>
                <a:ea typeface="楷体" pitchFamily="49" charset="-122"/>
              </a:rPr>
              <a:t>向核心</a:t>
            </a:r>
            <a:r>
              <a:rPr lang="zh-CN" altLang="en-US" sz="1300" dirty="0" smtClean="0">
                <a:latin typeface="楷体" pitchFamily="49" charset="-122"/>
                <a:ea typeface="楷体" pitchFamily="49" charset="-122"/>
              </a:rPr>
              <a:t>趋同，核心</a:t>
            </a:r>
            <a:r>
              <a:rPr lang="zh-CN" altLang="en-US" sz="1300" dirty="0">
                <a:latin typeface="楷体" pitchFamily="49" charset="-122"/>
                <a:ea typeface="楷体" pitchFamily="49" charset="-122"/>
              </a:rPr>
              <a:t>与周围互相补充、互相吸收、互相融合。多元一体的格局最晚在西周就建立起来了。此后虽然历经战乱与</a:t>
            </a:r>
            <a:r>
              <a:rPr lang="zh-CN" altLang="en-US" sz="1300" dirty="0" smtClean="0">
                <a:latin typeface="楷体" pitchFamily="49" charset="-122"/>
                <a:ea typeface="楷体" pitchFamily="49" charset="-122"/>
              </a:rPr>
              <a:t>分裂，不断</a:t>
            </a:r>
            <a:r>
              <a:rPr lang="zh-CN" altLang="en-US" sz="1300" dirty="0">
                <a:latin typeface="楷体" pitchFamily="49" charset="-122"/>
                <a:ea typeface="楷体" pitchFamily="49" charset="-122"/>
              </a:rPr>
              <a:t>有新的文明元素加入</a:t>
            </a:r>
            <a:r>
              <a:rPr lang="zh-CN" altLang="en-US" sz="1300" dirty="0" smtClean="0">
                <a:latin typeface="楷体" pitchFamily="49" charset="-122"/>
                <a:ea typeface="楷体" pitchFamily="49" charset="-122"/>
              </a:rPr>
              <a:t>进来，但</a:t>
            </a:r>
            <a:r>
              <a:rPr lang="zh-CN" altLang="en-US" sz="1300" dirty="0">
                <a:latin typeface="楷体" pitchFamily="49" charset="-122"/>
                <a:ea typeface="楷体" pitchFamily="49" charset="-122"/>
              </a:rPr>
              <a:t>没有任何一种文明的分支分裂</a:t>
            </a:r>
            <a:r>
              <a:rPr lang="zh-CN" altLang="en-US" sz="1300" dirty="0" smtClean="0">
                <a:latin typeface="楷体" pitchFamily="49" charset="-122"/>
                <a:ea typeface="楷体" pitchFamily="49" charset="-122"/>
              </a:rPr>
              <a:t>出去，所以</a:t>
            </a:r>
            <a:r>
              <a:rPr lang="zh-CN" altLang="en-US" sz="1300" dirty="0">
                <a:latin typeface="楷体" pitchFamily="49" charset="-122"/>
                <a:ea typeface="楷体" pitchFamily="49" charset="-122"/>
              </a:rPr>
              <a:t>这个大格局始终保持着它的完整性而没有打破。</a:t>
            </a:r>
          </a:p>
          <a:p>
            <a:pPr algn="r">
              <a:lnSpc>
                <a:spcPct val="150000"/>
              </a:lnSpc>
            </a:pPr>
            <a:r>
              <a:rPr lang="zh-CN" altLang="en-US" sz="1300" dirty="0">
                <a:latin typeface="楷体" pitchFamily="49" charset="-122"/>
                <a:ea typeface="楷体" pitchFamily="49" charset="-122"/>
              </a:rPr>
              <a:t>                         </a:t>
            </a:r>
            <a:r>
              <a:rPr lang="en-US" altLang="zh-CN" sz="1300" dirty="0">
                <a:latin typeface="楷体" pitchFamily="49" charset="-122"/>
                <a:ea typeface="楷体" pitchFamily="49" charset="-122"/>
              </a:rPr>
              <a:t>——</a:t>
            </a:r>
            <a:r>
              <a:rPr lang="zh-CN" altLang="en-US" sz="1300" dirty="0">
                <a:latin typeface="楷体" pitchFamily="49" charset="-122"/>
                <a:ea typeface="楷体" pitchFamily="49" charset="-122"/>
              </a:rPr>
              <a:t>中华文明史第一卷</a:t>
            </a:r>
          </a:p>
        </p:txBody>
      </p:sp>
    </p:spTree>
    <p:extLst>
      <p:ext uri="{BB962C8B-B14F-4D97-AF65-F5344CB8AC3E}">
        <p14:creationId xmlns:p14="http://schemas.microsoft.com/office/powerpoint/2010/main" val="222619361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9" name="文本框 3"/>
          <p:cNvSpPr txBox="1">
            <a:spLocks noChangeArrowheads="1"/>
          </p:cNvSpPr>
          <p:nvPr/>
        </p:nvSpPr>
        <p:spPr bwMode="auto">
          <a:xfrm>
            <a:off x="296864" y="487364"/>
            <a:ext cx="5291136" cy="2149627"/>
          </a:xfrm>
          <a:prstGeom prst="rect">
            <a:avLst/>
          </a:prstGeom>
          <a:noFill/>
          <a:ln w="9525">
            <a:noFill/>
            <a:miter lim="800000"/>
            <a:headEnd/>
            <a:tailEnd/>
          </a:ln>
        </p:spPr>
        <p:txBody>
          <a:bodyPr wrap="square" lIns="48577" tIns="24289" rIns="48577" bIns="24289">
            <a:spAutoFit/>
          </a:bodyPr>
          <a:lstStyle/>
          <a:p>
            <a:pPr>
              <a:lnSpc>
                <a:spcPct val="150000"/>
              </a:lnSpc>
            </a:pPr>
            <a:r>
              <a:rPr lang="en-US" altLang="zh-CN" sz="1100" dirty="0"/>
              <a:t>        </a:t>
            </a:r>
            <a:r>
              <a:rPr lang="zh-CN" altLang="en-US" sz="1300" dirty="0">
                <a:latin typeface="楷体" pitchFamily="49" charset="-122"/>
                <a:ea typeface="楷体" pitchFamily="49" charset="-122"/>
              </a:rPr>
              <a:t>中国现在是以汉族为主体，结合</a:t>
            </a:r>
            <a:r>
              <a:rPr lang="en-US" altLang="zh-CN" sz="1300" dirty="0">
                <a:latin typeface="楷体" pitchFamily="49" charset="-122"/>
                <a:ea typeface="楷体" pitchFamily="49" charset="-122"/>
              </a:rPr>
              <a:t>55</a:t>
            </a:r>
            <a:r>
              <a:rPr lang="zh-CN" altLang="en-US" sz="1300" dirty="0">
                <a:latin typeface="楷体" pitchFamily="49" charset="-122"/>
                <a:ea typeface="楷体" pitchFamily="49" charset="-122"/>
              </a:rPr>
              <a:t>个少数民族的统一的多民族国家。汉族人口约占</a:t>
            </a:r>
            <a:r>
              <a:rPr lang="en-US" altLang="zh-CN" sz="1300" dirty="0">
                <a:latin typeface="楷体" pitchFamily="49" charset="-122"/>
                <a:ea typeface="楷体" pitchFamily="49" charset="-122"/>
              </a:rPr>
              <a:t>92%</a:t>
            </a:r>
            <a:r>
              <a:rPr lang="zh-CN" altLang="en-US" sz="1300" dirty="0">
                <a:latin typeface="楷体" pitchFamily="49" charset="-122"/>
                <a:ea typeface="楷体" pitchFamily="49" charset="-122"/>
              </a:rPr>
              <a:t>。其中</a:t>
            </a:r>
            <a:r>
              <a:rPr lang="en-US" altLang="zh-CN" sz="1300" dirty="0">
                <a:latin typeface="楷体" pitchFamily="49" charset="-122"/>
                <a:ea typeface="楷体" pitchFamily="49" charset="-122"/>
              </a:rPr>
              <a:t>400</a:t>
            </a:r>
            <a:r>
              <a:rPr lang="zh-CN" altLang="en-US" sz="1300" dirty="0">
                <a:latin typeface="楷体" pitchFamily="49" charset="-122"/>
                <a:ea typeface="楷体" pitchFamily="49" charset="-122"/>
              </a:rPr>
              <a:t>万以上的少数民族有壮、蒙、藏、回、维吾尔、满、苗、彝</a:t>
            </a:r>
            <a:r>
              <a:rPr lang="en-US" altLang="zh-CN" sz="1300" dirty="0">
                <a:latin typeface="楷体" pitchFamily="49" charset="-122"/>
                <a:ea typeface="楷体" pitchFamily="49" charset="-122"/>
              </a:rPr>
              <a:t>8</a:t>
            </a:r>
            <a:r>
              <a:rPr lang="zh-CN" altLang="en-US" sz="1300" dirty="0">
                <a:latin typeface="楷体" pitchFamily="49" charset="-122"/>
                <a:ea typeface="楷体" pitchFamily="49" charset="-122"/>
              </a:rPr>
              <a:t>个。个少数民族有相对聚居的地方，也有一些是同汉族或别的民族杂居，相互通婚的情况也不少，形成非常密切的关系。费孝通曾经把这种关系形成的格局称之为</a:t>
            </a:r>
            <a:r>
              <a:rPr lang="en-US" altLang="zh-CN" sz="1300" dirty="0">
                <a:latin typeface="楷体" pitchFamily="49" charset="-122"/>
                <a:ea typeface="楷体" pitchFamily="49" charset="-122"/>
              </a:rPr>
              <a:t>“</a:t>
            </a:r>
            <a:r>
              <a:rPr lang="zh-CN" altLang="en-US" sz="1300" dirty="0">
                <a:latin typeface="楷体" pitchFamily="49" charset="-122"/>
                <a:ea typeface="楷体" pitchFamily="49" charset="-122"/>
              </a:rPr>
              <a:t>多元一体格局</a:t>
            </a:r>
            <a:r>
              <a:rPr lang="en-US" altLang="zh-CN" sz="1300" dirty="0">
                <a:latin typeface="楷体" pitchFamily="49" charset="-122"/>
                <a:ea typeface="楷体" pitchFamily="49" charset="-122"/>
              </a:rPr>
              <a:t>”</a:t>
            </a:r>
            <a:r>
              <a:rPr lang="zh-CN" altLang="en-US" sz="1300" dirty="0">
                <a:latin typeface="楷体" pitchFamily="49" charset="-122"/>
                <a:ea typeface="楷体" pitchFamily="49" charset="-122"/>
              </a:rPr>
              <a:t>。它是长期历史发展的结果，其始原甚至可以追溯到远古时期。</a:t>
            </a:r>
          </a:p>
          <a:p>
            <a:pPr algn="r">
              <a:lnSpc>
                <a:spcPct val="150000"/>
              </a:lnSpc>
            </a:pPr>
            <a:r>
              <a:rPr lang="en-US" altLang="zh-CN" sz="1300" dirty="0" smtClean="0">
                <a:latin typeface="楷体" pitchFamily="49" charset="-122"/>
                <a:ea typeface="楷体" pitchFamily="49" charset="-122"/>
              </a:rPr>
              <a:t>——</a:t>
            </a:r>
            <a:r>
              <a:rPr lang="zh-CN" altLang="en-US" sz="1300" dirty="0">
                <a:latin typeface="楷体" pitchFamily="49" charset="-122"/>
                <a:ea typeface="楷体" pitchFamily="49" charset="-122"/>
              </a:rPr>
              <a:t>中华文明史第一卷</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9" name="文本框 3"/>
          <p:cNvSpPr txBox="1">
            <a:spLocks noChangeArrowheads="1"/>
          </p:cNvSpPr>
          <p:nvPr/>
        </p:nvSpPr>
        <p:spPr bwMode="auto">
          <a:xfrm>
            <a:off x="296864" y="969964"/>
            <a:ext cx="5291136" cy="1549463"/>
          </a:xfrm>
          <a:prstGeom prst="rect">
            <a:avLst/>
          </a:prstGeom>
          <a:noFill/>
          <a:ln w="9525">
            <a:noFill/>
            <a:miter lim="800000"/>
            <a:headEnd/>
            <a:tailEnd/>
          </a:ln>
        </p:spPr>
        <p:txBody>
          <a:bodyPr wrap="square" lIns="48577" tIns="24289" rIns="48577" bIns="24289">
            <a:spAutoFit/>
          </a:bodyPr>
          <a:lstStyle/>
          <a:p>
            <a:pPr indent="361950">
              <a:lnSpc>
                <a:spcPct val="150000"/>
              </a:lnSpc>
            </a:pPr>
            <a:r>
              <a:rPr lang="zh-CN" altLang="en-US" sz="1300" smtClean="0">
                <a:latin typeface="楷体" pitchFamily="49" charset="-122"/>
                <a:ea typeface="楷体" pitchFamily="49" charset="-122"/>
              </a:rPr>
              <a:t>到新</a:t>
            </a:r>
            <a:r>
              <a:rPr lang="zh-CN" altLang="en-US" sz="1300">
                <a:latin typeface="楷体" pitchFamily="49" charset="-122"/>
                <a:ea typeface="楷体" pitchFamily="49" charset="-122"/>
              </a:rPr>
              <a:t>石器</a:t>
            </a:r>
            <a:r>
              <a:rPr lang="zh-CN" altLang="en-US" sz="1300" smtClean="0">
                <a:latin typeface="楷体" pitchFamily="49" charset="-122"/>
                <a:ea typeface="楷体" pitchFamily="49" charset="-122"/>
              </a:rPr>
              <a:t>时代</a:t>
            </a:r>
            <a:r>
              <a:rPr lang="zh-CN" altLang="en-US" sz="1300" dirty="0">
                <a:latin typeface="楷体" pitchFamily="49" charset="-122"/>
                <a:ea typeface="楷体" pitchFamily="49" charset="-122"/>
              </a:rPr>
              <a:t>，文化的区系更加明显，并且逐渐形成以中原地区为核心，以黄河流域和长江流域的若干文化区为主体，再联系周围许多个区域性文化的一种重瓣花朵式的格局。从而为往后多元一体的民族格局奠定基础。</a:t>
            </a:r>
          </a:p>
          <a:p>
            <a:pPr algn="r">
              <a:lnSpc>
                <a:spcPct val="150000"/>
              </a:lnSpc>
            </a:pPr>
            <a:r>
              <a:rPr lang="en-US" altLang="zh-CN" sz="1300" dirty="0">
                <a:latin typeface="楷体" pitchFamily="49" charset="-122"/>
                <a:ea typeface="楷体" pitchFamily="49" charset="-122"/>
              </a:rPr>
              <a:t>                              ——</a:t>
            </a:r>
            <a:r>
              <a:rPr lang="zh-CN" altLang="en-US" sz="1300" dirty="0">
                <a:latin typeface="楷体" pitchFamily="49" charset="-122"/>
                <a:ea typeface="楷体" pitchFamily="49" charset="-122"/>
              </a:rPr>
              <a:t>中华文明史第一卷</a:t>
            </a:r>
          </a:p>
        </p:txBody>
      </p:sp>
    </p:spTree>
    <p:extLst>
      <p:ext uri="{BB962C8B-B14F-4D97-AF65-F5344CB8AC3E}">
        <p14:creationId xmlns:p14="http://schemas.microsoft.com/office/powerpoint/2010/main" val="96198974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3"/>
          <p:cNvPicPr>
            <a:picLocks noChangeAspect="1" noChangeArrowheads="1"/>
          </p:cNvPicPr>
          <p:nvPr/>
        </p:nvPicPr>
        <p:blipFill>
          <a:blip r:embed="rId2" cstate="print"/>
          <a:srcRect/>
          <a:stretch>
            <a:fillRect/>
          </a:stretch>
        </p:blipFill>
        <p:spPr bwMode="auto">
          <a:xfrm>
            <a:off x="463550" y="68263"/>
            <a:ext cx="4699000" cy="3103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026"/>
          <p:cNvPicPr>
            <a:picLocks noChangeAspect="1" noChangeArrowheads="1"/>
          </p:cNvPicPr>
          <p:nvPr/>
        </p:nvPicPr>
        <p:blipFill>
          <a:blip r:embed="rId2"/>
          <a:srcRect/>
          <a:stretch>
            <a:fillRect/>
          </a:stretch>
        </p:blipFill>
        <p:spPr bwMode="auto">
          <a:xfrm>
            <a:off x="787399" y="53976"/>
            <a:ext cx="4403725" cy="313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025"/>
          <p:cNvPicPr>
            <a:picLocks noChangeAspect="1" noChangeArrowheads="1"/>
          </p:cNvPicPr>
          <p:nvPr/>
        </p:nvPicPr>
        <p:blipFill>
          <a:blip r:embed="rId2" cstate="print"/>
          <a:srcRect/>
          <a:stretch>
            <a:fillRect/>
          </a:stretch>
        </p:blipFill>
        <p:spPr bwMode="auto">
          <a:xfrm>
            <a:off x="2063750" y="143987"/>
            <a:ext cx="3144839" cy="1888014"/>
          </a:xfrm>
          <a:prstGeom prst="rect">
            <a:avLst/>
          </a:prstGeom>
          <a:noFill/>
          <a:ln w="9525">
            <a:noFill/>
            <a:miter lim="800000"/>
            <a:headEnd/>
            <a:tailEnd/>
          </a:ln>
        </p:spPr>
      </p:pic>
      <p:sp>
        <p:nvSpPr>
          <p:cNvPr id="12291" name="文本框 1"/>
          <p:cNvSpPr txBox="1">
            <a:spLocks noChangeArrowheads="1"/>
          </p:cNvSpPr>
          <p:nvPr/>
        </p:nvSpPr>
        <p:spPr bwMode="auto">
          <a:xfrm>
            <a:off x="192880" y="2114551"/>
            <a:ext cx="5542757" cy="1064715"/>
          </a:xfrm>
          <a:prstGeom prst="rect">
            <a:avLst/>
          </a:prstGeom>
          <a:noFill/>
          <a:ln w="9525">
            <a:noFill/>
            <a:miter lim="800000"/>
            <a:headEnd/>
            <a:tailEnd/>
          </a:ln>
        </p:spPr>
        <p:txBody>
          <a:bodyPr wrap="square" lIns="48577" tIns="24289" rIns="48577" bIns="24289">
            <a:spAutoFit/>
          </a:bodyPr>
          <a:lstStyle/>
          <a:p>
            <a:pPr>
              <a:lnSpc>
                <a:spcPct val="150000"/>
              </a:lnSpc>
            </a:pPr>
            <a:r>
              <a:rPr lang="zh-CN" altLang="en-US" sz="1100" dirty="0" smtClean="0">
                <a:latin typeface="楷体" pitchFamily="49" charset="-122"/>
                <a:ea typeface="楷体" pitchFamily="49" charset="-122"/>
              </a:rPr>
              <a:t>    传说</a:t>
            </a:r>
            <a:r>
              <a:rPr lang="zh-CN" altLang="en-US" sz="1100" dirty="0">
                <a:latin typeface="楷体" pitchFamily="49" charset="-122"/>
                <a:ea typeface="楷体" pitchFamily="49" charset="-122"/>
              </a:rPr>
              <a:t>时代是一个社会发生深刻变化的</a:t>
            </a:r>
            <a:r>
              <a:rPr lang="zh-CN" altLang="en-US" sz="1100" dirty="0" smtClean="0">
                <a:latin typeface="楷体" pitchFamily="49" charset="-122"/>
                <a:ea typeface="楷体" pitchFamily="49" charset="-122"/>
              </a:rPr>
              <a:t>时代；一方面生机勃勃，充满</a:t>
            </a:r>
            <a:r>
              <a:rPr lang="zh-CN" altLang="en-US" sz="1100" dirty="0">
                <a:latin typeface="楷体" pitchFamily="49" charset="-122"/>
                <a:ea typeface="楷体" pitchFamily="49" charset="-122"/>
              </a:rPr>
              <a:t>着创造</a:t>
            </a:r>
            <a:r>
              <a:rPr lang="zh-CN" altLang="en-US" sz="1100" dirty="0" smtClean="0">
                <a:latin typeface="楷体" pitchFamily="49" charset="-122"/>
                <a:ea typeface="楷体" pitchFamily="49" charset="-122"/>
              </a:rPr>
              <a:t>发明；一方面</a:t>
            </a:r>
            <a:r>
              <a:rPr lang="zh-CN" altLang="en-US" sz="1100" dirty="0">
                <a:latin typeface="楷体" pitchFamily="49" charset="-122"/>
                <a:ea typeface="楷体" pitchFamily="49" charset="-122"/>
              </a:rPr>
              <a:t>社会剧烈</a:t>
            </a:r>
            <a:r>
              <a:rPr lang="zh-CN" altLang="en-US" sz="1100" dirty="0" smtClean="0">
                <a:latin typeface="楷体" pitchFamily="49" charset="-122"/>
                <a:ea typeface="楷体" pitchFamily="49" charset="-122"/>
              </a:rPr>
              <a:t>动荡，冲突不断，英雄</a:t>
            </a:r>
            <a:r>
              <a:rPr lang="zh-CN" altLang="en-US" sz="1100" dirty="0">
                <a:latin typeface="楷体" pitchFamily="49" charset="-122"/>
                <a:ea typeface="楷体" pitchFamily="49" charset="-122"/>
              </a:rPr>
              <a:t>辈出。那是中国的英雄</a:t>
            </a:r>
            <a:r>
              <a:rPr lang="zh-CN" altLang="en-US" sz="1100" dirty="0" smtClean="0">
                <a:latin typeface="楷体" pitchFamily="49" charset="-122"/>
                <a:ea typeface="楷体" pitchFamily="49" charset="-122"/>
              </a:rPr>
              <a:t>时代，文明</a:t>
            </a:r>
            <a:r>
              <a:rPr lang="zh-CN" altLang="en-US" sz="1100" dirty="0">
                <a:latin typeface="楷体" pitchFamily="49" charset="-122"/>
                <a:ea typeface="楷体" pitchFamily="49" charset="-122"/>
              </a:rPr>
              <a:t>的曙光开始从东方显露出来</a:t>
            </a:r>
            <a:r>
              <a:rPr lang="zh-CN" altLang="en-US" sz="1100" dirty="0" smtClean="0">
                <a:latin typeface="楷体" pitchFamily="49" charset="-122"/>
                <a:ea typeface="楷体" pitchFamily="49" charset="-122"/>
              </a:rPr>
              <a:t>。</a:t>
            </a:r>
            <a:endParaRPr lang="en-US" altLang="zh-CN" sz="1100" dirty="0" smtClean="0">
              <a:latin typeface="楷体" pitchFamily="49" charset="-122"/>
              <a:ea typeface="楷体" pitchFamily="49" charset="-122"/>
            </a:endParaRPr>
          </a:p>
          <a:p>
            <a:pPr algn="r">
              <a:lnSpc>
                <a:spcPct val="150000"/>
              </a:lnSpc>
            </a:pPr>
            <a:r>
              <a:rPr lang="en-US" altLang="zh-CN" sz="1100" dirty="0" smtClean="0">
                <a:latin typeface="楷体" pitchFamily="49" charset="-122"/>
                <a:ea typeface="楷体" pitchFamily="49" charset="-122"/>
              </a:rPr>
              <a:t>——</a:t>
            </a:r>
            <a:r>
              <a:rPr lang="zh-CN" altLang="en-US" sz="1100" dirty="0">
                <a:latin typeface="楷体" pitchFamily="49" charset="-122"/>
                <a:ea typeface="楷体" pitchFamily="49" charset="-122"/>
              </a:rPr>
              <a:t>中华文明史第一卷</a:t>
            </a:r>
          </a:p>
        </p:txBody>
      </p:sp>
      <p:sp>
        <p:nvSpPr>
          <p:cNvPr id="2" name="TextBox 1"/>
          <p:cNvSpPr txBox="1">
            <a:spLocks noChangeArrowheads="1"/>
          </p:cNvSpPr>
          <p:nvPr/>
        </p:nvSpPr>
        <p:spPr bwMode="auto">
          <a:xfrm>
            <a:off x="161132" y="309413"/>
            <a:ext cx="1718468" cy="1292656"/>
          </a:xfrm>
          <a:prstGeom prst="rect">
            <a:avLst/>
          </a:prstGeom>
          <a:solidFill>
            <a:schemeClr val="bg1"/>
          </a:solidFill>
          <a:ln w="9525">
            <a:noFill/>
            <a:miter lim="800000"/>
            <a:headEnd/>
            <a:tailEnd/>
          </a:ln>
        </p:spPr>
        <p:txBody>
          <a:bodyPr wrap="square" lIns="91435" tIns="45717" rIns="91435" bIns="45717">
            <a:spAutoFit/>
          </a:bodyPr>
          <a:lstStyle/>
          <a:p>
            <a:pPr indent="266700">
              <a:lnSpc>
                <a:spcPct val="150000"/>
              </a:lnSpc>
            </a:pPr>
            <a:r>
              <a:rPr lang="zh-CN" altLang="zh-CN" sz="1100" dirty="0" smtClean="0">
                <a:solidFill>
                  <a:srgbClr val="333333"/>
                </a:solidFill>
                <a:latin typeface="楷体" pitchFamily="49" charset="-122"/>
                <a:ea typeface="楷体" pitchFamily="49" charset="-122"/>
                <a:cs typeface="Arial" pitchFamily="34" charset="0"/>
              </a:rPr>
              <a:t>夏</a:t>
            </a:r>
            <a:r>
              <a:rPr lang="zh-CN" altLang="en-US" sz="1100" dirty="0" smtClean="0">
                <a:solidFill>
                  <a:srgbClr val="333333"/>
                </a:solidFill>
                <a:latin typeface="楷体" pitchFamily="49" charset="-122"/>
                <a:ea typeface="楷体" pitchFamily="49" charset="-122"/>
                <a:cs typeface="Arial" pitchFamily="34" charset="0"/>
              </a:rPr>
              <a:t>，</a:t>
            </a:r>
            <a:r>
              <a:rPr lang="zh-CN" altLang="zh-CN" sz="1100" dirty="0" smtClean="0">
                <a:solidFill>
                  <a:srgbClr val="333333"/>
                </a:solidFill>
                <a:latin typeface="楷体" pitchFamily="49" charset="-122"/>
                <a:ea typeface="楷体" pitchFamily="49" charset="-122"/>
                <a:cs typeface="Arial" pitchFamily="34" charset="0"/>
              </a:rPr>
              <a:t>大</a:t>
            </a:r>
            <a:r>
              <a:rPr lang="zh-CN" altLang="zh-CN" sz="1100" dirty="0">
                <a:solidFill>
                  <a:srgbClr val="333333"/>
                </a:solidFill>
                <a:latin typeface="楷体" pitchFamily="49" charset="-122"/>
                <a:ea typeface="楷体" pitchFamily="49" charset="-122"/>
                <a:cs typeface="Arial" pitchFamily="34" charset="0"/>
              </a:rPr>
              <a:t>也。中国有礼仪之</a:t>
            </a:r>
            <a:r>
              <a:rPr lang="zh-CN" altLang="zh-CN" sz="1100" dirty="0" smtClean="0">
                <a:solidFill>
                  <a:srgbClr val="333333"/>
                </a:solidFill>
                <a:latin typeface="楷体" pitchFamily="49" charset="-122"/>
                <a:ea typeface="楷体" pitchFamily="49" charset="-122"/>
                <a:cs typeface="Arial" pitchFamily="34" charset="0"/>
              </a:rPr>
              <a:t>大</a:t>
            </a:r>
            <a:r>
              <a:rPr lang="zh-CN" altLang="en-US" sz="1100" dirty="0" smtClean="0">
                <a:solidFill>
                  <a:srgbClr val="333333"/>
                </a:solidFill>
                <a:latin typeface="楷体" pitchFamily="49" charset="-122"/>
                <a:ea typeface="楷体" pitchFamily="49" charset="-122"/>
                <a:cs typeface="Arial" pitchFamily="34" charset="0"/>
              </a:rPr>
              <a:t>，</a:t>
            </a:r>
            <a:r>
              <a:rPr lang="zh-CN" altLang="zh-CN" sz="1100" dirty="0" smtClean="0">
                <a:solidFill>
                  <a:srgbClr val="333333"/>
                </a:solidFill>
                <a:latin typeface="楷体" pitchFamily="49" charset="-122"/>
                <a:ea typeface="楷体" pitchFamily="49" charset="-122"/>
                <a:cs typeface="Arial" pitchFamily="34" charset="0"/>
              </a:rPr>
              <a:t>故</a:t>
            </a:r>
            <a:r>
              <a:rPr lang="zh-CN" altLang="zh-CN" sz="1100" dirty="0">
                <a:solidFill>
                  <a:srgbClr val="333333"/>
                </a:solidFill>
                <a:latin typeface="楷体" pitchFamily="49" charset="-122"/>
                <a:ea typeface="楷体" pitchFamily="49" charset="-122"/>
                <a:cs typeface="Arial" pitchFamily="34" charset="0"/>
              </a:rPr>
              <a:t>称</a:t>
            </a:r>
            <a:r>
              <a:rPr lang="zh-CN" altLang="zh-CN" sz="1100" dirty="0" smtClean="0">
                <a:solidFill>
                  <a:srgbClr val="333333"/>
                </a:solidFill>
                <a:latin typeface="楷体" pitchFamily="49" charset="-122"/>
                <a:ea typeface="楷体" pitchFamily="49" charset="-122"/>
                <a:cs typeface="Arial" pitchFamily="34" charset="0"/>
              </a:rPr>
              <a:t>夏</a:t>
            </a:r>
            <a:r>
              <a:rPr lang="zh-CN" altLang="en-US" sz="1100" dirty="0" smtClean="0">
                <a:solidFill>
                  <a:srgbClr val="333333"/>
                </a:solidFill>
                <a:latin typeface="楷体" pitchFamily="49" charset="-122"/>
                <a:ea typeface="楷体" pitchFamily="49" charset="-122"/>
                <a:cs typeface="Arial" pitchFamily="34" charset="0"/>
              </a:rPr>
              <a:t>；</a:t>
            </a:r>
            <a:r>
              <a:rPr lang="en-US" altLang="zh-CN" sz="1100" dirty="0" smtClean="0">
                <a:solidFill>
                  <a:srgbClr val="333333"/>
                </a:solidFill>
                <a:latin typeface="楷体" pitchFamily="49" charset="-122"/>
                <a:ea typeface="楷体" pitchFamily="49" charset="-122"/>
                <a:cs typeface="Arial" pitchFamily="34" charset="0"/>
              </a:rPr>
              <a:t> </a:t>
            </a:r>
            <a:r>
              <a:rPr lang="zh-CN" altLang="zh-CN" sz="1100" dirty="0" smtClean="0">
                <a:solidFill>
                  <a:srgbClr val="333333"/>
                </a:solidFill>
                <a:latin typeface="楷体" pitchFamily="49" charset="-122"/>
                <a:ea typeface="楷体" pitchFamily="49" charset="-122"/>
                <a:cs typeface="Arial" pitchFamily="34" charset="0"/>
              </a:rPr>
              <a:t>有</a:t>
            </a:r>
            <a:r>
              <a:rPr lang="zh-CN" altLang="zh-CN" sz="1100" dirty="0">
                <a:solidFill>
                  <a:srgbClr val="333333"/>
                </a:solidFill>
                <a:latin typeface="楷体" pitchFamily="49" charset="-122"/>
                <a:ea typeface="楷体" pitchFamily="49" charset="-122"/>
                <a:cs typeface="Arial" pitchFamily="34" charset="0"/>
              </a:rPr>
              <a:t>服章之</a:t>
            </a:r>
            <a:r>
              <a:rPr lang="zh-CN" altLang="zh-CN" sz="1100" dirty="0" smtClean="0">
                <a:solidFill>
                  <a:srgbClr val="333333"/>
                </a:solidFill>
                <a:latin typeface="楷体" pitchFamily="49" charset="-122"/>
                <a:ea typeface="楷体" pitchFamily="49" charset="-122"/>
                <a:cs typeface="Arial" pitchFamily="34" charset="0"/>
              </a:rPr>
              <a:t>美</a:t>
            </a:r>
            <a:r>
              <a:rPr lang="zh-CN" altLang="en-US" sz="1100" dirty="0" smtClean="0">
                <a:solidFill>
                  <a:srgbClr val="333333"/>
                </a:solidFill>
                <a:latin typeface="楷体" pitchFamily="49" charset="-122"/>
                <a:ea typeface="楷体" pitchFamily="49" charset="-122"/>
                <a:cs typeface="Arial" pitchFamily="34" charset="0"/>
              </a:rPr>
              <a:t>，</a:t>
            </a:r>
            <a:r>
              <a:rPr lang="zh-CN" altLang="zh-CN" sz="1100" dirty="0" smtClean="0">
                <a:solidFill>
                  <a:srgbClr val="333333"/>
                </a:solidFill>
                <a:latin typeface="楷体" pitchFamily="49" charset="-122"/>
                <a:ea typeface="楷体" pitchFamily="49" charset="-122"/>
                <a:cs typeface="Arial" pitchFamily="34" charset="0"/>
              </a:rPr>
              <a:t>谓</a:t>
            </a:r>
            <a:r>
              <a:rPr lang="zh-CN" altLang="zh-CN" sz="1100" dirty="0">
                <a:solidFill>
                  <a:srgbClr val="333333"/>
                </a:solidFill>
                <a:latin typeface="楷体" pitchFamily="49" charset="-122"/>
                <a:ea typeface="楷体" pitchFamily="49" charset="-122"/>
                <a:cs typeface="Arial" pitchFamily="34" charset="0"/>
              </a:rPr>
              <a:t>之华。华、夏一也。</a:t>
            </a:r>
            <a:r>
              <a:rPr lang="en-US" altLang="zh-CN" sz="1100" dirty="0">
                <a:solidFill>
                  <a:srgbClr val="333333"/>
                </a:solidFill>
                <a:latin typeface="楷体" pitchFamily="49" charset="-122"/>
                <a:ea typeface="楷体" pitchFamily="49" charset="-122"/>
                <a:cs typeface="Arial" pitchFamily="34" charset="0"/>
              </a:rPr>
              <a:t>     </a:t>
            </a:r>
          </a:p>
          <a:p>
            <a:pPr>
              <a:lnSpc>
                <a:spcPct val="150000"/>
              </a:lnSpc>
            </a:pPr>
            <a:r>
              <a:rPr lang="en-US" altLang="zh-CN" dirty="0">
                <a:solidFill>
                  <a:srgbClr val="333333"/>
                </a:solidFill>
                <a:latin typeface="楷体" pitchFamily="49" charset="-122"/>
                <a:ea typeface="楷体" pitchFamily="49" charset="-122"/>
                <a:cs typeface="Arial" pitchFamily="34" charset="0"/>
              </a:rPr>
              <a:t> ——</a:t>
            </a:r>
            <a:r>
              <a:rPr lang="zh-CN" altLang="zh-CN" dirty="0">
                <a:solidFill>
                  <a:srgbClr val="333333"/>
                </a:solidFill>
                <a:latin typeface="楷体" pitchFamily="49" charset="-122"/>
                <a:ea typeface="楷体" pitchFamily="49" charset="-122"/>
                <a:cs typeface="Arial" pitchFamily="34" charset="0"/>
              </a:rPr>
              <a:t>孔颖达《春秋左传正义》疏</a:t>
            </a:r>
            <a:endParaRPr lang="zh-CN" altLang="zh-CN" dirty="0">
              <a:latin typeface="楷体" pitchFamily="49" charset="-122"/>
              <a:ea typeface="楷体" pitchFamily="49" charset="-122"/>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53304" b="3434"/>
          <a:stretch>
            <a:fillRect/>
          </a:stretch>
        </p:blipFill>
        <p:spPr>
          <a:xfrm>
            <a:off x="0" y="0"/>
            <a:ext cx="5761038" cy="3240088"/>
          </a:xfrm>
          <a:prstGeom prst="rect">
            <a:avLst/>
          </a:prstGeom>
        </p:spPr>
      </p:pic>
      <p:grpSp>
        <p:nvGrpSpPr>
          <p:cNvPr id="5" name="组合 4"/>
          <p:cNvGrpSpPr/>
          <p:nvPr/>
        </p:nvGrpSpPr>
        <p:grpSpPr>
          <a:xfrm>
            <a:off x="1957235" y="683231"/>
            <a:ext cx="1752603" cy="472732"/>
            <a:chOff x="5714599" y="2076217"/>
            <a:chExt cx="3864839" cy="1042588"/>
          </a:xfrm>
        </p:grpSpPr>
        <p:sp>
          <p:nvSpPr>
            <p:cNvPr id="6" name="TextBox 6"/>
            <p:cNvSpPr txBox="1">
              <a:spLocks noChangeArrowheads="1"/>
            </p:cNvSpPr>
            <p:nvPr/>
          </p:nvSpPr>
          <p:spPr bwMode="auto">
            <a:xfrm>
              <a:off x="5714599" y="2076217"/>
              <a:ext cx="2858302" cy="81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1800" b="1" spc="137" dirty="0">
                  <a:solidFill>
                    <a:schemeClr val="tx1">
                      <a:lumMod val="95000"/>
                      <a:lumOff val="5000"/>
                    </a:schemeClr>
                  </a:solidFill>
                  <a:latin typeface="微软雅黑" pitchFamily="34" charset="-122"/>
                  <a:ea typeface="微软雅黑" pitchFamily="34" charset="-122"/>
                </a:rPr>
                <a:t>教学内容</a:t>
              </a:r>
            </a:p>
          </p:txBody>
        </p:sp>
        <p:sp>
          <p:nvSpPr>
            <p:cNvPr id="7" name="TextBox 111"/>
            <p:cNvSpPr txBox="1"/>
            <p:nvPr/>
          </p:nvSpPr>
          <p:spPr>
            <a:xfrm>
              <a:off x="5998038" y="2711533"/>
              <a:ext cx="3581400" cy="407272"/>
            </a:xfrm>
            <a:prstGeom prst="rect">
              <a:avLst/>
            </a:prstGeom>
            <a:noFill/>
          </p:spPr>
          <p:txBody>
            <a:bodyPr wrap="square" rtlCol="0">
              <a:spAutoFit/>
            </a:bodyPr>
            <a:lstStyle/>
            <a:p>
              <a:r>
                <a:rPr lang="en-US" altLang="zh-CN" sz="600" dirty="0">
                  <a:solidFill>
                    <a:schemeClr val="tx1">
                      <a:lumMod val="95000"/>
                      <a:lumOff val="5000"/>
                    </a:schemeClr>
                  </a:solidFill>
                  <a:latin typeface="微软雅黑" panose="020B0503020204020204" pitchFamily="34" charset="-122"/>
                  <a:ea typeface="微软雅黑" panose="020B0503020204020204" pitchFamily="34" charset="-122"/>
                </a:rPr>
                <a:t>TEACHING CONTENT</a:t>
              </a:r>
              <a:endParaRPr lang="zh-CN" altLang="en-US" sz="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748566" y="678002"/>
            <a:ext cx="939454" cy="949630"/>
            <a:chOff x="2918306" y="1498847"/>
            <a:chExt cx="1553762" cy="1570775"/>
          </a:xfrm>
        </p:grpSpPr>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9" name="矩形 8"/>
            <p:cNvSpPr/>
            <p:nvPr/>
          </p:nvSpPr>
          <p:spPr>
            <a:xfrm>
              <a:off x="3339961" y="1961070"/>
              <a:ext cx="838312" cy="738181"/>
            </a:xfrm>
            <a:prstGeom prst="rect">
              <a:avLst/>
            </a:prstGeom>
          </p:spPr>
          <p:txBody>
            <a:bodyPr wrap="none">
              <a:spAutoFit/>
            </a:bodyPr>
            <a:lstStyle/>
            <a:p>
              <a:pPr algn="ctr" defTabSz="414635">
                <a:defRPr/>
              </a:pPr>
              <a:r>
                <a:rPr lang="en-US" altLang="zh-CN" sz="2300" kern="0" dirty="0">
                  <a:solidFill>
                    <a:srgbClr val="96D02B"/>
                  </a:solidFill>
                  <a:latin typeface="Impact" panose="020B0806030902050204" pitchFamily="34" charset="0"/>
                  <a:ea typeface="宋体" panose="02010600030101010101" pitchFamily="2" charset="-122"/>
                </a:rPr>
                <a:t>0 1</a:t>
              </a:r>
              <a:endParaRPr lang="zh-CN" altLang="en-US" sz="2300" kern="0" dirty="0">
                <a:solidFill>
                  <a:srgbClr val="96D02B"/>
                </a:solidFill>
                <a:latin typeface="Impact" panose="020B0806030902050204" pitchFamily="34" charset="0"/>
                <a:ea typeface="宋体" panose="02010600030101010101" pitchFamily="2" charset="-122"/>
              </a:endParaRPr>
            </a:p>
          </p:txBody>
        </p:sp>
      </p:grpSp>
      <p:sp>
        <p:nvSpPr>
          <p:cNvPr id="11" name="TextBox 10"/>
          <p:cNvSpPr txBox="1"/>
          <p:nvPr/>
        </p:nvSpPr>
        <p:spPr>
          <a:xfrm>
            <a:off x="1910914" y="1516416"/>
            <a:ext cx="2948668" cy="932987"/>
          </a:xfrm>
          <a:prstGeom prst="rect">
            <a:avLst/>
          </a:prstGeom>
          <a:noFill/>
        </p:spPr>
        <p:txBody>
          <a:bodyPr wrap="square" lIns="55285" tIns="27642" rIns="55285" bIns="27642" rtlCol="0">
            <a:spAutoFit/>
          </a:bodyPr>
          <a:lstStyle/>
          <a:p>
            <a:pPr algn="ctr">
              <a:defRPr/>
            </a:pPr>
            <a:r>
              <a:rPr lang="zh-CN" altLang="en-US" sz="1500" b="1" dirty="0" smtClean="0">
                <a:latin typeface="微软雅黑" pitchFamily="34" charset="-122"/>
                <a:ea typeface="微软雅黑" pitchFamily="34" charset="-122"/>
              </a:rPr>
              <a:t>通史体例中国古代史复习</a:t>
            </a:r>
          </a:p>
          <a:p>
            <a:pPr algn="ctr">
              <a:defRPr/>
            </a:pPr>
            <a:endParaRPr lang="en-US" altLang="zh-CN" sz="1500" b="1" dirty="0" smtClean="0">
              <a:latin typeface="微软雅黑" pitchFamily="34" charset="-122"/>
              <a:ea typeface="微软雅黑" pitchFamily="34" charset="-122"/>
            </a:endParaRPr>
          </a:p>
          <a:p>
            <a:pPr algn="ctr">
              <a:defRPr/>
            </a:pPr>
            <a:r>
              <a:rPr lang="zh-CN" altLang="en-US" sz="1500" b="1" dirty="0" smtClean="0">
                <a:latin typeface="微软雅黑" pitchFamily="34" charset="-122"/>
                <a:ea typeface="微软雅黑" pitchFamily="34" charset="-122"/>
              </a:rPr>
              <a:t>第一讲</a:t>
            </a:r>
            <a:r>
              <a:rPr lang="en-US" altLang="zh-CN" sz="1500" b="1" dirty="0" smtClean="0">
                <a:latin typeface="微软雅黑" pitchFamily="34" charset="-122"/>
                <a:ea typeface="微软雅黑" pitchFamily="34" charset="-122"/>
              </a:rPr>
              <a:t> </a:t>
            </a:r>
            <a:r>
              <a:rPr lang="zh-CN" altLang="en-US" sz="1500" b="1" dirty="0" smtClean="0">
                <a:latin typeface="微软雅黑" pitchFamily="34" charset="-122"/>
                <a:ea typeface="微软雅黑" pitchFamily="34" charset="-122"/>
              </a:rPr>
              <a:t>原始社会</a:t>
            </a:r>
            <a:r>
              <a:rPr lang="en-US" altLang="zh-CN" sz="1500" b="1" dirty="0" smtClean="0">
                <a:latin typeface="微软雅黑" pitchFamily="34" charset="-122"/>
                <a:ea typeface="微软雅黑" pitchFamily="34" charset="-122"/>
              </a:rPr>
              <a:t>——</a:t>
            </a:r>
            <a:r>
              <a:rPr lang="zh-CN" altLang="en-US" sz="1500" b="1" dirty="0" smtClean="0">
                <a:latin typeface="微软雅黑" pitchFamily="34" charset="-122"/>
                <a:ea typeface="微软雅黑" pitchFamily="34" charset="-122"/>
              </a:rPr>
              <a:t>夏商西周</a:t>
            </a:r>
          </a:p>
          <a:p>
            <a:pPr algn="ctr"/>
            <a:endParaRPr lang="zh-CN" altLang="en-US" sz="1200" dirty="0">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文本框 3"/>
          <p:cNvSpPr txBox="1">
            <a:spLocks noChangeArrowheads="1"/>
          </p:cNvSpPr>
          <p:nvPr/>
        </p:nvSpPr>
        <p:spPr bwMode="auto">
          <a:xfrm>
            <a:off x="288466" y="225608"/>
            <a:ext cx="5324933" cy="2749792"/>
          </a:xfrm>
          <a:prstGeom prst="rect">
            <a:avLst/>
          </a:prstGeom>
          <a:noFill/>
          <a:ln w="9525">
            <a:noFill/>
            <a:miter lim="800000"/>
            <a:headEnd/>
            <a:tailEnd/>
          </a:ln>
        </p:spPr>
        <p:txBody>
          <a:bodyPr wrap="square" lIns="48577" tIns="24289" rIns="48577" bIns="24289">
            <a:spAutoFit/>
          </a:bodyPr>
          <a:lstStyle/>
          <a:p>
            <a:pPr>
              <a:lnSpc>
                <a:spcPct val="150000"/>
              </a:lnSpc>
            </a:pPr>
            <a:r>
              <a:rPr lang="zh-CN" altLang="en-US" sz="1300" dirty="0">
                <a:latin typeface="微软雅黑" pitchFamily="34" charset="-122"/>
                <a:ea typeface="微软雅黑" pitchFamily="34" charset="-122"/>
              </a:rPr>
              <a:t>例.2013(课标全国卷Ⅱ)</a:t>
            </a:r>
          </a:p>
          <a:p>
            <a:pPr>
              <a:lnSpc>
                <a:spcPct val="150000"/>
              </a:lnSpc>
            </a:pPr>
            <a:r>
              <a:rPr lang="zh-CN" altLang="en-US" sz="1300" dirty="0">
                <a:latin typeface="微软雅黑" pitchFamily="34" charset="-122"/>
                <a:ea typeface="微软雅黑" pitchFamily="34" charset="-122"/>
              </a:rPr>
              <a:t>24.司马迁著《史记》</a:t>
            </a:r>
            <a:r>
              <a:rPr lang="zh-CN" altLang="en-US" sz="1300" dirty="0" smtClean="0">
                <a:latin typeface="微软雅黑" pitchFamily="34" charset="-122"/>
                <a:ea typeface="微软雅黑" pitchFamily="34" charset="-122"/>
              </a:rPr>
              <a:t>时，文献</a:t>
            </a:r>
            <a:r>
              <a:rPr lang="zh-CN" altLang="en-US" sz="1300" dirty="0">
                <a:latin typeface="微软雅黑" pitchFamily="34" charset="-122"/>
                <a:ea typeface="微软雅黑" pitchFamily="34" charset="-122"/>
              </a:rPr>
              <a:t>关于黄帝的记述内容不一甚至</a:t>
            </a:r>
            <a:r>
              <a:rPr lang="zh-CN" altLang="en-US" sz="1300" dirty="0" smtClean="0">
                <a:latin typeface="微软雅黑" pitchFamily="34" charset="-122"/>
                <a:ea typeface="微软雅黑" pitchFamily="34" charset="-122"/>
              </a:rPr>
              <a:t>荒诞，有人</a:t>
            </a:r>
            <a:r>
              <a:rPr lang="zh-CN" altLang="en-US" sz="1300" dirty="0">
                <a:latin typeface="微软雅黑" pitchFamily="34" charset="-122"/>
                <a:ea typeface="微软雅黑" pitchFamily="34" charset="-122"/>
              </a:rPr>
              <a:t>据以否定黄帝的真实性。司马迁游历</a:t>
            </a:r>
            <a:r>
              <a:rPr lang="zh-CN" altLang="en-US" sz="1300" dirty="0" smtClean="0">
                <a:latin typeface="微软雅黑" pitchFamily="34" charset="-122"/>
                <a:ea typeface="微软雅黑" pitchFamily="34" charset="-122"/>
              </a:rPr>
              <a:t>各地，常常</a:t>
            </a:r>
            <a:r>
              <a:rPr lang="zh-CN" altLang="en-US" sz="1300" dirty="0">
                <a:latin typeface="微软雅黑" pitchFamily="34" charset="-122"/>
                <a:ea typeface="微软雅黑" pitchFamily="34" charset="-122"/>
              </a:rPr>
              <a:t>遇到人们传颂黄帝的事迹。有鉴于</a:t>
            </a:r>
            <a:r>
              <a:rPr lang="zh-CN" altLang="en-US" sz="1300" dirty="0" smtClean="0">
                <a:latin typeface="微软雅黑" pitchFamily="34" charset="-122"/>
                <a:ea typeface="微软雅黑" pitchFamily="34" charset="-122"/>
              </a:rPr>
              <a:t>此，他</a:t>
            </a:r>
            <a:r>
              <a:rPr lang="zh-CN" altLang="en-US" sz="1300" dirty="0">
                <a:latin typeface="微软雅黑" pitchFamily="34" charset="-122"/>
                <a:ea typeface="微软雅黑" pitchFamily="34" charset="-122"/>
              </a:rPr>
              <a:t>从文献中“择其言尤雅者</a:t>
            </a:r>
            <a:r>
              <a:rPr lang="zh-CN" altLang="en-US" sz="1300" dirty="0" smtClean="0">
                <a:latin typeface="微软雅黑" pitchFamily="34" charset="-122"/>
                <a:ea typeface="微软雅黑" pitchFamily="34" charset="-122"/>
              </a:rPr>
              <a:t>”，编成</a:t>
            </a:r>
            <a:r>
              <a:rPr lang="zh-CN" altLang="en-US" sz="1300" dirty="0">
                <a:latin typeface="微软雅黑" pitchFamily="34" charset="-122"/>
                <a:ea typeface="微软雅黑" pitchFamily="34" charset="-122"/>
              </a:rPr>
              <a:t>黄帝的事迹列于本纪之首。这一撰述过程表明</a:t>
            </a:r>
          </a:p>
          <a:p>
            <a:pPr algn="ctr">
              <a:lnSpc>
                <a:spcPct val="150000"/>
              </a:lnSpc>
            </a:pPr>
            <a:r>
              <a:rPr lang="zh-CN" altLang="en-US" sz="1300" dirty="0" smtClean="0">
                <a:latin typeface="微软雅黑" pitchFamily="34" charset="-122"/>
                <a:ea typeface="微软雅黑" pitchFamily="34" charset="-122"/>
              </a:rPr>
              <a:t>A</a:t>
            </a:r>
            <a:r>
              <a:rPr lang="zh-CN" altLang="en-US" sz="1300" dirty="0">
                <a:latin typeface="微软雅黑" pitchFamily="34" charset="-122"/>
                <a:ea typeface="微软雅黑" pitchFamily="34" charset="-122"/>
              </a:rPr>
              <a:t>.《史记》关于黄帝的记录准确可信 </a:t>
            </a:r>
          </a:p>
          <a:p>
            <a:pPr algn="ctr">
              <a:lnSpc>
                <a:spcPct val="150000"/>
              </a:lnSpc>
            </a:pPr>
            <a:r>
              <a:rPr lang="zh-CN" altLang="en-US" sz="1300" dirty="0">
                <a:latin typeface="微软雅黑" pitchFamily="34" charset="-122"/>
                <a:ea typeface="微软雅黑" pitchFamily="34" charset="-122"/>
              </a:rPr>
              <a:t>B.传说一定程度上可以反映历史真实</a:t>
            </a:r>
          </a:p>
          <a:p>
            <a:pPr algn="ctr">
              <a:lnSpc>
                <a:spcPct val="150000"/>
              </a:lnSpc>
            </a:pPr>
            <a:r>
              <a:rPr lang="zh-CN" altLang="en-US" sz="1300" dirty="0" smtClean="0">
                <a:latin typeface="微软雅黑" pitchFamily="34" charset="-122"/>
                <a:ea typeface="微软雅黑" pitchFamily="34" charset="-122"/>
              </a:rPr>
              <a:t>   C</a:t>
            </a:r>
            <a:r>
              <a:rPr lang="zh-CN" altLang="en-US" sz="1300" dirty="0">
                <a:latin typeface="微软雅黑" pitchFamily="34" charset="-122"/>
                <a:ea typeface="微软雅黑" pitchFamily="34" charset="-122"/>
              </a:rPr>
              <a:t>.历史文献记录应当与口头传说相印证	</a:t>
            </a:r>
          </a:p>
          <a:p>
            <a:pPr algn="ctr">
              <a:lnSpc>
                <a:spcPct val="150000"/>
              </a:lnSpc>
            </a:pPr>
            <a:r>
              <a:rPr lang="zh-CN" altLang="en-US" sz="1300" dirty="0" smtClean="0">
                <a:latin typeface="微软雅黑" pitchFamily="34" charset="-122"/>
                <a:ea typeface="微软雅黑" pitchFamily="34" charset="-122"/>
              </a:rPr>
              <a:t>   D</a:t>
            </a:r>
            <a:r>
              <a:rPr lang="zh-CN" altLang="en-US" sz="1300" dirty="0">
                <a:latin typeface="微软雅黑" pitchFamily="34" charset="-122"/>
                <a:ea typeface="微软雅黑" pitchFamily="34" charset="-122"/>
              </a:rPr>
              <a:t>.最完整的历史文本记录的历史最真实</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TextBox 3"/>
          <p:cNvSpPr txBox="1">
            <a:spLocks noChangeArrowheads="1"/>
          </p:cNvSpPr>
          <p:nvPr/>
        </p:nvSpPr>
        <p:spPr bwMode="auto">
          <a:xfrm>
            <a:off x="107490" y="311429"/>
            <a:ext cx="5575299" cy="2512990"/>
          </a:xfrm>
          <a:prstGeom prst="rect">
            <a:avLst/>
          </a:prstGeom>
          <a:noFill/>
          <a:ln w="9525">
            <a:noFill/>
            <a:miter lim="800000"/>
            <a:headEnd/>
            <a:tailEnd/>
          </a:ln>
        </p:spPr>
        <p:txBody>
          <a:bodyPr wrap="square" lIns="91435" tIns="45717" rIns="91435" bIns="45717">
            <a:spAutoFit/>
          </a:bodyPr>
          <a:lstStyle/>
          <a:p>
            <a:pPr>
              <a:lnSpc>
                <a:spcPct val="130000"/>
              </a:lnSpc>
            </a:pPr>
            <a:r>
              <a:rPr lang="zh-CN" altLang="en-US" sz="1100" dirty="0">
                <a:latin typeface="微软雅黑" pitchFamily="34" charset="-122"/>
                <a:ea typeface="微软雅黑" pitchFamily="34" charset="-122"/>
              </a:rPr>
              <a:t>朝阳目标</a:t>
            </a:r>
            <a:r>
              <a:rPr lang="en-US" altLang="zh-CN" sz="1100" dirty="0">
                <a:latin typeface="微软雅黑" pitchFamily="34" charset="-122"/>
                <a:ea typeface="微软雅黑" pitchFamily="34" charset="-122"/>
              </a:rPr>
              <a:t>P40  </a:t>
            </a:r>
            <a:r>
              <a:rPr lang="zh-CN" altLang="en-US" sz="1100" dirty="0">
                <a:latin typeface="微软雅黑" pitchFamily="34" charset="-122"/>
                <a:ea typeface="微软雅黑" pitchFamily="34" charset="-122"/>
              </a:rPr>
              <a:t>第</a:t>
            </a:r>
            <a:r>
              <a:rPr lang="en-US" altLang="zh-CN" sz="1100" dirty="0">
                <a:latin typeface="微软雅黑" pitchFamily="34" charset="-122"/>
                <a:ea typeface="微软雅黑" pitchFamily="34" charset="-122"/>
              </a:rPr>
              <a:t>27</a:t>
            </a:r>
            <a:r>
              <a:rPr lang="zh-CN" altLang="en-US" sz="1100" dirty="0" smtClean="0">
                <a:latin typeface="微软雅黑" pitchFamily="34" charset="-122"/>
                <a:ea typeface="微软雅黑" pitchFamily="34" charset="-122"/>
              </a:rPr>
              <a:t>题</a:t>
            </a:r>
            <a:endParaRPr lang="en-US" altLang="zh-CN" sz="1100" dirty="0" smtClean="0">
              <a:latin typeface="微软雅黑" pitchFamily="34" charset="-122"/>
              <a:ea typeface="微软雅黑" pitchFamily="34" charset="-122"/>
            </a:endParaRPr>
          </a:p>
          <a:p>
            <a:pPr indent="266700">
              <a:lnSpc>
                <a:spcPct val="130000"/>
              </a:lnSpc>
            </a:pPr>
            <a:r>
              <a:rPr lang="zh-CN" altLang="en-US" sz="1100" dirty="0" smtClean="0">
                <a:latin typeface="楷体" pitchFamily="49" charset="-122"/>
                <a:ea typeface="楷体" pitchFamily="49" charset="-122"/>
              </a:rPr>
              <a:t>文物作为人类活动的遗存，承载着重要的历史信息。 阅读下列材料：</a:t>
            </a:r>
            <a:br>
              <a:rPr lang="zh-CN" altLang="en-US" sz="1100" dirty="0" smtClean="0">
                <a:latin typeface="楷体" pitchFamily="49" charset="-122"/>
                <a:ea typeface="楷体" pitchFamily="49" charset="-122"/>
              </a:rPr>
            </a:br>
            <a:r>
              <a:rPr lang="zh-CN" altLang="en-US" sz="1100" dirty="0" smtClean="0">
                <a:latin typeface="楷体" pitchFamily="49" charset="-122"/>
                <a:ea typeface="楷体" pitchFamily="49" charset="-122"/>
              </a:rPr>
              <a:t>材料一 三星堆共出土了</a:t>
            </a:r>
            <a:r>
              <a:rPr lang="en-US" altLang="zh-CN" sz="1100" dirty="0" smtClean="0">
                <a:latin typeface="楷体" pitchFamily="49" charset="-122"/>
                <a:ea typeface="楷体" pitchFamily="49" charset="-122"/>
              </a:rPr>
              <a:t>1720 </a:t>
            </a:r>
            <a:r>
              <a:rPr lang="zh-CN" altLang="en-US" sz="1100" dirty="0" smtClean="0">
                <a:latin typeface="楷体" pitchFamily="49" charset="-122"/>
                <a:ea typeface="楷体" pitchFamily="49" charset="-122"/>
              </a:rPr>
              <a:t>件珍贵文物。 按其功能分类，我们可将它们分为：祭祀品，共</a:t>
            </a:r>
            <a:r>
              <a:rPr lang="en-US" altLang="zh-CN" sz="1100" dirty="0" smtClean="0">
                <a:latin typeface="楷体" pitchFamily="49" charset="-122"/>
                <a:ea typeface="楷体" pitchFamily="49" charset="-122"/>
              </a:rPr>
              <a:t>105 </a:t>
            </a:r>
            <a:r>
              <a:rPr lang="zh-CN" altLang="en-US" sz="1100" dirty="0" smtClean="0">
                <a:latin typeface="楷体" pitchFamily="49" charset="-122"/>
                <a:ea typeface="楷体" pitchFamily="49" charset="-122"/>
              </a:rPr>
              <a:t>件，主要是青铜器，其中较大型的樽和罍，其功能可能有两个方面，主要用于祭祀天神、地神和祖先，同时也可当作生活用品，比如装酒、粮食等；生产工具，共</a:t>
            </a:r>
            <a:r>
              <a:rPr lang="en-US" altLang="zh-CN" sz="1100" dirty="0" smtClean="0">
                <a:latin typeface="楷体" pitchFamily="49" charset="-122"/>
                <a:ea typeface="楷体" pitchFamily="49" charset="-122"/>
              </a:rPr>
              <a:t>124 </a:t>
            </a:r>
            <a:r>
              <a:rPr lang="zh-CN" altLang="en-US" sz="1100" dirty="0" smtClean="0">
                <a:latin typeface="楷体" pitchFamily="49" charset="-122"/>
                <a:ea typeface="楷体" pitchFamily="49" charset="-122"/>
              </a:rPr>
              <a:t>件，主要是石器和玉石，其中有斧、凿、錾、刀等；兵器，共</a:t>
            </a:r>
            <a:r>
              <a:rPr lang="en-US" altLang="zh-CN" sz="1100" dirty="0" smtClean="0">
                <a:latin typeface="楷体" pitchFamily="49" charset="-122"/>
                <a:ea typeface="楷体" pitchFamily="49" charset="-122"/>
              </a:rPr>
              <a:t>127 </a:t>
            </a:r>
            <a:r>
              <a:rPr lang="zh-CN" altLang="en-US" sz="1100" dirty="0" smtClean="0">
                <a:latin typeface="楷体" pitchFamily="49" charset="-122"/>
                <a:ea typeface="楷体" pitchFamily="49" charset="-122"/>
              </a:rPr>
              <a:t>件，主要是青铜器，还有石器和玉器，其中有青铜戈、玉戈、玉刀；生活与装饰，这方面数量最多，共</a:t>
            </a:r>
            <a:r>
              <a:rPr lang="en-US" altLang="zh-CN" sz="1100" dirty="0" smtClean="0">
                <a:latin typeface="楷体" pitchFamily="49" charset="-122"/>
                <a:ea typeface="楷体" pitchFamily="49" charset="-122"/>
              </a:rPr>
              <a:t>1364 </a:t>
            </a:r>
            <a:r>
              <a:rPr lang="zh-CN" altLang="en-US" sz="1100" dirty="0" smtClean="0">
                <a:latin typeface="楷体" pitchFamily="49" charset="-122"/>
                <a:ea typeface="楷体" pitchFamily="49" charset="-122"/>
              </a:rPr>
              <a:t>件，其中有青铜器、金器、玉器、石器、陶器、骨器、象牙器，以玉器为主，占</a:t>
            </a:r>
            <a:r>
              <a:rPr lang="en-US" altLang="zh-CN" sz="1100" dirty="0" smtClean="0">
                <a:latin typeface="楷体" pitchFamily="49" charset="-122"/>
                <a:ea typeface="楷体" pitchFamily="49" charset="-122"/>
              </a:rPr>
              <a:t>615 </a:t>
            </a:r>
            <a:r>
              <a:rPr lang="zh-CN" altLang="en-US" sz="1100" dirty="0" smtClean="0">
                <a:latin typeface="楷体" pitchFamily="49" charset="-122"/>
                <a:ea typeface="楷体" pitchFamily="49" charset="-122"/>
              </a:rPr>
              <a:t>件。 除上述四种类型外，还有 </a:t>
            </a:r>
            <a:r>
              <a:rPr lang="en-US" altLang="zh-CN" sz="1100" dirty="0" smtClean="0">
                <a:latin typeface="楷体" pitchFamily="49" charset="-122"/>
                <a:ea typeface="楷体" pitchFamily="49" charset="-122"/>
              </a:rPr>
              <a:t>80 </a:t>
            </a:r>
            <a:r>
              <a:rPr lang="zh-CN" altLang="en-US" sz="1100" dirty="0" smtClean="0">
                <a:latin typeface="楷体" pitchFamily="49" charset="-122"/>
                <a:ea typeface="楷体" pitchFamily="49" charset="-122"/>
              </a:rPr>
              <a:t>根大象牙，</a:t>
            </a:r>
            <a:r>
              <a:rPr lang="en-US" altLang="zh-CN" sz="1100" dirty="0" smtClean="0">
                <a:latin typeface="楷体" pitchFamily="49" charset="-122"/>
                <a:ea typeface="楷体" pitchFamily="49" charset="-122"/>
              </a:rPr>
              <a:t>……</a:t>
            </a:r>
            <a:r>
              <a:rPr lang="zh-CN" altLang="en-US" sz="1100" dirty="0" smtClean="0">
                <a:latin typeface="楷体" pitchFamily="49" charset="-122"/>
                <a:ea typeface="楷体" pitchFamily="49" charset="-122"/>
              </a:rPr>
              <a:t>另外，还有当时的货币</a:t>
            </a:r>
            <a:r>
              <a:rPr lang="en-US" altLang="zh-CN" sz="1100" dirty="0" smtClean="0">
                <a:latin typeface="楷体" pitchFamily="49" charset="-122"/>
                <a:ea typeface="楷体" pitchFamily="49" charset="-122"/>
              </a:rPr>
              <a:t>---</a:t>
            </a:r>
            <a:r>
              <a:rPr lang="zh-CN" altLang="en-US" sz="1100" dirty="0" smtClean="0">
                <a:latin typeface="楷体" pitchFamily="49" charset="-122"/>
                <a:ea typeface="楷体" pitchFamily="49" charset="-122"/>
              </a:rPr>
              <a:t>铜贝</a:t>
            </a:r>
            <a:r>
              <a:rPr lang="en-US" altLang="zh-CN" sz="1100" dirty="0" smtClean="0">
                <a:latin typeface="楷体" pitchFamily="49" charset="-122"/>
                <a:ea typeface="楷体" pitchFamily="49" charset="-122"/>
              </a:rPr>
              <a:t>4662 </a:t>
            </a:r>
            <a:r>
              <a:rPr lang="zh-CN" altLang="en-US" sz="1100" dirty="0" smtClean="0">
                <a:latin typeface="楷体" pitchFamily="49" charset="-122"/>
                <a:ea typeface="楷体" pitchFamily="49" charset="-122"/>
              </a:rPr>
              <a:t>枚。还有数以吨计的陶片未计算在内。</a:t>
            </a:r>
            <a:endParaRPr lang="en-US" altLang="zh-CN" sz="1100" dirty="0" smtClean="0">
              <a:latin typeface="楷体" pitchFamily="49" charset="-122"/>
              <a:ea typeface="楷体" pitchFamily="49" charset="-122"/>
            </a:endParaRPr>
          </a:p>
          <a:p>
            <a:pPr algn="r">
              <a:lnSpc>
                <a:spcPct val="130000"/>
              </a:lnSpc>
            </a:pPr>
            <a:r>
              <a:rPr lang="zh-CN" altLang="en-US" sz="1100" dirty="0" smtClean="0">
                <a:latin typeface="楷体" pitchFamily="49" charset="-122"/>
                <a:ea typeface="楷体" pitchFamily="49" charset="-122"/>
              </a:rPr>
              <a:t>                                           </a:t>
            </a:r>
            <a:r>
              <a:rPr lang="en-US" altLang="zh-CN" sz="1100" dirty="0" smtClean="0">
                <a:latin typeface="楷体" pitchFamily="49" charset="-122"/>
                <a:ea typeface="楷体" pitchFamily="49" charset="-122"/>
              </a:rPr>
              <a:t>——</a:t>
            </a:r>
            <a:r>
              <a:rPr lang="zh-CN" altLang="en-US" sz="1100" dirty="0" smtClean="0">
                <a:latin typeface="楷体" pitchFamily="49" charset="-122"/>
                <a:ea typeface="楷体" pitchFamily="49" charset="-122"/>
              </a:rPr>
              <a:t>摘自冯学敏等</a:t>
            </a:r>
            <a:r>
              <a:rPr lang="en-US" altLang="zh-CN" sz="1100" dirty="0" smtClean="0">
                <a:latin typeface="楷体" pitchFamily="49" charset="-122"/>
                <a:ea typeface="楷体" pitchFamily="49" charset="-122"/>
              </a:rPr>
              <a:t>《</a:t>
            </a:r>
            <a:r>
              <a:rPr lang="zh-CN" altLang="en-US" sz="1100" dirty="0" smtClean="0">
                <a:latin typeface="楷体" pitchFamily="49" charset="-122"/>
                <a:ea typeface="楷体" pitchFamily="49" charset="-122"/>
              </a:rPr>
              <a:t>点击三星堆</a:t>
            </a:r>
            <a:r>
              <a:rPr lang="en-US" altLang="zh-CN" sz="1100" dirty="0" smtClean="0">
                <a:latin typeface="楷体" pitchFamily="49" charset="-122"/>
                <a:ea typeface="楷体" pitchFamily="49" charset="-122"/>
              </a:rPr>
              <a:t>》</a:t>
            </a:r>
            <a:endParaRPr lang="zh-CN" altLang="en-US" sz="1100" dirty="0">
              <a:latin typeface="楷体" pitchFamily="49" charset="-122"/>
              <a:ea typeface="楷体" pitchFamily="49" charset="-122"/>
            </a:endParaRPr>
          </a:p>
        </p:txBody>
      </p:sp>
    </p:spTree>
  </p:cSld>
  <p:clrMapOvr>
    <a:masterClrMapping/>
  </p:clrMapOvr>
  <p:transition spd="slow" advClick="0" advTm="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TextBox 3"/>
          <p:cNvSpPr txBox="1">
            <a:spLocks noChangeArrowheads="1"/>
          </p:cNvSpPr>
          <p:nvPr/>
        </p:nvSpPr>
        <p:spPr bwMode="auto">
          <a:xfrm>
            <a:off x="86845" y="221574"/>
            <a:ext cx="5628155" cy="2733050"/>
          </a:xfrm>
          <a:prstGeom prst="rect">
            <a:avLst/>
          </a:prstGeom>
          <a:noFill/>
          <a:ln w="9525">
            <a:noFill/>
            <a:miter lim="800000"/>
            <a:headEnd/>
            <a:tailEnd/>
          </a:ln>
        </p:spPr>
        <p:txBody>
          <a:bodyPr wrap="square" lIns="91435" tIns="45717" rIns="91435" bIns="45717">
            <a:spAutoFit/>
          </a:bodyPr>
          <a:lstStyle/>
          <a:p>
            <a:pPr>
              <a:lnSpc>
                <a:spcPct val="130000"/>
              </a:lnSpc>
            </a:pPr>
            <a:r>
              <a:rPr lang="zh-CN" altLang="en-US" sz="1100" dirty="0">
                <a:latin typeface="微软雅黑" pitchFamily="34" charset="-122"/>
                <a:ea typeface="微软雅黑" pitchFamily="34" charset="-122"/>
              </a:rPr>
              <a:t>朝阳目标</a:t>
            </a:r>
            <a:r>
              <a:rPr lang="en-US" altLang="zh-CN" sz="1100" dirty="0">
                <a:latin typeface="微软雅黑" pitchFamily="34" charset="-122"/>
                <a:ea typeface="微软雅黑" pitchFamily="34" charset="-122"/>
              </a:rPr>
              <a:t>P40  </a:t>
            </a:r>
            <a:r>
              <a:rPr lang="zh-CN" altLang="en-US" sz="1100" dirty="0">
                <a:latin typeface="微软雅黑" pitchFamily="34" charset="-122"/>
                <a:ea typeface="微软雅黑" pitchFamily="34" charset="-122"/>
              </a:rPr>
              <a:t>第</a:t>
            </a:r>
            <a:r>
              <a:rPr lang="en-US" altLang="zh-CN" sz="1100" dirty="0">
                <a:latin typeface="微软雅黑" pitchFamily="34" charset="-122"/>
                <a:ea typeface="微软雅黑" pitchFamily="34" charset="-122"/>
              </a:rPr>
              <a:t>27</a:t>
            </a:r>
            <a:r>
              <a:rPr lang="zh-CN" altLang="en-US" sz="1100" dirty="0" smtClean="0">
                <a:latin typeface="微软雅黑" pitchFamily="34" charset="-122"/>
                <a:ea typeface="微软雅黑" pitchFamily="34" charset="-122"/>
              </a:rPr>
              <a:t>题</a:t>
            </a:r>
            <a:endParaRPr lang="en-US" altLang="zh-CN" sz="1100" dirty="0" smtClean="0">
              <a:latin typeface="微软雅黑" pitchFamily="34" charset="-122"/>
              <a:ea typeface="微软雅黑" pitchFamily="34" charset="-122"/>
            </a:endParaRPr>
          </a:p>
          <a:p>
            <a:pPr>
              <a:lnSpc>
                <a:spcPct val="130000"/>
              </a:lnSpc>
            </a:pPr>
            <a:endParaRPr lang="en-US" altLang="zh-CN" sz="1100" dirty="0" smtClean="0">
              <a:latin typeface="楷体" pitchFamily="49" charset="-122"/>
              <a:ea typeface="楷体" pitchFamily="49" charset="-122"/>
            </a:endParaRPr>
          </a:p>
          <a:p>
            <a:pPr>
              <a:lnSpc>
                <a:spcPct val="130000"/>
              </a:lnSpc>
            </a:pPr>
            <a:r>
              <a:rPr lang="zh-CN" altLang="en-US" sz="1100" dirty="0" smtClean="0">
                <a:latin typeface="楷体" pitchFamily="49" charset="-122"/>
                <a:ea typeface="楷体" pitchFamily="49" charset="-122"/>
              </a:rPr>
              <a:t>材料二 举世瞩目的三星堆考古发现，向我们揭示了三千多年前古蜀王国绚丽多彩的社会生活情形，展现了一个湮没的内陆农业文明的辉煌。</a:t>
            </a:r>
            <a:r>
              <a:rPr lang="en-US" altLang="zh-CN" sz="1100" dirty="0" smtClean="0">
                <a:latin typeface="楷体" pitchFamily="49" charset="-122"/>
                <a:ea typeface="楷体" pitchFamily="49" charset="-122"/>
              </a:rPr>
              <a:t> ……</a:t>
            </a:r>
            <a:r>
              <a:rPr lang="zh-CN" altLang="en-US" sz="1100" dirty="0" smtClean="0">
                <a:latin typeface="楷体" pitchFamily="49" charset="-122"/>
                <a:ea typeface="楷体" pitchFamily="49" charset="-122"/>
              </a:rPr>
              <a:t>三星堆考古发现提供的不仅仅是珍贵的资料，更重要的是将使学术界重新审视中华文明，世界文明发展史上将因之而谱写新的灿烂篇章。</a:t>
            </a:r>
            <a:endParaRPr lang="en-US" altLang="zh-CN" sz="1100" dirty="0" smtClean="0">
              <a:latin typeface="楷体" pitchFamily="49" charset="-122"/>
              <a:ea typeface="楷体" pitchFamily="49" charset="-122"/>
            </a:endParaRPr>
          </a:p>
          <a:p>
            <a:pPr algn="r">
              <a:lnSpc>
                <a:spcPct val="130000"/>
              </a:lnSpc>
            </a:pPr>
            <a:r>
              <a:rPr lang="en-US" altLang="zh-CN" sz="1100" dirty="0" smtClean="0">
                <a:latin typeface="楷体" pitchFamily="49" charset="-122"/>
                <a:ea typeface="楷体" pitchFamily="49" charset="-122"/>
              </a:rPr>
              <a:t>——</a:t>
            </a:r>
            <a:r>
              <a:rPr lang="zh-CN" altLang="en-US" sz="1100" dirty="0" smtClean="0">
                <a:latin typeface="楷体" pitchFamily="49" charset="-122"/>
                <a:ea typeface="楷体" pitchFamily="49" charset="-122"/>
              </a:rPr>
              <a:t>黄</a:t>
            </a:r>
            <a:r>
              <a:rPr lang="zh-CN" altLang="en-US" sz="1100" dirty="0">
                <a:latin typeface="楷体" pitchFamily="49" charset="-122"/>
                <a:ea typeface="楷体" pitchFamily="49" charset="-122"/>
              </a:rPr>
              <a:t>剑华</a:t>
            </a:r>
            <a:r>
              <a:rPr lang="en-US" altLang="zh-CN" sz="1100" dirty="0">
                <a:latin typeface="楷体" pitchFamily="49" charset="-122"/>
                <a:ea typeface="楷体" pitchFamily="49" charset="-122"/>
              </a:rPr>
              <a:t>《</a:t>
            </a:r>
            <a:r>
              <a:rPr lang="zh-CN" altLang="en-US" sz="1100" dirty="0">
                <a:latin typeface="楷体" pitchFamily="49" charset="-122"/>
                <a:ea typeface="楷体" pitchFamily="49" charset="-122"/>
              </a:rPr>
              <a:t>古蜀的辉煌</a:t>
            </a:r>
            <a:r>
              <a:rPr lang="en-US" altLang="zh-CN" sz="1100" dirty="0" smtClean="0">
                <a:latin typeface="楷体" pitchFamily="49" charset="-122"/>
                <a:ea typeface="楷体" pitchFamily="49" charset="-122"/>
              </a:rPr>
              <a:t>》</a:t>
            </a:r>
          </a:p>
          <a:p>
            <a:pPr>
              <a:lnSpc>
                <a:spcPct val="130000"/>
              </a:lnSpc>
            </a:pPr>
            <a:r>
              <a:rPr lang="zh-CN" altLang="en-US" sz="1100" dirty="0">
                <a:latin typeface="微软雅黑" pitchFamily="34" charset="-122"/>
                <a:ea typeface="微软雅黑" pitchFamily="34" charset="-122"/>
              </a:rPr>
              <a:t>请</a:t>
            </a:r>
            <a:r>
              <a:rPr lang="zh-CN" altLang="en-US" sz="1100" dirty="0" smtClean="0">
                <a:latin typeface="微软雅黑" pitchFamily="34" charset="-122"/>
                <a:ea typeface="微软雅黑" pitchFamily="34" charset="-122"/>
              </a:rPr>
              <a:t>回答：</a:t>
            </a:r>
            <a:r>
              <a:rPr lang="zh-CN" altLang="en-US" sz="1100" dirty="0">
                <a:latin typeface="微软雅黑" pitchFamily="34" charset="-122"/>
                <a:ea typeface="微软雅黑" pitchFamily="34" charset="-122"/>
              </a:rPr>
              <a:t/>
            </a:r>
            <a:br>
              <a:rPr lang="zh-CN" altLang="en-US" sz="1100" dirty="0">
                <a:latin typeface="微软雅黑" pitchFamily="34" charset="-122"/>
                <a:ea typeface="微软雅黑" pitchFamily="34" charset="-122"/>
              </a:rPr>
            </a:br>
            <a:r>
              <a:rPr lang="zh-CN" altLang="en-US" sz="1100" dirty="0">
                <a:latin typeface="微软雅黑" pitchFamily="34" charset="-122"/>
                <a:ea typeface="微软雅黑" pitchFamily="34" charset="-122"/>
              </a:rPr>
              <a:t>（</a:t>
            </a:r>
            <a:r>
              <a:rPr lang="en-US" altLang="zh-CN" sz="1100" dirty="0">
                <a:latin typeface="微软雅黑" pitchFamily="34" charset="-122"/>
                <a:ea typeface="微软雅黑" pitchFamily="34" charset="-122"/>
              </a:rPr>
              <a:t>1</a:t>
            </a:r>
            <a:r>
              <a:rPr lang="zh-CN" altLang="en-US" sz="1100" dirty="0">
                <a:latin typeface="微软雅黑" pitchFamily="34" charset="-122"/>
                <a:ea typeface="微软雅黑" pitchFamily="34" charset="-122"/>
              </a:rPr>
              <a:t>）据材料一，结合所学知识，释读三星堆文物所蕴含的政治、经济、军事、文化信息。</a:t>
            </a:r>
            <a:br>
              <a:rPr lang="zh-CN" altLang="en-US" sz="1100" dirty="0">
                <a:latin typeface="微软雅黑" pitchFamily="34" charset="-122"/>
                <a:ea typeface="微软雅黑" pitchFamily="34" charset="-122"/>
              </a:rPr>
            </a:br>
            <a:r>
              <a:rPr lang="zh-CN" altLang="en-US" sz="1100" dirty="0">
                <a:latin typeface="微软雅黑" pitchFamily="34" charset="-122"/>
                <a:ea typeface="微软雅黑" pitchFamily="34" charset="-122"/>
              </a:rPr>
              <a:t>（</a:t>
            </a:r>
            <a:r>
              <a:rPr lang="en-US" altLang="zh-CN" sz="1100" dirty="0">
                <a:latin typeface="微软雅黑" pitchFamily="34" charset="-122"/>
                <a:ea typeface="微软雅黑" pitchFamily="34" charset="-122"/>
              </a:rPr>
              <a:t>2</a:t>
            </a:r>
            <a:r>
              <a:rPr lang="zh-CN" altLang="en-US" sz="1100" dirty="0">
                <a:latin typeface="微软雅黑" pitchFamily="34" charset="-122"/>
                <a:ea typeface="微软雅黑" pitchFamily="34" charset="-122"/>
              </a:rPr>
              <a:t>）推测是一种对未知现象作尝试性、合理性解释的思维</a:t>
            </a:r>
            <a:r>
              <a:rPr lang="zh-CN" altLang="en-US" sz="1100" dirty="0" smtClean="0">
                <a:latin typeface="微软雅黑" pitchFamily="34" charset="-122"/>
                <a:ea typeface="微软雅黑" pitchFamily="34" charset="-122"/>
              </a:rPr>
              <a:t>方法。据</a:t>
            </a:r>
            <a:r>
              <a:rPr lang="zh-CN" altLang="en-US" sz="1100" dirty="0">
                <a:latin typeface="微软雅黑" pitchFamily="34" charset="-122"/>
                <a:ea typeface="微软雅黑" pitchFamily="34" charset="-122"/>
              </a:rPr>
              <a:t>材料一，结合所学知识，推测古蜀国部落为什么会有</a:t>
            </a:r>
            <a:r>
              <a:rPr lang="zh-CN" altLang="en-US" sz="1100" dirty="0" smtClean="0">
                <a:latin typeface="微软雅黑" pitchFamily="34" charset="-122"/>
                <a:ea typeface="微软雅黑" pitchFamily="34" charset="-122"/>
              </a:rPr>
              <a:t>大量“象牙”“铜贝”和“</a:t>
            </a:r>
            <a:r>
              <a:rPr lang="zh-CN" altLang="en-US" sz="1100" dirty="0">
                <a:latin typeface="微软雅黑" pitchFamily="34" charset="-122"/>
                <a:ea typeface="微软雅黑" pitchFamily="34" charset="-122"/>
              </a:rPr>
              <a:t>数以吨计的陶片</a:t>
            </a:r>
            <a:r>
              <a:rPr lang="zh-CN" altLang="en-US" sz="1100" dirty="0" smtClean="0">
                <a:latin typeface="微软雅黑" pitchFamily="34" charset="-122"/>
                <a:ea typeface="微软雅黑" pitchFamily="34" charset="-122"/>
              </a:rPr>
              <a:t>” ？</a:t>
            </a:r>
            <a:r>
              <a:rPr lang="zh-CN" altLang="en-US" sz="1100" dirty="0">
                <a:latin typeface="微软雅黑" pitchFamily="34" charset="-122"/>
                <a:ea typeface="微软雅黑" pitchFamily="34" charset="-122"/>
              </a:rPr>
              <a:t/>
            </a:r>
            <a:br>
              <a:rPr lang="zh-CN" altLang="en-US" sz="1100" dirty="0">
                <a:latin typeface="微软雅黑" pitchFamily="34" charset="-122"/>
                <a:ea typeface="微软雅黑" pitchFamily="34" charset="-122"/>
              </a:rPr>
            </a:br>
            <a:r>
              <a:rPr lang="zh-CN" altLang="en-US" sz="1100" dirty="0">
                <a:latin typeface="微软雅黑" pitchFamily="34" charset="-122"/>
                <a:ea typeface="微软雅黑" pitchFamily="34" charset="-122"/>
              </a:rPr>
              <a:t>（</a:t>
            </a:r>
            <a:r>
              <a:rPr lang="en-US" altLang="zh-CN" sz="1100" dirty="0">
                <a:latin typeface="微软雅黑" pitchFamily="34" charset="-122"/>
                <a:ea typeface="微软雅黑" pitchFamily="34" charset="-122"/>
              </a:rPr>
              <a:t>3</a:t>
            </a:r>
            <a:r>
              <a:rPr lang="zh-CN" altLang="en-US" sz="1100" dirty="0">
                <a:latin typeface="微软雅黑" pitchFamily="34" charset="-122"/>
                <a:ea typeface="微软雅黑" pitchFamily="34" charset="-122"/>
              </a:rPr>
              <a:t>）综合上述材料，概括三星堆考古发掘的</a:t>
            </a:r>
            <a:r>
              <a:rPr lang="zh-CN" altLang="en-US" sz="1100" dirty="0" smtClean="0">
                <a:latin typeface="微软雅黑" pitchFamily="34" charset="-122"/>
                <a:ea typeface="微软雅黑" pitchFamily="34" charset="-122"/>
              </a:rPr>
              <a:t>意义</a:t>
            </a:r>
            <a:r>
              <a:rPr lang="zh-CN" altLang="en-US" sz="1100" dirty="0">
                <a:latin typeface="微软雅黑" pitchFamily="34" charset="-122"/>
                <a:ea typeface="微软雅黑" pitchFamily="34" charset="-122"/>
              </a:rPr>
              <a:t>。</a:t>
            </a:r>
          </a:p>
        </p:txBody>
      </p:sp>
    </p:spTree>
    <p:extLst>
      <p:ext uri="{BB962C8B-B14F-4D97-AF65-F5344CB8AC3E}">
        <p14:creationId xmlns:p14="http://schemas.microsoft.com/office/powerpoint/2010/main" val="1557101614"/>
      </p:ext>
    </p:extLst>
  </p:cSld>
  <p:clrMapOvr>
    <a:masterClrMapping/>
  </p:clrMapOvr>
  <p:transition spd="slow" advClick="0" advTm="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5" name="TextBox 3"/>
          <p:cNvSpPr txBox="1">
            <a:spLocks noChangeArrowheads="1"/>
          </p:cNvSpPr>
          <p:nvPr/>
        </p:nvSpPr>
        <p:spPr bwMode="auto">
          <a:xfrm>
            <a:off x="108280" y="71523"/>
            <a:ext cx="5697208" cy="2973116"/>
          </a:xfrm>
          <a:prstGeom prst="rect">
            <a:avLst/>
          </a:prstGeom>
          <a:noFill/>
          <a:ln w="9525">
            <a:noFill/>
            <a:miter lim="800000"/>
            <a:headEnd/>
            <a:tailEnd/>
          </a:ln>
        </p:spPr>
        <p:txBody>
          <a:bodyPr wrap="square" lIns="91435" tIns="45717" rIns="91435" bIns="45717">
            <a:spAutoFit/>
          </a:bodyPr>
          <a:lstStyle/>
          <a:p>
            <a:pPr>
              <a:lnSpc>
                <a:spcPct val="130000"/>
              </a:lnSpc>
            </a:pPr>
            <a:r>
              <a:rPr lang="en-US" altLang="zh-CN" sz="1200" dirty="0">
                <a:latin typeface="楷体" pitchFamily="49" charset="-122"/>
                <a:ea typeface="楷体" pitchFamily="49" charset="-122"/>
              </a:rPr>
              <a:t>(1)</a:t>
            </a:r>
            <a:r>
              <a:rPr lang="zh-CN" altLang="zh-CN" sz="1200" dirty="0" smtClean="0">
                <a:latin typeface="楷体" pitchFamily="49" charset="-122"/>
                <a:ea typeface="楷体" pitchFamily="49" charset="-122"/>
              </a:rPr>
              <a:t>信息</a:t>
            </a:r>
            <a:r>
              <a:rPr lang="zh-CN" altLang="en-US" sz="1200" dirty="0" smtClean="0">
                <a:latin typeface="楷体" pitchFamily="49" charset="-122"/>
                <a:ea typeface="楷体" pitchFamily="49" charset="-122"/>
              </a:rPr>
              <a:t>：</a:t>
            </a:r>
            <a:endParaRPr lang="en-US" altLang="zh-CN" sz="1200" dirty="0" smtClean="0">
              <a:latin typeface="楷体" pitchFamily="49" charset="-122"/>
              <a:ea typeface="楷体" pitchFamily="49" charset="-122"/>
            </a:endParaRPr>
          </a:p>
          <a:p>
            <a:pPr indent="266700">
              <a:lnSpc>
                <a:spcPct val="130000"/>
              </a:lnSpc>
            </a:pPr>
            <a:r>
              <a:rPr lang="zh-CN" altLang="zh-CN" sz="1200" dirty="0" smtClean="0">
                <a:latin typeface="楷体" pitchFamily="49" charset="-122"/>
                <a:ea typeface="楷体" pitchFamily="49" charset="-122"/>
              </a:rPr>
              <a:t>政治</a:t>
            </a:r>
            <a:r>
              <a:rPr lang="zh-CN" altLang="en-US" sz="1200" dirty="0" smtClean="0">
                <a:latin typeface="楷体" pitchFamily="49" charset="-122"/>
                <a:ea typeface="楷体" pitchFamily="49" charset="-122"/>
              </a:rPr>
              <a:t>：</a:t>
            </a:r>
            <a:r>
              <a:rPr lang="zh-CN" altLang="zh-CN" sz="1200" dirty="0" smtClean="0">
                <a:latin typeface="楷体" pitchFamily="49" charset="-122"/>
                <a:ea typeface="楷体" pitchFamily="49" charset="-122"/>
              </a:rPr>
              <a:t>神权</a:t>
            </a:r>
            <a:r>
              <a:rPr lang="zh-CN" altLang="zh-CN" sz="1200" dirty="0">
                <a:latin typeface="楷体" pitchFamily="49" charset="-122"/>
                <a:ea typeface="楷体" pitchFamily="49" charset="-122"/>
              </a:rPr>
              <a:t>政治</a:t>
            </a:r>
            <a:r>
              <a:rPr lang="en-US" altLang="zh-CN" sz="1200" dirty="0">
                <a:latin typeface="楷体" pitchFamily="49" charset="-122"/>
                <a:ea typeface="楷体" pitchFamily="49" charset="-122"/>
              </a:rPr>
              <a:t>(</a:t>
            </a:r>
            <a:r>
              <a:rPr lang="zh-CN" altLang="zh-CN" sz="1200" dirty="0">
                <a:latin typeface="楷体" pitchFamily="49" charset="-122"/>
                <a:ea typeface="楷体" pitchFamily="49" charset="-122"/>
              </a:rPr>
              <a:t>或神权王权一体</a:t>
            </a:r>
            <a:r>
              <a:rPr lang="en-US" altLang="zh-CN" sz="1200" dirty="0" smtClean="0">
                <a:latin typeface="楷体" pitchFamily="49" charset="-122"/>
                <a:ea typeface="楷体" pitchFamily="49" charset="-122"/>
              </a:rPr>
              <a:t>)</a:t>
            </a:r>
            <a:r>
              <a:rPr lang="zh-CN" altLang="en-US" sz="1200" dirty="0" smtClean="0">
                <a:latin typeface="楷体" pitchFamily="49" charset="-122"/>
                <a:ea typeface="楷体" pitchFamily="49" charset="-122"/>
              </a:rPr>
              <a:t>；</a:t>
            </a:r>
            <a:r>
              <a:rPr lang="zh-CN" altLang="zh-CN" sz="1200" dirty="0" smtClean="0">
                <a:latin typeface="楷体" pitchFamily="49" charset="-122"/>
                <a:ea typeface="楷体" pitchFamily="49" charset="-122"/>
              </a:rPr>
              <a:t>阶级</a:t>
            </a:r>
            <a:r>
              <a:rPr lang="zh-CN" altLang="zh-CN" sz="1200" dirty="0">
                <a:latin typeface="楷体" pitchFamily="49" charset="-122"/>
                <a:ea typeface="楷体" pitchFamily="49" charset="-122"/>
              </a:rPr>
              <a:t>分化</a:t>
            </a:r>
            <a:r>
              <a:rPr lang="en-US" altLang="zh-CN" sz="1200" dirty="0">
                <a:latin typeface="楷体" pitchFamily="49" charset="-122"/>
                <a:ea typeface="楷体" pitchFamily="49" charset="-122"/>
              </a:rPr>
              <a:t>(</a:t>
            </a:r>
            <a:r>
              <a:rPr lang="zh-CN" altLang="zh-CN" sz="1200" dirty="0">
                <a:latin typeface="楷体" pitchFamily="49" charset="-122"/>
                <a:ea typeface="楷体" pitchFamily="49" charset="-122"/>
              </a:rPr>
              <a:t>或贫富分化</a:t>
            </a:r>
            <a:r>
              <a:rPr lang="en-US" altLang="zh-CN" sz="1200" dirty="0" smtClean="0">
                <a:latin typeface="楷体" pitchFamily="49" charset="-122"/>
                <a:ea typeface="楷体" pitchFamily="49" charset="-122"/>
              </a:rPr>
              <a:t>)</a:t>
            </a:r>
            <a:r>
              <a:rPr lang="zh-CN" altLang="en-US" sz="1200" dirty="0" smtClean="0">
                <a:latin typeface="楷体" pitchFamily="49" charset="-122"/>
                <a:ea typeface="楷体" pitchFamily="49" charset="-122"/>
              </a:rPr>
              <a:t>；</a:t>
            </a:r>
            <a:r>
              <a:rPr lang="zh-CN" altLang="zh-CN" sz="1200" dirty="0" smtClean="0">
                <a:latin typeface="楷体" pitchFamily="49" charset="-122"/>
                <a:ea typeface="楷体" pitchFamily="49" charset="-122"/>
              </a:rPr>
              <a:t>军事</a:t>
            </a:r>
            <a:r>
              <a:rPr lang="zh-CN" altLang="en-US" sz="1200" dirty="0" smtClean="0">
                <a:latin typeface="楷体" pitchFamily="49" charset="-122"/>
                <a:ea typeface="楷体" pitchFamily="49" charset="-122"/>
              </a:rPr>
              <a:t>：</a:t>
            </a:r>
            <a:r>
              <a:rPr lang="zh-CN" altLang="zh-CN" sz="1200" dirty="0" smtClean="0">
                <a:latin typeface="楷体" pitchFamily="49" charset="-122"/>
                <a:ea typeface="楷体" pitchFamily="49" charset="-122"/>
              </a:rPr>
              <a:t>部落</a:t>
            </a:r>
            <a:r>
              <a:rPr lang="zh-CN" altLang="zh-CN" sz="1200" dirty="0">
                <a:latin typeface="楷体" pitchFamily="49" charset="-122"/>
                <a:ea typeface="楷体" pitchFamily="49" charset="-122"/>
              </a:rPr>
              <a:t>战争</a:t>
            </a:r>
            <a:r>
              <a:rPr lang="zh-CN" altLang="en-US" sz="1200" dirty="0">
                <a:latin typeface="楷体" pitchFamily="49" charset="-122"/>
                <a:ea typeface="楷体" pitchFamily="49" charset="-122"/>
              </a:rPr>
              <a:t>；</a:t>
            </a:r>
            <a:endParaRPr lang="en-US" altLang="zh-CN" sz="1200" dirty="0" smtClean="0">
              <a:latin typeface="楷体" pitchFamily="49" charset="-122"/>
              <a:ea typeface="楷体" pitchFamily="49" charset="-122"/>
            </a:endParaRPr>
          </a:p>
          <a:p>
            <a:pPr indent="266700">
              <a:lnSpc>
                <a:spcPct val="130000"/>
              </a:lnSpc>
            </a:pPr>
            <a:r>
              <a:rPr lang="zh-CN" altLang="zh-CN" sz="1200" dirty="0" smtClean="0">
                <a:latin typeface="楷体" pitchFamily="49" charset="-122"/>
                <a:ea typeface="楷体" pitchFamily="49" charset="-122"/>
              </a:rPr>
              <a:t>经济</a:t>
            </a:r>
            <a:r>
              <a:rPr lang="zh-CN" altLang="en-US" sz="1200" dirty="0" smtClean="0">
                <a:latin typeface="楷体" pitchFamily="49" charset="-122"/>
                <a:ea typeface="楷体" pitchFamily="49" charset="-122"/>
              </a:rPr>
              <a:t>：</a:t>
            </a:r>
            <a:r>
              <a:rPr lang="zh-CN" altLang="zh-CN" sz="1200" dirty="0" smtClean="0">
                <a:latin typeface="楷体" pitchFamily="49" charset="-122"/>
                <a:ea typeface="楷体" pitchFamily="49" charset="-122"/>
              </a:rPr>
              <a:t>农业</a:t>
            </a:r>
            <a:r>
              <a:rPr lang="zh-CN" altLang="zh-CN" sz="1200" dirty="0">
                <a:latin typeface="楷体" pitchFamily="49" charset="-122"/>
                <a:ea typeface="楷体" pitchFamily="49" charset="-122"/>
              </a:rPr>
              <a:t>和手工业较</a:t>
            </a:r>
            <a:r>
              <a:rPr lang="zh-CN" altLang="zh-CN" sz="1200" dirty="0" smtClean="0">
                <a:latin typeface="楷体" pitchFamily="49" charset="-122"/>
                <a:ea typeface="楷体" pitchFamily="49" charset="-122"/>
              </a:rPr>
              <a:t>发达</a:t>
            </a:r>
            <a:r>
              <a:rPr lang="zh-CN" altLang="en-US" sz="1200" dirty="0" smtClean="0">
                <a:latin typeface="楷体" pitchFamily="49" charset="-122"/>
                <a:ea typeface="楷体" pitchFamily="49" charset="-122"/>
              </a:rPr>
              <a:t>；</a:t>
            </a:r>
            <a:endParaRPr lang="en-US" altLang="zh-CN" sz="1200" dirty="0" smtClean="0">
              <a:latin typeface="楷体" pitchFamily="49" charset="-122"/>
              <a:ea typeface="楷体" pitchFamily="49" charset="-122"/>
            </a:endParaRPr>
          </a:p>
          <a:p>
            <a:pPr indent="266700">
              <a:lnSpc>
                <a:spcPct val="130000"/>
              </a:lnSpc>
            </a:pPr>
            <a:r>
              <a:rPr lang="zh-CN" altLang="zh-CN" sz="1200" dirty="0" smtClean="0">
                <a:latin typeface="楷体" pitchFamily="49" charset="-122"/>
                <a:ea typeface="楷体" pitchFamily="49" charset="-122"/>
              </a:rPr>
              <a:t>文化</a:t>
            </a:r>
            <a:r>
              <a:rPr lang="zh-CN" altLang="en-US" sz="1200" dirty="0" smtClean="0">
                <a:latin typeface="楷体" pitchFamily="49" charset="-122"/>
                <a:ea typeface="楷体" pitchFamily="49" charset="-122"/>
              </a:rPr>
              <a:t>：</a:t>
            </a:r>
            <a:r>
              <a:rPr lang="zh-CN" altLang="zh-CN" sz="1200" dirty="0" smtClean="0">
                <a:latin typeface="楷体" pitchFamily="49" charset="-122"/>
                <a:ea typeface="楷体" pitchFamily="49" charset="-122"/>
              </a:rPr>
              <a:t>精神生活</a:t>
            </a:r>
            <a:r>
              <a:rPr lang="zh-CN" altLang="zh-CN" sz="1200" dirty="0">
                <a:latin typeface="楷体" pitchFamily="49" charset="-122"/>
                <a:ea typeface="楷体" pitchFamily="49" charset="-122"/>
              </a:rPr>
              <a:t>丰富</a:t>
            </a:r>
            <a:r>
              <a:rPr lang="en-US" altLang="zh-CN" sz="1200" dirty="0">
                <a:latin typeface="楷体" pitchFamily="49" charset="-122"/>
                <a:ea typeface="楷体" pitchFamily="49" charset="-122"/>
              </a:rPr>
              <a:t>(</a:t>
            </a:r>
            <a:r>
              <a:rPr lang="zh-CN" altLang="zh-CN" sz="1200" dirty="0">
                <a:latin typeface="楷体" pitchFamily="49" charset="-122"/>
                <a:ea typeface="楷体" pitchFamily="49" charset="-122"/>
              </a:rPr>
              <a:t>或有审美要求</a:t>
            </a:r>
            <a:r>
              <a:rPr lang="en-US" altLang="zh-CN" sz="1200" dirty="0">
                <a:latin typeface="楷体" pitchFamily="49" charset="-122"/>
                <a:ea typeface="楷体" pitchFamily="49" charset="-122"/>
              </a:rPr>
              <a:t>)</a:t>
            </a:r>
            <a:r>
              <a:rPr lang="zh-CN" altLang="zh-CN" sz="1200" dirty="0">
                <a:latin typeface="楷体" pitchFamily="49" charset="-122"/>
                <a:ea typeface="楷体" pitchFamily="49" charset="-122"/>
              </a:rPr>
              <a:t>。</a:t>
            </a:r>
          </a:p>
          <a:p>
            <a:pPr>
              <a:lnSpc>
                <a:spcPct val="130000"/>
              </a:lnSpc>
            </a:pPr>
            <a:r>
              <a:rPr lang="en-US" altLang="zh-CN" sz="1200" dirty="0">
                <a:latin typeface="楷体" pitchFamily="49" charset="-122"/>
                <a:ea typeface="楷体" pitchFamily="49" charset="-122"/>
              </a:rPr>
              <a:t>(2)</a:t>
            </a:r>
            <a:r>
              <a:rPr lang="zh-CN" altLang="zh-CN" sz="1200" dirty="0" smtClean="0">
                <a:latin typeface="楷体" pitchFamily="49" charset="-122"/>
                <a:ea typeface="楷体" pitchFamily="49" charset="-122"/>
              </a:rPr>
              <a:t>推测</a:t>
            </a:r>
            <a:r>
              <a:rPr lang="zh-CN" altLang="en-US" sz="1200" dirty="0" smtClean="0">
                <a:latin typeface="楷体" pitchFamily="49" charset="-122"/>
                <a:ea typeface="楷体" pitchFamily="49" charset="-122"/>
              </a:rPr>
              <a:t>：</a:t>
            </a:r>
            <a:endParaRPr lang="en-US" altLang="zh-CN" sz="1200" dirty="0" smtClean="0">
              <a:latin typeface="楷体" pitchFamily="49" charset="-122"/>
              <a:ea typeface="楷体" pitchFamily="49" charset="-122"/>
            </a:endParaRPr>
          </a:p>
          <a:p>
            <a:pPr indent="266700">
              <a:lnSpc>
                <a:spcPct val="130000"/>
              </a:lnSpc>
            </a:pPr>
            <a:r>
              <a:rPr lang="zh-CN" altLang="zh-CN" sz="1200" dirty="0" smtClean="0">
                <a:latin typeface="楷体" pitchFamily="49" charset="-122"/>
                <a:ea typeface="楷体" pitchFamily="49" charset="-122"/>
              </a:rPr>
              <a:t>大量</a:t>
            </a:r>
            <a:r>
              <a:rPr lang="zh-CN" altLang="zh-CN" sz="1200" dirty="0">
                <a:latin typeface="楷体" pitchFamily="49" charset="-122"/>
                <a:ea typeface="楷体" pitchFamily="49" charset="-122"/>
              </a:rPr>
              <a:t>“象牙”说明古蜀国自然生态适合大象生存</a:t>
            </a:r>
            <a:r>
              <a:rPr lang="en-US" altLang="zh-CN" sz="1200" dirty="0">
                <a:latin typeface="楷体" pitchFamily="49" charset="-122"/>
                <a:ea typeface="楷体" pitchFamily="49" charset="-122"/>
              </a:rPr>
              <a:t>(</a:t>
            </a:r>
            <a:r>
              <a:rPr lang="zh-CN" altLang="zh-CN" sz="1200" dirty="0">
                <a:latin typeface="楷体" pitchFamily="49" charset="-122"/>
                <a:ea typeface="楷体" pitchFamily="49" charset="-122"/>
              </a:rPr>
              <a:t>或可能与远处部落有象牙交易等</a:t>
            </a:r>
            <a:r>
              <a:rPr lang="en-US" altLang="zh-CN" sz="1200" dirty="0" smtClean="0">
                <a:latin typeface="楷体" pitchFamily="49" charset="-122"/>
                <a:ea typeface="楷体" pitchFamily="49" charset="-122"/>
              </a:rPr>
              <a:t>)</a:t>
            </a:r>
            <a:r>
              <a:rPr lang="zh-CN" altLang="en-US" sz="1200" dirty="0" smtClean="0">
                <a:latin typeface="楷体" pitchFamily="49" charset="-122"/>
                <a:ea typeface="楷体" pitchFamily="49" charset="-122"/>
              </a:rPr>
              <a:t>；</a:t>
            </a:r>
            <a:endParaRPr lang="en-US" altLang="zh-CN" sz="1200" dirty="0" smtClean="0">
              <a:latin typeface="楷体" pitchFamily="49" charset="-122"/>
              <a:ea typeface="楷体" pitchFamily="49" charset="-122"/>
            </a:endParaRPr>
          </a:p>
          <a:p>
            <a:pPr indent="266700">
              <a:lnSpc>
                <a:spcPct val="130000"/>
              </a:lnSpc>
            </a:pPr>
            <a:r>
              <a:rPr lang="zh-CN" altLang="zh-CN" sz="1200" dirty="0" smtClean="0">
                <a:latin typeface="楷体" pitchFamily="49" charset="-122"/>
                <a:ea typeface="楷体" pitchFamily="49" charset="-122"/>
              </a:rPr>
              <a:t>“铜贝”</a:t>
            </a:r>
            <a:r>
              <a:rPr lang="zh-CN" altLang="zh-CN" sz="1200" dirty="0">
                <a:latin typeface="楷体" pitchFamily="49" charset="-122"/>
                <a:ea typeface="楷体" pitchFamily="49" charset="-122"/>
              </a:rPr>
              <a:t>说明有了一定程度的商品经济</a:t>
            </a:r>
            <a:r>
              <a:rPr lang="en-US" altLang="zh-CN" sz="1200" dirty="0">
                <a:latin typeface="楷体" pitchFamily="49" charset="-122"/>
                <a:ea typeface="楷体" pitchFamily="49" charset="-122"/>
              </a:rPr>
              <a:t>(</a:t>
            </a:r>
            <a:r>
              <a:rPr lang="zh-CN" altLang="zh-CN" sz="1200" dirty="0">
                <a:latin typeface="楷体" pitchFamily="49" charset="-122"/>
                <a:ea typeface="楷体" pitchFamily="49" charset="-122"/>
              </a:rPr>
              <a:t>或有一定水平的制币工艺等</a:t>
            </a:r>
            <a:r>
              <a:rPr lang="en-US" altLang="zh-CN" sz="1200" dirty="0" smtClean="0">
                <a:latin typeface="楷体" pitchFamily="49" charset="-122"/>
                <a:ea typeface="楷体" pitchFamily="49" charset="-122"/>
              </a:rPr>
              <a:t>)</a:t>
            </a:r>
            <a:r>
              <a:rPr lang="zh-CN" altLang="en-US" sz="1200" dirty="0" smtClean="0">
                <a:latin typeface="楷体" pitchFamily="49" charset="-122"/>
                <a:ea typeface="楷体" pitchFamily="49" charset="-122"/>
              </a:rPr>
              <a:t>；</a:t>
            </a:r>
            <a:endParaRPr lang="en-US" altLang="zh-CN" sz="1200" dirty="0" smtClean="0">
              <a:latin typeface="楷体" pitchFamily="49" charset="-122"/>
              <a:ea typeface="楷体" pitchFamily="49" charset="-122"/>
            </a:endParaRPr>
          </a:p>
          <a:p>
            <a:pPr indent="266700">
              <a:lnSpc>
                <a:spcPct val="130000"/>
              </a:lnSpc>
            </a:pPr>
            <a:r>
              <a:rPr lang="zh-CN" altLang="zh-CN" sz="1200" dirty="0" smtClean="0">
                <a:latin typeface="楷体" pitchFamily="49" charset="-122"/>
                <a:ea typeface="楷体" pitchFamily="49" charset="-122"/>
              </a:rPr>
              <a:t>“</a:t>
            </a:r>
            <a:r>
              <a:rPr lang="zh-CN" altLang="zh-CN" sz="1200" dirty="0">
                <a:latin typeface="楷体" pitchFamily="49" charset="-122"/>
                <a:ea typeface="楷体" pitchFamily="49" charset="-122"/>
              </a:rPr>
              <a:t>数以吨计的陶片”说明居住在该地的部落人口较多</a:t>
            </a:r>
            <a:r>
              <a:rPr lang="en-US" altLang="zh-CN" sz="1200" dirty="0">
                <a:latin typeface="楷体" pitchFamily="49" charset="-122"/>
                <a:ea typeface="楷体" pitchFamily="49" charset="-122"/>
              </a:rPr>
              <a:t>(</a:t>
            </a:r>
            <a:r>
              <a:rPr lang="zh-CN" altLang="zh-CN" sz="1200" dirty="0">
                <a:latin typeface="楷体" pitchFamily="49" charset="-122"/>
                <a:ea typeface="楷体" pitchFamily="49" charset="-122"/>
              </a:rPr>
              <a:t>或部落存在时间较长等</a:t>
            </a:r>
            <a:r>
              <a:rPr lang="en-US" altLang="zh-CN" sz="1200" dirty="0">
                <a:latin typeface="楷体" pitchFamily="49" charset="-122"/>
                <a:ea typeface="楷体" pitchFamily="49" charset="-122"/>
              </a:rPr>
              <a:t>)</a:t>
            </a:r>
            <a:r>
              <a:rPr lang="zh-CN" altLang="zh-CN" sz="1200" dirty="0">
                <a:latin typeface="楷体" pitchFamily="49" charset="-122"/>
                <a:ea typeface="楷体" pitchFamily="49" charset="-122"/>
              </a:rPr>
              <a:t>。</a:t>
            </a:r>
          </a:p>
          <a:p>
            <a:pPr>
              <a:lnSpc>
                <a:spcPct val="130000"/>
              </a:lnSpc>
            </a:pPr>
            <a:r>
              <a:rPr lang="en-US" altLang="zh-CN" sz="1200" dirty="0">
                <a:latin typeface="楷体" pitchFamily="49" charset="-122"/>
                <a:ea typeface="楷体" pitchFamily="49" charset="-122"/>
              </a:rPr>
              <a:t>(3)</a:t>
            </a:r>
            <a:r>
              <a:rPr lang="zh-CN" altLang="zh-CN" sz="1200" dirty="0" smtClean="0">
                <a:latin typeface="楷体" pitchFamily="49" charset="-122"/>
                <a:ea typeface="楷体" pitchFamily="49" charset="-122"/>
              </a:rPr>
              <a:t>意义</a:t>
            </a:r>
            <a:r>
              <a:rPr lang="zh-CN" altLang="en-US" sz="1200" dirty="0" smtClean="0">
                <a:latin typeface="楷体" pitchFamily="49" charset="-122"/>
                <a:ea typeface="楷体" pitchFamily="49" charset="-122"/>
              </a:rPr>
              <a:t>：</a:t>
            </a:r>
            <a:endParaRPr lang="en-US" altLang="zh-CN" sz="1200" dirty="0" smtClean="0">
              <a:latin typeface="楷体" pitchFamily="49" charset="-122"/>
              <a:ea typeface="楷体" pitchFamily="49" charset="-122"/>
            </a:endParaRPr>
          </a:p>
          <a:p>
            <a:pPr>
              <a:lnSpc>
                <a:spcPct val="130000"/>
              </a:lnSpc>
            </a:pPr>
            <a:r>
              <a:rPr lang="en-US" altLang="zh-CN" sz="1200" dirty="0">
                <a:latin typeface="楷体" pitchFamily="49" charset="-122"/>
                <a:ea typeface="楷体" pitchFamily="49" charset="-122"/>
              </a:rPr>
              <a:t> </a:t>
            </a:r>
            <a:r>
              <a:rPr lang="en-US" altLang="zh-CN" sz="1200" dirty="0" smtClean="0">
                <a:latin typeface="楷体" pitchFamily="49" charset="-122"/>
                <a:ea typeface="楷体" pitchFamily="49" charset="-122"/>
              </a:rPr>
              <a:t>   </a:t>
            </a:r>
            <a:r>
              <a:rPr lang="zh-CN" altLang="zh-CN" sz="1200" dirty="0" smtClean="0">
                <a:latin typeface="楷体" pitchFamily="49" charset="-122"/>
                <a:ea typeface="楷体" pitchFamily="49" charset="-122"/>
              </a:rPr>
              <a:t>反映</a:t>
            </a:r>
            <a:r>
              <a:rPr lang="zh-CN" altLang="zh-CN" sz="1200" dirty="0">
                <a:latin typeface="楷体" pitchFamily="49" charset="-122"/>
                <a:ea typeface="楷体" pitchFamily="49" charset="-122"/>
              </a:rPr>
              <a:t>了古蜀王国的社会生活</a:t>
            </a:r>
            <a:r>
              <a:rPr lang="en-US" altLang="zh-CN" sz="1200" dirty="0">
                <a:latin typeface="楷体" pitchFamily="49" charset="-122"/>
                <a:ea typeface="楷体" pitchFamily="49" charset="-122"/>
              </a:rPr>
              <a:t>(</a:t>
            </a:r>
            <a:r>
              <a:rPr lang="zh-CN" altLang="zh-CN" sz="1200" dirty="0">
                <a:latin typeface="楷体" pitchFamily="49" charset="-122"/>
                <a:ea typeface="楷体" pitchFamily="49" charset="-122"/>
              </a:rPr>
              <a:t>或揭开了古蜀王国的历史之谜</a:t>
            </a:r>
            <a:r>
              <a:rPr lang="en-US" altLang="zh-CN" sz="1200" dirty="0" smtClean="0">
                <a:latin typeface="楷体" pitchFamily="49" charset="-122"/>
                <a:ea typeface="楷体" pitchFamily="49" charset="-122"/>
              </a:rPr>
              <a:t>)</a:t>
            </a:r>
            <a:r>
              <a:rPr lang="zh-CN" altLang="en-US" sz="1200" dirty="0" smtClean="0">
                <a:latin typeface="楷体" pitchFamily="49" charset="-122"/>
                <a:ea typeface="楷体" pitchFamily="49" charset="-122"/>
              </a:rPr>
              <a:t>；</a:t>
            </a:r>
            <a:r>
              <a:rPr lang="zh-CN" altLang="zh-CN" sz="1200" dirty="0" smtClean="0">
                <a:latin typeface="楷体" pitchFamily="49" charset="-122"/>
                <a:ea typeface="楷体" pitchFamily="49" charset="-122"/>
              </a:rPr>
              <a:t>三星</a:t>
            </a:r>
            <a:r>
              <a:rPr lang="zh-CN" altLang="zh-CN" sz="1200" dirty="0">
                <a:latin typeface="楷体" pitchFamily="49" charset="-122"/>
                <a:ea typeface="楷体" pitchFamily="49" charset="-122"/>
              </a:rPr>
              <a:t>堆文明是中华文明的源头</a:t>
            </a:r>
            <a:r>
              <a:rPr lang="zh-CN" altLang="zh-CN" sz="1200" dirty="0" smtClean="0">
                <a:latin typeface="楷体" pitchFamily="49" charset="-122"/>
                <a:ea typeface="楷体" pitchFamily="49" charset="-122"/>
              </a:rPr>
              <a:t>之一</a:t>
            </a:r>
            <a:r>
              <a:rPr lang="zh-CN" altLang="en-US" sz="1200" dirty="0" smtClean="0">
                <a:latin typeface="楷体" pitchFamily="49" charset="-122"/>
                <a:ea typeface="楷体" pitchFamily="49" charset="-122"/>
              </a:rPr>
              <a:t>，</a:t>
            </a:r>
            <a:r>
              <a:rPr lang="zh-CN" altLang="zh-CN" sz="1200" dirty="0" smtClean="0">
                <a:latin typeface="楷体" pitchFamily="49" charset="-122"/>
                <a:ea typeface="楷体" pitchFamily="49" charset="-122"/>
              </a:rPr>
              <a:t>在</a:t>
            </a:r>
            <a:r>
              <a:rPr lang="zh-CN" altLang="zh-CN" sz="1200" dirty="0">
                <a:latin typeface="楷体" pitchFamily="49" charset="-122"/>
                <a:ea typeface="楷体" pitchFamily="49" charset="-122"/>
              </a:rPr>
              <a:t>人类文明史上占有重要地位</a:t>
            </a:r>
            <a:r>
              <a:rPr lang="zh-CN" altLang="zh-CN" sz="1200" dirty="0" smtClean="0">
                <a:latin typeface="楷体" pitchFamily="49" charset="-122"/>
                <a:ea typeface="楷体" pitchFamily="49" charset="-122"/>
              </a:rPr>
              <a:t>。</a:t>
            </a:r>
            <a:endParaRPr lang="zh-CN" altLang="en-US" sz="1200" dirty="0">
              <a:latin typeface="楷体" pitchFamily="49" charset="-122"/>
              <a:ea typeface="楷体" pitchFamily="49"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0-#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58389"/>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5" name="矩形 2"/>
          <p:cNvSpPr>
            <a:spLocks noChangeArrowheads="1"/>
          </p:cNvSpPr>
          <p:nvPr/>
        </p:nvSpPr>
        <p:spPr bwMode="auto">
          <a:xfrm>
            <a:off x="184150" y="923925"/>
            <a:ext cx="5414961" cy="923324"/>
          </a:xfrm>
          <a:prstGeom prst="rect">
            <a:avLst/>
          </a:prstGeom>
          <a:noFill/>
          <a:ln w="9525">
            <a:noFill/>
            <a:miter lim="800000"/>
            <a:headEnd/>
            <a:tailEnd/>
          </a:ln>
        </p:spPr>
        <p:txBody>
          <a:bodyPr wrap="square" lIns="91435" tIns="45717" rIns="91435" bIns="45717">
            <a:spAutoFit/>
          </a:bodyPr>
          <a:lstStyle/>
          <a:p>
            <a:pPr>
              <a:lnSpc>
                <a:spcPct val="150000"/>
              </a:lnSpc>
            </a:pPr>
            <a:r>
              <a:rPr lang="en-US" altLang="zh-CN" sz="1200" b="1" dirty="0" smtClean="0">
                <a:latin typeface="微软雅黑" pitchFamily="34" charset="-122"/>
                <a:ea typeface="微软雅黑" pitchFamily="34" charset="-122"/>
              </a:rPr>
              <a:t>2.1 </a:t>
            </a:r>
            <a:r>
              <a:rPr lang="zh-CN" altLang="en-US" sz="1200" b="1" dirty="0">
                <a:latin typeface="微软雅黑" pitchFamily="34" charset="-122"/>
                <a:ea typeface="微软雅黑" pitchFamily="34" charset="-122"/>
              </a:rPr>
              <a:t>食物生产与社会生活</a:t>
            </a:r>
            <a:endParaRPr lang="en-US" altLang="zh-CN" sz="1200" b="1" dirty="0">
              <a:latin typeface="微软雅黑" pitchFamily="34" charset="-122"/>
              <a:ea typeface="微软雅黑" pitchFamily="34" charset="-122"/>
            </a:endParaRPr>
          </a:p>
          <a:p>
            <a:pPr indent="361950">
              <a:lnSpc>
                <a:spcPct val="150000"/>
              </a:lnSpc>
            </a:pPr>
            <a:r>
              <a:rPr lang="zh-CN" altLang="en-US" sz="1200" dirty="0">
                <a:latin typeface="楷体" pitchFamily="49" charset="-122"/>
                <a:ea typeface="楷体" pitchFamily="49" charset="-122"/>
              </a:rPr>
              <a:t>知道人类由食物采集者向食物生产者演进的过程及</a:t>
            </a:r>
            <a:r>
              <a:rPr lang="zh-CN" altLang="en-US" sz="1200" dirty="0" smtClean="0">
                <a:latin typeface="楷体" pitchFamily="49" charset="-122"/>
                <a:ea typeface="楷体" pitchFamily="49" charset="-122"/>
              </a:rPr>
              <a:t>意义；知道</a:t>
            </a:r>
            <a:r>
              <a:rPr lang="zh-CN" altLang="en-US" sz="1200" dirty="0">
                <a:latin typeface="楷体" pitchFamily="49" charset="-122"/>
                <a:ea typeface="楷体" pitchFamily="49" charset="-122"/>
              </a:rPr>
              <a:t>古代不同地区的食物生产及其对社会生活的影响。</a:t>
            </a:r>
            <a:endParaRPr lang="en-US" altLang="zh-CN" sz="1200" dirty="0">
              <a:latin typeface="楷体" pitchFamily="49" charset="-122"/>
              <a:ea typeface="楷体" pitchFamily="49" charset="-122"/>
            </a:endParaRPr>
          </a:p>
        </p:txBody>
      </p:sp>
      <p:sp>
        <p:nvSpPr>
          <p:cNvPr id="6" name="TextBox 3"/>
          <p:cNvSpPr txBox="1">
            <a:spLocks noChangeArrowheads="1"/>
          </p:cNvSpPr>
          <p:nvPr/>
        </p:nvSpPr>
        <p:spPr bwMode="auto">
          <a:xfrm>
            <a:off x="184150" y="1815313"/>
            <a:ext cx="5518150" cy="1200323"/>
          </a:xfrm>
          <a:prstGeom prst="rect">
            <a:avLst/>
          </a:prstGeom>
          <a:noFill/>
          <a:ln w="9525">
            <a:noFill/>
            <a:miter lim="800000"/>
            <a:headEnd/>
            <a:tailEnd/>
          </a:ln>
        </p:spPr>
        <p:txBody>
          <a:bodyPr wrap="square" lIns="91435" tIns="45717" rIns="91435" bIns="45717">
            <a:spAutoFit/>
          </a:bodyPr>
          <a:lstStyle/>
          <a:p>
            <a:pPr>
              <a:lnSpc>
                <a:spcPct val="150000"/>
              </a:lnSpc>
            </a:pPr>
            <a:r>
              <a:rPr lang="zh-CN" altLang="en-US" sz="1200" b="1" dirty="0">
                <a:latin typeface="微软雅黑" pitchFamily="34" charset="-122"/>
                <a:ea typeface="微软雅黑" pitchFamily="34" charset="-122"/>
              </a:rPr>
              <a:t>课标</a:t>
            </a:r>
            <a:r>
              <a:rPr lang="zh-CN" altLang="en-US" sz="1200" b="1" dirty="0" smtClean="0">
                <a:latin typeface="微软雅黑" pitchFamily="34" charset="-122"/>
                <a:ea typeface="微软雅黑" pitchFamily="34" charset="-122"/>
              </a:rPr>
              <a:t>解读：</a:t>
            </a:r>
            <a:endParaRPr lang="en-US" altLang="zh-CN" sz="1200" b="1" dirty="0" smtClean="0">
              <a:latin typeface="微软雅黑" pitchFamily="34" charset="-122"/>
              <a:ea typeface="微软雅黑" pitchFamily="34" charset="-122"/>
            </a:endParaRPr>
          </a:p>
          <a:p>
            <a:pPr indent="361950">
              <a:lnSpc>
                <a:spcPct val="150000"/>
              </a:lnSpc>
            </a:pPr>
            <a:r>
              <a:rPr lang="zh-CN" altLang="en-US" sz="1200" dirty="0" smtClean="0">
                <a:latin typeface="楷体" pitchFamily="49" charset="-122"/>
                <a:ea typeface="楷体" pitchFamily="49" charset="-122"/>
              </a:rPr>
              <a:t>知道</a:t>
            </a:r>
            <a:r>
              <a:rPr lang="zh-CN" altLang="en-US" sz="1200" dirty="0">
                <a:latin typeface="楷体" pitchFamily="49" charset="-122"/>
                <a:ea typeface="楷体" pitchFamily="49" charset="-122"/>
              </a:rPr>
              <a:t>史前时期人类的食物演进历史。从采集、狩猎转向种植和</a:t>
            </a:r>
            <a:r>
              <a:rPr lang="zh-CN" altLang="en-US" sz="1200" dirty="0" smtClean="0">
                <a:latin typeface="楷体" pitchFamily="49" charset="-122"/>
                <a:ea typeface="楷体" pitchFamily="49" charset="-122"/>
              </a:rPr>
              <a:t>畜牧，是</a:t>
            </a:r>
            <a:r>
              <a:rPr lang="zh-CN" altLang="en-US" sz="1200" dirty="0">
                <a:latin typeface="楷体" pitchFamily="49" charset="-122"/>
                <a:ea typeface="楷体" pitchFamily="49" charset="-122"/>
              </a:rPr>
              <a:t>人类社会一次革命性的</a:t>
            </a:r>
            <a:r>
              <a:rPr lang="zh-CN" altLang="en-US" sz="1200" dirty="0" smtClean="0">
                <a:latin typeface="楷体" pitchFamily="49" charset="-122"/>
                <a:ea typeface="楷体" pitchFamily="49" charset="-122"/>
              </a:rPr>
              <a:t>变化，也</a:t>
            </a:r>
            <a:r>
              <a:rPr lang="zh-CN" altLang="en-US" sz="1200" dirty="0">
                <a:latin typeface="楷体" pitchFamily="49" charset="-122"/>
                <a:ea typeface="楷体" pitchFamily="49" charset="-122"/>
              </a:rPr>
              <a:t>是人类走向农业文明的重要</a:t>
            </a:r>
            <a:r>
              <a:rPr lang="zh-CN" altLang="en-US" sz="1200" dirty="0" smtClean="0">
                <a:latin typeface="楷体" pitchFamily="49" charset="-122"/>
                <a:ea typeface="楷体" pitchFamily="49" charset="-122"/>
              </a:rPr>
              <a:t>环节；知道</a:t>
            </a:r>
            <a:r>
              <a:rPr lang="zh-CN" altLang="en-US" sz="1200" dirty="0">
                <a:latin typeface="楷体" pitchFamily="49" charset="-122"/>
                <a:ea typeface="楷体" pitchFamily="49" charset="-122"/>
              </a:rPr>
              <a:t>古代不同地区的食物生产及其对社会生活的影响。</a:t>
            </a:r>
          </a:p>
        </p:txBody>
      </p:sp>
      <p:sp>
        <p:nvSpPr>
          <p:cNvPr id="7" name="Oval 5"/>
          <p:cNvSpPr>
            <a:spLocks noChangeArrowheads="1"/>
          </p:cNvSpPr>
          <p:nvPr/>
        </p:nvSpPr>
        <p:spPr bwMode="gray">
          <a:xfrm>
            <a:off x="0" y="73450"/>
            <a:ext cx="5761038" cy="715556"/>
          </a:xfrm>
          <a:prstGeom prst="ellipse">
            <a:avLst/>
          </a:prstGeom>
          <a:blipFill>
            <a:blip r:embed="rId5" cstate="print"/>
            <a:stretch>
              <a:fillRect/>
            </a:stretch>
          </a:blipFill>
          <a:ln>
            <a:noFill/>
          </a:ln>
          <a:effectLst>
            <a:outerShdw dist="107763" dir="2700000" algn="ctr" rotWithShape="0">
              <a:schemeClr val="bg2">
                <a:alpha val="50000"/>
              </a:schemeClr>
            </a:outerShdw>
          </a:effectLst>
        </p:spPr>
        <p:txBody>
          <a:bodyPr lIns="27642" tIns="26874" rIns="27642" bIns="26874" anchor="ctr" anchorCtr="1"/>
          <a:lstStyle/>
          <a:p>
            <a:pPr>
              <a:lnSpc>
                <a:spcPct val="150000"/>
              </a:lnSpc>
            </a:pPr>
            <a:endParaRPr lang="en-US" altLang="zh-CN" sz="1400" b="1" dirty="0" smtClean="0">
              <a:solidFill>
                <a:schemeClr val="bg1"/>
              </a:solidFill>
              <a:latin typeface="微软雅黑" pitchFamily="34" charset="-122"/>
              <a:ea typeface="微软雅黑" pitchFamily="34" charset="-122"/>
            </a:endParaRPr>
          </a:p>
          <a:p>
            <a:pPr>
              <a:lnSpc>
                <a:spcPct val="150000"/>
              </a:lnSpc>
            </a:pPr>
            <a:r>
              <a:rPr lang="zh-CN" altLang="en-US" sz="1400" b="1" dirty="0" smtClean="0">
                <a:solidFill>
                  <a:schemeClr val="bg1"/>
                </a:solidFill>
                <a:latin typeface="微软雅黑" pitchFamily="34" charset="-122"/>
                <a:ea typeface="微软雅黑" pitchFamily="34" charset="-122"/>
              </a:rPr>
              <a:t>2017年</a:t>
            </a:r>
            <a:r>
              <a:rPr lang="zh-CN" altLang="en-US" sz="1400" b="1" dirty="0">
                <a:solidFill>
                  <a:schemeClr val="bg1"/>
                </a:solidFill>
                <a:latin typeface="微软雅黑" pitchFamily="34" charset="-122"/>
                <a:ea typeface="微软雅黑" pitchFamily="34" charset="-122"/>
              </a:rPr>
              <a:t>选择性必修课程“国家制度与社会治理”</a:t>
            </a:r>
          </a:p>
          <a:p>
            <a:pPr>
              <a:lnSpc>
                <a:spcPct val="150000"/>
              </a:lnSpc>
            </a:pPr>
            <a:endParaRPr lang="en-US" altLang="zh-CN" sz="1600" b="1" dirty="0">
              <a:solidFill>
                <a:schemeClr val="bg1"/>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riangle 201"/>
          <p:cNvSpPr/>
          <p:nvPr/>
        </p:nvSpPr>
        <p:spPr>
          <a:xfrm rot="10800000">
            <a:off x="2688767" y="-3839"/>
            <a:ext cx="412746" cy="137467"/>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9" name="TextBox 8"/>
          <p:cNvSpPr txBox="1"/>
          <p:nvPr/>
        </p:nvSpPr>
        <p:spPr>
          <a:xfrm>
            <a:off x="1271098" y="1470184"/>
            <a:ext cx="2799480" cy="486711"/>
          </a:xfrm>
          <a:prstGeom prst="rect">
            <a:avLst/>
          </a:prstGeom>
          <a:noFill/>
        </p:spPr>
        <p:txBody>
          <a:bodyPr wrap="square" lIns="55285" tIns="27642" rIns="55285" bIns="27642" rtlCol="0">
            <a:spAutoFit/>
          </a:bodyPr>
          <a:lstStyle/>
          <a:p>
            <a:pPr lvl="0"/>
            <a:r>
              <a:rPr lang="zh-CN" altLang="en-US" sz="2000" b="1" dirty="0" smtClean="0">
                <a:effectLst>
                  <a:outerShdw blurRad="38100" dist="38100" dir="2700000" algn="tl">
                    <a:srgbClr val="C0C0C0"/>
                  </a:outerShdw>
                </a:effectLst>
                <a:latin typeface="微软雅黑" pitchFamily="34" charset="-122"/>
                <a:ea typeface="微软雅黑" pitchFamily="34" charset="-122"/>
              </a:rPr>
              <a:t>一、原始农业</a:t>
            </a:r>
          </a:p>
          <a:p>
            <a:endParaRPr lang="zh-CN" altLang="en-US" dirty="0">
              <a:latin typeface="微软雅黑" pitchFamily="34" charset="-122"/>
              <a:ea typeface="微软雅黑" pitchFamily="34" charset="-122"/>
            </a:endParaRPr>
          </a:p>
        </p:txBody>
      </p:sp>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0" y="3174277"/>
            <a:ext cx="5773077" cy="65811"/>
          </a:xfrm>
          <a:prstGeom prst="rect">
            <a:avLst/>
          </a:prstGeom>
          <a:effectLst>
            <a:outerShdw blurRad="50800" dist="38100" dir="2700000" algn="tl" rotWithShape="0">
              <a:prstClr val="black">
                <a:alpha val="40000"/>
              </a:prstClr>
            </a:outerShdw>
          </a:effectLst>
        </p:spPr>
      </p:pic>
      <p:sp>
        <p:nvSpPr>
          <p:cNvPr id="13" name="Oval 5"/>
          <p:cNvSpPr>
            <a:spLocks noChangeArrowheads="1"/>
          </p:cNvSpPr>
          <p:nvPr/>
        </p:nvSpPr>
        <p:spPr bwMode="gray">
          <a:xfrm>
            <a:off x="266700" y="463975"/>
            <a:ext cx="5143500" cy="715556"/>
          </a:xfrm>
          <a:prstGeom prst="ellipse">
            <a:avLst/>
          </a:prstGeom>
          <a:blipFill>
            <a:blip r:embed="rId5" cstate="print"/>
            <a:stretch>
              <a:fillRect/>
            </a:stretch>
          </a:blipFill>
          <a:ln>
            <a:noFill/>
          </a:ln>
          <a:effectLst>
            <a:outerShdw dist="107763" dir="2700000" algn="ctr" rotWithShape="0">
              <a:schemeClr val="bg2">
                <a:alpha val="50000"/>
              </a:schemeClr>
            </a:outerShdw>
          </a:effectLst>
        </p:spPr>
        <p:txBody>
          <a:bodyPr lIns="27642" tIns="26874" rIns="27642" bIns="26874" anchor="ctr" anchorCtr="1"/>
          <a:lstStyle/>
          <a:p>
            <a:r>
              <a:rPr lang="zh-CN" altLang="en-US" sz="1600" b="1" dirty="0" smtClean="0">
                <a:solidFill>
                  <a:schemeClr val="bg1"/>
                </a:solidFill>
                <a:latin typeface="微软雅黑" pitchFamily="34" charset="-122"/>
                <a:ea typeface="微软雅黑" pitchFamily="34" charset="-122"/>
              </a:rPr>
              <a:t>            岳麓版 必修二     </a:t>
            </a:r>
            <a:endParaRPr lang="en-US" altLang="zh-CN" sz="1600" b="1" dirty="0" smtClean="0">
              <a:solidFill>
                <a:schemeClr val="bg1"/>
              </a:solidFill>
              <a:latin typeface="微软雅黑" pitchFamily="34" charset="-122"/>
              <a:ea typeface="微软雅黑" pitchFamily="34" charset="-122"/>
            </a:endParaRPr>
          </a:p>
          <a:p>
            <a:r>
              <a:rPr lang="zh-CN" altLang="en-US" sz="1600" b="1" dirty="0" smtClean="0">
                <a:solidFill>
                  <a:schemeClr val="bg1"/>
                </a:solidFill>
                <a:latin typeface="微软雅黑" pitchFamily="34" charset="-122"/>
                <a:ea typeface="微软雅黑" pitchFamily="34" charset="-122"/>
              </a:rPr>
              <a:t>第</a:t>
            </a:r>
            <a:r>
              <a:rPr lang="en-US" altLang="zh-CN" sz="1600" b="1" dirty="0" smtClean="0">
                <a:solidFill>
                  <a:schemeClr val="bg1"/>
                </a:solidFill>
                <a:latin typeface="微软雅黑" pitchFamily="34" charset="-122"/>
                <a:ea typeface="微软雅黑" pitchFamily="34" charset="-122"/>
              </a:rPr>
              <a:t>1</a:t>
            </a:r>
            <a:r>
              <a:rPr lang="zh-CN" altLang="en-US" sz="1600" b="1" dirty="0" smtClean="0">
                <a:solidFill>
                  <a:schemeClr val="bg1"/>
                </a:solidFill>
                <a:latin typeface="微软雅黑" pitchFamily="34" charset="-122"/>
                <a:ea typeface="微软雅黑" pitchFamily="34" charset="-122"/>
              </a:rPr>
              <a:t>课精耕细作农业生产模式的形成</a:t>
            </a:r>
            <a:endParaRPr lang="zh-CN" altLang="en-US" sz="1600" dirty="0">
              <a:solidFill>
                <a:schemeClr val="bg1"/>
              </a:solidFill>
              <a:latin typeface="微软雅黑" pitchFamily="34" charset="-122"/>
              <a:ea typeface="微软雅黑" pitchFamily="34" charset="-122"/>
            </a:endParaRPr>
          </a:p>
        </p:txBody>
      </p:sp>
    </p:spTree>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46446" y="939967"/>
            <a:ext cx="2637960" cy="1549463"/>
          </a:xfrm>
          <a:prstGeom prst="rect">
            <a:avLst/>
          </a:prstGeom>
          <a:solidFill>
            <a:schemeClr val="bg1"/>
          </a:solidFill>
          <a:ln w="9525">
            <a:noFill/>
            <a:miter lim="800000"/>
            <a:headEnd/>
            <a:tailEnd/>
          </a:ln>
        </p:spPr>
        <p:txBody>
          <a:bodyPr wrap="square" lIns="48577" tIns="24289" rIns="48577" bIns="24289">
            <a:spAutoFit/>
          </a:bodyPr>
          <a:lstStyle/>
          <a:p>
            <a:pPr algn="ctr">
              <a:lnSpc>
                <a:spcPct val="150000"/>
              </a:lnSpc>
              <a:spcBef>
                <a:spcPct val="50000"/>
              </a:spcBef>
            </a:pPr>
            <a:r>
              <a:rPr lang="zh-CN" altLang="en-US" sz="1300" dirty="0">
                <a:latin typeface="微软雅黑" pitchFamily="34" charset="-122"/>
                <a:ea typeface="微软雅黑" pitchFamily="34" charset="-122"/>
              </a:rPr>
              <a:t>世界三个主要的农业</a:t>
            </a:r>
            <a:r>
              <a:rPr lang="zh-CN" altLang="en-US" sz="1300" dirty="0" smtClean="0">
                <a:latin typeface="微软雅黑" pitchFamily="34" charset="-122"/>
                <a:ea typeface="微软雅黑" pitchFamily="34" charset="-122"/>
              </a:rPr>
              <a:t>起源中心：</a:t>
            </a:r>
            <a:endParaRPr lang="zh-CN" altLang="en-US" sz="1300" dirty="0">
              <a:latin typeface="微软雅黑" pitchFamily="34" charset="-122"/>
              <a:ea typeface="微软雅黑" pitchFamily="34" charset="-122"/>
            </a:endParaRPr>
          </a:p>
          <a:p>
            <a:pPr algn="ctr">
              <a:lnSpc>
                <a:spcPct val="150000"/>
              </a:lnSpc>
              <a:spcBef>
                <a:spcPct val="50000"/>
              </a:spcBef>
            </a:pPr>
            <a:r>
              <a:rPr lang="zh-CN" altLang="en-US" sz="1300" dirty="0">
                <a:latin typeface="微软雅黑" pitchFamily="34" charset="-122"/>
                <a:ea typeface="微软雅黑" pitchFamily="34" charset="-122"/>
              </a:rPr>
              <a:t>西亚</a:t>
            </a:r>
          </a:p>
          <a:p>
            <a:pPr algn="ctr">
              <a:lnSpc>
                <a:spcPct val="150000"/>
              </a:lnSpc>
              <a:spcBef>
                <a:spcPct val="50000"/>
              </a:spcBef>
            </a:pPr>
            <a:r>
              <a:rPr lang="zh-CN" altLang="en-US" sz="1300" dirty="0">
                <a:latin typeface="微软雅黑" pitchFamily="34" charset="-122"/>
                <a:ea typeface="微软雅黑" pitchFamily="34" charset="-122"/>
              </a:rPr>
              <a:t>以中国为中心的东亚地区</a:t>
            </a:r>
          </a:p>
          <a:p>
            <a:pPr algn="ctr">
              <a:lnSpc>
                <a:spcPct val="150000"/>
              </a:lnSpc>
              <a:spcBef>
                <a:spcPct val="50000"/>
              </a:spcBef>
            </a:pPr>
            <a:r>
              <a:rPr lang="zh-CN" altLang="en-US" sz="1300" dirty="0">
                <a:latin typeface="微软雅黑" pitchFamily="34" charset="-122"/>
                <a:ea typeface="微软雅黑" pitchFamily="34" charset="-122"/>
              </a:rPr>
              <a:t>中</a:t>
            </a:r>
            <a:r>
              <a:rPr lang="zh-CN" altLang="en-US" sz="1300" dirty="0" smtClean="0">
                <a:latin typeface="微软雅黑" pitchFamily="34" charset="-122"/>
                <a:ea typeface="微软雅黑" pitchFamily="34" charset="-122"/>
              </a:rPr>
              <a:t>南美洲</a:t>
            </a:r>
            <a:endParaRPr lang="zh-CN" altLang="en-US" sz="1300" dirty="0">
              <a:latin typeface="微软雅黑" pitchFamily="34" charset="-122"/>
              <a:ea typeface="微软雅黑" pitchFamily="34" charset="-122"/>
            </a:endParaRPr>
          </a:p>
        </p:txBody>
      </p:sp>
      <p:pic>
        <p:nvPicPr>
          <p:cNvPr id="17411" name="Picture 5" descr="新图片1"/>
          <p:cNvPicPr>
            <a:picLocks noChangeAspect="1" noChangeArrowheads="1"/>
          </p:cNvPicPr>
          <p:nvPr/>
        </p:nvPicPr>
        <p:blipFill>
          <a:blip r:embed="rId3"/>
          <a:srcRect/>
          <a:stretch>
            <a:fillRect/>
          </a:stretch>
        </p:blipFill>
        <p:spPr bwMode="auto">
          <a:xfrm>
            <a:off x="3233650" y="600720"/>
            <a:ext cx="2094109" cy="2017043"/>
          </a:xfrm>
          <a:prstGeom prst="rect">
            <a:avLst/>
          </a:prstGeom>
          <a:noFill/>
          <a:ln w="9525">
            <a:noFill/>
            <a:miter lim="800000"/>
            <a:headEnd/>
            <a:tailEnd/>
          </a:ln>
        </p:spPr>
      </p:pic>
      <p:sp>
        <p:nvSpPr>
          <p:cNvPr id="17420" name="Rectangle 3"/>
          <p:cNvSpPr>
            <a:spLocks noChangeArrowheads="1"/>
          </p:cNvSpPr>
          <p:nvPr/>
        </p:nvSpPr>
        <p:spPr bwMode="auto">
          <a:xfrm>
            <a:off x="236539" y="327025"/>
            <a:ext cx="2747867" cy="279885"/>
          </a:xfrm>
          <a:prstGeom prst="rect">
            <a:avLst/>
          </a:prstGeom>
          <a:noFill/>
          <a:ln w="9525">
            <a:noFill/>
            <a:miter lim="800000"/>
            <a:headEnd/>
            <a:tailEnd/>
          </a:ln>
        </p:spPr>
        <p:txBody>
          <a:bodyPr wrap="none" lIns="48577" tIns="24289" rIns="48577" bIns="24289">
            <a:spAutoFit/>
          </a:bodyPr>
          <a:lstStyle/>
          <a:p>
            <a:r>
              <a:rPr lang="zh-CN" altLang="zh-CN" sz="1500" dirty="0">
                <a:latin typeface="微软雅黑" pitchFamily="34" charset="-122"/>
                <a:ea typeface="微软雅黑" pitchFamily="34" charset="-122"/>
              </a:rPr>
              <a:t>1.</a:t>
            </a:r>
            <a:r>
              <a:rPr lang="zh-CN" altLang="en-US" sz="1500" dirty="0">
                <a:latin typeface="微软雅黑" pitchFamily="34" charset="-122"/>
                <a:ea typeface="微软雅黑" pitchFamily="34" charset="-122"/>
              </a:rPr>
              <a:t>中国是世界农业的发祥地之一</a:t>
            </a:r>
          </a:p>
        </p:txBody>
      </p:sp>
      <p:sp>
        <p:nvSpPr>
          <p:cNvPr id="13"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t="93992" b="5138"/>
          <a:stretch>
            <a:fillRect/>
          </a:stretch>
        </p:blipFill>
        <p:spPr>
          <a:xfrm>
            <a:off x="-12039" y="3174277"/>
            <a:ext cx="5773077" cy="65811"/>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96876" y="206375"/>
            <a:ext cx="2511425" cy="279885"/>
          </a:xfrm>
          <a:prstGeom prst="rect">
            <a:avLst/>
          </a:prstGeom>
          <a:noFill/>
          <a:ln w="9525">
            <a:noFill/>
            <a:miter lim="800000"/>
            <a:headEnd/>
            <a:tailEnd/>
          </a:ln>
        </p:spPr>
        <p:txBody>
          <a:bodyPr lIns="48577" tIns="24289" rIns="48577" bIns="24289">
            <a:spAutoFit/>
          </a:bodyPr>
          <a:lstStyle/>
          <a:p>
            <a:pPr>
              <a:spcBef>
                <a:spcPct val="50000"/>
              </a:spcBef>
            </a:pPr>
            <a:r>
              <a:rPr lang="zh-CN" altLang="zh-CN" sz="1500" dirty="0">
                <a:latin typeface="微软雅黑" pitchFamily="34" charset="-122"/>
                <a:ea typeface="微软雅黑" pitchFamily="34" charset="-122"/>
              </a:rPr>
              <a:t>2.</a:t>
            </a:r>
            <a:r>
              <a:rPr lang="zh-CN" altLang="en-US" sz="1500" dirty="0">
                <a:latin typeface="微软雅黑" pitchFamily="34" charset="-122"/>
                <a:ea typeface="微软雅黑" pitchFamily="34" charset="-122"/>
              </a:rPr>
              <a:t>农业的始祖</a:t>
            </a:r>
          </a:p>
        </p:txBody>
      </p:sp>
      <p:sp>
        <p:nvSpPr>
          <p:cNvPr id="18435" name="Text Box 3"/>
          <p:cNvSpPr txBox="1">
            <a:spLocks noChangeArrowheads="1"/>
          </p:cNvSpPr>
          <p:nvPr/>
        </p:nvSpPr>
        <p:spPr bwMode="auto">
          <a:xfrm>
            <a:off x="439738" y="628257"/>
            <a:ext cx="4732337" cy="626133"/>
          </a:xfrm>
          <a:prstGeom prst="rect">
            <a:avLst/>
          </a:prstGeom>
          <a:noFill/>
          <a:ln w="9525">
            <a:solidFill>
              <a:schemeClr val="accent2"/>
            </a:solidFill>
            <a:miter lim="800000"/>
            <a:headEnd/>
            <a:tailEnd/>
          </a:ln>
        </p:spPr>
        <p:txBody>
          <a:bodyPr lIns="48577" tIns="24289" rIns="48577" bIns="24289">
            <a:spAutoFit/>
          </a:bodyPr>
          <a:lstStyle/>
          <a:p>
            <a:pPr>
              <a:spcBef>
                <a:spcPct val="50000"/>
              </a:spcBef>
            </a:pPr>
            <a:r>
              <a:rPr lang="zh-CN" altLang="en-US" sz="1500" dirty="0" smtClean="0">
                <a:latin typeface="楷体" pitchFamily="49" charset="-122"/>
                <a:ea typeface="楷体" pitchFamily="49" charset="-122"/>
              </a:rPr>
              <a:t>    传说</a:t>
            </a:r>
            <a:r>
              <a:rPr lang="zh-CN" altLang="en-US" sz="1500" dirty="0">
                <a:latin typeface="楷体" pitchFamily="49" charset="-122"/>
                <a:ea typeface="楷体" pitchFamily="49" charset="-122"/>
              </a:rPr>
              <a:t>上古的</a:t>
            </a:r>
            <a:r>
              <a:rPr lang="zh-CN" altLang="en-US" sz="1500" dirty="0" smtClean="0">
                <a:latin typeface="楷体" pitchFamily="49" charset="-122"/>
                <a:ea typeface="楷体" pitchFamily="49" charset="-122"/>
              </a:rPr>
              <a:t>时候，神农氏</a:t>
            </a:r>
            <a:r>
              <a:rPr lang="zh-CN" altLang="en-US" sz="1500" dirty="0">
                <a:latin typeface="楷体" pitchFamily="49" charset="-122"/>
                <a:ea typeface="楷体" pitchFamily="49" charset="-122"/>
              </a:rPr>
              <a:t>“因天之</a:t>
            </a:r>
            <a:r>
              <a:rPr lang="zh-CN" altLang="en-US" sz="1500" dirty="0" smtClean="0">
                <a:latin typeface="楷体" pitchFamily="49" charset="-122"/>
                <a:ea typeface="楷体" pitchFamily="49" charset="-122"/>
              </a:rPr>
              <a:t>时，分</a:t>
            </a:r>
            <a:r>
              <a:rPr lang="zh-CN" altLang="en-US" sz="1500" dirty="0">
                <a:latin typeface="楷体" pitchFamily="49" charset="-122"/>
                <a:ea typeface="楷体" pitchFamily="49" charset="-122"/>
              </a:rPr>
              <a:t>地之</a:t>
            </a:r>
            <a:r>
              <a:rPr lang="zh-CN" altLang="en-US" sz="1500" dirty="0" smtClean="0">
                <a:latin typeface="楷体" pitchFamily="49" charset="-122"/>
                <a:ea typeface="楷体" pitchFamily="49" charset="-122"/>
              </a:rPr>
              <a:t>利，</a:t>
            </a:r>
            <a:endParaRPr lang="en-US" altLang="zh-CN" sz="1500" dirty="0">
              <a:latin typeface="楷体" pitchFamily="49" charset="-122"/>
              <a:ea typeface="楷体" pitchFamily="49" charset="-122"/>
            </a:endParaRPr>
          </a:p>
          <a:p>
            <a:pPr>
              <a:spcBef>
                <a:spcPct val="50000"/>
              </a:spcBef>
            </a:pPr>
            <a:r>
              <a:rPr lang="zh-CN" altLang="en-US" sz="1500" dirty="0">
                <a:latin typeface="楷体" pitchFamily="49" charset="-122"/>
                <a:ea typeface="楷体" pitchFamily="49" charset="-122"/>
              </a:rPr>
              <a:t>制</a:t>
            </a:r>
            <a:r>
              <a:rPr lang="zh-CN" altLang="en-US" sz="1500" dirty="0" smtClean="0">
                <a:latin typeface="楷体" pitchFamily="49" charset="-122"/>
                <a:ea typeface="楷体" pitchFamily="49" charset="-122"/>
              </a:rPr>
              <a:t>耒耜，教民</a:t>
            </a:r>
            <a:r>
              <a:rPr lang="zh-CN" altLang="en-US" sz="1500" dirty="0">
                <a:latin typeface="楷体" pitchFamily="49" charset="-122"/>
                <a:ea typeface="楷体" pitchFamily="49" charset="-122"/>
              </a:rPr>
              <a:t>农作</a:t>
            </a:r>
            <a:r>
              <a:rPr lang="zh-CN" altLang="en-US" sz="1500" dirty="0" smtClean="0">
                <a:latin typeface="楷体" pitchFamily="49" charset="-122"/>
                <a:ea typeface="楷体" pitchFamily="49" charset="-122"/>
              </a:rPr>
              <a:t>”，成为</a:t>
            </a:r>
            <a:r>
              <a:rPr lang="zh-CN" altLang="en-US" sz="1500" dirty="0">
                <a:latin typeface="楷体" pitchFamily="49" charset="-122"/>
                <a:ea typeface="楷体" pitchFamily="49" charset="-122"/>
              </a:rPr>
              <a:t>农业的始祖。</a:t>
            </a:r>
          </a:p>
        </p:txBody>
      </p:sp>
      <p:pic>
        <p:nvPicPr>
          <p:cNvPr id="18436" name="Picture 4"/>
          <p:cNvPicPr>
            <a:picLocks noChangeAspect="1" noChangeArrowheads="1"/>
          </p:cNvPicPr>
          <p:nvPr/>
        </p:nvPicPr>
        <p:blipFill>
          <a:blip r:embed="rId3"/>
          <a:srcRect/>
          <a:stretch>
            <a:fillRect/>
          </a:stretch>
        </p:blipFill>
        <p:spPr bwMode="auto">
          <a:xfrm>
            <a:off x="612776" y="1444625"/>
            <a:ext cx="1851025" cy="1497013"/>
          </a:xfrm>
          <a:prstGeom prst="rect">
            <a:avLst/>
          </a:prstGeom>
          <a:noFill/>
          <a:ln w="9525">
            <a:noFill/>
            <a:miter lim="800000"/>
            <a:headEnd/>
            <a:tailEnd/>
          </a:ln>
        </p:spPr>
      </p:pic>
      <p:pic>
        <p:nvPicPr>
          <p:cNvPr id="18437" name="Picture 5"/>
          <p:cNvPicPr>
            <a:picLocks noChangeAspect="1" noChangeArrowheads="1"/>
          </p:cNvPicPr>
          <p:nvPr/>
        </p:nvPicPr>
        <p:blipFill>
          <a:blip r:embed="rId4"/>
          <a:srcRect/>
          <a:stretch>
            <a:fillRect/>
          </a:stretch>
        </p:blipFill>
        <p:spPr bwMode="auto">
          <a:xfrm>
            <a:off x="2551113" y="2052638"/>
            <a:ext cx="2722562" cy="792162"/>
          </a:xfrm>
          <a:prstGeom prst="rect">
            <a:avLst/>
          </a:prstGeom>
          <a:noFill/>
          <a:ln w="9525">
            <a:noFill/>
            <a:miter lim="800000"/>
            <a:headEnd/>
            <a:tailEnd/>
          </a:ln>
        </p:spPr>
      </p:pic>
      <p:sp>
        <p:nvSpPr>
          <p:cNvPr id="18438" name="Text Box 7"/>
          <p:cNvSpPr txBox="1">
            <a:spLocks noChangeArrowheads="1"/>
          </p:cNvSpPr>
          <p:nvPr/>
        </p:nvSpPr>
        <p:spPr bwMode="auto">
          <a:xfrm>
            <a:off x="2663825" y="1557338"/>
            <a:ext cx="1431925" cy="287337"/>
          </a:xfrm>
          <a:prstGeom prst="rect">
            <a:avLst/>
          </a:prstGeom>
          <a:solidFill>
            <a:srgbClr val="DDDDDD"/>
          </a:solidFill>
          <a:ln w="9525">
            <a:noFill/>
            <a:miter lim="800000"/>
            <a:headEnd/>
            <a:tailEnd/>
          </a:ln>
        </p:spPr>
        <p:txBody>
          <a:bodyPr wrap="square" lIns="48577" tIns="24289" rIns="48577" bIns="24289">
            <a:spAutoFit/>
          </a:bodyPr>
          <a:lstStyle/>
          <a:p>
            <a:pPr>
              <a:spcBef>
                <a:spcPct val="50000"/>
              </a:spcBef>
            </a:pPr>
            <a:r>
              <a:rPr lang="zh-CN" altLang="en-US" sz="1500" dirty="0">
                <a:solidFill>
                  <a:srgbClr val="FF3300"/>
                </a:solidFill>
                <a:latin typeface="微软雅黑" pitchFamily="34" charset="-122"/>
                <a:ea typeface="微软雅黑" pitchFamily="34" charset="-122"/>
              </a:rPr>
              <a:t>原始农业出现</a:t>
            </a:r>
          </a:p>
        </p:txBody>
      </p:sp>
      <p:sp>
        <p:nvSpPr>
          <p:cNvPr id="8" name="Triangle 201"/>
          <p:cNvSpPr/>
          <p:nvPr/>
        </p:nvSpPr>
        <p:spPr>
          <a:xfrm rot="10800000">
            <a:off x="2688767" y="-3839"/>
            <a:ext cx="412746" cy="137467"/>
          </a:xfrm>
          <a:prstGeom prst="triangl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t="93992" b="5138"/>
          <a:stretch>
            <a:fillRect/>
          </a:stretch>
        </p:blipFill>
        <p:spPr>
          <a:xfrm>
            <a:off x="-12039" y="3039339"/>
            <a:ext cx="5773077" cy="65811"/>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a:xfrm>
            <a:off x="331788" y="304800"/>
            <a:ext cx="4703762" cy="339725"/>
          </a:xfrm>
        </p:spPr>
        <p:txBody>
          <a:bodyPr/>
          <a:lstStyle/>
          <a:p>
            <a:pPr eaLnBrk="1" hangingPunct="1">
              <a:buFontTx/>
              <a:buNone/>
            </a:pPr>
            <a:r>
              <a:rPr lang="zh-CN"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农作物：粟、水稻</a:t>
            </a:r>
          </a:p>
        </p:txBody>
      </p:sp>
      <p:sp>
        <p:nvSpPr>
          <p:cNvPr id="19459" name="Text Box 6"/>
          <p:cNvSpPr txBox="1">
            <a:spLocks noChangeArrowheads="1"/>
          </p:cNvSpPr>
          <p:nvPr/>
        </p:nvSpPr>
        <p:spPr bwMode="auto">
          <a:xfrm>
            <a:off x="2221978" y="289293"/>
            <a:ext cx="2587872" cy="233718"/>
          </a:xfrm>
          <a:prstGeom prst="rect">
            <a:avLst/>
          </a:prstGeom>
          <a:noFill/>
          <a:ln w="9525">
            <a:noFill/>
            <a:miter lim="800000"/>
            <a:headEnd/>
            <a:tailEnd/>
          </a:ln>
        </p:spPr>
        <p:txBody>
          <a:bodyPr wrap="square" lIns="48577" tIns="24289" rIns="48577" bIns="24289">
            <a:spAutoFit/>
          </a:bodyPr>
          <a:lstStyle/>
          <a:p>
            <a:pPr>
              <a:spcBef>
                <a:spcPct val="50000"/>
              </a:spcBef>
            </a:pPr>
            <a:r>
              <a:rPr lang="zh-CN" altLang="en-US" sz="1200" dirty="0">
                <a:latin typeface="微软雅黑" pitchFamily="34" charset="-122"/>
                <a:ea typeface="微软雅黑" pitchFamily="34" charset="-122"/>
              </a:rPr>
              <a:t>世界上最早培植粟、水稻的国家之一</a:t>
            </a:r>
          </a:p>
        </p:txBody>
      </p:sp>
      <p:pic>
        <p:nvPicPr>
          <p:cNvPr id="19460" name="Picture 2" descr="新图片"/>
          <p:cNvPicPr>
            <a:picLocks noChangeAspect="1" noChangeArrowheads="1"/>
          </p:cNvPicPr>
          <p:nvPr/>
        </p:nvPicPr>
        <p:blipFill>
          <a:blip r:embed="rId3" cstate="print"/>
          <a:srcRect l="8264" t="4063" r="8264" b="3786"/>
          <a:stretch>
            <a:fillRect/>
          </a:stretch>
        </p:blipFill>
        <p:spPr bwMode="auto">
          <a:xfrm>
            <a:off x="1086395" y="561378"/>
            <a:ext cx="3379893" cy="2329927"/>
          </a:xfrm>
          <a:prstGeom prst="rect">
            <a:avLst/>
          </a:prstGeom>
          <a:noFill/>
          <a:ln w="9525">
            <a:noFill/>
            <a:miter lim="800000"/>
            <a:headEnd/>
            <a:tailEnd/>
          </a:ln>
        </p:spPr>
      </p:pic>
      <p:sp>
        <p:nvSpPr>
          <p:cNvPr id="1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t="93992" b="5138"/>
          <a:stretch>
            <a:fillRect/>
          </a:stretch>
        </p:blipFill>
        <p:spPr>
          <a:xfrm>
            <a:off x="0" y="3058389"/>
            <a:ext cx="5773077" cy="65811"/>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a:xfrm>
            <a:off x="292031" y="265043"/>
            <a:ext cx="4703762" cy="339725"/>
          </a:xfrm>
        </p:spPr>
        <p:txBody>
          <a:bodyPr>
            <a:normAutofit lnSpcReduction="10000"/>
          </a:bodyPr>
          <a:lstStyle/>
          <a:p>
            <a:pPr eaLnBrk="1" hangingPunct="1">
              <a:lnSpc>
                <a:spcPct val="150000"/>
              </a:lnSpc>
              <a:buFontTx/>
              <a:buNone/>
            </a:pPr>
            <a:r>
              <a:rPr lang="zh-CN"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农作物：粟、水稻</a:t>
            </a:r>
          </a:p>
        </p:txBody>
      </p:sp>
      <p:pic>
        <p:nvPicPr>
          <p:cNvPr id="19462" name="Picture 5"/>
          <p:cNvPicPr>
            <a:picLocks noChangeAspect="1" noChangeArrowheads="1"/>
          </p:cNvPicPr>
          <p:nvPr/>
        </p:nvPicPr>
        <p:blipFill>
          <a:blip r:embed="rId3"/>
          <a:srcRect/>
          <a:stretch>
            <a:fillRect/>
          </a:stretch>
        </p:blipFill>
        <p:spPr bwMode="auto">
          <a:xfrm>
            <a:off x="606426" y="723900"/>
            <a:ext cx="1609725" cy="1092200"/>
          </a:xfrm>
          <a:prstGeom prst="rect">
            <a:avLst/>
          </a:prstGeom>
          <a:noFill/>
          <a:ln w="9525">
            <a:noFill/>
            <a:miter lim="800000"/>
            <a:headEnd/>
            <a:tailEnd/>
          </a:ln>
        </p:spPr>
      </p:pic>
      <p:sp>
        <p:nvSpPr>
          <p:cNvPr id="19463" name="矩形 9"/>
          <p:cNvSpPr>
            <a:spLocks noChangeArrowheads="1"/>
          </p:cNvSpPr>
          <p:nvPr/>
        </p:nvSpPr>
        <p:spPr bwMode="auto">
          <a:xfrm>
            <a:off x="257175" y="2032001"/>
            <a:ext cx="2881312" cy="421268"/>
          </a:xfrm>
          <a:prstGeom prst="rect">
            <a:avLst/>
          </a:prstGeom>
          <a:noFill/>
          <a:ln w="9525">
            <a:noFill/>
            <a:miter lim="800000"/>
            <a:headEnd/>
            <a:tailEnd/>
          </a:ln>
        </p:spPr>
        <p:txBody>
          <a:bodyPr lIns="51432" tIns="25717" rIns="51432" bIns="25717">
            <a:spAutoFit/>
          </a:bodyPr>
          <a:lstStyle/>
          <a:p>
            <a:r>
              <a:rPr kumimoji="1" lang="zh-CN" altLang="en-US" sz="1200" dirty="0">
                <a:latin typeface="楷体" pitchFamily="49" charset="-122"/>
                <a:ea typeface="楷体" pitchFamily="49" charset="-122"/>
              </a:rPr>
              <a:t>炭化了的粟（半坡遗址出土）</a:t>
            </a:r>
          </a:p>
          <a:p>
            <a:endParaRPr lang="en-US" altLang="zh-CN" sz="1200" dirty="0">
              <a:latin typeface="楷体" pitchFamily="49" charset="-122"/>
              <a:ea typeface="楷体" pitchFamily="49" charset="-122"/>
            </a:endParaRPr>
          </a:p>
        </p:txBody>
      </p:sp>
      <p:pic>
        <p:nvPicPr>
          <p:cNvPr id="19464" name="Picture 3" descr="图1-4-4：稻谷遗存（河姆渡）"/>
          <p:cNvPicPr>
            <a:picLocks noChangeAspect="1" noChangeArrowheads="1"/>
          </p:cNvPicPr>
          <p:nvPr/>
        </p:nvPicPr>
        <p:blipFill>
          <a:blip r:embed="rId4"/>
          <a:srcRect/>
          <a:stretch>
            <a:fillRect/>
          </a:stretch>
        </p:blipFill>
        <p:spPr bwMode="auto">
          <a:xfrm>
            <a:off x="3028950" y="738188"/>
            <a:ext cx="2000914" cy="1109662"/>
          </a:xfrm>
          <a:prstGeom prst="rect">
            <a:avLst/>
          </a:prstGeom>
          <a:noFill/>
          <a:ln w="9525">
            <a:noFill/>
            <a:miter lim="800000"/>
            <a:headEnd/>
            <a:tailEnd/>
          </a:ln>
          <a:effectLst/>
        </p:spPr>
      </p:pic>
      <p:sp>
        <p:nvSpPr>
          <p:cNvPr id="9" name="TextBox 8"/>
          <p:cNvSpPr txBox="1"/>
          <p:nvPr/>
        </p:nvSpPr>
        <p:spPr>
          <a:xfrm>
            <a:off x="2962275" y="1962150"/>
            <a:ext cx="2314575" cy="400110"/>
          </a:xfrm>
          <a:prstGeom prst="rect">
            <a:avLst/>
          </a:prstGeom>
          <a:noFill/>
        </p:spPr>
        <p:txBody>
          <a:bodyPr wrap="square" rtlCol="0">
            <a:spAutoFit/>
          </a:bodyPr>
          <a:lstStyle/>
          <a:p>
            <a:r>
              <a:rPr kumimoji="1" lang="zh-CN" altLang="en-US" sz="1200" dirty="0" smtClean="0">
                <a:latin typeface="楷体" pitchFamily="49" charset="-122"/>
                <a:ea typeface="楷体" pitchFamily="49" charset="-122"/>
              </a:rPr>
              <a:t>炭化稻谷</a:t>
            </a:r>
            <a:r>
              <a:rPr kumimoji="1" lang="zh-CN" altLang="en-US" sz="1200" dirty="0" smtClean="0">
                <a:solidFill>
                  <a:srgbClr val="000000"/>
                </a:solidFill>
                <a:latin typeface="楷体" pitchFamily="49" charset="-122"/>
                <a:ea typeface="楷体" pitchFamily="49" charset="-122"/>
              </a:rPr>
              <a:t>（河姆渡遗址出土）</a:t>
            </a:r>
          </a:p>
          <a:p>
            <a:endParaRPr lang="zh-CN" altLang="en-US" dirty="0"/>
          </a:p>
        </p:txBody>
      </p:sp>
      <p:sp>
        <p:nvSpPr>
          <p:cNvPr id="10" name="Triangle 201"/>
          <p:cNvSpPr/>
          <p:nvPr/>
        </p:nvSpPr>
        <p:spPr>
          <a:xfrm rot="10800000">
            <a:off x="2688767" y="-3839"/>
            <a:ext cx="412746" cy="137467"/>
          </a:xfrm>
          <a:prstGeom prst="triangl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t="93992" b="5138"/>
          <a:stretch>
            <a:fillRect/>
          </a:stretch>
        </p:blipFill>
        <p:spPr>
          <a:xfrm>
            <a:off x="-12039" y="2982189"/>
            <a:ext cx="5773077" cy="65811"/>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2208571" y="209106"/>
            <a:ext cx="1770335" cy="307777"/>
            <a:chOff x="315682" y="569837"/>
            <a:chExt cx="3903939" cy="678786"/>
          </a:xfrm>
        </p:grpSpPr>
        <p:sp>
          <p:nvSpPr>
            <p:cNvPr id="5" name="Text Box 7"/>
            <p:cNvSpPr txBox="1">
              <a:spLocks noChangeArrowheads="1"/>
            </p:cNvSpPr>
            <p:nvPr/>
          </p:nvSpPr>
          <p:spPr bwMode="auto">
            <a:xfrm>
              <a:off x="2041390" y="822219"/>
              <a:ext cx="2178231" cy="313939"/>
            </a:xfrm>
            <a:prstGeom prst="rect">
              <a:avLst/>
            </a:prstGeom>
            <a:noFill/>
            <a:ln w="9525">
              <a:noFill/>
              <a:miter lim="800000"/>
            </a:ln>
          </p:spPr>
          <p:txBody>
            <a:bodyPr wrap="none" lIns="34290" tIns="17145" rIns="34290" bIns="17145">
              <a:spAutoFit/>
            </a:bodyPr>
            <a:lstStyle/>
            <a:p>
              <a:pPr algn="ctr" defTabSz="493338"/>
              <a:r>
                <a:rPr lang="en-CA" sz="7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TEACHING CONTENT</a:t>
              </a:r>
            </a:p>
          </p:txBody>
        </p:sp>
        <p:sp>
          <p:nvSpPr>
            <p:cNvPr id="6" name="矩形 5"/>
            <p:cNvSpPr/>
            <p:nvPr/>
          </p:nvSpPr>
          <p:spPr>
            <a:xfrm>
              <a:off x="315682" y="569837"/>
              <a:ext cx="1990879" cy="678786"/>
            </a:xfrm>
            <a:prstGeom prst="rect">
              <a:avLst/>
            </a:prstGeom>
          </p:spPr>
          <p:txBody>
            <a:bodyPr wrap="none">
              <a:spAutoFit/>
            </a:bodyPr>
            <a:lstStyle/>
            <a:p>
              <a:pPr algn="ctr" defTabSz="493338"/>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教学内容</a:t>
              </a:r>
              <a:endParaRPr lang="en-CA" altLang="zh-CN" sz="14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7" name="Triangle 201"/>
          <p:cNvSpPr/>
          <p:nvPr/>
        </p:nvSpPr>
        <p:spPr>
          <a:xfrm rot="10800000">
            <a:off x="2688767" y="887"/>
            <a:ext cx="412746" cy="137467"/>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cxnSp>
        <p:nvCxnSpPr>
          <p:cNvPr id="8" name="Straight Connector 200"/>
          <p:cNvCxnSpPr/>
          <p:nvPr/>
        </p:nvCxnSpPr>
        <p:spPr>
          <a:xfrm>
            <a:off x="2653390" y="543822"/>
            <a:ext cx="476905"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grpSp>
        <p:nvGrpSpPr>
          <p:cNvPr id="3" name="组合 8"/>
          <p:cNvGrpSpPr/>
          <p:nvPr/>
        </p:nvGrpSpPr>
        <p:grpSpPr>
          <a:xfrm>
            <a:off x="663459" y="606289"/>
            <a:ext cx="1758662" cy="2324488"/>
            <a:chOff x="1714589" y="1519176"/>
            <a:chExt cx="2044719" cy="4312498"/>
          </a:xfrm>
        </p:grpSpPr>
        <p:sp>
          <p:nvSpPr>
            <p:cNvPr id="10" name="圆角矩形 9"/>
            <p:cNvSpPr/>
            <p:nvPr/>
          </p:nvSpPr>
          <p:spPr>
            <a:xfrm>
              <a:off x="1714589"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Impact" panose="020B0806030902050204" pitchFamily="34" charset="0"/>
                <a:ea typeface="微软雅黑" panose="020B0503020204020204" pitchFamily="34" charset="-122"/>
              </a:endParaRPr>
            </a:p>
          </p:txBody>
        </p:sp>
        <p:sp>
          <p:nvSpPr>
            <p:cNvPr id="11" name="椭圆 10"/>
            <p:cNvSpPr/>
            <p:nvPr/>
          </p:nvSpPr>
          <p:spPr>
            <a:xfrm>
              <a:off x="1981705" y="1701002"/>
              <a:ext cx="1510486" cy="1510484"/>
            </a:xfrm>
            <a:prstGeom prst="ellipse">
              <a:avLst/>
            </a:prstGeom>
            <a:solidFill>
              <a:srgbClr val="94CF2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800" dirty="0">
                <a:solidFill>
                  <a:schemeClr val="bg1">
                    <a:lumMod val="50000"/>
                  </a:schemeClr>
                </a:solidFill>
                <a:latin typeface="Impact" panose="020B0806030902050204" pitchFamily="34" charset="0"/>
                <a:ea typeface="微软雅黑" panose="020B0503020204020204" pitchFamily="34" charset="-122"/>
              </a:endParaRPr>
            </a:p>
          </p:txBody>
        </p:sp>
        <p:sp>
          <p:nvSpPr>
            <p:cNvPr id="12" name="椭圆 11"/>
            <p:cNvSpPr/>
            <p:nvPr/>
          </p:nvSpPr>
          <p:spPr>
            <a:xfrm>
              <a:off x="2053791" y="1836279"/>
              <a:ext cx="1223989"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Impact" panose="020B0806030902050204" pitchFamily="34" charset="0"/>
                <a:ea typeface="微软雅黑" panose="020B0503020204020204" pitchFamily="34" charset="-122"/>
              </a:endParaRPr>
            </a:p>
          </p:txBody>
        </p:sp>
        <p:sp>
          <p:nvSpPr>
            <p:cNvPr id="13" name="椭圆 12"/>
            <p:cNvSpPr/>
            <p:nvPr/>
          </p:nvSpPr>
          <p:spPr>
            <a:xfrm>
              <a:off x="2092871"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800" dirty="0">
                <a:solidFill>
                  <a:schemeClr val="bg1">
                    <a:lumMod val="50000"/>
                  </a:schemeClr>
                </a:solidFill>
                <a:latin typeface="Impact" panose="020B0806030902050204" pitchFamily="34" charset="0"/>
                <a:ea typeface="微软雅黑" panose="020B0503020204020204" pitchFamily="34" charset="-122"/>
              </a:endParaRPr>
            </a:p>
          </p:txBody>
        </p:sp>
        <p:sp>
          <p:nvSpPr>
            <p:cNvPr id="14" name="文本框 43"/>
            <p:cNvSpPr txBox="1"/>
            <p:nvPr/>
          </p:nvSpPr>
          <p:spPr>
            <a:xfrm>
              <a:off x="2513970" y="5166832"/>
              <a:ext cx="419714" cy="599551"/>
            </a:xfrm>
            <a:prstGeom prst="rect">
              <a:avLst/>
            </a:prstGeom>
            <a:noFill/>
          </p:spPr>
          <p:txBody>
            <a:bodyPr wrap="none" rtlCol="0">
              <a:spAutoFit/>
            </a:bodyPr>
            <a:lstStyle/>
            <a:p>
              <a:r>
                <a:rPr lang="en-US" altLang="zh-CN" sz="1500" dirty="0">
                  <a:solidFill>
                    <a:srgbClr val="94CF29"/>
                  </a:solidFill>
                  <a:latin typeface="Impact" panose="020B0806030902050204" pitchFamily="34" charset="0"/>
                  <a:ea typeface="微软雅黑" panose="020B0503020204020204" pitchFamily="34" charset="-122"/>
                </a:rPr>
                <a:t>01</a:t>
              </a:r>
              <a:endParaRPr lang="zh-CN" altLang="en-US" sz="1500" dirty="0">
                <a:solidFill>
                  <a:srgbClr val="94CF29"/>
                </a:solidFill>
                <a:latin typeface="Impact" panose="020B0806030902050204" pitchFamily="34" charset="0"/>
                <a:ea typeface="微软雅黑" panose="020B0503020204020204" pitchFamily="34" charset="-122"/>
              </a:endParaRPr>
            </a:p>
          </p:txBody>
        </p:sp>
        <p:grpSp>
          <p:nvGrpSpPr>
            <p:cNvPr id="4" name="组合 14"/>
            <p:cNvGrpSpPr/>
            <p:nvPr/>
          </p:nvGrpSpPr>
          <p:grpSpPr>
            <a:xfrm>
              <a:off x="1905919" y="5207576"/>
              <a:ext cx="1662059" cy="31862"/>
              <a:chOff x="3060700" y="4724400"/>
              <a:chExt cx="5955507" cy="7880"/>
            </a:xfrm>
          </p:grpSpPr>
          <p:cxnSp>
            <p:nvCxnSpPr>
              <p:cNvPr id="19" name="直接连接符 18"/>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1982274" y="3183646"/>
              <a:ext cx="1338199" cy="599551"/>
            </a:xfrm>
            <a:prstGeom prst="rect">
              <a:avLst/>
            </a:prstGeom>
          </p:spPr>
          <p:txBody>
            <a:bodyPr wrap="square">
              <a:spAutoFit/>
            </a:bodyPr>
            <a:lstStyle/>
            <a:p>
              <a:pPr algn="ctr"/>
              <a:r>
                <a:rPr lang="zh-CN" altLang="en-US" sz="1500" b="1" dirty="0">
                  <a:solidFill>
                    <a:srgbClr val="FF0000"/>
                  </a:solidFill>
                  <a:latin typeface="Impact" panose="020B0806030902050204" pitchFamily="34" charset="0"/>
                  <a:ea typeface="微软雅黑" panose="020B0503020204020204" pitchFamily="34" charset="-122"/>
                </a:rPr>
                <a:t>原始社会</a:t>
              </a:r>
            </a:p>
          </p:txBody>
        </p:sp>
        <p:sp>
          <p:nvSpPr>
            <p:cNvPr id="18" name="KSO_Shape"/>
            <p:cNvSpPr/>
            <p:nvPr/>
          </p:nvSpPr>
          <p:spPr bwMode="auto">
            <a:xfrm>
              <a:off x="2467428" y="2153179"/>
              <a:ext cx="539040" cy="503107"/>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lumMod val="50000"/>
              </a:schemeClr>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lumMod val="50000"/>
                  </a:schemeClr>
                </a:solidFill>
                <a:latin typeface="Impact" panose="020B0806030902050204" pitchFamily="34" charset="0"/>
                <a:ea typeface="微软雅黑" panose="020B0503020204020204" pitchFamily="34" charset="-122"/>
              </a:endParaRPr>
            </a:p>
          </p:txBody>
        </p:sp>
      </p:grpSp>
      <p:grpSp>
        <p:nvGrpSpPr>
          <p:cNvPr id="9" name="组合 20"/>
          <p:cNvGrpSpPr/>
          <p:nvPr/>
        </p:nvGrpSpPr>
        <p:grpSpPr>
          <a:xfrm>
            <a:off x="3168064" y="711586"/>
            <a:ext cx="2185174" cy="2315714"/>
            <a:chOff x="3999067" y="1519176"/>
            <a:chExt cx="2044719" cy="4312498"/>
          </a:xfrm>
        </p:grpSpPr>
        <p:sp>
          <p:nvSpPr>
            <p:cNvPr id="22" name="圆角矩形 21"/>
            <p:cNvSpPr/>
            <p:nvPr/>
          </p:nvSpPr>
          <p:spPr>
            <a:xfrm>
              <a:off x="3999067"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Impact" panose="020B0806030902050204" pitchFamily="34" charset="0"/>
                <a:ea typeface="微软雅黑" panose="020B0503020204020204" pitchFamily="34" charset="-122"/>
              </a:endParaRPr>
            </a:p>
          </p:txBody>
        </p:sp>
        <p:sp>
          <p:nvSpPr>
            <p:cNvPr id="23" name="椭圆 22"/>
            <p:cNvSpPr/>
            <p:nvPr/>
          </p:nvSpPr>
          <p:spPr>
            <a:xfrm>
              <a:off x="4274996" y="1565536"/>
              <a:ext cx="1510486" cy="1510484"/>
            </a:xfrm>
            <a:prstGeom prst="ellipse">
              <a:avLst/>
            </a:prstGeom>
            <a:solidFill>
              <a:srgbClr val="92D050"/>
            </a:solidFill>
            <a:ln w="14288" cap="flat">
              <a:noFill/>
              <a:prstDash val="solid"/>
              <a:miter lim="800000"/>
            </a:ln>
            <a:effectLst>
              <a:innerShdw blurRad="63500" dist="50800" dir="18900000">
                <a:prstClr val="black">
                  <a:alpha val="50000"/>
                </a:prstClr>
              </a:innerShdw>
            </a:effectLst>
          </p:spPr>
          <p:txBody>
            <a:bodyPr vert="horz" wrap="square" lIns="91440" tIns="45720" rIns="91440" bIns="45720" numCol="1" anchor="t" anchorCtr="0" compatLnSpc="1"/>
            <a:lstStyle/>
            <a:p>
              <a:endParaRPr lang="zh-CN" altLang="en-US" dirty="0">
                <a:solidFill>
                  <a:schemeClr val="bg1">
                    <a:lumMod val="50000"/>
                  </a:schemeClr>
                </a:solidFill>
                <a:latin typeface="Impact" panose="020B0806030902050204" pitchFamily="34" charset="0"/>
                <a:ea typeface="微软雅黑" panose="020B0503020204020204" pitchFamily="34" charset="-122"/>
              </a:endParaRPr>
            </a:p>
          </p:txBody>
        </p:sp>
        <p:sp>
          <p:nvSpPr>
            <p:cNvPr id="24" name="椭圆 23"/>
            <p:cNvSpPr/>
            <p:nvPr/>
          </p:nvSpPr>
          <p:spPr>
            <a:xfrm>
              <a:off x="4409431"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Impact" panose="020B0806030902050204" pitchFamily="34" charset="0"/>
                <a:ea typeface="微软雅黑" panose="020B0503020204020204" pitchFamily="34" charset="-122"/>
              </a:endParaRPr>
            </a:p>
          </p:txBody>
        </p:sp>
        <p:sp>
          <p:nvSpPr>
            <p:cNvPr id="25" name="椭圆 24"/>
            <p:cNvSpPr/>
            <p:nvPr/>
          </p:nvSpPr>
          <p:spPr>
            <a:xfrm>
              <a:off x="4377349"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800" dirty="0">
                <a:solidFill>
                  <a:schemeClr val="bg1">
                    <a:lumMod val="50000"/>
                  </a:schemeClr>
                </a:solidFill>
                <a:latin typeface="Impact" panose="020B0806030902050204" pitchFamily="34" charset="0"/>
                <a:ea typeface="微软雅黑" panose="020B0503020204020204" pitchFamily="34" charset="-122"/>
              </a:endParaRPr>
            </a:p>
          </p:txBody>
        </p:sp>
        <p:sp>
          <p:nvSpPr>
            <p:cNvPr id="26" name="文本框 49"/>
            <p:cNvSpPr txBox="1"/>
            <p:nvPr/>
          </p:nvSpPr>
          <p:spPr>
            <a:xfrm>
              <a:off x="4831276" y="5185494"/>
              <a:ext cx="358792" cy="601822"/>
            </a:xfrm>
            <a:prstGeom prst="rect">
              <a:avLst/>
            </a:prstGeom>
            <a:noFill/>
          </p:spPr>
          <p:txBody>
            <a:bodyPr wrap="none" rtlCol="0">
              <a:spAutoFit/>
            </a:bodyPr>
            <a:lstStyle/>
            <a:p>
              <a:r>
                <a:rPr lang="en-US" altLang="zh-CN" sz="1500" dirty="0">
                  <a:solidFill>
                    <a:srgbClr val="94CF29"/>
                  </a:solidFill>
                  <a:latin typeface="Impact" panose="020B0806030902050204" pitchFamily="34" charset="0"/>
                  <a:ea typeface="微软雅黑" panose="020B0503020204020204" pitchFamily="34" charset="-122"/>
                </a:rPr>
                <a:t>02</a:t>
              </a:r>
              <a:endParaRPr lang="zh-CN" altLang="en-US" sz="1500" dirty="0">
                <a:solidFill>
                  <a:srgbClr val="94CF29"/>
                </a:solidFill>
                <a:latin typeface="Impact" panose="020B0806030902050204" pitchFamily="34" charset="0"/>
                <a:ea typeface="微软雅黑" panose="020B0503020204020204" pitchFamily="34" charset="-122"/>
              </a:endParaRPr>
            </a:p>
          </p:txBody>
        </p:sp>
        <p:grpSp>
          <p:nvGrpSpPr>
            <p:cNvPr id="15" name="组合 26"/>
            <p:cNvGrpSpPr/>
            <p:nvPr/>
          </p:nvGrpSpPr>
          <p:grpSpPr>
            <a:xfrm>
              <a:off x="4190397" y="5207576"/>
              <a:ext cx="1662059" cy="31862"/>
              <a:chOff x="3060700" y="4724400"/>
              <a:chExt cx="5955507" cy="7880"/>
            </a:xfrm>
          </p:grpSpPr>
          <p:cxnSp>
            <p:nvCxnSpPr>
              <p:cNvPr id="31" name="直接连接符 30"/>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矩形 27"/>
            <p:cNvSpPr/>
            <p:nvPr/>
          </p:nvSpPr>
          <p:spPr>
            <a:xfrm>
              <a:off x="4358916" y="3183645"/>
              <a:ext cx="1252773" cy="601822"/>
            </a:xfrm>
            <a:prstGeom prst="rect">
              <a:avLst/>
            </a:prstGeom>
          </p:spPr>
          <p:txBody>
            <a:bodyPr wrap="none">
              <a:spAutoFit/>
            </a:bodyPr>
            <a:lstStyle/>
            <a:p>
              <a:pPr algn="ctr"/>
              <a:r>
                <a:rPr lang="zh-CN" altLang="en-US" sz="1500" b="1" dirty="0" smtClean="0">
                  <a:solidFill>
                    <a:srgbClr val="FF0000"/>
                  </a:solidFill>
                  <a:latin typeface="Impact" panose="020B0806030902050204" pitchFamily="34" charset="0"/>
                  <a:ea typeface="微软雅黑" panose="020B0503020204020204" pitchFamily="34" charset="-122"/>
                </a:rPr>
                <a:t>夏商西周时期</a:t>
              </a:r>
              <a:endParaRPr lang="zh-CN" altLang="en-US" sz="1500" b="1" dirty="0">
                <a:solidFill>
                  <a:srgbClr val="FF0000"/>
                </a:solidFill>
                <a:latin typeface="Impact" panose="020B0806030902050204" pitchFamily="34" charset="0"/>
                <a:ea typeface="微软雅黑" panose="020B0503020204020204" pitchFamily="34" charset="-122"/>
              </a:endParaRPr>
            </a:p>
          </p:txBody>
        </p:sp>
        <p:sp>
          <p:nvSpPr>
            <p:cNvPr id="29" name="KSO_Shape"/>
            <p:cNvSpPr/>
            <p:nvPr/>
          </p:nvSpPr>
          <p:spPr bwMode="auto">
            <a:xfrm>
              <a:off x="4721680" y="2131928"/>
              <a:ext cx="599492" cy="559526"/>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tx1"/>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lumMod val="50000"/>
                  </a:schemeClr>
                </a:solidFill>
                <a:latin typeface="Impact" panose="020B0806030902050204" pitchFamily="34" charset="0"/>
                <a:ea typeface="微软雅黑" panose="020B0503020204020204" pitchFamily="34" charset="-122"/>
              </a:endParaRPr>
            </a:p>
          </p:txBody>
        </p:sp>
      </p:grpSp>
      <p:sp>
        <p:nvSpPr>
          <p:cNvPr id="57" name="TextBox 56"/>
          <p:cNvSpPr txBox="1"/>
          <p:nvPr/>
        </p:nvSpPr>
        <p:spPr>
          <a:xfrm>
            <a:off x="763494" y="1750682"/>
            <a:ext cx="1500662" cy="794488"/>
          </a:xfrm>
          <a:prstGeom prst="rect">
            <a:avLst/>
          </a:prstGeom>
          <a:noFill/>
        </p:spPr>
        <p:txBody>
          <a:bodyPr wrap="square" lIns="55285" tIns="27642" rIns="55285" bIns="27642" rtlCol="0">
            <a:spAutoFit/>
          </a:bodyPr>
          <a:lstStyle/>
          <a:p>
            <a:r>
              <a:rPr lang="en-US" altLang="zh-CN" sz="1200" dirty="0" smtClean="0">
                <a:latin typeface="微软雅黑" pitchFamily="34" charset="-122"/>
                <a:ea typeface="微软雅黑" pitchFamily="34" charset="-122"/>
              </a:rPr>
              <a:t>1.</a:t>
            </a:r>
            <a:r>
              <a:rPr lang="zh-CN" altLang="en-US" sz="1200" dirty="0" smtClean="0">
                <a:latin typeface="微软雅黑" pitchFamily="34" charset="-122"/>
                <a:ea typeface="微软雅黑" pitchFamily="34" charset="-122"/>
              </a:rPr>
              <a:t>原始农业</a:t>
            </a:r>
            <a:endParaRPr lang="en-US" altLang="zh-CN" sz="1200" dirty="0" smtClean="0">
              <a:latin typeface="微软雅黑" pitchFamily="34" charset="-122"/>
              <a:ea typeface="微软雅黑" pitchFamily="34" charset="-122"/>
            </a:endParaRPr>
          </a:p>
          <a:p>
            <a:r>
              <a:rPr lang="en-US" altLang="zh-CN" sz="1200" dirty="0" smtClean="0">
                <a:latin typeface="微软雅黑" pitchFamily="34" charset="-122"/>
                <a:ea typeface="微软雅黑" pitchFamily="34" charset="-122"/>
              </a:rPr>
              <a:t>2.</a:t>
            </a:r>
            <a:r>
              <a:rPr lang="zh-CN" altLang="en-US" sz="1200" dirty="0" smtClean="0">
                <a:latin typeface="微软雅黑" pitchFamily="34" charset="-122"/>
                <a:ea typeface="微软雅黑" pitchFamily="34" charset="-122"/>
              </a:rPr>
              <a:t>原始手工业</a:t>
            </a:r>
            <a:endParaRPr lang="en-US" altLang="zh-CN" sz="1200" dirty="0" smtClean="0">
              <a:latin typeface="微软雅黑" pitchFamily="34" charset="-122"/>
              <a:ea typeface="微软雅黑" pitchFamily="34" charset="-122"/>
            </a:endParaRPr>
          </a:p>
          <a:p>
            <a:r>
              <a:rPr lang="en-US" altLang="zh-CN" sz="1200" dirty="0" smtClean="0">
                <a:latin typeface="微软雅黑" pitchFamily="34" charset="-122"/>
                <a:ea typeface="微软雅黑" pitchFamily="34" charset="-122"/>
              </a:rPr>
              <a:t>3.</a:t>
            </a:r>
            <a:r>
              <a:rPr lang="zh-CN" altLang="en-US" sz="1200" dirty="0" smtClean="0">
                <a:latin typeface="微软雅黑" pitchFamily="34" charset="-122"/>
                <a:ea typeface="微软雅黑" pitchFamily="34" charset="-122"/>
              </a:rPr>
              <a:t>原始商业</a:t>
            </a:r>
            <a:endParaRPr lang="en-US" altLang="zh-CN" sz="1200" dirty="0" smtClean="0">
              <a:latin typeface="微软雅黑" pitchFamily="34" charset="-122"/>
              <a:ea typeface="微软雅黑" pitchFamily="34" charset="-122"/>
            </a:endParaRPr>
          </a:p>
          <a:p>
            <a:r>
              <a:rPr lang="en-US" altLang="zh-CN" sz="1200" dirty="0" smtClean="0">
                <a:latin typeface="微软雅黑" pitchFamily="34" charset="-122"/>
                <a:ea typeface="微软雅黑" pitchFamily="34" charset="-122"/>
              </a:rPr>
              <a:t>4.</a:t>
            </a:r>
            <a:r>
              <a:rPr lang="zh-CN" altLang="en-US" sz="1200" dirty="0" smtClean="0">
                <a:latin typeface="微软雅黑" pitchFamily="34" charset="-122"/>
                <a:ea typeface="微软雅黑" pitchFamily="34" charset="-122"/>
              </a:rPr>
              <a:t>文字、戏剧的起源</a:t>
            </a:r>
            <a:endParaRPr lang="zh-CN" altLang="en-US" sz="1200" dirty="0">
              <a:latin typeface="微软雅黑" pitchFamily="34" charset="-122"/>
              <a:ea typeface="微软雅黑" pitchFamily="34" charset="-122"/>
            </a:endParaRPr>
          </a:p>
        </p:txBody>
      </p:sp>
      <p:sp>
        <p:nvSpPr>
          <p:cNvPr id="59" name="TextBox 58"/>
          <p:cNvSpPr txBox="1"/>
          <p:nvPr/>
        </p:nvSpPr>
        <p:spPr>
          <a:xfrm>
            <a:off x="3444501" y="1917290"/>
            <a:ext cx="1698117" cy="609822"/>
          </a:xfrm>
          <a:prstGeom prst="rect">
            <a:avLst/>
          </a:prstGeom>
          <a:noFill/>
        </p:spPr>
        <p:txBody>
          <a:bodyPr wrap="square" lIns="55285" tIns="27642" rIns="55285" bIns="27642" rtlCol="0">
            <a:spAutoFit/>
          </a:bodyPr>
          <a:lstStyle/>
          <a:p>
            <a:r>
              <a:rPr lang="en-US" altLang="zh-CN" sz="1200" dirty="0" smtClean="0">
                <a:latin typeface="微软雅黑" pitchFamily="34" charset="-122"/>
                <a:ea typeface="微软雅黑" pitchFamily="34" charset="-122"/>
              </a:rPr>
              <a:t>1.</a:t>
            </a:r>
            <a:r>
              <a:rPr lang="zh-CN" altLang="en-US" sz="1200" dirty="0" smtClean="0">
                <a:latin typeface="微软雅黑" pitchFamily="34" charset="-122"/>
                <a:ea typeface="微软雅黑" pitchFamily="34" charset="-122"/>
              </a:rPr>
              <a:t>夏商西周时期的政治</a:t>
            </a:r>
            <a:endParaRPr lang="en-US" altLang="zh-CN" sz="1200" dirty="0" smtClean="0">
              <a:latin typeface="微软雅黑" pitchFamily="34" charset="-122"/>
              <a:ea typeface="微软雅黑" pitchFamily="34" charset="-122"/>
            </a:endParaRPr>
          </a:p>
          <a:p>
            <a:r>
              <a:rPr lang="en-US" altLang="zh-CN" sz="1200" dirty="0" smtClean="0">
                <a:latin typeface="微软雅黑" pitchFamily="34" charset="-122"/>
                <a:ea typeface="微软雅黑" pitchFamily="34" charset="-122"/>
              </a:rPr>
              <a:t>2.</a:t>
            </a:r>
            <a:r>
              <a:rPr lang="zh-CN" altLang="en-US" sz="1200" dirty="0" smtClean="0">
                <a:latin typeface="微软雅黑" pitchFamily="34" charset="-122"/>
                <a:ea typeface="微软雅黑" pitchFamily="34" charset="-122"/>
              </a:rPr>
              <a:t>夏商西周时期的经济</a:t>
            </a:r>
            <a:endParaRPr lang="en-US" altLang="zh-CN" sz="1200" dirty="0" smtClean="0">
              <a:latin typeface="微软雅黑" pitchFamily="34" charset="-122"/>
              <a:ea typeface="微软雅黑" pitchFamily="34" charset="-122"/>
            </a:endParaRPr>
          </a:p>
          <a:p>
            <a:r>
              <a:rPr lang="en-US" altLang="zh-CN" sz="1200" dirty="0" smtClean="0">
                <a:latin typeface="微软雅黑" pitchFamily="34" charset="-122"/>
                <a:ea typeface="微软雅黑" pitchFamily="34" charset="-122"/>
              </a:rPr>
              <a:t>3.</a:t>
            </a:r>
            <a:r>
              <a:rPr lang="zh-CN" altLang="en-US" sz="1200" dirty="0" smtClean="0">
                <a:latin typeface="微软雅黑" pitchFamily="34" charset="-122"/>
                <a:ea typeface="微软雅黑" pitchFamily="34" charset="-122"/>
              </a:rPr>
              <a:t>夏商西周时期的文化</a:t>
            </a:r>
            <a:endParaRPr lang="zh-CN" altLang="en-US" sz="1200" dirty="0">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436564" y="250825"/>
            <a:ext cx="4703762" cy="374650"/>
          </a:xfrm>
        </p:spPr>
        <p:txBody>
          <a:bodyPr/>
          <a:lstStyle/>
          <a:p>
            <a:pPr eaLnBrk="1" hangingPunct="1">
              <a:buFontTx/>
              <a:buNone/>
            </a:pPr>
            <a:r>
              <a:rPr lang="zh-CN" altLang="zh-CN" dirty="0" smtClean="0">
                <a:latin typeface="微软雅黑" pitchFamily="34" charset="-122"/>
                <a:ea typeface="微软雅黑" pitchFamily="34" charset="-122"/>
              </a:rPr>
              <a:t>4.</a:t>
            </a:r>
            <a:r>
              <a:rPr lang="zh-CN" altLang="en-US" dirty="0" smtClean="0">
                <a:latin typeface="微软雅黑" pitchFamily="34" charset="-122"/>
                <a:ea typeface="微软雅黑" pitchFamily="34" charset="-122"/>
              </a:rPr>
              <a:t>生产工具：</a:t>
            </a:r>
            <a:endParaRPr lang="zh-CN" altLang="zh-CN" dirty="0" smtClean="0">
              <a:latin typeface="微软雅黑" pitchFamily="34" charset="-122"/>
              <a:ea typeface="微软雅黑" pitchFamily="34" charset="-122"/>
            </a:endParaRPr>
          </a:p>
        </p:txBody>
      </p:sp>
      <p:grpSp>
        <p:nvGrpSpPr>
          <p:cNvPr id="2" name="Group 3"/>
          <p:cNvGrpSpPr>
            <a:grpSpLocks/>
          </p:cNvGrpSpPr>
          <p:nvPr/>
        </p:nvGrpSpPr>
        <p:grpSpPr bwMode="auto">
          <a:xfrm>
            <a:off x="901378" y="523932"/>
            <a:ext cx="3607463" cy="1414249"/>
            <a:chOff x="106" y="126"/>
            <a:chExt cx="3976" cy="1900"/>
          </a:xfrm>
        </p:grpSpPr>
        <p:pic>
          <p:nvPicPr>
            <p:cNvPr id="20490" name="Picture 4"/>
            <p:cNvPicPr>
              <a:picLocks noChangeAspect="1" noChangeArrowheads="1"/>
            </p:cNvPicPr>
            <p:nvPr/>
          </p:nvPicPr>
          <p:blipFill>
            <a:blip r:embed="rId2"/>
            <a:srcRect/>
            <a:stretch>
              <a:fillRect/>
            </a:stretch>
          </p:blipFill>
          <p:spPr bwMode="auto">
            <a:xfrm>
              <a:off x="2041" y="126"/>
              <a:ext cx="2041" cy="1870"/>
            </a:xfrm>
            <a:prstGeom prst="rect">
              <a:avLst/>
            </a:prstGeom>
            <a:noFill/>
            <a:ln w="9525">
              <a:noFill/>
              <a:miter lim="800000"/>
              <a:headEnd/>
              <a:tailEnd/>
            </a:ln>
          </p:spPr>
        </p:pic>
        <p:pic>
          <p:nvPicPr>
            <p:cNvPr id="20491" name="Picture 2" descr="河姆渡石斧"/>
            <p:cNvPicPr>
              <a:picLocks noChangeAspect="1" noChangeArrowheads="1"/>
            </p:cNvPicPr>
            <p:nvPr/>
          </p:nvPicPr>
          <p:blipFill>
            <a:blip r:embed="rId3"/>
            <a:srcRect/>
            <a:stretch>
              <a:fillRect/>
            </a:stretch>
          </p:blipFill>
          <p:spPr bwMode="auto">
            <a:xfrm>
              <a:off x="106" y="152"/>
              <a:ext cx="1768" cy="1874"/>
            </a:xfrm>
            <a:prstGeom prst="rect">
              <a:avLst/>
            </a:prstGeom>
            <a:noFill/>
            <a:ln w="9525">
              <a:solidFill>
                <a:srgbClr val="FFFF00"/>
              </a:solidFill>
              <a:miter lim="800000"/>
              <a:headEnd/>
              <a:tailEnd/>
            </a:ln>
          </p:spPr>
        </p:pic>
      </p:grpSp>
      <p:sp>
        <p:nvSpPr>
          <p:cNvPr id="20484" name="Text Box 8"/>
          <p:cNvSpPr txBox="1">
            <a:spLocks noChangeArrowheads="1"/>
          </p:cNvSpPr>
          <p:nvPr/>
        </p:nvSpPr>
        <p:spPr bwMode="auto">
          <a:xfrm>
            <a:off x="379413" y="2222500"/>
            <a:ext cx="994830" cy="233718"/>
          </a:xfrm>
          <a:prstGeom prst="rect">
            <a:avLst/>
          </a:prstGeom>
          <a:noFill/>
          <a:ln w="9525">
            <a:noFill/>
            <a:miter lim="800000"/>
            <a:headEnd/>
            <a:tailEnd/>
          </a:ln>
        </p:spPr>
        <p:txBody>
          <a:bodyPr wrap="square" lIns="48577" tIns="24289" rIns="48577" bIns="24289">
            <a:spAutoFit/>
          </a:bodyPr>
          <a:lstStyle/>
          <a:p>
            <a:pPr>
              <a:spcBef>
                <a:spcPct val="50000"/>
              </a:spcBef>
            </a:pPr>
            <a:r>
              <a:rPr lang="zh-CN" altLang="zh-CN" sz="1200" dirty="0">
                <a:latin typeface="微软雅黑" pitchFamily="34" charset="-122"/>
                <a:ea typeface="微软雅黑" pitchFamily="34" charset="-122"/>
              </a:rPr>
              <a:t>5.</a:t>
            </a:r>
            <a:r>
              <a:rPr lang="zh-CN" altLang="en-US" sz="1200" dirty="0">
                <a:latin typeface="微软雅黑" pitchFamily="34" charset="-122"/>
                <a:ea typeface="微软雅黑" pitchFamily="34" charset="-122"/>
              </a:rPr>
              <a:t>耕作</a:t>
            </a:r>
            <a:r>
              <a:rPr lang="zh-CN" altLang="en-US" sz="1200" dirty="0" smtClean="0">
                <a:latin typeface="微软雅黑" pitchFamily="34" charset="-122"/>
                <a:ea typeface="微软雅黑" pitchFamily="34" charset="-122"/>
              </a:rPr>
              <a:t>方式：</a:t>
            </a:r>
            <a:endParaRPr lang="zh-CN" altLang="en-US" sz="1200" dirty="0">
              <a:latin typeface="微软雅黑" pitchFamily="34" charset="-122"/>
              <a:ea typeface="微软雅黑" pitchFamily="34" charset="-122"/>
            </a:endParaRPr>
          </a:p>
        </p:txBody>
      </p:sp>
      <p:sp>
        <p:nvSpPr>
          <p:cNvPr id="20485" name="Text Box 9"/>
          <p:cNvSpPr txBox="1">
            <a:spLocks noChangeArrowheads="1"/>
          </p:cNvSpPr>
          <p:nvPr/>
        </p:nvSpPr>
        <p:spPr bwMode="auto">
          <a:xfrm>
            <a:off x="1088798" y="2538954"/>
            <a:ext cx="4484688" cy="249107"/>
          </a:xfrm>
          <a:prstGeom prst="rect">
            <a:avLst/>
          </a:prstGeom>
          <a:noFill/>
          <a:ln w="9525">
            <a:noFill/>
            <a:miter lim="800000"/>
            <a:headEnd/>
            <a:tailEnd/>
          </a:ln>
        </p:spPr>
        <p:txBody>
          <a:bodyPr lIns="48577" tIns="24289" rIns="48577" bIns="24289">
            <a:spAutoFit/>
          </a:bodyPr>
          <a:lstStyle/>
          <a:p>
            <a:pPr>
              <a:spcBef>
                <a:spcPct val="50000"/>
              </a:spcBef>
            </a:pPr>
            <a:r>
              <a:rPr lang="zh-CN" altLang="zh-CN" sz="1300" dirty="0">
                <a:latin typeface="楷体" pitchFamily="49" charset="-122"/>
                <a:ea typeface="楷体" pitchFamily="49" charset="-122"/>
              </a:rPr>
              <a:t>“</a:t>
            </a:r>
            <a:r>
              <a:rPr lang="zh-CN" altLang="en-US" sz="1300" dirty="0">
                <a:latin typeface="楷体" pitchFamily="49" charset="-122"/>
                <a:ea typeface="楷体" pitchFamily="49" charset="-122"/>
              </a:rPr>
              <a:t>所种之</a:t>
            </a:r>
            <a:r>
              <a:rPr lang="zh-CN" altLang="en-US" sz="1300" dirty="0" smtClean="0">
                <a:latin typeface="楷体" pitchFamily="49" charset="-122"/>
                <a:ea typeface="楷体" pitchFamily="49" charset="-122"/>
              </a:rPr>
              <a:t>地，惟</a:t>
            </a:r>
            <a:r>
              <a:rPr lang="zh-CN" altLang="en-US" sz="1300" dirty="0">
                <a:latin typeface="楷体" pitchFamily="49" charset="-122"/>
                <a:ea typeface="楷体" pitchFamily="49" charset="-122"/>
              </a:rPr>
              <a:t>以刀</a:t>
            </a:r>
            <a:r>
              <a:rPr lang="zh-CN" altLang="en-US" sz="1300" dirty="0" smtClean="0">
                <a:latin typeface="楷体" pitchFamily="49" charset="-122"/>
                <a:ea typeface="楷体" pitchFamily="49" charset="-122"/>
              </a:rPr>
              <a:t>伐木，纵火焚烧，用</a:t>
            </a:r>
            <a:r>
              <a:rPr lang="zh-CN" altLang="en-US" sz="1300" dirty="0">
                <a:latin typeface="楷体" pitchFamily="49" charset="-122"/>
                <a:ea typeface="楷体" pitchFamily="49" charset="-122"/>
              </a:rPr>
              <a:t>竹锥地成眼</a:t>
            </a:r>
            <a:r>
              <a:rPr lang="zh-CN" altLang="zh-CN" sz="1300" dirty="0">
                <a:latin typeface="楷体" pitchFamily="49" charset="-122"/>
                <a:ea typeface="楷体" pitchFamily="49" charset="-122"/>
              </a:rPr>
              <a:t>……”</a:t>
            </a:r>
          </a:p>
        </p:txBody>
      </p:sp>
      <p:sp>
        <p:nvSpPr>
          <p:cNvPr id="20486" name="Text Box 10"/>
          <p:cNvSpPr txBox="1">
            <a:spLocks noChangeArrowheads="1"/>
          </p:cNvSpPr>
          <p:nvPr/>
        </p:nvSpPr>
        <p:spPr bwMode="auto">
          <a:xfrm>
            <a:off x="1329647" y="2224962"/>
            <a:ext cx="946150" cy="233718"/>
          </a:xfrm>
          <a:prstGeom prst="rect">
            <a:avLst/>
          </a:prstGeom>
          <a:noFill/>
          <a:ln w="9525">
            <a:noFill/>
            <a:miter lim="800000"/>
            <a:headEnd/>
            <a:tailEnd/>
          </a:ln>
        </p:spPr>
        <p:txBody>
          <a:bodyPr lIns="48577" tIns="24289" rIns="48577" bIns="24289">
            <a:spAutoFit/>
          </a:bodyPr>
          <a:lstStyle/>
          <a:p>
            <a:pPr>
              <a:spcBef>
                <a:spcPct val="50000"/>
              </a:spcBef>
            </a:pPr>
            <a:r>
              <a:rPr lang="zh-CN" altLang="en-US" sz="1200" dirty="0">
                <a:latin typeface="微软雅黑" pitchFamily="34" charset="-122"/>
                <a:ea typeface="微软雅黑" pitchFamily="34" charset="-122"/>
              </a:rPr>
              <a:t>刀耕火种</a:t>
            </a:r>
          </a:p>
        </p:txBody>
      </p:sp>
      <p:sp>
        <p:nvSpPr>
          <p:cNvPr id="20488" name="矩形 1"/>
          <p:cNvSpPr>
            <a:spLocks noChangeArrowheads="1"/>
          </p:cNvSpPr>
          <p:nvPr/>
        </p:nvSpPr>
        <p:spPr bwMode="auto">
          <a:xfrm>
            <a:off x="2698038" y="1958541"/>
            <a:ext cx="1723539" cy="276993"/>
          </a:xfrm>
          <a:prstGeom prst="rect">
            <a:avLst/>
          </a:prstGeom>
          <a:noFill/>
          <a:ln w="9525">
            <a:noFill/>
            <a:miter lim="800000"/>
            <a:headEnd/>
            <a:tailEnd/>
          </a:ln>
        </p:spPr>
        <p:txBody>
          <a:bodyPr wrap="none" lIns="91435" tIns="45717" rIns="91435" bIns="45717">
            <a:spAutoFit/>
          </a:bodyPr>
          <a:lstStyle/>
          <a:p>
            <a:pPr algn="ctr"/>
            <a:r>
              <a:rPr lang="zh-CN" altLang="en-US" sz="1200" dirty="0">
                <a:latin typeface="楷体" pitchFamily="49" charset="-122"/>
                <a:ea typeface="楷体" pitchFamily="49" charset="-122"/>
              </a:rPr>
              <a:t>河姆渡遗址出土的骨耜</a:t>
            </a:r>
            <a:endParaRPr lang="en-US" altLang="zh-CN" sz="1200" dirty="0">
              <a:latin typeface="楷体" pitchFamily="49" charset="-122"/>
              <a:ea typeface="楷体" pitchFamily="49" charset="-122"/>
            </a:endParaRPr>
          </a:p>
        </p:txBody>
      </p:sp>
      <p:sp>
        <p:nvSpPr>
          <p:cNvPr id="20489" name="TextBox 2"/>
          <p:cNvSpPr txBox="1">
            <a:spLocks noChangeArrowheads="1"/>
          </p:cNvSpPr>
          <p:nvPr/>
        </p:nvSpPr>
        <p:spPr bwMode="auto">
          <a:xfrm>
            <a:off x="1173252" y="1920300"/>
            <a:ext cx="1655763" cy="276993"/>
          </a:xfrm>
          <a:prstGeom prst="rect">
            <a:avLst/>
          </a:prstGeom>
          <a:noFill/>
          <a:ln w="9525">
            <a:noFill/>
            <a:miter lim="800000"/>
            <a:headEnd/>
            <a:tailEnd/>
          </a:ln>
        </p:spPr>
        <p:txBody>
          <a:bodyPr lIns="91435" tIns="45717" rIns="91435" bIns="45717">
            <a:spAutoFit/>
          </a:bodyPr>
          <a:lstStyle/>
          <a:p>
            <a:r>
              <a:rPr lang="zh-CN" altLang="en-US" sz="1200" dirty="0">
                <a:latin typeface="楷体" pitchFamily="49" charset="-122"/>
                <a:ea typeface="楷体" pitchFamily="49" charset="-122"/>
              </a:rPr>
              <a:t>河姆渡石斧</a:t>
            </a:r>
          </a:p>
        </p:txBody>
      </p:sp>
      <p:sp>
        <p:nvSpPr>
          <p:cNvPr id="12"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93992" b="5138"/>
          <a:stretch>
            <a:fillRect/>
          </a:stretch>
        </p:blipFill>
        <p:spPr>
          <a:xfrm>
            <a:off x="-12039" y="2982189"/>
            <a:ext cx="5773077" cy="65811"/>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569913" y="428625"/>
            <a:ext cx="461962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5" name="Rectangle 2"/>
          <p:cNvSpPr>
            <a:spLocks noGrp="1" noChangeArrowheads="1"/>
          </p:cNvSpPr>
          <p:nvPr>
            <p:ph idx="1"/>
          </p:nvPr>
        </p:nvSpPr>
        <p:spPr>
          <a:xfrm>
            <a:off x="417335" y="308465"/>
            <a:ext cx="1646237" cy="306387"/>
          </a:xfrm>
        </p:spPr>
        <p:txBody>
          <a:bodyPr/>
          <a:lstStyle/>
          <a:p>
            <a:pPr eaLnBrk="1" hangingPunct="1">
              <a:buFontTx/>
              <a:buNone/>
            </a:pPr>
            <a:r>
              <a:rPr lang="zh-CN" altLang="zh-CN" dirty="0" smtClean="0">
                <a:latin typeface="微软雅黑" pitchFamily="34" charset="-122"/>
                <a:ea typeface="微软雅黑" pitchFamily="34" charset="-122"/>
              </a:rPr>
              <a:t>6.</a:t>
            </a:r>
            <a:r>
              <a:rPr lang="zh-CN" altLang="en-US" dirty="0" smtClean="0">
                <a:latin typeface="微软雅黑" pitchFamily="34" charset="-122"/>
                <a:ea typeface="微软雅黑" pitchFamily="34" charset="-122"/>
              </a:rPr>
              <a:t>饲养家畜：</a:t>
            </a:r>
          </a:p>
        </p:txBody>
      </p:sp>
      <p:sp>
        <p:nvSpPr>
          <p:cNvPr id="6" name="Rectangle 3"/>
          <p:cNvSpPr>
            <a:spLocks noChangeArrowheads="1"/>
          </p:cNvSpPr>
          <p:nvPr/>
        </p:nvSpPr>
        <p:spPr bwMode="auto">
          <a:xfrm>
            <a:off x="2335963" y="531291"/>
            <a:ext cx="1483097" cy="233718"/>
          </a:xfrm>
          <a:prstGeom prst="rect">
            <a:avLst/>
          </a:prstGeom>
          <a:noFill/>
          <a:ln w="9525">
            <a:noFill/>
            <a:miter lim="800000"/>
            <a:headEnd/>
            <a:tailEnd/>
          </a:ln>
        </p:spPr>
        <p:txBody>
          <a:bodyPr wrap="none" lIns="48577" tIns="24289" rIns="48577" bIns="24289">
            <a:spAutoFit/>
          </a:bodyPr>
          <a:lstStyle/>
          <a:p>
            <a:r>
              <a:rPr lang="zh-CN" altLang="en-US" sz="1200" dirty="0">
                <a:latin typeface="微软雅黑" pitchFamily="34" charset="-122"/>
                <a:ea typeface="微软雅黑" pitchFamily="34" charset="-122"/>
              </a:rPr>
              <a:t>猪、牛、鸡、狗等。</a:t>
            </a:r>
          </a:p>
        </p:txBody>
      </p:sp>
      <p:sp>
        <p:nvSpPr>
          <p:cNvPr id="7" name="Text Box 4"/>
          <p:cNvSpPr txBox="1">
            <a:spLocks noChangeArrowheads="1"/>
          </p:cNvSpPr>
          <p:nvPr/>
        </p:nvSpPr>
        <p:spPr bwMode="auto">
          <a:xfrm>
            <a:off x="684123" y="975173"/>
            <a:ext cx="4053725" cy="233718"/>
          </a:xfrm>
          <a:prstGeom prst="rect">
            <a:avLst/>
          </a:prstGeom>
          <a:noFill/>
          <a:ln w="9525">
            <a:noFill/>
            <a:miter lim="800000"/>
            <a:headEnd/>
            <a:tailEnd/>
          </a:ln>
        </p:spPr>
        <p:txBody>
          <a:bodyPr wrap="square" lIns="48577" tIns="24289" rIns="48577" bIns="24289">
            <a:spAutoFit/>
          </a:bodyPr>
          <a:lstStyle/>
          <a:p>
            <a:pPr>
              <a:spcBef>
                <a:spcPct val="50000"/>
              </a:spcBef>
            </a:pPr>
            <a:r>
              <a:rPr lang="zh-CN" altLang="en-US" sz="1200" dirty="0">
                <a:latin typeface="微软雅黑" pitchFamily="34" charset="-122"/>
                <a:ea typeface="微软雅黑" pitchFamily="34" charset="-122"/>
              </a:rPr>
              <a:t>五谷丰登、六畜兴旺反映</a:t>
            </a:r>
            <a:r>
              <a:rPr lang="zh-CN" altLang="en-US" sz="1200" dirty="0">
                <a:solidFill>
                  <a:srgbClr val="0000CC"/>
                </a:solidFill>
                <a:latin typeface="微软雅黑" pitchFamily="34" charset="-122"/>
                <a:ea typeface="微软雅黑" pitchFamily="34" charset="-122"/>
              </a:rPr>
              <a:t>中国古代经济</a:t>
            </a:r>
            <a:r>
              <a:rPr lang="zh-CN" altLang="en-US" sz="1200" dirty="0">
                <a:latin typeface="微软雅黑" pitchFamily="34" charset="-122"/>
                <a:ea typeface="微软雅黑" pitchFamily="34" charset="-122"/>
              </a:rPr>
              <a:t>具有怎样的</a:t>
            </a:r>
            <a:r>
              <a:rPr lang="zh-CN" altLang="en-US" sz="1200" dirty="0">
                <a:solidFill>
                  <a:srgbClr val="0000CC"/>
                </a:solidFill>
                <a:latin typeface="微软雅黑" pitchFamily="34" charset="-122"/>
                <a:ea typeface="微软雅黑" pitchFamily="34" charset="-122"/>
              </a:rPr>
              <a:t>特色</a:t>
            </a:r>
            <a:r>
              <a:rPr lang="zh-CN" altLang="en-US" sz="1200" dirty="0">
                <a:latin typeface="微软雅黑" pitchFamily="34" charset="-122"/>
                <a:ea typeface="微软雅黑" pitchFamily="34" charset="-122"/>
              </a:rPr>
              <a:t>？</a:t>
            </a:r>
          </a:p>
        </p:txBody>
      </p:sp>
      <p:sp>
        <p:nvSpPr>
          <p:cNvPr id="8" name="Text Box 5"/>
          <p:cNvSpPr txBox="1">
            <a:spLocks noChangeArrowheads="1"/>
          </p:cNvSpPr>
          <p:nvPr/>
        </p:nvSpPr>
        <p:spPr bwMode="auto">
          <a:xfrm>
            <a:off x="684123" y="1452704"/>
            <a:ext cx="3497263" cy="264496"/>
          </a:xfrm>
          <a:prstGeom prst="rect">
            <a:avLst/>
          </a:prstGeom>
          <a:noFill/>
          <a:ln w="9525">
            <a:noFill/>
            <a:miter lim="800000"/>
            <a:headEnd/>
            <a:tailEnd/>
          </a:ln>
        </p:spPr>
        <p:txBody>
          <a:bodyPr lIns="48577" tIns="24289" rIns="48577" bIns="24289">
            <a:spAutoFit/>
          </a:bodyPr>
          <a:lstStyle/>
          <a:p>
            <a:pPr>
              <a:spcBef>
                <a:spcPct val="50000"/>
              </a:spcBef>
            </a:pPr>
            <a:r>
              <a:rPr lang="zh-CN" altLang="en-US" sz="1400" dirty="0">
                <a:solidFill>
                  <a:srgbClr val="FF3300"/>
                </a:solidFill>
                <a:latin typeface="微软雅黑" pitchFamily="34" charset="-122"/>
                <a:ea typeface="微软雅黑" pitchFamily="34" charset="-122"/>
              </a:rPr>
              <a:t>种植业</a:t>
            </a:r>
            <a:r>
              <a:rPr lang="zh-CN" altLang="en-US" sz="1400" dirty="0" smtClean="0">
                <a:solidFill>
                  <a:srgbClr val="FF3300"/>
                </a:solidFill>
                <a:latin typeface="微软雅黑" pitchFamily="34" charset="-122"/>
                <a:ea typeface="微软雅黑" pitchFamily="34" charset="-122"/>
              </a:rPr>
              <a:t>为主，家畜</a:t>
            </a:r>
            <a:r>
              <a:rPr lang="zh-CN" altLang="en-US" sz="1400" dirty="0">
                <a:solidFill>
                  <a:srgbClr val="FF3300"/>
                </a:solidFill>
                <a:latin typeface="微软雅黑" pitchFamily="34" charset="-122"/>
                <a:ea typeface="微软雅黑" pitchFamily="34" charset="-122"/>
              </a:rPr>
              <a:t>饲养业为辅。</a:t>
            </a:r>
          </a:p>
        </p:txBody>
      </p:sp>
      <p:sp>
        <p:nvSpPr>
          <p:cNvPr id="9" name="TextBox 1"/>
          <p:cNvSpPr txBox="1">
            <a:spLocks noChangeArrowheads="1"/>
          </p:cNvSpPr>
          <p:nvPr/>
        </p:nvSpPr>
        <p:spPr bwMode="auto">
          <a:xfrm>
            <a:off x="477934" y="1866349"/>
            <a:ext cx="4665662" cy="659855"/>
          </a:xfrm>
          <a:prstGeom prst="rect">
            <a:avLst/>
          </a:prstGeom>
          <a:noFill/>
          <a:ln w="9525">
            <a:noFill/>
            <a:miter lim="800000"/>
            <a:headEnd/>
            <a:tailEnd/>
          </a:ln>
        </p:spPr>
        <p:txBody>
          <a:bodyPr lIns="91435" tIns="45717" rIns="91435" bIns="45717">
            <a:spAutoFit/>
          </a:bodyPr>
          <a:lstStyle/>
          <a:p>
            <a:pPr>
              <a:lnSpc>
                <a:spcPct val="150000"/>
              </a:lnSpc>
            </a:pPr>
            <a:r>
              <a:rPr lang="zh-CN" altLang="en-US" sz="1400" dirty="0"/>
              <a:t>       </a:t>
            </a:r>
            <a:r>
              <a:rPr lang="zh-CN" altLang="en-US" sz="1400" dirty="0" smtClean="0"/>
              <a:t> </a:t>
            </a:r>
            <a:r>
              <a:rPr lang="zh-CN" altLang="en-US" sz="1200" dirty="0" smtClean="0">
                <a:latin typeface="微软雅黑" pitchFamily="34" charset="-122"/>
                <a:ea typeface="微软雅黑" pitchFamily="34" charset="-122"/>
              </a:rPr>
              <a:t>农业</a:t>
            </a:r>
            <a:r>
              <a:rPr lang="zh-CN" altLang="en-US" sz="1200" dirty="0">
                <a:latin typeface="微软雅黑" pitchFamily="34" charset="-122"/>
                <a:ea typeface="微软雅黑" pitchFamily="34" charset="-122"/>
              </a:rPr>
              <a:t>的出现是人类经济和社会生活上的第一次</a:t>
            </a:r>
            <a:r>
              <a:rPr lang="zh-CN" altLang="en-US" sz="1200" dirty="0" smtClean="0">
                <a:latin typeface="微软雅黑" pitchFamily="34" charset="-122"/>
                <a:ea typeface="微软雅黑" pitchFamily="34" charset="-122"/>
              </a:rPr>
              <a:t>革命：从</a:t>
            </a:r>
            <a:r>
              <a:rPr lang="zh-CN" altLang="en-US" sz="1200" dirty="0">
                <a:latin typeface="微软雅黑" pitchFamily="34" charset="-122"/>
                <a:ea typeface="微软雅黑" pitchFamily="34" charset="-122"/>
              </a:rPr>
              <a:t>食物采集者转变为</a:t>
            </a:r>
            <a:r>
              <a:rPr lang="zh-CN" altLang="en-US" sz="1200" dirty="0" smtClean="0">
                <a:latin typeface="微软雅黑" pitchFamily="34" charset="-122"/>
                <a:ea typeface="微软雅黑" pitchFamily="34" charset="-122"/>
              </a:rPr>
              <a:t>生产者；定居；制</a:t>
            </a:r>
            <a:r>
              <a:rPr lang="zh-CN" altLang="en-US" sz="1200" dirty="0">
                <a:latin typeface="微软雅黑" pitchFamily="34" charset="-122"/>
                <a:ea typeface="微软雅黑" pitchFamily="34" charset="-122"/>
              </a:rPr>
              <a:t>陶、冶炼</a:t>
            </a:r>
            <a:r>
              <a:rPr lang="zh-CN" altLang="en-US" sz="1200" dirty="0" smtClean="0">
                <a:latin typeface="微软雅黑" pitchFamily="34" charset="-122"/>
                <a:ea typeface="微软雅黑" pitchFamily="34" charset="-122"/>
              </a:rPr>
              <a:t>手工业；精神</a:t>
            </a:r>
            <a:r>
              <a:rPr lang="zh-CN" altLang="en-US" sz="1200" dirty="0">
                <a:latin typeface="微软雅黑" pitchFamily="34" charset="-122"/>
                <a:ea typeface="微软雅黑" pitchFamily="34" charset="-122"/>
              </a:rPr>
              <a:t>文化的发展。</a:t>
            </a: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文本框 3"/>
          <p:cNvSpPr txBox="1">
            <a:spLocks noChangeArrowheads="1"/>
          </p:cNvSpPr>
          <p:nvPr/>
        </p:nvSpPr>
        <p:spPr bwMode="auto">
          <a:xfrm>
            <a:off x="461499" y="495713"/>
            <a:ext cx="4826000" cy="2149627"/>
          </a:xfrm>
          <a:prstGeom prst="rect">
            <a:avLst/>
          </a:prstGeom>
          <a:noFill/>
          <a:ln w="9525">
            <a:noFill/>
            <a:miter lim="800000"/>
            <a:headEnd/>
            <a:tailEnd/>
          </a:ln>
        </p:spPr>
        <p:txBody>
          <a:bodyPr lIns="48577" tIns="24289" rIns="48577" bIns="24289">
            <a:spAutoFit/>
          </a:bodyPr>
          <a:lstStyle/>
          <a:p>
            <a:pPr>
              <a:lnSpc>
                <a:spcPct val="150000"/>
              </a:lnSpc>
            </a:pPr>
            <a:r>
              <a:rPr lang="zh-CN" altLang="en-US" sz="1300" dirty="0">
                <a:latin typeface="微软雅黑" pitchFamily="34" charset="-122"/>
                <a:ea typeface="微软雅黑" pitchFamily="34" charset="-122"/>
              </a:rPr>
              <a:t>例.2016-17朝阳期中</a:t>
            </a:r>
          </a:p>
          <a:p>
            <a:pPr>
              <a:lnSpc>
                <a:spcPct val="150000"/>
              </a:lnSpc>
            </a:pPr>
            <a:r>
              <a:rPr lang="en-US" altLang="zh-CN" sz="1300" dirty="0" smtClean="0">
                <a:latin typeface="微软雅黑" pitchFamily="34" charset="-122"/>
                <a:ea typeface="微软雅黑" pitchFamily="34" charset="-122"/>
              </a:rPr>
              <a:t>1.</a:t>
            </a:r>
            <a:r>
              <a:rPr lang="zh-CN" altLang="en-US" sz="1300" dirty="0" smtClean="0">
                <a:latin typeface="微软雅黑" pitchFamily="34" charset="-122"/>
                <a:ea typeface="微软雅黑" pitchFamily="34" charset="-122"/>
              </a:rPr>
              <a:t>《竹书纪年》</a:t>
            </a:r>
            <a:r>
              <a:rPr lang="zh-CN" altLang="en-US" sz="1300" dirty="0">
                <a:latin typeface="微软雅黑" pitchFamily="34" charset="-122"/>
                <a:ea typeface="微软雅黑" pitchFamily="34" charset="-122"/>
              </a:rPr>
              <a:t>中有“人面龙颜（有称人身牛首</a:t>
            </a:r>
            <a:r>
              <a:rPr lang="zh-CN" altLang="en-US" sz="1300" dirty="0" smtClean="0">
                <a:latin typeface="微软雅黑" pitchFamily="34" charset="-122"/>
                <a:ea typeface="微软雅黑" pitchFamily="34" charset="-122"/>
              </a:rPr>
              <a:t>），斲</a:t>
            </a:r>
            <a:r>
              <a:rPr lang="zh-CN" altLang="en-US" sz="1300" dirty="0">
                <a:latin typeface="微软雅黑" pitchFamily="34" charset="-122"/>
                <a:ea typeface="微软雅黑" pitchFamily="34" charset="-122"/>
              </a:rPr>
              <a:t>木为</a:t>
            </a:r>
            <a:r>
              <a:rPr lang="zh-CN" altLang="en-US" sz="1300" dirty="0" smtClean="0">
                <a:latin typeface="微软雅黑" pitchFamily="34" charset="-122"/>
                <a:ea typeface="微软雅黑" pitchFamily="34" charset="-122"/>
              </a:rPr>
              <a:t>耜，揉</a:t>
            </a:r>
            <a:r>
              <a:rPr lang="zh-CN" altLang="en-US" sz="1300" dirty="0">
                <a:latin typeface="微软雅黑" pitchFamily="34" charset="-122"/>
                <a:ea typeface="微软雅黑" pitchFamily="34" charset="-122"/>
              </a:rPr>
              <a:t>木为</a:t>
            </a:r>
            <a:r>
              <a:rPr lang="zh-CN" altLang="en-US" sz="1300" dirty="0" smtClean="0">
                <a:latin typeface="微软雅黑" pitchFamily="34" charset="-122"/>
                <a:ea typeface="微软雅黑" pitchFamily="34" charset="-122"/>
              </a:rPr>
              <a:t>耒，耜</a:t>
            </a:r>
            <a:r>
              <a:rPr lang="zh-CN" altLang="en-US" sz="1300" dirty="0">
                <a:latin typeface="微软雅黑" pitchFamily="34" charset="-122"/>
                <a:ea typeface="微软雅黑" pitchFamily="34" charset="-122"/>
              </a:rPr>
              <a:t>耒之利以教</a:t>
            </a:r>
            <a:r>
              <a:rPr lang="zh-CN" altLang="en-US" sz="1300" dirty="0" smtClean="0">
                <a:latin typeface="微软雅黑" pitchFamily="34" charset="-122"/>
                <a:ea typeface="微软雅黑" pitchFamily="34" charset="-122"/>
              </a:rPr>
              <a:t>天下，故</a:t>
            </a:r>
            <a:r>
              <a:rPr lang="zh-CN" altLang="en-US" sz="1300" dirty="0">
                <a:latin typeface="微软雅黑" pitchFamily="34" charset="-122"/>
                <a:ea typeface="微软雅黑" pitchFamily="34" charset="-122"/>
              </a:rPr>
              <a:t>号神农”的</a:t>
            </a:r>
            <a:r>
              <a:rPr lang="zh-CN" altLang="en-US" sz="1300" dirty="0" smtClean="0">
                <a:latin typeface="微软雅黑" pitchFamily="34" charset="-122"/>
                <a:ea typeface="微软雅黑" pitchFamily="34" charset="-122"/>
              </a:rPr>
              <a:t>记载，这些</a:t>
            </a:r>
            <a:r>
              <a:rPr lang="zh-CN" altLang="en-US" sz="1300" dirty="0">
                <a:latin typeface="微软雅黑" pitchFamily="34" charset="-122"/>
                <a:ea typeface="微软雅黑" pitchFamily="34" charset="-122"/>
              </a:rPr>
              <a:t>内容</a:t>
            </a:r>
          </a:p>
          <a:p>
            <a:pPr>
              <a:lnSpc>
                <a:spcPct val="150000"/>
              </a:lnSpc>
            </a:pPr>
            <a:r>
              <a:rPr lang="zh-CN" altLang="en-US" sz="1300" dirty="0" smtClean="0">
                <a:latin typeface="微软雅黑" pitchFamily="34" charset="-122"/>
                <a:ea typeface="微软雅黑" pitchFamily="34" charset="-122"/>
              </a:rPr>
              <a:t>                          A</a:t>
            </a:r>
            <a:r>
              <a:rPr lang="zh-CN" altLang="en-US" sz="1300" dirty="0">
                <a:latin typeface="微软雅黑" pitchFamily="34" charset="-122"/>
                <a:ea typeface="微软雅黑" pitchFamily="34" charset="-122"/>
              </a:rPr>
              <a:t>.是远古人们蒙昧无知的想象   </a:t>
            </a:r>
            <a:endParaRPr lang="en-US" altLang="zh-CN" sz="1300" dirty="0" smtClean="0">
              <a:latin typeface="微软雅黑" pitchFamily="34" charset="-122"/>
              <a:ea typeface="微软雅黑" pitchFamily="34" charset="-122"/>
            </a:endParaRPr>
          </a:p>
          <a:p>
            <a:pPr>
              <a:lnSpc>
                <a:spcPct val="150000"/>
              </a:lnSpc>
            </a:pPr>
            <a:r>
              <a:rPr lang="zh-CN" altLang="en-US" sz="1300" dirty="0" smtClean="0">
                <a:latin typeface="微软雅黑" pitchFamily="34" charset="-122"/>
                <a:ea typeface="微软雅黑" pitchFamily="34" charset="-122"/>
              </a:rPr>
              <a:t>                          B</a:t>
            </a:r>
            <a:r>
              <a:rPr lang="zh-CN" altLang="en-US" sz="1300" dirty="0">
                <a:latin typeface="微软雅黑" pitchFamily="34" charset="-122"/>
                <a:ea typeface="微软雅黑" pitchFamily="34" charset="-122"/>
              </a:rPr>
              <a:t>.呈现了刀耕火种的实证资料 </a:t>
            </a:r>
          </a:p>
          <a:p>
            <a:pPr>
              <a:lnSpc>
                <a:spcPct val="150000"/>
              </a:lnSpc>
            </a:pPr>
            <a:r>
              <a:rPr lang="zh-CN" altLang="en-US" sz="1300" dirty="0" smtClean="0">
                <a:latin typeface="微软雅黑" pitchFamily="34" charset="-122"/>
                <a:ea typeface="微软雅黑" pitchFamily="34" charset="-122"/>
              </a:rPr>
              <a:t>                         C</a:t>
            </a:r>
            <a:r>
              <a:rPr lang="zh-CN" altLang="en-US" sz="1300" dirty="0">
                <a:latin typeface="微软雅黑" pitchFamily="34" charset="-122"/>
                <a:ea typeface="微软雅黑" pitchFamily="34" charset="-122"/>
              </a:rPr>
              <a:t>.提供着农业萌芽时期的</a:t>
            </a:r>
            <a:r>
              <a:rPr lang="zh-CN" altLang="en-US" sz="1300" dirty="0" smtClean="0">
                <a:latin typeface="微软雅黑" pitchFamily="34" charset="-122"/>
                <a:ea typeface="微软雅黑" pitchFamily="34" charset="-122"/>
              </a:rPr>
              <a:t>信息</a:t>
            </a:r>
            <a:endParaRPr lang="en-US" altLang="zh-CN" sz="1300" dirty="0" smtClean="0">
              <a:latin typeface="微软雅黑" pitchFamily="34" charset="-122"/>
              <a:ea typeface="微软雅黑" pitchFamily="34" charset="-122"/>
            </a:endParaRPr>
          </a:p>
          <a:p>
            <a:pPr>
              <a:lnSpc>
                <a:spcPct val="150000"/>
              </a:lnSpc>
            </a:pPr>
            <a:r>
              <a:rPr lang="zh-CN" altLang="en-US" sz="1300" dirty="0" smtClean="0">
                <a:solidFill>
                  <a:srgbClr val="FF0000"/>
                </a:solidFill>
                <a:latin typeface="微软雅黑" pitchFamily="34" charset="-122"/>
                <a:ea typeface="微软雅黑" pitchFamily="34" charset="-122"/>
              </a:rPr>
              <a:t>                         </a:t>
            </a:r>
            <a:r>
              <a:rPr lang="zh-CN" altLang="en-US" sz="1300" dirty="0">
                <a:latin typeface="微软雅黑" pitchFamily="34" charset="-122"/>
                <a:ea typeface="微软雅黑" pitchFamily="34" charset="-122"/>
              </a:rPr>
              <a:t>D.记载着以农立国的</a:t>
            </a:r>
            <a:r>
              <a:rPr lang="zh-CN" altLang="en-US" sz="1300" dirty="0" smtClean="0">
                <a:latin typeface="微软雅黑" pitchFamily="34" charset="-122"/>
                <a:ea typeface="微软雅黑" pitchFamily="34" charset="-122"/>
              </a:rPr>
              <a:t>大政方</a:t>
            </a:r>
            <a:r>
              <a:rPr lang="zh-CN" altLang="en-US" sz="1300" dirty="0" smtClean="0"/>
              <a:t>针</a:t>
            </a:r>
            <a:endParaRPr lang="zh-CN" altLang="en-US" sz="1300" dirty="0"/>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文本框 3"/>
          <p:cNvSpPr txBox="1">
            <a:spLocks noChangeArrowheads="1"/>
          </p:cNvSpPr>
          <p:nvPr/>
        </p:nvSpPr>
        <p:spPr bwMode="auto">
          <a:xfrm>
            <a:off x="400049" y="652666"/>
            <a:ext cx="5102207" cy="1549463"/>
          </a:xfrm>
          <a:prstGeom prst="rect">
            <a:avLst/>
          </a:prstGeom>
          <a:noFill/>
          <a:ln w="9525">
            <a:noFill/>
            <a:miter lim="800000"/>
            <a:headEnd/>
            <a:tailEnd/>
          </a:ln>
        </p:spPr>
        <p:txBody>
          <a:bodyPr wrap="square" lIns="48577" tIns="24289" rIns="48577" bIns="24289">
            <a:spAutoFit/>
          </a:bodyPr>
          <a:lstStyle/>
          <a:p>
            <a:pPr>
              <a:lnSpc>
                <a:spcPct val="150000"/>
              </a:lnSpc>
            </a:pPr>
            <a:r>
              <a:rPr lang="zh-CN" altLang="en-US" sz="1300" dirty="0">
                <a:latin typeface="微软雅黑" pitchFamily="34" charset="-122"/>
                <a:ea typeface="微软雅黑" pitchFamily="34" charset="-122"/>
              </a:rPr>
              <a:t>例.2016-17朝阳期中</a:t>
            </a:r>
          </a:p>
          <a:p>
            <a:pPr>
              <a:lnSpc>
                <a:spcPct val="150000"/>
              </a:lnSpc>
            </a:pPr>
            <a:r>
              <a:rPr lang="en-US" altLang="zh-CN" sz="1300" dirty="0" smtClean="0">
                <a:latin typeface="微软雅黑" pitchFamily="34" charset="-122"/>
                <a:ea typeface="微软雅黑" pitchFamily="34" charset="-122"/>
              </a:rPr>
              <a:t>2.</a:t>
            </a:r>
            <a:r>
              <a:rPr lang="zh-CN" altLang="en-US" sz="1300" dirty="0" smtClean="0">
                <a:latin typeface="微软雅黑" pitchFamily="34" charset="-122"/>
                <a:ea typeface="微软雅黑" pitchFamily="34" charset="-122"/>
              </a:rPr>
              <a:t>推动</a:t>
            </a:r>
            <a:r>
              <a:rPr lang="zh-CN" altLang="en-US" sz="1300" dirty="0">
                <a:latin typeface="微软雅黑" pitchFamily="34" charset="-122"/>
                <a:ea typeface="微软雅黑" pitchFamily="34" charset="-122"/>
              </a:rPr>
              <a:t>中国从刀耕火种的</a:t>
            </a:r>
            <a:r>
              <a:rPr lang="zh-CN" altLang="en-US" sz="1300" dirty="0">
                <a:solidFill>
                  <a:srgbClr val="FF0000"/>
                </a:solidFill>
                <a:latin typeface="微软雅黑" pitchFamily="34" charset="-122"/>
                <a:ea typeface="微软雅黑" pitchFamily="34" charset="-122"/>
              </a:rPr>
              <a:t>原始农业</a:t>
            </a:r>
            <a:r>
              <a:rPr lang="zh-CN" altLang="en-US" sz="1300" dirty="0">
                <a:latin typeface="微软雅黑" pitchFamily="34" charset="-122"/>
                <a:ea typeface="微软雅黑" pitchFamily="34" charset="-122"/>
              </a:rPr>
              <a:t>向</a:t>
            </a:r>
            <a:r>
              <a:rPr lang="zh-CN" altLang="en-US" sz="1300" dirty="0">
                <a:solidFill>
                  <a:srgbClr val="FF0000"/>
                </a:solidFill>
                <a:latin typeface="微软雅黑" pitchFamily="34" charset="-122"/>
                <a:ea typeface="微软雅黑" pitchFamily="34" charset="-122"/>
              </a:rPr>
              <a:t>传统农业</a:t>
            </a:r>
            <a:r>
              <a:rPr lang="zh-CN" altLang="en-US" sz="1300" dirty="0">
                <a:latin typeface="微软雅黑" pitchFamily="34" charset="-122"/>
                <a:ea typeface="微软雅黑" pitchFamily="34" charset="-122"/>
              </a:rPr>
              <a:t>迈进的因素应包括</a:t>
            </a:r>
          </a:p>
          <a:p>
            <a:pPr>
              <a:lnSpc>
                <a:spcPct val="150000"/>
              </a:lnSpc>
            </a:pPr>
            <a:r>
              <a:rPr lang="zh-CN" altLang="en-US" sz="1300" dirty="0">
                <a:latin typeface="微软雅黑" pitchFamily="34" charset="-122"/>
                <a:ea typeface="微软雅黑" pitchFamily="34" charset="-122"/>
              </a:rPr>
              <a:t>①农具和耕作方式的改进           ②水利设施的兴修</a:t>
            </a:r>
          </a:p>
          <a:p>
            <a:pPr>
              <a:lnSpc>
                <a:spcPct val="150000"/>
              </a:lnSpc>
            </a:pPr>
            <a:r>
              <a:rPr lang="zh-CN" altLang="en-US" sz="1300" dirty="0">
                <a:latin typeface="微软雅黑" pitchFamily="34" charset="-122"/>
                <a:ea typeface="微软雅黑" pitchFamily="34" charset="-122"/>
              </a:rPr>
              <a:t>③各诸侯国的变法措施              ④城市经济的发展</a:t>
            </a:r>
          </a:p>
          <a:p>
            <a:pPr>
              <a:lnSpc>
                <a:spcPct val="150000"/>
              </a:lnSpc>
            </a:pPr>
            <a:r>
              <a:rPr lang="zh-CN" altLang="en-US" sz="1300" dirty="0" smtClean="0">
                <a:latin typeface="微软雅黑" pitchFamily="34" charset="-122"/>
                <a:ea typeface="微软雅黑" pitchFamily="34" charset="-122"/>
              </a:rPr>
              <a:t>  Ａ</a:t>
            </a:r>
            <a:r>
              <a:rPr lang="zh-CN" altLang="en-US" sz="1300" dirty="0">
                <a:latin typeface="微软雅黑" pitchFamily="34" charset="-122"/>
                <a:ea typeface="微软雅黑" pitchFamily="34" charset="-122"/>
              </a:rPr>
              <a:t>.①④         </a:t>
            </a:r>
            <a:r>
              <a:rPr lang="zh-CN" altLang="en-US" sz="1300" dirty="0" smtClean="0">
                <a:latin typeface="微软雅黑" pitchFamily="34" charset="-122"/>
                <a:ea typeface="微软雅黑" pitchFamily="34" charset="-122"/>
              </a:rPr>
              <a:t> </a:t>
            </a:r>
            <a:r>
              <a:rPr lang="zh-CN" altLang="en-US" sz="1300" dirty="0">
                <a:latin typeface="微软雅黑" pitchFamily="34" charset="-122"/>
                <a:ea typeface="微软雅黑" pitchFamily="34" charset="-122"/>
              </a:rPr>
              <a:t>Ｂ.②③          </a:t>
            </a:r>
            <a:r>
              <a:rPr lang="zh-CN" altLang="en-US" sz="1300" dirty="0">
                <a:solidFill>
                  <a:srgbClr val="FF0000"/>
                </a:solidFill>
                <a:latin typeface="微软雅黑" pitchFamily="34" charset="-122"/>
                <a:ea typeface="微软雅黑" pitchFamily="34" charset="-122"/>
              </a:rPr>
              <a:t> </a:t>
            </a:r>
            <a:r>
              <a:rPr lang="zh-CN" altLang="en-US" sz="1300" dirty="0" smtClean="0">
                <a:latin typeface="微软雅黑" pitchFamily="34" charset="-122"/>
                <a:ea typeface="微软雅黑" pitchFamily="34" charset="-122"/>
              </a:rPr>
              <a:t>Ｃ</a:t>
            </a:r>
            <a:r>
              <a:rPr lang="zh-CN" altLang="en-US" sz="1300" dirty="0">
                <a:latin typeface="微软雅黑" pitchFamily="34" charset="-122"/>
                <a:ea typeface="微软雅黑" pitchFamily="34" charset="-122"/>
              </a:rPr>
              <a:t>.①②③         Ｄ.②③</a:t>
            </a:r>
            <a:r>
              <a:rPr lang="zh-CN" altLang="en-US" sz="1300" dirty="0" smtClean="0">
                <a:latin typeface="微软雅黑" pitchFamily="34" charset="-122"/>
                <a:ea typeface="微软雅黑" pitchFamily="34" charset="-122"/>
              </a:rPr>
              <a:t>④</a:t>
            </a:r>
            <a:endParaRPr lang="zh-CN" altLang="en-US" sz="1300" dirty="0">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riangle 201"/>
          <p:cNvSpPr/>
          <p:nvPr/>
        </p:nvSpPr>
        <p:spPr>
          <a:xfrm rot="10800000">
            <a:off x="2688767" y="-3839"/>
            <a:ext cx="412746" cy="137467"/>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11" name="Rectangle 2"/>
          <p:cNvSpPr>
            <a:spLocks noChangeArrowheads="1"/>
          </p:cNvSpPr>
          <p:nvPr/>
        </p:nvSpPr>
        <p:spPr bwMode="auto">
          <a:xfrm>
            <a:off x="1747838" y="609601"/>
            <a:ext cx="1713930" cy="326051"/>
          </a:xfrm>
          <a:prstGeom prst="rect">
            <a:avLst/>
          </a:prstGeom>
          <a:noFill/>
          <a:ln w="9525">
            <a:noFill/>
            <a:miter lim="800000"/>
            <a:headEnd/>
            <a:tailEnd/>
          </a:ln>
        </p:spPr>
        <p:txBody>
          <a:bodyPr wrap="none" lIns="48577" tIns="24289" rIns="48577" bIns="24289">
            <a:spAutoFit/>
          </a:bodyPr>
          <a:lstStyle/>
          <a:p>
            <a:pPr>
              <a:spcBef>
                <a:spcPct val="50000"/>
              </a:spcBef>
            </a:pPr>
            <a:r>
              <a:rPr lang="zh-CN" altLang="en-US" sz="1800" dirty="0">
                <a:latin typeface="微软雅黑" pitchFamily="34" charset="-122"/>
                <a:ea typeface="微软雅黑" pitchFamily="34" charset="-122"/>
              </a:rPr>
              <a:t>二、原始手工业</a:t>
            </a:r>
          </a:p>
        </p:txBody>
      </p:sp>
      <p:sp>
        <p:nvSpPr>
          <p:cNvPr id="12" name="Text Box 9"/>
          <p:cNvSpPr txBox="1">
            <a:spLocks noChangeArrowheads="1"/>
          </p:cNvSpPr>
          <p:nvPr/>
        </p:nvSpPr>
        <p:spPr bwMode="auto">
          <a:xfrm>
            <a:off x="769963" y="1213820"/>
            <a:ext cx="4484688" cy="595356"/>
          </a:xfrm>
          <a:prstGeom prst="rect">
            <a:avLst/>
          </a:prstGeom>
          <a:noFill/>
          <a:ln w="9525">
            <a:noFill/>
            <a:miter lim="800000"/>
            <a:headEnd/>
            <a:tailEnd/>
          </a:ln>
        </p:spPr>
        <p:txBody>
          <a:bodyPr lIns="48577" tIns="24289" rIns="48577" bIns="24289">
            <a:spAutoFit/>
          </a:bodyPr>
          <a:lstStyle/>
          <a:p>
            <a:pPr>
              <a:spcBef>
                <a:spcPct val="50000"/>
              </a:spcBef>
            </a:pPr>
            <a:r>
              <a:rPr lang="zh-CN" altLang="en-US" sz="1600" dirty="0" smtClean="0">
                <a:latin typeface="微软雅黑" pitchFamily="34" charset="-122"/>
                <a:ea typeface="微软雅黑" pitchFamily="34" charset="-122"/>
              </a:rPr>
              <a:t>1</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冶</a:t>
            </a:r>
            <a:r>
              <a:rPr lang="zh-CN" altLang="en-US" sz="1600" dirty="0">
                <a:latin typeface="微软雅黑" pitchFamily="34" charset="-122"/>
                <a:ea typeface="微软雅黑" pitchFamily="34" charset="-122"/>
              </a:rPr>
              <a:t>铜业</a:t>
            </a:r>
          </a:p>
          <a:p>
            <a:pPr algn="ctr">
              <a:spcBef>
                <a:spcPct val="50000"/>
              </a:spcBef>
            </a:pPr>
            <a:r>
              <a:rPr lang="zh-CN" altLang="en-US" sz="1300" dirty="0">
                <a:latin typeface="微软雅黑" pitchFamily="34" charset="-122"/>
                <a:ea typeface="微软雅黑" pitchFamily="34" charset="-122"/>
              </a:rPr>
              <a:t>原始社会后期我国开始了冶铜</a:t>
            </a:r>
            <a:r>
              <a:rPr lang="zh-CN" altLang="en-US" sz="1300" dirty="0" smtClean="0">
                <a:latin typeface="微软雅黑" pitchFamily="34" charset="-122"/>
                <a:ea typeface="微软雅黑" pitchFamily="34" charset="-122"/>
              </a:rPr>
              <a:t>技术</a:t>
            </a:r>
            <a:endParaRPr lang="zh-CN" altLang="en-US" sz="1300" dirty="0">
              <a:latin typeface="微软雅黑" pitchFamily="34" charset="-122"/>
              <a:ea typeface="微软雅黑" pitchFamily="34" charset="-122"/>
            </a:endParaRPr>
          </a:p>
        </p:txBody>
      </p:sp>
    </p:spTree>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7" name="Text Box 10"/>
          <p:cNvSpPr txBox="1">
            <a:spLocks noChangeArrowheads="1"/>
          </p:cNvSpPr>
          <p:nvPr/>
        </p:nvSpPr>
        <p:spPr bwMode="auto">
          <a:xfrm>
            <a:off x="371387" y="524592"/>
            <a:ext cx="4486275" cy="618439"/>
          </a:xfrm>
          <a:prstGeom prst="rect">
            <a:avLst/>
          </a:prstGeom>
          <a:noFill/>
          <a:ln w="9525">
            <a:noFill/>
            <a:miter lim="800000"/>
            <a:headEnd/>
            <a:tailEnd/>
          </a:ln>
        </p:spPr>
        <p:txBody>
          <a:bodyPr lIns="48577" tIns="24289" rIns="48577" bIns="24289">
            <a:spAutoFit/>
          </a:bodyPr>
          <a:lstStyle/>
          <a:p>
            <a:pPr>
              <a:spcBef>
                <a:spcPct val="50000"/>
              </a:spcBef>
            </a:pPr>
            <a:r>
              <a:rPr lang="zh-CN" altLang="zh-CN" sz="1600" dirty="0">
                <a:latin typeface="微软雅黑" pitchFamily="34" charset="-122"/>
                <a:ea typeface="微软雅黑" pitchFamily="34" charset="-122"/>
              </a:rPr>
              <a:t>2</a:t>
            </a:r>
            <a:r>
              <a:rPr lang="zh-CN" altLang="en-US" sz="1600" dirty="0">
                <a:latin typeface="微软雅黑" pitchFamily="34" charset="-122"/>
                <a:ea typeface="微软雅黑" pitchFamily="34" charset="-122"/>
              </a:rPr>
              <a:t>．丝织业</a:t>
            </a:r>
          </a:p>
          <a:p>
            <a:pPr algn="ctr">
              <a:spcBef>
                <a:spcPct val="50000"/>
              </a:spcBef>
            </a:pPr>
            <a:r>
              <a:rPr lang="zh-CN" altLang="en-US" sz="1300" dirty="0">
                <a:latin typeface="微软雅黑" pitchFamily="34" charset="-122"/>
                <a:ea typeface="微软雅黑" pitchFamily="34" charset="-122"/>
              </a:rPr>
              <a:t>世界上</a:t>
            </a:r>
            <a:r>
              <a:rPr lang="zh-CN" altLang="en-US" sz="1400" dirty="0">
                <a:solidFill>
                  <a:srgbClr val="FF3300"/>
                </a:solidFill>
                <a:latin typeface="微软雅黑" pitchFamily="34" charset="-122"/>
                <a:ea typeface="微软雅黑" pitchFamily="34" charset="-122"/>
              </a:rPr>
              <a:t>首先</a:t>
            </a:r>
            <a:r>
              <a:rPr lang="zh-CN" altLang="en-US" sz="1300" dirty="0">
                <a:latin typeface="微软雅黑" pitchFamily="34" charset="-122"/>
                <a:ea typeface="微软雅黑" pitchFamily="34" charset="-122"/>
              </a:rPr>
              <a:t>发明丝织技术的</a:t>
            </a:r>
            <a:r>
              <a:rPr lang="zh-CN" altLang="en-US" sz="1300" dirty="0" smtClean="0">
                <a:latin typeface="微软雅黑" pitchFamily="34" charset="-122"/>
                <a:ea typeface="微软雅黑" pitchFamily="34" charset="-122"/>
              </a:rPr>
              <a:t>国家：养蚕</a:t>
            </a:r>
            <a:r>
              <a:rPr lang="zh-CN" altLang="en-US" sz="1300" dirty="0">
                <a:latin typeface="微软雅黑" pitchFamily="34" charset="-122"/>
                <a:ea typeface="微软雅黑" pitchFamily="34" charset="-122"/>
              </a:rPr>
              <a:t>缫丝          </a:t>
            </a:r>
          </a:p>
        </p:txBody>
      </p:sp>
      <p:sp>
        <p:nvSpPr>
          <p:cNvPr id="8" name="Text Box 7"/>
          <p:cNvSpPr txBox="1">
            <a:spLocks noChangeArrowheads="1"/>
          </p:cNvSpPr>
          <p:nvPr/>
        </p:nvSpPr>
        <p:spPr bwMode="auto">
          <a:xfrm>
            <a:off x="325845" y="1360081"/>
            <a:ext cx="5197554" cy="949299"/>
          </a:xfrm>
          <a:prstGeom prst="rect">
            <a:avLst/>
          </a:prstGeom>
          <a:noFill/>
          <a:ln w="9525">
            <a:noFill/>
            <a:miter lim="800000"/>
            <a:headEnd/>
            <a:tailEnd/>
          </a:ln>
        </p:spPr>
        <p:txBody>
          <a:bodyPr wrap="square" lIns="48577" tIns="24289" rIns="48577" bIns="24289">
            <a:spAutoFit/>
          </a:bodyPr>
          <a:lstStyle/>
          <a:p>
            <a:pPr>
              <a:lnSpc>
                <a:spcPct val="150000"/>
              </a:lnSpc>
              <a:spcBef>
                <a:spcPct val="50000"/>
              </a:spcBef>
            </a:pPr>
            <a:r>
              <a:rPr lang="zh-CN" altLang="en-US" sz="1300" dirty="0" smtClean="0">
                <a:latin typeface="楷体" pitchFamily="49" charset="-122"/>
                <a:ea typeface="楷体" pitchFamily="49" charset="-122"/>
              </a:rPr>
              <a:t>     相传</a:t>
            </a:r>
            <a:r>
              <a:rPr lang="zh-CN" altLang="en-US" sz="1300" dirty="0">
                <a:latin typeface="楷体" pitchFamily="49" charset="-122"/>
                <a:ea typeface="楷体" pitchFamily="49" charset="-122"/>
              </a:rPr>
              <a:t>黄帝之妻嫘祖发明了养蚕丝织</a:t>
            </a:r>
            <a:r>
              <a:rPr lang="zh-CN" altLang="en-US" sz="1300" dirty="0" smtClean="0">
                <a:latin typeface="楷体" pitchFamily="49" charset="-122"/>
                <a:ea typeface="楷体" pitchFamily="49" charset="-122"/>
              </a:rPr>
              <a:t>。距</a:t>
            </a:r>
            <a:r>
              <a:rPr lang="zh-CN" altLang="en-US" sz="1300" dirty="0">
                <a:latin typeface="楷体" pitchFamily="49" charset="-122"/>
                <a:ea typeface="楷体" pitchFamily="49" charset="-122"/>
              </a:rPr>
              <a:t>今</a:t>
            </a:r>
            <a:r>
              <a:rPr lang="zh-CN" altLang="zh-CN" sz="1300" dirty="0">
                <a:latin typeface="楷体" pitchFamily="49" charset="-122"/>
                <a:ea typeface="楷体" pitchFamily="49" charset="-122"/>
              </a:rPr>
              <a:t>4800</a:t>
            </a:r>
            <a:r>
              <a:rPr lang="zh-CN" altLang="en-US" sz="1300" dirty="0">
                <a:latin typeface="楷体" pitchFamily="49" charset="-122"/>
                <a:ea typeface="楷体" pitchFamily="49" charset="-122"/>
              </a:rPr>
              <a:t>年的浙江吴兴钱山漾遗址出土的丝带、绢片是用家蚕丝织成</a:t>
            </a:r>
            <a:r>
              <a:rPr lang="zh-CN" altLang="en-US" sz="1300" dirty="0" smtClean="0">
                <a:latin typeface="楷体" pitchFamily="49" charset="-122"/>
                <a:ea typeface="楷体" pitchFamily="49" charset="-122"/>
              </a:rPr>
              <a:t>的，绢</a:t>
            </a:r>
            <a:r>
              <a:rPr lang="zh-CN" altLang="en-US" sz="1300" dirty="0">
                <a:latin typeface="楷体" pitchFamily="49" charset="-122"/>
                <a:ea typeface="楷体" pitchFamily="49" charset="-122"/>
              </a:rPr>
              <a:t>片经纬密度为每厘米</a:t>
            </a:r>
            <a:r>
              <a:rPr lang="zh-CN" altLang="zh-CN" sz="1300" dirty="0">
                <a:latin typeface="楷体" pitchFamily="49" charset="-122"/>
                <a:ea typeface="楷体" pitchFamily="49" charset="-122"/>
              </a:rPr>
              <a:t>48</a:t>
            </a:r>
            <a:r>
              <a:rPr lang="zh-CN" altLang="en-US" sz="1300" dirty="0">
                <a:latin typeface="楷体" pitchFamily="49" charset="-122"/>
                <a:ea typeface="楷体" pitchFamily="49" charset="-122"/>
              </a:rPr>
              <a:t>根。</a:t>
            </a: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文本框 1"/>
          <p:cNvSpPr txBox="1">
            <a:spLocks noChangeArrowheads="1"/>
          </p:cNvSpPr>
          <p:nvPr/>
        </p:nvSpPr>
        <p:spPr bwMode="auto">
          <a:xfrm>
            <a:off x="370074" y="1360943"/>
            <a:ext cx="5169182" cy="949299"/>
          </a:xfrm>
          <a:prstGeom prst="rect">
            <a:avLst/>
          </a:prstGeom>
          <a:noFill/>
          <a:ln w="9525">
            <a:noFill/>
            <a:miter lim="800000"/>
            <a:headEnd/>
            <a:tailEnd/>
          </a:ln>
        </p:spPr>
        <p:txBody>
          <a:bodyPr wrap="square" lIns="48577" tIns="24289" rIns="48577" bIns="24289">
            <a:spAutoFit/>
          </a:bodyPr>
          <a:lstStyle/>
          <a:p>
            <a:pPr>
              <a:lnSpc>
                <a:spcPct val="150000"/>
              </a:lnSpc>
            </a:pPr>
            <a:r>
              <a:rPr lang="zh-CN" altLang="en-US" sz="1300" dirty="0">
                <a:latin typeface="楷体" pitchFamily="49" charset="-122"/>
                <a:ea typeface="楷体" pitchFamily="49" charset="-122"/>
              </a:rPr>
              <a:t>朝阳</a:t>
            </a:r>
            <a:r>
              <a:rPr lang="zh-CN" altLang="zh-CN" sz="1300" dirty="0">
                <a:latin typeface="楷体" pitchFamily="49" charset="-122"/>
                <a:ea typeface="楷体" pitchFamily="49" charset="-122"/>
              </a:rPr>
              <a:t>目标</a:t>
            </a:r>
            <a:r>
              <a:rPr lang="en-US" altLang="zh-CN" sz="1300" dirty="0" smtClean="0">
                <a:latin typeface="楷体" pitchFamily="49" charset="-122"/>
                <a:ea typeface="楷体" pitchFamily="49" charset="-122"/>
              </a:rPr>
              <a:t>p1</a:t>
            </a:r>
            <a:r>
              <a:rPr lang="zh-CN" altLang="en-US" sz="1300" dirty="0" smtClean="0">
                <a:latin typeface="楷体" pitchFamily="49" charset="-122"/>
                <a:ea typeface="楷体" pitchFamily="49" charset="-122"/>
              </a:rPr>
              <a:t>：</a:t>
            </a:r>
            <a:endParaRPr lang="en-US" altLang="zh-CN" sz="1300" dirty="0" smtClean="0">
              <a:latin typeface="楷体" pitchFamily="49" charset="-122"/>
              <a:ea typeface="楷体" pitchFamily="49" charset="-122"/>
            </a:endParaRPr>
          </a:p>
          <a:p>
            <a:pPr indent="358775">
              <a:lnSpc>
                <a:spcPct val="150000"/>
              </a:lnSpc>
            </a:pPr>
            <a:r>
              <a:rPr lang="zh-CN" altLang="zh-CN" sz="1300" dirty="0" smtClean="0">
                <a:latin typeface="楷体" pitchFamily="49" charset="-122"/>
                <a:ea typeface="楷体" pitchFamily="49" charset="-122"/>
              </a:rPr>
              <a:t>陶器</a:t>
            </a:r>
            <a:r>
              <a:rPr lang="zh-CN" altLang="zh-CN" sz="1300" dirty="0">
                <a:latin typeface="楷体" pitchFamily="49" charset="-122"/>
                <a:ea typeface="楷体" pitchFamily="49" charset="-122"/>
              </a:rPr>
              <a:t>的发明是新时期时代手工业最重要的</a:t>
            </a:r>
            <a:r>
              <a:rPr lang="zh-CN" altLang="zh-CN" sz="1300" dirty="0" smtClean="0">
                <a:latin typeface="楷体" pitchFamily="49" charset="-122"/>
                <a:ea typeface="楷体" pitchFamily="49" charset="-122"/>
              </a:rPr>
              <a:t>成就</a:t>
            </a:r>
            <a:r>
              <a:rPr lang="zh-CN" altLang="en-US" sz="1300" dirty="0" smtClean="0">
                <a:latin typeface="楷体" pitchFamily="49" charset="-122"/>
                <a:ea typeface="楷体" pitchFamily="49" charset="-122"/>
              </a:rPr>
              <a:t>，</a:t>
            </a:r>
            <a:r>
              <a:rPr lang="zh-CN" altLang="zh-CN" sz="1300" dirty="0" smtClean="0">
                <a:latin typeface="楷体" pitchFamily="49" charset="-122"/>
                <a:ea typeface="楷体" pitchFamily="49" charset="-122"/>
              </a:rPr>
              <a:t>陶器</a:t>
            </a:r>
            <a:r>
              <a:rPr lang="zh-CN" altLang="zh-CN" sz="1300" dirty="0">
                <a:latin typeface="楷体" pitchFamily="49" charset="-122"/>
                <a:ea typeface="楷体" pitchFamily="49" charset="-122"/>
              </a:rPr>
              <a:t>为人类所共有。中国古代先民创造了闻名于世的制陶工艺如彩陶、黑陶、白陶等。</a:t>
            </a:r>
          </a:p>
        </p:txBody>
      </p:sp>
      <p:sp>
        <p:nvSpPr>
          <p:cNvPr id="5" name="Text Box 3"/>
          <p:cNvSpPr txBox="1">
            <a:spLocks noChangeArrowheads="1"/>
          </p:cNvSpPr>
          <p:nvPr/>
        </p:nvSpPr>
        <p:spPr bwMode="auto">
          <a:xfrm>
            <a:off x="473100" y="526958"/>
            <a:ext cx="4657725" cy="695383"/>
          </a:xfrm>
          <a:prstGeom prst="rect">
            <a:avLst/>
          </a:prstGeom>
          <a:noFill/>
          <a:ln w="9525">
            <a:noFill/>
            <a:miter lim="800000"/>
            <a:headEnd/>
            <a:tailEnd/>
          </a:ln>
        </p:spPr>
        <p:txBody>
          <a:bodyPr lIns="48577" tIns="24289" rIns="48577" bIns="24289">
            <a:spAutoFit/>
          </a:bodyPr>
          <a:lstStyle/>
          <a:p>
            <a:r>
              <a:rPr lang="zh-CN" altLang="en-US" sz="1600" dirty="0">
                <a:latin typeface="微软雅黑" pitchFamily="34" charset="-122"/>
                <a:ea typeface="微软雅黑" pitchFamily="34" charset="-122"/>
              </a:rPr>
              <a:t>3</a:t>
            </a:r>
            <a:r>
              <a:rPr lang="zh-CN"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制陶业</a:t>
            </a:r>
          </a:p>
          <a:p>
            <a:endParaRPr lang="en-US" altLang="zh-CN" sz="1300" dirty="0" smtClean="0">
              <a:latin typeface="微软雅黑" pitchFamily="34" charset="-122"/>
              <a:ea typeface="微软雅黑" pitchFamily="34" charset="-122"/>
            </a:endParaRPr>
          </a:p>
          <a:p>
            <a:pPr algn="r"/>
            <a:r>
              <a:rPr lang="zh-CN" altLang="en-US" sz="1300" dirty="0" smtClean="0">
                <a:latin typeface="微软雅黑" pitchFamily="34" charset="-122"/>
                <a:ea typeface="微软雅黑" pitchFamily="34" charset="-122"/>
              </a:rPr>
              <a:t>是</a:t>
            </a:r>
            <a:r>
              <a:rPr lang="zh-CN" altLang="en-US" sz="1300" dirty="0">
                <a:latin typeface="微软雅黑" pitchFamily="34" charset="-122"/>
                <a:ea typeface="微软雅黑" pitchFamily="34" charset="-122"/>
              </a:rPr>
              <a:t>新石器时代手工业最重要的成就。彩陶、黑陶、白陶等。</a:t>
            </a: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6" name="Text Box 2"/>
          <p:cNvSpPr txBox="1">
            <a:spLocks noChangeArrowheads="1"/>
          </p:cNvSpPr>
          <p:nvPr/>
        </p:nvSpPr>
        <p:spPr bwMode="auto">
          <a:xfrm>
            <a:off x="487105" y="1184856"/>
            <a:ext cx="4995863" cy="657296"/>
          </a:xfrm>
          <a:prstGeom prst="rect">
            <a:avLst/>
          </a:prstGeom>
          <a:noFill/>
          <a:ln w="9525">
            <a:noFill/>
            <a:miter lim="800000"/>
            <a:headEnd/>
            <a:tailEnd/>
          </a:ln>
        </p:spPr>
        <p:txBody>
          <a:bodyPr lIns="48577" tIns="24289" rIns="48577" bIns="24289">
            <a:spAutoFit/>
          </a:bodyPr>
          <a:lstStyle/>
          <a:p>
            <a:pPr>
              <a:lnSpc>
                <a:spcPct val="150000"/>
              </a:lnSpc>
            </a:pPr>
            <a:r>
              <a:rPr lang="zh-CN" altLang="en-US" sz="1400" b="1" dirty="0" smtClean="0"/>
              <a:t>          </a:t>
            </a:r>
            <a:r>
              <a:rPr lang="zh-CN" altLang="en-US" sz="1400" dirty="0" smtClean="0">
                <a:latin typeface="微软雅黑" pitchFamily="34" charset="-122"/>
                <a:ea typeface="微软雅黑" pitchFamily="34" charset="-122"/>
              </a:rPr>
              <a:t>原始社会末期，随着</a:t>
            </a:r>
            <a:r>
              <a:rPr lang="zh-CN" altLang="en-US" sz="1400" dirty="0">
                <a:solidFill>
                  <a:srgbClr val="C00000"/>
                </a:solidFill>
                <a:latin typeface="微软雅黑" pitchFamily="34" charset="-122"/>
                <a:ea typeface="微软雅黑" pitchFamily="34" charset="-122"/>
              </a:rPr>
              <a:t>剩余产品</a:t>
            </a:r>
            <a:r>
              <a:rPr lang="zh-CN" altLang="en-US" sz="1400" dirty="0">
                <a:latin typeface="微软雅黑" pitchFamily="34" charset="-122"/>
                <a:ea typeface="微软雅黑" pitchFamily="34" charset="-122"/>
              </a:rPr>
              <a:t>的</a:t>
            </a:r>
            <a:r>
              <a:rPr lang="zh-CN" altLang="en-US" sz="1400" dirty="0" smtClean="0">
                <a:latin typeface="微软雅黑" pitchFamily="34" charset="-122"/>
                <a:ea typeface="微软雅黑" pitchFamily="34" charset="-122"/>
              </a:rPr>
              <a:t>出现，</a:t>
            </a:r>
            <a:r>
              <a:rPr lang="zh-CN" altLang="en-US" sz="1400" dirty="0" smtClean="0">
                <a:solidFill>
                  <a:srgbClr val="C00000"/>
                </a:solidFill>
                <a:latin typeface="微软雅黑" pitchFamily="34" charset="-122"/>
                <a:ea typeface="微软雅黑" pitchFamily="34" charset="-122"/>
              </a:rPr>
              <a:t>社会分工</a:t>
            </a:r>
            <a:r>
              <a:rPr lang="zh-CN" altLang="en-US" sz="1400" dirty="0">
                <a:latin typeface="微软雅黑" pitchFamily="34" charset="-122"/>
                <a:ea typeface="微软雅黑" pitchFamily="34" charset="-122"/>
              </a:rPr>
              <a:t>的</a:t>
            </a:r>
            <a:r>
              <a:rPr lang="zh-CN" altLang="en-US" sz="1400" dirty="0" smtClean="0">
                <a:latin typeface="微软雅黑" pitchFamily="34" charset="-122"/>
                <a:ea typeface="微软雅黑" pitchFamily="34" charset="-122"/>
              </a:rPr>
              <a:t>发展，产生</a:t>
            </a:r>
            <a:r>
              <a:rPr lang="zh-CN" altLang="en-US" sz="1400" dirty="0">
                <a:latin typeface="微软雅黑" pitchFamily="34" charset="-122"/>
                <a:ea typeface="微软雅黑" pitchFamily="34" charset="-122"/>
              </a:rPr>
              <a:t>了原始商业。天然贝壳为中国最早出现的</a:t>
            </a:r>
            <a:r>
              <a:rPr lang="zh-CN" altLang="en-US" sz="1400" dirty="0">
                <a:solidFill>
                  <a:srgbClr val="C00000"/>
                </a:solidFill>
                <a:latin typeface="微软雅黑" pitchFamily="34" charset="-122"/>
                <a:ea typeface="微软雅黑" pitchFamily="34" charset="-122"/>
              </a:rPr>
              <a:t>交换媒介</a:t>
            </a:r>
            <a:r>
              <a:rPr lang="zh-CN" altLang="en-US" sz="1400" dirty="0">
                <a:latin typeface="微软雅黑" pitchFamily="34" charset="-122"/>
                <a:ea typeface="微软雅黑" pitchFamily="34" charset="-122"/>
              </a:rPr>
              <a:t>。</a:t>
            </a:r>
          </a:p>
        </p:txBody>
      </p:sp>
      <p:sp>
        <p:nvSpPr>
          <p:cNvPr id="5" name="TextBox 4"/>
          <p:cNvSpPr txBox="1"/>
          <p:nvPr/>
        </p:nvSpPr>
        <p:spPr>
          <a:xfrm>
            <a:off x="1628776" y="523875"/>
            <a:ext cx="2266950" cy="369332"/>
          </a:xfrm>
          <a:prstGeom prst="rect">
            <a:avLst/>
          </a:prstGeom>
          <a:noFill/>
        </p:spPr>
        <p:txBody>
          <a:bodyPr wrap="square" rtlCol="0">
            <a:spAutoFit/>
          </a:bodyPr>
          <a:lstStyle/>
          <a:p>
            <a:pPr algn="ctr"/>
            <a:r>
              <a:rPr lang="zh-CN" altLang="en-US" sz="1800" dirty="0" smtClean="0">
                <a:latin typeface="微软雅黑" pitchFamily="34" charset="-122"/>
                <a:ea typeface="微软雅黑" pitchFamily="34" charset="-122"/>
              </a:rPr>
              <a:t>三、原始商业</a:t>
            </a:r>
            <a:endParaRPr lang="zh-CN" altLang="en-US" sz="1800" dirty="0">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riangle 201"/>
          <p:cNvSpPr/>
          <p:nvPr/>
        </p:nvSpPr>
        <p:spPr>
          <a:xfrm rot="10800000">
            <a:off x="2688767" y="-3839"/>
            <a:ext cx="412746" cy="137467"/>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latin typeface="微软雅黑" pitchFamily="34" charset="-122"/>
              <a:ea typeface="微软雅黑" pitchFamily="34" charset="-122"/>
            </a:endParaRPr>
          </a:p>
        </p:txBody>
      </p:sp>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11" name="矩形 10"/>
          <p:cNvSpPr/>
          <p:nvPr/>
        </p:nvSpPr>
        <p:spPr>
          <a:xfrm>
            <a:off x="1628004" y="1363311"/>
            <a:ext cx="2492990" cy="375809"/>
          </a:xfrm>
          <a:prstGeom prst="rect">
            <a:avLst/>
          </a:prstGeom>
        </p:spPr>
        <p:txBody>
          <a:bodyPr wrap="none">
            <a:spAutoFit/>
          </a:bodyPr>
          <a:lstStyle/>
          <a:p>
            <a:pPr marL="107882" indent="-107882" algn="just" defTabSz="431911">
              <a:lnSpc>
                <a:spcPct val="110000"/>
              </a:lnSpc>
              <a:spcBef>
                <a:spcPts val="472"/>
              </a:spcBef>
              <a:defRPr/>
            </a:pPr>
            <a:r>
              <a:rPr lang="zh-CN" altLang="en-US" sz="1800" dirty="0" smtClean="0">
                <a:latin typeface="微软雅黑" pitchFamily="34" charset="-122"/>
                <a:ea typeface="微软雅黑" pitchFamily="34" charset="-122"/>
              </a:rPr>
              <a:t>四、文字、戏剧的起源</a:t>
            </a:r>
          </a:p>
        </p:txBody>
      </p:sp>
      <p:sp>
        <p:nvSpPr>
          <p:cNvPr id="12" name="Oval 5"/>
          <p:cNvSpPr>
            <a:spLocks noChangeArrowheads="1"/>
          </p:cNvSpPr>
          <p:nvPr/>
        </p:nvSpPr>
        <p:spPr bwMode="gray">
          <a:xfrm>
            <a:off x="266700" y="463975"/>
            <a:ext cx="4838700" cy="715556"/>
          </a:xfrm>
          <a:prstGeom prst="ellipse">
            <a:avLst/>
          </a:prstGeom>
          <a:blipFill>
            <a:blip r:embed="rId5" cstate="print"/>
            <a:stretch>
              <a:fillRect/>
            </a:stretch>
          </a:blipFill>
          <a:ln>
            <a:noFill/>
          </a:ln>
          <a:effectLst>
            <a:outerShdw dist="107763" dir="2700000" algn="ctr" rotWithShape="0">
              <a:schemeClr val="bg2">
                <a:alpha val="50000"/>
              </a:schemeClr>
            </a:outerShdw>
          </a:effectLst>
        </p:spPr>
        <p:txBody>
          <a:bodyPr lIns="27642" tIns="26874" rIns="27642" bIns="26874" anchor="ctr" anchorCtr="1"/>
          <a:lstStyle/>
          <a:p>
            <a:r>
              <a:rPr lang="zh-CN" altLang="en-US" sz="1600" b="1" dirty="0" smtClean="0">
                <a:solidFill>
                  <a:schemeClr val="bg1"/>
                </a:solidFill>
                <a:latin typeface="微软雅黑" pitchFamily="34" charset="-122"/>
                <a:ea typeface="微软雅黑" pitchFamily="34" charset="-122"/>
              </a:rPr>
              <a:t>岳麓版   必修三   第</a:t>
            </a:r>
            <a:r>
              <a:rPr lang="en-US" altLang="zh-CN" sz="1600" b="1" dirty="0" smtClean="0">
                <a:solidFill>
                  <a:schemeClr val="bg1"/>
                </a:solidFill>
                <a:latin typeface="微软雅黑" pitchFamily="34" charset="-122"/>
                <a:ea typeface="微软雅黑" pitchFamily="34" charset="-122"/>
              </a:rPr>
              <a:t>7</a:t>
            </a:r>
            <a:r>
              <a:rPr lang="zh-CN" altLang="en-US" sz="1600" b="1" dirty="0" smtClean="0">
                <a:solidFill>
                  <a:schemeClr val="bg1"/>
                </a:solidFill>
                <a:latin typeface="微软雅黑" pitchFamily="34" charset="-122"/>
                <a:ea typeface="微软雅黑" pitchFamily="34" charset="-122"/>
              </a:rPr>
              <a:t>课   汉字与书法</a:t>
            </a:r>
            <a:endParaRPr lang="en-US" altLang="zh-CN" sz="1600" b="1" dirty="0">
              <a:solidFill>
                <a:schemeClr val="bg1"/>
              </a:solidFill>
              <a:latin typeface="微软雅黑" pitchFamily="34" charset="-122"/>
              <a:ea typeface="微软雅黑" pitchFamily="34" charset="-122"/>
            </a:endParaRPr>
          </a:p>
        </p:txBody>
      </p:sp>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53304" b="3434"/>
          <a:stretch>
            <a:fillRect/>
          </a:stretch>
        </p:blipFill>
        <p:spPr>
          <a:xfrm>
            <a:off x="0" y="0"/>
            <a:ext cx="5761038" cy="3240088"/>
          </a:xfrm>
          <a:prstGeom prst="rect">
            <a:avLst/>
          </a:prstGeom>
        </p:spPr>
      </p:pic>
      <p:grpSp>
        <p:nvGrpSpPr>
          <p:cNvPr id="2" name="组合 4"/>
          <p:cNvGrpSpPr/>
          <p:nvPr/>
        </p:nvGrpSpPr>
        <p:grpSpPr>
          <a:xfrm>
            <a:off x="2725117" y="1125261"/>
            <a:ext cx="1752603" cy="472731"/>
            <a:chOff x="5714599" y="2076217"/>
            <a:chExt cx="3864839" cy="1042586"/>
          </a:xfrm>
        </p:grpSpPr>
        <p:sp>
          <p:nvSpPr>
            <p:cNvPr id="6" name="TextBox 6"/>
            <p:cNvSpPr txBox="1">
              <a:spLocks noChangeArrowheads="1"/>
            </p:cNvSpPr>
            <p:nvPr/>
          </p:nvSpPr>
          <p:spPr bwMode="auto">
            <a:xfrm>
              <a:off x="5714599" y="2076217"/>
              <a:ext cx="2858302" cy="81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1800" b="1" spc="137" dirty="0">
                  <a:solidFill>
                    <a:schemeClr val="tx1">
                      <a:lumMod val="95000"/>
                      <a:lumOff val="5000"/>
                    </a:schemeClr>
                  </a:solidFill>
                  <a:latin typeface="微软雅黑" pitchFamily="34" charset="-122"/>
                  <a:ea typeface="微软雅黑" pitchFamily="34" charset="-122"/>
                </a:rPr>
                <a:t>教学目标</a:t>
              </a:r>
            </a:p>
          </p:txBody>
        </p:sp>
        <p:sp>
          <p:nvSpPr>
            <p:cNvPr id="7" name="TextBox 111"/>
            <p:cNvSpPr txBox="1"/>
            <p:nvPr/>
          </p:nvSpPr>
          <p:spPr>
            <a:xfrm>
              <a:off x="5998038" y="2711531"/>
              <a:ext cx="3581400" cy="407272"/>
            </a:xfrm>
            <a:prstGeom prst="rect">
              <a:avLst/>
            </a:prstGeom>
            <a:noFill/>
          </p:spPr>
          <p:txBody>
            <a:bodyPr wrap="square" rtlCol="0">
              <a:spAutoFit/>
            </a:bodyPr>
            <a:lstStyle/>
            <a:p>
              <a:r>
                <a:rPr lang="en-US" altLang="zh-CN" sz="600" dirty="0">
                  <a:solidFill>
                    <a:schemeClr val="tx1">
                      <a:lumMod val="95000"/>
                      <a:lumOff val="5000"/>
                    </a:schemeClr>
                  </a:solidFill>
                  <a:latin typeface="微软雅黑" panose="020B0503020204020204" pitchFamily="34" charset="-122"/>
                  <a:ea typeface="微软雅黑" panose="020B0503020204020204" pitchFamily="34" charset="-122"/>
                </a:rPr>
                <a:t>TEACHING GOAL</a:t>
              </a:r>
              <a:endParaRPr lang="zh-CN" altLang="en-US" sz="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5" name="组合 11"/>
          <p:cNvGrpSpPr/>
          <p:nvPr/>
        </p:nvGrpSpPr>
        <p:grpSpPr>
          <a:xfrm>
            <a:off x="1731455" y="1011444"/>
            <a:ext cx="939454" cy="949630"/>
            <a:chOff x="2918306" y="1498847"/>
            <a:chExt cx="1553762" cy="1570775"/>
          </a:xfrm>
        </p:grpSpPr>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5" name="矩形 14"/>
            <p:cNvSpPr/>
            <p:nvPr/>
          </p:nvSpPr>
          <p:spPr>
            <a:xfrm>
              <a:off x="3310305" y="1961070"/>
              <a:ext cx="896638" cy="738181"/>
            </a:xfrm>
            <a:prstGeom prst="rect">
              <a:avLst/>
            </a:prstGeom>
          </p:spPr>
          <p:txBody>
            <a:bodyPr wrap="none">
              <a:spAutoFit/>
            </a:bodyPr>
            <a:lstStyle/>
            <a:p>
              <a:pPr algn="ctr" defTabSz="414635">
                <a:defRPr/>
              </a:pPr>
              <a:r>
                <a:rPr lang="en-US" altLang="zh-CN" sz="2300" kern="0" dirty="0">
                  <a:solidFill>
                    <a:srgbClr val="96D02B"/>
                  </a:solidFill>
                  <a:latin typeface="Impact" panose="020B0806030902050204" pitchFamily="34" charset="0"/>
                  <a:ea typeface="宋体" panose="02010600030101010101" pitchFamily="2" charset="-122"/>
                </a:rPr>
                <a:t>0 2</a:t>
              </a:r>
              <a:endParaRPr lang="zh-CN" altLang="en-US" sz="2300" kern="0" dirty="0">
                <a:solidFill>
                  <a:srgbClr val="96D02B"/>
                </a:solidFill>
                <a:latin typeface="Impact" panose="020B0806030902050204" pitchFamily="34" charset="0"/>
                <a:ea typeface="宋体" panose="02010600030101010101" pitchFamily="2" charset="-122"/>
              </a:endParaRPr>
            </a:p>
          </p:txBody>
        </p:sp>
      </p:gr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5" name="Rectangle 3"/>
          <p:cNvSpPr txBox="1">
            <a:spLocks noRot="1" noChangeArrowheads="1"/>
          </p:cNvSpPr>
          <p:nvPr/>
        </p:nvSpPr>
        <p:spPr>
          <a:xfrm>
            <a:off x="534988" y="395288"/>
            <a:ext cx="4870904" cy="1055687"/>
          </a:xfrm>
          <a:prstGeom prst="rect">
            <a:avLst/>
          </a:prstGeom>
        </p:spPr>
        <p:txBody>
          <a:bodyPr vert="horz" lIns="55285" tIns="27642" rIns="55285" bIns="27642" rtlCol="0">
            <a:normAutofit/>
          </a:bodyPr>
          <a:lstStyle/>
          <a:p>
            <a:pPr marL="107882" indent="-107882" algn="just" defTabSz="431911">
              <a:lnSpc>
                <a:spcPct val="110000"/>
              </a:lnSpc>
              <a:spcBef>
                <a:spcPts val="472"/>
              </a:spcBef>
              <a:defRPr/>
            </a:pPr>
            <a:r>
              <a:rPr lang="zh-CN" altLang="en-US" sz="1400" dirty="0" smtClean="0">
                <a:latin typeface="微软雅黑" pitchFamily="34" charset="-122"/>
                <a:ea typeface="微软雅黑" pitchFamily="34" charset="-122"/>
              </a:rPr>
              <a:t>汉字起源</a:t>
            </a:r>
          </a:p>
          <a:p>
            <a:pPr marL="107882" indent="-107882" algn="just" defTabSz="431911">
              <a:lnSpc>
                <a:spcPct val="110000"/>
              </a:lnSpc>
              <a:spcBef>
                <a:spcPts val="472"/>
              </a:spcBef>
              <a:defRPr/>
            </a:pPr>
            <a:r>
              <a:rPr lang="zh-CN" altLang="en-US" sz="1400" dirty="0" smtClean="0">
                <a:latin typeface="微软雅黑" pitchFamily="34" charset="-122"/>
                <a:ea typeface="微软雅黑" pitchFamily="34" charset="-122"/>
              </a:rPr>
              <a:t>    </a:t>
            </a:r>
            <a:r>
              <a:rPr lang="zh-CN" altLang="en-US" sz="1400" dirty="0" smtClean="0">
                <a:solidFill>
                  <a:srgbClr val="FF3300"/>
                </a:solidFill>
                <a:latin typeface="微软雅黑" pitchFamily="34" charset="-122"/>
                <a:ea typeface="微软雅黑" pitchFamily="34" charset="-122"/>
              </a:rPr>
              <a:t>新石器时代</a:t>
            </a:r>
            <a:r>
              <a:rPr lang="zh-CN" altLang="en-US" sz="1400" dirty="0" smtClean="0">
                <a:latin typeface="微软雅黑" pitchFamily="34" charset="-122"/>
                <a:ea typeface="微软雅黑" pitchFamily="34" charset="-122"/>
              </a:rPr>
              <a:t>陶器上的符号与成熟的文字有一定的渊源关系。</a:t>
            </a:r>
          </a:p>
        </p:txBody>
      </p:sp>
      <p:pic>
        <p:nvPicPr>
          <p:cNvPr id="6" name="Picture 5" descr="文字起源"/>
          <p:cNvPicPr>
            <a:picLocks noChangeAspect="1" noChangeArrowheads="1"/>
          </p:cNvPicPr>
          <p:nvPr/>
        </p:nvPicPr>
        <p:blipFill>
          <a:blip r:embed="rId5"/>
          <a:srcRect/>
          <a:stretch>
            <a:fillRect/>
          </a:stretch>
        </p:blipFill>
        <p:spPr bwMode="auto">
          <a:xfrm>
            <a:off x="530744" y="1313721"/>
            <a:ext cx="2592387" cy="1428750"/>
          </a:xfrm>
          <a:prstGeom prst="rect">
            <a:avLst/>
          </a:prstGeom>
          <a:noFill/>
          <a:ln w="38100">
            <a:solidFill>
              <a:srgbClr val="000000"/>
            </a:solidFill>
            <a:miter lim="800000"/>
            <a:headEnd/>
            <a:tailEnd/>
          </a:ln>
        </p:spPr>
      </p:pic>
      <p:pic>
        <p:nvPicPr>
          <p:cNvPr id="7" name="Picture 4" descr="良渚文化符号"/>
          <p:cNvPicPr>
            <a:picLocks noChangeAspect="1" noChangeArrowheads="1"/>
          </p:cNvPicPr>
          <p:nvPr/>
        </p:nvPicPr>
        <p:blipFill>
          <a:blip r:embed="rId6"/>
          <a:srcRect/>
          <a:stretch>
            <a:fillRect/>
          </a:stretch>
        </p:blipFill>
        <p:spPr bwMode="auto">
          <a:xfrm>
            <a:off x="3703639" y="1279525"/>
            <a:ext cx="1336675" cy="15557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latin typeface="微软雅黑" pitchFamily="34" charset="-122"/>
              <a:ea typeface="微软雅黑" pitchFamily="34" charset="-122"/>
            </a:endParaRPr>
          </a:p>
        </p:txBody>
      </p:sp>
      <p:sp>
        <p:nvSpPr>
          <p:cNvPr id="5" name="TextBox 1"/>
          <p:cNvSpPr txBox="1">
            <a:spLocks noChangeArrowheads="1"/>
          </p:cNvSpPr>
          <p:nvPr/>
        </p:nvSpPr>
        <p:spPr bwMode="auto">
          <a:xfrm>
            <a:off x="374650" y="611188"/>
            <a:ext cx="4824413" cy="1200321"/>
          </a:xfrm>
          <a:prstGeom prst="rect">
            <a:avLst/>
          </a:prstGeom>
          <a:noFill/>
          <a:ln w="9525">
            <a:noFill/>
            <a:miter lim="800000"/>
            <a:headEnd/>
            <a:tailEnd/>
          </a:ln>
        </p:spPr>
        <p:txBody>
          <a:bodyPr lIns="91431" tIns="45716" rIns="91431" bIns="45716">
            <a:spAutoFit/>
          </a:bodyPr>
          <a:lstStyle/>
          <a:p>
            <a:pPr>
              <a:lnSpc>
                <a:spcPct val="150000"/>
              </a:lnSpc>
            </a:pPr>
            <a:r>
              <a:rPr lang="zh-CN" altLang="en-US" sz="1200" dirty="0" smtClean="0">
                <a:latin typeface="楷体" pitchFamily="49" charset="-122"/>
                <a:ea typeface="楷体" pitchFamily="49" charset="-122"/>
              </a:rPr>
              <a:t>     汉字</a:t>
            </a:r>
            <a:r>
              <a:rPr lang="zh-CN" altLang="en-US" sz="1200" dirty="0">
                <a:latin typeface="楷体" pitchFamily="49" charset="-122"/>
                <a:ea typeface="楷体" pitchFamily="49" charset="-122"/>
              </a:rPr>
              <a:t>构型</a:t>
            </a:r>
            <a:r>
              <a:rPr lang="zh-CN" altLang="en-US" sz="1200" dirty="0" smtClean="0">
                <a:latin typeface="楷体" pitchFamily="49" charset="-122"/>
                <a:ea typeface="楷体" pitchFamily="49" charset="-122"/>
              </a:rPr>
              <a:t>独特，数量繁富，是</a:t>
            </a:r>
            <a:r>
              <a:rPr lang="zh-CN" altLang="en-US" sz="1200" dirty="0">
                <a:latin typeface="楷体" pitchFamily="49" charset="-122"/>
                <a:ea typeface="楷体" pitchFamily="49" charset="-122"/>
              </a:rPr>
              <a:t>一种行、义、音紧密结合的单体</a:t>
            </a:r>
            <a:r>
              <a:rPr lang="zh-CN" altLang="en-US" sz="1200" dirty="0" smtClean="0">
                <a:latin typeface="楷体" pitchFamily="49" charset="-122"/>
                <a:ea typeface="楷体" pitchFamily="49" charset="-122"/>
              </a:rPr>
              <a:t>文字，记录</a:t>
            </a:r>
            <a:r>
              <a:rPr lang="zh-CN" altLang="en-US" sz="1200" dirty="0">
                <a:latin typeface="楷体" pitchFamily="49" charset="-122"/>
                <a:ea typeface="楷体" pitchFamily="49" charset="-122"/>
              </a:rPr>
              <a:t>着世界上最大一支人群的“母语”。它经历了约</a:t>
            </a:r>
            <a:r>
              <a:rPr lang="en-US" altLang="zh-CN" sz="1200" dirty="0">
                <a:latin typeface="楷体" pitchFamily="49" charset="-122"/>
                <a:ea typeface="楷体" pitchFamily="49" charset="-122"/>
              </a:rPr>
              <a:t>7000</a:t>
            </a:r>
            <a:r>
              <a:rPr lang="zh-CN" altLang="en-US" sz="1200" dirty="0">
                <a:latin typeface="楷体" pitchFamily="49" charset="-122"/>
                <a:ea typeface="楷体" pitchFamily="49" charset="-122"/>
              </a:rPr>
              <a:t>年的</a:t>
            </a:r>
            <a:r>
              <a:rPr lang="zh-CN" altLang="en-US" sz="1200" dirty="0" smtClean="0">
                <a:latin typeface="楷体" pitchFamily="49" charset="-122"/>
                <a:ea typeface="楷体" pitchFamily="49" charset="-122"/>
              </a:rPr>
              <a:t>发展，至今</a:t>
            </a:r>
            <a:r>
              <a:rPr lang="zh-CN" altLang="en-US" sz="1200" dirty="0">
                <a:latin typeface="楷体" pitchFamily="49" charset="-122"/>
                <a:ea typeface="楷体" pitchFamily="49" charset="-122"/>
              </a:rPr>
              <a:t>仍充满活力。汉字不仅是一种传播和交流的</a:t>
            </a:r>
            <a:r>
              <a:rPr lang="zh-CN" altLang="en-US" sz="1200" dirty="0" smtClean="0">
                <a:latin typeface="楷体" pitchFamily="49" charset="-122"/>
                <a:ea typeface="楷体" pitchFamily="49" charset="-122"/>
              </a:rPr>
              <a:t>工具，它</a:t>
            </a:r>
            <a:r>
              <a:rPr lang="zh-CN" altLang="en-US" sz="1200" dirty="0">
                <a:latin typeface="楷体" pitchFamily="49" charset="-122"/>
                <a:ea typeface="楷体" pitchFamily="49" charset="-122"/>
              </a:rPr>
              <a:t>还作为基本</a:t>
            </a:r>
            <a:r>
              <a:rPr lang="zh-CN" altLang="en-US" sz="1200" dirty="0" smtClean="0">
                <a:latin typeface="楷体" pitchFamily="49" charset="-122"/>
                <a:ea typeface="楷体" pitchFamily="49" charset="-122"/>
              </a:rPr>
              <a:t>要素，构成</a:t>
            </a:r>
            <a:r>
              <a:rPr lang="zh-CN" altLang="en-US" sz="1200" dirty="0">
                <a:latin typeface="楷体" pitchFamily="49" charset="-122"/>
                <a:ea typeface="楷体" pitchFamily="49" charset="-122"/>
              </a:rPr>
              <a:t>了独特的东方书法、篆刻艺术。</a:t>
            </a:r>
          </a:p>
        </p:txBody>
      </p:sp>
      <p:sp>
        <p:nvSpPr>
          <p:cNvPr id="6" name="Text Box 15"/>
          <p:cNvSpPr txBox="1">
            <a:spLocks noChangeArrowheads="1"/>
          </p:cNvSpPr>
          <p:nvPr/>
        </p:nvSpPr>
        <p:spPr bwMode="auto">
          <a:xfrm>
            <a:off x="968108" y="1962219"/>
            <a:ext cx="3997325" cy="630934"/>
          </a:xfrm>
          <a:prstGeom prst="rect">
            <a:avLst/>
          </a:prstGeom>
          <a:noFill/>
          <a:ln w="28575">
            <a:solidFill>
              <a:schemeClr val="bg1">
                <a:lumMod val="85000"/>
              </a:schemeClr>
            </a:solidFill>
            <a:miter lim="800000"/>
            <a:headEnd/>
            <a:tailEnd/>
          </a:ln>
        </p:spPr>
        <p:txBody>
          <a:bodyPr lIns="91431" tIns="45716" rIns="91431" bIns="45716">
            <a:spAutoFit/>
          </a:bodyPr>
          <a:lstStyle/>
          <a:p>
            <a:pPr algn="ctr">
              <a:spcBef>
                <a:spcPct val="50000"/>
              </a:spcBef>
            </a:pPr>
            <a:r>
              <a:rPr lang="zh-CN" altLang="en-US" sz="1400" dirty="0">
                <a:solidFill>
                  <a:srgbClr val="000000"/>
                </a:solidFill>
                <a:latin typeface="微软雅黑" pitchFamily="34" charset="-122"/>
                <a:ea typeface="微软雅黑" pitchFamily="34" charset="-122"/>
              </a:rPr>
              <a:t>书法成为一门艺术在于它的</a:t>
            </a:r>
            <a:r>
              <a:rPr lang="zh-CN" altLang="en-US" sz="1400" dirty="0" smtClean="0">
                <a:solidFill>
                  <a:srgbClr val="000000"/>
                </a:solidFill>
                <a:latin typeface="微软雅黑" pitchFamily="34" charset="-122"/>
                <a:ea typeface="微软雅黑" pitchFamily="34" charset="-122"/>
              </a:rPr>
              <a:t>天生丽质；</a:t>
            </a:r>
            <a:endParaRPr lang="en-US" altLang="zh-CN" sz="1400" dirty="0">
              <a:solidFill>
                <a:srgbClr val="000000"/>
              </a:solidFill>
              <a:latin typeface="微软雅黑" pitchFamily="34" charset="-122"/>
              <a:ea typeface="微软雅黑" pitchFamily="34" charset="-122"/>
            </a:endParaRPr>
          </a:p>
          <a:p>
            <a:pPr algn="ctr">
              <a:spcBef>
                <a:spcPct val="50000"/>
              </a:spcBef>
            </a:pPr>
            <a:r>
              <a:rPr lang="zh-CN" altLang="en-US" sz="1400" dirty="0">
                <a:solidFill>
                  <a:srgbClr val="000000"/>
                </a:solidFill>
                <a:latin typeface="微软雅黑" pitchFamily="34" charset="-122"/>
                <a:ea typeface="微软雅黑" pitchFamily="34" charset="-122"/>
              </a:rPr>
              <a:t>独特的意蕴与</a:t>
            </a:r>
            <a:r>
              <a:rPr lang="zh-CN" altLang="en-US" sz="1400" dirty="0" smtClean="0">
                <a:solidFill>
                  <a:srgbClr val="000000"/>
                </a:solidFill>
                <a:latin typeface="微软雅黑" pitchFamily="34" charset="-122"/>
                <a:ea typeface="微软雅黑" pitchFamily="34" charset="-122"/>
              </a:rPr>
              <a:t>风格，世界</a:t>
            </a:r>
            <a:r>
              <a:rPr lang="zh-CN" altLang="en-US" sz="1400" dirty="0">
                <a:solidFill>
                  <a:srgbClr val="000000"/>
                </a:solidFill>
                <a:latin typeface="微软雅黑" pitchFamily="34" charset="-122"/>
                <a:ea typeface="微软雅黑" pitchFamily="34" charset="-122"/>
              </a:rPr>
              <a:t>文化宝库中的瑰宝。</a:t>
            </a: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pic>
        <p:nvPicPr>
          <p:cNvPr id="6" name="图片 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428782" y="133627"/>
            <a:ext cx="2891433" cy="2891433"/>
          </a:xfrm>
          <a:prstGeom prst="rect">
            <a:avLst/>
          </a:prstGeom>
        </p:spPr>
      </p:pic>
    </p:spTree>
  </p:cSld>
  <p:clrMapOvr>
    <a:masterClrMapping/>
  </p:clrMapOvr>
  <p:transition spd="slow" advClick="0" advTm="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Rectangle 2"/>
          <p:cNvSpPr>
            <a:spLocks noChangeArrowheads="1"/>
          </p:cNvSpPr>
          <p:nvPr/>
        </p:nvSpPr>
        <p:spPr bwMode="auto">
          <a:xfrm>
            <a:off x="658813" y="323850"/>
            <a:ext cx="4311650" cy="2249655"/>
          </a:xfrm>
          <a:prstGeom prst="rect">
            <a:avLst/>
          </a:prstGeom>
          <a:noFill/>
          <a:ln w="9525">
            <a:noFill/>
            <a:miter lim="800000"/>
            <a:headEnd/>
            <a:tailEnd/>
          </a:ln>
        </p:spPr>
        <p:txBody>
          <a:bodyPr lIns="48577" tIns="24289" rIns="48577" bIns="24289">
            <a:spAutoFit/>
          </a:bodyPr>
          <a:lstStyle/>
          <a:p>
            <a:endParaRPr lang="zh-CN" altLang="zh-CN" sz="1100" b="1" dirty="0">
              <a:ea typeface="黑体" pitchFamily="49" charset="-122"/>
            </a:endParaRPr>
          </a:p>
          <a:p>
            <a:r>
              <a:rPr lang="zh-CN" altLang="en-US" sz="1700" dirty="0">
                <a:latin typeface="微软雅黑" pitchFamily="34" charset="-122"/>
                <a:ea typeface="微软雅黑" pitchFamily="34" charset="-122"/>
              </a:rPr>
              <a:t>中国古代戏曲的源头</a:t>
            </a:r>
            <a:r>
              <a:rPr lang="zh-CN" altLang="zh-CN" sz="1700" dirty="0">
                <a:latin typeface="微软雅黑" pitchFamily="34" charset="-122"/>
                <a:ea typeface="微软雅黑" pitchFamily="34" charset="-122"/>
              </a:rPr>
              <a:t>——</a:t>
            </a:r>
            <a:r>
              <a:rPr lang="zh-CN" altLang="en-US" sz="1700" dirty="0">
                <a:solidFill>
                  <a:srgbClr val="FF0000"/>
                </a:solidFill>
                <a:latin typeface="微软雅黑" pitchFamily="34" charset="-122"/>
                <a:ea typeface="微软雅黑" pitchFamily="34" charset="-122"/>
              </a:rPr>
              <a:t>傩戏</a:t>
            </a:r>
          </a:p>
          <a:p>
            <a:endParaRPr lang="zh-CN" altLang="zh-CN" sz="1700" b="1" dirty="0">
              <a:solidFill>
                <a:srgbClr val="FF0000"/>
              </a:solidFill>
              <a:ea typeface="黑体" pitchFamily="49" charset="-122"/>
            </a:endParaRPr>
          </a:p>
          <a:p>
            <a:r>
              <a:rPr lang="zh-CN" altLang="zh-CN" sz="1400" dirty="0">
                <a:solidFill>
                  <a:srgbClr val="FF0000"/>
                </a:solidFill>
                <a:latin typeface="微软雅黑" pitchFamily="34" charset="-122"/>
                <a:ea typeface="微软雅黑" pitchFamily="34" charset="-122"/>
              </a:rPr>
              <a:t>1</a:t>
            </a:r>
            <a:r>
              <a:rPr lang="en-US" altLang="zh-CN" sz="1400" dirty="0">
                <a:solidFill>
                  <a:srgbClr val="FF0000"/>
                </a:solidFill>
                <a:latin typeface="微软雅黑" pitchFamily="34" charset="-122"/>
                <a:ea typeface="微软雅黑" pitchFamily="34" charset="-122"/>
              </a:rPr>
              <a:t>.</a:t>
            </a:r>
            <a:r>
              <a:rPr lang="zh-CN" altLang="en-US" sz="1400" dirty="0" smtClean="0">
                <a:solidFill>
                  <a:srgbClr val="FF0000"/>
                </a:solidFill>
                <a:latin typeface="微软雅黑" pitchFamily="34" charset="-122"/>
                <a:ea typeface="微软雅黑" pitchFamily="34" charset="-122"/>
              </a:rPr>
              <a:t>产生：</a:t>
            </a:r>
            <a:r>
              <a:rPr lang="zh-CN" altLang="en-US" sz="1400" dirty="0" smtClean="0">
                <a:latin typeface="微软雅黑" pitchFamily="34" charset="-122"/>
                <a:ea typeface="微软雅黑" pitchFamily="34" charset="-122"/>
              </a:rPr>
              <a:t>原始时代，辟邪</a:t>
            </a:r>
            <a:r>
              <a:rPr lang="zh-CN" altLang="en-US" sz="1400" dirty="0">
                <a:latin typeface="微软雅黑" pitchFamily="34" charset="-122"/>
                <a:ea typeface="微软雅黑" pitchFamily="34" charset="-122"/>
              </a:rPr>
              <a:t>消灾</a:t>
            </a:r>
          </a:p>
          <a:p>
            <a:endParaRPr lang="zh-CN" altLang="en-US" sz="1400" dirty="0">
              <a:solidFill>
                <a:srgbClr val="FF0000"/>
              </a:solidFill>
              <a:latin typeface="微软雅黑" pitchFamily="34" charset="-122"/>
              <a:ea typeface="微软雅黑" pitchFamily="34" charset="-122"/>
            </a:endParaRPr>
          </a:p>
          <a:p>
            <a:r>
              <a:rPr lang="zh-CN" altLang="zh-CN" sz="1400" dirty="0">
                <a:solidFill>
                  <a:srgbClr val="FF0000"/>
                </a:solidFill>
                <a:latin typeface="微软雅黑" pitchFamily="34" charset="-122"/>
                <a:ea typeface="微软雅黑" pitchFamily="34" charset="-122"/>
              </a:rPr>
              <a:t>2</a:t>
            </a:r>
            <a:r>
              <a:rPr lang="en-US" altLang="zh-CN" sz="1400" dirty="0">
                <a:solidFill>
                  <a:srgbClr val="FF0000"/>
                </a:solidFill>
                <a:latin typeface="微软雅黑" pitchFamily="34" charset="-122"/>
                <a:ea typeface="微软雅黑" pitchFamily="34" charset="-122"/>
              </a:rPr>
              <a:t>.</a:t>
            </a:r>
            <a:r>
              <a:rPr lang="zh-CN" altLang="en-US" sz="1400" dirty="0" smtClean="0">
                <a:solidFill>
                  <a:srgbClr val="FF0000"/>
                </a:solidFill>
                <a:latin typeface="微软雅黑" pitchFamily="34" charset="-122"/>
                <a:ea typeface="微软雅黑" pitchFamily="34" charset="-122"/>
              </a:rPr>
              <a:t>发展：</a:t>
            </a:r>
            <a:r>
              <a:rPr lang="zh-CN" altLang="en-US" sz="1400" dirty="0" smtClean="0">
                <a:latin typeface="微软雅黑" pitchFamily="34" charset="-122"/>
                <a:ea typeface="微软雅黑" pitchFamily="34" charset="-122"/>
              </a:rPr>
              <a:t>傩</a:t>
            </a:r>
            <a:r>
              <a:rPr lang="zh-CN" altLang="en-US" sz="1400" dirty="0">
                <a:latin typeface="微软雅黑" pitchFamily="34" charset="-122"/>
                <a:ea typeface="微软雅黑" pitchFamily="34" charset="-122"/>
              </a:rPr>
              <a:t>仪（先秦</a:t>
            </a:r>
            <a:r>
              <a:rPr lang="zh-CN" altLang="en-US" sz="1400" dirty="0" smtClean="0">
                <a:latin typeface="微软雅黑" pitchFamily="34" charset="-122"/>
                <a:ea typeface="微软雅黑" pitchFamily="34" charset="-122"/>
              </a:rPr>
              <a:t>），傩</a:t>
            </a:r>
            <a:r>
              <a:rPr lang="zh-CN" altLang="en-US" sz="1400" dirty="0">
                <a:latin typeface="微软雅黑" pitchFamily="34" charset="-122"/>
                <a:ea typeface="微软雅黑" pitchFamily="34" charset="-122"/>
              </a:rPr>
              <a:t>戏（演变）</a:t>
            </a:r>
          </a:p>
          <a:p>
            <a:endParaRPr lang="zh-CN" altLang="en-US" sz="1400" dirty="0">
              <a:latin typeface="微软雅黑" pitchFamily="34" charset="-122"/>
              <a:ea typeface="微软雅黑" pitchFamily="34" charset="-122"/>
            </a:endParaRPr>
          </a:p>
          <a:p>
            <a:r>
              <a:rPr lang="zh-CN" altLang="zh-CN" sz="1400" dirty="0">
                <a:solidFill>
                  <a:srgbClr val="FF0000"/>
                </a:solidFill>
                <a:latin typeface="微软雅黑" pitchFamily="34" charset="-122"/>
                <a:ea typeface="微软雅黑" pitchFamily="34" charset="-122"/>
              </a:rPr>
              <a:t>3</a:t>
            </a:r>
            <a:r>
              <a:rPr lang="en-US" altLang="zh-CN" sz="1400" dirty="0">
                <a:solidFill>
                  <a:srgbClr val="FF0000"/>
                </a:solidFill>
                <a:latin typeface="微软雅黑" pitchFamily="34" charset="-122"/>
                <a:ea typeface="微软雅黑" pitchFamily="34" charset="-122"/>
              </a:rPr>
              <a:t>.</a:t>
            </a:r>
            <a:r>
              <a:rPr lang="zh-CN" altLang="en-US" sz="1400" dirty="0" smtClean="0">
                <a:solidFill>
                  <a:srgbClr val="FF0000"/>
                </a:solidFill>
                <a:latin typeface="微软雅黑" pitchFamily="34" charset="-122"/>
                <a:ea typeface="微软雅黑" pitchFamily="34" charset="-122"/>
              </a:rPr>
              <a:t>特点：</a:t>
            </a:r>
            <a:r>
              <a:rPr lang="zh-CN" altLang="en-US" sz="1400" dirty="0" smtClean="0">
                <a:latin typeface="微软雅黑" pitchFamily="34" charset="-122"/>
                <a:ea typeface="微软雅黑" pitchFamily="34" charset="-122"/>
              </a:rPr>
              <a:t>服饰</a:t>
            </a:r>
            <a:r>
              <a:rPr lang="zh-CN" altLang="en-US" sz="1400" dirty="0">
                <a:latin typeface="微软雅黑" pitchFamily="34" charset="-122"/>
                <a:ea typeface="微软雅黑" pitchFamily="34" charset="-122"/>
              </a:rPr>
              <a:t>绚丽、载歌载舞</a:t>
            </a:r>
            <a:endParaRPr lang="zh-CN" altLang="en-US" sz="1400" dirty="0">
              <a:solidFill>
                <a:srgbClr val="FF0000"/>
              </a:solidFill>
              <a:latin typeface="微软雅黑" pitchFamily="34" charset="-122"/>
              <a:ea typeface="微软雅黑" pitchFamily="34" charset="-122"/>
            </a:endParaRPr>
          </a:p>
          <a:p>
            <a:endParaRPr lang="zh-CN" altLang="en-US" sz="1400" dirty="0">
              <a:solidFill>
                <a:srgbClr val="FF0000"/>
              </a:solidFill>
              <a:latin typeface="微软雅黑" pitchFamily="34" charset="-122"/>
              <a:ea typeface="微软雅黑" pitchFamily="34" charset="-122"/>
            </a:endParaRPr>
          </a:p>
          <a:p>
            <a:r>
              <a:rPr lang="zh-CN" altLang="zh-CN" sz="1400" dirty="0">
                <a:solidFill>
                  <a:srgbClr val="FF0000"/>
                </a:solidFill>
                <a:latin typeface="微软雅黑" pitchFamily="34" charset="-122"/>
                <a:ea typeface="微软雅黑" pitchFamily="34" charset="-122"/>
              </a:rPr>
              <a:t>4</a:t>
            </a:r>
            <a:r>
              <a:rPr lang="en-US" altLang="zh-CN" sz="1400" dirty="0">
                <a:solidFill>
                  <a:srgbClr val="FF0000"/>
                </a:solidFill>
                <a:latin typeface="微软雅黑" pitchFamily="34" charset="-122"/>
                <a:ea typeface="微软雅黑" pitchFamily="34" charset="-122"/>
              </a:rPr>
              <a:t>.</a:t>
            </a:r>
            <a:r>
              <a:rPr lang="zh-CN" altLang="en-US" sz="1400" dirty="0" smtClean="0">
                <a:solidFill>
                  <a:srgbClr val="FF0000"/>
                </a:solidFill>
                <a:latin typeface="微软雅黑" pitchFamily="34" charset="-122"/>
                <a:ea typeface="微软雅黑" pitchFamily="34" charset="-122"/>
              </a:rPr>
              <a:t>意义：</a:t>
            </a:r>
            <a:r>
              <a:rPr lang="zh-CN" altLang="en-US" sz="1400" dirty="0" smtClean="0">
                <a:latin typeface="微软雅黑" pitchFamily="34" charset="-122"/>
                <a:ea typeface="微软雅黑" pitchFamily="34" charset="-122"/>
              </a:rPr>
              <a:t>我国</a:t>
            </a:r>
            <a:r>
              <a:rPr lang="zh-CN" altLang="en-US" sz="1400" dirty="0">
                <a:latin typeface="微软雅黑" pitchFamily="34" charset="-122"/>
                <a:ea typeface="微软雅黑" pitchFamily="34" charset="-122"/>
              </a:rPr>
              <a:t>最古老的戏剧源头之一</a:t>
            </a:r>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grpSp>
        <p:nvGrpSpPr>
          <p:cNvPr id="4" name="Group 12"/>
          <p:cNvGrpSpPr>
            <a:grpSpLocks/>
          </p:cNvGrpSpPr>
          <p:nvPr/>
        </p:nvGrpSpPr>
        <p:grpSpPr bwMode="auto">
          <a:xfrm>
            <a:off x="634265" y="346142"/>
            <a:ext cx="2119565" cy="1686352"/>
            <a:chOff x="521" y="1979"/>
            <a:chExt cx="1905" cy="2249"/>
          </a:xfrm>
        </p:grpSpPr>
        <p:pic>
          <p:nvPicPr>
            <p:cNvPr id="5" name="Picture 10" descr="未标题-1 拷贝"/>
            <p:cNvPicPr>
              <a:picLocks noChangeAspect="1" noChangeArrowheads="1"/>
            </p:cNvPicPr>
            <p:nvPr/>
          </p:nvPicPr>
          <p:blipFill>
            <a:blip r:embed="rId5"/>
            <a:srcRect/>
            <a:stretch>
              <a:fillRect/>
            </a:stretch>
          </p:blipFill>
          <p:spPr bwMode="auto">
            <a:xfrm>
              <a:off x="748" y="1979"/>
              <a:ext cx="1334" cy="1513"/>
            </a:xfrm>
            <a:prstGeom prst="rect">
              <a:avLst/>
            </a:prstGeom>
            <a:noFill/>
            <a:ln w="19050">
              <a:solidFill>
                <a:schemeClr val="bg1"/>
              </a:solidFill>
              <a:miter lim="800000"/>
              <a:headEnd/>
              <a:tailEnd/>
            </a:ln>
          </p:spPr>
        </p:pic>
        <p:sp>
          <p:nvSpPr>
            <p:cNvPr id="6" name="Rectangle 11"/>
            <p:cNvSpPr>
              <a:spLocks noChangeArrowheads="1"/>
            </p:cNvSpPr>
            <p:nvPr/>
          </p:nvSpPr>
          <p:spPr bwMode="auto">
            <a:xfrm>
              <a:off x="521" y="3612"/>
              <a:ext cx="1905" cy="616"/>
            </a:xfrm>
            <a:prstGeom prst="rect">
              <a:avLst/>
            </a:prstGeom>
            <a:noFill/>
            <a:ln w="9525">
              <a:noFill/>
              <a:miter lim="800000"/>
              <a:headEnd/>
              <a:tailEnd/>
            </a:ln>
          </p:spPr>
          <p:txBody>
            <a:bodyPr>
              <a:spAutoFit/>
            </a:bodyPr>
            <a:lstStyle/>
            <a:p>
              <a:r>
                <a:rPr lang="zh-CN" altLang="en-US" sz="1200" dirty="0">
                  <a:latin typeface="楷体" pitchFamily="49" charset="-122"/>
                  <a:ea typeface="楷体" pitchFamily="49" charset="-122"/>
                </a:rPr>
                <a:t>三星堆铜人</a:t>
              </a:r>
              <a:r>
                <a:rPr lang="zh-CN" altLang="en-US" sz="1200" dirty="0" smtClean="0">
                  <a:latin typeface="楷体" pitchFamily="49" charset="-122"/>
                  <a:ea typeface="楷体" pitchFamily="49" charset="-122"/>
                </a:rPr>
                <a:t>面具，这</a:t>
              </a:r>
              <a:r>
                <a:rPr lang="zh-CN" altLang="en-US" sz="1200" dirty="0">
                  <a:latin typeface="楷体" pitchFamily="49" charset="-122"/>
                  <a:ea typeface="楷体" pitchFamily="49" charset="-122"/>
                </a:rPr>
                <a:t>是迄今发现的最早的傩戏面具。</a:t>
              </a:r>
            </a:p>
          </p:txBody>
        </p:sp>
      </p:grpSp>
      <p:pic>
        <p:nvPicPr>
          <p:cNvPr id="7" name="Picture 5"/>
          <p:cNvPicPr>
            <a:picLocks noChangeAspect="1" noChangeArrowheads="1"/>
          </p:cNvPicPr>
          <p:nvPr/>
        </p:nvPicPr>
        <p:blipFill>
          <a:blip r:embed="rId6"/>
          <a:srcRect/>
          <a:stretch>
            <a:fillRect/>
          </a:stretch>
        </p:blipFill>
        <p:spPr bwMode="auto">
          <a:xfrm>
            <a:off x="3140112" y="538805"/>
            <a:ext cx="1249363" cy="927100"/>
          </a:xfrm>
          <a:prstGeom prst="rect">
            <a:avLst/>
          </a:prstGeom>
          <a:noFill/>
          <a:ln w="9525">
            <a:noFill/>
            <a:miter lim="800000"/>
            <a:headEnd/>
            <a:tailEnd/>
          </a:ln>
        </p:spPr>
      </p:pic>
      <p:sp>
        <p:nvSpPr>
          <p:cNvPr id="8" name="Rectangle 7"/>
          <p:cNvSpPr>
            <a:spLocks noChangeArrowheads="1"/>
          </p:cNvSpPr>
          <p:nvPr/>
        </p:nvSpPr>
        <p:spPr bwMode="auto">
          <a:xfrm>
            <a:off x="424791" y="2024766"/>
            <a:ext cx="4968875" cy="882929"/>
          </a:xfrm>
          <a:prstGeom prst="rect">
            <a:avLst/>
          </a:prstGeom>
          <a:noFill/>
          <a:ln w="9525">
            <a:noFill/>
            <a:miter lim="800000"/>
            <a:headEnd/>
            <a:tailEnd/>
          </a:ln>
        </p:spPr>
        <p:txBody>
          <a:bodyPr lIns="51430" tIns="25715" rIns="51430" bIns="25715" anchor="ctr">
            <a:spAutoFit/>
          </a:bodyPr>
          <a:lstStyle/>
          <a:p>
            <a:pPr>
              <a:lnSpc>
                <a:spcPct val="150000"/>
              </a:lnSpc>
              <a:defRPr/>
            </a:pPr>
            <a:r>
              <a:rPr lang="en-US" altLang="zh-CN" b="1" dirty="0">
                <a:solidFill>
                  <a:srgbClr val="0033CC"/>
                </a:solidFill>
                <a:latin typeface="黑体" pitchFamily="49" charset="-122"/>
                <a:ea typeface="黑体" pitchFamily="49" charset="-122"/>
              </a:rPr>
              <a:t>    </a:t>
            </a:r>
            <a:r>
              <a:rPr lang="en-US" altLang="zh-CN" b="1" dirty="0" smtClean="0">
                <a:solidFill>
                  <a:srgbClr val="0033CC"/>
                </a:solidFill>
                <a:latin typeface="黑体" pitchFamily="49" charset="-122"/>
                <a:ea typeface="黑体" pitchFamily="49" charset="-122"/>
              </a:rPr>
              <a:t>  </a:t>
            </a:r>
            <a:r>
              <a:rPr lang="zh-CN" altLang="en-US" sz="1200" dirty="0" smtClean="0">
                <a:solidFill>
                  <a:srgbClr val="C00000"/>
                </a:solidFill>
                <a:latin typeface="微软雅黑" pitchFamily="34" charset="-122"/>
                <a:ea typeface="微软雅黑" pitchFamily="34" charset="-122"/>
              </a:rPr>
              <a:t>傩</a:t>
            </a:r>
            <a:r>
              <a:rPr lang="zh-CN" altLang="en-US" sz="1200" dirty="0" smtClean="0">
                <a:latin typeface="微软雅黑" pitchFamily="34" charset="-122"/>
                <a:ea typeface="微软雅黑" pitchFamily="34" charset="-122"/>
              </a:rPr>
              <a:t>字，从</a:t>
            </a:r>
            <a:r>
              <a:rPr lang="zh-CN" altLang="en-US" sz="1200" dirty="0" smtClean="0">
                <a:solidFill>
                  <a:srgbClr val="C00000"/>
                </a:solidFill>
                <a:latin typeface="微软雅黑" pitchFamily="34" charset="-122"/>
                <a:ea typeface="微软雅黑" pitchFamily="34" charset="-122"/>
              </a:rPr>
              <a:t>人</a:t>
            </a:r>
            <a:r>
              <a:rPr lang="zh-CN" altLang="en-US" sz="1200" dirty="0" smtClean="0">
                <a:latin typeface="微软雅黑" pitchFamily="34" charset="-122"/>
                <a:ea typeface="微软雅黑" pitchFamily="34" charset="-122"/>
              </a:rPr>
              <a:t>，从</a:t>
            </a:r>
            <a:r>
              <a:rPr lang="zh-CN" altLang="en-US" sz="1200" dirty="0" smtClean="0">
                <a:solidFill>
                  <a:srgbClr val="C00000"/>
                </a:solidFill>
                <a:latin typeface="微软雅黑" pitchFamily="34" charset="-122"/>
                <a:ea typeface="微软雅黑" pitchFamily="34" charset="-122"/>
              </a:rPr>
              <a:t>难</a:t>
            </a:r>
            <a:r>
              <a:rPr lang="zh-CN" altLang="en-US" sz="1200" dirty="0" smtClean="0">
                <a:latin typeface="微软雅黑" pitchFamily="34" charset="-122"/>
                <a:ea typeface="微软雅黑" pitchFamily="34" charset="-122"/>
              </a:rPr>
              <a:t>，</a:t>
            </a:r>
            <a:r>
              <a:rPr lang="zh-CN" altLang="en-US" sz="1200" dirty="0" smtClean="0">
                <a:solidFill>
                  <a:schemeClr val="accent4">
                    <a:lumMod val="10000"/>
                  </a:schemeClr>
                </a:solidFill>
                <a:latin typeface="微软雅黑" pitchFamily="34" charset="-122"/>
                <a:ea typeface="微软雅黑" pitchFamily="34" charset="-122"/>
              </a:rPr>
              <a:t>是</a:t>
            </a:r>
            <a:r>
              <a:rPr lang="zh-CN" altLang="en-US" sz="1200" dirty="0">
                <a:solidFill>
                  <a:schemeClr val="accent4">
                    <a:lumMod val="10000"/>
                  </a:schemeClr>
                </a:solidFill>
                <a:latin typeface="微软雅黑" pitchFamily="34" charset="-122"/>
                <a:ea typeface="微软雅黑" pitchFamily="34" charset="-122"/>
              </a:rPr>
              <a:t>由人和难两字组成。不妨</a:t>
            </a:r>
            <a:r>
              <a:rPr lang="zh-CN" altLang="en-US" sz="1200" dirty="0" smtClean="0">
                <a:solidFill>
                  <a:schemeClr val="accent4">
                    <a:lumMod val="10000"/>
                  </a:schemeClr>
                </a:solidFill>
                <a:latin typeface="微软雅黑" pitchFamily="34" charset="-122"/>
                <a:ea typeface="微软雅黑" pitchFamily="34" charset="-122"/>
              </a:rPr>
              <a:t>说，傩</a:t>
            </a:r>
            <a:r>
              <a:rPr lang="zh-CN" altLang="en-US" sz="1200" dirty="0">
                <a:solidFill>
                  <a:schemeClr val="accent4">
                    <a:lumMod val="10000"/>
                  </a:schemeClr>
                </a:solidFill>
                <a:latin typeface="微软雅黑" pitchFamily="34" charset="-122"/>
                <a:ea typeface="微软雅黑" pitchFamily="34" charset="-122"/>
              </a:rPr>
              <a:t>是古人</a:t>
            </a:r>
            <a:r>
              <a:rPr lang="zh-CN" altLang="en-US" sz="1200" dirty="0">
                <a:solidFill>
                  <a:srgbClr val="C00000"/>
                </a:solidFill>
                <a:latin typeface="微软雅黑" pitchFamily="34" charset="-122"/>
                <a:ea typeface="微软雅黑" pitchFamily="34" charset="-122"/>
              </a:rPr>
              <a:t>对灾难</a:t>
            </a:r>
            <a:r>
              <a:rPr lang="zh-CN" altLang="en-US" sz="1200" dirty="0">
                <a:solidFill>
                  <a:schemeClr val="accent4">
                    <a:lumMod val="10000"/>
                  </a:schemeClr>
                </a:solidFill>
                <a:latin typeface="微软雅黑" pitchFamily="34" charset="-122"/>
                <a:ea typeface="微软雅黑" pitchFamily="34" charset="-122"/>
              </a:rPr>
              <a:t>的勇敢挑战。或者</a:t>
            </a:r>
            <a:r>
              <a:rPr lang="zh-CN" altLang="en-US" sz="1200" dirty="0" smtClean="0">
                <a:solidFill>
                  <a:schemeClr val="accent4">
                    <a:lumMod val="10000"/>
                  </a:schemeClr>
                </a:solidFill>
                <a:latin typeface="微软雅黑" pitchFamily="34" charset="-122"/>
                <a:ea typeface="微软雅黑" pitchFamily="34" charset="-122"/>
              </a:rPr>
              <a:t>说，傩</a:t>
            </a:r>
            <a:r>
              <a:rPr lang="zh-CN" altLang="en-US" sz="1200" dirty="0">
                <a:solidFill>
                  <a:schemeClr val="accent4">
                    <a:lumMod val="10000"/>
                  </a:schemeClr>
                </a:solidFill>
                <a:latin typeface="微软雅黑" pitchFamily="34" charset="-122"/>
                <a:ea typeface="微软雅黑" pitchFamily="34" charset="-122"/>
              </a:rPr>
              <a:t>是古人通过巫术方法来寻求人类同自然的平衡。 </a:t>
            </a: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4" name="文本框 3"/>
          <p:cNvSpPr txBox="1">
            <a:spLocks noChangeArrowheads="1"/>
          </p:cNvSpPr>
          <p:nvPr/>
        </p:nvSpPr>
        <p:spPr bwMode="auto">
          <a:xfrm>
            <a:off x="328613" y="122238"/>
            <a:ext cx="5121158" cy="3265317"/>
          </a:xfrm>
          <a:prstGeom prst="rect">
            <a:avLst/>
          </a:prstGeom>
          <a:noFill/>
          <a:ln w="9525">
            <a:noFill/>
            <a:miter lim="800000"/>
            <a:headEnd/>
            <a:tailEnd/>
          </a:ln>
        </p:spPr>
        <p:txBody>
          <a:bodyPr wrap="square" lIns="48577" tIns="24289" rIns="48577" bIns="24289">
            <a:spAutoFit/>
          </a:bodyPr>
          <a:lstStyle/>
          <a:p>
            <a:r>
              <a:rPr lang="zh-CN" altLang="en-US" sz="1200" dirty="0" smtClean="0">
                <a:latin typeface="微软雅黑" pitchFamily="34" charset="-122"/>
                <a:ea typeface="微软雅黑" pitchFamily="34" charset="-122"/>
              </a:rPr>
              <a:t>例题：遗迹</a:t>
            </a:r>
            <a:r>
              <a:rPr lang="zh-CN" altLang="en-US" sz="1200" dirty="0">
                <a:latin typeface="微软雅黑" pitchFamily="34" charset="-122"/>
                <a:ea typeface="微软雅黑" pitchFamily="34" charset="-122"/>
              </a:rPr>
              <a:t>遗物为研究古代社会风貌提供了重要物证。回答下列相关问题。</a:t>
            </a:r>
          </a:p>
          <a:p>
            <a:pPr>
              <a:lnSpc>
                <a:spcPct val="150000"/>
              </a:lnSpc>
            </a:pPr>
            <a:r>
              <a:rPr lang="zh-CN" altLang="en-US" sz="1100" dirty="0">
                <a:latin typeface="楷体" pitchFamily="49" charset="-122"/>
                <a:ea typeface="楷体" pitchFamily="49" charset="-122"/>
              </a:rPr>
              <a:t>材料一   </a:t>
            </a:r>
            <a:r>
              <a:rPr lang="zh-CN" altLang="en-US" sz="1100" dirty="0">
                <a:solidFill>
                  <a:srgbClr val="FF0000"/>
                </a:solidFill>
                <a:latin typeface="楷体" pitchFamily="49" charset="-122"/>
                <a:ea typeface="楷体" pitchFamily="49" charset="-122"/>
              </a:rPr>
              <a:t>位于河南省新郑的裴李岗遗址</a:t>
            </a:r>
            <a:r>
              <a:rPr lang="zh-CN" altLang="en-US" sz="1100" dirty="0">
                <a:latin typeface="楷体" pitchFamily="49" charset="-122"/>
                <a:ea typeface="楷体" pitchFamily="49" charset="-122"/>
              </a:rPr>
              <a:t>出土的典型器物有锯齿石镰、条型石铲、陶壶、三足陶钵、筒形罐。还出土了陶塑猪、羊等原始艺术品。反映出我国黄河流域8000年前人们的生活面貌。</a:t>
            </a:r>
          </a:p>
          <a:p>
            <a:pPr>
              <a:lnSpc>
                <a:spcPct val="150000"/>
              </a:lnSpc>
            </a:pPr>
            <a:r>
              <a:rPr lang="zh-CN" altLang="en-US" sz="1100" dirty="0">
                <a:latin typeface="楷体" pitchFamily="49" charset="-122"/>
                <a:ea typeface="楷体" pitchFamily="49" charset="-122"/>
              </a:rPr>
              <a:t>    </a:t>
            </a:r>
            <a:r>
              <a:rPr lang="zh-CN" altLang="en-US" sz="1100" dirty="0">
                <a:solidFill>
                  <a:srgbClr val="FF0000"/>
                </a:solidFill>
                <a:latin typeface="楷体" pitchFamily="49" charset="-122"/>
                <a:ea typeface="楷体" pitchFamily="49" charset="-122"/>
              </a:rPr>
              <a:t>甘肃临夏大何庄遗址</a:t>
            </a:r>
            <a:r>
              <a:rPr lang="zh-CN" altLang="en-US" sz="1100" dirty="0">
                <a:latin typeface="楷体" pitchFamily="49" charset="-122"/>
                <a:ea typeface="楷体" pitchFamily="49" charset="-122"/>
              </a:rPr>
              <a:t>发现七座</a:t>
            </a:r>
            <a:r>
              <a:rPr lang="zh-CN" altLang="en-US" sz="1100" dirty="0" smtClean="0">
                <a:latin typeface="楷体" pitchFamily="49" charset="-122"/>
                <a:ea typeface="楷体" pitchFamily="49" charset="-122"/>
              </a:rPr>
              <a:t>房基，随葬</a:t>
            </a:r>
            <a:r>
              <a:rPr lang="zh-CN" altLang="en-US" sz="1100" dirty="0">
                <a:latin typeface="楷体" pitchFamily="49" charset="-122"/>
                <a:ea typeface="楷体" pitchFamily="49" charset="-122"/>
              </a:rPr>
              <a:t>陶罐中还保存着小半罐被火烧焦的粟</a:t>
            </a:r>
            <a:r>
              <a:rPr lang="zh-CN" altLang="en-US" sz="1100" dirty="0" smtClean="0">
                <a:latin typeface="楷体" pitchFamily="49" charset="-122"/>
                <a:ea typeface="楷体" pitchFamily="49" charset="-122"/>
              </a:rPr>
              <a:t>粒，出土</a:t>
            </a:r>
            <a:r>
              <a:rPr lang="zh-CN" altLang="en-US" sz="1100" dirty="0">
                <a:latin typeface="楷体" pitchFamily="49" charset="-122"/>
                <a:ea typeface="楷体" pitchFamily="49" charset="-122"/>
              </a:rPr>
              <a:t>大量石制、骨制、角制</a:t>
            </a:r>
            <a:r>
              <a:rPr lang="zh-CN" altLang="en-US" sz="1100" dirty="0" smtClean="0">
                <a:latin typeface="楷体" pitchFamily="49" charset="-122"/>
                <a:ea typeface="楷体" pitchFamily="49" charset="-122"/>
              </a:rPr>
              <a:t>工具，还有</a:t>
            </a:r>
            <a:r>
              <a:rPr lang="zh-CN" altLang="en-US" sz="1100" dirty="0">
                <a:latin typeface="楷体" pitchFamily="49" charset="-122"/>
                <a:ea typeface="楷体" pitchFamily="49" charset="-122"/>
              </a:rPr>
              <a:t>陶制纺轮56</a:t>
            </a:r>
            <a:r>
              <a:rPr lang="zh-CN" altLang="en-US" sz="1100" dirty="0" smtClean="0">
                <a:latin typeface="楷体" pitchFamily="49" charset="-122"/>
                <a:ea typeface="楷体" pitchFamily="49" charset="-122"/>
              </a:rPr>
              <a:t>件， </a:t>
            </a:r>
            <a:r>
              <a:rPr lang="zh-CN" altLang="en-US" sz="1100" dirty="0">
                <a:latin typeface="楷体" pitchFamily="49" charset="-122"/>
                <a:ea typeface="楷体" pitchFamily="49" charset="-122"/>
              </a:rPr>
              <a:t>并发现铜匕一件。家畜已能鉴别出猪、牛、羊三种。</a:t>
            </a:r>
          </a:p>
          <a:p>
            <a:pPr>
              <a:lnSpc>
                <a:spcPct val="150000"/>
              </a:lnSpc>
            </a:pPr>
            <a:r>
              <a:rPr lang="zh-CN" altLang="en-US" sz="1100" dirty="0">
                <a:latin typeface="楷体" pitchFamily="49" charset="-122"/>
                <a:ea typeface="楷体" pitchFamily="49" charset="-122"/>
              </a:rPr>
              <a:t>材料二  </a:t>
            </a:r>
            <a:r>
              <a:rPr lang="zh-CN" altLang="en-US" sz="1100" dirty="0">
                <a:solidFill>
                  <a:srgbClr val="FF0000"/>
                </a:solidFill>
                <a:latin typeface="楷体" pitchFamily="49" charset="-122"/>
                <a:ea typeface="楷体" pitchFamily="49" charset="-122"/>
              </a:rPr>
              <a:t>河姆渡遗址是中国长江下游地</a:t>
            </a:r>
            <a:r>
              <a:rPr lang="zh-CN" altLang="en-US" sz="1100" dirty="0">
                <a:latin typeface="楷体" pitchFamily="49" charset="-122"/>
                <a:ea typeface="楷体" pitchFamily="49" charset="-122"/>
              </a:rPr>
              <a:t>区的新石器时代文化的代表。稻穗纹陶盆（见右图）……一株穗</a:t>
            </a:r>
            <a:r>
              <a:rPr lang="zh-CN" altLang="en-US" sz="1100" dirty="0" smtClean="0">
                <a:latin typeface="楷体" pitchFamily="49" charset="-122"/>
                <a:ea typeface="楷体" pitchFamily="49" charset="-122"/>
              </a:rPr>
              <a:t>居中，直立向上，另外</a:t>
            </a:r>
            <a:r>
              <a:rPr lang="zh-CN" altLang="en-US" sz="1100" dirty="0">
                <a:latin typeface="楷体" pitchFamily="49" charset="-122"/>
                <a:ea typeface="楷体" pitchFamily="49" charset="-122"/>
              </a:rPr>
              <a:t>两</a:t>
            </a:r>
            <a:r>
              <a:rPr lang="zh-CN" altLang="en-US" sz="1100" dirty="0" smtClean="0">
                <a:latin typeface="楷体" pitchFamily="49" charset="-122"/>
                <a:ea typeface="楷体" pitchFamily="49" charset="-122"/>
              </a:rPr>
              <a:t>束，沉甸甸</a:t>
            </a:r>
            <a:r>
              <a:rPr lang="zh-CN" altLang="en-US" sz="1100" dirty="0">
                <a:latin typeface="楷体" pitchFamily="49" charset="-122"/>
                <a:ea typeface="楷体" pitchFamily="49" charset="-122"/>
              </a:rPr>
              <a:t>的谷粒向两边下垂。</a:t>
            </a:r>
          </a:p>
          <a:p>
            <a:pPr algn="r">
              <a:lnSpc>
                <a:spcPct val="150000"/>
              </a:lnSpc>
            </a:pPr>
            <a:r>
              <a:rPr lang="zh-CN" altLang="en-US" sz="1100" dirty="0">
                <a:latin typeface="楷体" pitchFamily="49" charset="-122"/>
                <a:ea typeface="楷体" pitchFamily="49" charset="-122"/>
              </a:rPr>
              <a:t>          ──</a:t>
            </a:r>
            <a:r>
              <a:rPr lang="zh-CN" altLang="en-US" sz="1100" dirty="0" smtClean="0">
                <a:latin typeface="楷体" pitchFamily="49" charset="-122"/>
                <a:ea typeface="楷体" pitchFamily="49" charset="-122"/>
              </a:rPr>
              <a:t>《浙江河姆渡遗址第二期发掘的主要收获》</a:t>
            </a:r>
          </a:p>
          <a:p>
            <a:pPr>
              <a:lnSpc>
                <a:spcPct val="150000"/>
              </a:lnSpc>
            </a:pPr>
            <a:endParaRPr lang="en-US" altLang="zh-CN" sz="1100" b="1" dirty="0" smtClean="0"/>
          </a:p>
          <a:p>
            <a:endParaRPr lang="en-US" altLang="zh-CN" sz="1100" b="1" dirty="0" smtClean="0"/>
          </a:p>
          <a:p>
            <a:endParaRPr lang="en-US" altLang="zh-CN" sz="1100" b="1" dirty="0" smtClean="0"/>
          </a:p>
          <a:p>
            <a:endParaRPr lang="en-US" altLang="zh-CN" sz="1100" b="1" dirty="0" smtClean="0"/>
          </a:p>
        </p:txBody>
      </p:sp>
      <p:sp>
        <p:nvSpPr>
          <p:cNvPr id="7" name="TextBox 6"/>
          <p:cNvSpPr txBox="1"/>
          <p:nvPr/>
        </p:nvSpPr>
        <p:spPr>
          <a:xfrm>
            <a:off x="200025" y="2619375"/>
            <a:ext cx="5114925" cy="276999"/>
          </a:xfrm>
          <a:prstGeom prst="rect">
            <a:avLst/>
          </a:prstGeom>
          <a:noFill/>
        </p:spPr>
        <p:txBody>
          <a:bodyPr wrap="square" rtlCol="0">
            <a:spAutoFit/>
          </a:bodyPr>
          <a:lstStyle/>
          <a:p>
            <a:pPr algn="ctr"/>
            <a:r>
              <a:rPr lang="zh-CN" altLang="en-US" sz="1200" dirty="0" smtClean="0">
                <a:latin typeface="微软雅黑" pitchFamily="34" charset="-122"/>
                <a:ea typeface="微软雅黑" pitchFamily="34" charset="-122"/>
              </a:rPr>
              <a:t>结合所学，提炼上述考古发现中反映的社会生活状况。</a:t>
            </a:r>
            <a:endParaRPr lang="zh-CN" altLang="en-US" sz="1400" dirty="0">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2688767" y="-3839"/>
            <a:ext cx="412746" cy="13746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5" name="文本框 2"/>
          <p:cNvSpPr txBox="1">
            <a:spLocks noChangeArrowheads="1"/>
          </p:cNvSpPr>
          <p:nvPr/>
        </p:nvSpPr>
        <p:spPr bwMode="auto">
          <a:xfrm>
            <a:off x="317144" y="497411"/>
            <a:ext cx="3740506" cy="233718"/>
          </a:xfrm>
          <a:prstGeom prst="rect">
            <a:avLst/>
          </a:prstGeom>
          <a:solidFill>
            <a:schemeClr val="bg1"/>
          </a:solidFill>
          <a:ln w="19050">
            <a:noFill/>
            <a:prstDash val="sysDash"/>
            <a:round/>
            <a:headEnd/>
            <a:tailEnd/>
          </a:ln>
        </p:spPr>
        <p:txBody>
          <a:bodyPr wrap="square" lIns="48577" tIns="24289" rIns="48577" bIns="24289">
            <a:spAutoFit/>
          </a:bodyPr>
          <a:lstStyle/>
          <a:p>
            <a:r>
              <a:rPr lang="zh-CN" altLang="en-US" sz="1200" dirty="0">
                <a:latin typeface="微软雅黑" pitchFamily="34" charset="-122"/>
                <a:ea typeface="微软雅黑" pitchFamily="34" charset="-122"/>
              </a:rPr>
              <a:t>提取信息与所学</a:t>
            </a:r>
            <a:r>
              <a:rPr lang="zh-CN" altLang="en-US" sz="1200" dirty="0" smtClean="0">
                <a:latin typeface="微软雅黑" pitchFamily="34" charset="-122"/>
                <a:ea typeface="微软雅黑" pitchFamily="34" charset="-122"/>
              </a:rPr>
              <a:t>知识，怎样</a:t>
            </a:r>
            <a:r>
              <a:rPr lang="zh-CN" altLang="en-US" sz="1200" dirty="0">
                <a:latin typeface="微软雅黑" pitchFamily="34" charset="-122"/>
                <a:ea typeface="微软雅黑" pitchFamily="34" charset="-122"/>
              </a:rPr>
              <a:t>结合作概括性答案</a:t>
            </a:r>
          </a:p>
        </p:txBody>
      </p:sp>
      <p:sp>
        <p:nvSpPr>
          <p:cNvPr id="6" name="TextBox 5"/>
          <p:cNvSpPr txBox="1">
            <a:spLocks noChangeArrowheads="1"/>
          </p:cNvSpPr>
          <p:nvPr/>
        </p:nvSpPr>
        <p:spPr bwMode="auto">
          <a:xfrm>
            <a:off x="364895" y="752186"/>
            <a:ext cx="5021262" cy="2172711"/>
          </a:xfrm>
          <a:prstGeom prst="rect">
            <a:avLst/>
          </a:prstGeom>
          <a:noFill/>
          <a:ln w="9525">
            <a:noFill/>
            <a:miter lim="800000"/>
            <a:headEnd/>
            <a:tailEnd/>
          </a:ln>
        </p:spPr>
        <p:txBody>
          <a:bodyPr lIns="48577" tIns="24289" rIns="48577" bIns="24289">
            <a:spAutoFit/>
          </a:bodyPr>
          <a:lstStyle/>
          <a:p>
            <a:endParaRPr lang="en-US" altLang="zh-CN" sz="1200" u="sng" dirty="0" smtClean="0">
              <a:latin typeface="楷体" pitchFamily="49" charset="-122"/>
              <a:ea typeface="楷体" pitchFamily="49" charset="-122"/>
            </a:endParaRPr>
          </a:p>
          <a:p>
            <a:pPr indent="358775">
              <a:lnSpc>
                <a:spcPct val="150000"/>
              </a:lnSpc>
            </a:pPr>
            <a:r>
              <a:rPr lang="zh-CN" altLang="en-US" sz="1200" dirty="0" smtClean="0">
                <a:latin typeface="楷体" pitchFamily="49" charset="-122"/>
                <a:ea typeface="楷体" pitchFamily="49" charset="-122"/>
              </a:rPr>
              <a:t>原始农业</a:t>
            </a:r>
            <a:r>
              <a:rPr lang="zh-CN" altLang="en-US" sz="1200" dirty="0">
                <a:latin typeface="楷体" pitchFamily="49" charset="-122"/>
                <a:ea typeface="楷体" pitchFamily="49" charset="-122"/>
              </a:rPr>
              <a:t>出现</a:t>
            </a:r>
            <a:r>
              <a:rPr lang="zh-CN" altLang="en-US" sz="1200" dirty="0" smtClean="0">
                <a:latin typeface="楷体" pitchFamily="49" charset="-122"/>
                <a:ea typeface="楷体" pitchFamily="49" charset="-122"/>
              </a:rPr>
              <a:t>早，分布</a:t>
            </a:r>
            <a:r>
              <a:rPr lang="zh-CN" altLang="en-US" sz="1200" dirty="0">
                <a:latin typeface="楷体" pitchFamily="49" charset="-122"/>
                <a:ea typeface="楷体" pitchFamily="49" charset="-122"/>
              </a:rPr>
              <a:t>广（黄河和长江流域）（2分</a:t>
            </a:r>
            <a:r>
              <a:rPr lang="zh-CN" altLang="en-US" sz="1200" dirty="0" smtClean="0">
                <a:latin typeface="楷体" pitchFamily="49" charset="-122"/>
                <a:ea typeface="楷体" pitchFamily="49" charset="-122"/>
              </a:rPr>
              <a:t>）；</a:t>
            </a:r>
            <a:endParaRPr lang="zh-CN" altLang="en-US" sz="1200" dirty="0">
              <a:latin typeface="楷体" pitchFamily="49" charset="-122"/>
              <a:ea typeface="楷体" pitchFamily="49" charset="-122"/>
            </a:endParaRPr>
          </a:p>
          <a:p>
            <a:pPr indent="358775">
              <a:lnSpc>
                <a:spcPct val="150000"/>
              </a:lnSpc>
            </a:pPr>
            <a:r>
              <a:rPr lang="zh-CN" altLang="en-US" sz="1200" dirty="0">
                <a:latin typeface="楷体" pitchFamily="49" charset="-122"/>
                <a:ea typeface="楷体" pitchFamily="49" charset="-122"/>
              </a:rPr>
              <a:t>体现了南稻北粟作物分布的特点（2分</a:t>
            </a:r>
            <a:r>
              <a:rPr lang="zh-CN" altLang="en-US" sz="1200" dirty="0" smtClean="0">
                <a:latin typeface="楷体" pitchFamily="49" charset="-122"/>
                <a:ea typeface="楷体" pitchFamily="49" charset="-122"/>
              </a:rPr>
              <a:t>）；</a:t>
            </a:r>
            <a:endParaRPr lang="en-US" altLang="zh-CN" sz="1200" dirty="0" smtClean="0">
              <a:latin typeface="楷体" pitchFamily="49" charset="-122"/>
              <a:ea typeface="楷体" pitchFamily="49" charset="-122"/>
            </a:endParaRPr>
          </a:p>
          <a:p>
            <a:pPr indent="358775">
              <a:lnSpc>
                <a:spcPct val="150000"/>
              </a:lnSpc>
            </a:pPr>
            <a:r>
              <a:rPr lang="zh-CN" altLang="en-US" sz="1200" dirty="0" smtClean="0">
                <a:latin typeface="楷体" pitchFamily="49" charset="-122"/>
                <a:ea typeface="楷体" pitchFamily="49" charset="-122"/>
              </a:rPr>
              <a:t>以</a:t>
            </a:r>
            <a:r>
              <a:rPr lang="zh-CN" altLang="en-US" sz="1200" dirty="0">
                <a:latin typeface="楷体" pitchFamily="49" charset="-122"/>
                <a:ea typeface="楷体" pitchFamily="49" charset="-122"/>
              </a:rPr>
              <a:t>石器为主、种类较多的农具（2分</a:t>
            </a:r>
            <a:r>
              <a:rPr lang="zh-CN" altLang="en-US" sz="1200" dirty="0" smtClean="0">
                <a:latin typeface="楷体" pitchFamily="49" charset="-122"/>
                <a:ea typeface="楷体" pitchFamily="49" charset="-122"/>
              </a:rPr>
              <a:t>）；</a:t>
            </a:r>
            <a:endParaRPr lang="en-US" altLang="zh-CN" sz="1200" dirty="0" smtClean="0">
              <a:latin typeface="楷体" pitchFamily="49" charset="-122"/>
              <a:ea typeface="楷体" pitchFamily="49" charset="-122"/>
            </a:endParaRPr>
          </a:p>
          <a:p>
            <a:pPr indent="358775">
              <a:lnSpc>
                <a:spcPct val="150000"/>
              </a:lnSpc>
            </a:pPr>
            <a:r>
              <a:rPr lang="zh-CN" altLang="en-US" sz="1200" dirty="0" smtClean="0">
                <a:latin typeface="楷体" pitchFamily="49" charset="-122"/>
                <a:ea typeface="楷体" pitchFamily="49" charset="-122"/>
              </a:rPr>
              <a:t>种植业为主，家畜</a:t>
            </a:r>
            <a:r>
              <a:rPr lang="zh-CN" altLang="en-US" sz="1200" dirty="0">
                <a:latin typeface="楷体" pitchFamily="49" charset="-122"/>
                <a:ea typeface="楷体" pitchFamily="49" charset="-122"/>
              </a:rPr>
              <a:t>饲养业为辅（2分</a:t>
            </a:r>
            <a:r>
              <a:rPr lang="zh-CN" altLang="en-US" sz="1200" dirty="0" smtClean="0">
                <a:latin typeface="楷体" pitchFamily="49" charset="-122"/>
                <a:ea typeface="楷体" pitchFamily="49" charset="-122"/>
              </a:rPr>
              <a:t>）；</a:t>
            </a:r>
            <a:endParaRPr lang="en-US" altLang="zh-CN" sz="1200" dirty="0" smtClean="0">
              <a:latin typeface="楷体" pitchFamily="49" charset="-122"/>
              <a:ea typeface="楷体" pitchFamily="49" charset="-122"/>
            </a:endParaRPr>
          </a:p>
          <a:p>
            <a:pPr indent="358775">
              <a:lnSpc>
                <a:spcPct val="150000"/>
              </a:lnSpc>
            </a:pPr>
            <a:r>
              <a:rPr lang="zh-CN" altLang="en-US" sz="1200" dirty="0" smtClean="0">
                <a:latin typeface="楷体" pitchFamily="49" charset="-122"/>
                <a:ea typeface="楷体" pitchFamily="49" charset="-122"/>
              </a:rPr>
              <a:t>原始</a:t>
            </a:r>
            <a:r>
              <a:rPr lang="zh-CN" altLang="en-US" sz="1200" dirty="0">
                <a:latin typeface="楷体" pitchFamily="49" charset="-122"/>
                <a:ea typeface="楷体" pitchFamily="49" charset="-122"/>
              </a:rPr>
              <a:t>制陶、纺织技术出现（2分</a:t>
            </a:r>
            <a:r>
              <a:rPr lang="zh-CN" altLang="en-US" sz="1200" dirty="0" smtClean="0">
                <a:latin typeface="楷体" pitchFamily="49" charset="-122"/>
                <a:ea typeface="楷体" pitchFamily="49" charset="-122"/>
              </a:rPr>
              <a:t>）；</a:t>
            </a:r>
            <a:endParaRPr lang="en-US" altLang="zh-CN" sz="1200" dirty="0" smtClean="0">
              <a:latin typeface="楷体" pitchFamily="49" charset="-122"/>
              <a:ea typeface="楷体" pitchFamily="49" charset="-122"/>
            </a:endParaRPr>
          </a:p>
          <a:p>
            <a:pPr indent="358775">
              <a:lnSpc>
                <a:spcPct val="150000"/>
              </a:lnSpc>
            </a:pPr>
            <a:r>
              <a:rPr lang="zh-CN" altLang="en-US" sz="1200" dirty="0" smtClean="0">
                <a:latin typeface="楷体" pitchFamily="49" charset="-122"/>
                <a:ea typeface="楷体" pitchFamily="49" charset="-122"/>
              </a:rPr>
              <a:t>原始</a:t>
            </a:r>
            <a:r>
              <a:rPr lang="zh-CN" altLang="en-US" sz="1200" dirty="0">
                <a:latin typeface="楷体" pitchFamily="49" charset="-122"/>
                <a:ea typeface="楷体" pitchFamily="49" charset="-122"/>
              </a:rPr>
              <a:t>艺术出现（2分</a:t>
            </a:r>
            <a:r>
              <a:rPr lang="zh-CN" altLang="en-US" sz="1200" dirty="0" smtClean="0">
                <a:latin typeface="楷体" pitchFamily="49" charset="-122"/>
                <a:ea typeface="楷体" pitchFamily="49" charset="-122"/>
              </a:rPr>
              <a:t>）；</a:t>
            </a:r>
            <a:endParaRPr lang="en-US" altLang="zh-CN" sz="1200" dirty="0" smtClean="0">
              <a:latin typeface="楷体" pitchFamily="49" charset="-122"/>
              <a:ea typeface="楷体" pitchFamily="49" charset="-122"/>
            </a:endParaRPr>
          </a:p>
          <a:p>
            <a:pPr indent="358775">
              <a:lnSpc>
                <a:spcPct val="150000"/>
              </a:lnSpc>
            </a:pPr>
            <a:r>
              <a:rPr lang="zh-CN" altLang="en-US" sz="1200" dirty="0">
                <a:latin typeface="楷体" pitchFamily="49" charset="-122"/>
                <a:ea typeface="楷体" pitchFamily="49" charset="-122"/>
              </a:rPr>
              <a:t>定居生活（2分</a:t>
            </a:r>
            <a:r>
              <a:rPr lang="zh-CN" altLang="en-US" sz="1200" dirty="0" smtClean="0">
                <a:latin typeface="楷体" pitchFamily="49" charset="-122"/>
                <a:ea typeface="楷体" pitchFamily="49" charset="-122"/>
              </a:rPr>
              <a:t>）。</a:t>
            </a:r>
            <a:endParaRPr lang="zh-CN" altLang="en-US" sz="1200" dirty="0">
              <a:latin typeface="楷体" pitchFamily="49" charset="-122"/>
              <a:ea typeface="楷体" pitchFamily="49"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764" b="55974"/>
          <a:stretch>
            <a:fillRect/>
          </a:stretch>
        </p:blipFill>
        <p:spPr>
          <a:xfrm>
            <a:off x="0" y="0"/>
            <a:ext cx="5761038" cy="3240088"/>
          </a:xfrm>
          <a:prstGeom prst="rect">
            <a:avLst/>
          </a:prstGeom>
        </p:spPr>
      </p:pic>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3416" t="12045" r="31981" b="24572"/>
          <a:stretch>
            <a:fillRect/>
          </a:stretch>
        </p:blipFill>
        <p:spPr>
          <a:xfrm>
            <a:off x="1284554" y="1309707"/>
            <a:ext cx="1234502" cy="1098557"/>
          </a:xfrm>
          <a:prstGeom prst="rect">
            <a:avLst/>
          </a:prstGeom>
        </p:spPr>
      </p:pic>
      <p:sp>
        <p:nvSpPr>
          <p:cNvPr id="11" name="矩形 10"/>
          <p:cNvSpPr/>
          <p:nvPr/>
        </p:nvSpPr>
        <p:spPr>
          <a:xfrm>
            <a:off x="2519056" y="1517684"/>
            <a:ext cx="1986865" cy="502934"/>
          </a:xfrm>
          <a:prstGeom prst="rect">
            <a:avLst/>
          </a:prstGeom>
        </p:spPr>
        <p:txBody>
          <a:bodyPr wrap="square" lIns="40870" tIns="20435" rIns="40870" bIns="20435" anchor="t">
            <a:spAutoFit/>
          </a:bodyPr>
          <a:lstStyle/>
          <a:p>
            <a:pPr algn="ctr" fontAlgn="ctr"/>
            <a:r>
              <a:rPr lang="zh-CN" altLang="en-US" sz="3000" b="1" spc="357" dirty="0">
                <a:latin typeface="微软雅黑" panose="020B0503020204020204" pitchFamily="34" charset="-122"/>
                <a:ea typeface="微软雅黑" panose="020B0503020204020204" pitchFamily="34" charset="-122"/>
              </a:rPr>
              <a:t>谢谢观看</a:t>
            </a:r>
          </a:p>
        </p:txBody>
      </p:sp>
      <p:sp>
        <p:nvSpPr>
          <p:cNvPr id="12" name="矩形 11"/>
          <p:cNvSpPr/>
          <p:nvPr/>
        </p:nvSpPr>
        <p:spPr>
          <a:xfrm>
            <a:off x="2660374" y="1986022"/>
            <a:ext cx="1721065" cy="194323"/>
          </a:xfrm>
          <a:prstGeom prst="rect">
            <a:avLst/>
          </a:prstGeom>
        </p:spPr>
        <p:txBody>
          <a:bodyPr wrap="none" lIns="55285" tIns="27642" rIns="55285" bIns="27642">
            <a:spAutoFit/>
          </a:bodyPr>
          <a:lstStyle/>
          <a:p>
            <a:r>
              <a:rPr lang="en-US" altLang="zh-CN" sz="900" dirty="0">
                <a:latin typeface="Arial" panose="020B0604020202020204" pitchFamily="34" charset="0"/>
              </a:rPr>
              <a:t>THANK YOU FOR WATCHING</a:t>
            </a:r>
            <a:endParaRPr lang="zh-CN" altLang="en-US" sz="900" dirty="0"/>
          </a:p>
        </p:txBody>
      </p:sp>
      <p:pic>
        <p:nvPicPr>
          <p:cNvPr id="6" name="图片 5" descr="111 (2)"/>
          <p:cNvPicPr>
            <a:picLocks noChangeAspect="1"/>
          </p:cNvPicPr>
          <p:nvPr/>
        </p:nvPicPr>
        <p:blipFill>
          <a:blip r:embed="rId5"/>
          <a:stretch>
            <a:fillRect/>
          </a:stretch>
        </p:blipFill>
        <p:spPr>
          <a:xfrm>
            <a:off x="48070" y="218241"/>
            <a:ext cx="2936540" cy="36545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25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0"/>
          <p:cNvGrpSpPr/>
          <p:nvPr/>
        </p:nvGrpSpPr>
        <p:grpSpPr>
          <a:xfrm>
            <a:off x="292879" y="636608"/>
            <a:ext cx="357285" cy="357244"/>
            <a:chOff x="4499992" y="267494"/>
            <a:chExt cx="599448" cy="599448"/>
          </a:xfrm>
        </p:grpSpPr>
        <p:grpSp>
          <p:nvGrpSpPr>
            <p:cNvPr id="4" name="组合 11"/>
            <p:cNvGrpSpPr/>
            <p:nvPr/>
          </p:nvGrpSpPr>
          <p:grpSpPr>
            <a:xfrm>
              <a:off x="4499992" y="267494"/>
              <a:ext cx="599448" cy="599448"/>
              <a:chOff x="4131160" y="713581"/>
              <a:chExt cx="881684" cy="881684"/>
            </a:xfrm>
          </p:grpSpPr>
          <p:sp>
            <p:nvSpPr>
              <p:cNvPr id="14" name="椭圆 13"/>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4237176" y="819597"/>
                <a:ext cx="669652" cy="669652"/>
              </a:xfrm>
              <a:prstGeom prst="ellipse">
                <a:avLst/>
              </a:prstGeom>
              <a:solidFill>
                <a:srgbClr val="94CF29"/>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00" b="1" dirty="0" smtClean="0">
                    <a:solidFill>
                      <a:srgbClr val="C00000"/>
                    </a:solidFill>
                    <a:latin typeface="微软雅黑" panose="020B0503020204020204" pitchFamily="34" charset="-122"/>
                    <a:ea typeface="微软雅黑" panose="020B0503020204020204" pitchFamily="34" charset="-122"/>
                  </a:rPr>
                  <a:t>1</a:t>
                </a:r>
                <a:endParaRPr lang="zh-CN" altLang="en-US" sz="1700" b="1" dirty="0">
                  <a:solidFill>
                    <a:srgbClr val="C00000"/>
                  </a:solidFill>
                  <a:latin typeface="微软雅黑" panose="020B0503020204020204" pitchFamily="34" charset="-122"/>
                  <a:ea typeface="微软雅黑" panose="020B0503020204020204" pitchFamily="34" charset="-122"/>
                </a:endParaRPr>
              </a:p>
            </p:txBody>
          </p:sp>
        </p:grpSp>
        <p:sp>
          <p:nvSpPr>
            <p:cNvPr id="13"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7595" tIns="33798" rIns="67595" bIns="33798" numCol="1" anchor="t" anchorCtr="0" compatLnSpc="1"/>
            <a:lstStyle/>
            <a:p>
              <a:endParaRPr lang="en-US" sz="1100" dirty="0">
                <a:latin typeface="微软雅黑" panose="020B0503020204020204" pitchFamily="34" charset="-122"/>
                <a:ea typeface="微软雅黑" panose="020B0503020204020204" pitchFamily="34" charset="-122"/>
              </a:endParaRPr>
            </a:p>
          </p:txBody>
        </p:sp>
      </p:grpSp>
      <p:grpSp>
        <p:nvGrpSpPr>
          <p:cNvPr id="5" name="组合 15"/>
          <p:cNvGrpSpPr/>
          <p:nvPr/>
        </p:nvGrpSpPr>
        <p:grpSpPr>
          <a:xfrm>
            <a:off x="292587" y="2360721"/>
            <a:ext cx="357285" cy="357244"/>
            <a:chOff x="5418452" y="307702"/>
            <a:chExt cx="599448" cy="599448"/>
          </a:xfrm>
        </p:grpSpPr>
        <p:grpSp>
          <p:nvGrpSpPr>
            <p:cNvPr id="6" name="组合 16"/>
            <p:cNvGrpSpPr/>
            <p:nvPr/>
          </p:nvGrpSpPr>
          <p:grpSpPr>
            <a:xfrm>
              <a:off x="5418452" y="307702"/>
              <a:ext cx="599448" cy="599448"/>
              <a:chOff x="4131160" y="713581"/>
              <a:chExt cx="881684" cy="881684"/>
            </a:xfrm>
          </p:grpSpPr>
          <p:sp>
            <p:nvSpPr>
              <p:cNvPr id="19" name="椭圆 18"/>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椭圆 19"/>
              <p:cNvSpPr/>
              <p:nvPr/>
            </p:nvSpPr>
            <p:spPr>
              <a:xfrm>
                <a:off x="4237176" y="819597"/>
                <a:ext cx="669652" cy="669652"/>
              </a:xfrm>
              <a:prstGeom prst="ellipse">
                <a:avLst/>
              </a:prstGeom>
              <a:solidFill>
                <a:srgbClr val="94CF29"/>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8" name="Freeform 72"/>
            <p:cNvSpPr>
              <a:spLocks noEditPoints="1"/>
            </p:cNvSpPr>
            <p:nvPr/>
          </p:nvSpPr>
          <p:spPr bwMode="auto">
            <a:xfrm>
              <a:off x="5472019" y="33726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7595" tIns="33798" rIns="67595" bIns="33798" numCol="1" anchor="t" anchorCtr="0" compatLnSpc="1"/>
            <a:lstStyle/>
            <a:p>
              <a:r>
                <a:rPr lang="en-US" altLang="zh-CN" sz="1900" b="1" dirty="0" smtClean="0">
                  <a:solidFill>
                    <a:srgbClr val="FF0000"/>
                  </a:solidFill>
                  <a:latin typeface="微软雅黑" panose="020B0503020204020204" pitchFamily="34" charset="-122"/>
                  <a:ea typeface="微软雅黑" panose="020B0503020204020204" pitchFamily="34" charset="-122"/>
                </a:rPr>
                <a:t>3</a:t>
              </a:r>
              <a:endParaRPr lang="en-US" sz="1900" b="1" dirty="0">
                <a:solidFill>
                  <a:srgbClr val="FF0000"/>
                </a:solidFill>
                <a:latin typeface="微软雅黑" panose="020B0503020204020204" pitchFamily="34" charset="-122"/>
                <a:ea typeface="微软雅黑" panose="020B0503020204020204" pitchFamily="34" charset="-122"/>
              </a:endParaRPr>
            </a:p>
          </p:txBody>
        </p:sp>
      </p:grpSp>
      <p:grpSp>
        <p:nvGrpSpPr>
          <p:cNvPr id="11" name="组合 20"/>
          <p:cNvGrpSpPr/>
          <p:nvPr/>
        </p:nvGrpSpPr>
        <p:grpSpPr>
          <a:xfrm>
            <a:off x="296943" y="1476819"/>
            <a:ext cx="357285" cy="357244"/>
            <a:chOff x="6516216" y="334289"/>
            <a:chExt cx="599448" cy="599448"/>
          </a:xfrm>
        </p:grpSpPr>
        <p:grpSp>
          <p:nvGrpSpPr>
            <p:cNvPr id="12" name="组合 21"/>
            <p:cNvGrpSpPr/>
            <p:nvPr/>
          </p:nvGrpSpPr>
          <p:grpSpPr>
            <a:xfrm>
              <a:off x="6516216" y="334289"/>
              <a:ext cx="599448" cy="599448"/>
              <a:chOff x="4131160" y="713581"/>
              <a:chExt cx="881684" cy="881684"/>
            </a:xfrm>
          </p:grpSpPr>
          <p:sp>
            <p:nvSpPr>
              <p:cNvPr id="24" name="椭圆 23"/>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椭圆 24"/>
              <p:cNvSpPr/>
              <p:nvPr/>
            </p:nvSpPr>
            <p:spPr>
              <a:xfrm>
                <a:off x="4237176" y="819597"/>
                <a:ext cx="669652" cy="669652"/>
              </a:xfrm>
              <a:prstGeom prst="ellipse">
                <a:avLst/>
              </a:prstGeom>
              <a:solidFill>
                <a:srgbClr val="94CF29"/>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3" name="Freeform 13"/>
            <p:cNvSpPr>
              <a:spLocks noEditPoints="1"/>
            </p:cNvSpPr>
            <p:nvPr/>
          </p:nvSpPr>
          <p:spPr bwMode="auto">
            <a:xfrm>
              <a:off x="6636799" y="400787"/>
              <a:ext cx="184708" cy="34046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7595" tIns="33798" rIns="67595" bIns="33798" numCol="1" anchor="t" anchorCtr="0" compatLnSpc="1"/>
            <a:lstStyle/>
            <a:p>
              <a:r>
                <a:rPr lang="en-US" altLang="zh-CN" sz="1700" b="1" dirty="0" smtClean="0">
                  <a:solidFill>
                    <a:srgbClr val="FF0000"/>
                  </a:solidFill>
                  <a:latin typeface="微软雅黑" panose="020B0503020204020204" pitchFamily="34" charset="-122"/>
                  <a:ea typeface="微软雅黑" panose="020B0503020204020204" pitchFamily="34" charset="-122"/>
                </a:rPr>
                <a:t>2</a:t>
              </a:r>
              <a:endParaRPr lang="en-US" sz="1700" b="1" dirty="0">
                <a:solidFill>
                  <a:srgbClr val="FF0000"/>
                </a:solidFill>
                <a:latin typeface="微软雅黑" panose="020B0503020204020204" pitchFamily="34" charset="-122"/>
                <a:ea typeface="微软雅黑" panose="020B0503020204020204" pitchFamily="34" charset="-122"/>
              </a:endParaRPr>
            </a:p>
          </p:txBody>
        </p:sp>
      </p:grpSp>
      <p:sp>
        <p:nvSpPr>
          <p:cNvPr id="28" name="TextBox 27"/>
          <p:cNvSpPr txBox="1"/>
          <p:nvPr/>
        </p:nvSpPr>
        <p:spPr>
          <a:xfrm>
            <a:off x="686513" y="633870"/>
            <a:ext cx="4651375" cy="523214"/>
          </a:xfrm>
          <a:prstGeom prst="rect">
            <a:avLst/>
          </a:prstGeom>
          <a:noFill/>
        </p:spPr>
        <p:txBody>
          <a:bodyPr lIns="91435" tIns="45717" rIns="91435" bIns="45717">
            <a:spAutoFit/>
          </a:bodyPr>
          <a:lstStyle/>
          <a:p>
            <a:pPr indent="361950">
              <a:defRPr/>
            </a:pPr>
            <a:r>
              <a:rPr lang="zh-CN" altLang="en-US" sz="1400" dirty="0" smtClean="0">
                <a:latin typeface="微软雅黑" pitchFamily="34" charset="-122"/>
                <a:ea typeface="微软雅黑" pitchFamily="34" charset="-122"/>
              </a:rPr>
              <a:t>以</a:t>
            </a:r>
            <a:r>
              <a:rPr lang="en-US" altLang="zh-CN" sz="1400" dirty="0" smtClean="0">
                <a:latin typeface="微软雅黑" pitchFamily="34" charset="-122"/>
                <a:ea typeface="微软雅黑" pitchFamily="34" charset="-122"/>
              </a:rPr>
              <a:t>2017</a:t>
            </a:r>
            <a:r>
              <a:rPr lang="zh-CN" altLang="en-US" sz="1400" dirty="0" smtClean="0">
                <a:latin typeface="微软雅黑" pitchFamily="34" charset="-122"/>
                <a:ea typeface="微软雅黑" pitchFamily="34" charset="-122"/>
              </a:rPr>
              <a:t>年新课标为指导思想，以历史学科核心素养为立意分析考点内容。</a:t>
            </a:r>
            <a:endParaRPr lang="zh-CN" altLang="en-US" sz="1400" dirty="0">
              <a:latin typeface="微软雅黑" pitchFamily="34" charset="-122"/>
              <a:ea typeface="微软雅黑" pitchFamily="34" charset="-122"/>
            </a:endParaRPr>
          </a:p>
        </p:txBody>
      </p:sp>
      <p:sp>
        <p:nvSpPr>
          <p:cNvPr id="29" name="TextBox 4"/>
          <p:cNvSpPr txBox="1">
            <a:spLocks noChangeArrowheads="1"/>
          </p:cNvSpPr>
          <p:nvPr/>
        </p:nvSpPr>
        <p:spPr bwMode="auto">
          <a:xfrm>
            <a:off x="693436" y="1406928"/>
            <a:ext cx="4644452" cy="47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580" tIns="24290" rIns="48580" bIns="24290">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indent="361950">
              <a:defRPr/>
            </a:pPr>
            <a:r>
              <a:rPr lang="zh-CN" altLang="en-US" sz="1400" dirty="0" smtClean="0">
                <a:latin typeface="微软雅黑" pitchFamily="34" charset="-122"/>
                <a:ea typeface="微软雅黑" pitchFamily="34" charset="-122"/>
              </a:rPr>
              <a:t>对原始社会</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夏商西周的考点进行全面、深度、精准分析；通过补充经典材料，加强对重难点的理解和认识。     </a:t>
            </a:r>
            <a:endParaRPr lang="zh-CN" altLang="en-US" sz="1400" dirty="0">
              <a:latin typeface="微软雅黑" pitchFamily="34" charset="-122"/>
              <a:ea typeface="微软雅黑" pitchFamily="34" charset="-122"/>
            </a:endParaRPr>
          </a:p>
        </p:txBody>
      </p:sp>
      <p:sp>
        <p:nvSpPr>
          <p:cNvPr id="30" name="TextBox 5"/>
          <p:cNvSpPr txBox="1">
            <a:spLocks noChangeArrowheads="1"/>
          </p:cNvSpPr>
          <p:nvPr/>
        </p:nvSpPr>
        <p:spPr bwMode="auto">
          <a:xfrm>
            <a:off x="709971" y="2370084"/>
            <a:ext cx="4787960" cy="47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580" tIns="24290" rIns="48580" bIns="24290">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indent="361950">
              <a:defRPr/>
            </a:pPr>
            <a:r>
              <a:rPr lang="zh-CN" altLang="en-US" sz="1400" dirty="0" smtClean="0">
                <a:latin typeface="微软雅黑" pitchFamily="34" charset="-122"/>
                <a:ea typeface="微软雅黑" pitchFamily="34" charset="-122"/>
              </a:rPr>
              <a:t>对北京和全国高考真题进行讲解，深钻经典题，强化经典题在备考中的运用。</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53304" b="3434"/>
          <a:stretch>
            <a:fillRect/>
          </a:stretch>
        </p:blipFill>
        <p:spPr>
          <a:xfrm>
            <a:off x="-132" y="-5951"/>
            <a:ext cx="5761170" cy="3240088"/>
          </a:xfrm>
          <a:prstGeom prst="rect">
            <a:avLst/>
          </a:prstGeom>
        </p:spPr>
      </p:pic>
      <p:grpSp>
        <p:nvGrpSpPr>
          <p:cNvPr id="2" name="组合 4"/>
          <p:cNvGrpSpPr/>
          <p:nvPr/>
        </p:nvGrpSpPr>
        <p:grpSpPr>
          <a:xfrm>
            <a:off x="2740474" y="1232752"/>
            <a:ext cx="1752603" cy="472731"/>
            <a:chOff x="5714599" y="2076217"/>
            <a:chExt cx="3864839" cy="1042586"/>
          </a:xfrm>
        </p:grpSpPr>
        <p:sp>
          <p:nvSpPr>
            <p:cNvPr id="6" name="TextBox 6"/>
            <p:cNvSpPr txBox="1">
              <a:spLocks noChangeArrowheads="1"/>
            </p:cNvSpPr>
            <p:nvPr/>
          </p:nvSpPr>
          <p:spPr bwMode="auto">
            <a:xfrm>
              <a:off x="5714599" y="2076217"/>
              <a:ext cx="2858302" cy="81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1800" b="1" spc="137" dirty="0">
                  <a:solidFill>
                    <a:schemeClr val="tx1">
                      <a:lumMod val="95000"/>
                      <a:lumOff val="5000"/>
                    </a:schemeClr>
                  </a:solidFill>
                  <a:latin typeface="微软雅黑" pitchFamily="34" charset="-122"/>
                  <a:ea typeface="微软雅黑" pitchFamily="34" charset="-122"/>
                </a:rPr>
                <a:t>教学准备</a:t>
              </a:r>
            </a:p>
          </p:txBody>
        </p:sp>
        <p:sp>
          <p:nvSpPr>
            <p:cNvPr id="7" name="TextBox 111"/>
            <p:cNvSpPr txBox="1"/>
            <p:nvPr/>
          </p:nvSpPr>
          <p:spPr>
            <a:xfrm>
              <a:off x="5998038" y="2711531"/>
              <a:ext cx="3581400" cy="407272"/>
            </a:xfrm>
            <a:prstGeom prst="rect">
              <a:avLst/>
            </a:prstGeom>
            <a:noFill/>
          </p:spPr>
          <p:txBody>
            <a:bodyPr wrap="square" rtlCol="0">
              <a:spAutoFit/>
            </a:bodyPr>
            <a:lstStyle/>
            <a:p>
              <a:r>
                <a:rPr lang="en-US" altLang="zh-CN" sz="600" dirty="0">
                  <a:solidFill>
                    <a:schemeClr val="tx1">
                      <a:lumMod val="95000"/>
                      <a:lumOff val="5000"/>
                    </a:schemeClr>
                  </a:solidFill>
                  <a:latin typeface="微软雅黑" panose="020B0503020204020204" pitchFamily="34" charset="-122"/>
                  <a:ea typeface="微软雅黑" panose="020B0503020204020204" pitchFamily="34" charset="-122"/>
                </a:rPr>
                <a:t>TEACHING PREPARATION </a:t>
              </a:r>
              <a:endParaRPr lang="zh-CN" altLang="en-US" sz="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5" name="组合 10"/>
          <p:cNvGrpSpPr/>
          <p:nvPr/>
        </p:nvGrpSpPr>
        <p:grpSpPr>
          <a:xfrm>
            <a:off x="1731455" y="1011444"/>
            <a:ext cx="939454" cy="949630"/>
            <a:chOff x="2918306" y="1498847"/>
            <a:chExt cx="1553762" cy="1570775"/>
          </a:xfrm>
        </p:grpSpPr>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03893" y="1961070"/>
              <a:ext cx="912545" cy="738181"/>
            </a:xfrm>
            <a:prstGeom prst="rect">
              <a:avLst/>
            </a:prstGeom>
          </p:spPr>
          <p:txBody>
            <a:bodyPr wrap="none">
              <a:spAutoFit/>
            </a:bodyPr>
            <a:lstStyle/>
            <a:p>
              <a:pPr algn="ctr" defTabSz="414635">
                <a:defRPr/>
              </a:pPr>
              <a:r>
                <a:rPr lang="en-US" altLang="zh-CN" sz="2300" kern="0" dirty="0">
                  <a:solidFill>
                    <a:srgbClr val="96D02B"/>
                  </a:solidFill>
                  <a:latin typeface="Impact" panose="020B0806030902050204" pitchFamily="34" charset="0"/>
                  <a:ea typeface="宋体" panose="02010600030101010101" pitchFamily="2" charset="-122"/>
                </a:rPr>
                <a:t>0 3</a:t>
              </a:r>
              <a:endParaRPr lang="zh-CN" altLang="en-US" sz="2300" kern="0" dirty="0">
                <a:solidFill>
                  <a:srgbClr val="96D02B"/>
                </a:solidFill>
                <a:latin typeface="Impact" panose="020B0806030902050204" pitchFamily="34" charset="0"/>
                <a:ea typeface="宋体" panose="02010600030101010101" pitchFamily="2" charset="-122"/>
              </a:endParaRPr>
            </a:p>
          </p:txBody>
        </p:sp>
      </p:gr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riangle 201"/>
          <p:cNvSpPr/>
          <p:nvPr/>
        </p:nvSpPr>
        <p:spPr>
          <a:xfrm rot="10800000">
            <a:off x="2688767" y="-4935"/>
            <a:ext cx="412746" cy="137467"/>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grpSp>
        <p:nvGrpSpPr>
          <p:cNvPr id="4" name="组合 63"/>
          <p:cNvGrpSpPr/>
          <p:nvPr/>
        </p:nvGrpSpPr>
        <p:grpSpPr>
          <a:xfrm>
            <a:off x="1498866" y="395201"/>
            <a:ext cx="404235" cy="360351"/>
            <a:chOff x="3835847" y="1395243"/>
            <a:chExt cx="1462116" cy="1303538"/>
          </a:xfrm>
        </p:grpSpPr>
        <p:sp>
          <p:nvSpPr>
            <p:cNvPr id="66" name="同心圆 65"/>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grpSp>
          <p:nvGrpSpPr>
            <p:cNvPr id="5" name="组合 66"/>
            <p:cNvGrpSpPr/>
            <p:nvPr/>
          </p:nvGrpSpPr>
          <p:grpSpPr>
            <a:xfrm>
              <a:off x="4939609" y="1857832"/>
              <a:ext cx="358354" cy="358354"/>
              <a:chOff x="5917211" y="1835961"/>
              <a:chExt cx="504056" cy="504056"/>
            </a:xfrm>
          </p:grpSpPr>
          <p:sp>
            <p:nvSpPr>
              <p:cNvPr id="69" name="同心圆 68"/>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sp>
            <p:nvSpPr>
              <p:cNvPr id="70" name="椭圆 69"/>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grpSp>
        <p:sp>
          <p:nvSpPr>
            <p:cNvPr id="68" name="椭圆 67"/>
            <p:cNvSpPr/>
            <p:nvPr/>
          </p:nvSpPr>
          <p:spPr>
            <a:xfrm>
              <a:off x="4151028" y="1732853"/>
              <a:ext cx="676101" cy="676101"/>
            </a:xfrm>
            <a:prstGeom prst="ellipse">
              <a:avLst/>
            </a:prstGeom>
            <a:solidFill>
              <a:srgbClr val="94CF29"/>
            </a:solidFill>
            <a:ln w="25400" cap="flat" cmpd="sng" algn="ctr">
              <a:noFill/>
              <a:prstDash val="solid"/>
            </a:ln>
            <a:effectLst/>
          </p:spPr>
          <p:txBody>
            <a:bodyPr rtlCol="0" anchor="ctr"/>
            <a:lstStyle/>
            <a:p>
              <a:pPr algn="ctr">
                <a:defRPr/>
              </a:pPr>
              <a:r>
                <a:rPr lang="en-US" altLang="zh-CN" sz="1200" kern="0" dirty="0">
                  <a:solidFill>
                    <a:schemeClr val="bg1"/>
                  </a:solidFill>
                  <a:latin typeface="Impact" panose="020B0806030902050204" pitchFamily="34" charset="0"/>
                  <a:ea typeface="微软雅黑" panose="020B0503020204020204" pitchFamily="34" charset="-122"/>
                </a:rPr>
                <a:t>1</a:t>
              </a:r>
              <a:endParaRPr lang="zh-CN" altLang="en-US" sz="1200" kern="0" dirty="0">
                <a:solidFill>
                  <a:schemeClr val="bg1"/>
                </a:solidFill>
                <a:latin typeface="Impact" panose="020B0806030902050204" pitchFamily="34" charset="0"/>
                <a:ea typeface="微软雅黑" panose="020B0503020204020204" pitchFamily="34" charset="-122"/>
              </a:endParaRPr>
            </a:p>
          </p:txBody>
        </p:sp>
      </p:grpSp>
      <p:grpSp>
        <p:nvGrpSpPr>
          <p:cNvPr id="7" name="组合 72"/>
          <p:cNvGrpSpPr/>
          <p:nvPr/>
        </p:nvGrpSpPr>
        <p:grpSpPr>
          <a:xfrm>
            <a:off x="1437991" y="1540858"/>
            <a:ext cx="404235" cy="360351"/>
            <a:chOff x="3835847" y="1395243"/>
            <a:chExt cx="1462116" cy="1303538"/>
          </a:xfrm>
        </p:grpSpPr>
        <p:sp>
          <p:nvSpPr>
            <p:cNvPr id="75" name="同心圆 74"/>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grpSp>
          <p:nvGrpSpPr>
            <p:cNvPr id="8" name="组合 75"/>
            <p:cNvGrpSpPr/>
            <p:nvPr/>
          </p:nvGrpSpPr>
          <p:grpSpPr>
            <a:xfrm>
              <a:off x="4939609" y="1857832"/>
              <a:ext cx="358354" cy="358354"/>
              <a:chOff x="5917211" y="1835961"/>
              <a:chExt cx="504056" cy="504056"/>
            </a:xfrm>
          </p:grpSpPr>
          <p:sp>
            <p:nvSpPr>
              <p:cNvPr id="78" name="同心圆 77"/>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sp>
            <p:nvSpPr>
              <p:cNvPr id="79" name="椭圆 78"/>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grpSp>
        <p:sp>
          <p:nvSpPr>
            <p:cNvPr id="77" name="椭圆 76"/>
            <p:cNvSpPr/>
            <p:nvPr/>
          </p:nvSpPr>
          <p:spPr>
            <a:xfrm>
              <a:off x="4151028" y="1732853"/>
              <a:ext cx="676101" cy="676101"/>
            </a:xfrm>
            <a:prstGeom prst="ellipse">
              <a:avLst/>
            </a:prstGeom>
            <a:solidFill>
              <a:srgbClr val="94CF29"/>
            </a:solidFill>
            <a:ln w="25400" cap="flat" cmpd="sng" algn="ctr">
              <a:noFill/>
              <a:prstDash val="solid"/>
            </a:ln>
            <a:effectLst/>
          </p:spPr>
          <p:txBody>
            <a:bodyPr rtlCol="0" anchor="ctr"/>
            <a:lstStyle/>
            <a:p>
              <a:pPr algn="ctr">
                <a:defRPr/>
              </a:pPr>
              <a:r>
                <a:rPr lang="en-US" altLang="zh-CN" sz="1500" kern="0" dirty="0">
                  <a:solidFill>
                    <a:schemeClr val="bg1"/>
                  </a:solidFill>
                  <a:latin typeface="Impact" panose="020B0806030902050204" pitchFamily="34" charset="0"/>
                  <a:ea typeface="微软雅黑" panose="020B0503020204020204" pitchFamily="34" charset="-122"/>
                </a:rPr>
                <a:t>2</a:t>
              </a:r>
              <a:endParaRPr lang="zh-CN" altLang="en-US" sz="1500" kern="0" dirty="0">
                <a:solidFill>
                  <a:schemeClr val="bg1"/>
                </a:solidFill>
                <a:latin typeface="Impact" panose="020B0806030902050204" pitchFamily="34" charset="0"/>
                <a:ea typeface="微软雅黑" panose="020B0503020204020204" pitchFamily="34" charset="-122"/>
              </a:endParaRPr>
            </a:p>
          </p:txBody>
        </p:sp>
      </p:grpSp>
      <p:grpSp>
        <p:nvGrpSpPr>
          <p:cNvPr id="15" name="组合 97"/>
          <p:cNvGrpSpPr/>
          <p:nvPr/>
        </p:nvGrpSpPr>
        <p:grpSpPr>
          <a:xfrm>
            <a:off x="310820" y="755552"/>
            <a:ext cx="1100805" cy="1100678"/>
            <a:chOff x="1535382" y="1258858"/>
            <a:chExt cx="2462552" cy="2462552"/>
          </a:xfrm>
          <a:solidFill>
            <a:schemeClr val="tx1">
              <a:lumMod val="95000"/>
              <a:lumOff val="5000"/>
            </a:schemeClr>
          </a:solidFill>
        </p:grpSpPr>
        <p:sp>
          <p:nvSpPr>
            <p:cNvPr id="99" name="椭圆 4"/>
            <p:cNvSpPr/>
            <p:nvPr/>
          </p:nvSpPr>
          <p:spPr>
            <a:xfrm>
              <a:off x="1535382" y="1258858"/>
              <a:ext cx="2462552" cy="2462552"/>
            </a:xfrm>
            <a:custGeom>
              <a:avLst/>
              <a:gdLst/>
              <a:ahLst/>
              <a:cxnLst/>
              <a:rect l="l" t="t" r="r" b="b"/>
              <a:pathLst>
                <a:path w="2462552" h="2462552">
                  <a:moveTo>
                    <a:pt x="1227568" y="229220"/>
                  </a:moveTo>
                  <a:cubicBezTo>
                    <a:pt x="682374" y="229220"/>
                    <a:pt x="240407" y="671187"/>
                    <a:pt x="240407" y="1216381"/>
                  </a:cubicBezTo>
                  <a:cubicBezTo>
                    <a:pt x="240407" y="1761575"/>
                    <a:pt x="682374" y="2203542"/>
                    <a:pt x="1227568" y="2203542"/>
                  </a:cubicBezTo>
                  <a:cubicBezTo>
                    <a:pt x="1772762" y="2203542"/>
                    <a:pt x="2214729" y="1761575"/>
                    <a:pt x="2214729" y="1216381"/>
                  </a:cubicBezTo>
                  <a:cubicBezTo>
                    <a:pt x="2214729" y="671187"/>
                    <a:pt x="1772762" y="229220"/>
                    <a:pt x="1227568" y="229220"/>
                  </a:cubicBezTo>
                  <a:close/>
                  <a:moveTo>
                    <a:pt x="1231276" y="0"/>
                  </a:moveTo>
                  <a:cubicBezTo>
                    <a:pt x="1911291" y="0"/>
                    <a:pt x="2462552" y="551261"/>
                    <a:pt x="2462552" y="1231276"/>
                  </a:cubicBezTo>
                  <a:cubicBezTo>
                    <a:pt x="2462552" y="1911291"/>
                    <a:pt x="1911291" y="2462552"/>
                    <a:pt x="1231276" y="2462552"/>
                  </a:cubicBezTo>
                  <a:cubicBezTo>
                    <a:pt x="551261" y="2462552"/>
                    <a:pt x="0" y="1911291"/>
                    <a:pt x="0" y="1231276"/>
                  </a:cubicBezTo>
                  <a:cubicBezTo>
                    <a:pt x="0" y="551261"/>
                    <a:pt x="551261" y="0"/>
                    <a:pt x="1231276" y="0"/>
                  </a:cubicBezTo>
                  <a:close/>
                </a:path>
              </a:pathLst>
            </a:custGeom>
            <a:solidFill>
              <a:srgbClr val="94C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0703" tIns="25352" rIns="50703" bIns="25352" numCol="1" spcCol="0" rtlCol="0" fromWordArt="0" anchor="ctr" anchorCtr="0" forceAA="0" compatLnSpc="1">
              <a:noAutofit/>
            </a:bodyPr>
            <a:lstStyle/>
            <a:p>
              <a:pPr algn="ctr"/>
              <a:endParaRPr lang="zh-CN" altLang="en-US" sz="900" dirty="0">
                <a:solidFill>
                  <a:schemeClr val="tx1"/>
                </a:solidFill>
                <a:latin typeface="微软雅黑" panose="020B0503020204020204" pitchFamily="34" charset="-122"/>
                <a:ea typeface="微软雅黑" panose="020B0503020204020204" pitchFamily="34" charset="-122"/>
              </a:endParaRPr>
            </a:p>
          </p:txBody>
        </p:sp>
        <p:sp>
          <p:nvSpPr>
            <p:cNvPr id="100" name="TextBox 43"/>
            <p:cNvSpPr txBox="1"/>
            <p:nvPr/>
          </p:nvSpPr>
          <p:spPr>
            <a:xfrm>
              <a:off x="1645570" y="2207791"/>
              <a:ext cx="2262826" cy="654161"/>
            </a:xfrm>
            <a:prstGeom prst="rect">
              <a:avLst/>
            </a:prstGeom>
            <a:noFill/>
            <a:ln>
              <a:noFill/>
            </a:ln>
          </p:spPr>
          <p:txBody>
            <a:bodyPr wrap="square" rtlCol="0">
              <a:spAutoFit/>
            </a:bodyPr>
            <a:lstStyle/>
            <a:p>
              <a:pPr algn="ctr" defTabSz="486044"/>
              <a:r>
                <a:rPr lang="zh-CN" altLang="en-US" sz="13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教学准备</a:t>
              </a:r>
            </a:p>
          </p:txBody>
        </p:sp>
      </p:grpSp>
      <p:pic>
        <p:nvPicPr>
          <p:cNvPr id="106" name="图片 105"/>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2039" y="3043752"/>
            <a:ext cx="5773077" cy="65811"/>
          </a:xfrm>
          <a:prstGeom prst="rect">
            <a:avLst/>
          </a:prstGeom>
          <a:effectLst>
            <a:outerShdw blurRad="50800" dist="38100" dir="2700000" algn="tl" rotWithShape="0">
              <a:prstClr val="black">
                <a:alpha val="40000"/>
              </a:prstClr>
            </a:outerShdw>
          </a:effectLst>
        </p:spPr>
      </p:pic>
      <p:sp>
        <p:nvSpPr>
          <p:cNvPr id="52" name="TextBox 51"/>
          <p:cNvSpPr txBox="1"/>
          <p:nvPr/>
        </p:nvSpPr>
        <p:spPr>
          <a:xfrm>
            <a:off x="1954820" y="559725"/>
            <a:ext cx="3423630" cy="776021"/>
          </a:xfrm>
          <a:prstGeom prst="rect">
            <a:avLst/>
          </a:prstGeom>
          <a:noFill/>
        </p:spPr>
        <p:txBody>
          <a:bodyPr wrap="square" lIns="55285" tIns="27642" rIns="55285" bIns="27642" rtlCol="0">
            <a:spAutoFit/>
          </a:bodyPr>
          <a:lstStyle/>
          <a:p>
            <a:pPr>
              <a:lnSpc>
                <a:spcPct val="130000"/>
              </a:lnSpc>
            </a:pPr>
            <a:r>
              <a:rPr lang="zh-CN" altLang="en-US" sz="1200" b="1" dirty="0" smtClean="0">
                <a:latin typeface="微软雅黑" pitchFamily="34" charset="-122"/>
                <a:ea typeface="微软雅黑" pitchFamily="34" charset="-122"/>
              </a:rPr>
              <a:t>       钻研</a:t>
            </a:r>
            <a:r>
              <a:rPr lang="en-US" altLang="zh-CN" sz="1200" b="1" dirty="0" smtClean="0">
                <a:latin typeface="微软雅黑" pitchFamily="34" charset="-122"/>
                <a:ea typeface="微软雅黑" pitchFamily="34" charset="-122"/>
              </a:rPr>
              <a:t>2017</a:t>
            </a:r>
            <a:r>
              <a:rPr lang="zh-CN" altLang="en-US" sz="1200" b="1" dirty="0" smtClean="0">
                <a:latin typeface="微软雅黑" pitchFamily="34" charset="-122"/>
                <a:ea typeface="微软雅黑" pitchFamily="34" charset="-122"/>
              </a:rPr>
              <a:t>年新课标和岳麓版教材、朝阳目标教材，对考点内容深入分析、研读，把握考试方向和重难点。</a:t>
            </a:r>
            <a:endParaRPr lang="zh-CN" altLang="en-US" sz="1200" b="1" dirty="0">
              <a:latin typeface="微软雅黑" pitchFamily="34" charset="-122"/>
              <a:ea typeface="微软雅黑" pitchFamily="34" charset="-122"/>
            </a:endParaRPr>
          </a:p>
        </p:txBody>
      </p:sp>
      <p:sp>
        <p:nvSpPr>
          <p:cNvPr id="53" name="TextBox 52"/>
          <p:cNvSpPr txBox="1"/>
          <p:nvPr/>
        </p:nvSpPr>
        <p:spPr>
          <a:xfrm>
            <a:off x="1954820" y="1437737"/>
            <a:ext cx="3607780" cy="776021"/>
          </a:xfrm>
          <a:prstGeom prst="rect">
            <a:avLst/>
          </a:prstGeom>
          <a:noFill/>
        </p:spPr>
        <p:txBody>
          <a:bodyPr wrap="square" lIns="55285" tIns="27642" rIns="55285" bIns="27642" rtlCol="0">
            <a:spAutoFit/>
          </a:bodyPr>
          <a:lstStyle/>
          <a:p>
            <a:pPr>
              <a:lnSpc>
                <a:spcPct val="130000"/>
              </a:lnSpc>
            </a:pPr>
            <a:r>
              <a:rPr lang="zh-CN" altLang="en-US" sz="1200" b="1" dirty="0" smtClean="0">
                <a:latin typeface="微软雅黑" pitchFamily="34" charset="-122"/>
                <a:ea typeface="微软雅黑" pitchFamily="34" charset="-122"/>
              </a:rPr>
              <a:t>       依据历史学科核心素养，突出“史料实证”素养的落实，阅读相关史学著作，增加学术材料，加深对重难点的认识。</a:t>
            </a:r>
            <a:endParaRPr lang="zh-CN" altLang="en-US" sz="1200" b="1" dirty="0">
              <a:latin typeface="微软雅黑" pitchFamily="34" charset="-122"/>
              <a:ea typeface="微软雅黑" pitchFamily="34" charset="-122"/>
            </a:endParaRPr>
          </a:p>
        </p:txBody>
      </p:sp>
      <p:grpSp>
        <p:nvGrpSpPr>
          <p:cNvPr id="54" name="组合 72"/>
          <p:cNvGrpSpPr/>
          <p:nvPr/>
        </p:nvGrpSpPr>
        <p:grpSpPr>
          <a:xfrm>
            <a:off x="1338916" y="2470799"/>
            <a:ext cx="404235" cy="360351"/>
            <a:chOff x="3835847" y="1395243"/>
            <a:chExt cx="1462116" cy="1303538"/>
          </a:xfrm>
        </p:grpSpPr>
        <p:sp>
          <p:nvSpPr>
            <p:cNvPr id="55" name="同心圆 54"/>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grpSp>
          <p:nvGrpSpPr>
            <p:cNvPr id="56" name="组合 75"/>
            <p:cNvGrpSpPr/>
            <p:nvPr/>
          </p:nvGrpSpPr>
          <p:grpSpPr>
            <a:xfrm>
              <a:off x="4939609" y="1857832"/>
              <a:ext cx="358354" cy="358354"/>
              <a:chOff x="5917211" y="1835961"/>
              <a:chExt cx="504056" cy="504056"/>
            </a:xfrm>
          </p:grpSpPr>
          <p:sp>
            <p:nvSpPr>
              <p:cNvPr id="64" name="同心圆 63"/>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sp>
            <p:nvSpPr>
              <p:cNvPr id="67" name="椭圆 66"/>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500" kern="0" dirty="0">
                  <a:latin typeface="微软雅黑" panose="020B0503020204020204" pitchFamily="34" charset="-122"/>
                  <a:ea typeface="微软雅黑" panose="020B0503020204020204" pitchFamily="34" charset="-122"/>
                </a:endParaRPr>
              </a:p>
            </p:txBody>
          </p:sp>
        </p:grpSp>
        <p:sp>
          <p:nvSpPr>
            <p:cNvPr id="62" name="椭圆 61"/>
            <p:cNvSpPr/>
            <p:nvPr/>
          </p:nvSpPr>
          <p:spPr>
            <a:xfrm>
              <a:off x="4151028" y="1732853"/>
              <a:ext cx="676101" cy="676101"/>
            </a:xfrm>
            <a:prstGeom prst="ellipse">
              <a:avLst/>
            </a:prstGeom>
            <a:solidFill>
              <a:srgbClr val="94CF29"/>
            </a:solidFill>
            <a:ln w="25400" cap="flat" cmpd="sng" algn="ctr">
              <a:noFill/>
              <a:prstDash val="solid"/>
            </a:ln>
            <a:effectLst/>
          </p:spPr>
          <p:txBody>
            <a:bodyPr rtlCol="0" anchor="ctr"/>
            <a:lstStyle/>
            <a:p>
              <a:pPr algn="ctr">
                <a:defRPr/>
              </a:pPr>
              <a:r>
                <a:rPr lang="en-US" altLang="zh-CN" sz="1500" kern="0" dirty="0" smtClean="0">
                  <a:solidFill>
                    <a:schemeClr val="bg1"/>
                  </a:solidFill>
                  <a:latin typeface="Impact" panose="020B0806030902050204" pitchFamily="34" charset="0"/>
                  <a:ea typeface="微软雅黑" panose="020B0503020204020204" pitchFamily="34" charset="-122"/>
                </a:rPr>
                <a:t>3</a:t>
              </a:r>
              <a:endParaRPr lang="zh-CN" altLang="en-US" sz="1500" kern="0" dirty="0">
                <a:solidFill>
                  <a:schemeClr val="bg1"/>
                </a:solidFill>
                <a:latin typeface="Impact" panose="020B0806030902050204" pitchFamily="34" charset="0"/>
                <a:ea typeface="微软雅黑" panose="020B0503020204020204" pitchFamily="34" charset="-122"/>
              </a:endParaRPr>
            </a:p>
          </p:txBody>
        </p:sp>
      </p:grpSp>
      <p:sp>
        <p:nvSpPr>
          <p:cNvPr id="71" name="TextBox 70"/>
          <p:cNvSpPr txBox="1"/>
          <p:nvPr/>
        </p:nvSpPr>
        <p:spPr>
          <a:xfrm>
            <a:off x="1821538" y="2378963"/>
            <a:ext cx="3741061" cy="535955"/>
          </a:xfrm>
          <a:prstGeom prst="rect">
            <a:avLst/>
          </a:prstGeom>
          <a:noFill/>
        </p:spPr>
        <p:txBody>
          <a:bodyPr wrap="square" lIns="55285" tIns="27642" rIns="55285" bIns="27642" rtlCol="0">
            <a:spAutoFit/>
          </a:bodyPr>
          <a:lstStyle/>
          <a:p>
            <a:pPr>
              <a:lnSpc>
                <a:spcPct val="130000"/>
              </a:lnSpc>
            </a:pPr>
            <a:r>
              <a:rPr lang="zh-CN" altLang="en-US" sz="1200" b="1" dirty="0" smtClean="0">
                <a:latin typeface="微软雅黑" pitchFamily="34" charset="-122"/>
                <a:ea typeface="微软雅黑" pitchFamily="34" charset="-122"/>
              </a:rPr>
              <a:t>       精选北京和全国高考真题进行讲解，深钻经典题，强化经典题在备考中的运用。</a:t>
            </a:r>
            <a:endParaRPr lang="zh-CN" altLang="en-US" sz="1200" b="1" dirty="0">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53304" b="3434"/>
          <a:stretch>
            <a:fillRect/>
          </a:stretch>
        </p:blipFill>
        <p:spPr>
          <a:xfrm>
            <a:off x="2057" y="0"/>
            <a:ext cx="5758981" cy="3240088"/>
          </a:xfrm>
          <a:prstGeom prst="rect">
            <a:avLst/>
          </a:prstGeom>
        </p:spPr>
      </p:pic>
      <p:grpSp>
        <p:nvGrpSpPr>
          <p:cNvPr id="2" name="组合 4"/>
          <p:cNvGrpSpPr/>
          <p:nvPr/>
        </p:nvGrpSpPr>
        <p:grpSpPr>
          <a:xfrm>
            <a:off x="2725117" y="1232752"/>
            <a:ext cx="1752603" cy="472731"/>
            <a:chOff x="5714599" y="2076217"/>
            <a:chExt cx="3864839" cy="1042586"/>
          </a:xfrm>
        </p:grpSpPr>
        <p:sp>
          <p:nvSpPr>
            <p:cNvPr id="6" name="TextBox 6"/>
            <p:cNvSpPr txBox="1">
              <a:spLocks noChangeArrowheads="1"/>
            </p:cNvSpPr>
            <p:nvPr/>
          </p:nvSpPr>
          <p:spPr bwMode="auto">
            <a:xfrm>
              <a:off x="5714599" y="2076217"/>
              <a:ext cx="2858302" cy="81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1800" b="1" spc="137" dirty="0">
                  <a:solidFill>
                    <a:schemeClr val="tx1">
                      <a:lumMod val="95000"/>
                      <a:lumOff val="5000"/>
                    </a:schemeClr>
                  </a:solidFill>
                  <a:latin typeface="微软雅黑" pitchFamily="34" charset="-122"/>
                  <a:ea typeface="微软雅黑" pitchFamily="34" charset="-122"/>
                </a:rPr>
                <a:t>教学过程</a:t>
              </a:r>
            </a:p>
          </p:txBody>
        </p:sp>
        <p:sp>
          <p:nvSpPr>
            <p:cNvPr id="7" name="TextBox 111"/>
            <p:cNvSpPr txBox="1"/>
            <p:nvPr/>
          </p:nvSpPr>
          <p:spPr>
            <a:xfrm>
              <a:off x="5998038" y="2711531"/>
              <a:ext cx="3581400" cy="407272"/>
            </a:xfrm>
            <a:prstGeom prst="rect">
              <a:avLst/>
            </a:prstGeom>
            <a:noFill/>
          </p:spPr>
          <p:txBody>
            <a:bodyPr wrap="square" rtlCol="0">
              <a:spAutoFit/>
            </a:bodyPr>
            <a:lstStyle/>
            <a:p>
              <a:r>
                <a:rPr lang="en-US" altLang="zh-CN" sz="600" dirty="0">
                  <a:solidFill>
                    <a:schemeClr val="tx1">
                      <a:lumMod val="95000"/>
                      <a:lumOff val="5000"/>
                    </a:schemeClr>
                  </a:solidFill>
                  <a:latin typeface="微软雅黑" panose="020B0503020204020204" pitchFamily="34" charset="-122"/>
                  <a:ea typeface="微软雅黑" panose="020B0503020204020204" pitchFamily="34" charset="-122"/>
                </a:rPr>
                <a:t>TEACHING PROCESS </a:t>
              </a:r>
              <a:endParaRPr lang="zh-CN" altLang="en-US" sz="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5" name="组合 10"/>
          <p:cNvGrpSpPr/>
          <p:nvPr/>
        </p:nvGrpSpPr>
        <p:grpSpPr>
          <a:xfrm>
            <a:off x="1731455" y="1011444"/>
            <a:ext cx="939454" cy="949630"/>
            <a:chOff x="2918306" y="1498847"/>
            <a:chExt cx="1553762" cy="1570775"/>
          </a:xfrm>
        </p:grpSpPr>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269098" y="1961070"/>
              <a:ext cx="896638" cy="738181"/>
            </a:xfrm>
            <a:prstGeom prst="rect">
              <a:avLst/>
            </a:prstGeom>
          </p:spPr>
          <p:txBody>
            <a:bodyPr wrap="none">
              <a:spAutoFit/>
            </a:bodyPr>
            <a:lstStyle/>
            <a:p>
              <a:pPr algn="ctr" defTabSz="414635">
                <a:defRPr/>
              </a:pPr>
              <a:r>
                <a:rPr lang="en-US" altLang="zh-CN" sz="2300" kern="0" dirty="0">
                  <a:solidFill>
                    <a:srgbClr val="96D02B"/>
                  </a:solidFill>
                  <a:latin typeface="Impact" panose="020B0806030902050204" pitchFamily="34" charset="0"/>
                  <a:ea typeface="宋体" panose="02010600030101010101" pitchFamily="2" charset="-122"/>
                </a:rPr>
                <a:t>0 4</a:t>
              </a:r>
              <a:endParaRPr lang="zh-CN" altLang="en-US" sz="2300" kern="0" dirty="0">
                <a:solidFill>
                  <a:srgbClr val="96D02B"/>
                </a:solidFill>
                <a:latin typeface="Impact" panose="020B0806030902050204" pitchFamily="34" charset="0"/>
                <a:ea typeface="宋体" panose="02010600030101010101" pitchFamily="2" charset="-122"/>
              </a:endParaRPr>
            </a:p>
          </p:txBody>
        </p:sp>
      </p:gr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riangle 201"/>
          <p:cNvSpPr/>
          <p:nvPr/>
        </p:nvSpPr>
        <p:spPr>
          <a:xfrm rot="10800000">
            <a:off x="2688767" y="-3839"/>
            <a:ext cx="412746" cy="137467"/>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5285" tIns="27642" rIns="55285" bIns="27642" rtlCol="0" anchor="ctr"/>
          <a:lstStyle/>
          <a:p>
            <a:pPr algn="ctr"/>
            <a:endParaRPr lang="en-US" sz="500" dirty="0">
              <a:solidFill>
                <a:schemeClr val="tx1"/>
              </a:solidFill>
            </a:endParaRPr>
          </a:p>
        </p:txBody>
      </p:sp>
      <p:sp>
        <p:nvSpPr>
          <p:cNvPr id="23" name="Oval 5"/>
          <p:cNvSpPr>
            <a:spLocks noChangeArrowheads="1"/>
          </p:cNvSpPr>
          <p:nvPr/>
        </p:nvSpPr>
        <p:spPr bwMode="gray">
          <a:xfrm>
            <a:off x="0" y="73450"/>
            <a:ext cx="5761038" cy="715556"/>
          </a:xfrm>
          <a:prstGeom prst="ellipse">
            <a:avLst/>
          </a:prstGeom>
          <a:blipFill>
            <a:blip r:embed="rId4" cstate="print"/>
            <a:stretch>
              <a:fillRect/>
            </a:stretch>
          </a:blipFill>
          <a:ln>
            <a:noFill/>
          </a:ln>
          <a:effectLst>
            <a:outerShdw dist="107763" dir="2700000" algn="ctr" rotWithShape="0">
              <a:schemeClr val="bg2">
                <a:alpha val="50000"/>
              </a:schemeClr>
            </a:outerShdw>
          </a:effectLst>
        </p:spPr>
        <p:txBody>
          <a:bodyPr lIns="27642" tIns="26874" rIns="27642" bIns="26874" anchor="ctr" anchorCtr="1"/>
          <a:lstStyle/>
          <a:p>
            <a:pPr>
              <a:lnSpc>
                <a:spcPct val="150000"/>
              </a:lnSpc>
            </a:pPr>
            <a:r>
              <a:rPr lang="zh-CN" altLang="en-US" sz="1600" b="1" dirty="0">
                <a:solidFill>
                  <a:schemeClr val="bg1"/>
                </a:solidFill>
                <a:latin typeface="微软雅黑" pitchFamily="34" charset="-122"/>
                <a:ea typeface="微软雅黑" pitchFamily="34" charset="-122"/>
              </a:rPr>
              <a:t>2017年必修课程“中外历史纲要”</a:t>
            </a:r>
            <a:endParaRPr lang="en-US" altLang="zh-CN" sz="1600" b="1" dirty="0">
              <a:solidFill>
                <a:schemeClr val="bg1"/>
              </a:solidFill>
              <a:latin typeface="微软雅黑" pitchFamily="34" charset="-122"/>
              <a:ea typeface="微软雅黑" pitchFamily="34" charset="-122"/>
            </a:endParaRPr>
          </a:p>
        </p:txBody>
      </p:sp>
      <p:sp>
        <p:nvSpPr>
          <p:cNvPr id="9" name="文本框 1"/>
          <p:cNvSpPr txBox="1">
            <a:spLocks noChangeArrowheads="1"/>
          </p:cNvSpPr>
          <p:nvPr/>
        </p:nvSpPr>
        <p:spPr bwMode="auto">
          <a:xfrm>
            <a:off x="253273" y="699534"/>
            <a:ext cx="5283734" cy="1988045"/>
          </a:xfrm>
          <a:prstGeom prst="rect">
            <a:avLst/>
          </a:prstGeom>
          <a:noFill/>
          <a:ln w="9525">
            <a:noFill/>
            <a:miter lim="800000"/>
            <a:headEnd/>
            <a:tailEnd/>
          </a:ln>
        </p:spPr>
        <p:txBody>
          <a:bodyPr wrap="square" lIns="48577" tIns="24289" rIns="48577" bIns="24289">
            <a:spAutoFit/>
          </a:bodyPr>
          <a:lstStyle/>
          <a:p>
            <a:pPr>
              <a:lnSpc>
                <a:spcPct val="150000"/>
              </a:lnSpc>
            </a:pPr>
            <a:r>
              <a:rPr lang="zh-CN" altLang="en-US" sz="1400" b="1" dirty="0" smtClean="0">
                <a:latin typeface="微软雅黑" pitchFamily="34" charset="-122"/>
                <a:ea typeface="微软雅黑" pitchFamily="34" charset="-122"/>
              </a:rPr>
              <a:t>          </a:t>
            </a:r>
            <a:endParaRPr lang="en-US" altLang="zh-CN" sz="1400" b="1" dirty="0" smtClean="0">
              <a:latin typeface="微软雅黑" pitchFamily="34" charset="-122"/>
              <a:ea typeface="微软雅黑" pitchFamily="34" charset="-122"/>
            </a:endParaRPr>
          </a:p>
          <a:p>
            <a:pPr>
              <a:lnSpc>
                <a:spcPct val="150000"/>
              </a:lnSpc>
            </a:pPr>
            <a:r>
              <a:rPr lang="zh-CN" altLang="en-US" sz="1400" b="1" dirty="0" smtClean="0">
                <a:latin typeface="微软雅黑" pitchFamily="34" charset="-122"/>
                <a:ea typeface="微软雅黑" pitchFamily="34" charset="-122"/>
              </a:rPr>
              <a:t>1</a:t>
            </a:r>
            <a:r>
              <a:rPr lang="zh-CN" altLang="en-US" sz="1400" b="1" dirty="0">
                <a:latin typeface="微软雅黑" pitchFamily="34" charset="-122"/>
                <a:ea typeface="微软雅黑" pitchFamily="34" charset="-122"/>
              </a:rPr>
              <a:t>.1早期中华文明</a:t>
            </a:r>
          </a:p>
          <a:p>
            <a:pPr>
              <a:lnSpc>
                <a:spcPct val="150000"/>
              </a:lnSpc>
            </a:pPr>
            <a:r>
              <a:rPr lang="zh-CN" altLang="en-US" sz="1400" b="1" dirty="0">
                <a:latin typeface="楷体" pitchFamily="49" charset="-122"/>
                <a:ea typeface="楷体" pitchFamily="49" charset="-122"/>
              </a:rPr>
              <a:t>       通过了解石器时代中国境内有代表性的文化</a:t>
            </a:r>
            <a:r>
              <a:rPr lang="zh-CN" altLang="en-US" sz="1400" b="1" dirty="0" smtClean="0">
                <a:latin typeface="楷体" pitchFamily="49" charset="-122"/>
                <a:ea typeface="楷体" pitchFamily="49" charset="-122"/>
              </a:rPr>
              <a:t>遗存，认识</a:t>
            </a:r>
            <a:r>
              <a:rPr lang="zh-CN" altLang="en-US" sz="1400" b="1" dirty="0">
                <a:latin typeface="楷体" pitchFamily="49" charset="-122"/>
                <a:ea typeface="楷体" pitchFamily="49" charset="-122"/>
              </a:rPr>
              <a:t>它们与中华文明起源以及私有制、阶级和国家产生的</a:t>
            </a:r>
            <a:r>
              <a:rPr lang="zh-CN" altLang="en-US" sz="1400" b="1" dirty="0" smtClean="0">
                <a:latin typeface="楷体" pitchFamily="49" charset="-122"/>
                <a:ea typeface="楷体" pitchFamily="49" charset="-122"/>
              </a:rPr>
              <a:t>关系；通过</a:t>
            </a:r>
            <a:r>
              <a:rPr lang="zh-CN" altLang="en-US" sz="1400" b="1" dirty="0">
                <a:latin typeface="楷体" pitchFamily="49" charset="-122"/>
                <a:ea typeface="楷体" pitchFamily="49" charset="-122"/>
              </a:rPr>
              <a:t>甲骨文、青铜铭文及其他文献</a:t>
            </a:r>
            <a:r>
              <a:rPr lang="zh-CN" altLang="en-US" sz="1400" b="1" dirty="0" smtClean="0">
                <a:latin typeface="楷体" pitchFamily="49" charset="-122"/>
                <a:ea typeface="楷体" pitchFamily="49" charset="-122"/>
              </a:rPr>
              <a:t>记载，了解</a:t>
            </a:r>
            <a:r>
              <a:rPr lang="zh-CN" altLang="en-US" sz="1400" b="1" dirty="0">
                <a:latin typeface="楷体" pitchFamily="49" charset="-122"/>
                <a:ea typeface="楷体" pitchFamily="49" charset="-122"/>
              </a:rPr>
              <a:t>私有制、阶级和早期国家的特征。</a:t>
            </a:r>
          </a:p>
        </p:txBody>
      </p:sp>
    </p:spTree>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1038</TotalTime>
  <Words>2829</Words>
  <Application>Microsoft Office PowerPoint</Application>
  <PresentationFormat>自定义</PresentationFormat>
  <Paragraphs>241</Paragraphs>
  <Slides>47</Slides>
  <Notes>42</Notes>
  <HiddenSlides>0</HiddenSlides>
  <MMClips>0</MMClips>
  <ScaleCrop>false</ScaleCrop>
  <HeadingPairs>
    <vt:vector size="4" baseType="variant">
      <vt:variant>
        <vt:lpstr>主题</vt:lpstr>
      </vt:variant>
      <vt:variant>
        <vt:i4>1</vt:i4>
      </vt:variant>
      <vt:variant>
        <vt:lpstr>幻灯片标题</vt:lpstr>
      </vt:variant>
      <vt:variant>
        <vt:i4>47</vt:i4>
      </vt:variant>
    </vt:vector>
  </HeadingPairs>
  <TitlesOfParts>
    <vt:vector size="4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140</cp:revision>
  <dcterms:created xsi:type="dcterms:W3CDTF">2016-10-06T06:02:00Z</dcterms:created>
  <dcterms:modified xsi:type="dcterms:W3CDTF">2020-02-04T15:30:50Z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