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5" r:id="rId2"/>
    <p:sldId id="273" r:id="rId3"/>
    <p:sldId id="276" r:id="rId4"/>
    <p:sldId id="275" r:id="rId5"/>
    <p:sldId id="277" r:id="rId6"/>
    <p:sldId id="278" r:id="rId7"/>
    <p:sldId id="279" r:id="rId8"/>
    <p:sldId id="280" r:id="rId9"/>
    <p:sldId id="281" r:id="rId10"/>
    <p:sldId id="283" r:id="rId11"/>
    <p:sldId id="284" r:id="rId12"/>
    <p:sldId id="285" r:id="rId13"/>
    <p:sldId id="286" r:id="rId14"/>
    <p:sldId id="287" r:id="rId15"/>
    <p:sldId id="271" r:id="rId1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50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Autofit/>
          </a:bodyPr>
          <a:lstStyle/>
          <a:p>
            <a:pPr algn="ctr"/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政治生活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第一单元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24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“公民的政治生活”重难点解析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高三政治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朝阳教研中心  杨从立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 smtClean="0"/>
              <a:t>【任务三】</a:t>
            </a:r>
            <a:r>
              <a:rPr lang="zh-CN" altLang="en-US" dirty="0" smtClean="0"/>
              <a:t>分析</a:t>
            </a:r>
            <a:r>
              <a:rPr lang="zh-CN" altLang="zh-CN" dirty="0" smtClean="0"/>
              <a:t>易</a:t>
            </a:r>
            <a:r>
              <a:rPr lang="zh-CN" altLang="zh-CN" dirty="0" smtClean="0"/>
              <a:t>错易</a:t>
            </a:r>
            <a:r>
              <a:rPr lang="zh-CN" altLang="zh-CN" dirty="0" smtClean="0"/>
              <a:t>混</a:t>
            </a:r>
            <a:r>
              <a:rPr lang="zh-CN" altLang="en-US" dirty="0" smtClean="0"/>
              <a:t>知识点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3.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正确区分权利与权力。</a:t>
            </a:r>
          </a:p>
          <a:p>
            <a:r>
              <a:rPr lang="zh-CN" altLang="zh-CN" sz="2000" b="1" spc="0" dirty="0" smtClean="0">
                <a:latin typeface="宋体" pitchFamily="2" charset="-122"/>
                <a:ea typeface="宋体" pitchFamily="2" charset="-122"/>
              </a:rPr>
              <a:t>权力的主体限于国家机关和组织。而权利的主体，除了国家机关和组织外，还可以是自然人。</a:t>
            </a:r>
          </a:p>
          <a:p>
            <a:r>
              <a:rPr lang="zh-CN" altLang="zh-CN" sz="2000" b="1" spc="0" dirty="0" smtClean="0">
                <a:latin typeface="宋体" pitchFamily="2" charset="-122"/>
                <a:ea typeface="宋体" pitchFamily="2" charset="-122"/>
              </a:rPr>
              <a:t>权力是国家的直接强制力，权利则只以国家强制力为后盾。</a:t>
            </a:r>
          </a:p>
          <a:p>
            <a:r>
              <a:rPr lang="zh-CN" altLang="zh-CN" sz="2000" b="1" spc="0" dirty="0" smtClean="0">
                <a:latin typeface="宋体" pitchFamily="2" charset="-122"/>
                <a:ea typeface="宋体" pitchFamily="2" charset="-122"/>
              </a:rPr>
              <a:t>权利与义务相对应，而权力与责任相对应。</a:t>
            </a:r>
          </a:p>
          <a:p>
            <a:r>
              <a:rPr lang="zh-CN" altLang="zh-CN" sz="2000" b="1" spc="0" dirty="0" smtClean="0">
                <a:latin typeface="宋体" pitchFamily="2" charset="-122"/>
                <a:ea typeface="宋体" pitchFamily="2" charset="-122"/>
              </a:rPr>
              <a:t>权力不能自由处置，否则行为人应承担法律责任；而权利一般可以自由地放弃或转让。</a:t>
            </a:r>
            <a:endParaRPr lang="zh-CN" altLang="zh-CN" sz="2000" b="1" spc="0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 smtClean="0"/>
              <a:t>【任务三】</a:t>
            </a:r>
            <a:r>
              <a:rPr lang="zh-CN" altLang="en-US" dirty="0" smtClean="0"/>
              <a:t>分析</a:t>
            </a:r>
            <a:r>
              <a:rPr lang="zh-CN" altLang="zh-CN" dirty="0" smtClean="0"/>
              <a:t>易</a:t>
            </a:r>
            <a:r>
              <a:rPr lang="zh-CN" altLang="zh-CN" dirty="0" smtClean="0"/>
              <a:t>错易</a:t>
            </a:r>
            <a:r>
              <a:rPr lang="zh-CN" altLang="zh-CN" dirty="0" smtClean="0"/>
              <a:t>混</a:t>
            </a:r>
            <a:r>
              <a:rPr lang="zh-CN" altLang="en-US" dirty="0" smtClean="0"/>
              <a:t>知识点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4.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权利和义务关系的常见误区。</a:t>
            </a:r>
          </a:p>
          <a:p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反对等同论、割裂论、放弃论、先后论、侧重论，均等论。</a:t>
            </a:r>
          </a:p>
          <a:p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5.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村民委员会和居民委员会是我国的基层政权机关。（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X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）</a:t>
            </a:r>
          </a:p>
          <a:p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村民委员会和居民委员会是我国的基层群众自治组织。</a:t>
            </a:r>
            <a:endParaRPr lang="zh-CN" altLang="zh-CN" sz="20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 smtClean="0"/>
              <a:t>【任务四】</a:t>
            </a:r>
            <a:r>
              <a:rPr lang="zh-CN" altLang="en-US" dirty="0" smtClean="0"/>
              <a:t>学习</a:t>
            </a:r>
            <a:r>
              <a:rPr lang="zh-CN" altLang="zh-CN" dirty="0" smtClean="0"/>
              <a:t>相关</a:t>
            </a:r>
            <a:r>
              <a:rPr lang="zh-CN" altLang="zh-CN" dirty="0" smtClean="0"/>
              <a:t>热点</a:t>
            </a:r>
            <a:r>
              <a:rPr lang="zh-CN" altLang="zh-CN" dirty="0" smtClean="0"/>
              <a:t>资源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十九届四中全会“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坚持人民当家作主，发展人民民主，密切联系群众，紧紧依靠人民推动国家发展的显著优势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”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000" b="1" spc="0" dirty="0" smtClean="0">
                <a:latin typeface="楷体" pitchFamily="49" charset="-122"/>
                <a:ea typeface="楷体" pitchFamily="49" charset="-122"/>
              </a:rPr>
              <a:t>实行人民民主，保证人民当家作主，就是发扬民主、集思广益的过程，就是统一思想、凝聚共识的过程，就是</a:t>
            </a:r>
            <a:r>
              <a:rPr lang="zh-CN" altLang="en-US" sz="2000" b="1" spc="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科学决策、民主决策</a:t>
            </a:r>
            <a:r>
              <a:rPr lang="zh-CN" altLang="en-US" sz="2000" b="1" spc="0" dirty="0" smtClean="0">
                <a:latin typeface="楷体" pitchFamily="49" charset="-122"/>
                <a:ea typeface="楷体" pitchFamily="49" charset="-122"/>
              </a:rPr>
              <a:t>的过程，就是实现人民当家作主的过程。</a:t>
            </a:r>
            <a:endParaRPr lang="en-US" altLang="zh-CN" sz="2000" b="1" spc="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b="1" spc="0" dirty="0" smtClean="0">
                <a:latin typeface="楷体" pitchFamily="49" charset="-122"/>
                <a:ea typeface="楷体" pitchFamily="49" charset="-122"/>
              </a:rPr>
              <a:t>人民当家作主是</a:t>
            </a:r>
            <a:r>
              <a:rPr lang="zh-CN" altLang="en-US" sz="2000" b="1" spc="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社会主义民主政治</a:t>
            </a:r>
            <a:r>
              <a:rPr lang="zh-CN" altLang="en-US" sz="2000" b="1" spc="0" dirty="0" smtClean="0">
                <a:latin typeface="楷体" pitchFamily="49" charset="-122"/>
                <a:ea typeface="楷体" pitchFamily="49" charset="-122"/>
              </a:rPr>
              <a:t>的本质和核心。</a:t>
            </a:r>
            <a:endParaRPr lang="en-US" altLang="zh-CN" sz="2000" b="1" spc="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b="1" spc="0" dirty="0" smtClean="0">
                <a:latin typeface="楷体" pitchFamily="49" charset="-122"/>
                <a:ea typeface="楷体" pitchFamily="49" charset="-122"/>
              </a:rPr>
              <a:t>人民民主是社会主义的生命，我国社会主义民主是维护人民根本利益的</a:t>
            </a:r>
            <a:r>
              <a:rPr lang="zh-CN" altLang="en-US" sz="2000" b="1" spc="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最广泛、最真实、最管用</a:t>
            </a:r>
            <a:r>
              <a:rPr lang="zh-CN" altLang="en-US" sz="2000" b="1" spc="0" dirty="0" smtClean="0">
                <a:latin typeface="楷体" pitchFamily="49" charset="-122"/>
                <a:ea typeface="楷体" pitchFamily="49" charset="-122"/>
              </a:rPr>
              <a:t>的民主。</a:t>
            </a:r>
            <a:endParaRPr lang="zh-CN" altLang="zh-CN" sz="2000" b="1" spc="0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 smtClean="0"/>
              <a:t>【任务四】</a:t>
            </a:r>
            <a:r>
              <a:rPr lang="zh-CN" altLang="en-US" dirty="0" smtClean="0"/>
              <a:t>学习</a:t>
            </a:r>
            <a:r>
              <a:rPr lang="zh-CN" altLang="zh-CN" dirty="0" smtClean="0"/>
              <a:t>相关</a:t>
            </a:r>
            <a:r>
              <a:rPr lang="zh-CN" altLang="zh-CN" dirty="0" smtClean="0"/>
              <a:t>热点</a:t>
            </a:r>
            <a:r>
              <a:rPr lang="zh-CN" altLang="zh-CN" dirty="0" smtClean="0"/>
              <a:t>资源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十九届四中全会“坚持和完善共建共治共享的社会治理制度，保持社会稳定、维护国家安全”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ts val="2160"/>
              </a:lnSpc>
            </a:pPr>
            <a:r>
              <a:rPr lang="zh-CN" altLang="en-US" sz="1800" b="1" spc="0" dirty="0" smtClean="0">
                <a:latin typeface="楷体" pitchFamily="49" charset="-122"/>
                <a:ea typeface="楷体" pitchFamily="49" charset="-122"/>
              </a:rPr>
              <a:t>完善党委领导、政府负责、民主协商、社会协同、公众参与、法治保障、科技支撑的社会治理体系。</a:t>
            </a:r>
            <a:endParaRPr lang="en-US" altLang="zh-CN" sz="1800" b="1" spc="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2160"/>
              </a:lnSpc>
            </a:pPr>
            <a:r>
              <a:rPr lang="zh-CN" altLang="en-US" sz="1800" b="1" spc="0" dirty="0" smtClean="0">
                <a:latin typeface="楷体" pitchFamily="49" charset="-122"/>
                <a:ea typeface="楷体" pitchFamily="49" charset="-122"/>
              </a:rPr>
              <a:t>完善正确处理新形势下人民内部矛盾有效机制。比如“枫桥经验”。</a:t>
            </a:r>
            <a:endParaRPr lang="en-US" altLang="zh-CN" sz="1800" b="1" spc="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2160"/>
              </a:lnSpc>
            </a:pPr>
            <a:r>
              <a:rPr lang="zh-CN" altLang="en-US" sz="1800" b="1" spc="0" dirty="0" smtClean="0">
                <a:latin typeface="楷体" pitchFamily="49" charset="-122"/>
                <a:ea typeface="楷体" pitchFamily="49" charset="-122"/>
              </a:rPr>
              <a:t>完善社会治安防控体系。</a:t>
            </a:r>
            <a:endParaRPr lang="en-US" altLang="zh-CN" sz="1800" b="1" spc="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2160"/>
              </a:lnSpc>
            </a:pPr>
            <a:r>
              <a:rPr lang="zh-CN" altLang="en-US" sz="1800" b="1" spc="0" dirty="0" smtClean="0">
                <a:latin typeface="楷体" pitchFamily="49" charset="-122"/>
                <a:ea typeface="楷体" pitchFamily="49" charset="-122"/>
              </a:rPr>
              <a:t>健全公共安全体制机制。</a:t>
            </a:r>
            <a:endParaRPr lang="en-US" altLang="zh-CN" sz="1800" b="1" spc="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2160"/>
              </a:lnSpc>
            </a:pPr>
            <a:r>
              <a:rPr lang="zh-CN" altLang="en-US" sz="1800" b="1" spc="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构建基层社会治理新格局：更好提供精准化，精细化服务。</a:t>
            </a:r>
            <a:endParaRPr lang="en-US" altLang="zh-CN" sz="1800" b="1" spc="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2160"/>
              </a:lnSpc>
            </a:pPr>
            <a:r>
              <a:rPr lang="zh-CN" altLang="en-US" sz="1800" b="1" spc="0" dirty="0" smtClean="0">
                <a:latin typeface="楷体" pitchFamily="49" charset="-122"/>
                <a:ea typeface="楷体" pitchFamily="49" charset="-122"/>
              </a:rPr>
              <a:t>完善国家安全体系。</a:t>
            </a:r>
            <a:endParaRPr lang="en-US" altLang="zh-CN" sz="1800" b="1" spc="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 smtClean="0"/>
              <a:t>【任务四】</a:t>
            </a:r>
            <a:r>
              <a:rPr lang="zh-CN" altLang="en-US" dirty="0" smtClean="0"/>
              <a:t>学习</a:t>
            </a:r>
            <a:r>
              <a:rPr lang="zh-CN" altLang="zh-CN" dirty="0" smtClean="0"/>
              <a:t>相关</a:t>
            </a:r>
            <a:r>
              <a:rPr lang="zh-CN" altLang="zh-CN" dirty="0" smtClean="0"/>
              <a:t>热点</a:t>
            </a:r>
            <a:r>
              <a:rPr lang="zh-CN" altLang="zh-CN" dirty="0" smtClean="0"/>
              <a:t>资源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3.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互联网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+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背景下解决我国公民政治参与存在问题的对策</a:t>
            </a:r>
            <a:r>
              <a:rPr lang="zh-CN" altLang="zh-CN" sz="2000" dirty="0" smtClean="0">
                <a:latin typeface="宋体" pitchFamily="2" charset="-122"/>
                <a:ea typeface="宋体" pitchFamily="2" charset="-122"/>
              </a:rPr>
              <a:t> </a:t>
            </a:r>
          </a:p>
          <a:p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积极引导民众理性参与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：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加强公民的网络道德建设。</a:t>
            </a:r>
          </a:p>
          <a:p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建立健全民意反馈机制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：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重视公民参与政治的效用。</a:t>
            </a:r>
          </a:p>
          <a:p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培育均衡的网络话语平台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：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提高决策的民主性，使各项决策更加贴近民生。</a:t>
            </a:r>
          </a:p>
          <a:p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完善相关的法律体系</a:t>
            </a:r>
            <a:r>
              <a:rPr lang="zh-CN" altLang="en-US" sz="2000" b="1" dirty="0" smtClean="0">
                <a:latin typeface="宋体" pitchFamily="2" charset="-122"/>
                <a:ea typeface="宋体" pitchFamily="2" charset="-122"/>
              </a:rPr>
              <a:t>：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保障公民能够合理有序进行政治参与。</a:t>
            </a:r>
          </a:p>
          <a:p>
            <a:endParaRPr lang="zh-CN" altLang="zh-CN" sz="2000" dirty="0" smtClean="0"/>
          </a:p>
          <a:p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endParaRPr lang="zh-CN" altLang="en-US" sz="20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 smtClean="0"/>
              <a:t>【学习目标】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根据宪法有关人民主体地位的规定，分析我国是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人民民主专政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的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社会主义国家。</a:t>
            </a:r>
          </a:p>
          <a:p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结合实例领悟基层群众自治制度是我国人民依法直接行使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民主</a:t>
            </a:r>
            <a:endParaRPr lang="en-US" altLang="zh-CN" sz="20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权利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的基本政治制度。</a:t>
            </a:r>
          </a:p>
          <a:p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3.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学会有序政治参与，培养政治认同、公共参与等学科核心素养。</a:t>
            </a:r>
          </a:p>
          <a:p>
            <a:endParaRPr lang="zh-CN" altLang="zh-CN" sz="2000" b="1" spc="0" dirty="0" smtClean="0">
              <a:latin typeface="宋体" pitchFamily="2" charset="-122"/>
              <a:ea typeface="宋体" pitchFamily="2" charset="-122"/>
            </a:endParaRPr>
          </a:p>
          <a:p>
            <a:endParaRPr lang="zh-CN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 smtClean="0"/>
              <a:t>【任务一】学会构建并落实知识结构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 descr="http://img.mp.itc.cn/upload/20170124/dc90f952df4a41e4924b7ac785e28b8e_th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207" y="863029"/>
            <a:ext cx="756177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 smtClean="0"/>
              <a:t>【任务二】</a:t>
            </a:r>
            <a:r>
              <a:rPr lang="zh-CN" altLang="zh-CN" dirty="0" smtClean="0"/>
              <a:t>解析</a:t>
            </a:r>
            <a:r>
              <a:rPr lang="zh-CN" altLang="zh-CN" dirty="0" smtClean="0"/>
              <a:t>本</a:t>
            </a:r>
            <a:r>
              <a:rPr lang="zh-CN" altLang="zh-CN" dirty="0" smtClean="0"/>
              <a:t>单元重</a:t>
            </a:r>
            <a:r>
              <a:rPr lang="zh-CN" altLang="zh-CN" dirty="0" smtClean="0"/>
              <a:t>难点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如何理解人民民主的最广泛、最真实、最管用？</a:t>
            </a:r>
          </a:p>
          <a:p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最广泛：包括民主权利的广泛性和民主主体的广泛性。</a:t>
            </a:r>
          </a:p>
          <a:p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最真实：体现在有制度、法律和物质的保障；随着经济和社会的进步，人民的权益得到日益充分的实现；我国在尊重和保障人权方面取得了伟大成就。</a:t>
            </a:r>
          </a:p>
          <a:p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最管用：我国有一整套保障人民当家作主的制度体系，保障人民利益，激发人民创造活力，防止人民权利受损。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 smtClean="0"/>
              <a:t>【任务二】</a:t>
            </a:r>
            <a:r>
              <a:rPr lang="zh-CN" altLang="en-US" dirty="0" smtClean="0"/>
              <a:t>解析</a:t>
            </a:r>
            <a:r>
              <a:rPr lang="zh-CN" altLang="zh-CN" dirty="0" smtClean="0"/>
              <a:t>本</a:t>
            </a:r>
            <a:r>
              <a:rPr lang="zh-CN" altLang="zh-CN" dirty="0" smtClean="0"/>
              <a:t>单元重</a:t>
            </a:r>
            <a:r>
              <a:rPr lang="zh-CN" altLang="zh-CN" dirty="0" smtClean="0"/>
              <a:t>难点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正确理解公民的政治自由。</a:t>
            </a:r>
          </a:p>
          <a:p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公民拥有政治自由，并不意味着可以不受任何约束。自由是相对的，政治自由也不例外。法律是自由的体现和保障，公民必须在法律允许的范围内行使政治自由。</a:t>
            </a:r>
          </a:p>
          <a:p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 smtClean="0"/>
              <a:t>【任务二】</a:t>
            </a:r>
            <a:r>
              <a:rPr lang="zh-CN" altLang="en-US" dirty="0" smtClean="0"/>
              <a:t>解析</a:t>
            </a:r>
            <a:r>
              <a:rPr lang="zh-CN" altLang="zh-CN" dirty="0" smtClean="0"/>
              <a:t>本</a:t>
            </a:r>
            <a:r>
              <a:rPr lang="zh-CN" altLang="zh-CN" dirty="0" smtClean="0"/>
              <a:t>单元重</a:t>
            </a:r>
            <a:r>
              <a:rPr lang="zh-CN" altLang="zh-CN" dirty="0" smtClean="0"/>
              <a:t>难点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3.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为什么要强调扩大公民的有序政治参与？</a:t>
            </a:r>
          </a:p>
          <a:p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是由我国的国家性质决定的；</a:t>
            </a:r>
          </a:p>
          <a:p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有利于推进决策的科学化、民主化，促进国家机关改进工作，维护人民群众权益，发展社会主义民主政治；</a:t>
            </a:r>
          </a:p>
          <a:p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有利于调动人民群众的积极性、主动性和创造性；</a:t>
            </a:r>
          </a:p>
          <a:p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有利于密切党和政府与人民群众的联系，维护社会稳定，全面建成小康社会。</a:t>
            </a:r>
          </a:p>
          <a:p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 smtClean="0"/>
              <a:t>【任务二】</a:t>
            </a:r>
            <a:r>
              <a:rPr lang="zh-CN" altLang="en-US" dirty="0" smtClean="0"/>
              <a:t>解析</a:t>
            </a:r>
            <a:r>
              <a:rPr lang="zh-CN" altLang="zh-CN" dirty="0" smtClean="0"/>
              <a:t>本</a:t>
            </a:r>
            <a:r>
              <a:rPr lang="zh-CN" altLang="zh-CN" dirty="0" smtClean="0"/>
              <a:t>单元重</a:t>
            </a:r>
            <a:r>
              <a:rPr lang="zh-CN" altLang="zh-CN" dirty="0" smtClean="0"/>
              <a:t>难点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4.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公民参与民主决策，有间接参与和直接参与。</a:t>
            </a:r>
          </a:p>
          <a:p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间接参与民主决策：通过选举选出代表人民意志的人进入决策机关，参与、审议、监督、制定决策。</a:t>
            </a:r>
          </a:p>
          <a:p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直接参与民主决策：具体方式有社情民意反映制度、专家咨询制度、重大事项社会公示制度、社会听证制度。</a:t>
            </a:r>
          </a:p>
          <a:p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 smtClean="0"/>
              <a:t>【任务二】</a:t>
            </a:r>
            <a:r>
              <a:rPr lang="zh-CN" altLang="en-US" dirty="0" smtClean="0"/>
              <a:t>解析</a:t>
            </a:r>
            <a:r>
              <a:rPr lang="zh-CN" altLang="zh-CN" dirty="0" smtClean="0"/>
              <a:t>本</a:t>
            </a:r>
            <a:r>
              <a:rPr lang="zh-CN" altLang="zh-CN" dirty="0" smtClean="0"/>
              <a:t>单元重</a:t>
            </a:r>
            <a:r>
              <a:rPr lang="zh-CN" altLang="zh-CN" dirty="0" smtClean="0"/>
              <a:t>难点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5.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实行民主监督的意义。</a:t>
            </a:r>
          </a:p>
          <a:p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既有利于国家机关及其工作人员改进工作，也有助于激发公民关心国家大事，为社会主义现代化建设出谋划策的主人翁精神。</a:t>
            </a:r>
          </a:p>
          <a:p>
            <a:endParaRPr lang="zh-CN" altLang="en-US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 smtClean="0"/>
              <a:t>【任务三】</a:t>
            </a:r>
            <a:r>
              <a:rPr lang="zh-CN" altLang="en-US" dirty="0" smtClean="0"/>
              <a:t>分析</a:t>
            </a:r>
            <a:r>
              <a:rPr lang="zh-CN" altLang="zh-CN" dirty="0" smtClean="0"/>
              <a:t>易</a:t>
            </a:r>
            <a:r>
              <a:rPr lang="zh-CN" altLang="zh-CN" dirty="0" smtClean="0"/>
              <a:t>错易</a:t>
            </a:r>
            <a:r>
              <a:rPr lang="zh-CN" altLang="zh-CN" dirty="0" smtClean="0"/>
              <a:t>混</a:t>
            </a:r>
            <a:r>
              <a:rPr lang="zh-CN" altLang="en-US" dirty="0" smtClean="0"/>
              <a:t>知识点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正确区分公民与人民：</a:t>
            </a:r>
          </a:p>
          <a:p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公民是一个法律概念，一般对于外国人；人民是一个政治概念，具有阶级性，一般与敌人相对应。人民属于公民，但公民不一定是人民。</a:t>
            </a:r>
          </a:p>
          <a:p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在我国公民享有管理国家一切事务的权利。（</a:t>
            </a:r>
            <a:r>
              <a:rPr lang="en-US" altLang="zh-CN" sz="2000" b="1" dirty="0" smtClean="0">
                <a:latin typeface="宋体" pitchFamily="2" charset="-122"/>
                <a:ea typeface="宋体" pitchFamily="2" charset="-122"/>
              </a:rPr>
              <a:t>X</a:t>
            </a:r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）</a:t>
            </a:r>
          </a:p>
          <a:p>
            <a:r>
              <a:rPr lang="zh-CN" altLang="zh-CN" sz="2000" b="1" dirty="0" smtClean="0">
                <a:latin typeface="宋体" pitchFamily="2" charset="-122"/>
                <a:ea typeface="宋体" pitchFamily="2" charset="-122"/>
              </a:rPr>
              <a:t>在我国人民才享有管理国家一切事务的权利。</a:t>
            </a:r>
            <a:endParaRPr lang="zh-CN" altLang="zh-CN" sz="2000" b="1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984</Words>
  <Application>Microsoft Office PowerPoint</Application>
  <PresentationFormat>全屏显示(16:9)</PresentationFormat>
  <Paragraphs>73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1_Office 主题​​</vt:lpstr>
      <vt:lpstr>《政治生活》第一单元 “公民的政治生活”重难点解析</vt:lpstr>
      <vt:lpstr>【学习目标】</vt:lpstr>
      <vt:lpstr>【任务一】学会构建并落实知识结构</vt:lpstr>
      <vt:lpstr>【任务二】解析本单元重难点</vt:lpstr>
      <vt:lpstr>【任务二】解析本单元重难点</vt:lpstr>
      <vt:lpstr>【任务二】解析本单元重难点</vt:lpstr>
      <vt:lpstr>【任务二】解析本单元重难点</vt:lpstr>
      <vt:lpstr>【任务二】解析本单元重难点</vt:lpstr>
      <vt:lpstr>【任务三】分析易错易混知识点</vt:lpstr>
      <vt:lpstr>【任务三】分析易错易混知识点</vt:lpstr>
      <vt:lpstr>【任务三】分析易错易混知识点</vt:lpstr>
      <vt:lpstr>【任务四】学习相关热点资源</vt:lpstr>
      <vt:lpstr>【任务四】学习相关热点资源</vt:lpstr>
      <vt:lpstr>【任务四】学习相关热点资源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19</cp:revision>
  <dcterms:created xsi:type="dcterms:W3CDTF">2020-02-01T11:21:51Z</dcterms:created>
  <dcterms:modified xsi:type="dcterms:W3CDTF">2020-02-06T04:31:52Z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