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5" r:id="rId2"/>
    <p:sldId id="257" r:id="rId3"/>
    <p:sldId id="289" r:id="rId4"/>
    <p:sldId id="290" r:id="rId5"/>
    <p:sldId id="291" r:id="rId6"/>
    <p:sldId id="292" r:id="rId7"/>
    <p:sldId id="301" r:id="rId8"/>
    <p:sldId id="302" r:id="rId9"/>
    <p:sldId id="303" r:id="rId10"/>
    <p:sldId id="304" r:id="rId11"/>
    <p:sldId id="306" r:id="rId12"/>
    <p:sldId id="308" r:id="rId13"/>
    <p:sldId id="309" r:id="rId14"/>
    <p:sldId id="311" r:id="rId15"/>
    <p:sldId id="294" r:id="rId16"/>
    <p:sldId id="295" r:id="rId17"/>
    <p:sldId id="296" r:id="rId18"/>
    <p:sldId id="297" r:id="rId19"/>
    <p:sldId id="313" r:id="rId20"/>
    <p:sldId id="314" r:id="rId21"/>
    <p:sldId id="286" r:id="rId22"/>
  </p:sldIdLst>
  <p:sldSz cx="9528175" cy="5359400"/>
  <p:notesSz cx="6858000" cy="9144000"/>
  <p:defaultTextStyle>
    <a:defPPr>
      <a:defRPr lang="zh-CN"/>
    </a:defPPr>
    <a:lvl1pPr marL="0" algn="l" defTabSz="695960" rtl="0" eaLnBrk="1" latinLnBrk="0" hangingPunct="1">
      <a:defRPr sz="1370" kern="1200">
        <a:solidFill>
          <a:schemeClr val="tx1"/>
        </a:solidFill>
        <a:latin typeface="+mn-lt"/>
        <a:ea typeface="+mn-ea"/>
        <a:cs typeface="+mn-cs"/>
      </a:defRPr>
    </a:lvl1pPr>
    <a:lvl2pPr marL="347980" algn="l" defTabSz="695960" rtl="0" eaLnBrk="1" latinLnBrk="0" hangingPunct="1">
      <a:defRPr sz="1370" kern="1200">
        <a:solidFill>
          <a:schemeClr val="tx1"/>
        </a:solidFill>
        <a:latin typeface="+mn-lt"/>
        <a:ea typeface="+mn-ea"/>
        <a:cs typeface="+mn-cs"/>
      </a:defRPr>
    </a:lvl2pPr>
    <a:lvl3pPr marL="695960" algn="l" defTabSz="695960" rtl="0" eaLnBrk="1" latinLnBrk="0" hangingPunct="1">
      <a:defRPr sz="1370" kern="1200">
        <a:solidFill>
          <a:schemeClr val="tx1"/>
        </a:solidFill>
        <a:latin typeface="+mn-lt"/>
        <a:ea typeface="+mn-ea"/>
        <a:cs typeface="+mn-cs"/>
      </a:defRPr>
    </a:lvl3pPr>
    <a:lvl4pPr marL="1043940" algn="l" defTabSz="695960" rtl="0" eaLnBrk="1" latinLnBrk="0" hangingPunct="1">
      <a:defRPr sz="1370" kern="1200">
        <a:solidFill>
          <a:schemeClr val="tx1"/>
        </a:solidFill>
        <a:latin typeface="+mn-lt"/>
        <a:ea typeface="+mn-ea"/>
        <a:cs typeface="+mn-cs"/>
      </a:defRPr>
    </a:lvl4pPr>
    <a:lvl5pPr marL="1392555" algn="l" defTabSz="695960" rtl="0" eaLnBrk="1" latinLnBrk="0" hangingPunct="1">
      <a:defRPr sz="1370" kern="1200">
        <a:solidFill>
          <a:schemeClr val="tx1"/>
        </a:solidFill>
        <a:latin typeface="+mn-lt"/>
        <a:ea typeface="+mn-ea"/>
        <a:cs typeface="+mn-cs"/>
      </a:defRPr>
    </a:lvl5pPr>
    <a:lvl6pPr marL="1740535" algn="l" defTabSz="695960" rtl="0" eaLnBrk="1" latinLnBrk="0" hangingPunct="1">
      <a:defRPr sz="1370" kern="1200">
        <a:solidFill>
          <a:schemeClr val="tx1"/>
        </a:solidFill>
        <a:latin typeface="+mn-lt"/>
        <a:ea typeface="+mn-ea"/>
        <a:cs typeface="+mn-cs"/>
      </a:defRPr>
    </a:lvl6pPr>
    <a:lvl7pPr marL="2088515" algn="l" defTabSz="695960" rtl="0" eaLnBrk="1" latinLnBrk="0" hangingPunct="1">
      <a:defRPr sz="1370" kern="1200">
        <a:solidFill>
          <a:schemeClr val="tx1"/>
        </a:solidFill>
        <a:latin typeface="+mn-lt"/>
        <a:ea typeface="+mn-ea"/>
        <a:cs typeface="+mn-cs"/>
      </a:defRPr>
    </a:lvl7pPr>
    <a:lvl8pPr marL="2436495" algn="l" defTabSz="695960" rtl="0" eaLnBrk="1" latinLnBrk="0" hangingPunct="1">
      <a:defRPr sz="1370" kern="1200">
        <a:solidFill>
          <a:schemeClr val="tx1"/>
        </a:solidFill>
        <a:latin typeface="+mn-lt"/>
        <a:ea typeface="+mn-ea"/>
        <a:cs typeface="+mn-cs"/>
      </a:defRPr>
    </a:lvl8pPr>
    <a:lvl9pPr marL="2784475" algn="l" defTabSz="695960" rtl="0" eaLnBrk="1" latinLnBrk="0" hangingPunct="1">
      <a:defRPr sz="137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99"/>
    <a:srgbClr val="94CF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399" autoAdjust="0"/>
    <p:restoredTop sz="94660"/>
  </p:normalViewPr>
  <p:slideViewPr>
    <p:cSldViewPr snapToGrid="0" showGuides="1">
      <p:cViewPr>
        <p:scale>
          <a:sx n="66" d="100"/>
          <a:sy n="66" d="100"/>
        </p:scale>
        <p:origin x="-594" y="-396"/>
      </p:cViewPr>
      <p:guideLst>
        <p:guide orient="horz" pos="1970"/>
        <p:guide orient="horz" pos="1858"/>
        <p:guide pos="3012"/>
        <p:guide pos="180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pPr/>
              <a:t>2020/2/6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高三一轮复习</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66469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022" y="877106"/>
            <a:ext cx="7146131" cy="1865865"/>
          </a:xfrm>
        </p:spPr>
        <p:txBody>
          <a:bodyPr anchor="b"/>
          <a:lstStyle>
            <a:lvl1pPr algn="ctr">
              <a:defRPr sz="469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91022" y="2814926"/>
            <a:ext cx="7146131" cy="1293947"/>
          </a:xfrm>
        </p:spPr>
        <p:txBody>
          <a:bodyPr/>
          <a:lstStyle>
            <a:lvl1pPr marL="0" indent="0" algn="ctr">
              <a:buNone/>
              <a:defRPr sz="1875"/>
            </a:lvl1pPr>
            <a:lvl2pPr marL="357505" indent="0" algn="ctr">
              <a:buNone/>
              <a:defRPr sz="1565"/>
            </a:lvl2pPr>
            <a:lvl3pPr marL="714375" indent="0" algn="ctr">
              <a:buNone/>
              <a:defRPr sz="1405"/>
            </a:lvl3pPr>
            <a:lvl4pPr marL="1071880" indent="0" algn="ctr">
              <a:buNone/>
              <a:defRPr sz="1250"/>
            </a:lvl4pPr>
            <a:lvl5pPr marL="1429385" indent="0" algn="ctr">
              <a:buNone/>
              <a:defRPr sz="1250"/>
            </a:lvl5pPr>
            <a:lvl6pPr marL="1786255" indent="0" algn="ctr">
              <a:buNone/>
              <a:defRPr sz="1250"/>
            </a:lvl6pPr>
            <a:lvl7pPr marL="2143760" indent="0" algn="ctr">
              <a:buNone/>
              <a:defRPr sz="1250"/>
            </a:lvl7pPr>
            <a:lvl8pPr marL="2501265" indent="0" algn="ctr">
              <a:buNone/>
              <a:defRPr sz="1250"/>
            </a:lvl8pPr>
            <a:lvl9pPr marL="2858135" indent="0" algn="ctr">
              <a:buNone/>
              <a:defRPr sz="125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600" y="285338"/>
            <a:ext cx="2054513" cy="454184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55062" y="285338"/>
            <a:ext cx="6044436" cy="45418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87528"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17" name="页脚占位符 16"/>
          <p:cNvSpPr>
            <a:spLocks noGrp="1"/>
          </p:cNvSpPr>
          <p:nvPr>
            <p:ph type="ftr" sz="quarter" idx="11"/>
            <p:custDataLst>
              <p:tags r:id="rId2"/>
            </p:custDataLst>
          </p:nvPr>
        </p:nvSpPr>
        <p:spPr>
          <a:xfrm>
            <a:off x="3216697" y="4962890"/>
            <a:ext cx="3094781" cy="247604"/>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729274"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5027111" y="3644762"/>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30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dirty="0"/>
              <a:t>编辑文本</a:t>
            </a:r>
          </a:p>
        </p:txBody>
      </p:sp>
      <p:sp>
        <p:nvSpPr>
          <p:cNvPr id="4" name="文本占位符 3"/>
          <p:cNvSpPr>
            <a:spLocks noGrp="1"/>
          </p:cNvSpPr>
          <p:nvPr>
            <p:ph type="body" sz="quarter" idx="15" hasCustomPrompt="1"/>
            <p:custDataLst>
              <p:tags r:id="rId5"/>
            </p:custDataLst>
          </p:nvPr>
        </p:nvSpPr>
        <p:spPr>
          <a:xfrm>
            <a:off x="5027111" y="4015996"/>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30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dirty="0"/>
              <a:t>编辑文本</a:t>
            </a:r>
          </a:p>
        </p:txBody>
      </p:sp>
      <p:sp>
        <p:nvSpPr>
          <p:cNvPr id="3" name="副标题 2"/>
          <p:cNvSpPr>
            <a:spLocks noGrp="1"/>
          </p:cNvSpPr>
          <p:nvPr>
            <p:ph type="subTitle" idx="14" hasCustomPrompt="1"/>
            <p:custDataLst>
              <p:tags r:id="rId6"/>
            </p:custDataLst>
          </p:nvPr>
        </p:nvSpPr>
        <p:spPr>
          <a:xfrm>
            <a:off x="5027110" y="2491852"/>
            <a:ext cx="3771569" cy="868528"/>
          </a:xfrm>
        </p:spPr>
        <p:txBody>
          <a:bodyPr vert="horz" wrap="square" lIns="0" tIns="0" rIns="0" bIns="0" anchor="t" anchorCtr="0">
            <a:normAutofit/>
          </a:bodyPr>
          <a:lstStyle>
            <a:lvl1pPr marL="0" marR="0" indent="0" algn="l" defTabSz="952805" rtl="0" eaLnBrk="1" fontAlgn="auto" latinLnBrk="0" hangingPunct="1">
              <a:lnSpc>
                <a:spcPct val="120000"/>
              </a:lnSpc>
              <a:spcBef>
                <a:spcPts val="0"/>
              </a:spcBef>
              <a:spcAft>
                <a:spcPts val="0"/>
              </a:spcAft>
              <a:buClrTx/>
              <a:buSzPts val="1800"/>
              <a:buFont typeface="Arial" panose="020B0604020202020204" pitchFamily="34" charset="0"/>
              <a:buNone/>
              <a:defRPr sz="1400" b="0" spc="208">
                <a:solidFill>
                  <a:schemeClr val="tx1"/>
                </a:solidFill>
                <a:latin typeface="Arial" panose="020B0604020202020204" pitchFamily="34" charset="0"/>
                <a:ea typeface="微软雅黑" panose="020B0503020204020204" charset="-122"/>
              </a:defRPr>
            </a:lvl1pPr>
            <a:lvl2pPr marL="357302" indent="0" algn="ctr">
              <a:buNone/>
            </a:lvl2pPr>
            <a:lvl3pPr marL="714604" indent="0" algn="ctr">
              <a:buNone/>
            </a:lvl3pPr>
            <a:lvl4pPr marL="1071905" indent="0" algn="ctr">
              <a:buNone/>
            </a:lvl4pPr>
            <a:lvl5pPr marL="1429207" indent="0" algn="ctr">
              <a:buNone/>
            </a:lvl5pPr>
            <a:lvl6pPr marL="1786509" indent="0" algn="ctr">
              <a:buNone/>
            </a:lvl6pPr>
            <a:lvl7pPr marL="2143811" indent="0" algn="ctr">
              <a:buNone/>
            </a:lvl7pPr>
            <a:lvl8pPr marL="2501113" indent="0" algn="ctr">
              <a:buNone/>
            </a:lvl8pPr>
            <a:lvl9pPr marL="2858414"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5027111" y="1573197"/>
            <a:ext cx="3771073" cy="758846"/>
          </a:xfrm>
        </p:spPr>
        <p:txBody>
          <a:bodyPr vert="horz" wrap="square" lIns="0" tIns="0" rIns="0" bIns="0" anchor="ctr" anchorCtr="0">
            <a:normAutofit/>
          </a:bodyPr>
          <a:lstStyle>
            <a:lvl1pPr marL="0" marR="0" indent="0" algn="l" defTabSz="952805" rtl="0" eaLnBrk="1" fontAlgn="auto" latinLnBrk="0" hangingPunct="1">
              <a:lnSpc>
                <a:spcPct val="100000"/>
              </a:lnSpc>
              <a:spcBef>
                <a:spcPct val="0"/>
              </a:spcBef>
              <a:spcAft>
                <a:spcPts val="0"/>
              </a:spcAft>
              <a:buClrTx/>
              <a:buSzPts val="5400"/>
              <a:buFont typeface="Arial" panose="020B0604020202020204" pitchFamily="34" charset="0"/>
              <a:buNone/>
              <a:defRPr sz="4200" b="0" spc="625">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099" y="1336129"/>
            <a:ext cx="8218051" cy="2229361"/>
          </a:xfrm>
        </p:spPr>
        <p:txBody>
          <a:bodyPr anchor="b"/>
          <a:lstStyle>
            <a:lvl1pPr>
              <a:defRPr sz="469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0099" y="3586581"/>
            <a:ext cx="8218051" cy="1172368"/>
          </a:xfrm>
        </p:spPr>
        <p:txBody>
          <a:bodyPr/>
          <a:lstStyle>
            <a:lvl1pPr marL="0" indent="0">
              <a:buNone/>
              <a:defRPr sz="1875">
                <a:solidFill>
                  <a:schemeClr val="tx1">
                    <a:tint val="75000"/>
                  </a:schemeClr>
                </a:solidFill>
              </a:defRPr>
            </a:lvl1pPr>
            <a:lvl2pPr marL="357505" indent="0">
              <a:buNone/>
              <a:defRPr sz="1565">
                <a:solidFill>
                  <a:schemeClr val="tx1">
                    <a:tint val="75000"/>
                  </a:schemeClr>
                </a:solidFill>
              </a:defRPr>
            </a:lvl2pPr>
            <a:lvl3pPr marL="714375" indent="0">
              <a:buNone/>
              <a:defRPr sz="1405">
                <a:solidFill>
                  <a:schemeClr val="tx1">
                    <a:tint val="75000"/>
                  </a:schemeClr>
                </a:solidFill>
              </a:defRPr>
            </a:lvl3pPr>
            <a:lvl4pPr marL="1071880" indent="0">
              <a:buNone/>
              <a:defRPr sz="1250">
                <a:solidFill>
                  <a:schemeClr val="tx1">
                    <a:tint val="75000"/>
                  </a:schemeClr>
                </a:solidFill>
              </a:defRPr>
            </a:lvl4pPr>
            <a:lvl5pPr marL="1429385" indent="0">
              <a:buNone/>
              <a:defRPr sz="1250">
                <a:solidFill>
                  <a:schemeClr val="tx1">
                    <a:tint val="75000"/>
                  </a:schemeClr>
                </a:solidFill>
              </a:defRPr>
            </a:lvl5pPr>
            <a:lvl6pPr marL="1786255" indent="0">
              <a:buNone/>
              <a:defRPr sz="1250">
                <a:solidFill>
                  <a:schemeClr val="tx1">
                    <a:tint val="75000"/>
                  </a:schemeClr>
                </a:solidFill>
              </a:defRPr>
            </a:lvl6pPr>
            <a:lvl7pPr marL="2143760" indent="0">
              <a:buNone/>
              <a:defRPr sz="1250">
                <a:solidFill>
                  <a:schemeClr val="tx1">
                    <a:tint val="75000"/>
                  </a:schemeClr>
                </a:solidFill>
              </a:defRPr>
            </a:lvl7pPr>
            <a:lvl8pPr marL="2501265" indent="0">
              <a:buNone/>
              <a:defRPr sz="1250">
                <a:solidFill>
                  <a:schemeClr val="tx1">
                    <a:tint val="75000"/>
                  </a:schemeClr>
                </a:solidFill>
              </a:defRPr>
            </a:lvl8pPr>
            <a:lvl9pPr marL="2858135" indent="0">
              <a:buNone/>
              <a:defRPr sz="125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55062" y="1426692"/>
            <a:ext cx="4049474" cy="340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823639" y="1426692"/>
            <a:ext cx="4049474" cy="340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303" y="285339"/>
            <a:ext cx="8218051" cy="103590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6304" y="1313798"/>
            <a:ext cx="4030864"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smtClean="0"/>
              <a:t>单击此处编辑母版文本样式</a:t>
            </a:r>
          </a:p>
        </p:txBody>
      </p:sp>
      <p:sp>
        <p:nvSpPr>
          <p:cNvPr id="4" name="Content Placeholder 3"/>
          <p:cNvSpPr>
            <a:spLocks noGrp="1"/>
          </p:cNvSpPr>
          <p:nvPr>
            <p:ph sz="half" idx="2"/>
          </p:nvPr>
        </p:nvSpPr>
        <p:spPr>
          <a:xfrm>
            <a:off x="656304" y="1957670"/>
            <a:ext cx="4030864" cy="28794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823639" y="1313798"/>
            <a:ext cx="4050715"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smtClean="0"/>
              <a:t>单击此处编辑母版文本样式</a:t>
            </a:r>
          </a:p>
        </p:txBody>
      </p:sp>
      <p:sp>
        <p:nvSpPr>
          <p:cNvPr id="6" name="Content Placeholder 5"/>
          <p:cNvSpPr>
            <a:spLocks noGrp="1"/>
          </p:cNvSpPr>
          <p:nvPr>
            <p:ph sz="quarter" idx="4"/>
          </p:nvPr>
        </p:nvSpPr>
        <p:spPr>
          <a:xfrm>
            <a:off x="4823639" y="1957670"/>
            <a:ext cx="4050715" cy="28794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050715" y="771655"/>
            <a:ext cx="4823639" cy="3808648"/>
          </a:xfrm>
        </p:spPr>
        <p:txBody>
          <a:bodyPr/>
          <a:lstStyle>
            <a:lvl1pPr>
              <a:defRPr sz="2500"/>
            </a:lvl1pPr>
            <a:lvl2pPr>
              <a:defRPr sz="2190"/>
            </a:lvl2pPr>
            <a:lvl3pPr>
              <a:defRPr sz="1875"/>
            </a:lvl3pPr>
            <a:lvl4pPr>
              <a:defRPr sz="1565"/>
            </a:lvl4pPr>
            <a:lvl5pPr>
              <a:defRPr sz="1565"/>
            </a:lvl5pPr>
            <a:lvl6pPr>
              <a:defRPr sz="1565"/>
            </a:lvl6pPr>
            <a:lvl7pPr>
              <a:defRPr sz="1565"/>
            </a:lvl7pPr>
            <a:lvl8pPr>
              <a:defRPr sz="1565"/>
            </a:lvl8pPr>
            <a:lvl9pPr>
              <a:defRPr sz="15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050715" y="771655"/>
            <a:ext cx="4823639" cy="3808648"/>
          </a:xfrm>
        </p:spPr>
        <p:txBody>
          <a:bodyPr anchor="t"/>
          <a:lstStyle>
            <a:lvl1pPr marL="0" indent="0">
              <a:buNone/>
              <a:defRPr sz="2500"/>
            </a:lvl1pPr>
            <a:lvl2pPr marL="357505" indent="0">
              <a:buNone/>
              <a:defRPr sz="2190"/>
            </a:lvl2pPr>
            <a:lvl3pPr marL="714375" indent="0">
              <a:buNone/>
              <a:defRPr sz="1875"/>
            </a:lvl3pPr>
            <a:lvl4pPr marL="1071880" indent="0">
              <a:buNone/>
              <a:defRPr sz="1565"/>
            </a:lvl4pPr>
            <a:lvl5pPr marL="1429385" indent="0">
              <a:buNone/>
              <a:defRPr sz="1565"/>
            </a:lvl5pPr>
            <a:lvl6pPr marL="1786255" indent="0">
              <a:buNone/>
              <a:defRPr sz="1565"/>
            </a:lvl6pPr>
            <a:lvl7pPr marL="2143760" indent="0">
              <a:buNone/>
              <a:defRPr sz="1565"/>
            </a:lvl7pPr>
            <a:lvl8pPr marL="2501265" indent="0">
              <a:buNone/>
              <a:defRPr sz="1565"/>
            </a:lvl8pPr>
            <a:lvl9pPr marL="2858135" indent="0">
              <a:buNone/>
              <a:defRPr sz="1565"/>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pPr/>
              <a:t>2020/2/6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062" y="285339"/>
            <a:ext cx="8218051" cy="103590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5062" y="1426692"/>
            <a:ext cx="8218051" cy="340049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55062" y="4967370"/>
            <a:ext cx="2143839" cy="285338"/>
          </a:xfrm>
          <a:prstGeom prst="rect">
            <a:avLst/>
          </a:prstGeom>
        </p:spPr>
        <p:txBody>
          <a:bodyPr vert="horz" lIns="91440" tIns="45720" rIns="91440" bIns="45720" rtlCol="0" anchor="ctr"/>
          <a:lstStyle>
            <a:lvl1pPr algn="l">
              <a:defRPr sz="940">
                <a:solidFill>
                  <a:schemeClr val="tx1">
                    <a:tint val="75000"/>
                  </a:schemeClr>
                </a:solidFill>
              </a:defRPr>
            </a:lvl1pPr>
          </a:lstStyle>
          <a:p>
            <a:fld id="{745CC81A-D027-4A12-8E52-B5DDDC2B9315}" type="datetimeFigureOut">
              <a:rPr lang="zh-CN" altLang="en-US" smtClean="0"/>
              <a:pPr/>
              <a:t>2020/2/6</a:t>
            </a:fld>
            <a:endParaRPr lang="zh-CN" altLang="en-US"/>
          </a:p>
        </p:txBody>
      </p:sp>
      <p:sp>
        <p:nvSpPr>
          <p:cNvPr id="5" name="Footer Placeholder 4"/>
          <p:cNvSpPr>
            <a:spLocks noGrp="1"/>
          </p:cNvSpPr>
          <p:nvPr>
            <p:ph type="ftr" sz="quarter" idx="3"/>
          </p:nvPr>
        </p:nvSpPr>
        <p:spPr>
          <a:xfrm>
            <a:off x="3156208" y="4967370"/>
            <a:ext cx="3215759" cy="285338"/>
          </a:xfrm>
          <a:prstGeom prst="rect">
            <a:avLst/>
          </a:prstGeom>
        </p:spPr>
        <p:txBody>
          <a:bodyPr vert="horz" lIns="91440" tIns="45720" rIns="91440" bIns="45720" rtlCol="0" anchor="ctr"/>
          <a:lstStyle>
            <a:lvl1pPr algn="ctr">
              <a:defRPr sz="9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29274" y="4967370"/>
            <a:ext cx="2143839" cy="285338"/>
          </a:xfrm>
          <a:prstGeom prst="rect">
            <a:avLst/>
          </a:prstGeom>
        </p:spPr>
        <p:txBody>
          <a:bodyPr vert="horz" lIns="91440" tIns="45720" rIns="91440" bIns="45720" rtlCol="0" anchor="ctr"/>
          <a:lstStyle>
            <a:lvl1pPr algn="r">
              <a:defRPr sz="940">
                <a:solidFill>
                  <a:schemeClr val="tx1">
                    <a:tint val="75000"/>
                  </a:schemeClr>
                </a:solidFill>
              </a:defRPr>
            </a:lvl1pPr>
          </a:lstStyle>
          <a:p>
            <a:fld id="{E7ED0DC7-352A-4401-8624-A008792AD5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8" r:id="rId17"/>
    <p:sldLayoutId id="2147483669" r:id="rId18"/>
    <p:sldLayoutId id="2147483670" r:id="rId19"/>
    <p:sldLayoutId id="2147483671" r:id="rId20"/>
    <p:sldLayoutId id="2147483673" r:id="rId21"/>
    <p:sldLayoutId id="2147483675" r:id="rId22"/>
    <p:sldLayoutId id="2147483676" r:id="rId23"/>
    <p:sldLayoutId id="2147483678" r:id="rId24"/>
  </p:sldLayoutIdLst>
  <p:txStyles>
    <p:titleStyle>
      <a:lvl1pPr algn="l" defTabSz="714375" rtl="0" eaLnBrk="1" latinLnBrk="0" hangingPunct="1">
        <a:lnSpc>
          <a:spcPct val="90000"/>
        </a:lnSpc>
        <a:spcBef>
          <a:spcPct val="0"/>
        </a:spcBef>
        <a:buNone/>
        <a:defRPr sz="3440" kern="1200">
          <a:solidFill>
            <a:schemeClr val="tx1"/>
          </a:solidFill>
          <a:latin typeface="+mj-lt"/>
          <a:ea typeface="+mj-ea"/>
          <a:cs typeface="+mj-cs"/>
        </a:defRPr>
      </a:lvl1pPr>
    </p:titleStyle>
    <p:body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p:bodyStyle>
    <p:otherStyle>
      <a:defPPr>
        <a:defRPr lang="en-US"/>
      </a:defPPr>
      <a:lvl1pPr marL="0" algn="l" defTabSz="714375" rtl="0" eaLnBrk="1" latinLnBrk="0" hangingPunct="1">
        <a:defRPr sz="1405" kern="1200">
          <a:solidFill>
            <a:schemeClr val="tx1"/>
          </a:solidFill>
          <a:latin typeface="+mn-lt"/>
          <a:ea typeface="+mn-ea"/>
          <a:cs typeface="+mn-cs"/>
        </a:defRPr>
      </a:lvl1pPr>
      <a:lvl2pPr marL="357505" algn="l" defTabSz="714375" rtl="0" eaLnBrk="1" latinLnBrk="0" hangingPunct="1">
        <a:defRPr sz="1405" kern="1200">
          <a:solidFill>
            <a:schemeClr val="tx1"/>
          </a:solidFill>
          <a:latin typeface="+mn-lt"/>
          <a:ea typeface="+mn-ea"/>
          <a:cs typeface="+mn-cs"/>
        </a:defRPr>
      </a:lvl2pPr>
      <a:lvl3pPr marL="714375" algn="l" defTabSz="714375" rtl="0" eaLnBrk="1" latinLnBrk="0" hangingPunct="1">
        <a:defRPr sz="1405" kern="1200">
          <a:solidFill>
            <a:schemeClr val="tx1"/>
          </a:solidFill>
          <a:latin typeface="+mn-lt"/>
          <a:ea typeface="+mn-ea"/>
          <a:cs typeface="+mn-cs"/>
        </a:defRPr>
      </a:lvl3pPr>
      <a:lvl4pPr marL="1071880" algn="l" defTabSz="714375" rtl="0" eaLnBrk="1" latinLnBrk="0" hangingPunct="1">
        <a:defRPr sz="1405" kern="1200">
          <a:solidFill>
            <a:schemeClr val="tx1"/>
          </a:solidFill>
          <a:latin typeface="+mn-lt"/>
          <a:ea typeface="+mn-ea"/>
          <a:cs typeface="+mn-cs"/>
        </a:defRPr>
      </a:lvl4pPr>
      <a:lvl5pPr marL="1429385" algn="l" defTabSz="714375" rtl="0" eaLnBrk="1" latinLnBrk="0" hangingPunct="1">
        <a:defRPr sz="1405" kern="1200">
          <a:solidFill>
            <a:schemeClr val="tx1"/>
          </a:solidFill>
          <a:latin typeface="+mn-lt"/>
          <a:ea typeface="+mn-ea"/>
          <a:cs typeface="+mn-cs"/>
        </a:defRPr>
      </a:lvl5pPr>
      <a:lvl6pPr marL="1786255" algn="l" defTabSz="714375" rtl="0" eaLnBrk="1" latinLnBrk="0" hangingPunct="1">
        <a:defRPr sz="1405" kern="1200">
          <a:solidFill>
            <a:schemeClr val="tx1"/>
          </a:solidFill>
          <a:latin typeface="+mn-lt"/>
          <a:ea typeface="+mn-ea"/>
          <a:cs typeface="+mn-cs"/>
        </a:defRPr>
      </a:lvl6pPr>
      <a:lvl7pPr marL="2143760" algn="l" defTabSz="714375" rtl="0" eaLnBrk="1" latinLnBrk="0" hangingPunct="1">
        <a:defRPr sz="1405" kern="1200">
          <a:solidFill>
            <a:schemeClr val="tx1"/>
          </a:solidFill>
          <a:latin typeface="+mn-lt"/>
          <a:ea typeface="+mn-ea"/>
          <a:cs typeface="+mn-cs"/>
        </a:defRPr>
      </a:lvl7pPr>
      <a:lvl8pPr marL="2501265" algn="l" defTabSz="714375" rtl="0" eaLnBrk="1" latinLnBrk="0" hangingPunct="1">
        <a:defRPr sz="1405" kern="1200">
          <a:solidFill>
            <a:schemeClr val="tx1"/>
          </a:solidFill>
          <a:latin typeface="+mn-lt"/>
          <a:ea typeface="+mn-ea"/>
          <a:cs typeface="+mn-cs"/>
        </a:defRPr>
      </a:lvl8pPr>
      <a:lvl9pPr marL="2858135" algn="l" defTabSz="714375" rtl="0" eaLnBrk="1" latinLnBrk="0" hangingPunct="1">
        <a:defRPr sz="14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cstate="print"/>
          <a:srcRect r="531"/>
          <a:stretch/>
        </p:blipFill>
        <p:spPr>
          <a:xfrm>
            <a:off x="0" y="0"/>
            <a:ext cx="9528175" cy="5359400"/>
          </a:xfrm>
          <a:prstGeom prst="rect">
            <a:avLst/>
          </a:prstGeom>
        </p:spPr>
      </p:pic>
      <p:sp>
        <p:nvSpPr>
          <p:cNvPr id="15" name="标题 14"/>
          <p:cNvSpPr>
            <a:spLocks noGrp="1"/>
          </p:cNvSpPr>
          <p:nvPr>
            <p:ph type="ctrTitle" idx="13"/>
          </p:nvPr>
        </p:nvSpPr>
        <p:spPr>
          <a:xfrm>
            <a:off x="3468913" y="2046514"/>
            <a:ext cx="5747657" cy="1524000"/>
          </a:xfrm>
        </p:spPr>
        <p:txBody>
          <a:bodyPr>
            <a:normAutofit/>
          </a:bodyPr>
          <a:lstStyle/>
          <a:p>
            <a:pPr algn="ctr"/>
            <a:r>
              <a:rPr lang="zh-CN" altLang="en-US" b="1" spc="313" dirty="0" smtClean="0">
                <a:solidFill>
                  <a:srgbClr val="FF0000"/>
                </a:solidFill>
                <a:latin typeface="微软雅黑" panose="020B0503020204020204" charset="-122"/>
                <a:ea typeface="微软雅黑" panose="020B0503020204020204" charset="-122"/>
                <a:sym typeface="+mn-ea"/>
              </a:rPr>
              <a:t>第二课</a:t>
            </a:r>
            <a:r>
              <a:rPr lang="en-US" altLang="zh-CN" b="1" spc="313" dirty="0" smtClean="0">
                <a:solidFill>
                  <a:srgbClr val="FF0000"/>
                </a:solidFill>
                <a:latin typeface="微软雅黑" panose="020B0503020204020204" charset="-122"/>
                <a:ea typeface="微软雅黑" panose="020B0503020204020204" charset="-122"/>
                <a:sym typeface="+mn-ea"/>
              </a:rPr>
              <a:t>《</a:t>
            </a:r>
            <a:r>
              <a:rPr lang="zh-CN" altLang="en-US" b="1" spc="313" dirty="0" smtClean="0">
                <a:solidFill>
                  <a:srgbClr val="FF0000"/>
                </a:solidFill>
                <a:latin typeface="微软雅黑" panose="020B0503020204020204" charset="-122"/>
                <a:ea typeface="微软雅黑" panose="020B0503020204020204" charset="-122"/>
                <a:sym typeface="+mn-ea"/>
              </a:rPr>
              <a:t>多变的价格</a:t>
            </a:r>
            <a:r>
              <a:rPr lang="en-US" altLang="zh-CN" b="1" spc="313" dirty="0" smtClean="0">
                <a:solidFill>
                  <a:srgbClr val="FF0000"/>
                </a:solidFill>
                <a:latin typeface="微软雅黑" panose="020B0503020204020204" charset="-122"/>
                <a:ea typeface="微软雅黑" panose="020B0503020204020204" charset="-122"/>
                <a:sym typeface="+mn-ea"/>
              </a:rPr>
              <a:t>》</a:t>
            </a:r>
            <a:r>
              <a:rPr lang="zh-CN" altLang="en-US" b="1" spc="313" dirty="0" smtClean="0">
                <a:solidFill>
                  <a:srgbClr val="FF0000"/>
                </a:solidFill>
                <a:latin typeface="微软雅黑" panose="020B0503020204020204" charset="-122"/>
                <a:ea typeface="微软雅黑" panose="020B0503020204020204" charset="-122"/>
                <a:sym typeface="+mn-ea"/>
              </a:rPr>
              <a:t>复习要点</a:t>
            </a:r>
            <a:endParaRPr lang="zh-CN" altLang="en-US" b="1" spc="313" dirty="0">
              <a:solidFill>
                <a:srgbClr val="FF0000"/>
              </a:solidFill>
              <a:latin typeface="微软雅黑" panose="020B0503020204020204" charset="-122"/>
              <a:ea typeface="微软雅黑" panose="020B0503020204020204" charset="-122"/>
              <a:sym typeface="+mn-ea"/>
            </a:endParaRPr>
          </a:p>
        </p:txBody>
      </p:sp>
      <p:sp>
        <p:nvSpPr>
          <p:cNvPr id="10" name="矩形 9"/>
          <p:cNvSpPr/>
          <p:nvPr/>
        </p:nvSpPr>
        <p:spPr>
          <a:xfrm>
            <a:off x="5075738" y="3787971"/>
            <a:ext cx="3753042" cy="580959"/>
          </a:xfrm>
          <a:prstGeom prst="rect">
            <a:avLst/>
          </a:prstGeom>
        </p:spPr>
        <p:txBody>
          <a:bodyPr wrap="square" lIns="95280" tIns="47640" rIns="95280" bIns="47640">
            <a:spAutoFit/>
          </a:bodyPr>
          <a:lstStyle/>
          <a:p>
            <a:pPr algn="l">
              <a:lnSpc>
                <a:spcPct val="150000"/>
              </a:lnSpc>
            </a:pPr>
            <a:r>
              <a:rPr lang="en-US" altLang="zh-CN" b="1" spc="235" dirty="0">
                <a:latin typeface="楷体" panose="02010609060101010101" charset="-122"/>
                <a:ea typeface="楷体" panose="02010609060101010101" charset="-122"/>
                <a:cs typeface="楷体" panose="02010609060101010101" charset="-122"/>
              </a:rPr>
              <a:t>  </a:t>
            </a:r>
            <a:r>
              <a:rPr lang="en-US" altLang="zh-CN" sz="2100" spc="235" dirty="0">
                <a:latin typeface="微软雅黑" panose="020B0503020204020204" charset="-122"/>
                <a:ea typeface="微软雅黑" panose="020B0503020204020204" charset="-122"/>
              </a:rPr>
              <a:t> </a:t>
            </a:r>
          </a:p>
        </p:txBody>
      </p:sp>
      <p:sp>
        <p:nvSpPr>
          <p:cNvPr id="11" name="文本框 10"/>
          <p:cNvSpPr txBox="1"/>
          <p:nvPr/>
        </p:nvSpPr>
        <p:spPr>
          <a:xfrm>
            <a:off x="4237474" y="1244247"/>
            <a:ext cx="4265843" cy="481044"/>
          </a:xfrm>
          <a:prstGeom prst="rect">
            <a:avLst/>
          </a:prstGeom>
          <a:noFill/>
        </p:spPr>
        <p:txBody>
          <a:bodyPr wrap="square" lIns="95280" tIns="47640" rIns="95280" bIns="47640" rtlCol="0">
            <a:spAutoFit/>
          </a:bodyPr>
          <a:lstStyle/>
          <a:p>
            <a:pPr algn="ctr"/>
            <a:r>
              <a:rPr lang="zh-CN" altLang="en-US" sz="2100" b="1" spc="235"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100" b="1" spc="235"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100" b="1" spc="235"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高二年级政治</a:t>
            </a:r>
            <a:r>
              <a:rPr lang="zh-CN" altLang="en-US" sz="2500" b="1" spc="235"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500" b="1" spc="235"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463888" y="3854856"/>
            <a:ext cx="5039429" cy="523828"/>
          </a:xfrm>
          <a:prstGeom prst="rect">
            <a:avLst/>
          </a:prstGeom>
          <a:noFill/>
        </p:spPr>
        <p:txBody>
          <a:bodyPr wrap="square" lIns="95280" tIns="47640" rIns="95280" bIns="47640" rtlCol="0">
            <a:spAutoFit/>
          </a:bodyPr>
          <a:lstStyle/>
          <a:p>
            <a:pPr algn="ctr">
              <a:lnSpc>
                <a:spcPct val="150000"/>
              </a:lnSpc>
            </a:pPr>
            <a:r>
              <a:rPr lang="zh-CN" altLang="en-US" sz="2100" b="1" spc="235" dirty="0" smtClean="0">
                <a:solidFill>
                  <a:schemeClr val="bg2">
                    <a:lumMod val="10000"/>
                  </a:schemeClr>
                </a:solidFill>
                <a:latin typeface="微软雅黑" panose="020B0503020204020204" charset="-122"/>
                <a:ea typeface="微软雅黑" panose="020B0503020204020204" charset="-122"/>
              </a:rPr>
              <a:t>北京市陈经纶中学   齐宝卫</a:t>
            </a:r>
            <a:endParaRPr lang="zh-CN" altLang="en-US" sz="2100" b="1" spc="235"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2"/>
          <p:cNvSpPr>
            <a:spLocks noChangeArrowheads="1"/>
          </p:cNvSpPr>
          <p:nvPr/>
        </p:nvSpPr>
        <p:spPr bwMode="auto">
          <a:xfrm>
            <a:off x="418044" y="403690"/>
            <a:ext cx="8609842"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kumimoji="0" lang="en-US"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Courier New" panose="02070309020205020404"/>
              </a:rPr>
              <a:t>(3)</a:t>
            </a:r>
            <a:r>
              <a:rPr kumimoji="0" lang="zh-CN" altLang="zh-CN" sz="2800" b="1" i="0" u="none" strike="noStrike" kern="100" cap="none" spc="0" normalizeH="0" baseline="0" noProof="0" dirty="0">
                <a:ln>
                  <a:noFill/>
                </a:ln>
                <a:solidFill>
                  <a:srgbClr val="FF0000"/>
                </a:solidFill>
                <a:effectLst/>
                <a:uLnTx/>
                <a:uFillTx/>
                <a:latin typeface="黑体" panose="02010609060101010101" pitchFamily="2" charset="-122"/>
                <a:ea typeface="黑体" panose="02010609060101010101" pitchFamily="2" charset="-122"/>
                <a:cs typeface="Times New Roman" panose="02020603050405020304"/>
              </a:rPr>
              <a:t>商品的价值量与劳动时间的关系</a:t>
            </a:r>
            <a:r>
              <a:rPr kumimoji="0" lang="zh-CN"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：商品的价值量是由社会必要劳动时间决定的，不是由生产该商品所耗费的个别劳动时间决定的。</a:t>
            </a:r>
          </a:p>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kumimoji="0" lang="en-US"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Courier New" panose="02070309020205020404"/>
              </a:rPr>
              <a:t>(4)</a:t>
            </a:r>
            <a:r>
              <a:rPr kumimoji="0" lang="zh-CN" altLang="zh-CN" sz="2800" b="1" i="0" u="none" strike="noStrike" kern="100" cap="none" spc="0" normalizeH="0" baseline="0" noProof="0" dirty="0">
                <a:ln>
                  <a:noFill/>
                </a:ln>
                <a:solidFill>
                  <a:srgbClr val="FF0000"/>
                </a:solidFill>
                <a:effectLst/>
                <a:uLnTx/>
                <a:uFillTx/>
                <a:latin typeface="黑体" panose="02010609060101010101" pitchFamily="2" charset="-122"/>
                <a:ea typeface="黑体" panose="02010609060101010101" pitchFamily="2" charset="-122"/>
                <a:cs typeface="Times New Roman" panose="02020603050405020304"/>
              </a:rPr>
              <a:t>单位商品的价值量与劳动生产率的关系</a:t>
            </a:r>
            <a:r>
              <a:rPr kumimoji="0" lang="zh-CN"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：若其他因素不变，单位商品的价值量与生产该商品的社会劳动生产率成反比，而与个别劳动生产率无关。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dissolve">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dissolve">
                                      <p:cBhvr>
                                        <p:cTn id="12" dur="500"/>
                                        <p:tgtEl>
                                          <p:spTgt spid="81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50" name="N07.eps" descr="id:2147499380;FounderCES"/>
          <p:cNvPicPr>
            <a:picLocks noChangeAspect="1"/>
          </p:cNvPicPr>
          <p:nvPr/>
        </p:nvPicPr>
        <p:blipFill>
          <a:blip r:embed="rId2" cstate="print"/>
          <a:stretch>
            <a:fillRect/>
          </a:stretch>
        </p:blipFill>
        <p:spPr>
          <a:xfrm>
            <a:off x="609600" y="116112"/>
            <a:ext cx="8535872" cy="2917372"/>
          </a:xfrm>
          <a:prstGeom prst="rect">
            <a:avLst/>
          </a:prstGeom>
          <a:noFill/>
          <a:ln w="9525">
            <a:noFill/>
          </a:ln>
        </p:spPr>
      </p:pic>
      <p:sp>
        <p:nvSpPr>
          <p:cNvPr id="15362" name="矩形 2"/>
          <p:cNvSpPr>
            <a:spLocks noChangeArrowheads="1"/>
          </p:cNvSpPr>
          <p:nvPr/>
        </p:nvSpPr>
        <p:spPr bwMode="auto">
          <a:xfrm>
            <a:off x="239229" y="0"/>
            <a:ext cx="157505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kumimoji="0" lang="zh-CN" altLang="zh-CN" sz="2800" b="1" i="0" u="none" strike="noStrike" kern="100" cap="none" spc="0" normalizeH="0" baseline="0" noProof="0" dirty="0" smtClean="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图示：</a:t>
            </a:r>
            <a:endParaRPr kumimoji="0" lang="zh-CN"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endParaRPr>
          </a:p>
        </p:txBody>
      </p:sp>
      <p:sp>
        <p:nvSpPr>
          <p:cNvPr id="19460" name="矩形 2"/>
          <p:cNvSpPr/>
          <p:nvPr/>
        </p:nvSpPr>
        <p:spPr>
          <a:xfrm>
            <a:off x="217715" y="2928486"/>
            <a:ext cx="9129485" cy="2123658"/>
          </a:xfrm>
          <a:prstGeom prst="rect">
            <a:avLst/>
          </a:prstGeom>
          <a:noFill/>
          <a:ln w="9525">
            <a:noFill/>
          </a:ln>
        </p:spPr>
        <p:txBody>
          <a:bodyPr wrap="square">
            <a:spAutoFit/>
          </a:bodyPr>
          <a:lstStyle/>
          <a:p>
            <a:pPr algn="just" defTabSz="0">
              <a:tabLst>
                <a:tab pos="1170305" algn="l"/>
                <a:tab pos="3870325" algn="l"/>
              </a:tabLst>
            </a:pPr>
            <a:r>
              <a:rPr lang="zh-CN" altLang="zh-CN" sz="2200" b="1" dirty="0" smtClean="0">
                <a:solidFill>
                  <a:srgbClr val="FF0000"/>
                </a:solidFill>
                <a:latin typeface="黑体" pitchFamily="49" charset="-122"/>
                <a:ea typeface="黑体" pitchFamily="49" charset="-122"/>
              </a:rPr>
              <a:t>提醒</a:t>
            </a:r>
            <a:r>
              <a:rPr lang="zh-CN" altLang="en-US" sz="2200" b="1" dirty="0" smtClean="0">
                <a:solidFill>
                  <a:srgbClr val="FF0000"/>
                </a:solidFill>
                <a:latin typeface="黑体" pitchFamily="49" charset="-122"/>
                <a:ea typeface="黑体" pitchFamily="49" charset="-122"/>
              </a:rPr>
              <a:t>注意：</a:t>
            </a:r>
            <a:r>
              <a:rPr lang="zh-CN" altLang="zh-CN" sz="2200" b="1" dirty="0">
                <a:solidFill>
                  <a:srgbClr val="FF0000"/>
                </a:solidFill>
                <a:latin typeface="黑体" pitchFamily="49" charset="-122"/>
                <a:ea typeface="黑体" pitchFamily="49" charset="-122"/>
              </a:rPr>
              <a:t>　</a:t>
            </a:r>
          </a:p>
          <a:p>
            <a:pPr algn="just" defTabSz="0">
              <a:tabLst>
                <a:tab pos="1170305" algn="l"/>
                <a:tab pos="3870325" algn="l"/>
              </a:tabLst>
            </a:pPr>
            <a:r>
              <a:rPr lang="zh-CN" altLang="zh-CN" sz="2200" b="1" dirty="0">
                <a:latin typeface="黑体" pitchFamily="49" charset="-122"/>
                <a:ea typeface="黑体" pitchFamily="49" charset="-122"/>
              </a:rPr>
              <a:t>（</a:t>
            </a:r>
            <a:r>
              <a:rPr lang="en-US" altLang="zh-CN" sz="2200" b="1" dirty="0">
                <a:latin typeface="黑体" pitchFamily="49" charset="-122"/>
                <a:ea typeface="黑体" pitchFamily="49" charset="-122"/>
              </a:rPr>
              <a:t>1</a:t>
            </a:r>
            <a:r>
              <a:rPr lang="zh-CN" altLang="en-US" sz="2200" b="1" dirty="0">
                <a:latin typeface="黑体" pitchFamily="49" charset="-122"/>
                <a:ea typeface="黑体" pitchFamily="49" charset="-122"/>
              </a:rPr>
              <a:t>）</a:t>
            </a:r>
            <a:r>
              <a:rPr lang="zh-CN" altLang="zh-CN" sz="2200" b="1" dirty="0">
                <a:latin typeface="黑体" pitchFamily="49" charset="-122"/>
                <a:ea typeface="黑体" pitchFamily="49" charset="-122"/>
              </a:rPr>
              <a:t>个别劳动时间、个别劳动生产率与单位商品价值量无关</a:t>
            </a:r>
          </a:p>
          <a:p>
            <a:pPr algn="just" defTabSz="0">
              <a:tabLst>
                <a:tab pos="1170305" algn="l"/>
                <a:tab pos="3870325" algn="l"/>
              </a:tabLst>
            </a:pPr>
            <a:r>
              <a:rPr lang="zh-CN" altLang="zh-CN" sz="2200" b="1" dirty="0">
                <a:latin typeface="黑体" pitchFamily="49" charset="-122"/>
                <a:ea typeface="黑体" pitchFamily="49" charset="-122"/>
              </a:rPr>
              <a:t>（</a:t>
            </a:r>
            <a:r>
              <a:rPr lang="en-US" altLang="zh-CN" sz="2200" b="1" dirty="0">
                <a:latin typeface="黑体" pitchFamily="49" charset="-122"/>
                <a:ea typeface="黑体" pitchFamily="49" charset="-122"/>
              </a:rPr>
              <a:t>2</a:t>
            </a:r>
            <a:r>
              <a:rPr lang="zh-CN" altLang="en-US" sz="2200" b="1" dirty="0">
                <a:latin typeface="黑体" pitchFamily="49" charset="-122"/>
                <a:ea typeface="黑体" pitchFamily="49" charset="-122"/>
              </a:rPr>
              <a:t>）</a:t>
            </a:r>
            <a:r>
              <a:rPr lang="zh-CN" altLang="zh-CN" sz="2200" b="1" dirty="0">
                <a:latin typeface="黑体" pitchFamily="49" charset="-122"/>
                <a:ea typeface="黑体" pitchFamily="49" charset="-122"/>
              </a:rPr>
              <a:t>个别劳动生产率的提高、个别劳动时间的缩短，有利于增加单位时间的商品价值总量。个别生产者为追求额外的利润，在竞争中处于有利的地位。</a:t>
            </a:r>
            <a:endParaRPr lang="en-US" altLang="zh-CN" sz="2200" b="1" dirty="0">
              <a:latin typeface="黑体" pitchFamily="49" charset="-122"/>
              <a:ea typeface="黑体" pitchFamily="49" charset="-122"/>
            </a:endParaRPr>
          </a:p>
          <a:p>
            <a:pPr algn="just" defTabSz="0">
              <a:tabLst>
                <a:tab pos="1170305" algn="l"/>
                <a:tab pos="3870325" algn="l"/>
              </a:tabLst>
            </a:pPr>
            <a:r>
              <a:rPr lang="zh-CN" altLang="en-US" sz="2200" b="1" dirty="0">
                <a:latin typeface="黑体" pitchFamily="49" charset="-122"/>
                <a:ea typeface="黑体" pitchFamily="49" charset="-122"/>
              </a:rPr>
              <a:t>（</a:t>
            </a:r>
            <a:r>
              <a:rPr lang="en-US" altLang="zh-CN" sz="2200" b="1" dirty="0">
                <a:latin typeface="黑体" pitchFamily="49" charset="-122"/>
                <a:ea typeface="黑体" pitchFamily="49" charset="-122"/>
              </a:rPr>
              <a:t>3</a:t>
            </a:r>
            <a:r>
              <a:rPr lang="zh-CN" altLang="en-US" sz="2200" b="1" dirty="0">
                <a:latin typeface="黑体" pitchFamily="49" charset="-122"/>
                <a:ea typeface="黑体" pitchFamily="49" charset="-122"/>
              </a:rPr>
              <a:t>）</a:t>
            </a:r>
            <a:r>
              <a:rPr lang="zh-CN" altLang="zh-CN" sz="2200" b="1" dirty="0">
                <a:latin typeface="黑体" pitchFamily="49" charset="-122"/>
                <a:ea typeface="黑体" pitchFamily="49" charset="-122"/>
              </a:rPr>
              <a:t>竞相提高个别劳动生产率，最终会引起社会劳动生产率的提高。</a:t>
            </a:r>
            <a:endParaRPr lang="zh-CN" altLang="zh-CN" sz="22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dissolve">
                                      <p:cBhvr>
                                        <p:cTn id="7" dur="500"/>
                                        <p:tgtEl>
                                          <p:spTgt spid="19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dissolve">
                                      <p:cBhvr>
                                        <p:cTn id="12" dur="5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dissolve">
                                      <p:cBhvr>
                                        <p:cTn id="17" dur="500"/>
                                        <p:tgtEl>
                                          <p:spTgt spid="19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Effect transition="in" filter="dissolve">
                                      <p:cBhvr>
                                        <p:cTn id="22" dur="500"/>
                                        <p:tgtEl>
                                          <p:spTgt spid="194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2"/>
          <p:cNvSpPr/>
          <p:nvPr/>
        </p:nvSpPr>
        <p:spPr>
          <a:xfrm>
            <a:off x="619921" y="256683"/>
            <a:ext cx="4372994" cy="715581"/>
          </a:xfrm>
          <a:prstGeom prst="rect">
            <a:avLst/>
          </a:prstGeom>
          <a:noFill/>
          <a:ln w="9525">
            <a:noFill/>
          </a:ln>
        </p:spPr>
        <p:txBody>
          <a:bodyPr wrap="square">
            <a:spAutoFit/>
          </a:bodyPr>
          <a:lstStyle/>
          <a:p>
            <a:pPr algn="just" defTabSz="0">
              <a:lnSpc>
                <a:spcPct val="150000"/>
              </a:lnSpc>
              <a:tabLst>
                <a:tab pos="1170305" algn="l"/>
                <a:tab pos="3870325" algn="l"/>
              </a:tabLst>
            </a:pPr>
            <a:r>
              <a:rPr lang="en-US" altLang="zh-CN" sz="3200" b="1" dirty="0">
                <a:solidFill>
                  <a:srgbClr val="000099"/>
                </a:solidFill>
                <a:latin typeface="黑体" panose="02010609060101010101" pitchFamily="2" charset="-122"/>
                <a:ea typeface="黑体" panose="02010609060101010101" pitchFamily="2" charset="-122"/>
              </a:rPr>
              <a:t>2</a:t>
            </a:r>
            <a:r>
              <a:rPr lang="en-US" altLang="zh-CN" sz="3200" b="1" dirty="0">
                <a:solidFill>
                  <a:srgbClr val="000099"/>
                </a:solidFill>
                <a:latin typeface="黑体" panose="02010609060101010101" pitchFamily="2" charset="-122"/>
                <a:ea typeface="黑体" panose="02010609060101010101" pitchFamily="2" charset="-122"/>
                <a:cs typeface="Courier New" panose="02070309020205020404" pitchFamily="49" charset="0"/>
              </a:rPr>
              <a:t>.</a:t>
            </a:r>
            <a:r>
              <a:rPr lang="zh-CN" altLang="en-US" sz="3200" b="1" dirty="0">
                <a:solidFill>
                  <a:srgbClr val="000099"/>
                </a:solidFill>
                <a:latin typeface="黑体" panose="02010609060101010101" pitchFamily="2" charset="-122"/>
                <a:ea typeface="黑体" panose="02010609060101010101" pitchFamily="2" charset="-122"/>
                <a:cs typeface="Courier New" panose="02070309020205020404" pitchFamily="49" charset="0"/>
              </a:rPr>
              <a:t>供求</a:t>
            </a:r>
            <a:r>
              <a:rPr lang="zh-CN" altLang="zh-CN" sz="3200" b="1" dirty="0">
                <a:solidFill>
                  <a:srgbClr val="000099"/>
                </a:solidFill>
                <a:latin typeface="黑体" panose="02010609060101010101" pitchFamily="2" charset="-122"/>
                <a:ea typeface="黑体" panose="02010609060101010101" pitchFamily="2" charset="-122"/>
              </a:rPr>
              <a:t>影响价格</a:t>
            </a:r>
          </a:p>
        </p:txBody>
      </p:sp>
      <p:sp>
        <p:nvSpPr>
          <p:cNvPr id="3" name="矩形 2"/>
          <p:cNvSpPr>
            <a:spLocks noChangeArrowheads="1"/>
          </p:cNvSpPr>
          <p:nvPr/>
        </p:nvSpPr>
        <p:spPr bwMode="auto">
          <a:xfrm>
            <a:off x="431747" y="1023001"/>
            <a:ext cx="865972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kumimoji="0" lang="en-US"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a:t>
            </a:r>
            <a:r>
              <a:rPr kumimoji="0" lang="zh-CN"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供过于求，价格下降；供不应求，价格上升。</a:t>
            </a:r>
          </a:p>
        </p:txBody>
      </p:sp>
      <p:sp>
        <p:nvSpPr>
          <p:cNvPr id="2" name="文本框 1"/>
          <p:cNvSpPr txBox="1"/>
          <p:nvPr/>
        </p:nvSpPr>
        <p:spPr>
          <a:xfrm>
            <a:off x="432076" y="1661414"/>
            <a:ext cx="8660052" cy="3323987"/>
          </a:xfrm>
          <a:prstGeom prst="rect">
            <a:avLst/>
          </a:prstGeom>
          <a:noFill/>
        </p:spPr>
        <p:txBody>
          <a:bodyPr wrap="square" rtlCol="0" anchor="t">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lang="zh-CN" altLang="zh-CN" sz="2800" b="1" kern="100" noProof="0" dirty="0">
                <a:ln>
                  <a:noFill/>
                </a:ln>
                <a:solidFill>
                  <a:srgbClr val="FF0000"/>
                </a:solidFill>
                <a:effectLst/>
                <a:uLnTx/>
                <a:uFillTx/>
                <a:latin typeface="黑体" panose="02010609060101010101" pitchFamily="2" charset="-122"/>
                <a:ea typeface="黑体" panose="02010609060101010101" pitchFamily="2" charset="-122"/>
                <a:cs typeface="Times New Roman" panose="02020603050405020304"/>
                <a:sym typeface="+mn-ea"/>
              </a:rPr>
              <a:t>提示：</a:t>
            </a:r>
          </a:p>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lang="zh-CN" altLang="zh-CN" sz="2800" b="1" kern="100" noProof="0" dirty="0">
                <a:ln>
                  <a:noFill/>
                </a:ln>
                <a:effectLst/>
                <a:uLnTx/>
                <a:uFillTx/>
                <a:latin typeface="黑体" panose="02010609060101010101" pitchFamily="2" charset="-122"/>
                <a:ea typeface="黑体" panose="02010609060101010101" pitchFamily="2" charset="-122"/>
                <a:cs typeface="Times New Roman" panose="02020603050405020304"/>
                <a:sym typeface="+mn-ea"/>
              </a:rPr>
              <a:t>（</a:t>
            </a:r>
            <a:r>
              <a:rPr lang="en-US" altLang="zh-CN" sz="2800" b="1" kern="100" noProof="0" dirty="0">
                <a:ln>
                  <a:noFill/>
                </a:ln>
                <a:effectLst/>
                <a:uLnTx/>
                <a:uFillTx/>
                <a:latin typeface="黑体" panose="02010609060101010101" pitchFamily="2" charset="-122"/>
                <a:ea typeface="黑体" panose="02010609060101010101" pitchFamily="2" charset="-122"/>
                <a:cs typeface="Times New Roman" panose="02020603050405020304"/>
                <a:sym typeface="+mn-ea"/>
              </a:rPr>
              <a:t>1</a:t>
            </a:r>
            <a:r>
              <a:rPr lang="zh-CN" altLang="en-US" sz="2800" b="1" kern="100" noProof="0" dirty="0">
                <a:ln>
                  <a:noFill/>
                </a:ln>
                <a:effectLst/>
                <a:uLnTx/>
                <a:uFillTx/>
                <a:latin typeface="黑体" panose="02010609060101010101" pitchFamily="2" charset="-122"/>
                <a:ea typeface="黑体" panose="02010609060101010101" pitchFamily="2" charset="-122"/>
                <a:cs typeface="Times New Roman" panose="02020603050405020304"/>
                <a:sym typeface="+mn-ea"/>
              </a:rPr>
              <a:t>）</a:t>
            </a:r>
            <a:r>
              <a:rPr lang="zh-CN" altLang="zh-CN" sz="2800" b="1" kern="100" noProof="0" dirty="0">
                <a:ln>
                  <a:noFill/>
                </a:ln>
                <a:effectLst/>
                <a:uLnTx/>
                <a:uFillTx/>
                <a:latin typeface="黑体" panose="02010609060101010101" pitchFamily="2" charset="-122"/>
                <a:ea typeface="黑体" panose="02010609060101010101" pitchFamily="2" charset="-122"/>
                <a:cs typeface="Times New Roman" panose="02020603050405020304"/>
                <a:sym typeface="+mn-ea"/>
              </a:rPr>
              <a:t>供给是指在一定时期内，生产者在一定价格条件下愿意并且能够提供的某种商品或劳务的数量。</a:t>
            </a:r>
            <a:endParaRPr kumimoji="0" lang="zh-CN" altLang="zh-CN" sz="32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sym typeface="+mn-ea"/>
            </a:endParaRPr>
          </a:p>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lang="zh-CN" altLang="zh-CN" sz="2800" b="1" kern="100" noProof="0" dirty="0">
                <a:ln>
                  <a:noFill/>
                </a:ln>
                <a:effectLst/>
                <a:uLnTx/>
                <a:uFillTx/>
                <a:latin typeface="黑体" panose="02010609060101010101" pitchFamily="2" charset="-122"/>
                <a:ea typeface="黑体" panose="02010609060101010101" pitchFamily="2" charset="-122"/>
                <a:cs typeface="Times New Roman" panose="02020603050405020304"/>
                <a:sym typeface="+mn-ea"/>
              </a:rPr>
              <a:t>（</a:t>
            </a:r>
            <a:r>
              <a:rPr lang="en-US" altLang="zh-CN" sz="2800" b="1" kern="100" noProof="0" dirty="0">
                <a:ln>
                  <a:noFill/>
                </a:ln>
                <a:effectLst/>
                <a:uLnTx/>
                <a:uFillTx/>
                <a:latin typeface="黑体" panose="02010609060101010101" pitchFamily="2" charset="-122"/>
                <a:ea typeface="黑体" panose="02010609060101010101" pitchFamily="2" charset="-122"/>
                <a:cs typeface="Times New Roman" panose="02020603050405020304"/>
                <a:sym typeface="+mn-ea"/>
              </a:rPr>
              <a:t>2</a:t>
            </a:r>
            <a:r>
              <a:rPr lang="zh-CN" altLang="en-US" sz="2800" b="1" kern="100" noProof="0" dirty="0">
                <a:ln>
                  <a:noFill/>
                </a:ln>
                <a:effectLst/>
                <a:uLnTx/>
                <a:uFillTx/>
                <a:latin typeface="黑体" panose="02010609060101010101" pitchFamily="2" charset="-122"/>
                <a:ea typeface="黑体" panose="02010609060101010101" pitchFamily="2" charset="-122"/>
                <a:cs typeface="Times New Roman" panose="02020603050405020304"/>
                <a:sym typeface="+mn-ea"/>
              </a:rPr>
              <a:t>）</a:t>
            </a:r>
            <a:r>
              <a:rPr lang="zh-CN" altLang="zh-CN" sz="2800" b="1" kern="100" noProof="0" dirty="0">
                <a:ln>
                  <a:noFill/>
                </a:ln>
                <a:effectLst/>
                <a:uLnTx/>
                <a:uFillTx/>
                <a:latin typeface="黑体" panose="02010609060101010101" pitchFamily="2" charset="-122"/>
                <a:ea typeface="黑体" panose="02010609060101010101" pitchFamily="2" charset="-122"/>
                <a:cs typeface="Times New Roman" panose="02020603050405020304"/>
                <a:sym typeface="+mn-ea"/>
              </a:rPr>
              <a:t>需求是指消费者在某一时间点上和某一价格下对某种商品或劳务愿意购买并能够购买的数量。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2"/>
          <p:cNvSpPr/>
          <p:nvPr/>
        </p:nvSpPr>
        <p:spPr>
          <a:xfrm>
            <a:off x="172368" y="253083"/>
            <a:ext cx="8922739" cy="737510"/>
          </a:xfrm>
          <a:prstGeom prst="rect">
            <a:avLst/>
          </a:prstGeom>
          <a:noFill/>
          <a:ln w="9525">
            <a:noFill/>
          </a:ln>
        </p:spPr>
        <p:txBody>
          <a:bodyPr>
            <a:spAutoFit/>
          </a:bodyPr>
          <a:lstStyle/>
          <a:p>
            <a:pPr algn="just" defTabSz="0">
              <a:lnSpc>
                <a:spcPct val="150000"/>
              </a:lnSpc>
              <a:tabLst>
                <a:tab pos="1170305" algn="l"/>
                <a:tab pos="3870325" algn="l"/>
              </a:tabLst>
            </a:pPr>
            <a:r>
              <a:rPr lang="en-US" altLang="zh-CN" sz="3200" b="1" dirty="0">
                <a:solidFill>
                  <a:srgbClr val="FF0000"/>
                </a:solidFill>
                <a:latin typeface="Times New Roman" panose="02020603050405020304" pitchFamily="18" charset="0"/>
                <a:ea typeface="黑体" panose="02010609060101010101" pitchFamily="2" charset="-122"/>
              </a:rPr>
              <a:t>*</a:t>
            </a:r>
            <a:r>
              <a:rPr lang="zh-CN" altLang="zh-CN" sz="3200" b="1" dirty="0">
                <a:solidFill>
                  <a:srgbClr val="FF0000"/>
                </a:solidFill>
                <a:latin typeface="Times New Roman" panose="02020603050405020304" pitchFamily="18" charset="0"/>
                <a:ea typeface="黑体" panose="02010609060101010101" pitchFamily="2" charset="-122"/>
              </a:rPr>
              <a:t>区分</a:t>
            </a:r>
            <a:r>
              <a:rPr lang="en-US" altLang="zh-CN" sz="3200" b="1" dirty="0">
                <a:solidFill>
                  <a:srgbClr val="000099"/>
                </a:solidFill>
                <a:latin typeface="宋体" panose="02010600030101010101" pitchFamily="2" charset="-122"/>
                <a:cs typeface="Times New Roman" panose="02020603050405020304" pitchFamily="18" charset="0"/>
              </a:rPr>
              <a:t>“</a:t>
            </a:r>
            <a:r>
              <a:rPr lang="zh-CN" altLang="zh-CN" sz="3200" b="1" dirty="0">
                <a:solidFill>
                  <a:srgbClr val="000099"/>
                </a:solidFill>
                <a:latin typeface="Times New Roman" panose="02020603050405020304" pitchFamily="18" charset="0"/>
                <a:ea typeface="黑体" panose="02010609060101010101" pitchFamily="2" charset="-122"/>
              </a:rPr>
              <a:t>供求影响价格</a:t>
            </a:r>
            <a:r>
              <a:rPr lang="en-US" altLang="zh-CN" sz="3200" b="1" dirty="0">
                <a:solidFill>
                  <a:srgbClr val="000099"/>
                </a:solidFill>
                <a:latin typeface="宋体" panose="02010600030101010101" pitchFamily="2" charset="-122"/>
                <a:cs typeface="Times New Roman" panose="02020603050405020304" pitchFamily="18" charset="0"/>
              </a:rPr>
              <a:t>”</a:t>
            </a:r>
            <a:r>
              <a:rPr lang="zh-CN" altLang="zh-CN" sz="3200" b="1" dirty="0">
                <a:solidFill>
                  <a:srgbClr val="000099"/>
                </a:solidFill>
                <a:latin typeface="Times New Roman" panose="02020603050405020304" pitchFamily="18" charset="0"/>
                <a:ea typeface="黑体" panose="02010609060101010101" pitchFamily="2" charset="-122"/>
              </a:rPr>
              <a:t>和</a:t>
            </a:r>
            <a:r>
              <a:rPr lang="en-US" altLang="zh-CN" sz="3200" b="1" dirty="0">
                <a:solidFill>
                  <a:srgbClr val="000099"/>
                </a:solidFill>
                <a:latin typeface="宋体" panose="02010600030101010101" pitchFamily="2" charset="-122"/>
                <a:cs typeface="Times New Roman" panose="02020603050405020304" pitchFamily="18" charset="0"/>
              </a:rPr>
              <a:t>“</a:t>
            </a:r>
            <a:r>
              <a:rPr lang="zh-CN" altLang="zh-CN" sz="3200" b="1" dirty="0">
                <a:solidFill>
                  <a:srgbClr val="000099"/>
                </a:solidFill>
                <a:latin typeface="Times New Roman" panose="02020603050405020304" pitchFamily="18" charset="0"/>
                <a:ea typeface="黑体" panose="02010609060101010101" pitchFamily="2" charset="-122"/>
              </a:rPr>
              <a:t>价值决定价格</a:t>
            </a:r>
            <a:r>
              <a:rPr lang="en-US" altLang="zh-CN" sz="3200" b="1" dirty="0">
                <a:solidFill>
                  <a:srgbClr val="000099"/>
                </a:solidFill>
                <a:latin typeface="宋体" panose="02010600030101010101" pitchFamily="2" charset="-122"/>
                <a:cs typeface="Times New Roman" panose="02020603050405020304" pitchFamily="18" charset="0"/>
              </a:rPr>
              <a:t>”</a:t>
            </a:r>
            <a:endParaRPr lang="en-US" altLang="zh-CN" sz="3200" b="1" dirty="0">
              <a:solidFill>
                <a:srgbClr val="000099"/>
              </a:solidFill>
              <a:latin typeface="宋体" panose="02010600030101010101" pitchFamily="2" charset="-122"/>
              <a:ea typeface="Courier New" panose="02070309020205020404" pitchFamily="49" charset="0"/>
              <a:cs typeface="Times New Roman" panose="02020603050405020304" pitchFamily="18" charset="0"/>
            </a:endParaRPr>
          </a:p>
        </p:txBody>
      </p:sp>
      <p:sp>
        <p:nvSpPr>
          <p:cNvPr id="4" name="矩形 2"/>
          <p:cNvSpPr>
            <a:spLocks noChangeArrowheads="1"/>
          </p:cNvSpPr>
          <p:nvPr/>
        </p:nvSpPr>
        <p:spPr bwMode="auto">
          <a:xfrm>
            <a:off x="346390" y="912091"/>
            <a:ext cx="8573704"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kumimoji="0" lang="en-US" altLang="zh-CN"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 </a:t>
            </a:r>
            <a:r>
              <a:rPr kumimoji="0" lang="en-US"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   </a:t>
            </a:r>
            <a:r>
              <a:rPr kumimoji="0" lang="zh-CN"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供求和价值都对价格产生影响，但它们的地位和作用又不相同。</a:t>
            </a:r>
          </a:p>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kumimoji="0" lang="en-US"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Courier New" panose="02070309020205020404"/>
              </a:rPr>
              <a:t>(1)</a:t>
            </a:r>
            <a:r>
              <a:rPr kumimoji="0" lang="en-US" altLang="zh-CN" sz="2800" b="1" i="0" u="none" strike="noStrike" kern="100" cap="none" spc="0" normalizeH="0" baseline="0" noProof="0" dirty="0">
                <a:ln>
                  <a:noFill/>
                </a:ln>
                <a:solidFill>
                  <a:srgbClr val="FF0000"/>
                </a:solidFill>
                <a:effectLst/>
                <a:uLnTx/>
                <a:uFillTx/>
                <a:latin typeface="黑体" panose="02010609060101010101" pitchFamily="2" charset="-122"/>
                <a:ea typeface="黑体" panose="02010609060101010101" pitchFamily="2" charset="-122"/>
                <a:cs typeface="Courier New" panose="02070309020205020404"/>
              </a:rPr>
              <a:t>“</a:t>
            </a:r>
            <a:r>
              <a:rPr kumimoji="0" lang="zh-CN" altLang="zh-CN" sz="2800" b="1" i="0" u="none" strike="noStrike" kern="100" cap="none" spc="0" normalizeH="0" baseline="0" noProof="0" dirty="0">
                <a:ln>
                  <a:noFill/>
                </a:ln>
                <a:solidFill>
                  <a:srgbClr val="FF0000"/>
                </a:solidFill>
                <a:effectLst/>
                <a:uLnTx/>
                <a:uFillTx/>
                <a:latin typeface="黑体" panose="02010609060101010101" pitchFamily="2" charset="-122"/>
                <a:ea typeface="黑体" panose="02010609060101010101" pitchFamily="2" charset="-122"/>
                <a:cs typeface="Times New Roman" panose="02020603050405020304"/>
              </a:rPr>
              <a:t>价值对价格的影响</a:t>
            </a:r>
            <a:r>
              <a:rPr kumimoji="0" lang="en-US" altLang="zh-CN" sz="2800" b="1" i="0" u="none" strike="noStrike" kern="100" cap="none" spc="0" normalizeH="0" baseline="0" noProof="0" dirty="0">
                <a:ln>
                  <a:noFill/>
                </a:ln>
                <a:solidFill>
                  <a:srgbClr val="FF0000"/>
                </a:solidFill>
                <a:effectLst/>
                <a:uLnTx/>
                <a:uFillTx/>
                <a:latin typeface="黑体" panose="02010609060101010101" pitchFamily="2" charset="-122"/>
                <a:ea typeface="黑体" panose="02010609060101010101" pitchFamily="2" charset="-122"/>
                <a:cs typeface="Times New Roman" panose="02020603050405020304"/>
              </a:rPr>
              <a:t>”</a:t>
            </a:r>
            <a:r>
              <a:rPr kumimoji="0" lang="zh-CN" altLang="zh-CN" sz="2800" b="1" i="0" u="none" strike="noStrike" kern="100" cap="none" spc="0" normalizeH="0" baseline="0" noProof="0" dirty="0">
                <a:ln>
                  <a:noFill/>
                </a:ln>
                <a:solidFill>
                  <a:srgbClr val="FF0000"/>
                </a:solidFill>
                <a:effectLst/>
                <a:uLnTx/>
                <a:uFillTx/>
                <a:latin typeface="黑体" panose="02010609060101010101" pitchFamily="2" charset="-122"/>
                <a:ea typeface="黑体" panose="02010609060101010101" pitchFamily="2" charset="-122"/>
                <a:cs typeface="Times New Roman" panose="02020603050405020304"/>
              </a:rPr>
              <a:t>是基础性和根本性的，起决定作用。</a:t>
            </a:r>
          </a:p>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kumimoji="0" lang="en-US"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Courier New" panose="02070309020205020404"/>
              </a:rPr>
              <a:t>(2)</a:t>
            </a:r>
            <a:r>
              <a:rPr kumimoji="0" lang="zh-CN"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供求关系只能影响商品价格在一定幅度里波动，而这个幅度是由价值最终决定的。</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2"/>
          <p:cNvSpPr/>
          <p:nvPr/>
        </p:nvSpPr>
        <p:spPr>
          <a:xfrm>
            <a:off x="459602" y="0"/>
            <a:ext cx="6391142" cy="656846"/>
          </a:xfrm>
          <a:prstGeom prst="rect">
            <a:avLst/>
          </a:prstGeom>
          <a:noFill/>
          <a:ln w="9525">
            <a:noFill/>
          </a:ln>
        </p:spPr>
        <p:txBody>
          <a:bodyPr wrap="square">
            <a:spAutoFit/>
          </a:bodyPr>
          <a:lstStyle/>
          <a:p>
            <a:pPr algn="just" defTabSz="0">
              <a:lnSpc>
                <a:spcPct val="150000"/>
              </a:lnSpc>
              <a:tabLst>
                <a:tab pos="1170305" algn="l"/>
                <a:tab pos="3870325" algn="l"/>
              </a:tabLst>
            </a:pPr>
            <a:r>
              <a:rPr lang="en-US" altLang="zh-CN" sz="2800" b="1" dirty="0">
                <a:solidFill>
                  <a:srgbClr val="000099"/>
                </a:solidFill>
                <a:latin typeface="Times New Roman" panose="02020603050405020304" pitchFamily="18" charset="0"/>
                <a:ea typeface="黑体" panose="02010609060101010101" pitchFamily="2" charset="-122"/>
              </a:rPr>
              <a:t>3</a:t>
            </a:r>
            <a:r>
              <a:rPr lang="en-US" altLang="zh-CN" sz="2800" b="1" dirty="0">
                <a:solidFill>
                  <a:srgbClr val="000099"/>
                </a:solidFill>
                <a:latin typeface="Times New Roman" panose="02020603050405020304" pitchFamily="18" charset="0"/>
                <a:cs typeface="Courier New" panose="02070309020205020404" pitchFamily="49" charset="0"/>
              </a:rPr>
              <a:t>.</a:t>
            </a:r>
            <a:r>
              <a:rPr lang="zh-CN" altLang="zh-CN" sz="2800" b="1" dirty="0">
                <a:solidFill>
                  <a:srgbClr val="000099"/>
                </a:solidFill>
                <a:latin typeface="Times New Roman" panose="02020603050405020304" pitchFamily="18" charset="0"/>
                <a:ea typeface="黑体" panose="02010609060101010101" pitchFamily="2" charset="-122"/>
              </a:rPr>
              <a:t>价值规律的基本内容及其表现形式</a:t>
            </a:r>
          </a:p>
        </p:txBody>
      </p:sp>
      <p:graphicFrame>
        <p:nvGraphicFramePr>
          <p:cNvPr id="2" name="表格 1"/>
          <p:cNvGraphicFramePr>
            <a:graphicFrameLocks noGrp="1"/>
          </p:cNvGraphicFramePr>
          <p:nvPr/>
        </p:nvGraphicFramePr>
        <p:xfrm>
          <a:off x="538789" y="801170"/>
          <a:ext cx="8300411" cy="2479754"/>
        </p:xfrm>
        <a:graphic>
          <a:graphicData uri="http://schemas.openxmlformats.org/drawingml/2006/table">
            <a:tbl>
              <a:tblPr/>
              <a:tblGrid>
                <a:gridCol w="1692316"/>
                <a:gridCol w="6608095"/>
              </a:tblGrid>
              <a:tr h="969573">
                <a:tc>
                  <a:txBody>
                    <a:bodyPr/>
                    <a:lstStyle/>
                    <a:p>
                      <a:pPr algn="ctr">
                        <a:lnSpc>
                          <a:spcPct val="100000"/>
                        </a:lnSpc>
                        <a:spcAft>
                          <a:spcPts val="0"/>
                        </a:spcAft>
                        <a:tabLst>
                          <a:tab pos="1170305" algn="l"/>
                          <a:tab pos="3870960" algn="l"/>
                        </a:tabLst>
                      </a:pPr>
                      <a:r>
                        <a:rPr lang="zh-CN" sz="2400" b="1" kern="100" dirty="0">
                          <a:effectLst/>
                          <a:latin typeface="黑体" pitchFamily="49" charset="-122"/>
                          <a:ea typeface="黑体" pitchFamily="49" charset="-122"/>
                          <a:cs typeface="Times New Roman" panose="02020603050405020304"/>
                        </a:rPr>
                        <a:t>基本内容</a:t>
                      </a:r>
                      <a:endParaRPr lang="zh-CN" sz="2400" b="1" kern="100" dirty="0">
                        <a:effectLst/>
                        <a:latin typeface="黑体" pitchFamily="49" charset="-122"/>
                        <a:ea typeface="黑体" pitchFamily="49" charset="-122"/>
                        <a:cs typeface="Courier New" panose="02070309020205020404"/>
                      </a:endParaRPr>
                    </a:p>
                  </a:txBody>
                  <a:tcPr marL="71450" marR="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170305" algn="l"/>
                          <a:tab pos="3870960" algn="l"/>
                        </a:tabLst>
                      </a:pPr>
                      <a:r>
                        <a:rPr lang="zh-CN" sz="2400" b="1" kern="100" dirty="0">
                          <a:effectLst/>
                          <a:latin typeface="黑体" pitchFamily="49" charset="-122"/>
                          <a:ea typeface="黑体" pitchFamily="49" charset="-122"/>
                          <a:cs typeface="Times New Roman" panose="02020603050405020304"/>
                        </a:rPr>
                        <a:t>商品的价值量由生产该商品的社会必要劳动时间决定，商品交换以价值量为基础实行等价交换</a:t>
                      </a:r>
                      <a:endParaRPr lang="zh-CN" sz="2400" b="1" kern="100" dirty="0">
                        <a:effectLst/>
                        <a:latin typeface="黑体" pitchFamily="49" charset="-122"/>
                        <a:ea typeface="黑体" pitchFamily="49" charset="-122"/>
                        <a:cs typeface="Courier New" panose="02070309020205020404"/>
                      </a:endParaRPr>
                    </a:p>
                  </a:txBody>
                  <a:tcPr marL="71450" marR="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0181">
                <a:tc>
                  <a:txBody>
                    <a:bodyPr/>
                    <a:lstStyle/>
                    <a:p>
                      <a:pPr algn="ctr">
                        <a:lnSpc>
                          <a:spcPct val="100000"/>
                        </a:lnSpc>
                        <a:spcAft>
                          <a:spcPts val="0"/>
                        </a:spcAft>
                        <a:tabLst>
                          <a:tab pos="1170305" algn="l"/>
                          <a:tab pos="3870960" algn="l"/>
                        </a:tabLst>
                      </a:pPr>
                      <a:r>
                        <a:rPr lang="zh-CN" sz="2400" b="1" kern="100" dirty="0">
                          <a:effectLst/>
                          <a:latin typeface="黑体" pitchFamily="49" charset="-122"/>
                          <a:ea typeface="黑体" pitchFamily="49" charset="-122"/>
                          <a:cs typeface="Times New Roman" panose="02020603050405020304"/>
                        </a:rPr>
                        <a:t>表现形式</a:t>
                      </a:r>
                      <a:endParaRPr lang="zh-CN" sz="2400" b="1" kern="100" dirty="0">
                        <a:effectLst/>
                        <a:latin typeface="黑体" pitchFamily="49" charset="-122"/>
                        <a:ea typeface="黑体" pitchFamily="49" charset="-122"/>
                        <a:cs typeface="Courier New" panose="02070309020205020404"/>
                      </a:endParaRPr>
                    </a:p>
                  </a:txBody>
                  <a:tcPr marL="71450" marR="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170305" algn="l"/>
                          <a:tab pos="3870960" algn="l"/>
                        </a:tabLst>
                      </a:pPr>
                      <a:endParaRPr lang="zh-CN" sz="2400" b="1" kern="100" dirty="0">
                        <a:effectLst/>
                        <a:latin typeface="黑体" pitchFamily="49" charset="-122"/>
                        <a:ea typeface="黑体" pitchFamily="49" charset="-122"/>
                        <a:cs typeface="Courier New" panose="02070309020205020404"/>
                      </a:endParaRPr>
                    </a:p>
                  </a:txBody>
                  <a:tcPr marL="71450" marR="71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278" name="Picture 2" descr="Z9"/>
          <p:cNvPicPr>
            <a:picLocks noChangeAspect="1"/>
          </p:cNvPicPr>
          <p:nvPr/>
        </p:nvPicPr>
        <p:blipFill>
          <a:blip r:embed="rId2" cstate="print"/>
          <a:stretch>
            <a:fillRect/>
          </a:stretch>
        </p:blipFill>
        <p:spPr>
          <a:xfrm>
            <a:off x="3241691" y="1875174"/>
            <a:ext cx="5263680" cy="1361512"/>
          </a:xfrm>
          <a:prstGeom prst="rect">
            <a:avLst/>
          </a:prstGeom>
          <a:noFill/>
          <a:ln w="9525">
            <a:noFill/>
          </a:ln>
        </p:spPr>
      </p:pic>
      <p:sp>
        <p:nvSpPr>
          <p:cNvPr id="11279" name="矩形 2"/>
          <p:cNvSpPr/>
          <p:nvPr/>
        </p:nvSpPr>
        <p:spPr>
          <a:xfrm>
            <a:off x="343156" y="3432608"/>
            <a:ext cx="8934649" cy="1569660"/>
          </a:xfrm>
          <a:prstGeom prst="rect">
            <a:avLst/>
          </a:prstGeom>
          <a:noFill/>
          <a:ln w="9525">
            <a:noFill/>
          </a:ln>
        </p:spPr>
        <p:txBody>
          <a:bodyPr wrap="square">
            <a:spAutoFit/>
          </a:bodyPr>
          <a:lstStyle/>
          <a:p>
            <a:pPr algn="just" defTabSz="0">
              <a:tabLst>
                <a:tab pos="1170305" algn="l"/>
                <a:tab pos="3870325" algn="l"/>
              </a:tabLst>
            </a:pPr>
            <a:r>
              <a:rPr lang="zh-CN" altLang="zh-CN" sz="2400" b="1" dirty="0">
                <a:solidFill>
                  <a:srgbClr val="FF0000"/>
                </a:solidFill>
                <a:latin typeface="黑体" pitchFamily="49" charset="-122"/>
                <a:ea typeface="黑体" pitchFamily="49" charset="-122"/>
              </a:rPr>
              <a:t>提醒：</a:t>
            </a:r>
            <a:r>
              <a:rPr lang="zh-CN" altLang="zh-CN" sz="2400" b="1" dirty="0">
                <a:solidFill>
                  <a:srgbClr val="000099"/>
                </a:solidFill>
                <a:latin typeface="黑体" pitchFamily="49" charset="-122"/>
                <a:ea typeface="黑体" pitchFamily="49" charset="-122"/>
              </a:rPr>
              <a:t>正确理解等价交换</a:t>
            </a:r>
            <a:endParaRPr lang="zh-CN" altLang="zh-CN" sz="2400" b="1" dirty="0">
              <a:solidFill>
                <a:srgbClr val="000099"/>
              </a:solidFill>
              <a:latin typeface="黑体" pitchFamily="49" charset="-122"/>
              <a:ea typeface="黑体" pitchFamily="49" charset="-122"/>
              <a:cs typeface="Courier New" panose="02070309020205020404" pitchFamily="49" charset="0"/>
            </a:endParaRPr>
          </a:p>
          <a:p>
            <a:pPr algn="just" defTabSz="0">
              <a:tabLst>
                <a:tab pos="1170305" algn="l"/>
                <a:tab pos="3870325" algn="l"/>
              </a:tabLst>
            </a:pPr>
            <a:r>
              <a:rPr lang="en-US" altLang="zh-CN" sz="2400" b="1" dirty="0" smtClean="0">
                <a:latin typeface="黑体" pitchFamily="49" charset="-122"/>
                <a:ea typeface="黑体" pitchFamily="49" charset="-122"/>
              </a:rPr>
              <a:t>    </a:t>
            </a:r>
            <a:r>
              <a:rPr lang="zh-CN" altLang="zh-CN" sz="2400" b="1" dirty="0" smtClean="0">
                <a:latin typeface="黑体" pitchFamily="49" charset="-122"/>
                <a:ea typeface="黑体" pitchFamily="49" charset="-122"/>
              </a:rPr>
              <a:t>在商品流通</a:t>
            </a:r>
            <a:r>
              <a:rPr lang="zh-CN" altLang="en-US" sz="2400" b="1" dirty="0" smtClean="0">
                <a:latin typeface="黑体" pitchFamily="49" charset="-122"/>
                <a:ea typeface="黑体" pitchFamily="49" charset="-122"/>
              </a:rPr>
              <a:t>中</a:t>
            </a:r>
            <a:r>
              <a:rPr lang="zh-CN" altLang="zh-CN" sz="2400" b="1" dirty="0" smtClean="0">
                <a:latin typeface="黑体" pitchFamily="49" charset="-122"/>
                <a:ea typeface="黑体" pitchFamily="49" charset="-122"/>
              </a:rPr>
              <a:t>，等价交换指</a:t>
            </a:r>
            <a:r>
              <a:rPr lang="zh-CN" altLang="zh-CN" sz="2400" b="1" dirty="0">
                <a:latin typeface="黑体" pitchFamily="49" charset="-122"/>
                <a:ea typeface="黑体" pitchFamily="49" charset="-122"/>
              </a:rPr>
              <a:t>商品价格与价值相符。等价交换并非指每一次交换都是等价的，而是作为一种趋势在长期的商品交换中实现的。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78"/>
                                        </p:tgtEl>
                                        <p:attrNameLst>
                                          <p:attrName>style.visibility</p:attrName>
                                        </p:attrNameLst>
                                      </p:cBhvr>
                                      <p:to>
                                        <p:strVal val="visible"/>
                                      </p:to>
                                    </p:set>
                                    <p:animEffect transition="in" filter="dissolve">
                                      <p:cBhvr>
                                        <p:cTn id="7" dur="500"/>
                                        <p:tgtEl>
                                          <p:spTgt spid="112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79"/>
                                        </p:tgtEl>
                                        <p:attrNameLst>
                                          <p:attrName>style.visibility</p:attrName>
                                        </p:attrNameLst>
                                      </p:cBhvr>
                                      <p:to>
                                        <p:strVal val="visible"/>
                                      </p:to>
                                    </p:set>
                                    <p:animEffect transition="in" filter="dissolve">
                                      <p:cBhvr>
                                        <p:cTn id="12"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
          <p:cNvSpPr>
            <a:spLocks noChangeArrowheads="1"/>
          </p:cNvSpPr>
          <p:nvPr/>
        </p:nvSpPr>
        <p:spPr bwMode="auto">
          <a:xfrm>
            <a:off x="2748316" y="0"/>
            <a:ext cx="4105717" cy="737510"/>
          </a:xfrm>
          <a:prstGeom prst="rect">
            <a:avLst/>
          </a:prstGeom>
          <a:noFill/>
          <a:ln w="9525">
            <a:noFill/>
            <a:miter lim="800000"/>
            <a:headEnd/>
            <a:tailEnd/>
          </a:ln>
        </p:spPr>
        <p:txBody>
          <a:bodyPr>
            <a:spAutoFit/>
          </a:bodyPr>
          <a:lstStyle/>
          <a:p>
            <a:pPr algn="ctr" defTabSz="0" eaLnBrk="1" hangingPunct="1">
              <a:lnSpc>
                <a:spcPct val="150000"/>
              </a:lnSpc>
              <a:tabLst>
                <a:tab pos="1169988" algn="l"/>
                <a:tab pos="3870325" algn="l"/>
              </a:tabLst>
            </a:pPr>
            <a:r>
              <a:rPr lang="en-US" altLang="zh-CN" sz="3200" b="1" dirty="0">
                <a:solidFill>
                  <a:srgbClr val="000099"/>
                </a:solidFill>
                <a:latin typeface="Times New Roman" pitchFamily="18" charset="0"/>
                <a:ea typeface="黑体" pitchFamily="49" charset="-122"/>
              </a:rPr>
              <a:t> </a:t>
            </a:r>
            <a:r>
              <a:rPr lang="zh-CN" altLang="en-US" sz="3200" b="1" dirty="0" smtClean="0">
                <a:solidFill>
                  <a:srgbClr val="000099"/>
                </a:solidFill>
                <a:latin typeface="Times New Roman" pitchFamily="18" charset="0"/>
                <a:ea typeface="黑体" pitchFamily="49" charset="-122"/>
              </a:rPr>
              <a:t>二、</a:t>
            </a:r>
            <a:r>
              <a:rPr lang="zh-CN" altLang="zh-CN" sz="3200" b="1" dirty="0" smtClean="0">
                <a:solidFill>
                  <a:srgbClr val="000099"/>
                </a:solidFill>
                <a:latin typeface="Times New Roman" pitchFamily="18" charset="0"/>
                <a:ea typeface="黑体" pitchFamily="49" charset="-122"/>
              </a:rPr>
              <a:t>价格</a:t>
            </a:r>
            <a:r>
              <a:rPr lang="zh-CN" altLang="zh-CN" sz="3200" b="1" dirty="0">
                <a:solidFill>
                  <a:srgbClr val="000099"/>
                </a:solidFill>
                <a:latin typeface="Times New Roman" pitchFamily="18" charset="0"/>
                <a:ea typeface="黑体" pitchFamily="49" charset="-122"/>
              </a:rPr>
              <a:t>变动的影响</a:t>
            </a:r>
          </a:p>
        </p:txBody>
      </p:sp>
      <p:sp>
        <p:nvSpPr>
          <p:cNvPr id="21507" name="矩形 2"/>
          <p:cNvSpPr>
            <a:spLocks noChangeArrowheads="1"/>
          </p:cNvSpPr>
          <p:nvPr/>
        </p:nvSpPr>
        <p:spPr bwMode="auto">
          <a:xfrm>
            <a:off x="514776" y="746485"/>
            <a:ext cx="8833412" cy="637675"/>
          </a:xfrm>
          <a:prstGeom prst="rect">
            <a:avLst/>
          </a:prstGeom>
          <a:noFill/>
          <a:ln w="9525">
            <a:noFill/>
            <a:miter lim="800000"/>
            <a:headEnd/>
            <a:tailEnd/>
          </a:ln>
        </p:spPr>
        <p:txBody>
          <a:bodyPr>
            <a:spAutoFit/>
          </a:bodyPr>
          <a:lstStyle/>
          <a:p>
            <a:pPr algn="just" defTabSz="0">
              <a:lnSpc>
                <a:spcPct val="150000"/>
              </a:lnSpc>
              <a:tabLst>
                <a:tab pos="1169988" algn="l"/>
                <a:tab pos="3870325" algn="l"/>
              </a:tabLst>
            </a:pPr>
            <a:r>
              <a:rPr lang="en-US" altLang="zh-CN" sz="2800" b="1" dirty="0">
                <a:solidFill>
                  <a:srgbClr val="000099"/>
                </a:solidFill>
                <a:latin typeface="黑体" pitchFamily="49" charset="-122"/>
                <a:ea typeface="黑体" pitchFamily="49" charset="-122"/>
              </a:rPr>
              <a:t>1</a:t>
            </a:r>
            <a:r>
              <a:rPr lang="en-US" altLang="zh-CN" sz="2800" b="1" dirty="0">
                <a:solidFill>
                  <a:srgbClr val="000099"/>
                </a:solidFill>
                <a:latin typeface="黑体" pitchFamily="49" charset="-122"/>
                <a:ea typeface="黑体" pitchFamily="49" charset="-122"/>
                <a:cs typeface="Courier New" pitchFamily="49" charset="0"/>
              </a:rPr>
              <a:t>.</a:t>
            </a:r>
            <a:r>
              <a:rPr lang="zh-CN" altLang="zh-CN" sz="2800" b="1" dirty="0">
                <a:solidFill>
                  <a:srgbClr val="000099"/>
                </a:solidFill>
                <a:latin typeface="黑体" pitchFamily="49" charset="-122"/>
                <a:ea typeface="黑体" pitchFamily="49" charset="-122"/>
              </a:rPr>
              <a:t>价格变动</a:t>
            </a:r>
            <a:r>
              <a:rPr lang="zh-CN" altLang="zh-CN" sz="2800" b="1" dirty="0" smtClean="0">
                <a:solidFill>
                  <a:srgbClr val="000099"/>
                </a:solidFill>
                <a:latin typeface="黑体" pitchFamily="49" charset="-122"/>
                <a:ea typeface="黑体" pitchFamily="49" charset="-122"/>
              </a:rPr>
              <a:t>对生活消费</a:t>
            </a:r>
            <a:r>
              <a:rPr lang="zh-CN" altLang="en-US" sz="2800" b="1" dirty="0" smtClean="0">
                <a:solidFill>
                  <a:srgbClr val="000099"/>
                </a:solidFill>
                <a:latin typeface="黑体" pitchFamily="49" charset="-122"/>
                <a:ea typeface="黑体" pitchFamily="49" charset="-122"/>
              </a:rPr>
              <a:t>（即</a:t>
            </a:r>
            <a:r>
              <a:rPr lang="zh-CN" altLang="zh-CN" sz="2800" b="1" dirty="0" smtClean="0">
                <a:solidFill>
                  <a:srgbClr val="000099"/>
                </a:solidFill>
                <a:latin typeface="黑体" pitchFamily="49" charset="-122"/>
                <a:ea typeface="黑体" pitchFamily="49" charset="-122"/>
              </a:rPr>
              <a:t>需求</a:t>
            </a:r>
            <a:r>
              <a:rPr lang="zh-CN" altLang="en-US" sz="2800" b="1" dirty="0" smtClean="0">
                <a:solidFill>
                  <a:srgbClr val="000099"/>
                </a:solidFill>
                <a:latin typeface="黑体" pitchFamily="49" charset="-122"/>
                <a:ea typeface="黑体" pitchFamily="49" charset="-122"/>
              </a:rPr>
              <a:t>）</a:t>
            </a:r>
            <a:r>
              <a:rPr lang="zh-CN" altLang="zh-CN" sz="2800" b="1" dirty="0" smtClean="0">
                <a:solidFill>
                  <a:srgbClr val="000099"/>
                </a:solidFill>
                <a:latin typeface="黑体" pitchFamily="49" charset="-122"/>
                <a:ea typeface="黑体" pitchFamily="49" charset="-122"/>
              </a:rPr>
              <a:t>的</a:t>
            </a:r>
            <a:r>
              <a:rPr lang="zh-CN" altLang="zh-CN" sz="2800" b="1" dirty="0">
                <a:solidFill>
                  <a:srgbClr val="000099"/>
                </a:solidFill>
                <a:latin typeface="黑体" pitchFamily="49" charset="-122"/>
                <a:ea typeface="黑体" pitchFamily="49" charset="-122"/>
              </a:rPr>
              <a:t>影响</a:t>
            </a:r>
          </a:p>
        </p:txBody>
      </p:sp>
      <p:sp>
        <p:nvSpPr>
          <p:cNvPr id="6" name="矩形 2"/>
          <p:cNvSpPr>
            <a:spLocks noChangeArrowheads="1"/>
          </p:cNvSpPr>
          <p:nvPr/>
        </p:nvSpPr>
        <p:spPr bwMode="auto">
          <a:xfrm>
            <a:off x="497914" y="1541080"/>
            <a:ext cx="8403321"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lnSpc>
                <a:spcPct val="150000"/>
              </a:lnSpc>
              <a:spcAft>
                <a:spcPts val="0"/>
              </a:spcAft>
              <a:tabLst>
                <a:tab pos="1170305" algn="l"/>
                <a:tab pos="3870960" algn="l"/>
              </a:tabLst>
              <a:defRPr/>
            </a:pPr>
            <a:r>
              <a:rPr lang="en-US" altLang="zh-CN" sz="2800" b="1" kern="100" dirty="0">
                <a:solidFill>
                  <a:srgbClr val="000099"/>
                </a:solidFill>
                <a:latin typeface="黑体" panose="02010609060101010101" pitchFamily="2" charset="-122"/>
                <a:ea typeface="黑体" panose="02010609060101010101" pitchFamily="2" charset="-122"/>
                <a:cs typeface="Courier New" panose="02070309020205020404"/>
              </a:rPr>
              <a:t>(1)</a:t>
            </a:r>
            <a:r>
              <a:rPr lang="zh-CN" altLang="zh-CN" sz="2800" b="1" kern="100" dirty="0">
                <a:solidFill>
                  <a:srgbClr val="000099"/>
                </a:solidFill>
                <a:latin typeface="黑体" panose="02010609060101010101" pitchFamily="2" charset="-122"/>
                <a:ea typeface="黑体" panose="02010609060101010101" pitchFamily="2" charset="-122"/>
                <a:cs typeface="Times New Roman" panose="02020603050405020304"/>
              </a:rPr>
              <a:t>一般规律：</a:t>
            </a:r>
            <a:r>
              <a:rPr lang="zh-CN" altLang="zh-CN" sz="2800" b="1" kern="100" dirty="0">
                <a:latin typeface="黑体" panose="02010609060101010101" pitchFamily="2" charset="-122"/>
                <a:ea typeface="黑体" panose="02010609060101010101" pitchFamily="2" charset="-122"/>
                <a:cs typeface="Times New Roman" panose="02020603050405020304"/>
              </a:rPr>
              <a:t>需求量的变化与价格呈反方向变动，即价格上升，需求量减少；价格下降，需求量增加。需求曲线图：</a:t>
            </a:r>
          </a:p>
        </p:txBody>
      </p:sp>
      <p:pic>
        <p:nvPicPr>
          <p:cNvPr id="21509" name="Picture 2" descr="Z13"/>
          <p:cNvPicPr>
            <a:picLocks noChangeAspect="1"/>
          </p:cNvPicPr>
          <p:nvPr/>
        </p:nvPicPr>
        <p:blipFill>
          <a:blip r:embed="rId2" cstate="print"/>
          <a:srcRect/>
          <a:stretch>
            <a:fillRect/>
          </a:stretch>
        </p:blipFill>
        <p:spPr bwMode="auto">
          <a:xfrm>
            <a:off x="3971728" y="2961318"/>
            <a:ext cx="3750064" cy="20259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dissolve">
                                      <p:cBhvr>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
          <p:cNvSpPr>
            <a:spLocks noChangeArrowheads="1"/>
          </p:cNvSpPr>
          <p:nvPr/>
        </p:nvSpPr>
        <p:spPr bwMode="auto">
          <a:xfrm>
            <a:off x="244821" y="238196"/>
            <a:ext cx="892108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tabLst>
                <a:tab pos="1170305" algn="l"/>
                <a:tab pos="3870960" algn="l"/>
              </a:tabLst>
              <a:defRPr/>
            </a:pPr>
            <a:r>
              <a:rPr lang="en-US" altLang="zh-CN" sz="2800" b="1" kern="100" dirty="0">
                <a:solidFill>
                  <a:srgbClr val="000099"/>
                </a:solidFill>
                <a:latin typeface="黑体" pitchFamily="49" charset="-122"/>
                <a:ea typeface="黑体" pitchFamily="49" charset="-122"/>
                <a:cs typeface="Courier New" panose="02070309020205020404"/>
              </a:rPr>
              <a:t>(2</a:t>
            </a:r>
            <a:r>
              <a:rPr lang="en-US" altLang="zh-CN" sz="2800" b="1" kern="100" dirty="0" smtClean="0">
                <a:solidFill>
                  <a:srgbClr val="000099"/>
                </a:solidFill>
                <a:latin typeface="黑体" pitchFamily="49" charset="-122"/>
                <a:ea typeface="黑体" pitchFamily="49" charset="-122"/>
                <a:cs typeface="Courier New" panose="02070309020205020404"/>
              </a:rPr>
              <a:t>)</a:t>
            </a:r>
            <a:r>
              <a:rPr lang="zh-CN" altLang="zh-CN" sz="2800" b="1" dirty="0" smtClean="0">
                <a:solidFill>
                  <a:srgbClr val="000099"/>
                </a:solidFill>
                <a:latin typeface="黑体" pitchFamily="49" charset="-122"/>
                <a:ea typeface="黑体" pitchFamily="49" charset="-122"/>
              </a:rPr>
              <a:t>价格变动对不同商品的影响</a:t>
            </a:r>
            <a:r>
              <a:rPr lang="zh-CN" altLang="en-US" sz="2800" b="1" dirty="0" smtClean="0">
                <a:solidFill>
                  <a:srgbClr val="000099"/>
                </a:solidFill>
                <a:latin typeface="黑体" pitchFamily="49" charset="-122"/>
                <a:ea typeface="黑体" pitchFamily="49" charset="-122"/>
              </a:rPr>
              <a:t>：</a:t>
            </a:r>
            <a:endParaRPr lang="en-US" altLang="zh-CN" sz="2800" b="1" dirty="0" smtClean="0">
              <a:solidFill>
                <a:srgbClr val="000099"/>
              </a:solidFill>
              <a:latin typeface="黑体" pitchFamily="49" charset="-122"/>
              <a:ea typeface="黑体" pitchFamily="49" charset="-122"/>
            </a:endParaRPr>
          </a:p>
          <a:p>
            <a:pPr algn="just">
              <a:tabLst>
                <a:tab pos="1170305" algn="l"/>
                <a:tab pos="3870960" algn="l"/>
              </a:tabLst>
              <a:defRPr/>
            </a:pPr>
            <a:r>
              <a:rPr lang="en-US" altLang="zh-CN" sz="2800" b="1" kern="100" dirty="0" smtClean="0">
                <a:latin typeface="黑体" pitchFamily="49" charset="-122"/>
                <a:ea typeface="黑体" pitchFamily="49" charset="-122"/>
                <a:cs typeface="Times New Roman" panose="02020603050405020304"/>
              </a:rPr>
              <a:t>    </a:t>
            </a:r>
            <a:r>
              <a:rPr lang="zh-CN" altLang="zh-CN" sz="2800" b="1" kern="100" dirty="0" smtClean="0">
                <a:latin typeface="黑体" pitchFamily="49" charset="-122"/>
                <a:ea typeface="黑体" pitchFamily="49" charset="-122"/>
                <a:cs typeface="Times New Roman" panose="02020603050405020304"/>
              </a:rPr>
              <a:t>不同</a:t>
            </a:r>
            <a:r>
              <a:rPr lang="zh-CN" altLang="zh-CN" sz="2800" b="1" kern="100" dirty="0">
                <a:latin typeface="黑体" pitchFamily="49" charset="-122"/>
                <a:ea typeface="黑体" pitchFamily="49" charset="-122"/>
                <a:cs typeface="Times New Roman" panose="02020603050405020304"/>
              </a:rPr>
              <a:t>商品对价格变动的反应程度是不同的</a:t>
            </a:r>
            <a:r>
              <a:rPr lang="zh-CN" altLang="zh-CN" sz="2800" b="1" kern="100" dirty="0" smtClean="0">
                <a:latin typeface="黑体" pitchFamily="49" charset="-122"/>
                <a:ea typeface="黑体" pitchFamily="49" charset="-122"/>
                <a:cs typeface="Times New Roman" panose="02020603050405020304"/>
              </a:rPr>
              <a:t>。如</a:t>
            </a:r>
            <a:r>
              <a:rPr lang="zh-CN" altLang="zh-CN" sz="2800" b="1" kern="100" dirty="0">
                <a:latin typeface="黑体" pitchFamily="49" charset="-122"/>
                <a:ea typeface="黑体" pitchFamily="49" charset="-122"/>
                <a:cs typeface="Times New Roman" panose="02020603050405020304"/>
              </a:rPr>
              <a:t>图：</a:t>
            </a:r>
          </a:p>
        </p:txBody>
      </p:sp>
      <p:pic>
        <p:nvPicPr>
          <p:cNvPr id="22531" name="Picture 5" descr="Z14"/>
          <p:cNvPicPr>
            <a:picLocks noChangeAspect="1"/>
          </p:cNvPicPr>
          <p:nvPr/>
        </p:nvPicPr>
        <p:blipFill>
          <a:blip r:embed="rId2" cstate="print"/>
          <a:srcRect/>
          <a:stretch>
            <a:fillRect/>
          </a:stretch>
        </p:blipFill>
        <p:spPr bwMode="auto">
          <a:xfrm>
            <a:off x="5747657" y="1200515"/>
            <a:ext cx="3028827" cy="1818458"/>
          </a:xfrm>
          <a:prstGeom prst="rect">
            <a:avLst/>
          </a:prstGeom>
          <a:noFill/>
          <a:ln w="9525">
            <a:noFill/>
            <a:miter lim="800000"/>
            <a:headEnd/>
            <a:tailEnd/>
          </a:ln>
        </p:spPr>
      </p:pic>
      <p:graphicFrame>
        <p:nvGraphicFramePr>
          <p:cNvPr id="2" name="表格 1"/>
          <p:cNvGraphicFramePr>
            <a:graphicFrameLocks noGrp="1"/>
          </p:cNvGraphicFramePr>
          <p:nvPr/>
        </p:nvGraphicFramePr>
        <p:xfrm>
          <a:off x="1509486" y="3266441"/>
          <a:ext cx="7097486" cy="1715754"/>
        </p:xfrm>
        <a:graphic>
          <a:graphicData uri="http://schemas.openxmlformats.org/drawingml/2006/table">
            <a:tbl>
              <a:tblPr/>
              <a:tblGrid>
                <a:gridCol w="1741714"/>
                <a:gridCol w="5355772"/>
              </a:tblGrid>
              <a:tr h="857877">
                <a:tc>
                  <a:txBody>
                    <a:bodyPr/>
                    <a:lstStyle/>
                    <a:p>
                      <a:pPr algn="ctr">
                        <a:lnSpc>
                          <a:spcPct val="100000"/>
                        </a:lnSpc>
                        <a:spcAft>
                          <a:spcPts val="0"/>
                        </a:spcAft>
                        <a:tabLst>
                          <a:tab pos="1170305" algn="l"/>
                          <a:tab pos="3870960" algn="l"/>
                        </a:tabLst>
                      </a:pPr>
                      <a:r>
                        <a:rPr lang="zh-CN" sz="2400" b="1" kern="100" dirty="0">
                          <a:effectLst/>
                          <a:latin typeface="黑体" panose="02010609060101010101" pitchFamily="2" charset="-122"/>
                          <a:ea typeface="黑体" panose="02010609060101010101" pitchFamily="2" charset="-122"/>
                          <a:cs typeface="Times New Roman" panose="02020603050405020304"/>
                        </a:rPr>
                        <a:t>生活必需品</a:t>
                      </a:r>
                      <a:endParaRPr lang="zh-CN" sz="2400" b="1" kern="100" dirty="0">
                        <a:effectLst/>
                        <a:latin typeface="黑体" panose="02010609060101010101" pitchFamily="2" charset="-122"/>
                        <a:ea typeface="黑体" panose="02010609060101010101" pitchFamily="2" charset="-122"/>
                        <a:cs typeface="Courier New" panose="02070309020205020404"/>
                      </a:endParaRPr>
                    </a:p>
                    <a:p>
                      <a:pPr algn="ctr">
                        <a:lnSpc>
                          <a:spcPct val="100000"/>
                        </a:lnSpc>
                        <a:spcAft>
                          <a:spcPts val="0"/>
                        </a:spcAft>
                        <a:tabLst>
                          <a:tab pos="1170305" algn="l"/>
                          <a:tab pos="3870960" algn="l"/>
                        </a:tabLst>
                      </a:pPr>
                      <a:r>
                        <a:rPr lang="en-US" sz="2400" b="1" kern="100" dirty="0">
                          <a:effectLst/>
                          <a:latin typeface="黑体" panose="02010609060101010101" pitchFamily="2" charset="-122"/>
                          <a:ea typeface="黑体" panose="02010609060101010101" pitchFamily="2" charset="-122"/>
                          <a:cs typeface="Courier New" panose="02070309020205020404"/>
                        </a:rPr>
                        <a:t>(</a:t>
                      </a:r>
                      <a:r>
                        <a:rPr lang="en-US" sz="2400" b="1" i="1" kern="100" dirty="0">
                          <a:effectLst/>
                          <a:latin typeface="黑体" panose="02010609060101010101" pitchFamily="2" charset="-122"/>
                          <a:ea typeface="黑体" panose="02010609060101010101" pitchFamily="2" charset="-122"/>
                          <a:cs typeface="Courier New" panose="02070309020205020404"/>
                        </a:rPr>
                        <a:t>N</a:t>
                      </a:r>
                      <a:r>
                        <a:rPr lang="zh-CN" sz="2400" b="1" kern="100" dirty="0">
                          <a:effectLst/>
                          <a:latin typeface="黑体" panose="02010609060101010101" pitchFamily="2" charset="-122"/>
                          <a:ea typeface="黑体" panose="02010609060101010101" pitchFamily="2" charset="-122"/>
                          <a:cs typeface="Times New Roman" panose="02020603050405020304"/>
                        </a:rPr>
                        <a:t>曲线</a:t>
                      </a:r>
                      <a:r>
                        <a:rPr lang="en-US" sz="2400" b="1" kern="100" dirty="0">
                          <a:effectLst/>
                          <a:latin typeface="黑体" panose="02010609060101010101" pitchFamily="2" charset="-122"/>
                          <a:ea typeface="黑体" panose="02010609060101010101" pitchFamily="2" charset="-122"/>
                          <a:cs typeface="Courier New" panose="02070309020205020404"/>
                        </a:rPr>
                        <a:t>)</a:t>
                      </a:r>
                      <a:endParaRPr lang="zh-CN" sz="2400" b="1" kern="100" dirty="0">
                        <a:effectLst/>
                        <a:latin typeface="黑体" panose="02010609060101010101" pitchFamily="2" charset="-122"/>
                        <a:ea typeface="黑体" panose="02010609060101010101" pitchFamily="2" charset="-122"/>
                        <a:cs typeface="Courier New" panose="02070309020205020404"/>
                      </a:endParaRPr>
                    </a:p>
                  </a:txBody>
                  <a:tcPr marL="71463" marR="71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170305" algn="l"/>
                          <a:tab pos="3870960" algn="l"/>
                        </a:tabLst>
                      </a:pPr>
                      <a:r>
                        <a:rPr lang="en-US" altLang="zh-CN" sz="2400" b="1" kern="100" dirty="0" smtClean="0">
                          <a:solidFill>
                            <a:srgbClr val="FF0000"/>
                          </a:solidFill>
                          <a:effectLst/>
                          <a:latin typeface="黑体" panose="02010609060101010101" pitchFamily="2" charset="-122"/>
                          <a:ea typeface="黑体" panose="02010609060101010101" pitchFamily="2" charset="-122"/>
                          <a:cs typeface="Times New Roman" panose="02020603050405020304"/>
                        </a:rPr>
                        <a:t>    </a:t>
                      </a:r>
                      <a:r>
                        <a:rPr lang="zh-CN" sz="2400" b="1" kern="100" dirty="0" smtClean="0">
                          <a:solidFill>
                            <a:srgbClr val="FF0000"/>
                          </a:solidFill>
                          <a:effectLst/>
                          <a:latin typeface="黑体" panose="02010609060101010101" pitchFamily="2" charset="-122"/>
                          <a:ea typeface="黑体" panose="02010609060101010101" pitchFamily="2" charset="-122"/>
                          <a:cs typeface="Times New Roman" panose="02020603050405020304"/>
                        </a:rPr>
                        <a:t>需求弹性</a:t>
                      </a:r>
                      <a:r>
                        <a:rPr lang="zh-CN" sz="2400" b="1" kern="100" dirty="0">
                          <a:solidFill>
                            <a:srgbClr val="FF0000"/>
                          </a:solidFill>
                          <a:effectLst/>
                          <a:latin typeface="黑体" panose="02010609060101010101" pitchFamily="2" charset="-122"/>
                          <a:ea typeface="黑体" panose="02010609060101010101" pitchFamily="2" charset="-122"/>
                          <a:cs typeface="Times New Roman" panose="02020603050405020304"/>
                        </a:rPr>
                        <a:t>小</a:t>
                      </a:r>
                      <a:r>
                        <a:rPr lang="zh-CN" sz="2400" b="1" kern="100" dirty="0">
                          <a:effectLst/>
                          <a:latin typeface="黑体" panose="02010609060101010101" pitchFamily="2" charset="-122"/>
                          <a:ea typeface="黑体" panose="02010609060101010101" pitchFamily="2" charset="-122"/>
                          <a:cs typeface="Times New Roman" panose="02020603050405020304"/>
                        </a:rPr>
                        <a:t>，价格变动对生活必需品需求量的影响比较小</a:t>
                      </a:r>
                    </a:p>
                  </a:txBody>
                  <a:tcPr marL="71463" marR="71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877">
                <a:tc>
                  <a:txBody>
                    <a:bodyPr/>
                    <a:lstStyle/>
                    <a:p>
                      <a:pPr algn="ctr">
                        <a:lnSpc>
                          <a:spcPct val="100000"/>
                        </a:lnSpc>
                        <a:spcAft>
                          <a:spcPts val="0"/>
                        </a:spcAft>
                        <a:tabLst>
                          <a:tab pos="1170305" algn="l"/>
                          <a:tab pos="3870960" algn="l"/>
                        </a:tabLst>
                      </a:pPr>
                      <a:r>
                        <a:rPr lang="zh-CN" sz="2400" b="1" kern="100">
                          <a:effectLst/>
                          <a:latin typeface="黑体" panose="02010609060101010101" pitchFamily="2" charset="-122"/>
                          <a:ea typeface="黑体" panose="02010609060101010101" pitchFamily="2" charset="-122"/>
                          <a:cs typeface="Times New Roman" panose="02020603050405020304"/>
                        </a:rPr>
                        <a:t>高档耐用品</a:t>
                      </a:r>
                      <a:endParaRPr lang="zh-CN" sz="2400" b="1" kern="100">
                        <a:effectLst/>
                        <a:latin typeface="黑体" panose="02010609060101010101" pitchFamily="2" charset="-122"/>
                        <a:ea typeface="黑体" panose="02010609060101010101" pitchFamily="2" charset="-122"/>
                        <a:cs typeface="Courier New" panose="02070309020205020404"/>
                      </a:endParaRPr>
                    </a:p>
                    <a:p>
                      <a:pPr algn="ctr">
                        <a:lnSpc>
                          <a:spcPct val="100000"/>
                        </a:lnSpc>
                        <a:spcAft>
                          <a:spcPts val="0"/>
                        </a:spcAft>
                        <a:tabLst>
                          <a:tab pos="1170305" algn="l"/>
                          <a:tab pos="3870960" algn="l"/>
                        </a:tabLst>
                      </a:pPr>
                      <a:r>
                        <a:rPr lang="en-US" sz="2400" b="1" kern="100">
                          <a:effectLst/>
                          <a:latin typeface="黑体" panose="02010609060101010101" pitchFamily="2" charset="-122"/>
                          <a:ea typeface="黑体" panose="02010609060101010101" pitchFamily="2" charset="-122"/>
                          <a:cs typeface="Courier New" panose="02070309020205020404"/>
                        </a:rPr>
                        <a:t>(</a:t>
                      </a:r>
                      <a:r>
                        <a:rPr lang="en-US" sz="2400" b="1" i="1" kern="100">
                          <a:effectLst/>
                          <a:latin typeface="黑体" panose="02010609060101010101" pitchFamily="2" charset="-122"/>
                          <a:ea typeface="黑体" panose="02010609060101010101" pitchFamily="2" charset="-122"/>
                          <a:cs typeface="Courier New" panose="02070309020205020404"/>
                        </a:rPr>
                        <a:t>M</a:t>
                      </a:r>
                      <a:r>
                        <a:rPr lang="zh-CN" sz="2400" b="1" kern="100">
                          <a:effectLst/>
                          <a:latin typeface="黑体" panose="02010609060101010101" pitchFamily="2" charset="-122"/>
                          <a:ea typeface="黑体" panose="02010609060101010101" pitchFamily="2" charset="-122"/>
                          <a:cs typeface="Times New Roman" panose="02020603050405020304"/>
                        </a:rPr>
                        <a:t>曲线</a:t>
                      </a:r>
                      <a:r>
                        <a:rPr lang="en-US" sz="2400" b="1" kern="100">
                          <a:effectLst/>
                          <a:latin typeface="黑体" panose="02010609060101010101" pitchFamily="2" charset="-122"/>
                          <a:ea typeface="黑体" panose="02010609060101010101" pitchFamily="2" charset="-122"/>
                          <a:cs typeface="Courier New" panose="02070309020205020404"/>
                        </a:rPr>
                        <a:t>)</a:t>
                      </a:r>
                      <a:endParaRPr lang="zh-CN" sz="2400" b="1" kern="100">
                        <a:effectLst/>
                        <a:latin typeface="黑体" panose="02010609060101010101" pitchFamily="2" charset="-122"/>
                        <a:ea typeface="黑体" panose="02010609060101010101" pitchFamily="2" charset="-122"/>
                        <a:cs typeface="Courier New" panose="02070309020205020404"/>
                      </a:endParaRPr>
                    </a:p>
                  </a:txBody>
                  <a:tcPr marL="71463" marR="71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170305" algn="l"/>
                          <a:tab pos="3870960" algn="l"/>
                        </a:tabLst>
                      </a:pPr>
                      <a:r>
                        <a:rPr lang="en-US" altLang="zh-CN" sz="2400" b="1" kern="100" dirty="0" smtClean="0">
                          <a:solidFill>
                            <a:srgbClr val="FF0000"/>
                          </a:solidFill>
                          <a:effectLst/>
                          <a:latin typeface="黑体" panose="02010609060101010101" pitchFamily="2" charset="-122"/>
                          <a:ea typeface="黑体" panose="02010609060101010101" pitchFamily="2" charset="-122"/>
                          <a:cs typeface="Times New Roman" panose="02020603050405020304"/>
                        </a:rPr>
                        <a:t>    </a:t>
                      </a:r>
                      <a:r>
                        <a:rPr lang="zh-CN" sz="2400" b="1" kern="100" dirty="0" smtClean="0">
                          <a:solidFill>
                            <a:srgbClr val="FF0000"/>
                          </a:solidFill>
                          <a:effectLst/>
                          <a:latin typeface="黑体" panose="02010609060101010101" pitchFamily="2" charset="-122"/>
                          <a:ea typeface="黑体" panose="02010609060101010101" pitchFamily="2" charset="-122"/>
                          <a:cs typeface="Times New Roman" panose="02020603050405020304"/>
                        </a:rPr>
                        <a:t>需求弹性</a:t>
                      </a:r>
                      <a:r>
                        <a:rPr lang="zh-CN" sz="2400" b="1" kern="100" dirty="0">
                          <a:solidFill>
                            <a:srgbClr val="FF0000"/>
                          </a:solidFill>
                          <a:effectLst/>
                          <a:latin typeface="黑体" panose="02010609060101010101" pitchFamily="2" charset="-122"/>
                          <a:ea typeface="黑体" panose="02010609060101010101" pitchFamily="2" charset="-122"/>
                          <a:cs typeface="Times New Roman" panose="02020603050405020304"/>
                        </a:rPr>
                        <a:t>大</a:t>
                      </a:r>
                      <a:r>
                        <a:rPr lang="zh-CN" sz="2400" b="1" kern="100" dirty="0">
                          <a:effectLst/>
                          <a:latin typeface="黑体" panose="02010609060101010101" pitchFamily="2" charset="-122"/>
                          <a:ea typeface="黑体" panose="02010609060101010101" pitchFamily="2" charset="-122"/>
                          <a:cs typeface="Times New Roman" panose="02020603050405020304"/>
                        </a:rPr>
                        <a:t>，价格变动对高档耐用品需求量的影响比较大</a:t>
                      </a:r>
                    </a:p>
                  </a:txBody>
                  <a:tcPr marL="71463" marR="714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3730" name="图片 1"/>
          <p:cNvPicPr>
            <a:picLocks noChangeAspect="1" noChangeArrowheads="1"/>
          </p:cNvPicPr>
          <p:nvPr/>
        </p:nvPicPr>
        <p:blipFill>
          <a:blip r:embed="rId3" cstate="print">
            <a:lum bright="-12000" contrast="54000"/>
          </a:blip>
          <a:srcRect/>
          <a:stretch>
            <a:fillRect/>
          </a:stretch>
        </p:blipFill>
        <p:spPr bwMode="auto">
          <a:xfrm>
            <a:off x="232229" y="1219200"/>
            <a:ext cx="5341256" cy="1895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dissolve">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dissolve">
                                      <p:cBhvr>
                                        <p:cTn id="12" dur="5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2"/>
          <p:cNvSpPr>
            <a:spLocks noChangeArrowheads="1"/>
          </p:cNvSpPr>
          <p:nvPr/>
        </p:nvSpPr>
        <p:spPr bwMode="auto">
          <a:xfrm>
            <a:off x="213393" y="96767"/>
            <a:ext cx="9101392" cy="63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150000"/>
              </a:lnSpc>
              <a:tabLst>
                <a:tab pos="1170305" algn="l"/>
                <a:tab pos="3870960" algn="l"/>
              </a:tabLst>
              <a:defRPr/>
            </a:pPr>
            <a:r>
              <a:rPr lang="zh-CN" altLang="zh-CN" sz="2800" b="1" kern="100" dirty="0">
                <a:solidFill>
                  <a:srgbClr val="000099"/>
                </a:solidFill>
                <a:latin typeface="黑体" panose="02010609060101010101" pitchFamily="2" charset="-122"/>
                <a:ea typeface="黑体" panose="02010609060101010101" pitchFamily="2" charset="-122"/>
                <a:cs typeface="Times New Roman" panose="02020603050405020304"/>
              </a:rPr>
              <a:t>（</a:t>
            </a:r>
            <a:r>
              <a:rPr lang="en-US" altLang="zh-CN" sz="2800" b="1" kern="100" dirty="0">
                <a:solidFill>
                  <a:srgbClr val="000099"/>
                </a:solidFill>
                <a:latin typeface="黑体" panose="02010609060101010101" pitchFamily="2" charset="-122"/>
                <a:ea typeface="黑体" panose="02010609060101010101" pitchFamily="2" charset="-122"/>
                <a:cs typeface="Times New Roman" panose="02020603050405020304"/>
              </a:rPr>
              <a:t>3</a:t>
            </a:r>
            <a:r>
              <a:rPr lang="zh-CN" altLang="en-US" sz="2800" b="1" kern="100" dirty="0" smtClean="0">
                <a:solidFill>
                  <a:srgbClr val="000099"/>
                </a:solidFill>
                <a:latin typeface="黑体" panose="02010609060101010101" pitchFamily="2" charset="-122"/>
                <a:ea typeface="黑体" panose="02010609060101010101" pitchFamily="2" charset="-122"/>
                <a:cs typeface="Times New Roman" panose="02020603050405020304"/>
              </a:rPr>
              <a:t>）</a:t>
            </a:r>
            <a:r>
              <a:rPr lang="zh-CN" altLang="zh-CN" sz="2800" b="1" kern="100" dirty="0" smtClean="0">
                <a:solidFill>
                  <a:srgbClr val="000099"/>
                </a:solidFill>
                <a:latin typeface="黑体" panose="02010609060101010101" pitchFamily="2" charset="-122"/>
                <a:ea typeface="黑体" panose="02010609060101010101" pitchFamily="2" charset="-122"/>
                <a:cs typeface="Times New Roman" panose="02020603050405020304"/>
              </a:rPr>
              <a:t>价格变动</a:t>
            </a:r>
            <a:r>
              <a:rPr lang="zh-CN" altLang="en-US" sz="2800" b="1" kern="100" dirty="0" smtClean="0">
                <a:solidFill>
                  <a:srgbClr val="000099"/>
                </a:solidFill>
                <a:latin typeface="黑体" panose="02010609060101010101" pitchFamily="2" charset="-122"/>
                <a:ea typeface="黑体" panose="02010609060101010101" pitchFamily="2" charset="-122"/>
                <a:cs typeface="Times New Roman" panose="02020603050405020304"/>
              </a:rPr>
              <a:t>对</a:t>
            </a:r>
            <a:r>
              <a:rPr lang="zh-CN" altLang="zh-CN" sz="2800" b="1" kern="100" dirty="0" smtClean="0">
                <a:solidFill>
                  <a:srgbClr val="000099"/>
                </a:solidFill>
                <a:latin typeface="黑体" panose="02010609060101010101" pitchFamily="2" charset="-122"/>
                <a:ea typeface="黑体" panose="02010609060101010101" pitchFamily="2" charset="-122"/>
                <a:cs typeface="Times New Roman" panose="02020603050405020304"/>
              </a:rPr>
              <a:t>相关商品的影响</a:t>
            </a:r>
            <a:endParaRPr lang="zh-CN" altLang="zh-CN" sz="2800" b="1" kern="100" dirty="0">
              <a:solidFill>
                <a:srgbClr val="000099"/>
              </a:solidFill>
              <a:latin typeface="黑体" panose="02010609060101010101" pitchFamily="2" charset="-122"/>
              <a:ea typeface="黑体" panose="02010609060101010101" pitchFamily="2" charset="-122"/>
              <a:cs typeface="Times New Roman" panose="02020603050405020304"/>
            </a:endParaRPr>
          </a:p>
        </p:txBody>
      </p:sp>
      <p:graphicFrame>
        <p:nvGraphicFramePr>
          <p:cNvPr id="2" name="表格 1"/>
          <p:cNvGraphicFramePr>
            <a:graphicFrameLocks noGrp="1"/>
          </p:cNvGraphicFramePr>
          <p:nvPr/>
        </p:nvGraphicFramePr>
        <p:xfrm>
          <a:off x="411896" y="709625"/>
          <a:ext cx="8891761" cy="4463221"/>
        </p:xfrm>
        <a:graphic>
          <a:graphicData uri="http://schemas.openxmlformats.org/drawingml/2006/table">
            <a:tbl>
              <a:tblPr/>
              <a:tblGrid>
                <a:gridCol w="952447"/>
                <a:gridCol w="1422400"/>
                <a:gridCol w="1480457"/>
                <a:gridCol w="2338114"/>
                <a:gridCol w="2698343"/>
              </a:tblGrid>
              <a:tr h="357300">
                <a:tc>
                  <a:txBody>
                    <a:bodyPr/>
                    <a:lstStyle/>
                    <a:p>
                      <a:pPr algn="ctr">
                        <a:lnSpc>
                          <a:spcPct val="150000"/>
                        </a:lnSpc>
                        <a:spcAft>
                          <a:spcPts val="0"/>
                        </a:spcAft>
                        <a:tabLst>
                          <a:tab pos="1170305" algn="l"/>
                          <a:tab pos="3870960" algn="l"/>
                        </a:tabLst>
                      </a:pPr>
                      <a:r>
                        <a:rPr lang="zh-CN" sz="2000" b="1" kern="100" dirty="0" smtClean="0">
                          <a:effectLst/>
                          <a:latin typeface="黑体" panose="02010609060101010101" pitchFamily="2" charset="-122"/>
                          <a:ea typeface="黑体" panose="02010609060101010101" pitchFamily="2" charset="-122"/>
                          <a:cs typeface="Times New Roman" panose="02020603050405020304"/>
                        </a:rPr>
                        <a:t>名称</a:t>
                      </a:r>
                      <a:endParaRPr lang="zh-CN" sz="2000" b="1" kern="100" dirty="0">
                        <a:effectLst/>
                        <a:latin typeface="黑体" panose="02010609060101010101" pitchFamily="2" charset="-122"/>
                        <a:ea typeface="黑体" panose="02010609060101010101" pitchFamily="2" charset="-122"/>
                        <a:cs typeface="Times New Roman" panose="02020603050405020304"/>
                      </a:endParaRP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一种商品</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另一种商品</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结论</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图示</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601">
                <a:tc rowSpan="2">
                  <a:txBody>
                    <a:bodyPr/>
                    <a:lstStyle/>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互为替</a:t>
                      </a:r>
                      <a:endParaRPr lang="zh-CN" sz="2000" b="1" kern="100">
                        <a:effectLst/>
                        <a:latin typeface="黑体" panose="02010609060101010101" pitchFamily="2" charset="-122"/>
                        <a:ea typeface="黑体" panose="02010609060101010101" pitchFamily="2" charset="-122"/>
                        <a:cs typeface="Courier New" panose="02070309020205020404"/>
                      </a:endParaRPr>
                    </a:p>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代品</a:t>
                      </a:r>
                      <a:endParaRPr lang="zh-CN" sz="2000" b="1" kern="100">
                        <a:effectLst/>
                        <a:latin typeface="黑体" panose="02010609060101010101" pitchFamily="2" charset="-122"/>
                        <a:ea typeface="黑体" panose="02010609060101010101" pitchFamily="2" charset="-122"/>
                        <a:cs typeface="Courier New" panose="02070309020205020404"/>
                      </a:endParaRP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dirty="0">
                          <a:effectLst/>
                          <a:latin typeface="黑体" panose="02010609060101010101" pitchFamily="2" charset="-122"/>
                          <a:ea typeface="黑体" panose="02010609060101010101" pitchFamily="2" charset="-122"/>
                          <a:cs typeface="Times New Roman" panose="02020603050405020304"/>
                        </a:rPr>
                        <a:t>价格上升，需求量减少</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dirty="0">
                          <a:effectLst/>
                          <a:latin typeface="黑体" panose="02010609060101010101" pitchFamily="2" charset="-122"/>
                          <a:ea typeface="黑体" panose="02010609060101010101" pitchFamily="2" charset="-122"/>
                          <a:cs typeface="Times New Roman" panose="02020603050405020304"/>
                        </a:rPr>
                        <a:t>需求量</a:t>
                      </a:r>
                      <a:endParaRPr lang="zh-CN" sz="2000" b="1" kern="100" dirty="0">
                        <a:effectLst/>
                        <a:latin typeface="黑体" panose="02010609060101010101" pitchFamily="2" charset="-122"/>
                        <a:ea typeface="黑体" panose="02010609060101010101" pitchFamily="2" charset="-122"/>
                        <a:cs typeface="Courier New" panose="02070309020205020404"/>
                      </a:endParaRPr>
                    </a:p>
                    <a:p>
                      <a:pPr algn="ctr">
                        <a:lnSpc>
                          <a:spcPct val="150000"/>
                        </a:lnSpc>
                        <a:spcAft>
                          <a:spcPts val="0"/>
                        </a:spcAft>
                        <a:tabLst>
                          <a:tab pos="1170305" algn="l"/>
                          <a:tab pos="3870960" algn="l"/>
                        </a:tabLst>
                      </a:pPr>
                      <a:r>
                        <a:rPr lang="zh-CN" sz="2000" b="1" kern="100" dirty="0" smtClean="0">
                          <a:effectLst/>
                          <a:latin typeface="黑体" panose="02010609060101010101" pitchFamily="2" charset="-122"/>
                          <a:ea typeface="黑体" panose="02010609060101010101" pitchFamily="2" charset="-122"/>
                          <a:cs typeface="Times New Roman" panose="02020603050405020304"/>
                        </a:rPr>
                        <a:t>增加</a:t>
                      </a:r>
                      <a:endParaRPr lang="zh-CN" sz="2000" b="1" kern="100" dirty="0">
                        <a:effectLst/>
                        <a:latin typeface="黑体" panose="02010609060101010101" pitchFamily="2" charset="-122"/>
                        <a:ea typeface="黑体" panose="02010609060101010101" pitchFamily="2" charset="-122"/>
                        <a:cs typeface="Courier New" panose="02070309020205020404"/>
                      </a:endParaRP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50000"/>
                        </a:lnSpc>
                        <a:spcAft>
                          <a:spcPts val="0"/>
                        </a:spcAft>
                        <a:tabLst>
                          <a:tab pos="1170305" algn="l"/>
                          <a:tab pos="3870960" algn="l"/>
                        </a:tabLst>
                      </a:pPr>
                      <a:r>
                        <a:rPr lang="zh-CN" sz="2000" b="1" kern="100" dirty="0">
                          <a:solidFill>
                            <a:srgbClr val="FF0000"/>
                          </a:solidFill>
                          <a:effectLst/>
                          <a:latin typeface="黑体" panose="02010609060101010101" pitchFamily="2" charset="-122"/>
                          <a:ea typeface="黑体" panose="02010609060101010101" pitchFamily="2" charset="-122"/>
                          <a:cs typeface="Times New Roman" panose="02020603050405020304"/>
                        </a:rPr>
                        <a:t>互为替代品</a:t>
                      </a:r>
                      <a:r>
                        <a:rPr lang="zh-CN" sz="2000" b="1" kern="100" dirty="0">
                          <a:effectLst/>
                          <a:latin typeface="黑体" panose="02010609060101010101" pitchFamily="2" charset="-122"/>
                          <a:ea typeface="黑体" panose="02010609060101010101" pitchFamily="2" charset="-122"/>
                          <a:cs typeface="Times New Roman" panose="02020603050405020304"/>
                        </a:rPr>
                        <a:t>价格变动而引起的另一种商品需求量的变化是</a:t>
                      </a:r>
                      <a:r>
                        <a:rPr lang="zh-CN" sz="2000" b="1" kern="100" dirty="0">
                          <a:solidFill>
                            <a:srgbClr val="FF0000"/>
                          </a:solidFill>
                          <a:effectLst/>
                          <a:latin typeface="黑体" panose="02010609060101010101" pitchFamily="2" charset="-122"/>
                          <a:ea typeface="黑体" panose="02010609060101010101" pitchFamily="2" charset="-122"/>
                          <a:cs typeface="Times New Roman" panose="02020603050405020304"/>
                        </a:rPr>
                        <a:t>同方向的</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170305" algn="l"/>
                          <a:tab pos="3870960" algn="l"/>
                        </a:tabLst>
                      </a:pPr>
                      <a:endParaRPr lang="zh-CN" sz="2000" b="1" kern="100">
                        <a:effectLst/>
                        <a:latin typeface="黑体" panose="02010609060101010101" pitchFamily="2" charset="-122"/>
                        <a:ea typeface="黑体" panose="02010609060101010101" pitchFamily="2" charset="-122"/>
                        <a:cs typeface="Courier New" panose="02070309020205020404"/>
                      </a:endParaRP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320">
                <a:tc vMerge="1">
                  <a:txBody>
                    <a:bodyPr/>
                    <a:lstStyle/>
                    <a:p>
                      <a:endParaRPr lang="zh-CN"/>
                    </a:p>
                  </a:txBody>
                  <a:tcPr/>
                </a:tc>
                <a:tc>
                  <a:txBody>
                    <a:bodyPr/>
                    <a:lstStyle/>
                    <a:p>
                      <a:pPr algn="ctr">
                        <a:lnSpc>
                          <a:spcPct val="150000"/>
                        </a:lnSpc>
                        <a:spcAft>
                          <a:spcPts val="0"/>
                        </a:spcAft>
                        <a:tabLst>
                          <a:tab pos="1170305" algn="l"/>
                          <a:tab pos="3870960" algn="l"/>
                        </a:tabLst>
                      </a:pPr>
                      <a:r>
                        <a:rPr lang="zh-CN" sz="2000" b="1" kern="100" dirty="0">
                          <a:effectLst/>
                          <a:latin typeface="黑体" panose="02010609060101010101" pitchFamily="2" charset="-122"/>
                          <a:ea typeface="黑体" panose="02010609060101010101" pitchFamily="2" charset="-122"/>
                          <a:cs typeface="Times New Roman" panose="02020603050405020304"/>
                        </a:rPr>
                        <a:t>价格下降，需求量增加</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需求量</a:t>
                      </a:r>
                      <a:endParaRPr lang="zh-CN" sz="2000" b="1" kern="100">
                        <a:effectLst/>
                        <a:latin typeface="黑体" panose="02010609060101010101" pitchFamily="2" charset="-122"/>
                        <a:ea typeface="黑体" panose="02010609060101010101" pitchFamily="2" charset="-122"/>
                        <a:cs typeface="Courier New" panose="02070309020205020404"/>
                      </a:endParaRPr>
                    </a:p>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减少</a:t>
                      </a:r>
                      <a:endParaRPr lang="zh-CN" sz="2000" b="1" kern="100">
                        <a:effectLst/>
                        <a:latin typeface="黑体" panose="02010609060101010101" pitchFamily="2" charset="-122"/>
                        <a:ea typeface="黑体" panose="02010609060101010101" pitchFamily="2" charset="-122"/>
                        <a:cs typeface="Courier New" panose="02070309020205020404"/>
                      </a:endParaRP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r>
              <a:tr h="714601">
                <a:tc rowSpan="2">
                  <a:txBody>
                    <a:bodyPr/>
                    <a:lstStyle/>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互补</a:t>
                      </a:r>
                      <a:endParaRPr lang="zh-CN" sz="2000" b="1" kern="100">
                        <a:effectLst/>
                        <a:latin typeface="黑体" panose="02010609060101010101" pitchFamily="2" charset="-122"/>
                        <a:ea typeface="黑体" panose="02010609060101010101" pitchFamily="2" charset="-122"/>
                        <a:cs typeface="Courier New" panose="02070309020205020404"/>
                      </a:endParaRPr>
                    </a:p>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商品</a:t>
                      </a:r>
                      <a:endParaRPr lang="zh-CN" sz="2000" b="1" kern="100">
                        <a:effectLst/>
                        <a:latin typeface="黑体" panose="02010609060101010101" pitchFamily="2" charset="-122"/>
                        <a:ea typeface="黑体" panose="02010609060101010101" pitchFamily="2" charset="-122"/>
                        <a:cs typeface="Courier New" panose="02070309020205020404"/>
                      </a:endParaRP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价格上升，需求量减少</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需求量</a:t>
                      </a:r>
                      <a:endParaRPr lang="zh-CN" sz="2000" b="1" kern="100">
                        <a:effectLst/>
                        <a:latin typeface="黑体" panose="02010609060101010101" pitchFamily="2" charset="-122"/>
                        <a:ea typeface="黑体" panose="02010609060101010101" pitchFamily="2" charset="-122"/>
                        <a:cs typeface="Courier New" panose="02070309020205020404"/>
                      </a:endParaRPr>
                    </a:p>
                    <a:p>
                      <a:pPr algn="ctr">
                        <a:lnSpc>
                          <a:spcPct val="150000"/>
                        </a:lnSpc>
                        <a:spcAft>
                          <a:spcPts val="0"/>
                        </a:spcAft>
                        <a:tabLst>
                          <a:tab pos="1170305" algn="l"/>
                          <a:tab pos="3870960" algn="l"/>
                        </a:tabLst>
                      </a:pPr>
                      <a:r>
                        <a:rPr lang="zh-CN" sz="2000" b="1" kern="100">
                          <a:effectLst/>
                          <a:latin typeface="黑体" panose="02010609060101010101" pitchFamily="2" charset="-122"/>
                          <a:ea typeface="黑体" panose="02010609060101010101" pitchFamily="2" charset="-122"/>
                          <a:cs typeface="Times New Roman" panose="02020603050405020304"/>
                        </a:rPr>
                        <a:t>减少</a:t>
                      </a:r>
                      <a:endParaRPr lang="zh-CN" sz="2000" b="1" kern="100">
                        <a:effectLst/>
                        <a:latin typeface="黑体" panose="02010609060101010101" pitchFamily="2" charset="-122"/>
                        <a:ea typeface="黑体" panose="02010609060101010101" pitchFamily="2" charset="-122"/>
                        <a:cs typeface="Courier New" panose="02070309020205020404"/>
                      </a:endParaRP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50000"/>
                        </a:lnSpc>
                        <a:spcAft>
                          <a:spcPts val="0"/>
                        </a:spcAft>
                        <a:tabLst>
                          <a:tab pos="1170305" algn="l"/>
                          <a:tab pos="3870960" algn="l"/>
                        </a:tabLst>
                      </a:pPr>
                      <a:r>
                        <a:rPr lang="zh-CN" sz="2000" b="1" kern="100" dirty="0">
                          <a:solidFill>
                            <a:srgbClr val="FF0000"/>
                          </a:solidFill>
                          <a:effectLst/>
                          <a:latin typeface="黑体" panose="02010609060101010101" pitchFamily="2" charset="-122"/>
                          <a:ea typeface="黑体" panose="02010609060101010101" pitchFamily="2" charset="-122"/>
                          <a:cs typeface="Times New Roman" panose="02020603050405020304"/>
                        </a:rPr>
                        <a:t>互补商品</a:t>
                      </a:r>
                      <a:r>
                        <a:rPr lang="zh-CN" sz="2000" b="1" kern="100" dirty="0">
                          <a:effectLst/>
                          <a:latin typeface="黑体" panose="02010609060101010101" pitchFamily="2" charset="-122"/>
                          <a:ea typeface="黑体" panose="02010609060101010101" pitchFamily="2" charset="-122"/>
                          <a:cs typeface="Times New Roman" panose="02020603050405020304"/>
                        </a:rPr>
                        <a:t>价格变动而引起的另一种商品需求量的变化是</a:t>
                      </a:r>
                      <a:r>
                        <a:rPr lang="zh-CN" sz="2000" b="1" kern="100" dirty="0">
                          <a:solidFill>
                            <a:srgbClr val="FF0000"/>
                          </a:solidFill>
                          <a:effectLst/>
                          <a:latin typeface="黑体" panose="02010609060101010101" pitchFamily="2" charset="-122"/>
                          <a:ea typeface="黑体" panose="02010609060101010101" pitchFamily="2" charset="-122"/>
                          <a:cs typeface="Times New Roman" panose="02020603050405020304"/>
                        </a:rPr>
                        <a:t>反方向的</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170305" algn="l"/>
                          <a:tab pos="3870960" algn="l"/>
                        </a:tabLst>
                      </a:pPr>
                      <a:endParaRPr lang="zh-CN" sz="2000" b="1" kern="100">
                        <a:effectLst/>
                        <a:latin typeface="黑体" panose="02010609060101010101" pitchFamily="2" charset="-122"/>
                        <a:ea typeface="黑体" panose="02010609060101010101" pitchFamily="2" charset="-122"/>
                        <a:cs typeface="Courier New" panose="02070309020205020404"/>
                      </a:endParaRP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901">
                <a:tc vMerge="1">
                  <a:txBody>
                    <a:bodyPr/>
                    <a:lstStyle/>
                    <a:p>
                      <a:endParaRPr lang="zh-CN"/>
                    </a:p>
                  </a:txBody>
                  <a:tcPr/>
                </a:tc>
                <a:tc>
                  <a:txBody>
                    <a:bodyPr/>
                    <a:lstStyle/>
                    <a:p>
                      <a:pPr algn="ctr">
                        <a:lnSpc>
                          <a:spcPct val="150000"/>
                        </a:lnSpc>
                        <a:spcAft>
                          <a:spcPts val="0"/>
                        </a:spcAft>
                        <a:tabLst>
                          <a:tab pos="1170305" algn="l"/>
                          <a:tab pos="3870960" algn="l"/>
                        </a:tabLst>
                      </a:pPr>
                      <a:r>
                        <a:rPr lang="zh-CN" sz="2000" b="1" kern="100" dirty="0">
                          <a:effectLst/>
                          <a:latin typeface="黑体" panose="02010609060101010101" pitchFamily="2" charset="-122"/>
                          <a:ea typeface="黑体" panose="02010609060101010101" pitchFamily="2" charset="-122"/>
                          <a:cs typeface="Times New Roman" panose="02020603050405020304"/>
                        </a:rPr>
                        <a:t>价格下降，需求量增加</a:t>
                      </a: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170305" algn="l"/>
                          <a:tab pos="3870960" algn="l"/>
                        </a:tabLst>
                      </a:pPr>
                      <a:r>
                        <a:rPr lang="zh-CN" sz="2000" b="1" kern="100" dirty="0">
                          <a:effectLst/>
                          <a:latin typeface="黑体" panose="02010609060101010101" pitchFamily="2" charset="-122"/>
                          <a:ea typeface="黑体" panose="02010609060101010101" pitchFamily="2" charset="-122"/>
                          <a:cs typeface="Times New Roman" panose="02020603050405020304"/>
                        </a:rPr>
                        <a:t>需求量</a:t>
                      </a:r>
                      <a:endParaRPr lang="zh-CN" sz="2000" b="1" kern="100" dirty="0">
                        <a:effectLst/>
                        <a:latin typeface="黑体" panose="02010609060101010101" pitchFamily="2" charset="-122"/>
                        <a:ea typeface="黑体" panose="02010609060101010101" pitchFamily="2" charset="-122"/>
                        <a:cs typeface="Courier New" panose="02070309020205020404"/>
                      </a:endParaRPr>
                    </a:p>
                    <a:p>
                      <a:pPr algn="ctr">
                        <a:lnSpc>
                          <a:spcPct val="150000"/>
                        </a:lnSpc>
                        <a:spcAft>
                          <a:spcPts val="0"/>
                        </a:spcAft>
                        <a:tabLst>
                          <a:tab pos="1170305" algn="l"/>
                          <a:tab pos="3870960" algn="l"/>
                        </a:tabLst>
                      </a:pPr>
                      <a:r>
                        <a:rPr lang="zh-CN" sz="2000" b="1" kern="100" dirty="0">
                          <a:effectLst/>
                          <a:latin typeface="黑体" panose="02010609060101010101" pitchFamily="2" charset="-122"/>
                          <a:ea typeface="黑体" panose="02010609060101010101" pitchFamily="2" charset="-122"/>
                          <a:cs typeface="Times New Roman" panose="02020603050405020304"/>
                        </a:rPr>
                        <a:t>增加</a:t>
                      </a:r>
                      <a:endParaRPr lang="zh-CN" sz="2000" b="1" kern="100" dirty="0">
                        <a:effectLst/>
                        <a:latin typeface="黑体" panose="02010609060101010101" pitchFamily="2" charset="-122"/>
                        <a:ea typeface="黑体" panose="02010609060101010101" pitchFamily="2" charset="-122"/>
                        <a:cs typeface="Courier New" panose="02070309020205020404"/>
                      </a:endParaRPr>
                    </a:p>
                  </a:txBody>
                  <a:tcPr marL="18422" marR="18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r>
            </a:tbl>
          </a:graphicData>
        </a:graphic>
      </p:graphicFrame>
      <p:pic>
        <p:nvPicPr>
          <p:cNvPr id="23587" name="Picture 5" descr="Z15"/>
          <p:cNvPicPr>
            <a:picLocks noChangeAspect="1"/>
          </p:cNvPicPr>
          <p:nvPr/>
        </p:nvPicPr>
        <p:blipFill>
          <a:blip r:embed="rId2" cstate="print"/>
          <a:srcRect/>
          <a:stretch>
            <a:fillRect/>
          </a:stretch>
        </p:blipFill>
        <p:spPr bwMode="auto">
          <a:xfrm>
            <a:off x="6798750" y="1385753"/>
            <a:ext cx="2194340" cy="1589676"/>
          </a:xfrm>
          <a:prstGeom prst="rect">
            <a:avLst/>
          </a:prstGeom>
          <a:noFill/>
          <a:ln w="9525">
            <a:noFill/>
            <a:miter lim="800000"/>
            <a:headEnd/>
            <a:tailEnd/>
          </a:ln>
        </p:spPr>
      </p:pic>
      <p:pic>
        <p:nvPicPr>
          <p:cNvPr id="23588" name="Picture 6" descr="z16"/>
          <p:cNvPicPr>
            <a:picLocks noChangeAspect="1"/>
          </p:cNvPicPr>
          <p:nvPr/>
        </p:nvPicPr>
        <p:blipFill>
          <a:blip r:embed="rId3" cstate="print"/>
          <a:srcRect/>
          <a:stretch>
            <a:fillRect/>
          </a:stretch>
        </p:blipFill>
        <p:spPr bwMode="auto">
          <a:xfrm>
            <a:off x="7014490" y="3317979"/>
            <a:ext cx="2117212" cy="158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87"/>
                                        </p:tgtEl>
                                        <p:attrNameLst>
                                          <p:attrName>style.visibility</p:attrName>
                                        </p:attrNameLst>
                                      </p:cBhvr>
                                      <p:to>
                                        <p:strVal val="visible"/>
                                      </p:to>
                                    </p:set>
                                    <p:animEffect transition="in" filter="dissolve">
                                      <p:cBhvr>
                                        <p:cTn id="7" dur="500"/>
                                        <p:tgtEl>
                                          <p:spTgt spid="235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588"/>
                                        </p:tgtEl>
                                        <p:attrNameLst>
                                          <p:attrName>style.visibility</p:attrName>
                                        </p:attrNameLst>
                                      </p:cBhvr>
                                      <p:to>
                                        <p:strVal val="visible"/>
                                      </p:to>
                                    </p:set>
                                    <p:animEffect transition="in" filter="dissolve">
                                      <p:cBhvr>
                                        <p:cTn id="12" dur="500"/>
                                        <p:tgtEl>
                                          <p:spTgt spid="23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2"/>
          <p:cNvSpPr>
            <a:spLocks noChangeArrowheads="1"/>
          </p:cNvSpPr>
          <p:nvPr/>
        </p:nvSpPr>
        <p:spPr bwMode="auto">
          <a:xfrm>
            <a:off x="872565" y="0"/>
            <a:ext cx="6137835" cy="737510"/>
          </a:xfrm>
          <a:prstGeom prst="rect">
            <a:avLst/>
          </a:prstGeom>
          <a:noFill/>
          <a:ln w="9525">
            <a:noFill/>
            <a:miter lim="800000"/>
            <a:headEnd/>
            <a:tailEnd/>
          </a:ln>
        </p:spPr>
        <p:txBody>
          <a:bodyPr wrap="square">
            <a:spAutoFit/>
          </a:bodyPr>
          <a:lstStyle/>
          <a:p>
            <a:pPr algn="just" defTabSz="0" eaLnBrk="1" hangingPunct="1">
              <a:lnSpc>
                <a:spcPct val="150000"/>
              </a:lnSpc>
              <a:tabLst>
                <a:tab pos="1169988" algn="l"/>
                <a:tab pos="3870325" algn="l"/>
              </a:tabLst>
            </a:pPr>
            <a:r>
              <a:rPr lang="en-US" altLang="zh-CN" sz="3200" b="1" dirty="0">
                <a:solidFill>
                  <a:srgbClr val="000099"/>
                </a:solidFill>
                <a:latin typeface="Times New Roman" pitchFamily="18" charset="0"/>
                <a:ea typeface="黑体" pitchFamily="49" charset="-122"/>
              </a:rPr>
              <a:t>2.</a:t>
            </a:r>
            <a:r>
              <a:rPr lang="zh-CN" altLang="zh-CN" sz="3200" b="1" dirty="0">
                <a:solidFill>
                  <a:srgbClr val="000099"/>
                </a:solidFill>
                <a:latin typeface="Times New Roman" pitchFamily="18" charset="0"/>
                <a:ea typeface="黑体" pitchFamily="49" charset="-122"/>
              </a:rPr>
              <a:t>价格变动对</a:t>
            </a:r>
            <a:r>
              <a:rPr lang="zh-CN" altLang="zh-CN" sz="3200" b="1" dirty="0" smtClean="0">
                <a:solidFill>
                  <a:srgbClr val="000099"/>
                </a:solidFill>
                <a:latin typeface="Times New Roman" pitchFamily="18" charset="0"/>
                <a:ea typeface="黑体" pitchFamily="49" charset="-122"/>
              </a:rPr>
              <a:t>生产</a:t>
            </a:r>
            <a:r>
              <a:rPr lang="zh-CN" altLang="en-US" sz="3200" b="1" dirty="0" smtClean="0">
                <a:solidFill>
                  <a:srgbClr val="000099"/>
                </a:solidFill>
                <a:latin typeface="Times New Roman" pitchFamily="18" charset="0"/>
                <a:ea typeface="黑体" pitchFamily="49" charset="-122"/>
              </a:rPr>
              <a:t>经营</a:t>
            </a:r>
            <a:r>
              <a:rPr lang="zh-CN" altLang="zh-CN" sz="3200" b="1" dirty="0" smtClean="0">
                <a:solidFill>
                  <a:srgbClr val="000099"/>
                </a:solidFill>
                <a:latin typeface="Times New Roman" pitchFamily="18" charset="0"/>
                <a:ea typeface="黑体" pitchFamily="49" charset="-122"/>
              </a:rPr>
              <a:t>的</a:t>
            </a:r>
            <a:r>
              <a:rPr lang="zh-CN" altLang="zh-CN" sz="3200" b="1" dirty="0">
                <a:solidFill>
                  <a:srgbClr val="000099"/>
                </a:solidFill>
                <a:latin typeface="Times New Roman" pitchFamily="18" charset="0"/>
                <a:ea typeface="黑体" pitchFamily="49" charset="-122"/>
              </a:rPr>
              <a:t>影响</a:t>
            </a:r>
          </a:p>
        </p:txBody>
      </p:sp>
      <p:sp>
        <p:nvSpPr>
          <p:cNvPr id="3" name="矩形 2"/>
          <p:cNvSpPr>
            <a:spLocks noChangeArrowheads="1"/>
          </p:cNvSpPr>
          <p:nvPr/>
        </p:nvSpPr>
        <p:spPr bwMode="auto">
          <a:xfrm>
            <a:off x="309870" y="738660"/>
            <a:ext cx="945042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fontAlgn="auto" hangingPunct="1">
              <a:lnSpc>
                <a:spcPct val="150000"/>
              </a:lnSpc>
              <a:spcBef>
                <a:spcPts val="0"/>
              </a:spcBef>
              <a:spcAft>
                <a:spcPts val="0"/>
              </a:spcAft>
              <a:tabLst>
                <a:tab pos="1170305" algn="l"/>
                <a:tab pos="3870960" algn="l"/>
              </a:tabLst>
              <a:defRPr/>
            </a:pPr>
            <a:r>
              <a:rPr lang="en-US" altLang="zh-CN" sz="2800" b="1" kern="100" dirty="0">
                <a:latin typeface="黑体" panose="02010609060101010101" pitchFamily="2" charset="-122"/>
                <a:ea typeface="黑体" panose="02010609060101010101" pitchFamily="2" charset="-122"/>
                <a:cs typeface="Courier New" panose="02070309020205020404"/>
              </a:rPr>
              <a:t>(1)</a:t>
            </a:r>
            <a:r>
              <a:rPr lang="zh-CN" altLang="zh-CN" sz="2800" b="1" kern="100" dirty="0">
                <a:latin typeface="黑体" panose="02010609060101010101" pitchFamily="2" charset="-122"/>
                <a:ea typeface="黑体" panose="02010609060101010101" pitchFamily="2" charset="-122"/>
                <a:cs typeface="Times New Roman" panose="02020603050405020304"/>
              </a:rPr>
              <a:t>调节</a:t>
            </a:r>
            <a:r>
              <a:rPr lang="zh-CN" altLang="zh-CN" sz="2800" b="1" kern="100" dirty="0" smtClean="0">
                <a:latin typeface="黑体" panose="02010609060101010101" pitchFamily="2" charset="-122"/>
                <a:ea typeface="黑体" panose="02010609060101010101" pitchFamily="2" charset="-122"/>
                <a:cs typeface="Times New Roman" panose="02020603050405020304"/>
              </a:rPr>
              <a:t>产量</a:t>
            </a:r>
            <a:endParaRPr lang="zh-CN" altLang="zh-CN" b="1" kern="100" dirty="0">
              <a:latin typeface="黑体" panose="02010609060101010101" pitchFamily="49" charset="-122"/>
              <a:ea typeface="黑体" panose="02010609060101010101" pitchFamily="49" charset="-122"/>
              <a:cs typeface="Courier New" panose="02070309020205020404"/>
            </a:endParaRPr>
          </a:p>
        </p:txBody>
      </p:sp>
      <p:pic>
        <p:nvPicPr>
          <p:cNvPr id="37892" name="Picture 3" descr="Z12"/>
          <p:cNvPicPr>
            <a:picLocks noChangeAspect="1"/>
          </p:cNvPicPr>
          <p:nvPr/>
        </p:nvPicPr>
        <p:blipFill>
          <a:blip r:embed="rId2" cstate="print">
            <a:lum bright="-12000"/>
          </a:blip>
          <a:srcRect/>
          <a:stretch>
            <a:fillRect/>
          </a:stretch>
        </p:blipFill>
        <p:spPr bwMode="auto">
          <a:xfrm>
            <a:off x="712960" y="1472839"/>
            <a:ext cx="7890520" cy="1893158"/>
          </a:xfrm>
          <a:prstGeom prst="rect">
            <a:avLst/>
          </a:prstGeom>
          <a:noFill/>
          <a:ln w="9525">
            <a:noFill/>
            <a:miter lim="800000"/>
            <a:headEnd/>
            <a:tailEnd/>
          </a:ln>
        </p:spPr>
      </p:pic>
      <p:sp>
        <p:nvSpPr>
          <p:cNvPr id="5" name="矩形 2"/>
          <p:cNvSpPr>
            <a:spLocks noChangeArrowheads="1"/>
          </p:cNvSpPr>
          <p:nvPr/>
        </p:nvSpPr>
        <p:spPr bwMode="auto">
          <a:xfrm>
            <a:off x="261363" y="3221844"/>
            <a:ext cx="8747394"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eaLnBrk="1" hangingPunct="1">
              <a:lnSpc>
                <a:spcPct val="150000"/>
              </a:lnSpc>
              <a:spcAft>
                <a:spcPts val="0"/>
              </a:spcAft>
              <a:tabLst>
                <a:tab pos="1170305" algn="l"/>
                <a:tab pos="3870960" algn="l"/>
              </a:tabLst>
              <a:defRPr/>
            </a:pPr>
            <a:r>
              <a:rPr lang="en-US" altLang="zh-CN" sz="2800" b="1" kern="100" dirty="0">
                <a:latin typeface="黑体" panose="02010609060101010101" pitchFamily="2" charset="-122"/>
                <a:ea typeface="黑体" panose="02010609060101010101" pitchFamily="2" charset="-122"/>
                <a:cs typeface="Courier New" panose="02070309020205020404"/>
              </a:rPr>
              <a:t>(2)</a:t>
            </a:r>
            <a:r>
              <a:rPr lang="zh-CN" altLang="zh-CN" sz="2800" b="1" kern="100" dirty="0">
                <a:latin typeface="黑体" panose="02010609060101010101" pitchFamily="2" charset="-122"/>
                <a:ea typeface="黑体" panose="02010609060101010101" pitchFamily="2" charset="-122"/>
                <a:cs typeface="Times New Roman" panose="02020603050405020304"/>
              </a:rPr>
              <a:t>调节生产要素的投入</a:t>
            </a:r>
          </a:p>
        </p:txBody>
      </p:sp>
      <p:pic>
        <p:nvPicPr>
          <p:cNvPr id="37894" name="Picture 4" descr="2017-02-07_113715"/>
          <p:cNvPicPr>
            <a:picLocks noChangeAspect="1"/>
          </p:cNvPicPr>
          <p:nvPr/>
        </p:nvPicPr>
        <p:blipFill>
          <a:blip r:embed="rId3" cstate="print">
            <a:lum bright="-6000"/>
          </a:blip>
          <a:srcRect/>
          <a:stretch>
            <a:fillRect/>
          </a:stretch>
        </p:blipFill>
        <p:spPr bwMode="auto">
          <a:xfrm>
            <a:off x="801912" y="3908756"/>
            <a:ext cx="8226322" cy="1238121"/>
          </a:xfrm>
          <a:prstGeom prst="rect">
            <a:avLst/>
          </a:prstGeom>
          <a:noFill/>
          <a:ln w="9525">
            <a:noFill/>
            <a:miter lim="800000"/>
            <a:headEnd/>
            <a:tailEnd/>
          </a:ln>
        </p:spPr>
      </p:pic>
      <p:sp>
        <p:nvSpPr>
          <p:cNvPr id="7" name="矩形 6"/>
          <p:cNvSpPr/>
          <p:nvPr/>
        </p:nvSpPr>
        <p:spPr>
          <a:xfrm>
            <a:off x="3351438" y="656266"/>
            <a:ext cx="5066847" cy="830997"/>
          </a:xfrm>
          <a:prstGeom prst="rect">
            <a:avLst/>
          </a:prstGeom>
        </p:spPr>
        <p:txBody>
          <a:bodyPr wrap="square">
            <a:spAutoFit/>
          </a:bodyPr>
          <a:lstStyle/>
          <a:p>
            <a:pPr lvl="0" algn="just">
              <a:tabLst>
                <a:tab pos="1170305" algn="l"/>
                <a:tab pos="3870960" algn="l"/>
              </a:tabLst>
              <a:defRPr/>
            </a:pPr>
            <a:r>
              <a:rPr lang="zh-CN" altLang="en-US" sz="2400" b="1" kern="100" dirty="0" smtClean="0">
                <a:latin typeface="黑体" panose="02010609060101010101" pitchFamily="49" charset="-122"/>
                <a:ea typeface="黑体" panose="02010609060101010101" pitchFamily="49" charset="-122"/>
                <a:cs typeface="Times New Roman" panose="02020603050405020304"/>
              </a:rPr>
              <a:t>（</a:t>
            </a:r>
            <a:r>
              <a:rPr lang="zh-CN" altLang="zh-CN" sz="2400" b="1" dirty="0" smtClean="0">
                <a:latin typeface="黑体" panose="02010609060101010101" pitchFamily="49" charset="-122"/>
                <a:ea typeface="黑体" panose="02010609060101010101" pitchFamily="49" charset="-122"/>
              </a:rPr>
              <a:t>商品价格的变动会引导生产要素在不同生产部门之间的配置。</a:t>
            </a:r>
            <a:r>
              <a:rPr lang="zh-CN" altLang="en-US" sz="2400" b="1" dirty="0" smtClean="0">
                <a:latin typeface="黑体" panose="02010609060101010101" pitchFamily="49" charset="-122"/>
                <a:ea typeface="黑体" panose="02010609060101010101" pitchFamily="49" charset="-122"/>
              </a:rPr>
              <a:t>）</a:t>
            </a:r>
            <a:endParaRPr lang="zh-CN" altLang="zh-CN" sz="2400" b="1" kern="100" dirty="0">
              <a:latin typeface="黑体" panose="02010609060101010101" pitchFamily="49" charset="-122"/>
              <a:ea typeface="黑体" panose="02010609060101010101" pitchFamily="49"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dissolve">
                                      <p:cBhvr>
                                        <p:cTn id="12" dur="500"/>
                                        <p:tgtEl>
                                          <p:spTgt spid="378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dissolve">
                                      <p:cBhvr>
                                        <p:cTn id="2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4893969" y="1919341"/>
            <a:ext cx="1173001" cy="5847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eaLnBrk="1" hangingPunct="1">
              <a:spcBef>
                <a:spcPct val="50000"/>
              </a:spcBef>
            </a:pPr>
            <a:r>
              <a:rPr lang="zh-CN" altLang="en-US" sz="3200" b="1" dirty="0" smtClean="0">
                <a:latin typeface="黑体" pitchFamily="49" charset="-122"/>
                <a:ea typeface="黑体" pitchFamily="49" charset="-122"/>
              </a:rPr>
              <a:t>价格</a:t>
            </a:r>
            <a:endParaRPr lang="zh-CN" altLang="en-US" sz="3200" b="1" dirty="0">
              <a:latin typeface="黑体" pitchFamily="49" charset="-122"/>
              <a:ea typeface="黑体" pitchFamily="49" charset="-122"/>
            </a:endParaRPr>
          </a:p>
        </p:txBody>
      </p:sp>
      <p:sp>
        <p:nvSpPr>
          <p:cNvPr id="20484" name="Line 3"/>
          <p:cNvSpPr>
            <a:spLocks noChangeShapeType="1"/>
          </p:cNvSpPr>
          <p:nvPr/>
        </p:nvSpPr>
        <p:spPr bwMode="auto">
          <a:xfrm flipH="1">
            <a:off x="4133838" y="2133600"/>
            <a:ext cx="771990" cy="235"/>
          </a:xfrm>
          <a:prstGeom prst="line">
            <a:avLst/>
          </a:prstGeom>
          <a:noFill/>
          <a:ln w="9525">
            <a:solidFill>
              <a:schemeClr val="tx1"/>
            </a:solidFill>
            <a:round/>
            <a:headEnd/>
            <a:tailEnd/>
          </a:ln>
        </p:spPr>
        <p:txBody>
          <a:bodyPr/>
          <a:lstStyle/>
          <a:p>
            <a:endParaRPr lang="zh-CN" altLang="en-US"/>
          </a:p>
        </p:txBody>
      </p:sp>
      <p:sp>
        <p:nvSpPr>
          <p:cNvPr id="20485" name="Text Box 4"/>
          <p:cNvSpPr txBox="1">
            <a:spLocks noChangeArrowheads="1"/>
          </p:cNvSpPr>
          <p:nvPr/>
        </p:nvSpPr>
        <p:spPr bwMode="auto">
          <a:xfrm>
            <a:off x="2932892" y="1965113"/>
            <a:ext cx="1200947" cy="523220"/>
          </a:xfrm>
          <a:prstGeom prst="rect">
            <a:avLst/>
          </a:prstGeom>
          <a:noFill/>
          <a:ln w="9525">
            <a:solidFill>
              <a:schemeClr val="tx1"/>
            </a:solidFill>
            <a:miter lim="800000"/>
            <a:headEnd/>
            <a:tailEnd/>
          </a:ln>
        </p:spPr>
        <p:txBody>
          <a:bodyPr>
            <a:spAutoFit/>
          </a:bodyPr>
          <a:lstStyle/>
          <a:p>
            <a:pPr eaLnBrk="1" hangingPunct="1">
              <a:spcBef>
                <a:spcPct val="50000"/>
              </a:spcBef>
            </a:pPr>
            <a:r>
              <a:rPr lang="en-US" altLang="zh-CN" sz="2800" b="1" dirty="0">
                <a:latin typeface="黑体" pitchFamily="49" charset="-122"/>
                <a:ea typeface="黑体" pitchFamily="49" charset="-122"/>
              </a:rPr>
              <a:t> </a:t>
            </a:r>
            <a:r>
              <a:rPr lang="zh-CN" altLang="en-US" sz="2800" b="1" dirty="0" smtClean="0">
                <a:latin typeface="黑体" pitchFamily="49" charset="-122"/>
                <a:ea typeface="黑体" pitchFamily="49" charset="-122"/>
              </a:rPr>
              <a:t>价值</a:t>
            </a:r>
            <a:endParaRPr lang="zh-CN" altLang="en-US" sz="2800" b="1" dirty="0">
              <a:latin typeface="黑体" pitchFamily="49" charset="-122"/>
              <a:ea typeface="黑体" pitchFamily="49" charset="-122"/>
            </a:endParaRPr>
          </a:p>
        </p:txBody>
      </p:sp>
      <p:sp>
        <p:nvSpPr>
          <p:cNvPr id="20486" name="Text Box 5"/>
          <p:cNvSpPr txBox="1">
            <a:spLocks noChangeArrowheads="1"/>
          </p:cNvSpPr>
          <p:nvPr/>
        </p:nvSpPr>
        <p:spPr bwMode="auto">
          <a:xfrm>
            <a:off x="2932892" y="3483610"/>
            <a:ext cx="1124854" cy="523220"/>
          </a:xfrm>
          <a:prstGeom prst="rect">
            <a:avLst/>
          </a:prstGeom>
          <a:noFill/>
          <a:ln w="9525">
            <a:solidFill>
              <a:schemeClr val="tx1"/>
            </a:solidFill>
            <a:miter lim="800000"/>
            <a:headEnd/>
            <a:tailEnd/>
          </a:ln>
        </p:spPr>
        <p:txBody>
          <a:bodyPr>
            <a:spAutoFit/>
          </a:bodyPr>
          <a:lstStyle/>
          <a:p>
            <a:pPr eaLnBrk="1" hangingPunct="1">
              <a:spcBef>
                <a:spcPct val="50000"/>
              </a:spcBef>
            </a:pPr>
            <a:r>
              <a:rPr lang="en-US" altLang="zh-CN" sz="2800" b="1" dirty="0">
                <a:latin typeface="黑体" pitchFamily="49" charset="-122"/>
                <a:ea typeface="黑体" pitchFamily="49" charset="-122"/>
              </a:rPr>
              <a:t> </a:t>
            </a:r>
            <a:r>
              <a:rPr lang="zh-CN" altLang="en-US" sz="2800" b="1" dirty="0">
                <a:latin typeface="黑体" pitchFamily="49" charset="-122"/>
                <a:ea typeface="黑体" pitchFamily="49" charset="-122"/>
              </a:rPr>
              <a:t>供求</a:t>
            </a:r>
          </a:p>
        </p:txBody>
      </p:sp>
      <p:sp>
        <p:nvSpPr>
          <p:cNvPr id="20487" name="Line 6"/>
          <p:cNvSpPr>
            <a:spLocks noChangeShapeType="1"/>
          </p:cNvSpPr>
          <p:nvPr/>
        </p:nvSpPr>
        <p:spPr bwMode="auto">
          <a:xfrm flipV="1">
            <a:off x="4057747" y="2527107"/>
            <a:ext cx="975976" cy="1293947"/>
          </a:xfrm>
          <a:prstGeom prst="line">
            <a:avLst/>
          </a:prstGeom>
          <a:noFill/>
          <a:ln w="9525">
            <a:solidFill>
              <a:schemeClr val="tx1"/>
            </a:solidFill>
            <a:round/>
            <a:headEnd/>
            <a:tailEnd/>
          </a:ln>
        </p:spPr>
        <p:txBody>
          <a:bodyPr/>
          <a:lstStyle/>
          <a:p>
            <a:endParaRPr lang="zh-CN" altLang="en-US"/>
          </a:p>
        </p:txBody>
      </p:sp>
      <p:sp>
        <p:nvSpPr>
          <p:cNvPr id="20488" name="Text Box 7"/>
          <p:cNvSpPr txBox="1">
            <a:spLocks noChangeArrowheads="1"/>
          </p:cNvSpPr>
          <p:nvPr/>
        </p:nvSpPr>
        <p:spPr bwMode="auto">
          <a:xfrm>
            <a:off x="870108" y="1146073"/>
            <a:ext cx="1481206" cy="830997"/>
          </a:xfrm>
          <a:prstGeom prst="rect">
            <a:avLst/>
          </a:prstGeom>
          <a:noFill/>
          <a:ln w="9525">
            <a:noFill/>
            <a:miter lim="800000"/>
            <a:headEnd/>
            <a:tailEnd/>
          </a:ln>
        </p:spPr>
        <p:txBody>
          <a:bodyPr wrap="square">
            <a:spAutoFit/>
          </a:bodyPr>
          <a:lstStyle/>
          <a:p>
            <a:pPr eaLnBrk="1" hangingPunct="1">
              <a:spcBef>
                <a:spcPct val="50000"/>
              </a:spcBef>
            </a:pPr>
            <a:r>
              <a:rPr lang="zh-CN" altLang="en-US" sz="2400" b="1">
                <a:latin typeface="黑体" pitchFamily="49" charset="-122"/>
                <a:ea typeface="黑体" pitchFamily="49" charset="-122"/>
              </a:rPr>
              <a:t>社会必要劳动时间</a:t>
            </a:r>
          </a:p>
        </p:txBody>
      </p:sp>
      <p:sp>
        <p:nvSpPr>
          <p:cNvPr id="20489" name="Text Box 8"/>
          <p:cNvSpPr txBox="1">
            <a:spLocks noChangeArrowheads="1"/>
          </p:cNvSpPr>
          <p:nvPr/>
        </p:nvSpPr>
        <p:spPr bwMode="auto">
          <a:xfrm>
            <a:off x="878860" y="2023810"/>
            <a:ext cx="1428911" cy="830997"/>
          </a:xfrm>
          <a:prstGeom prst="rect">
            <a:avLst/>
          </a:prstGeom>
          <a:noFill/>
          <a:ln w="9525">
            <a:noFill/>
            <a:miter lim="800000"/>
            <a:headEnd/>
            <a:tailEnd/>
          </a:ln>
        </p:spPr>
        <p:txBody>
          <a:bodyPr wrap="square">
            <a:spAutoFit/>
          </a:bodyPr>
          <a:lstStyle/>
          <a:p>
            <a:pPr eaLnBrk="1" hangingPunct="1">
              <a:spcBef>
                <a:spcPct val="50000"/>
              </a:spcBef>
            </a:pPr>
            <a:r>
              <a:rPr lang="zh-CN" altLang="en-US" sz="2400" b="1" dirty="0">
                <a:latin typeface="黑体" pitchFamily="49" charset="-122"/>
                <a:ea typeface="黑体" pitchFamily="49" charset="-122"/>
              </a:rPr>
              <a:t>社会劳动生产率</a:t>
            </a:r>
          </a:p>
        </p:txBody>
      </p:sp>
      <p:sp>
        <p:nvSpPr>
          <p:cNvPr id="20490" name="Line 9"/>
          <p:cNvSpPr>
            <a:spLocks noChangeShapeType="1"/>
          </p:cNvSpPr>
          <p:nvPr/>
        </p:nvSpPr>
        <p:spPr bwMode="auto">
          <a:xfrm>
            <a:off x="2235199" y="1770743"/>
            <a:ext cx="740229" cy="319314"/>
          </a:xfrm>
          <a:prstGeom prst="line">
            <a:avLst/>
          </a:prstGeom>
          <a:noFill/>
          <a:ln w="9525">
            <a:solidFill>
              <a:schemeClr val="tx1"/>
            </a:solidFill>
            <a:round/>
            <a:headEnd/>
            <a:tailEnd/>
          </a:ln>
        </p:spPr>
        <p:txBody>
          <a:bodyPr/>
          <a:lstStyle/>
          <a:p>
            <a:endParaRPr lang="zh-CN" altLang="en-US"/>
          </a:p>
        </p:txBody>
      </p:sp>
      <p:sp>
        <p:nvSpPr>
          <p:cNvPr id="20491" name="Line 10"/>
          <p:cNvSpPr>
            <a:spLocks noChangeShapeType="1"/>
          </p:cNvSpPr>
          <p:nvPr/>
        </p:nvSpPr>
        <p:spPr bwMode="auto">
          <a:xfrm flipV="1">
            <a:off x="2191657" y="2249713"/>
            <a:ext cx="754743" cy="304800"/>
          </a:xfrm>
          <a:prstGeom prst="line">
            <a:avLst/>
          </a:prstGeom>
          <a:noFill/>
          <a:ln w="9525">
            <a:solidFill>
              <a:schemeClr val="tx1"/>
            </a:solidFill>
            <a:round/>
            <a:headEnd/>
            <a:tailEnd/>
          </a:ln>
        </p:spPr>
        <p:txBody>
          <a:bodyPr/>
          <a:lstStyle/>
          <a:p>
            <a:endParaRPr lang="zh-CN" altLang="en-US"/>
          </a:p>
        </p:txBody>
      </p:sp>
      <p:sp>
        <p:nvSpPr>
          <p:cNvPr id="20492" name="Text Box 12"/>
          <p:cNvSpPr txBox="1">
            <a:spLocks noChangeArrowheads="1"/>
          </p:cNvSpPr>
          <p:nvPr/>
        </p:nvSpPr>
        <p:spPr bwMode="auto">
          <a:xfrm>
            <a:off x="1049778" y="3989143"/>
            <a:ext cx="1025766" cy="954107"/>
          </a:xfrm>
          <a:prstGeom prst="rect">
            <a:avLst/>
          </a:prstGeom>
          <a:noFill/>
          <a:ln w="9525">
            <a:noFill/>
            <a:miter lim="800000"/>
            <a:headEnd/>
            <a:tailEnd/>
          </a:ln>
        </p:spPr>
        <p:txBody>
          <a:bodyPr wrap="square">
            <a:spAutoFit/>
          </a:bodyPr>
          <a:lstStyle/>
          <a:p>
            <a:pPr eaLnBrk="1" hangingPunct="1">
              <a:spcBef>
                <a:spcPct val="50000"/>
              </a:spcBef>
            </a:pPr>
            <a:r>
              <a:rPr lang="zh-CN" altLang="en-US" sz="2800" b="1" dirty="0" smtClean="0">
                <a:latin typeface="黑体" pitchFamily="49" charset="-122"/>
                <a:ea typeface="黑体" pitchFamily="49" charset="-122"/>
              </a:rPr>
              <a:t>供过于求</a:t>
            </a:r>
            <a:endParaRPr lang="zh-CN" altLang="en-US" sz="2800" b="1" dirty="0">
              <a:latin typeface="黑体" pitchFamily="49" charset="-122"/>
              <a:ea typeface="黑体" pitchFamily="49" charset="-122"/>
            </a:endParaRPr>
          </a:p>
        </p:txBody>
      </p:sp>
      <p:sp>
        <p:nvSpPr>
          <p:cNvPr id="20493" name="Line 13"/>
          <p:cNvSpPr>
            <a:spLocks noChangeShapeType="1"/>
          </p:cNvSpPr>
          <p:nvPr/>
        </p:nvSpPr>
        <p:spPr bwMode="auto">
          <a:xfrm>
            <a:off x="2183540" y="3264024"/>
            <a:ext cx="674912" cy="450338"/>
          </a:xfrm>
          <a:prstGeom prst="line">
            <a:avLst/>
          </a:prstGeom>
          <a:noFill/>
          <a:ln w="9525">
            <a:solidFill>
              <a:schemeClr val="tx1"/>
            </a:solidFill>
            <a:round/>
            <a:headEnd/>
            <a:tailEnd/>
          </a:ln>
        </p:spPr>
        <p:txBody>
          <a:bodyPr/>
          <a:lstStyle/>
          <a:p>
            <a:endParaRPr lang="zh-CN" altLang="en-US"/>
          </a:p>
        </p:txBody>
      </p:sp>
      <p:sp>
        <p:nvSpPr>
          <p:cNvPr id="20494" name="Line 14"/>
          <p:cNvSpPr>
            <a:spLocks noChangeShapeType="1"/>
          </p:cNvSpPr>
          <p:nvPr/>
        </p:nvSpPr>
        <p:spPr bwMode="auto">
          <a:xfrm flipV="1">
            <a:off x="2002971" y="3714362"/>
            <a:ext cx="855481" cy="567351"/>
          </a:xfrm>
          <a:prstGeom prst="line">
            <a:avLst/>
          </a:prstGeom>
          <a:noFill/>
          <a:ln w="9525">
            <a:solidFill>
              <a:schemeClr val="tx1"/>
            </a:solidFill>
            <a:round/>
            <a:headEnd/>
            <a:tailEnd/>
          </a:ln>
        </p:spPr>
        <p:txBody>
          <a:bodyPr/>
          <a:lstStyle/>
          <a:p>
            <a:endParaRPr lang="zh-CN" altLang="en-US"/>
          </a:p>
        </p:txBody>
      </p:sp>
      <p:sp>
        <p:nvSpPr>
          <p:cNvPr id="20495" name="Text Box 15"/>
          <p:cNvSpPr txBox="1">
            <a:spLocks noChangeArrowheads="1"/>
          </p:cNvSpPr>
          <p:nvPr/>
        </p:nvSpPr>
        <p:spPr bwMode="auto">
          <a:xfrm>
            <a:off x="6610172" y="951542"/>
            <a:ext cx="600474" cy="954107"/>
          </a:xfrm>
          <a:prstGeom prst="rect">
            <a:avLst/>
          </a:prstGeom>
          <a:noFill/>
          <a:ln w="9525">
            <a:solidFill>
              <a:schemeClr val="tx1"/>
            </a:solidFill>
            <a:miter lim="800000"/>
            <a:headEnd/>
            <a:tailEnd/>
          </a:ln>
        </p:spPr>
        <p:txBody>
          <a:bodyPr>
            <a:spAutoFit/>
          </a:bodyPr>
          <a:lstStyle/>
          <a:p>
            <a:pPr eaLnBrk="1" hangingPunct="1">
              <a:spcBef>
                <a:spcPct val="50000"/>
              </a:spcBef>
            </a:pPr>
            <a:r>
              <a:rPr lang="zh-CN" altLang="en-US" sz="2800" b="1">
                <a:latin typeface="黑体" pitchFamily="49" charset="-122"/>
                <a:ea typeface="黑体" pitchFamily="49" charset="-122"/>
              </a:rPr>
              <a:t>生产</a:t>
            </a:r>
          </a:p>
        </p:txBody>
      </p:sp>
      <p:sp>
        <p:nvSpPr>
          <p:cNvPr id="20496" name="Text Box 16"/>
          <p:cNvSpPr txBox="1">
            <a:spLocks noChangeArrowheads="1"/>
          </p:cNvSpPr>
          <p:nvPr/>
        </p:nvSpPr>
        <p:spPr bwMode="auto">
          <a:xfrm>
            <a:off x="7374411" y="502445"/>
            <a:ext cx="1726046" cy="830997"/>
          </a:xfrm>
          <a:prstGeom prst="rect">
            <a:avLst/>
          </a:prstGeom>
          <a:noFill/>
          <a:ln w="9525">
            <a:noFill/>
            <a:miter lim="800000"/>
            <a:headEnd/>
            <a:tailEnd/>
          </a:ln>
        </p:spPr>
        <p:txBody>
          <a:bodyPr wrap="square">
            <a:spAutoFit/>
          </a:bodyPr>
          <a:lstStyle/>
          <a:p>
            <a:pPr algn="ctr" eaLnBrk="1" hangingPunct="1">
              <a:spcBef>
                <a:spcPct val="50000"/>
              </a:spcBef>
            </a:pPr>
            <a:r>
              <a:rPr lang="zh-CN" altLang="en-US" sz="2400" b="1" dirty="0">
                <a:latin typeface="黑体" pitchFamily="49" charset="-122"/>
                <a:ea typeface="黑体" pitchFamily="49" charset="-122"/>
              </a:rPr>
              <a:t>调节产量（生产规模）</a:t>
            </a:r>
          </a:p>
        </p:txBody>
      </p:sp>
      <p:sp>
        <p:nvSpPr>
          <p:cNvPr id="20497" name="Text Box 18"/>
          <p:cNvSpPr txBox="1">
            <a:spLocks noChangeArrowheads="1"/>
          </p:cNvSpPr>
          <p:nvPr/>
        </p:nvSpPr>
        <p:spPr bwMode="auto">
          <a:xfrm>
            <a:off x="7359523" y="1411805"/>
            <a:ext cx="1595791" cy="830997"/>
          </a:xfrm>
          <a:prstGeom prst="rect">
            <a:avLst/>
          </a:prstGeom>
          <a:noFill/>
          <a:ln w="9525">
            <a:noFill/>
            <a:miter lim="800000"/>
            <a:headEnd/>
            <a:tailEnd/>
          </a:ln>
        </p:spPr>
        <p:txBody>
          <a:bodyPr wrap="square">
            <a:spAutoFit/>
          </a:bodyPr>
          <a:lstStyle/>
          <a:p>
            <a:pPr algn="ctr" eaLnBrk="1" hangingPunct="1">
              <a:spcBef>
                <a:spcPct val="50000"/>
              </a:spcBef>
            </a:pPr>
            <a:r>
              <a:rPr lang="zh-CN" altLang="en-US" sz="2400" b="1" dirty="0">
                <a:latin typeface="黑体" pitchFamily="49" charset="-122"/>
                <a:ea typeface="黑体" pitchFamily="49" charset="-122"/>
              </a:rPr>
              <a:t>调节生产要素投入</a:t>
            </a:r>
          </a:p>
        </p:txBody>
      </p:sp>
      <p:sp>
        <p:nvSpPr>
          <p:cNvPr id="20498" name="Line 19"/>
          <p:cNvSpPr>
            <a:spLocks noChangeShapeType="1"/>
          </p:cNvSpPr>
          <p:nvPr/>
        </p:nvSpPr>
        <p:spPr bwMode="auto">
          <a:xfrm flipV="1">
            <a:off x="6084137" y="1514776"/>
            <a:ext cx="449942" cy="561992"/>
          </a:xfrm>
          <a:prstGeom prst="line">
            <a:avLst/>
          </a:prstGeom>
          <a:noFill/>
          <a:ln w="9525">
            <a:solidFill>
              <a:schemeClr val="tx1"/>
            </a:solidFill>
            <a:round/>
            <a:headEnd/>
            <a:tailEnd/>
          </a:ln>
        </p:spPr>
        <p:txBody>
          <a:bodyPr/>
          <a:lstStyle/>
          <a:p>
            <a:endParaRPr lang="zh-CN" altLang="en-US"/>
          </a:p>
        </p:txBody>
      </p:sp>
      <p:sp>
        <p:nvSpPr>
          <p:cNvPr id="20499" name="Text Box 20"/>
          <p:cNvSpPr txBox="1">
            <a:spLocks noChangeArrowheads="1"/>
          </p:cNvSpPr>
          <p:nvPr/>
        </p:nvSpPr>
        <p:spPr bwMode="auto">
          <a:xfrm>
            <a:off x="6521433" y="3175195"/>
            <a:ext cx="634111" cy="954107"/>
          </a:xfrm>
          <a:prstGeom prst="rect">
            <a:avLst/>
          </a:prstGeom>
          <a:noFill/>
          <a:ln w="9525">
            <a:solidFill>
              <a:schemeClr val="tx1"/>
            </a:solidFill>
            <a:miter lim="800000"/>
            <a:headEnd/>
            <a:tailEnd/>
          </a:ln>
        </p:spPr>
        <p:txBody>
          <a:bodyPr wrap="square">
            <a:spAutoFit/>
          </a:bodyPr>
          <a:lstStyle/>
          <a:p>
            <a:pPr eaLnBrk="1" hangingPunct="1">
              <a:spcBef>
                <a:spcPct val="50000"/>
              </a:spcBef>
            </a:pPr>
            <a:r>
              <a:rPr lang="zh-CN" altLang="en-US" sz="2800" b="1">
                <a:latin typeface="黑体" pitchFamily="49" charset="-122"/>
                <a:ea typeface="黑体" pitchFamily="49" charset="-122"/>
              </a:rPr>
              <a:t>生活</a:t>
            </a:r>
          </a:p>
        </p:txBody>
      </p:sp>
      <p:sp>
        <p:nvSpPr>
          <p:cNvPr id="20500" name="AutoShape 21"/>
          <p:cNvSpPr>
            <a:spLocks/>
          </p:cNvSpPr>
          <p:nvPr/>
        </p:nvSpPr>
        <p:spPr bwMode="auto">
          <a:xfrm>
            <a:off x="7285084" y="669926"/>
            <a:ext cx="79401" cy="1090489"/>
          </a:xfrm>
          <a:prstGeom prst="leftBrace">
            <a:avLst>
              <a:gd name="adj1" fmla="val 193129"/>
              <a:gd name="adj2" fmla="val 50000"/>
            </a:avLst>
          </a:prstGeom>
          <a:noFill/>
          <a:ln w="9525">
            <a:solidFill>
              <a:schemeClr val="tx1"/>
            </a:solidFill>
            <a:round/>
            <a:headEnd/>
            <a:tailEnd/>
          </a:ln>
        </p:spPr>
        <p:txBody>
          <a:bodyPr wrap="none" anchor="ctr"/>
          <a:lstStyle/>
          <a:p>
            <a:pPr eaLnBrk="1" hangingPunct="1"/>
            <a:endParaRPr lang="zh-CN" altLang="en-US" b="1">
              <a:latin typeface="黑体" pitchFamily="49" charset="-122"/>
              <a:ea typeface="黑体" pitchFamily="49" charset="-122"/>
            </a:endParaRPr>
          </a:p>
        </p:txBody>
      </p:sp>
      <p:sp>
        <p:nvSpPr>
          <p:cNvPr id="20501" name="Line 22"/>
          <p:cNvSpPr>
            <a:spLocks noChangeShapeType="1"/>
          </p:cNvSpPr>
          <p:nvPr/>
        </p:nvSpPr>
        <p:spPr bwMode="auto">
          <a:xfrm>
            <a:off x="5933606" y="2527107"/>
            <a:ext cx="524380" cy="899436"/>
          </a:xfrm>
          <a:prstGeom prst="line">
            <a:avLst/>
          </a:prstGeom>
          <a:noFill/>
          <a:ln w="9525">
            <a:solidFill>
              <a:schemeClr val="tx1"/>
            </a:solidFill>
            <a:round/>
            <a:headEnd/>
            <a:tailEnd/>
          </a:ln>
        </p:spPr>
        <p:txBody>
          <a:bodyPr/>
          <a:lstStyle/>
          <a:p>
            <a:endParaRPr lang="zh-CN" altLang="en-US"/>
          </a:p>
        </p:txBody>
      </p:sp>
      <p:sp>
        <p:nvSpPr>
          <p:cNvPr id="20502" name="Text Box 29"/>
          <p:cNvSpPr txBox="1">
            <a:spLocks noChangeArrowheads="1"/>
          </p:cNvSpPr>
          <p:nvPr/>
        </p:nvSpPr>
        <p:spPr bwMode="auto">
          <a:xfrm>
            <a:off x="188687" y="2226393"/>
            <a:ext cx="449942" cy="1569660"/>
          </a:xfrm>
          <a:prstGeom prst="rect">
            <a:avLst/>
          </a:prstGeom>
          <a:noFill/>
          <a:ln w="9525">
            <a:noFill/>
            <a:miter lim="800000"/>
            <a:headEnd/>
            <a:tailEnd/>
          </a:ln>
        </p:spPr>
        <p:txBody>
          <a:bodyPr wrap="square">
            <a:spAutoFit/>
          </a:bodyPr>
          <a:lstStyle/>
          <a:p>
            <a:pPr eaLnBrk="1" hangingPunct="1"/>
            <a:r>
              <a:rPr lang="zh-CN" altLang="en-US" sz="2400" b="1" dirty="0">
                <a:solidFill>
                  <a:srgbClr val="FF0000"/>
                </a:solidFill>
                <a:latin typeface="黑体" pitchFamily="49" charset="-122"/>
                <a:ea typeface="黑体" pitchFamily="49" charset="-122"/>
              </a:rPr>
              <a:t>价值</a:t>
            </a:r>
          </a:p>
          <a:p>
            <a:pPr eaLnBrk="1" hangingPunct="1"/>
            <a:r>
              <a:rPr lang="zh-CN" altLang="en-US" sz="2400" b="1" dirty="0">
                <a:solidFill>
                  <a:srgbClr val="FF0000"/>
                </a:solidFill>
                <a:latin typeface="黑体" pitchFamily="49" charset="-122"/>
                <a:ea typeface="黑体" pitchFamily="49" charset="-122"/>
              </a:rPr>
              <a:t>规律</a:t>
            </a:r>
          </a:p>
        </p:txBody>
      </p:sp>
      <p:sp>
        <p:nvSpPr>
          <p:cNvPr id="20503" name="AutoShape 30"/>
          <p:cNvSpPr>
            <a:spLocks/>
          </p:cNvSpPr>
          <p:nvPr/>
        </p:nvSpPr>
        <p:spPr bwMode="auto">
          <a:xfrm>
            <a:off x="636120" y="1592308"/>
            <a:ext cx="299409" cy="2589136"/>
          </a:xfrm>
          <a:prstGeom prst="leftBrace">
            <a:avLst>
              <a:gd name="adj1" fmla="val 96087"/>
              <a:gd name="adj2" fmla="val 50000"/>
            </a:avLst>
          </a:prstGeom>
          <a:noFill/>
          <a:ln w="9525">
            <a:solidFill>
              <a:schemeClr val="tx1"/>
            </a:solidFill>
            <a:round/>
            <a:headEnd/>
            <a:tailEnd/>
          </a:ln>
        </p:spPr>
        <p:txBody>
          <a:bodyPr wrap="none" anchor="ctr"/>
          <a:lstStyle/>
          <a:p>
            <a:pPr eaLnBrk="1" hangingPunct="1"/>
            <a:endParaRPr lang="zh-CN" altLang="en-US" b="1">
              <a:latin typeface="黑体" pitchFamily="49" charset="-122"/>
              <a:ea typeface="黑体" pitchFamily="49" charset="-122"/>
            </a:endParaRPr>
          </a:p>
        </p:txBody>
      </p:sp>
      <p:sp>
        <p:nvSpPr>
          <p:cNvPr id="20504" name="Text Box 31"/>
          <p:cNvSpPr txBox="1">
            <a:spLocks noChangeArrowheads="1"/>
          </p:cNvSpPr>
          <p:nvPr/>
        </p:nvSpPr>
        <p:spPr bwMode="auto">
          <a:xfrm>
            <a:off x="7337755" y="2762952"/>
            <a:ext cx="2040943" cy="461665"/>
          </a:xfrm>
          <a:prstGeom prst="rect">
            <a:avLst/>
          </a:prstGeom>
          <a:noFill/>
          <a:ln w="9525">
            <a:noFill/>
            <a:miter lim="800000"/>
            <a:headEnd/>
            <a:tailEnd/>
          </a:ln>
        </p:spPr>
        <p:txBody>
          <a:bodyPr wrap="none">
            <a:spAutoFit/>
          </a:bodyPr>
          <a:lstStyle/>
          <a:p>
            <a:pPr eaLnBrk="1" hangingPunct="1"/>
            <a:r>
              <a:rPr lang="zh-CN" altLang="en-US" sz="2400" b="1" dirty="0">
                <a:latin typeface="黑体" pitchFamily="49" charset="-122"/>
                <a:ea typeface="黑体" pitchFamily="49" charset="-122"/>
              </a:rPr>
              <a:t>一般商品需求</a:t>
            </a:r>
          </a:p>
        </p:txBody>
      </p:sp>
      <p:sp>
        <p:nvSpPr>
          <p:cNvPr id="20505" name="Text Box 32"/>
          <p:cNvSpPr txBox="1">
            <a:spLocks noChangeArrowheads="1"/>
          </p:cNvSpPr>
          <p:nvPr/>
        </p:nvSpPr>
        <p:spPr bwMode="auto">
          <a:xfrm>
            <a:off x="7265185" y="3270358"/>
            <a:ext cx="2040943" cy="830997"/>
          </a:xfrm>
          <a:prstGeom prst="rect">
            <a:avLst/>
          </a:prstGeom>
          <a:noFill/>
          <a:ln w="9525">
            <a:noFill/>
            <a:miter lim="800000"/>
            <a:headEnd/>
            <a:tailEnd/>
          </a:ln>
        </p:spPr>
        <p:txBody>
          <a:bodyPr wrap="none">
            <a:spAutoFit/>
          </a:bodyPr>
          <a:lstStyle/>
          <a:p>
            <a:pPr eaLnBrk="1" hangingPunct="1"/>
            <a:r>
              <a:rPr lang="zh-CN" altLang="en-US" sz="2400" b="1" dirty="0">
                <a:latin typeface="黑体" pitchFamily="49" charset="-122"/>
                <a:ea typeface="黑体" pitchFamily="49" charset="-122"/>
              </a:rPr>
              <a:t>不同商品需求</a:t>
            </a:r>
            <a:endParaRPr lang="en-US" altLang="zh-CN" sz="2400" b="1" dirty="0">
              <a:latin typeface="黑体" pitchFamily="49" charset="-122"/>
              <a:ea typeface="黑体" pitchFamily="49" charset="-122"/>
            </a:endParaRPr>
          </a:p>
          <a:p>
            <a:pPr eaLnBrk="1" hangingPunct="1"/>
            <a:r>
              <a:rPr lang="zh-CN" altLang="en-US" sz="2400" b="1" dirty="0">
                <a:latin typeface="黑体" pitchFamily="49" charset="-122"/>
                <a:ea typeface="黑体" pitchFamily="49" charset="-122"/>
              </a:rPr>
              <a:t>（需求弹性）</a:t>
            </a:r>
          </a:p>
        </p:txBody>
      </p:sp>
      <p:sp>
        <p:nvSpPr>
          <p:cNvPr id="20506" name="Text Box 33"/>
          <p:cNvSpPr txBox="1">
            <a:spLocks noChangeArrowheads="1"/>
          </p:cNvSpPr>
          <p:nvPr/>
        </p:nvSpPr>
        <p:spPr bwMode="auto">
          <a:xfrm>
            <a:off x="7356606" y="4048580"/>
            <a:ext cx="2040943" cy="461665"/>
          </a:xfrm>
          <a:prstGeom prst="rect">
            <a:avLst/>
          </a:prstGeom>
          <a:noFill/>
          <a:ln w="9525">
            <a:noFill/>
            <a:miter lim="800000"/>
            <a:headEnd/>
            <a:tailEnd/>
          </a:ln>
        </p:spPr>
        <p:txBody>
          <a:bodyPr wrap="none">
            <a:spAutoFit/>
          </a:bodyPr>
          <a:lstStyle/>
          <a:p>
            <a:pPr eaLnBrk="1" hangingPunct="1"/>
            <a:r>
              <a:rPr lang="zh-CN" altLang="en-US" sz="2400" b="1" dirty="0">
                <a:latin typeface="黑体" pitchFamily="49" charset="-122"/>
                <a:ea typeface="黑体" pitchFamily="49" charset="-122"/>
              </a:rPr>
              <a:t>相关商品需求</a:t>
            </a:r>
          </a:p>
        </p:txBody>
      </p:sp>
      <p:sp>
        <p:nvSpPr>
          <p:cNvPr id="20507" name="AutoShape 34"/>
          <p:cNvSpPr>
            <a:spLocks/>
          </p:cNvSpPr>
          <p:nvPr/>
        </p:nvSpPr>
        <p:spPr bwMode="auto">
          <a:xfrm>
            <a:off x="7139941" y="3006474"/>
            <a:ext cx="262345" cy="1125226"/>
          </a:xfrm>
          <a:prstGeom prst="leftBrace">
            <a:avLst>
              <a:gd name="adj1" fmla="val 41529"/>
              <a:gd name="adj2" fmla="val 50000"/>
            </a:avLst>
          </a:prstGeom>
          <a:noFill/>
          <a:ln w="9525">
            <a:solidFill>
              <a:schemeClr val="tx1"/>
            </a:solidFill>
            <a:round/>
            <a:headEnd/>
            <a:tailEnd/>
          </a:ln>
        </p:spPr>
        <p:txBody>
          <a:bodyPr wrap="none" anchor="ctr"/>
          <a:lstStyle/>
          <a:p>
            <a:pPr eaLnBrk="1" hangingPunct="1"/>
            <a:endParaRPr lang="zh-CN" altLang="en-US" b="1">
              <a:latin typeface="黑体" pitchFamily="49" charset="-122"/>
              <a:ea typeface="黑体" pitchFamily="49" charset="-122"/>
            </a:endParaRPr>
          </a:p>
        </p:txBody>
      </p:sp>
      <p:sp>
        <p:nvSpPr>
          <p:cNvPr id="20508" name="Text Box 36"/>
          <p:cNvSpPr txBox="1">
            <a:spLocks noChangeArrowheads="1"/>
          </p:cNvSpPr>
          <p:nvPr/>
        </p:nvSpPr>
        <p:spPr bwMode="auto">
          <a:xfrm>
            <a:off x="1064292" y="2955608"/>
            <a:ext cx="1199938" cy="954107"/>
          </a:xfrm>
          <a:prstGeom prst="rect">
            <a:avLst/>
          </a:prstGeom>
          <a:noFill/>
          <a:ln w="9525">
            <a:noFill/>
            <a:miter lim="800000"/>
            <a:headEnd/>
            <a:tailEnd/>
          </a:ln>
        </p:spPr>
        <p:txBody>
          <a:bodyPr wrap="square">
            <a:spAutoFit/>
          </a:bodyPr>
          <a:lstStyle/>
          <a:p>
            <a:pPr eaLnBrk="1" hangingPunct="1">
              <a:spcBef>
                <a:spcPct val="50000"/>
              </a:spcBef>
            </a:pPr>
            <a:r>
              <a:rPr lang="zh-CN" altLang="en-US" sz="2800" b="1" dirty="0" smtClean="0">
                <a:latin typeface="黑体" pitchFamily="49" charset="-122"/>
                <a:ea typeface="黑体" pitchFamily="49" charset="-122"/>
              </a:rPr>
              <a:t>供不应求</a:t>
            </a:r>
            <a:endParaRPr lang="zh-CN" altLang="en-US" sz="2800" b="1" dirty="0">
              <a:latin typeface="黑体" pitchFamily="49" charset="-122"/>
              <a:ea typeface="黑体" pitchFamily="49" charset="-122"/>
            </a:endParaRPr>
          </a:p>
        </p:txBody>
      </p:sp>
      <p:sp>
        <p:nvSpPr>
          <p:cNvPr id="20511" name="Text Box 6"/>
          <p:cNvSpPr txBox="1">
            <a:spLocks noChangeArrowheads="1"/>
          </p:cNvSpPr>
          <p:nvPr/>
        </p:nvSpPr>
        <p:spPr bwMode="auto">
          <a:xfrm>
            <a:off x="4063242" y="1658814"/>
            <a:ext cx="975976" cy="461665"/>
          </a:xfrm>
          <a:prstGeom prst="rect">
            <a:avLst/>
          </a:prstGeom>
          <a:noFill/>
          <a:ln w="9525">
            <a:noFill/>
            <a:miter lim="800000"/>
            <a:headEnd/>
            <a:tailEnd/>
          </a:ln>
        </p:spPr>
        <p:txBody>
          <a:bodyPr>
            <a:spAutoFit/>
          </a:bodyPr>
          <a:lstStyle/>
          <a:p>
            <a:pPr eaLnBrk="1" hangingPunct="1">
              <a:spcBef>
                <a:spcPct val="50000"/>
              </a:spcBef>
            </a:pPr>
            <a:r>
              <a:rPr lang="zh-CN" altLang="en-US" sz="2400" b="1">
                <a:solidFill>
                  <a:srgbClr val="FF0000"/>
                </a:solidFill>
                <a:latin typeface="黑体" pitchFamily="49" charset="-122"/>
                <a:ea typeface="黑体" pitchFamily="49" charset="-122"/>
              </a:rPr>
              <a:t>决定</a:t>
            </a:r>
          </a:p>
        </p:txBody>
      </p:sp>
      <p:sp>
        <p:nvSpPr>
          <p:cNvPr id="20512" name="Text Box 6"/>
          <p:cNvSpPr txBox="1">
            <a:spLocks noChangeArrowheads="1"/>
          </p:cNvSpPr>
          <p:nvPr/>
        </p:nvSpPr>
        <p:spPr bwMode="auto">
          <a:xfrm rot="1907826">
            <a:off x="4048728" y="3016893"/>
            <a:ext cx="1116584" cy="461665"/>
          </a:xfrm>
          <a:prstGeom prst="rect">
            <a:avLst/>
          </a:prstGeom>
          <a:noFill/>
          <a:ln w="9525">
            <a:noFill/>
            <a:miter lim="800000"/>
            <a:headEnd/>
            <a:tailEnd/>
          </a:ln>
        </p:spPr>
        <p:txBody>
          <a:bodyPr>
            <a:spAutoFit/>
          </a:bodyPr>
          <a:lstStyle/>
          <a:p>
            <a:pPr eaLnBrk="1" hangingPunct="1">
              <a:spcBef>
                <a:spcPct val="50000"/>
              </a:spcBef>
            </a:pPr>
            <a:r>
              <a:rPr lang="zh-CN" altLang="en-US" sz="2400" b="1" dirty="0">
                <a:solidFill>
                  <a:srgbClr val="FF0000"/>
                </a:solidFill>
                <a:latin typeface="黑体" pitchFamily="49" charset="-122"/>
                <a:ea typeface="黑体" pitchFamily="49" charset="-122"/>
              </a:rPr>
              <a:t>影 响</a:t>
            </a:r>
          </a:p>
        </p:txBody>
      </p:sp>
      <p:sp>
        <p:nvSpPr>
          <p:cNvPr id="20513" name="Text Box 6"/>
          <p:cNvSpPr txBox="1">
            <a:spLocks noChangeArrowheads="1"/>
          </p:cNvSpPr>
          <p:nvPr/>
        </p:nvSpPr>
        <p:spPr bwMode="auto">
          <a:xfrm rot="2027715">
            <a:off x="5808100" y="1621215"/>
            <a:ext cx="1116582" cy="461665"/>
          </a:xfrm>
          <a:prstGeom prst="rect">
            <a:avLst/>
          </a:prstGeom>
          <a:noFill/>
          <a:ln w="9525">
            <a:noFill/>
            <a:miter lim="800000"/>
            <a:headEnd/>
            <a:tailEnd/>
          </a:ln>
        </p:spPr>
        <p:txBody>
          <a:bodyPr>
            <a:spAutoFit/>
          </a:bodyPr>
          <a:lstStyle/>
          <a:p>
            <a:pPr eaLnBrk="1" hangingPunct="1">
              <a:spcBef>
                <a:spcPct val="50000"/>
              </a:spcBef>
            </a:pPr>
            <a:r>
              <a:rPr lang="zh-CN" altLang="en-US" sz="2400" b="1" dirty="0">
                <a:solidFill>
                  <a:srgbClr val="FF0000"/>
                </a:solidFill>
                <a:latin typeface="黑体" pitchFamily="49" charset="-122"/>
                <a:ea typeface="黑体" pitchFamily="49" charset="-122"/>
              </a:rPr>
              <a:t>影 响</a:t>
            </a:r>
          </a:p>
        </p:txBody>
      </p:sp>
      <p:sp>
        <p:nvSpPr>
          <p:cNvPr id="20514" name="Text Box 6"/>
          <p:cNvSpPr txBox="1">
            <a:spLocks noChangeArrowheads="1"/>
          </p:cNvSpPr>
          <p:nvPr/>
        </p:nvSpPr>
        <p:spPr bwMode="auto">
          <a:xfrm rot="20075179">
            <a:off x="5731794" y="2791354"/>
            <a:ext cx="1116582" cy="461665"/>
          </a:xfrm>
          <a:prstGeom prst="rect">
            <a:avLst/>
          </a:prstGeom>
          <a:noFill/>
          <a:ln w="9525">
            <a:noFill/>
            <a:miter lim="800000"/>
            <a:headEnd/>
            <a:tailEnd/>
          </a:ln>
        </p:spPr>
        <p:txBody>
          <a:bodyPr>
            <a:spAutoFit/>
          </a:bodyPr>
          <a:lstStyle/>
          <a:p>
            <a:pPr eaLnBrk="1" hangingPunct="1">
              <a:spcBef>
                <a:spcPct val="50000"/>
              </a:spcBef>
            </a:pPr>
            <a:r>
              <a:rPr lang="zh-CN" altLang="en-US" sz="2400" b="1" dirty="0">
                <a:solidFill>
                  <a:srgbClr val="FF0000"/>
                </a:solidFill>
                <a:latin typeface="黑体" pitchFamily="49" charset="-122"/>
                <a:ea typeface="黑体" pitchFamily="49" charset="-122"/>
              </a:rPr>
              <a:t>影 响</a:t>
            </a:r>
          </a:p>
        </p:txBody>
      </p:sp>
      <p:sp>
        <p:nvSpPr>
          <p:cNvPr id="36" name="椭圆 35"/>
          <p:cNvSpPr/>
          <p:nvPr/>
        </p:nvSpPr>
        <p:spPr>
          <a:xfrm>
            <a:off x="3730391" y="0"/>
            <a:ext cx="1423450" cy="1423450"/>
          </a:xfrm>
          <a:prstGeom prst="ellipse">
            <a:avLst/>
          </a:prstGeom>
          <a:blipFill dpi="0" rotWithShape="1">
            <a:blip r:embed="rId2" cstate="print">
              <a:extLst>
                <a:ext uri="{28A0092B-C50C-407E-A947-70E740481C1C}">
                  <a14:useLocalDpi xmlns="" xmlns:a14="http://schemas.microsoft.com/office/drawing/2010/main" val="0"/>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latin typeface="微软雅黑" panose="020B0503020204020204" pitchFamily="34" charset="-122"/>
                <a:ea typeface="微软雅黑" panose="020B0503020204020204" pitchFamily="34" charset="-122"/>
              </a:rPr>
              <a:t>知识结构</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636726" y="2297494"/>
            <a:ext cx="1245855" cy="646331"/>
          </a:xfrm>
          <a:prstGeom prst="rect">
            <a:avLst/>
          </a:prstGeom>
        </p:spPr>
        <p:txBody>
          <a:bodyPr wrap="none">
            <a:spAutoFit/>
          </a:bodyPr>
          <a:lstStyle/>
          <a:p>
            <a:pPr algn="ctr" defTabSz="815975"/>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目 录</a:t>
            </a:r>
            <a:endParaRPr lang="en-CA" altLang="zh-CN" sz="36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riangle 201"/>
          <p:cNvSpPr/>
          <p:nvPr/>
        </p:nvSpPr>
        <p:spPr>
          <a:xfrm rot="10800000">
            <a:off x="4446949" y="-6350"/>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63" name="平行四边形 62"/>
          <p:cNvSpPr/>
          <p:nvPr/>
        </p:nvSpPr>
        <p:spPr>
          <a:xfrm rot="16200000">
            <a:off x="4633437" y="1208079"/>
            <a:ext cx="1137277" cy="2890921"/>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4" name="平行四边形 63"/>
          <p:cNvSpPr/>
          <p:nvPr/>
        </p:nvSpPr>
        <p:spPr>
          <a:xfrm rot="16200000">
            <a:off x="4350089" y="-192876"/>
            <a:ext cx="1326605" cy="2919951"/>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5" name="右箭头 64"/>
          <p:cNvSpPr/>
          <p:nvPr/>
        </p:nvSpPr>
        <p:spPr>
          <a:xfrm>
            <a:off x="3553412" y="417302"/>
            <a:ext cx="3961157" cy="932534"/>
          </a:xfrm>
          <a:prstGeom prst="rightArrow">
            <a:avLst>
              <a:gd name="adj1" fmla="val 66953"/>
              <a:gd name="adj2" fmla="val 50000"/>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6" name="右箭头 65"/>
          <p:cNvSpPr/>
          <p:nvPr/>
        </p:nvSpPr>
        <p:spPr>
          <a:xfrm rot="10800000">
            <a:off x="2541244" y="1112966"/>
            <a:ext cx="3961157" cy="1006126"/>
          </a:xfrm>
          <a:prstGeom prst="rightArrow">
            <a:avLst>
              <a:gd name="adj1" fmla="val 66953"/>
              <a:gd name="adj2" fmla="val 50000"/>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7" name="右箭头 66"/>
          <p:cNvSpPr/>
          <p:nvPr/>
        </p:nvSpPr>
        <p:spPr>
          <a:xfrm>
            <a:off x="3742100" y="1910234"/>
            <a:ext cx="3961157" cy="963601"/>
          </a:xfrm>
          <a:prstGeom prst="rightArrow">
            <a:avLst>
              <a:gd name="adj1" fmla="val 66953"/>
              <a:gd name="adj2" fmla="val 50000"/>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8" name="右箭头 67"/>
          <p:cNvSpPr/>
          <p:nvPr/>
        </p:nvSpPr>
        <p:spPr>
          <a:xfrm rot="10800000">
            <a:off x="2686388" y="2667585"/>
            <a:ext cx="3961157" cy="960994"/>
          </a:xfrm>
          <a:prstGeom prst="rightArrow">
            <a:avLst>
              <a:gd name="adj1" fmla="val 66953"/>
              <a:gd name="adj2" fmla="val 50000"/>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9" name="TextBox 9"/>
          <p:cNvSpPr txBox="1"/>
          <p:nvPr/>
        </p:nvSpPr>
        <p:spPr>
          <a:xfrm>
            <a:off x="3901321" y="400556"/>
            <a:ext cx="2580029" cy="70115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3600" kern="0" dirty="0" smtClean="0">
                <a:solidFill>
                  <a:schemeClr val="tx1"/>
                </a:solidFill>
                <a:latin typeface="黑体" panose="02010609060101010101" pitchFamily="49" charset="-122"/>
                <a:ea typeface="黑体" panose="02010609060101010101" pitchFamily="49" charset="-122"/>
                <a:cs typeface="华文黑体" pitchFamily="2" charset="-122"/>
              </a:rPr>
              <a:t>学习内容</a:t>
            </a:r>
            <a:endParaRPr lang="zh-CN" altLang="en-US" sz="3600" kern="0" dirty="0">
              <a:solidFill>
                <a:schemeClr val="tx1"/>
              </a:solidFill>
              <a:latin typeface="黑体" panose="02010609060101010101" pitchFamily="49" charset="-122"/>
              <a:ea typeface="黑体" panose="02010609060101010101" pitchFamily="49" charset="-122"/>
              <a:cs typeface="华文黑体" pitchFamily="2" charset="-122"/>
            </a:endParaRPr>
          </a:p>
        </p:txBody>
      </p:sp>
      <p:sp>
        <p:nvSpPr>
          <p:cNvPr id="70" name="TextBox 11"/>
          <p:cNvSpPr txBox="1"/>
          <p:nvPr/>
        </p:nvSpPr>
        <p:spPr>
          <a:xfrm>
            <a:off x="3886813" y="1197825"/>
            <a:ext cx="2580029" cy="83099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3600" kern="0" dirty="0" smtClean="0">
                <a:solidFill>
                  <a:schemeClr val="tx1"/>
                </a:solidFill>
                <a:latin typeface="黑体" panose="02010609060101010101" pitchFamily="49" charset="-122"/>
                <a:ea typeface="黑体" panose="02010609060101010101" pitchFamily="49" charset="-122"/>
                <a:cs typeface="华文黑体" pitchFamily="2" charset="-122"/>
              </a:rPr>
              <a:t>学习目标</a:t>
            </a:r>
            <a:endParaRPr lang="zh-CN" altLang="en-US" sz="3600" kern="0" dirty="0">
              <a:solidFill>
                <a:schemeClr val="tx1"/>
              </a:solidFill>
              <a:latin typeface="黑体" panose="02010609060101010101" pitchFamily="49" charset="-122"/>
              <a:ea typeface="黑体" panose="02010609060101010101" pitchFamily="49" charset="-122"/>
              <a:cs typeface="华文黑体" pitchFamily="2" charset="-122"/>
            </a:endParaRPr>
          </a:p>
        </p:txBody>
      </p:sp>
      <p:sp>
        <p:nvSpPr>
          <p:cNvPr id="71" name="TextBox 12"/>
          <p:cNvSpPr txBox="1"/>
          <p:nvPr/>
        </p:nvSpPr>
        <p:spPr>
          <a:xfrm>
            <a:off x="3901322" y="1964987"/>
            <a:ext cx="2580029" cy="70115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3600" kern="0" dirty="0" smtClean="0">
                <a:solidFill>
                  <a:schemeClr val="tx1"/>
                </a:solidFill>
                <a:latin typeface="黑体" panose="02010609060101010101" pitchFamily="49" charset="-122"/>
                <a:ea typeface="黑体" panose="02010609060101010101" pitchFamily="49" charset="-122"/>
                <a:cs typeface="华文黑体" pitchFamily="2" charset="-122"/>
              </a:rPr>
              <a:t>学习方法</a:t>
            </a:r>
            <a:endParaRPr lang="zh-CN" altLang="en-US" sz="3600" kern="0" dirty="0">
              <a:solidFill>
                <a:schemeClr val="tx1"/>
              </a:solidFill>
              <a:latin typeface="黑体" panose="02010609060101010101" pitchFamily="49" charset="-122"/>
              <a:ea typeface="黑体" panose="02010609060101010101" pitchFamily="49" charset="-122"/>
              <a:cs typeface="华文黑体" pitchFamily="2" charset="-122"/>
            </a:endParaRPr>
          </a:p>
        </p:txBody>
      </p:sp>
      <p:sp>
        <p:nvSpPr>
          <p:cNvPr id="72" name="TextBox 13"/>
          <p:cNvSpPr txBox="1"/>
          <p:nvPr/>
        </p:nvSpPr>
        <p:spPr>
          <a:xfrm>
            <a:off x="3944866" y="2718709"/>
            <a:ext cx="2580029" cy="70115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3600" kern="0" dirty="0" smtClean="0">
                <a:solidFill>
                  <a:schemeClr val="tx1"/>
                </a:solidFill>
                <a:latin typeface="黑体" panose="02010609060101010101" pitchFamily="49" charset="-122"/>
                <a:ea typeface="黑体" panose="02010609060101010101" pitchFamily="49" charset="-122"/>
                <a:cs typeface="华文黑体" pitchFamily="2" charset="-122"/>
              </a:rPr>
              <a:t>重点解析</a:t>
            </a:r>
            <a:endParaRPr lang="zh-CN" altLang="en-US" sz="3600" kern="0" dirty="0">
              <a:solidFill>
                <a:schemeClr val="tx1"/>
              </a:solidFill>
              <a:latin typeface="黑体" panose="02010609060101010101" pitchFamily="49" charset="-122"/>
              <a:ea typeface="黑体" panose="02010609060101010101" pitchFamily="49" charset="-122"/>
              <a:cs typeface="华文黑体" pitchFamily="2" charset="-122"/>
            </a:endParaRPr>
          </a:p>
        </p:txBody>
      </p:sp>
      <p:sp>
        <p:nvSpPr>
          <p:cNvPr id="22" name="平行四边形 21"/>
          <p:cNvSpPr/>
          <p:nvPr/>
        </p:nvSpPr>
        <p:spPr>
          <a:xfrm rot="16200000">
            <a:off x="4502489" y="2775240"/>
            <a:ext cx="1326605" cy="2919951"/>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23" name="右箭头 22"/>
          <p:cNvSpPr/>
          <p:nvPr/>
        </p:nvSpPr>
        <p:spPr>
          <a:xfrm>
            <a:off x="3705812" y="3385418"/>
            <a:ext cx="3961157" cy="932534"/>
          </a:xfrm>
          <a:prstGeom prst="rightArrow">
            <a:avLst>
              <a:gd name="adj1" fmla="val 66953"/>
              <a:gd name="adj2" fmla="val 50000"/>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24" name="右箭头 23"/>
          <p:cNvSpPr/>
          <p:nvPr/>
        </p:nvSpPr>
        <p:spPr>
          <a:xfrm rot="10800000">
            <a:off x="2693644" y="4081082"/>
            <a:ext cx="3961157" cy="1006126"/>
          </a:xfrm>
          <a:prstGeom prst="rightArrow">
            <a:avLst>
              <a:gd name="adj1" fmla="val 66953"/>
              <a:gd name="adj2" fmla="val 50000"/>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25" name="TextBox 9"/>
          <p:cNvSpPr txBox="1"/>
          <p:nvPr/>
        </p:nvSpPr>
        <p:spPr>
          <a:xfrm>
            <a:off x="3908578" y="3383187"/>
            <a:ext cx="2580029" cy="70115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3600" kern="0" dirty="0" smtClean="0">
                <a:solidFill>
                  <a:schemeClr val="tx1"/>
                </a:solidFill>
                <a:latin typeface="黑体" panose="02010609060101010101" pitchFamily="49" charset="-122"/>
                <a:ea typeface="黑体" panose="02010609060101010101" pitchFamily="49" charset="-122"/>
                <a:cs typeface="华文黑体" pitchFamily="2" charset="-122"/>
              </a:rPr>
              <a:t>知识结构</a:t>
            </a:r>
            <a:endParaRPr lang="zh-CN" altLang="en-US" sz="3600" kern="0" dirty="0">
              <a:solidFill>
                <a:schemeClr val="tx1"/>
              </a:solidFill>
              <a:latin typeface="黑体" panose="02010609060101010101" pitchFamily="49" charset="-122"/>
              <a:ea typeface="黑体" panose="02010609060101010101" pitchFamily="49" charset="-122"/>
              <a:cs typeface="华文黑体" pitchFamily="2" charset="-122"/>
            </a:endParaRPr>
          </a:p>
        </p:txBody>
      </p:sp>
      <p:sp>
        <p:nvSpPr>
          <p:cNvPr id="26" name="TextBox 11"/>
          <p:cNvSpPr txBox="1"/>
          <p:nvPr/>
        </p:nvSpPr>
        <p:spPr>
          <a:xfrm>
            <a:off x="3952127" y="4122398"/>
            <a:ext cx="2580029" cy="70115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3600" kern="0" dirty="0" smtClean="0">
                <a:solidFill>
                  <a:schemeClr val="tx1"/>
                </a:solidFill>
                <a:latin typeface="黑体" panose="02010609060101010101" pitchFamily="49" charset="-122"/>
                <a:ea typeface="黑体" panose="02010609060101010101" pitchFamily="49" charset="-122"/>
                <a:cs typeface="华文黑体" pitchFamily="2" charset="-122"/>
              </a:rPr>
              <a:t>课后练习</a:t>
            </a:r>
            <a:endParaRPr lang="zh-CN" altLang="en-US" sz="3600" kern="0" dirty="0">
              <a:solidFill>
                <a:schemeClr val="tx1"/>
              </a:solidFill>
              <a:latin typeface="黑体" panose="02010609060101010101" pitchFamily="49" charset="-122"/>
              <a:ea typeface="黑体" panose="02010609060101010101" pitchFamily="49" charset="-122"/>
              <a:cs typeface="华文黑体" pitchFamily="2"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F4880B65-8271-4FA6-96CF-9FBC310B4573}"/>
              </a:ext>
            </a:extLst>
          </p:cNvPr>
          <p:cNvSpPr/>
          <p:nvPr/>
        </p:nvSpPr>
        <p:spPr>
          <a:xfrm>
            <a:off x="1137827" y="2549620"/>
            <a:ext cx="7141439" cy="1204206"/>
          </a:xfrm>
          <a:prstGeom prst="rect">
            <a:avLst/>
          </a:prstGeom>
        </p:spPr>
        <p:txBody>
          <a:bodyPr wrap="none" lIns="95280" tIns="47640" rIns="95280" bIns="47640">
            <a:spAutoFit/>
          </a:bodyPr>
          <a:lstStyle/>
          <a:p>
            <a:r>
              <a:rPr lang="zh-CN" altLang="en-US" sz="3600" b="1" dirty="0" smtClean="0">
                <a:solidFill>
                  <a:srgbClr val="002060"/>
                </a:solidFill>
                <a:latin typeface="黑体" pitchFamily="49" charset="-122"/>
                <a:ea typeface="黑体" pitchFamily="49" charset="-122"/>
              </a:rPr>
              <a:t>作业：</a:t>
            </a:r>
            <a:r>
              <a:rPr lang="zh-CN" altLang="en-US" sz="3600" b="1" dirty="0" smtClean="0">
                <a:latin typeface="黑体" pitchFamily="49" charset="-122"/>
                <a:ea typeface="黑体" pitchFamily="49" charset="-122"/>
              </a:rPr>
              <a:t>学案中的选择题部分</a:t>
            </a:r>
            <a:endParaRPr lang="en-US" altLang="zh-CN" sz="3600" b="1" dirty="0" smtClean="0">
              <a:latin typeface="黑体" pitchFamily="49" charset="-122"/>
              <a:ea typeface="黑体" pitchFamily="49" charset="-122"/>
            </a:endParaRPr>
          </a:p>
          <a:p>
            <a:r>
              <a:rPr lang="zh-CN" altLang="en-US" sz="3600" b="1" dirty="0" smtClean="0">
                <a:solidFill>
                  <a:srgbClr val="FF0000"/>
                </a:solidFill>
                <a:latin typeface="黑体" pitchFamily="49" charset="-122"/>
                <a:ea typeface="黑体" pitchFamily="49" charset="-122"/>
              </a:rPr>
              <a:t>拓展提升：</a:t>
            </a:r>
            <a:r>
              <a:rPr lang="zh-CN" altLang="en-US" sz="3600" b="1" dirty="0" smtClean="0">
                <a:latin typeface="黑体" pitchFamily="49" charset="-122"/>
                <a:ea typeface="黑体" pitchFamily="49" charset="-122"/>
              </a:rPr>
              <a:t>学案中的非选择题部分</a:t>
            </a:r>
            <a:endParaRPr lang="zh-CN" altLang="en-US" sz="3600" b="1" dirty="0">
              <a:latin typeface="黑体" pitchFamily="49" charset="-122"/>
              <a:ea typeface="黑体" pitchFamily="49" charset="-122"/>
            </a:endParaRPr>
          </a:p>
        </p:txBody>
      </p:sp>
      <p:grpSp>
        <p:nvGrpSpPr>
          <p:cNvPr id="6" name="组合 5"/>
          <p:cNvGrpSpPr/>
          <p:nvPr/>
        </p:nvGrpSpPr>
        <p:grpSpPr>
          <a:xfrm>
            <a:off x="3750749" y="291809"/>
            <a:ext cx="1820621" cy="1820621"/>
            <a:chOff x="1535382" y="1258858"/>
            <a:chExt cx="2462552" cy="2462552"/>
          </a:xfrm>
          <a:solidFill>
            <a:schemeClr val="tx1">
              <a:lumMod val="95000"/>
              <a:lumOff val="5000"/>
            </a:schemeClr>
          </a:solidFill>
        </p:grpSpPr>
        <p:sp>
          <p:nvSpPr>
            <p:cNvPr id="7"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rgbClr val="94C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703" tIns="25352" rIns="50703" bIns="25352" numCol="1" spcCol="0" rtlCol="0" fromWordArt="0" anchor="ctr" anchorCtr="0" forceAA="0" compatLnSpc="1">
              <a:noAutofit/>
            </a:bodyPr>
            <a:lstStyle/>
            <a:p>
              <a:pPr algn="ctr"/>
              <a:endParaRPr lang="zh-CN" altLang="en-US" sz="1480">
                <a:solidFill>
                  <a:schemeClr val="tx1"/>
                </a:solidFill>
                <a:latin typeface="微软雅黑" panose="020B0503020204020204" pitchFamily="34" charset="-122"/>
                <a:ea typeface="微软雅黑" panose="020B0503020204020204" pitchFamily="34" charset="-122"/>
              </a:endParaRPr>
            </a:p>
          </p:txBody>
        </p:sp>
        <p:sp>
          <p:nvSpPr>
            <p:cNvPr id="8" name="TextBox 43"/>
            <p:cNvSpPr txBox="1"/>
            <p:nvPr/>
          </p:nvSpPr>
          <p:spPr>
            <a:xfrm>
              <a:off x="1816033" y="1757936"/>
              <a:ext cx="1881323" cy="1457033"/>
            </a:xfrm>
            <a:prstGeom prst="rect">
              <a:avLst/>
            </a:prstGeom>
            <a:noFill/>
            <a:ln>
              <a:noFill/>
            </a:ln>
          </p:spPr>
          <p:txBody>
            <a:bodyPr wrap="square" rtlCol="0">
              <a:spAutoFit/>
            </a:bodyPr>
            <a:lstStyle/>
            <a:p>
              <a:pPr algn="ctr" defTabSz="803910"/>
              <a:r>
                <a:rPr lang="zh-CN" altLang="en-US" sz="3200" b="1" dirty="0" smtClean="0">
                  <a:latin typeface="微软雅黑" panose="020B0503020204020204" pitchFamily="34" charset="-122"/>
                  <a:ea typeface="微软雅黑" panose="020B0503020204020204" pitchFamily="34" charset="-122"/>
                  <a:cs typeface="Open Sans" panose="020B0606030504020204" pitchFamily="34" charset="0"/>
                </a:rPr>
                <a:t>课后练习</a:t>
              </a:r>
              <a:endParaRPr lang="zh-CN" altLang="en-US" sz="3200" b="1" dirty="0">
                <a:latin typeface="微软雅黑" panose="020B0503020204020204" pitchFamily="34" charset="-122"/>
                <a:ea typeface="微软雅黑" panose="020B0503020204020204" pitchFamily="34" charset="-122"/>
                <a:cs typeface="Open Sans" panose="020B0606030504020204" pitchFamily="34" charset="0"/>
              </a:endParaRPr>
            </a:p>
          </p:txBody>
        </p:sp>
      </p:grpSp>
    </p:spTree>
    <p:extLst>
      <p:ext uri="{BB962C8B-B14F-4D97-AF65-F5344CB8AC3E}">
        <p14:creationId xmlns="" xmlns:p14="http://schemas.microsoft.com/office/powerpoint/2010/main" val="3531764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4120936" y="827154"/>
            <a:ext cx="1286304" cy="1274346"/>
          </a:xfrm>
          <a:prstGeom prst="rect">
            <a:avLst/>
          </a:prstGeom>
        </p:spPr>
      </p:pic>
      <p:sp>
        <p:nvSpPr>
          <p:cNvPr id="19" name="矩形 18"/>
          <p:cNvSpPr/>
          <p:nvPr/>
        </p:nvSpPr>
        <p:spPr>
          <a:xfrm>
            <a:off x="2476665" y="2459369"/>
            <a:ext cx="4854737" cy="960722"/>
          </a:xfrm>
          <a:prstGeom prst="rect">
            <a:avLst/>
          </a:prstGeom>
        </p:spPr>
        <p:txBody>
          <a:bodyPr wrap="square" lIns="95280" tIns="47640" rIns="95280" bIns="47640">
            <a:spAutoFit/>
          </a:bodyPr>
          <a:lstStyle/>
          <a:p>
            <a:pPr algn="r"/>
            <a:r>
              <a:rPr lang="zh-CN" altLang="en-US" sz="5600" b="1" spc="313"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743320" y="3654978"/>
            <a:ext cx="4382098" cy="412451"/>
          </a:xfrm>
          <a:prstGeom prst="rect">
            <a:avLst/>
          </a:prstGeom>
        </p:spPr>
        <p:txBody>
          <a:bodyPr wrap="square" lIns="95280" tIns="47640" rIns="95280" bIns="47640">
            <a:spAutoFit/>
          </a:bodyPr>
          <a:lstStyle/>
          <a:p>
            <a:pPr algn="l">
              <a:lnSpc>
                <a:spcPct val="150000"/>
              </a:lnSpc>
            </a:pPr>
            <a:r>
              <a:rPr lang="zh-CN" altLang="en-US" spc="235"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8"/>
          <p:cNvGrpSpPr/>
          <p:nvPr/>
        </p:nvGrpSpPr>
        <p:grpSpPr>
          <a:xfrm rot="19796811">
            <a:off x="1862498" y="1480459"/>
            <a:ext cx="1214530" cy="386065"/>
            <a:chOff x="3838575" y="2712368"/>
            <a:chExt cx="1604974" cy="368530"/>
          </a:xfrm>
        </p:grpSpPr>
        <p:cxnSp>
          <p:nvCxnSpPr>
            <p:cNvPr id="43" name="直接连接符 42"/>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7" name="Triangle 201"/>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grpSp>
        <p:nvGrpSpPr>
          <p:cNvPr id="3" name="组合 8"/>
          <p:cNvGrpSpPr/>
          <p:nvPr/>
        </p:nvGrpSpPr>
        <p:grpSpPr>
          <a:xfrm>
            <a:off x="1920556" y="2078563"/>
            <a:ext cx="1223538" cy="368530"/>
            <a:chOff x="3838575" y="2712368"/>
            <a:chExt cx="1604974" cy="368530"/>
          </a:xfrm>
        </p:grpSpPr>
        <p:cxnSp>
          <p:nvCxnSpPr>
            <p:cNvPr id="10" name="直接连接符 9"/>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15" name="椭圆 14"/>
          <p:cNvSpPr/>
          <p:nvPr/>
        </p:nvSpPr>
        <p:spPr>
          <a:xfrm>
            <a:off x="711413" y="1646064"/>
            <a:ext cx="1423450" cy="1423450"/>
          </a:xfrm>
          <a:prstGeom prst="ellipse">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9" name="组合 18"/>
          <p:cNvGrpSpPr/>
          <p:nvPr/>
        </p:nvGrpSpPr>
        <p:grpSpPr>
          <a:xfrm>
            <a:off x="3159601" y="1020446"/>
            <a:ext cx="623903" cy="623903"/>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28" name="TextBox 20"/>
          <p:cNvSpPr txBox="1"/>
          <p:nvPr/>
        </p:nvSpPr>
        <p:spPr>
          <a:xfrm>
            <a:off x="1034504" y="1911187"/>
            <a:ext cx="840445" cy="861774"/>
          </a:xfrm>
          <a:prstGeom prst="rect">
            <a:avLst/>
          </a:prstGeom>
          <a:noFill/>
        </p:spPr>
        <p:txBody>
          <a:bodyPr wrap="square" lIns="0" tIns="0" rIns="0" bIns="0" rtlCol="0">
            <a:spAutoFit/>
          </a:bodyPr>
          <a:lstStyle/>
          <a:p>
            <a:pPr algn="ctr"/>
            <a:r>
              <a:rPr lang="zh-CN" altLang="en-US" sz="2800" b="1" dirty="0" smtClean="0">
                <a:latin typeface="微软雅黑" panose="020B0503020204020204" pitchFamily="34" charset="-122"/>
                <a:ea typeface="微软雅黑" panose="020B0503020204020204" pitchFamily="34" charset="-122"/>
              </a:rPr>
              <a:t>学习内容</a:t>
            </a:r>
            <a:endParaRPr lang="zh-CN" altLang="en-US" sz="2800" b="1" dirty="0">
              <a:latin typeface="微软雅黑" panose="020B0503020204020204" pitchFamily="34" charset="-122"/>
              <a:ea typeface="微软雅黑" panose="020B0503020204020204" pitchFamily="34" charset="-122"/>
            </a:endParaRPr>
          </a:p>
        </p:txBody>
      </p:sp>
      <p:sp>
        <p:nvSpPr>
          <p:cNvPr id="33" name="矩形 32"/>
          <p:cNvSpPr/>
          <p:nvPr/>
        </p:nvSpPr>
        <p:spPr>
          <a:xfrm>
            <a:off x="3572389" y="1045029"/>
            <a:ext cx="4323383" cy="584775"/>
          </a:xfrm>
          <a:prstGeom prst="rect">
            <a:avLst/>
          </a:prstGeom>
        </p:spPr>
        <p:txBody>
          <a:bodyPr wrap="square">
            <a:spAutoFit/>
          </a:bodyPr>
          <a:lstStyle/>
          <a:p>
            <a:r>
              <a:rPr lang="zh-CN" altLang="zh-CN" sz="3200" b="1" dirty="0" smtClean="0">
                <a:latin typeface="黑体" pitchFamily="49" charset="-122"/>
                <a:ea typeface="黑体" pitchFamily="49" charset="-122"/>
              </a:rPr>
              <a:t>（一）影响价格的因素</a:t>
            </a:r>
            <a:endParaRPr lang="zh-CN" altLang="en-US" sz="3200" dirty="0">
              <a:latin typeface="黑体" pitchFamily="49" charset="-122"/>
              <a:ea typeface="黑体" pitchFamily="49" charset="-122"/>
            </a:endParaRPr>
          </a:p>
        </p:txBody>
      </p:sp>
      <p:grpSp>
        <p:nvGrpSpPr>
          <p:cNvPr id="35" name="组合 18"/>
          <p:cNvGrpSpPr/>
          <p:nvPr/>
        </p:nvGrpSpPr>
        <p:grpSpPr>
          <a:xfrm>
            <a:off x="3130572" y="2036446"/>
            <a:ext cx="623903" cy="623903"/>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38" name="Rectangle 1"/>
          <p:cNvSpPr>
            <a:spLocks noChangeArrowheads="1"/>
          </p:cNvSpPr>
          <p:nvPr/>
        </p:nvSpPr>
        <p:spPr bwMode="auto">
          <a:xfrm>
            <a:off x="3599544" y="2067868"/>
            <a:ext cx="4470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3200" b="1" i="0" u="none" strike="noStrike" cap="none" normalizeH="0" baseline="0" dirty="0" smtClean="0">
                <a:ln>
                  <a:noFill/>
                </a:ln>
                <a:solidFill>
                  <a:srgbClr val="000000"/>
                </a:solidFill>
                <a:effectLst/>
                <a:latin typeface="黑体" pitchFamily="49" charset="-122"/>
                <a:ea typeface="黑体" pitchFamily="49" charset="-122"/>
                <a:cs typeface="Calibri" pitchFamily="34" charset="0"/>
              </a:rPr>
              <a:t>（二）价格变动的影响</a:t>
            </a:r>
            <a:endParaRPr kumimoji="0" lang="zh-CN" sz="32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grpSp>
        <p:nvGrpSpPr>
          <p:cNvPr id="39" name="组合 18"/>
          <p:cNvGrpSpPr/>
          <p:nvPr/>
        </p:nvGrpSpPr>
        <p:grpSpPr>
          <a:xfrm>
            <a:off x="3130572" y="2994388"/>
            <a:ext cx="623903" cy="623903"/>
            <a:chOff x="304800" y="673100"/>
            <a:chExt cx="4000500" cy="4000500"/>
          </a:xfrm>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48" name="组合 8"/>
          <p:cNvGrpSpPr/>
          <p:nvPr/>
        </p:nvGrpSpPr>
        <p:grpSpPr>
          <a:xfrm rot="12624938">
            <a:off x="1906040" y="2714172"/>
            <a:ext cx="1214530" cy="386065"/>
            <a:chOff x="3838575" y="2712368"/>
            <a:chExt cx="1604974" cy="368530"/>
          </a:xfrm>
        </p:grpSpPr>
        <p:cxnSp>
          <p:nvCxnSpPr>
            <p:cNvPr id="49" name="直接连接符 48"/>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54" name="Rectangle 1"/>
          <p:cNvSpPr>
            <a:spLocks noChangeArrowheads="1"/>
          </p:cNvSpPr>
          <p:nvPr/>
        </p:nvSpPr>
        <p:spPr bwMode="auto">
          <a:xfrm>
            <a:off x="3599544" y="3025812"/>
            <a:ext cx="4470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3200" b="1" i="0" u="none" strike="noStrike" cap="none" normalizeH="0" baseline="0" dirty="0" smtClean="0">
                <a:ln>
                  <a:noFill/>
                </a:ln>
                <a:solidFill>
                  <a:srgbClr val="000000"/>
                </a:solidFill>
                <a:effectLst/>
                <a:latin typeface="黑体" pitchFamily="49" charset="-122"/>
                <a:ea typeface="黑体" pitchFamily="49" charset="-122"/>
                <a:cs typeface="Calibri" pitchFamily="34" charset="0"/>
              </a:rPr>
              <a:t>（</a:t>
            </a:r>
            <a:r>
              <a:rPr kumimoji="0" lang="zh-CN" altLang="en-US" sz="3200" b="1" i="0" u="none" strike="noStrike" cap="none" normalizeH="0" baseline="0" dirty="0" smtClean="0">
                <a:ln>
                  <a:noFill/>
                </a:ln>
                <a:solidFill>
                  <a:srgbClr val="000000"/>
                </a:solidFill>
                <a:effectLst/>
                <a:latin typeface="黑体" pitchFamily="49" charset="-122"/>
                <a:ea typeface="黑体" pitchFamily="49" charset="-122"/>
                <a:cs typeface="Calibri" pitchFamily="34" charset="0"/>
              </a:rPr>
              <a:t>三</a:t>
            </a:r>
            <a:r>
              <a:rPr kumimoji="0" lang="zh-CN" sz="3200" b="1" i="0" u="none" strike="noStrike" cap="none" normalizeH="0" baseline="0" dirty="0" smtClean="0">
                <a:ln>
                  <a:noFill/>
                </a:ln>
                <a:solidFill>
                  <a:srgbClr val="000000"/>
                </a:solidFill>
                <a:effectLst/>
                <a:latin typeface="黑体" pitchFamily="49" charset="-122"/>
                <a:ea typeface="黑体" pitchFamily="49" charset="-122"/>
                <a:cs typeface="Calibri" pitchFamily="34" charset="0"/>
              </a:rPr>
              <a:t>）</a:t>
            </a:r>
            <a:r>
              <a:rPr kumimoji="0" lang="zh-CN" altLang="en-US" sz="3200" b="1" i="0" u="none" strike="noStrike" cap="none" normalizeH="0" baseline="0" dirty="0" smtClean="0">
                <a:ln>
                  <a:noFill/>
                </a:ln>
                <a:solidFill>
                  <a:srgbClr val="000000"/>
                </a:solidFill>
                <a:effectLst/>
                <a:latin typeface="黑体" pitchFamily="49" charset="-122"/>
                <a:ea typeface="黑体" pitchFamily="49" charset="-122"/>
                <a:cs typeface="Calibri" pitchFamily="34" charset="0"/>
              </a:rPr>
              <a:t>价值规律</a:t>
            </a:r>
            <a:endParaRPr kumimoji="0" lang="zh-CN" sz="32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ssolve">
                                      <p:cBhvr>
                                        <p:cTn id="21" dur="500"/>
                                        <p:tgtEl>
                                          <p:spTgt spid="38"/>
                                        </p:tgtEl>
                                      </p:cBhvr>
                                    </p:animEffect>
                                  </p:childTnLst>
                                </p:cTn>
                              </p:par>
                              <p:par>
                                <p:cTn id="22" presetID="9"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dissolv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dissolve">
                                      <p:cBhvr>
                                        <p:cTn id="29" dur="500"/>
                                        <p:tgtEl>
                                          <p:spTgt spid="48"/>
                                        </p:tgtEl>
                                      </p:cBhvr>
                                    </p:animEffect>
                                  </p:childTnLst>
                                </p:cTn>
                              </p:par>
                              <p:par>
                                <p:cTn id="30" presetID="9"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dissolve">
                                      <p:cBhvr>
                                        <p:cTn id="32" dur="500"/>
                                        <p:tgtEl>
                                          <p:spTgt spid="3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dissolve">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rot="19796811">
            <a:off x="1845580" y="1417441"/>
            <a:ext cx="1466199" cy="386065"/>
            <a:chOff x="3838575" y="2712368"/>
            <a:chExt cx="1604974" cy="368530"/>
          </a:xfrm>
        </p:grpSpPr>
        <p:cxnSp>
          <p:nvCxnSpPr>
            <p:cNvPr id="43" name="直接连接符 42"/>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7" name="Triangle 201"/>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grpSp>
        <p:nvGrpSpPr>
          <p:cNvPr id="3" name="组合 8"/>
          <p:cNvGrpSpPr/>
          <p:nvPr/>
        </p:nvGrpSpPr>
        <p:grpSpPr>
          <a:xfrm rot="20834636">
            <a:off x="1920556" y="2078563"/>
            <a:ext cx="1223538" cy="368530"/>
            <a:chOff x="3838575" y="2712368"/>
            <a:chExt cx="1604974" cy="368530"/>
          </a:xfrm>
        </p:grpSpPr>
        <p:cxnSp>
          <p:nvCxnSpPr>
            <p:cNvPr id="10" name="直接连接符 9"/>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15" name="椭圆 14"/>
          <p:cNvSpPr/>
          <p:nvPr/>
        </p:nvSpPr>
        <p:spPr>
          <a:xfrm>
            <a:off x="711413" y="1646064"/>
            <a:ext cx="1423450" cy="1423450"/>
          </a:xfrm>
          <a:prstGeom prst="ellipse">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4" name="组合 18"/>
          <p:cNvGrpSpPr/>
          <p:nvPr/>
        </p:nvGrpSpPr>
        <p:grpSpPr>
          <a:xfrm>
            <a:off x="3130572" y="759189"/>
            <a:ext cx="623903" cy="623903"/>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28" name="TextBox 20"/>
          <p:cNvSpPr txBox="1"/>
          <p:nvPr/>
        </p:nvSpPr>
        <p:spPr>
          <a:xfrm>
            <a:off x="1034504" y="1911187"/>
            <a:ext cx="840445" cy="861774"/>
          </a:xfrm>
          <a:prstGeom prst="rect">
            <a:avLst/>
          </a:prstGeom>
          <a:noFill/>
        </p:spPr>
        <p:txBody>
          <a:bodyPr wrap="square" lIns="0" tIns="0" rIns="0" bIns="0" rtlCol="0">
            <a:spAutoFit/>
          </a:bodyPr>
          <a:lstStyle/>
          <a:p>
            <a:pPr algn="ctr"/>
            <a:r>
              <a:rPr lang="zh-CN" altLang="en-US" sz="2800" b="1" dirty="0" smtClean="0">
                <a:latin typeface="微软雅黑" panose="020B0503020204020204" pitchFamily="34" charset="-122"/>
                <a:ea typeface="微软雅黑" panose="020B0503020204020204" pitchFamily="34" charset="-122"/>
              </a:rPr>
              <a:t>学习目标</a:t>
            </a:r>
            <a:endParaRPr lang="zh-CN" altLang="en-US" sz="2800" b="1" dirty="0">
              <a:latin typeface="微软雅黑" panose="020B0503020204020204" pitchFamily="34" charset="-122"/>
              <a:ea typeface="微软雅黑" panose="020B0503020204020204" pitchFamily="34" charset="-122"/>
            </a:endParaRPr>
          </a:p>
        </p:txBody>
      </p:sp>
      <p:sp>
        <p:nvSpPr>
          <p:cNvPr id="33" name="矩形 32"/>
          <p:cNvSpPr/>
          <p:nvPr/>
        </p:nvSpPr>
        <p:spPr>
          <a:xfrm>
            <a:off x="3819131" y="493488"/>
            <a:ext cx="4120183" cy="954107"/>
          </a:xfrm>
          <a:prstGeom prst="rect">
            <a:avLst/>
          </a:prstGeom>
        </p:spPr>
        <p:txBody>
          <a:bodyPr wrap="square">
            <a:spAutoFit/>
          </a:bodyPr>
          <a:lstStyle/>
          <a:p>
            <a:r>
              <a:rPr lang="zh-CN" altLang="zh-CN" sz="2800" b="1" dirty="0" smtClean="0">
                <a:solidFill>
                  <a:srgbClr val="FF0000"/>
                </a:solidFill>
                <a:latin typeface="黑体" pitchFamily="49" charset="-122"/>
                <a:ea typeface="黑体" pitchFamily="49" charset="-122"/>
              </a:rPr>
              <a:t>分析</a:t>
            </a:r>
            <a:r>
              <a:rPr lang="zh-CN" altLang="zh-CN" sz="2800" b="1" dirty="0" smtClean="0">
                <a:latin typeface="黑体" pitchFamily="49" charset="-122"/>
                <a:ea typeface="黑体" pitchFamily="49" charset="-122"/>
              </a:rPr>
              <a:t>影响价格的因素，</a:t>
            </a:r>
            <a:r>
              <a:rPr lang="zh-CN" altLang="zh-CN" sz="2800" b="1" dirty="0" smtClean="0">
                <a:solidFill>
                  <a:srgbClr val="FF0000"/>
                </a:solidFill>
                <a:latin typeface="黑体" pitchFamily="49" charset="-122"/>
                <a:ea typeface="黑体" pitchFamily="49" charset="-122"/>
              </a:rPr>
              <a:t>区分</a:t>
            </a:r>
            <a:r>
              <a:rPr lang="zh-CN" altLang="zh-CN" sz="2800" b="1" dirty="0" smtClean="0">
                <a:latin typeface="黑体" pitchFamily="49" charset="-122"/>
                <a:ea typeface="黑体" pitchFamily="49" charset="-122"/>
              </a:rPr>
              <a:t>影响因素与决定因素；</a:t>
            </a:r>
            <a:endParaRPr lang="zh-CN" altLang="en-US" sz="2800" dirty="0">
              <a:latin typeface="黑体" pitchFamily="49" charset="-122"/>
              <a:ea typeface="黑体" pitchFamily="49" charset="-122"/>
            </a:endParaRPr>
          </a:p>
        </p:txBody>
      </p:sp>
      <p:grpSp>
        <p:nvGrpSpPr>
          <p:cNvPr id="5" name="组合 18"/>
          <p:cNvGrpSpPr/>
          <p:nvPr/>
        </p:nvGrpSpPr>
        <p:grpSpPr>
          <a:xfrm>
            <a:off x="3159601" y="1717132"/>
            <a:ext cx="623903" cy="623903"/>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38" name="Rectangle 1"/>
          <p:cNvSpPr>
            <a:spLocks noChangeArrowheads="1"/>
          </p:cNvSpPr>
          <p:nvPr/>
        </p:nvSpPr>
        <p:spPr bwMode="auto">
          <a:xfrm>
            <a:off x="3831773" y="1578404"/>
            <a:ext cx="486228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zh-CN" altLang="zh-CN" sz="2800" b="1" dirty="0" smtClean="0">
                <a:solidFill>
                  <a:srgbClr val="FF0000"/>
                </a:solidFill>
                <a:latin typeface="黑体" pitchFamily="49" charset="-122"/>
                <a:ea typeface="黑体" pitchFamily="49" charset="-122"/>
              </a:rPr>
              <a:t>阐释</a:t>
            </a:r>
            <a:r>
              <a:rPr lang="zh-CN" altLang="zh-CN" sz="2800" b="1" dirty="0" smtClean="0">
                <a:latin typeface="黑体" pitchFamily="49" charset="-122"/>
                <a:ea typeface="黑体" pitchFamily="49" charset="-122"/>
              </a:rPr>
              <a:t>价格变动对生活消费和生产经营所带来的不同的影响；</a:t>
            </a:r>
            <a:endParaRPr kumimoji="0" lang="zh-CN" sz="28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grpSp>
        <p:nvGrpSpPr>
          <p:cNvPr id="6" name="组合 18"/>
          <p:cNvGrpSpPr/>
          <p:nvPr/>
        </p:nvGrpSpPr>
        <p:grpSpPr>
          <a:xfrm>
            <a:off x="3145086" y="2762159"/>
            <a:ext cx="623903" cy="623903"/>
            <a:chOff x="304800" y="673100"/>
            <a:chExt cx="4000500" cy="4000500"/>
          </a:xfrm>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8" name="组合 8"/>
          <p:cNvGrpSpPr/>
          <p:nvPr/>
        </p:nvGrpSpPr>
        <p:grpSpPr>
          <a:xfrm rot="12087639">
            <a:off x="1906040" y="2714172"/>
            <a:ext cx="1214530" cy="386065"/>
            <a:chOff x="3838575" y="2712368"/>
            <a:chExt cx="1604974" cy="368530"/>
          </a:xfrm>
        </p:grpSpPr>
        <p:cxnSp>
          <p:nvCxnSpPr>
            <p:cNvPr id="49" name="直接连接符 48"/>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54" name="Rectangle 1"/>
          <p:cNvSpPr>
            <a:spLocks noChangeArrowheads="1"/>
          </p:cNvSpPr>
          <p:nvPr/>
        </p:nvSpPr>
        <p:spPr bwMode="auto">
          <a:xfrm>
            <a:off x="3889830" y="2696004"/>
            <a:ext cx="484777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zh-CN" altLang="zh-CN" sz="2800" b="1" dirty="0" smtClean="0">
                <a:solidFill>
                  <a:srgbClr val="FF0000"/>
                </a:solidFill>
                <a:latin typeface="黑体" pitchFamily="49" charset="-122"/>
                <a:ea typeface="黑体" pitchFamily="49" charset="-122"/>
              </a:rPr>
              <a:t>理解</a:t>
            </a:r>
            <a:r>
              <a:rPr lang="zh-CN" altLang="zh-CN" sz="2800" b="1" dirty="0" smtClean="0">
                <a:latin typeface="黑体" pitchFamily="49" charset="-122"/>
                <a:ea typeface="黑体" pitchFamily="49" charset="-122"/>
              </a:rPr>
              <a:t>价值规律的地位、基本内容、表现形式和作用；</a:t>
            </a:r>
            <a:endParaRPr kumimoji="0" lang="zh-CN" sz="28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grpSp>
        <p:nvGrpSpPr>
          <p:cNvPr id="39" name="组合 18"/>
          <p:cNvGrpSpPr/>
          <p:nvPr/>
        </p:nvGrpSpPr>
        <p:grpSpPr>
          <a:xfrm>
            <a:off x="3116057" y="3778157"/>
            <a:ext cx="623903" cy="623903"/>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55" name="组合 8"/>
          <p:cNvGrpSpPr/>
          <p:nvPr/>
        </p:nvGrpSpPr>
        <p:grpSpPr>
          <a:xfrm rot="13362069">
            <a:off x="1615768" y="3333320"/>
            <a:ext cx="1685205" cy="386065"/>
            <a:chOff x="3838575" y="2712368"/>
            <a:chExt cx="1604974" cy="368530"/>
          </a:xfrm>
        </p:grpSpPr>
        <p:cxnSp>
          <p:nvCxnSpPr>
            <p:cNvPr id="56" name="直接连接符 55"/>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61" name="Rectangle 1"/>
          <p:cNvSpPr>
            <a:spLocks noChangeArrowheads="1"/>
          </p:cNvSpPr>
          <p:nvPr/>
        </p:nvSpPr>
        <p:spPr bwMode="auto">
          <a:xfrm>
            <a:off x="3860802" y="3682975"/>
            <a:ext cx="484777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zh-CN" sz="2800" b="1" dirty="0" smtClean="0">
                <a:solidFill>
                  <a:srgbClr val="FF0000"/>
                </a:solidFill>
                <a:latin typeface="黑体" pitchFamily="49" charset="-122"/>
                <a:ea typeface="黑体" pitchFamily="49" charset="-122"/>
              </a:rPr>
              <a:t>培养</a:t>
            </a:r>
            <a:r>
              <a:rPr lang="zh-CN" altLang="zh-CN" sz="2800" b="1" dirty="0" smtClean="0">
                <a:latin typeface="黑体" pitchFamily="49" charset="-122"/>
                <a:ea typeface="黑体" pitchFamily="49" charset="-122"/>
              </a:rPr>
              <a:t>科学精神，对市场上商品价格的变化做出理性的</a:t>
            </a:r>
            <a:r>
              <a:rPr lang="zh-CN" altLang="zh-CN" sz="2800" b="1" dirty="0" smtClean="0">
                <a:solidFill>
                  <a:srgbClr val="FF0000"/>
                </a:solidFill>
                <a:latin typeface="黑体" pitchFamily="49" charset="-122"/>
                <a:ea typeface="黑体" pitchFamily="49" charset="-122"/>
              </a:rPr>
              <a:t>选择</a:t>
            </a:r>
            <a:r>
              <a:rPr lang="zh-CN" altLang="zh-CN" sz="2800" b="1" dirty="0" smtClean="0">
                <a:latin typeface="黑体" pitchFamily="49" charset="-122"/>
                <a:ea typeface="黑体" pitchFamily="49" charset="-122"/>
              </a:rPr>
              <a:t>。</a:t>
            </a:r>
            <a:endParaRPr lang="zh-CN" altLang="en-US" sz="2800" b="1" dirty="0">
              <a:latin typeface="黑体" pitchFamily="49" charset="-122"/>
              <a:ea typeface="黑体" pitchFamily="49"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ssolve">
                                      <p:cBhvr>
                                        <p:cTn id="21" dur="500"/>
                                        <p:tgtEl>
                                          <p:spTgt spid="38"/>
                                        </p:tgtEl>
                                      </p:cBhvr>
                                    </p:animEffect>
                                  </p:childTnLst>
                                </p:cTn>
                              </p:par>
                              <p:par>
                                <p:cTn id="22" presetID="9"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dissolv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dissolve">
                                      <p:cBhvr>
                                        <p:cTn id="40" dur="500"/>
                                        <p:tgtEl>
                                          <p:spTgt spid="55"/>
                                        </p:tgtEl>
                                      </p:cBhvr>
                                    </p:animEffect>
                                  </p:childTnLst>
                                </p:cTn>
                              </p:par>
                              <p:par>
                                <p:cTn id="41" presetID="9"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dissolve">
                                      <p:cBhvr>
                                        <p:cTn id="43" dur="500"/>
                                        <p:tgtEl>
                                          <p:spTgt spid="3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dissolve">
                                      <p:cBhvr>
                                        <p:cTn id="4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54"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rot="19796811">
            <a:off x="1526272" y="1417441"/>
            <a:ext cx="1466199" cy="386065"/>
            <a:chOff x="3838575" y="2712368"/>
            <a:chExt cx="1604974" cy="368530"/>
          </a:xfrm>
        </p:grpSpPr>
        <p:cxnSp>
          <p:nvCxnSpPr>
            <p:cNvPr id="43" name="直接连接符 42"/>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7" name="Triangle 201"/>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grpSp>
        <p:nvGrpSpPr>
          <p:cNvPr id="3" name="组合 8"/>
          <p:cNvGrpSpPr/>
          <p:nvPr/>
        </p:nvGrpSpPr>
        <p:grpSpPr>
          <a:xfrm rot="20834636">
            <a:off x="1601248" y="2078563"/>
            <a:ext cx="1223538" cy="368530"/>
            <a:chOff x="3838575" y="2712368"/>
            <a:chExt cx="1604974" cy="368530"/>
          </a:xfrm>
        </p:grpSpPr>
        <p:cxnSp>
          <p:nvCxnSpPr>
            <p:cNvPr id="10" name="直接连接符 9"/>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15" name="椭圆 14"/>
          <p:cNvSpPr/>
          <p:nvPr/>
        </p:nvSpPr>
        <p:spPr>
          <a:xfrm>
            <a:off x="392105" y="1646064"/>
            <a:ext cx="1423450" cy="1423450"/>
          </a:xfrm>
          <a:prstGeom prst="ellipse">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4" name="组合 18"/>
          <p:cNvGrpSpPr/>
          <p:nvPr/>
        </p:nvGrpSpPr>
        <p:grpSpPr>
          <a:xfrm>
            <a:off x="2811264" y="759189"/>
            <a:ext cx="623903" cy="623903"/>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tx1"/>
                  </a:solidFill>
                  <a:latin typeface="微软雅黑" panose="020B0503020204020204" pitchFamily="34" charset="-122"/>
                  <a:ea typeface="微软雅黑" panose="020B0503020204020204" pitchFamily="34" charset="-122"/>
                </a:rPr>
                <a:t>1.</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28" name="TextBox 20"/>
          <p:cNvSpPr txBox="1"/>
          <p:nvPr/>
        </p:nvSpPr>
        <p:spPr>
          <a:xfrm>
            <a:off x="715196" y="1911187"/>
            <a:ext cx="840445" cy="861774"/>
          </a:xfrm>
          <a:prstGeom prst="rect">
            <a:avLst/>
          </a:prstGeom>
          <a:noFill/>
        </p:spPr>
        <p:txBody>
          <a:bodyPr wrap="square" lIns="0" tIns="0" rIns="0" bIns="0" rtlCol="0">
            <a:spAutoFit/>
          </a:bodyPr>
          <a:lstStyle/>
          <a:p>
            <a:pPr algn="ctr"/>
            <a:r>
              <a:rPr lang="zh-CN" altLang="en-US" sz="2800" b="1" dirty="0" smtClean="0">
                <a:latin typeface="微软雅黑" panose="020B0503020204020204" pitchFamily="34" charset="-122"/>
                <a:ea typeface="微软雅黑" panose="020B0503020204020204" pitchFamily="34" charset="-122"/>
              </a:rPr>
              <a:t>学习方法</a:t>
            </a:r>
            <a:endParaRPr lang="zh-CN" altLang="en-US" sz="2800" b="1" dirty="0">
              <a:latin typeface="微软雅黑" panose="020B0503020204020204" pitchFamily="34" charset="-122"/>
              <a:ea typeface="微软雅黑" panose="020B0503020204020204" pitchFamily="34" charset="-122"/>
            </a:endParaRPr>
          </a:p>
        </p:txBody>
      </p:sp>
      <p:sp>
        <p:nvSpPr>
          <p:cNvPr id="33" name="矩形 32"/>
          <p:cNvSpPr/>
          <p:nvPr/>
        </p:nvSpPr>
        <p:spPr>
          <a:xfrm>
            <a:off x="3499823" y="493488"/>
            <a:ext cx="5615148" cy="1015663"/>
          </a:xfrm>
          <a:prstGeom prst="rect">
            <a:avLst/>
          </a:prstGeom>
        </p:spPr>
        <p:txBody>
          <a:bodyPr wrap="square">
            <a:spAutoFit/>
          </a:bodyPr>
          <a:lstStyle/>
          <a:p>
            <a:r>
              <a:rPr lang="zh-CN" altLang="zh-CN" sz="2000" b="1" dirty="0" smtClean="0">
                <a:solidFill>
                  <a:srgbClr val="FF0000"/>
                </a:solidFill>
                <a:latin typeface="黑体" pitchFamily="49" charset="-122"/>
                <a:ea typeface="黑体" pitchFamily="49" charset="-122"/>
              </a:rPr>
              <a:t>观察</a:t>
            </a:r>
            <a:r>
              <a:rPr lang="zh-CN" altLang="zh-CN" sz="2000" b="1" dirty="0" smtClean="0">
                <a:latin typeface="黑体" pitchFamily="49" charset="-122"/>
                <a:ea typeface="黑体" pitchFamily="49" charset="-122"/>
              </a:rPr>
              <a:t>市场上商品价格的变化（比如某种蔬菜、鸡蛋、肉类、其他商品）或通过网络</a:t>
            </a:r>
            <a:r>
              <a:rPr lang="zh-CN" altLang="zh-CN" sz="2000" b="1" dirty="0" smtClean="0">
                <a:solidFill>
                  <a:srgbClr val="FF0000"/>
                </a:solidFill>
                <a:latin typeface="黑体" pitchFamily="49" charset="-122"/>
                <a:ea typeface="黑体" pitchFamily="49" charset="-122"/>
              </a:rPr>
              <a:t>搜集</a:t>
            </a:r>
            <a:r>
              <a:rPr lang="zh-CN" altLang="zh-CN" sz="2000" b="1" dirty="0" smtClean="0">
                <a:latin typeface="黑体" pitchFamily="49" charset="-122"/>
                <a:ea typeface="黑体" pitchFamily="49" charset="-122"/>
              </a:rPr>
              <a:t>该商品一定时期的价格变化情况，</a:t>
            </a:r>
            <a:r>
              <a:rPr lang="zh-CN" altLang="zh-CN" sz="2000" b="1" dirty="0" smtClean="0">
                <a:solidFill>
                  <a:srgbClr val="FF0000"/>
                </a:solidFill>
                <a:latin typeface="黑体" pitchFamily="49" charset="-122"/>
                <a:ea typeface="黑体" pitchFamily="49" charset="-122"/>
              </a:rPr>
              <a:t>思考</a:t>
            </a:r>
            <a:r>
              <a:rPr lang="zh-CN" altLang="zh-CN" sz="2000" b="1" dirty="0" smtClean="0">
                <a:latin typeface="黑体" pitchFamily="49" charset="-122"/>
                <a:ea typeface="黑体" pitchFamily="49" charset="-122"/>
              </a:rPr>
              <a:t>背后的原因。</a:t>
            </a:r>
            <a:endParaRPr lang="zh-CN" altLang="en-US" sz="2000" dirty="0">
              <a:latin typeface="黑体" pitchFamily="49" charset="-122"/>
              <a:ea typeface="黑体" pitchFamily="49" charset="-122"/>
            </a:endParaRPr>
          </a:p>
        </p:txBody>
      </p:sp>
      <p:grpSp>
        <p:nvGrpSpPr>
          <p:cNvPr id="5" name="组合 18"/>
          <p:cNvGrpSpPr/>
          <p:nvPr/>
        </p:nvGrpSpPr>
        <p:grpSpPr>
          <a:xfrm>
            <a:off x="2840293" y="1717132"/>
            <a:ext cx="623903" cy="623903"/>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tx1"/>
                  </a:solidFill>
                  <a:latin typeface="微软雅黑" panose="020B0503020204020204" pitchFamily="34" charset="-122"/>
                  <a:ea typeface="微软雅黑" panose="020B0503020204020204" pitchFamily="34" charset="-122"/>
                </a:rPr>
                <a:t>2.</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38" name="Rectangle 1"/>
          <p:cNvSpPr>
            <a:spLocks noChangeArrowheads="1"/>
          </p:cNvSpPr>
          <p:nvPr/>
        </p:nvSpPr>
        <p:spPr bwMode="auto">
          <a:xfrm>
            <a:off x="3512464" y="1547627"/>
            <a:ext cx="569640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zh-CN" altLang="zh-CN" sz="2000" b="1" dirty="0" smtClean="0">
                <a:latin typeface="黑体" pitchFamily="49" charset="-122"/>
                <a:ea typeface="黑体" pitchFamily="49" charset="-122"/>
              </a:rPr>
              <a:t>以自己的家庭生活为研究对象，可以通过对父母进行</a:t>
            </a:r>
            <a:r>
              <a:rPr lang="zh-CN" altLang="zh-CN" sz="2000" b="1" dirty="0" smtClean="0">
                <a:solidFill>
                  <a:srgbClr val="FF0000"/>
                </a:solidFill>
                <a:latin typeface="黑体" pitchFamily="49" charset="-122"/>
                <a:ea typeface="黑体" pitchFamily="49" charset="-122"/>
              </a:rPr>
              <a:t>访谈</a:t>
            </a:r>
            <a:r>
              <a:rPr lang="zh-CN" altLang="zh-CN" sz="2000" b="1" dirty="0" smtClean="0">
                <a:latin typeface="黑体" pitchFamily="49" charset="-122"/>
                <a:ea typeface="黑体" pitchFamily="49" charset="-122"/>
              </a:rPr>
              <a:t>的方式</a:t>
            </a:r>
            <a:r>
              <a:rPr lang="zh-CN" altLang="zh-CN" sz="2000" b="1" dirty="0" smtClean="0">
                <a:solidFill>
                  <a:srgbClr val="FF0000"/>
                </a:solidFill>
                <a:latin typeface="黑体" pitchFamily="49" charset="-122"/>
                <a:ea typeface="黑体" pitchFamily="49" charset="-122"/>
              </a:rPr>
              <a:t>比较</a:t>
            </a:r>
            <a:r>
              <a:rPr lang="zh-CN" altLang="zh-CN" sz="2000" b="1" dirty="0" smtClean="0">
                <a:latin typeface="黑体" pitchFamily="49" charset="-122"/>
                <a:ea typeface="黑体" pitchFamily="49" charset="-122"/>
              </a:rPr>
              <a:t>不同商品价格变化后家庭的消费变化情况，进一步</a:t>
            </a:r>
            <a:r>
              <a:rPr lang="zh-CN" altLang="zh-CN" sz="2000" b="1" dirty="0" smtClean="0">
                <a:solidFill>
                  <a:srgbClr val="FF0000"/>
                </a:solidFill>
                <a:latin typeface="黑体" pitchFamily="49" charset="-122"/>
                <a:ea typeface="黑体" pitchFamily="49" charset="-122"/>
              </a:rPr>
              <a:t>理解</a:t>
            </a:r>
            <a:r>
              <a:rPr lang="zh-CN" altLang="zh-CN" sz="2000" b="1" dirty="0" smtClean="0">
                <a:latin typeface="黑体" pitchFamily="49" charset="-122"/>
                <a:ea typeface="黑体" pitchFamily="49" charset="-122"/>
              </a:rPr>
              <a:t>价格对消费的影响。</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grpSp>
        <p:nvGrpSpPr>
          <p:cNvPr id="6" name="组合 18"/>
          <p:cNvGrpSpPr/>
          <p:nvPr/>
        </p:nvGrpSpPr>
        <p:grpSpPr>
          <a:xfrm>
            <a:off x="2825778" y="2762159"/>
            <a:ext cx="623903" cy="623903"/>
            <a:chOff x="304800" y="673100"/>
            <a:chExt cx="4000500" cy="4000500"/>
          </a:xfrm>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tx1"/>
                  </a:solidFill>
                  <a:latin typeface="微软雅黑" panose="020B0503020204020204" pitchFamily="34" charset="-122"/>
                  <a:ea typeface="微软雅黑" panose="020B0503020204020204" pitchFamily="34" charset="-122"/>
                </a:rPr>
                <a:t>3.</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8" name="组合 8"/>
          <p:cNvGrpSpPr/>
          <p:nvPr/>
        </p:nvGrpSpPr>
        <p:grpSpPr>
          <a:xfrm rot="12087639">
            <a:off x="1586732" y="2714172"/>
            <a:ext cx="1214530" cy="386065"/>
            <a:chOff x="3838575" y="2712368"/>
            <a:chExt cx="1604974" cy="368530"/>
          </a:xfrm>
        </p:grpSpPr>
        <p:cxnSp>
          <p:nvCxnSpPr>
            <p:cNvPr id="49" name="直接连接符 48"/>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54" name="Rectangle 1"/>
          <p:cNvSpPr>
            <a:spLocks noChangeArrowheads="1"/>
          </p:cNvSpPr>
          <p:nvPr/>
        </p:nvSpPr>
        <p:spPr bwMode="auto">
          <a:xfrm>
            <a:off x="3570521" y="2665226"/>
            <a:ext cx="571862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zh-CN" altLang="zh-CN" sz="2000" b="1" dirty="0" smtClean="0">
                <a:latin typeface="黑体" pitchFamily="49" charset="-122"/>
                <a:ea typeface="黑体" pitchFamily="49" charset="-122"/>
              </a:rPr>
              <a:t>注重本专题的知识与其他专题的知识的联系，注重体验社会生活，将学科内容和社会实践结合起来。</a:t>
            </a:r>
            <a:endParaRPr kumimoji="0" lang="zh-CN" sz="20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grpSp>
        <p:nvGrpSpPr>
          <p:cNvPr id="9" name="组合 18"/>
          <p:cNvGrpSpPr/>
          <p:nvPr/>
        </p:nvGrpSpPr>
        <p:grpSpPr>
          <a:xfrm>
            <a:off x="2796749" y="3778157"/>
            <a:ext cx="623903" cy="623903"/>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anose="020B0503020204020204" pitchFamily="34" charset="-122"/>
                <a:ea typeface="微软雅黑" panose="020B0503020204020204" pitchFamily="34"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chemeClr val="tx1"/>
                  </a:solidFill>
                  <a:latin typeface="微软雅黑" panose="020B0503020204020204" pitchFamily="34" charset="-122"/>
                  <a:ea typeface="微软雅黑" panose="020B0503020204020204" pitchFamily="34" charset="-122"/>
                </a:rPr>
                <a:t>4.</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16" name="组合 8"/>
          <p:cNvGrpSpPr/>
          <p:nvPr/>
        </p:nvGrpSpPr>
        <p:grpSpPr>
          <a:xfrm rot="13362069">
            <a:off x="1296460" y="3333320"/>
            <a:ext cx="1685205" cy="386065"/>
            <a:chOff x="3838575" y="2712368"/>
            <a:chExt cx="1604974" cy="368530"/>
          </a:xfrm>
        </p:grpSpPr>
        <p:cxnSp>
          <p:nvCxnSpPr>
            <p:cNvPr id="56" name="直接连接符 55"/>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61" name="Rectangle 1"/>
          <p:cNvSpPr>
            <a:spLocks noChangeArrowheads="1"/>
          </p:cNvSpPr>
          <p:nvPr/>
        </p:nvSpPr>
        <p:spPr bwMode="auto">
          <a:xfrm>
            <a:off x="3512465" y="3768311"/>
            <a:ext cx="564604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zh-CN" sz="2000" b="1" dirty="0" smtClean="0">
                <a:latin typeface="黑体" pitchFamily="49" charset="-122"/>
                <a:ea typeface="黑体" pitchFamily="49" charset="-122"/>
              </a:rPr>
              <a:t>运用本课所学知识，结合其他单元相关知识，分析生活中的现象，依据经济规律为企业发展提建议。</a:t>
            </a:r>
            <a:endParaRPr lang="zh-CN" altLang="en-US" sz="2000" b="1" dirty="0">
              <a:latin typeface="黑体" pitchFamily="49" charset="-122"/>
              <a:ea typeface="黑体" pitchFamily="49" charset="-122"/>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ssolve">
                                      <p:cBhvr>
                                        <p:cTn id="21" dur="500"/>
                                        <p:tgtEl>
                                          <p:spTgt spid="38"/>
                                        </p:tgtEl>
                                      </p:cBhvr>
                                    </p:animEffect>
                                  </p:childTnLst>
                                </p:cTn>
                              </p:par>
                              <p:par>
                                <p:cTn id="22" presetID="9"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dissolv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dissolve">
                                      <p:cBhvr>
                                        <p:cTn id="4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54"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8"/>
          <p:cNvGrpSpPr/>
          <p:nvPr/>
        </p:nvGrpSpPr>
        <p:grpSpPr>
          <a:xfrm rot="18557789">
            <a:off x="2834972" y="2070577"/>
            <a:ext cx="1685205" cy="386065"/>
            <a:chOff x="3838575" y="2712368"/>
            <a:chExt cx="1604974" cy="368530"/>
          </a:xfrm>
        </p:grpSpPr>
        <p:cxnSp>
          <p:nvCxnSpPr>
            <p:cNvPr id="62" name="直接连接符 61"/>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sp>
        <p:nvSpPr>
          <p:cNvPr id="7" name="Triangle 201"/>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15" name="椭圆 14"/>
          <p:cNvSpPr/>
          <p:nvPr/>
        </p:nvSpPr>
        <p:spPr>
          <a:xfrm>
            <a:off x="4020677" y="499407"/>
            <a:ext cx="1423450" cy="1423450"/>
          </a:xfrm>
          <a:prstGeom prst="ellipse">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8" name="TextBox 20"/>
          <p:cNvSpPr txBox="1"/>
          <p:nvPr/>
        </p:nvSpPr>
        <p:spPr>
          <a:xfrm>
            <a:off x="4285710" y="764529"/>
            <a:ext cx="840445" cy="861774"/>
          </a:xfrm>
          <a:prstGeom prst="rect">
            <a:avLst/>
          </a:prstGeom>
          <a:noFill/>
        </p:spPr>
        <p:txBody>
          <a:bodyPr wrap="square" lIns="0" tIns="0" rIns="0" bIns="0" rtlCol="0">
            <a:spAutoFit/>
          </a:bodyPr>
          <a:lstStyle/>
          <a:p>
            <a:pPr algn="ctr"/>
            <a:r>
              <a:rPr lang="zh-CN" altLang="en-US" sz="2800" b="1" dirty="0" smtClean="0">
                <a:latin typeface="微软雅黑" panose="020B0503020204020204" pitchFamily="34" charset="-122"/>
                <a:ea typeface="微软雅黑" panose="020B0503020204020204" pitchFamily="34" charset="-122"/>
              </a:rPr>
              <a:t>重点解析</a:t>
            </a:r>
            <a:endParaRPr lang="zh-CN" altLang="en-US" sz="2800" b="1" dirty="0">
              <a:latin typeface="微软雅黑" panose="020B0503020204020204" pitchFamily="34" charset="-122"/>
              <a:ea typeface="微软雅黑" panose="020B0503020204020204" pitchFamily="34" charset="-122"/>
            </a:endParaRPr>
          </a:p>
        </p:txBody>
      </p:sp>
      <p:grpSp>
        <p:nvGrpSpPr>
          <p:cNvPr id="67" name="组合 8"/>
          <p:cNvGrpSpPr/>
          <p:nvPr/>
        </p:nvGrpSpPr>
        <p:grpSpPr>
          <a:xfrm rot="13682562">
            <a:off x="4910516" y="2085092"/>
            <a:ext cx="1685205" cy="386065"/>
            <a:chOff x="3838575" y="2712368"/>
            <a:chExt cx="1604974" cy="368530"/>
          </a:xfrm>
        </p:grpSpPr>
        <p:cxnSp>
          <p:nvCxnSpPr>
            <p:cNvPr id="68" name="直接连接符 67"/>
            <p:cNvCxnSpPr/>
            <p:nvPr/>
          </p:nvCxnSpPr>
          <p:spPr>
            <a:xfrm>
              <a:off x="3838575" y="2892218"/>
              <a:ext cx="593181"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952634" y="2911353"/>
              <a:ext cx="490915" cy="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4405565" y="2712368"/>
              <a:ext cx="186017" cy="189461"/>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4807526" y="2899283"/>
              <a:ext cx="171299" cy="174470"/>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4543202" y="2717130"/>
              <a:ext cx="316707" cy="363768"/>
            </a:xfrm>
            <a:prstGeom prst="line">
              <a:avLst/>
            </a:prstGeom>
            <a:ln w="76200">
              <a:solidFill>
                <a:srgbClr val="94CF29"/>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a:off x="1059664" y="2927331"/>
            <a:ext cx="3234374" cy="1533539"/>
            <a:chOff x="1059664" y="2927331"/>
            <a:chExt cx="3234374" cy="1533539"/>
          </a:xfrm>
        </p:grpSpPr>
        <p:grpSp>
          <p:nvGrpSpPr>
            <p:cNvPr id="73" name="组合 72"/>
            <p:cNvGrpSpPr/>
            <p:nvPr/>
          </p:nvGrpSpPr>
          <p:grpSpPr>
            <a:xfrm rot="16200000">
              <a:off x="1910081" y="2076914"/>
              <a:ext cx="1533539" cy="3234374"/>
              <a:chOff x="1714589" y="1519176"/>
              <a:chExt cx="2044719" cy="4312498"/>
            </a:xfrm>
          </p:grpSpPr>
          <p:sp>
            <p:nvSpPr>
              <p:cNvPr id="74" name="圆角矩形 73"/>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Impact" panose="020B0806030902050204" pitchFamily="34" charset="0"/>
                  <a:ea typeface="微软雅黑" panose="020B0503020204020204" pitchFamily="34" charset="-122"/>
                </a:endParaRPr>
              </a:p>
            </p:txBody>
          </p:sp>
          <p:sp>
            <p:nvSpPr>
              <p:cNvPr id="75" name="椭圆 74"/>
              <p:cNvSpPr/>
              <p:nvPr/>
            </p:nvSpPr>
            <p:spPr>
              <a:xfrm>
                <a:off x="2456622" y="1701003"/>
                <a:ext cx="1035568" cy="1095257"/>
              </a:xfrm>
              <a:prstGeom prst="ellipse">
                <a:avLst/>
              </a:prstGeom>
              <a:solidFill>
                <a:srgbClr val="94CF2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chemeClr val="bg1">
                      <a:lumMod val="50000"/>
                    </a:schemeClr>
                  </a:solidFill>
                  <a:latin typeface="Impact" panose="020B0806030902050204" pitchFamily="34" charset="0"/>
                  <a:ea typeface="微软雅黑" panose="020B0503020204020204" pitchFamily="34" charset="-122"/>
                </a:endParaRPr>
              </a:p>
            </p:txBody>
          </p:sp>
          <p:sp>
            <p:nvSpPr>
              <p:cNvPr id="76" name="椭圆 75"/>
              <p:cNvSpPr/>
              <p:nvPr/>
            </p:nvSpPr>
            <p:spPr>
              <a:xfrm>
                <a:off x="2572739" y="1836278"/>
                <a:ext cx="795553" cy="824513"/>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82" name="KSO_Shape"/>
              <p:cNvSpPr/>
              <p:nvPr/>
            </p:nvSpPr>
            <p:spPr bwMode="auto">
              <a:xfrm>
                <a:off x="2746908" y="2056417"/>
                <a:ext cx="453079" cy="39149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grpSp>
        <p:sp>
          <p:nvSpPr>
            <p:cNvPr id="85" name="TextBox 84"/>
            <p:cNvSpPr txBox="1"/>
            <p:nvPr/>
          </p:nvSpPr>
          <p:spPr>
            <a:xfrm>
              <a:off x="2249702" y="3236686"/>
              <a:ext cx="1683657" cy="954107"/>
            </a:xfrm>
            <a:prstGeom prst="rect">
              <a:avLst/>
            </a:prstGeom>
            <a:noFill/>
          </p:spPr>
          <p:txBody>
            <a:bodyPr wrap="square" rtlCol="0">
              <a:spAutoFit/>
            </a:bodyPr>
            <a:lstStyle/>
            <a:p>
              <a:r>
                <a:rPr lang="zh-CN" altLang="en-US" sz="2800" b="1" dirty="0" smtClean="0">
                  <a:latin typeface="黑体" pitchFamily="49" charset="-122"/>
                  <a:ea typeface="黑体" pitchFamily="49" charset="-122"/>
                </a:rPr>
                <a:t>影响价格的因素</a:t>
              </a:r>
              <a:endParaRPr lang="zh-CN" altLang="en-US" sz="2800" b="1" dirty="0">
                <a:latin typeface="黑体" pitchFamily="49" charset="-122"/>
                <a:ea typeface="黑体" pitchFamily="49" charset="-122"/>
              </a:endParaRPr>
            </a:p>
          </p:txBody>
        </p:sp>
      </p:grpSp>
      <p:grpSp>
        <p:nvGrpSpPr>
          <p:cNvPr id="93" name="组合 92"/>
          <p:cNvGrpSpPr/>
          <p:nvPr/>
        </p:nvGrpSpPr>
        <p:grpSpPr>
          <a:xfrm>
            <a:off x="4862421" y="2898301"/>
            <a:ext cx="3234374" cy="1533539"/>
            <a:chOff x="4862421" y="2898301"/>
            <a:chExt cx="3234374" cy="1533539"/>
          </a:xfrm>
        </p:grpSpPr>
        <p:grpSp>
          <p:nvGrpSpPr>
            <p:cNvPr id="86" name="组合 85"/>
            <p:cNvGrpSpPr/>
            <p:nvPr/>
          </p:nvGrpSpPr>
          <p:grpSpPr>
            <a:xfrm rot="16200000">
              <a:off x="5712838" y="2047884"/>
              <a:ext cx="1533539" cy="3234374"/>
              <a:chOff x="1714589" y="1519176"/>
              <a:chExt cx="2044719" cy="4312498"/>
            </a:xfrm>
          </p:grpSpPr>
          <p:sp>
            <p:nvSpPr>
              <p:cNvPr id="87" name="圆角矩形 86"/>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317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Impact" panose="020B0806030902050204" pitchFamily="34" charset="0"/>
                  <a:ea typeface="微软雅黑" panose="020B0503020204020204" pitchFamily="34" charset="-122"/>
                </a:endParaRPr>
              </a:p>
            </p:txBody>
          </p:sp>
          <p:sp>
            <p:nvSpPr>
              <p:cNvPr id="88" name="椭圆 87"/>
              <p:cNvSpPr/>
              <p:nvPr/>
            </p:nvSpPr>
            <p:spPr>
              <a:xfrm>
                <a:off x="2456622" y="1701003"/>
                <a:ext cx="1035568" cy="1095257"/>
              </a:xfrm>
              <a:prstGeom prst="ellipse">
                <a:avLst/>
              </a:prstGeom>
              <a:solidFill>
                <a:srgbClr val="94CF2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chemeClr val="bg1">
                      <a:lumMod val="50000"/>
                    </a:schemeClr>
                  </a:solidFill>
                  <a:latin typeface="Impact" panose="020B0806030902050204" pitchFamily="34" charset="0"/>
                  <a:ea typeface="微软雅黑" panose="020B0503020204020204" pitchFamily="34" charset="-122"/>
                </a:endParaRPr>
              </a:p>
            </p:txBody>
          </p:sp>
          <p:sp>
            <p:nvSpPr>
              <p:cNvPr id="89" name="椭圆 88"/>
              <p:cNvSpPr/>
              <p:nvPr/>
            </p:nvSpPr>
            <p:spPr>
              <a:xfrm>
                <a:off x="2572739" y="1836278"/>
                <a:ext cx="795553" cy="824513"/>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sp>
            <p:nvSpPr>
              <p:cNvPr id="90" name="KSO_Shape"/>
              <p:cNvSpPr/>
              <p:nvPr/>
            </p:nvSpPr>
            <p:spPr bwMode="auto">
              <a:xfrm>
                <a:off x="2746908" y="2056417"/>
                <a:ext cx="453079" cy="39149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lumMod val="50000"/>
                </a:schemeClr>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lumMod val="50000"/>
                    </a:schemeClr>
                  </a:solidFill>
                  <a:latin typeface="Impact" panose="020B0806030902050204" pitchFamily="34" charset="0"/>
                  <a:ea typeface="微软雅黑" panose="020B0503020204020204" pitchFamily="34" charset="-122"/>
                </a:endParaRPr>
              </a:p>
            </p:txBody>
          </p:sp>
        </p:grpSp>
        <p:sp>
          <p:nvSpPr>
            <p:cNvPr id="91" name="TextBox 90"/>
            <p:cNvSpPr txBox="1"/>
            <p:nvPr/>
          </p:nvSpPr>
          <p:spPr>
            <a:xfrm>
              <a:off x="6052459" y="3265712"/>
              <a:ext cx="1683657" cy="954107"/>
            </a:xfrm>
            <a:prstGeom prst="rect">
              <a:avLst/>
            </a:prstGeom>
            <a:noFill/>
          </p:spPr>
          <p:txBody>
            <a:bodyPr wrap="square" rtlCol="0">
              <a:spAutoFit/>
            </a:bodyPr>
            <a:lstStyle/>
            <a:p>
              <a:r>
                <a:rPr lang="zh-CN" altLang="en-US" sz="2800" b="1" dirty="0" smtClean="0">
                  <a:latin typeface="黑体" pitchFamily="49" charset="-122"/>
                  <a:ea typeface="黑体" pitchFamily="49" charset="-122"/>
                </a:rPr>
                <a:t>价格变动的影响</a:t>
              </a:r>
              <a:endParaRPr lang="zh-CN" altLang="en-US" sz="2800" b="1" dirty="0">
                <a:latin typeface="黑体" pitchFamily="49" charset="-122"/>
                <a:ea typeface="黑体" pitchFamily="49" charset="-122"/>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par>
                                <p:cTn id="8" presetID="9"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dissolve">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dissolve">
                                      <p:cBhvr>
                                        <p:cTn id="15" dur="500"/>
                                        <p:tgtEl>
                                          <p:spTgt spid="67"/>
                                        </p:tgtEl>
                                      </p:cBhvr>
                                    </p:animEffect>
                                  </p:childTnLst>
                                </p:cTn>
                              </p:par>
                              <p:par>
                                <p:cTn id="16" presetID="9" presetClass="entr" presetSubtype="0" fill="hold"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dissolve">
                                      <p:cBhvr>
                                        <p:cTn id="1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62096" y="275772"/>
            <a:ext cx="923162"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zh-CN" altLang="en-US" sz="2800" b="1" dirty="0" smtClean="0">
                <a:latin typeface="黑体" panose="02010609060101010101" pitchFamily="49" charset="-122"/>
                <a:ea typeface="黑体" panose="02010609060101010101" pitchFamily="49" charset="-122"/>
              </a:rPr>
              <a:t>感悟生活</a:t>
            </a:r>
            <a:endParaRPr lang="zh-CN" altLang="en-US" sz="2800" b="1" dirty="0">
              <a:latin typeface="黑体" panose="02010609060101010101" pitchFamily="49" charset="-122"/>
              <a:ea typeface="黑体" panose="02010609060101010101" pitchFamily="49" charset="-122"/>
            </a:endParaRPr>
          </a:p>
        </p:txBody>
      </p:sp>
      <p:sp>
        <p:nvSpPr>
          <p:cNvPr id="10" name="矩形 9"/>
          <p:cNvSpPr/>
          <p:nvPr/>
        </p:nvSpPr>
        <p:spPr>
          <a:xfrm>
            <a:off x="1190171" y="1261565"/>
            <a:ext cx="7638825" cy="2554545"/>
          </a:xfrm>
          <a:prstGeom prst="rect">
            <a:avLst/>
          </a:prstGeom>
        </p:spPr>
        <p:txBody>
          <a:bodyPr wrap="square">
            <a:spAutoFit/>
          </a:bodyPr>
          <a:lstStyle/>
          <a:p>
            <a:pPr algn="ctr"/>
            <a:r>
              <a:rPr lang="zh-CN" altLang="en-US" sz="3200" b="1" dirty="0" smtClean="0">
                <a:solidFill>
                  <a:srgbClr val="000099"/>
                </a:solidFill>
                <a:latin typeface="黑体" pitchFamily="49" charset="-122"/>
                <a:ea typeface="黑体" pitchFamily="49" charset="-122"/>
              </a:rPr>
              <a:t>市场调查</a:t>
            </a:r>
            <a:endParaRPr lang="en-US" altLang="zh-CN" sz="3200" b="1" dirty="0" smtClean="0">
              <a:solidFill>
                <a:srgbClr val="000099"/>
              </a:solidFill>
              <a:latin typeface="黑体" pitchFamily="49" charset="-122"/>
              <a:ea typeface="黑体" pitchFamily="49" charset="-122"/>
            </a:endParaRPr>
          </a:p>
          <a:p>
            <a:r>
              <a:rPr lang="en-US" altLang="zh-CN" sz="3200" b="1" dirty="0" smtClean="0">
                <a:latin typeface="黑体" pitchFamily="49" charset="-122"/>
                <a:ea typeface="黑体" pitchFamily="49" charset="-122"/>
              </a:rPr>
              <a:t> </a:t>
            </a:r>
            <a:r>
              <a:rPr lang="en-US" altLang="zh-CN" sz="3200" b="1" dirty="0" smtClean="0">
                <a:latin typeface="黑体" pitchFamily="49" charset="-122"/>
                <a:ea typeface="黑体" pitchFamily="49" charset="-122"/>
              </a:rPr>
              <a:t>   </a:t>
            </a:r>
            <a:r>
              <a:rPr lang="zh-CN" altLang="en-US" sz="3200" b="1" dirty="0" smtClean="0">
                <a:latin typeface="黑体" pitchFamily="49" charset="-122"/>
                <a:ea typeface="黑体" pitchFamily="49" charset="-122"/>
              </a:rPr>
              <a:t>请同学们通过网络调研的方式，搜集你所关注的某类商品的</a:t>
            </a:r>
            <a:r>
              <a:rPr lang="zh-CN" altLang="zh-CN" sz="3200" b="1" dirty="0" smtClean="0">
                <a:latin typeface="黑体" pitchFamily="49" charset="-122"/>
                <a:ea typeface="黑体" pitchFamily="49" charset="-122"/>
              </a:rPr>
              <a:t>价格</a:t>
            </a:r>
            <a:r>
              <a:rPr lang="zh-CN" altLang="en-US" sz="3200" b="1" dirty="0" smtClean="0">
                <a:latin typeface="黑体" pitchFamily="49" charset="-122"/>
                <a:ea typeface="黑体" pitchFamily="49" charset="-122"/>
              </a:rPr>
              <a:t>在一定时期的变化情况，并思考，该商品的价格变化</a:t>
            </a:r>
            <a:r>
              <a:rPr lang="zh-CN" altLang="zh-CN" sz="3200" b="1" dirty="0" smtClean="0">
                <a:latin typeface="黑体" pitchFamily="49" charset="-122"/>
                <a:ea typeface="黑体" pitchFamily="49" charset="-122"/>
              </a:rPr>
              <a:t>对</a:t>
            </a:r>
            <a:r>
              <a:rPr lang="zh-CN" altLang="zh-CN" sz="3200" b="1" dirty="0" smtClean="0">
                <a:latin typeface="黑体" pitchFamily="49" charset="-122"/>
                <a:ea typeface="黑体" pitchFamily="49" charset="-122"/>
              </a:rPr>
              <a:t>我们的生产和</a:t>
            </a:r>
            <a:r>
              <a:rPr lang="zh-CN" altLang="zh-CN" sz="3200" b="1" dirty="0" smtClean="0">
                <a:latin typeface="黑体" pitchFamily="49" charset="-122"/>
                <a:ea typeface="黑体" pitchFamily="49" charset="-122"/>
              </a:rPr>
              <a:t>生活会</a:t>
            </a:r>
            <a:r>
              <a:rPr lang="zh-CN" altLang="zh-CN" sz="3200" b="1" dirty="0" smtClean="0">
                <a:latin typeface="黑体" pitchFamily="49" charset="-122"/>
                <a:ea typeface="黑体" pitchFamily="49" charset="-122"/>
              </a:rPr>
              <a:t>有怎样的</a:t>
            </a:r>
            <a:r>
              <a:rPr lang="zh-CN" altLang="zh-CN" sz="3200" b="1" dirty="0" smtClean="0">
                <a:latin typeface="黑体" pitchFamily="49" charset="-122"/>
                <a:ea typeface="黑体" pitchFamily="49" charset="-122"/>
              </a:rPr>
              <a:t>影响</a:t>
            </a:r>
            <a:r>
              <a:rPr lang="zh-CN" altLang="en-US" sz="3200" b="1" dirty="0" smtClean="0">
                <a:latin typeface="黑体" pitchFamily="49" charset="-122"/>
                <a:ea typeface="黑体" pitchFamily="49" charset="-122"/>
              </a:rPr>
              <a:t>？</a:t>
            </a:r>
            <a:endParaRPr lang="zh-CN" altLang="en-US" sz="3200" b="1" dirty="0">
              <a:latin typeface="黑体" pitchFamily="49" charset="-122"/>
              <a:ea typeface="黑体" pitchFamily="49" charset="-122"/>
            </a:endParaRPr>
          </a:p>
        </p:txBody>
      </p:sp>
    </p:spTree>
    <p:extLst>
      <p:ext uri="{BB962C8B-B14F-4D97-AF65-F5344CB8AC3E}">
        <p14:creationId xmlns="" xmlns:p14="http://schemas.microsoft.com/office/powerpoint/2010/main" val="216870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
          <p:cNvSpPr/>
          <p:nvPr/>
        </p:nvSpPr>
        <p:spPr>
          <a:xfrm>
            <a:off x="830863" y="0"/>
            <a:ext cx="7053134" cy="830997"/>
          </a:xfrm>
          <a:prstGeom prst="rect">
            <a:avLst/>
          </a:prstGeom>
          <a:noFill/>
          <a:ln w="9525">
            <a:noFill/>
          </a:ln>
        </p:spPr>
        <p:txBody>
          <a:bodyPr wrap="square">
            <a:spAutoFit/>
          </a:bodyPr>
          <a:lstStyle/>
          <a:p>
            <a:pPr algn="just" defTabSz="0">
              <a:lnSpc>
                <a:spcPct val="150000"/>
              </a:lnSpc>
              <a:tabLst>
                <a:tab pos="1170305" algn="l"/>
                <a:tab pos="3870325" algn="l"/>
              </a:tabLst>
            </a:pPr>
            <a:r>
              <a:rPr lang="zh-CN" altLang="zh-CN" sz="3200" b="1" dirty="0">
                <a:solidFill>
                  <a:srgbClr val="0000FF"/>
                </a:solidFill>
                <a:latin typeface="Times New Roman" panose="02020603050405020304" pitchFamily="18" charset="0"/>
                <a:ea typeface="黑体" panose="02010609060101010101" pitchFamily="2" charset="-122"/>
              </a:rPr>
              <a:t>一、影响价格变动的多种因素</a:t>
            </a:r>
          </a:p>
        </p:txBody>
      </p:sp>
      <p:graphicFrame>
        <p:nvGraphicFramePr>
          <p:cNvPr id="2" name="表格 1"/>
          <p:cNvGraphicFramePr>
            <a:graphicFrameLocks noGrp="1"/>
          </p:cNvGraphicFramePr>
          <p:nvPr/>
        </p:nvGraphicFramePr>
        <p:xfrm>
          <a:off x="232230" y="772649"/>
          <a:ext cx="9042399" cy="4340443"/>
        </p:xfrm>
        <a:graphic>
          <a:graphicData uri="http://schemas.openxmlformats.org/drawingml/2006/table">
            <a:tbl>
              <a:tblPr/>
              <a:tblGrid>
                <a:gridCol w="1364343"/>
                <a:gridCol w="1647064"/>
                <a:gridCol w="6030992"/>
              </a:tblGrid>
              <a:tr h="371585">
                <a:tc>
                  <a:txBody>
                    <a:bodyPr/>
                    <a:lstStyle/>
                    <a:p>
                      <a:pPr algn="ctr">
                        <a:lnSpc>
                          <a:spcPct val="130000"/>
                        </a:lnSpc>
                        <a:spcAft>
                          <a:spcPts val="0"/>
                        </a:spcAft>
                        <a:tabLst>
                          <a:tab pos="1170305" algn="l"/>
                          <a:tab pos="3870960" algn="l"/>
                        </a:tabLst>
                      </a:pPr>
                      <a:r>
                        <a:rPr lang="zh-CN" sz="2400" b="1" kern="100" dirty="0">
                          <a:effectLst/>
                          <a:latin typeface="黑体" panose="02010609060101010101" pitchFamily="2" charset="-122"/>
                          <a:ea typeface="黑体" panose="02010609060101010101" pitchFamily="2" charset="-122"/>
                          <a:cs typeface="Times New Roman" panose="02020603050405020304"/>
                        </a:rPr>
                        <a:t>分类</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70305" algn="l"/>
                          <a:tab pos="3870960" algn="l"/>
                        </a:tabLst>
                      </a:pPr>
                      <a:r>
                        <a:rPr lang="zh-CN" sz="2400" b="1" kern="100" dirty="0">
                          <a:effectLst/>
                          <a:latin typeface="黑体" panose="02010609060101010101" pitchFamily="2" charset="-122"/>
                          <a:ea typeface="黑体" panose="02010609060101010101" pitchFamily="2" charset="-122"/>
                          <a:cs typeface="Times New Roman" panose="02020603050405020304"/>
                        </a:rPr>
                        <a:t>因素</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70305" algn="l"/>
                          <a:tab pos="3870960" algn="l"/>
                        </a:tabLst>
                      </a:pPr>
                      <a:r>
                        <a:rPr lang="zh-CN" sz="2400" b="1" kern="100">
                          <a:effectLst/>
                          <a:latin typeface="黑体" panose="02010609060101010101" pitchFamily="2" charset="-122"/>
                          <a:ea typeface="黑体" panose="02010609060101010101" pitchFamily="2" charset="-122"/>
                          <a:cs typeface="Times New Roman" panose="02020603050405020304"/>
                        </a:rPr>
                        <a:t>表现</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663">
                <a:tc>
                  <a:txBody>
                    <a:bodyPr/>
                    <a:lstStyle/>
                    <a:p>
                      <a:pPr algn="ctr">
                        <a:lnSpc>
                          <a:spcPct val="130000"/>
                        </a:lnSpc>
                        <a:spcAft>
                          <a:spcPts val="0"/>
                        </a:spcAft>
                        <a:tabLst>
                          <a:tab pos="1170305" algn="l"/>
                          <a:tab pos="3870960" algn="l"/>
                        </a:tabLst>
                      </a:pPr>
                      <a:r>
                        <a:rPr lang="zh-CN" sz="2400" b="1" kern="100" dirty="0">
                          <a:solidFill>
                            <a:srgbClr val="FF0000"/>
                          </a:solidFill>
                          <a:effectLst/>
                          <a:latin typeface="黑体" panose="02010609060101010101" pitchFamily="2" charset="-122"/>
                          <a:ea typeface="黑体" panose="02010609060101010101" pitchFamily="2" charset="-122"/>
                          <a:cs typeface="Times New Roman" panose="02020603050405020304"/>
                        </a:rPr>
                        <a:t>决定因素</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70305" algn="l"/>
                          <a:tab pos="3870960" algn="l"/>
                        </a:tabLst>
                      </a:pPr>
                      <a:r>
                        <a:rPr lang="zh-CN" sz="2400" b="1" kern="100" dirty="0">
                          <a:solidFill>
                            <a:srgbClr val="000099"/>
                          </a:solidFill>
                          <a:effectLst/>
                          <a:latin typeface="黑体" panose="02010609060101010101" pitchFamily="2" charset="-122"/>
                          <a:ea typeface="黑体" panose="02010609060101010101" pitchFamily="2" charset="-122"/>
                          <a:cs typeface="Times New Roman" panose="02020603050405020304"/>
                        </a:rPr>
                        <a:t>商品价值</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70305" algn="l"/>
                          <a:tab pos="3870960" algn="l"/>
                        </a:tabLst>
                      </a:pPr>
                      <a:r>
                        <a:rPr lang="zh-CN" sz="2400" b="1" kern="100" dirty="0">
                          <a:effectLst/>
                          <a:latin typeface="黑体" panose="02010609060101010101" pitchFamily="2" charset="-122"/>
                          <a:ea typeface="黑体" panose="02010609060101010101" pitchFamily="2" charset="-122"/>
                          <a:cs typeface="Times New Roman" panose="02020603050405020304"/>
                        </a:rPr>
                        <a:t>价值决定价格：商品价格与商品价值成正比</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314">
                <a:tc>
                  <a:txBody>
                    <a:bodyPr/>
                    <a:lstStyle/>
                    <a:p>
                      <a:pPr algn="ctr">
                        <a:lnSpc>
                          <a:spcPct val="130000"/>
                        </a:lnSpc>
                        <a:spcAft>
                          <a:spcPts val="0"/>
                        </a:spcAft>
                        <a:tabLst>
                          <a:tab pos="1170305" algn="l"/>
                          <a:tab pos="3870960" algn="l"/>
                        </a:tabLst>
                      </a:pPr>
                      <a:r>
                        <a:rPr lang="zh-CN" sz="2400" b="1" kern="100" dirty="0">
                          <a:solidFill>
                            <a:srgbClr val="FF0000"/>
                          </a:solidFill>
                          <a:effectLst/>
                          <a:latin typeface="黑体" panose="02010609060101010101" pitchFamily="2" charset="-122"/>
                          <a:ea typeface="黑体" panose="02010609060101010101" pitchFamily="2" charset="-122"/>
                          <a:cs typeface="Times New Roman" panose="02020603050405020304"/>
                        </a:rPr>
                        <a:t>直接因素</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70305" algn="l"/>
                          <a:tab pos="3870960" algn="l"/>
                        </a:tabLst>
                      </a:pPr>
                      <a:r>
                        <a:rPr lang="zh-CN" sz="2400" b="1" kern="100" dirty="0">
                          <a:solidFill>
                            <a:srgbClr val="000099"/>
                          </a:solidFill>
                          <a:effectLst/>
                          <a:latin typeface="黑体" panose="02010609060101010101" pitchFamily="2" charset="-122"/>
                          <a:ea typeface="黑体" panose="02010609060101010101" pitchFamily="2" charset="-122"/>
                          <a:cs typeface="Times New Roman" panose="02020603050405020304"/>
                        </a:rPr>
                        <a:t>供求关系</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1170305" algn="l"/>
                          <a:tab pos="3870960" algn="l"/>
                        </a:tabLst>
                      </a:pPr>
                      <a:r>
                        <a:rPr lang="zh-CN" sz="2400" b="1" kern="100" dirty="0">
                          <a:effectLst/>
                          <a:latin typeface="黑体" panose="02010609060101010101" pitchFamily="2" charset="-122"/>
                          <a:ea typeface="黑体" panose="02010609060101010101" pitchFamily="2" charset="-122"/>
                          <a:cs typeface="Times New Roman" panose="02020603050405020304"/>
                        </a:rPr>
                        <a:t>供求影响价格：供不应求，价格上涨；供过于求，价格下降</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6852">
                <a:tc rowSpan="4">
                  <a:txBody>
                    <a:bodyPr/>
                    <a:lstStyle/>
                    <a:p>
                      <a:pPr algn="ctr">
                        <a:lnSpc>
                          <a:spcPct val="130000"/>
                        </a:lnSpc>
                        <a:spcAft>
                          <a:spcPts val="0"/>
                        </a:spcAft>
                        <a:tabLst>
                          <a:tab pos="1170305" algn="l"/>
                          <a:tab pos="3870960" algn="l"/>
                        </a:tabLst>
                      </a:pPr>
                      <a:r>
                        <a:rPr lang="zh-CN" sz="2400" b="1" kern="100" dirty="0">
                          <a:solidFill>
                            <a:srgbClr val="FF0000"/>
                          </a:solidFill>
                          <a:effectLst/>
                          <a:latin typeface="黑体" panose="02010609060101010101" pitchFamily="2" charset="-122"/>
                          <a:ea typeface="黑体" panose="02010609060101010101" pitchFamily="2" charset="-122"/>
                          <a:cs typeface="Times New Roman" panose="02020603050405020304"/>
                        </a:rPr>
                        <a:t>间接因素</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70305" algn="l"/>
                          <a:tab pos="3870960" algn="l"/>
                        </a:tabLst>
                      </a:pPr>
                      <a:r>
                        <a:rPr lang="zh-CN" sz="2400" b="1" kern="100" dirty="0">
                          <a:solidFill>
                            <a:srgbClr val="000099"/>
                          </a:solidFill>
                          <a:effectLst/>
                          <a:latin typeface="黑体" panose="02010609060101010101" pitchFamily="2" charset="-122"/>
                          <a:ea typeface="黑体" panose="02010609060101010101" pitchFamily="2" charset="-122"/>
                          <a:cs typeface="Times New Roman" panose="02020603050405020304"/>
                        </a:rPr>
                        <a:t>纸币发行量</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Aft>
                          <a:spcPts val="0"/>
                        </a:spcAft>
                        <a:tabLst>
                          <a:tab pos="1170305" algn="l"/>
                          <a:tab pos="3870960" algn="l"/>
                        </a:tabLst>
                      </a:pPr>
                      <a:r>
                        <a:rPr lang="zh-CN" sz="2200" b="1" kern="100" dirty="0">
                          <a:effectLst/>
                          <a:latin typeface="黑体" panose="02010609060101010101" pitchFamily="2" charset="-122"/>
                          <a:ea typeface="黑体" panose="02010609060101010101" pitchFamily="2" charset="-122"/>
                          <a:cs typeface="Times New Roman" panose="02020603050405020304"/>
                        </a:rPr>
                        <a:t>当纸币的发行量大大超过流通中实际需要的货币量时，就会引起通货膨胀，纸币贬值，物价上涨</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883">
                <a:tc vMerge="1">
                  <a:txBody>
                    <a:bodyPr/>
                    <a:lstStyle/>
                    <a:p>
                      <a:endParaRPr lang="zh-CN"/>
                    </a:p>
                  </a:txBody>
                  <a:tcPr/>
                </a:tc>
                <a:tc>
                  <a:txBody>
                    <a:bodyPr/>
                    <a:lstStyle/>
                    <a:p>
                      <a:pPr algn="ctr">
                        <a:lnSpc>
                          <a:spcPct val="130000"/>
                        </a:lnSpc>
                        <a:spcAft>
                          <a:spcPts val="0"/>
                        </a:spcAft>
                        <a:tabLst>
                          <a:tab pos="1170305" algn="l"/>
                          <a:tab pos="3870960" algn="l"/>
                        </a:tabLst>
                      </a:pPr>
                      <a:r>
                        <a:rPr lang="zh-CN" sz="2400" b="1" kern="100" dirty="0">
                          <a:solidFill>
                            <a:srgbClr val="000099"/>
                          </a:solidFill>
                          <a:effectLst/>
                          <a:latin typeface="黑体" panose="02010609060101010101" pitchFamily="2" charset="-122"/>
                          <a:ea typeface="黑体" panose="02010609060101010101" pitchFamily="2" charset="-122"/>
                          <a:cs typeface="Times New Roman" panose="02020603050405020304"/>
                        </a:rPr>
                        <a:t>国家政策</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70305" algn="l"/>
                          <a:tab pos="3870960" algn="l"/>
                        </a:tabLst>
                      </a:pPr>
                      <a:endParaRPr lang="zh-CN" sz="2400" b="1" kern="100" dirty="0">
                        <a:effectLst/>
                        <a:latin typeface="黑体" panose="02010609060101010101" pitchFamily="2" charset="-122"/>
                        <a:ea typeface="黑体" panose="02010609060101010101" pitchFamily="2" charset="-122"/>
                        <a:cs typeface="Times New Roman" panose="02020603050405020304"/>
                      </a:endParaRP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883">
                <a:tc vMerge="1">
                  <a:txBody>
                    <a:bodyPr/>
                    <a:lstStyle/>
                    <a:p>
                      <a:endParaRPr lang="zh-CN"/>
                    </a:p>
                  </a:txBody>
                  <a:tcPr/>
                </a:tc>
                <a:tc>
                  <a:txBody>
                    <a:bodyPr/>
                    <a:lstStyle/>
                    <a:p>
                      <a:pPr algn="ctr">
                        <a:lnSpc>
                          <a:spcPct val="130000"/>
                        </a:lnSpc>
                        <a:spcAft>
                          <a:spcPts val="0"/>
                        </a:spcAft>
                        <a:tabLst>
                          <a:tab pos="1170305" algn="l"/>
                          <a:tab pos="3870960" algn="l"/>
                        </a:tabLst>
                      </a:pPr>
                      <a:r>
                        <a:rPr lang="zh-CN" sz="2400" b="1" kern="100" dirty="0">
                          <a:solidFill>
                            <a:srgbClr val="000099"/>
                          </a:solidFill>
                          <a:effectLst/>
                          <a:latin typeface="黑体" panose="02010609060101010101" pitchFamily="2" charset="-122"/>
                          <a:ea typeface="黑体" panose="02010609060101010101" pitchFamily="2" charset="-122"/>
                          <a:cs typeface="Times New Roman" panose="02020603050405020304"/>
                        </a:rPr>
                        <a:t>货币币值</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70305" algn="l"/>
                          <a:tab pos="3870960" algn="l"/>
                        </a:tabLst>
                      </a:pPr>
                      <a:r>
                        <a:rPr lang="zh-CN" sz="2400" b="1" kern="100" dirty="0">
                          <a:effectLst/>
                          <a:latin typeface="黑体" panose="02010609060101010101" pitchFamily="2" charset="-122"/>
                          <a:ea typeface="黑体" panose="02010609060101010101" pitchFamily="2" charset="-122"/>
                          <a:cs typeface="Times New Roman" panose="02020603050405020304"/>
                        </a:rPr>
                        <a:t>一般与商品价格成反比</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883">
                <a:tc vMerge="1">
                  <a:txBody>
                    <a:bodyPr/>
                    <a:lstStyle/>
                    <a:p>
                      <a:endParaRPr lang="zh-CN"/>
                    </a:p>
                  </a:txBody>
                  <a:tcPr/>
                </a:tc>
                <a:tc>
                  <a:txBody>
                    <a:bodyPr/>
                    <a:lstStyle/>
                    <a:p>
                      <a:pPr algn="ctr">
                        <a:lnSpc>
                          <a:spcPct val="130000"/>
                        </a:lnSpc>
                        <a:spcAft>
                          <a:spcPts val="0"/>
                        </a:spcAft>
                        <a:tabLst>
                          <a:tab pos="1170305" algn="l"/>
                          <a:tab pos="3870960" algn="l"/>
                        </a:tabLst>
                      </a:pPr>
                      <a:r>
                        <a:rPr lang="zh-CN" sz="2400" b="1" kern="100" dirty="0">
                          <a:solidFill>
                            <a:srgbClr val="000099"/>
                          </a:solidFill>
                          <a:effectLst/>
                          <a:latin typeface="黑体" panose="02010609060101010101" pitchFamily="2" charset="-122"/>
                          <a:ea typeface="黑体" panose="02010609060101010101" pitchFamily="2" charset="-122"/>
                          <a:cs typeface="Times New Roman" panose="02020603050405020304"/>
                        </a:rPr>
                        <a:t>其他因素</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170305" algn="l"/>
                          <a:tab pos="3870960" algn="l"/>
                        </a:tabLst>
                      </a:pPr>
                      <a:r>
                        <a:rPr lang="zh-CN" sz="2400" b="1" kern="100" dirty="0">
                          <a:effectLst/>
                          <a:latin typeface="黑体" panose="02010609060101010101" pitchFamily="2" charset="-122"/>
                          <a:ea typeface="黑体" panose="02010609060101010101" pitchFamily="2" charset="-122"/>
                          <a:cs typeface="Times New Roman" panose="02020603050405020304"/>
                        </a:rPr>
                        <a:t>气候、时间、地域、生产条件等</a:t>
                      </a:r>
                    </a:p>
                  </a:txBody>
                  <a:tcPr marL="32754" marR="32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矩形 2"/>
          <p:cNvSpPr/>
          <p:nvPr/>
        </p:nvSpPr>
        <p:spPr>
          <a:xfrm>
            <a:off x="258717" y="214625"/>
            <a:ext cx="3631112" cy="738664"/>
          </a:xfrm>
          <a:prstGeom prst="rect">
            <a:avLst/>
          </a:prstGeom>
          <a:noFill/>
          <a:ln w="9525">
            <a:noFill/>
          </a:ln>
        </p:spPr>
        <p:txBody>
          <a:bodyPr wrap="square">
            <a:spAutoFit/>
          </a:bodyPr>
          <a:lstStyle/>
          <a:p>
            <a:pPr algn="just" defTabSz="0">
              <a:lnSpc>
                <a:spcPct val="150000"/>
              </a:lnSpc>
              <a:tabLst>
                <a:tab pos="1170305" algn="l"/>
                <a:tab pos="3870325" algn="l"/>
              </a:tabLst>
            </a:pPr>
            <a:r>
              <a:rPr lang="en-US" altLang="zh-CN" sz="2800" b="1" dirty="0">
                <a:solidFill>
                  <a:srgbClr val="000099"/>
                </a:solidFill>
                <a:latin typeface="Times New Roman" panose="02020603050405020304" pitchFamily="18" charset="0"/>
                <a:ea typeface="黑体" panose="02010609060101010101" pitchFamily="2" charset="-122"/>
              </a:rPr>
              <a:t>1</a:t>
            </a:r>
            <a:r>
              <a:rPr lang="en-US" altLang="zh-CN" sz="2800" b="1" dirty="0">
                <a:solidFill>
                  <a:srgbClr val="000099"/>
                </a:solidFill>
                <a:latin typeface="Times New Roman" panose="02020603050405020304" pitchFamily="18" charset="0"/>
                <a:cs typeface="Courier New" panose="02070309020205020404" pitchFamily="49" charset="0"/>
              </a:rPr>
              <a:t>.</a:t>
            </a:r>
            <a:r>
              <a:rPr lang="zh-CN" altLang="zh-CN" sz="2800" b="1" dirty="0">
                <a:solidFill>
                  <a:srgbClr val="000099"/>
                </a:solidFill>
                <a:latin typeface="Times New Roman" panose="02020603050405020304" pitchFamily="18" charset="0"/>
                <a:ea typeface="黑体" panose="02010609060101010101" pitchFamily="2" charset="-122"/>
              </a:rPr>
              <a:t>价值决定价格</a:t>
            </a:r>
          </a:p>
        </p:txBody>
      </p:sp>
      <p:sp>
        <p:nvSpPr>
          <p:cNvPr id="7" name="矩形 2"/>
          <p:cNvSpPr>
            <a:spLocks noChangeArrowheads="1"/>
          </p:cNvSpPr>
          <p:nvPr/>
        </p:nvSpPr>
        <p:spPr bwMode="auto">
          <a:xfrm>
            <a:off x="258386" y="1996129"/>
            <a:ext cx="8744086" cy="2091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kumimoji="0" lang="en-US"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Courier New" panose="02070309020205020404"/>
              </a:rPr>
              <a:t>(1)</a:t>
            </a:r>
            <a:r>
              <a:rPr kumimoji="0" lang="zh-CN"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在市场经济中，价格最终由价值决定。</a:t>
            </a:r>
          </a:p>
          <a:p>
            <a:pPr marL="0" marR="0" lvl="0" indent="0" algn="just" defTabSz="914400" rtl="0" eaLnBrk="1" fontAlgn="base" latinLnBrk="0" hangingPunct="1">
              <a:lnSpc>
                <a:spcPct val="150000"/>
              </a:lnSpc>
              <a:spcBef>
                <a:spcPct val="0"/>
              </a:spcBef>
              <a:spcAft>
                <a:spcPts val="0"/>
              </a:spcAft>
              <a:buClrTx/>
              <a:buSzTx/>
              <a:buFontTx/>
              <a:buNone/>
              <a:tabLst>
                <a:tab pos="1170305" algn="l"/>
                <a:tab pos="3870960" algn="l"/>
              </a:tabLst>
              <a:defRPr/>
            </a:pPr>
            <a:r>
              <a:rPr kumimoji="0" lang="en-US"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Courier New" panose="02070309020205020404"/>
              </a:rPr>
              <a:t>(2)</a:t>
            </a:r>
            <a:r>
              <a:rPr kumimoji="0" lang="zh-CN" altLang="zh-CN" sz="2800" b="1" i="0" u="none" strike="noStrike" kern="1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Times New Roman" panose="02020603050405020304"/>
              </a:rPr>
              <a:t>在其他条件不变的情况下，商品的价值量越大，价格就越高；反之，商品的价值量越小，价格就越低。</a:t>
            </a:r>
          </a:p>
        </p:txBody>
      </p:sp>
      <p:sp>
        <p:nvSpPr>
          <p:cNvPr id="5" name="TextBox 4"/>
          <p:cNvSpPr txBox="1"/>
          <p:nvPr/>
        </p:nvSpPr>
        <p:spPr>
          <a:xfrm>
            <a:off x="1828800" y="1117600"/>
            <a:ext cx="1161143" cy="646331"/>
          </a:xfrm>
          <a:prstGeom prst="rect">
            <a:avLst/>
          </a:prstGeom>
          <a:noFill/>
        </p:spPr>
        <p:txBody>
          <a:bodyPr wrap="square" rtlCol="0">
            <a:spAutoFit/>
          </a:bodyPr>
          <a:lstStyle/>
          <a:p>
            <a:r>
              <a:rPr lang="zh-CN" altLang="en-US" sz="3600" b="1" dirty="0" smtClean="0">
                <a:latin typeface="黑体" pitchFamily="49" charset="-122"/>
                <a:ea typeface="黑体" pitchFamily="49" charset="-122"/>
              </a:rPr>
              <a:t>价值</a:t>
            </a:r>
            <a:endParaRPr lang="zh-CN" altLang="en-US" sz="3600" b="1" dirty="0">
              <a:latin typeface="黑体" pitchFamily="49" charset="-122"/>
              <a:ea typeface="黑体" pitchFamily="49" charset="-122"/>
            </a:endParaRPr>
          </a:p>
        </p:txBody>
      </p:sp>
      <p:cxnSp>
        <p:nvCxnSpPr>
          <p:cNvPr id="8" name="直接箭头连接符 7"/>
          <p:cNvCxnSpPr/>
          <p:nvPr/>
        </p:nvCxnSpPr>
        <p:spPr>
          <a:xfrm flipV="1">
            <a:off x="2902857" y="1320800"/>
            <a:ext cx="2481943" cy="14514"/>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2859314" y="1480457"/>
            <a:ext cx="2510972" cy="14514"/>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2514" y="1088571"/>
            <a:ext cx="1161143" cy="646331"/>
          </a:xfrm>
          <a:prstGeom prst="rect">
            <a:avLst/>
          </a:prstGeom>
          <a:noFill/>
        </p:spPr>
        <p:txBody>
          <a:bodyPr wrap="square" rtlCol="0">
            <a:spAutoFit/>
          </a:bodyPr>
          <a:lstStyle/>
          <a:p>
            <a:r>
              <a:rPr lang="zh-CN" altLang="en-US" sz="3600" b="1" dirty="0" smtClean="0">
                <a:latin typeface="黑体" pitchFamily="49" charset="-122"/>
                <a:ea typeface="黑体" pitchFamily="49" charset="-122"/>
              </a:rPr>
              <a:t>价格</a:t>
            </a:r>
            <a:endParaRPr lang="zh-CN" altLang="en-US" sz="3600" b="1" dirty="0">
              <a:latin typeface="黑体" pitchFamily="49" charset="-122"/>
              <a:ea typeface="黑体" pitchFamily="49" charset="-122"/>
            </a:endParaRPr>
          </a:p>
        </p:txBody>
      </p:sp>
      <p:sp>
        <p:nvSpPr>
          <p:cNvPr id="12" name="TextBox 11"/>
          <p:cNvSpPr txBox="1"/>
          <p:nvPr/>
        </p:nvSpPr>
        <p:spPr>
          <a:xfrm>
            <a:off x="3193143" y="754739"/>
            <a:ext cx="1857828" cy="523220"/>
          </a:xfrm>
          <a:prstGeom prst="rect">
            <a:avLst/>
          </a:prstGeom>
          <a:noFill/>
        </p:spPr>
        <p:txBody>
          <a:bodyPr wrap="square" rtlCol="0">
            <a:spAutoFit/>
          </a:bodyPr>
          <a:lstStyle/>
          <a:p>
            <a:r>
              <a:rPr lang="zh-CN" altLang="en-US" sz="2800" b="1" dirty="0" smtClean="0">
                <a:solidFill>
                  <a:srgbClr val="FF0000"/>
                </a:solidFill>
                <a:latin typeface="黑体" pitchFamily="49" charset="-122"/>
                <a:ea typeface="黑体" pitchFamily="49" charset="-122"/>
              </a:rPr>
              <a:t>决定</a:t>
            </a:r>
            <a:r>
              <a:rPr lang="en-US" altLang="zh-CN" sz="2800" b="1" dirty="0" smtClean="0">
                <a:solidFill>
                  <a:srgbClr val="FF0000"/>
                </a:solidFill>
                <a:latin typeface="黑体" pitchFamily="49" charset="-122"/>
                <a:ea typeface="黑体" pitchFamily="49" charset="-122"/>
              </a:rPr>
              <a:t>/</a:t>
            </a:r>
            <a:r>
              <a:rPr lang="zh-CN" altLang="en-US" sz="2800" b="1" dirty="0" smtClean="0">
                <a:solidFill>
                  <a:srgbClr val="FF0000"/>
                </a:solidFill>
                <a:latin typeface="黑体" pitchFamily="49" charset="-122"/>
                <a:ea typeface="黑体" pitchFamily="49" charset="-122"/>
              </a:rPr>
              <a:t>基础</a:t>
            </a:r>
            <a:endParaRPr lang="zh-CN" altLang="en-US" sz="2800" b="1" dirty="0">
              <a:solidFill>
                <a:srgbClr val="FF0000"/>
              </a:solidFill>
              <a:latin typeface="黑体" pitchFamily="49" charset="-122"/>
              <a:ea typeface="黑体" pitchFamily="49" charset="-122"/>
            </a:endParaRPr>
          </a:p>
        </p:txBody>
      </p:sp>
      <p:sp>
        <p:nvSpPr>
          <p:cNvPr id="13" name="TextBox 12"/>
          <p:cNvSpPr txBox="1"/>
          <p:nvPr/>
        </p:nvSpPr>
        <p:spPr>
          <a:xfrm>
            <a:off x="3251201" y="1494969"/>
            <a:ext cx="1857828" cy="523220"/>
          </a:xfrm>
          <a:prstGeom prst="rect">
            <a:avLst/>
          </a:prstGeom>
          <a:noFill/>
        </p:spPr>
        <p:txBody>
          <a:bodyPr wrap="square" rtlCol="0">
            <a:spAutoFit/>
          </a:bodyPr>
          <a:lstStyle/>
          <a:p>
            <a:r>
              <a:rPr lang="zh-CN" altLang="en-US" sz="2800" b="1" dirty="0" smtClean="0">
                <a:solidFill>
                  <a:srgbClr val="FF0000"/>
                </a:solidFill>
                <a:latin typeface="黑体" pitchFamily="49" charset="-122"/>
                <a:ea typeface="黑体" pitchFamily="49" charset="-122"/>
              </a:rPr>
              <a:t>货币表现</a:t>
            </a:r>
            <a:endParaRPr lang="zh-CN" altLang="en-US" sz="28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TotalTime>
  <Words>1110</Words>
  <Application>Microsoft Office PowerPoint</Application>
  <PresentationFormat>自定义</PresentationFormat>
  <Paragraphs>155</Paragraphs>
  <Slides>21</Slides>
  <Notes>7</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第二课《多变的价格》复习要点</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Qibaowei</cp:lastModifiedBy>
  <cp:revision>73</cp:revision>
  <dcterms:created xsi:type="dcterms:W3CDTF">2016-10-06T06:02:00Z</dcterms:created>
  <dcterms:modified xsi:type="dcterms:W3CDTF">2020-02-06T04:27:22Z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