
<file path=[Content_Types].xml><?xml version="1.0" encoding="utf-8"?>
<Types xmlns="http://schemas.openxmlformats.org/package/2006/content-types">
  <Override PartName="/ppt/tags/tag8.xml" ContentType="application/vnd.openxmlformats-officedocument.presentationml.tags+xml"/>
  <Override PartName="/ppt/tags/tag104.xml" ContentType="application/vnd.openxmlformats-officedocument.presentationml.tags+xml"/>
  <Override PartName="/ppt/tags/tag140.xml" ContentType="application/vnd.openxmlformats-officedocument.presentationml.tags+xml"/>
  <Override PartName="/ppt/tags/tag151.xml" ContentType="application/vnd.openxmlformats-officedocument.presentationml.tags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49.xml" ContentType="application/vnd.openxmlformats-officedocument.presentationml.tags+xml"/>
  <Override PartName="/ppt/tags/tag78.xml" ContentType="application/vnd.openxmlformats-officedocument.presentationml.tags+xml"/>
  <Override PartName="/ppt/tags/tag96.xml" ContentType="application/vnd.openxmlformats-officedocument.presentationml.tags+xml"/>
  <Override PartName="/ppt/tags/tag100.xml" ContentType="application/vnd.openxmlformats-officedocument.presentationml.tag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ags/tag38.xml" ContentType="application/vnd.openxmlformats-officedocument.presentationml.tags+xml"/>
  <Override PartName="/ppt/tags/tag56.xml" ContentType="application/vnd.openxmlformats-officedocument.presentationml.tags+xml"/>
  <Override PartName="/ppt/tags/tag67.xml" ContentType="application/vnd.openxmlformats-officedocument.presentationml.tags+xml"/>
  <Override PartName="/ppt/tags/tag85.xml" ContentType="application/vnd.openxmlformats-officedocument.presentationml.tag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tags/tag45.xml" ContentType="application/vnd.openxmlformats-officedocument.presentationml.tags+xml"/>
  <Override PartName="/ppt/tags/tag63.xml" ContentType="application/vnd.openxmlformats-officedocument.presentationml.tags+xml"/>
  <Override PartName="/ppt/tags/tag74.xml" ContentType="application/vnd.openxmlformats-officedocument.presentationml.tags+xml"/>
  <Override PartName="/ppt/tags/tag92.xml" ContentType="application/vnd.openxmlformats-officedocument.presentationml.tags+xml"/>
  <Override PartName="/ppt/tags/tag149.xml" ContentType="application/vnd.openxmlformats-officedocument.presentationml.tags+xml"/>
  <Override PartName="/docProps/custom.xml" ContentType="application/vnd.openxmlformats-officedocument.custom-properties+xml"/>
  <Override PartName="/ppt/tags/tag34.xml" ContentType="application/vnd.openxmlformats-officedocument.presentationml.tags+xml"/>
  <Override PartName="/ppt/tags/tag52.xml" ContentType="application/vnd.openxmlformats-officedocument.presentationml.tags+xml"/>
  <Override PartName="/ppt/tags/tag81.xml" ContentType="application/vnd.openxmlformats-officedocument.presentationml.tags+xml"/>
  <Override PartName="/ppt/tags/tag109.xml" ContentType="application/vnd.openxmlformats-officedocument.presentationml.tags+xml"/>
  <Override PartName="/ppt/tags/tag138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41.xml" ContentType="application/vnd.openxmlformats-officedocument.presentationml.tags+xml"/>
  <Override PartName="/ppt/tags/tag70.xml" ContentType="application/vnd.openxmlformats-officedocument.presentationml.tags+xml"/>
  <Override PartName="/ppt/tags/tag116.xml" ContentType="application/vnd.openxmlformats-officedocument.presentationml.tags+xml"/>
  <Override PartName="/ppt/tags/tag127.xml" ContentType="application/vnd.openxmlformats-officedocument.presentationml.tags+xml"/>
  <Override PartName="/ppt/tags/tag145.xml" ContentType="application/vnd.openxmlformats-officedocument.presentationml.tags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30.xml" ContentType="application/vnd.openxmlformats-officedocument.presentationml.tags+xml"/>
  <Override PartName="/ppt/tags/tag105.xml" ContentType="application/vnd.openxmlformats-officedocument.presentationml.tags+xml"/>
  <Override PartName="/ppt/tags/tag134.xml" ContentType="application/vnd.openxmlformats-officedocument.presentationml.tags+xml"/>
  <Override PartName="/ppt/tags/tag152.xml" ContentType="application/vnd.openxmlformats-officedocument.presentationml.tag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ags/tag112.xml" ContentType="application/vnd.openxmlformats-officedocument.presentationml.tags+xml"/>
  <Override PartName="/ppt/tags/tag123.xml" ContentType="application/vnd.openxmlformats-officedocument.presentationml.tags+xml"/>
  <Override PartName="/ppt/tags/tag141.xml" ContentType="application/vnd.openxmlformats-officedocument.presentationml.tags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ags/tag5.xml" ContentType="application/vnd.openxmlformats-officedocument.presentationml.tags+xml"/>
  <Override PartName="/ppt/tags/tag79.xml" ContentType="application/vnd.openxmlformats-officedocument.presentationml.tags+xml"/>
  <Override PartName="/ppt/tags/tag101.xml" ContentType="application/vnd.openxmlformats-officedocument.presentationml.tags+xml"/>
  <Override PartName="/ppt/tags/tag130.xml" ContentType="application/vnd.openxmlformats-officedocument.presentationml.tag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9.xml" ContentType="application/vnd.openxmlformats-officedocument.presentationml.tags+xml"/>
  <Override PartName="/ppt/tags/tag68.xml" ContentType="application/vnd.openxmlformats-officedocument.presentationml.tags+xml"/>
  <Override PartName="/ppt/tags/tag86.xml" ContentType="application/vnd.openxmlformats-officedocument.presentationml.tags+xml"/>
  <Override PartName="/ppt/tags/tag97.xml" ContentType="application/vnd.openxmlformats-officedocument.presentationml.tags+xml"/>
  <Override PartName="/ppt/presentation.xml" ContentType="application/vnd.openxmlformats-officedocument.presentationml.presentation.main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ppt/tags/tag28.xml" ContentType="application/vnd.openxmlformats-officedocument.presentationml.tags+xml"/>
  <Override PartName="/ppt/tags/tag57.xml" ContentType="application/vnd.openxmlformats-officedocument.presentationml.tags+xml"/>
  <Override PartName="/ppt/tags/tag75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tags/tag17.xml" ContentType="application/vnd.openxmlformats-officedocument.presentationml.tags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tags/tag64.xml" ContentType="application/vnd.openxmlformats-officedocument.presentationml.tags+xml"/>
  <Override PartName="/ppt/tags/tag82.xml" ContentType="application/vnd.openxmlformats-officedocument.presentationml.tags+xml"/>
  <Override PartName="/ppt/tags/tag93.xml" ContentType="application/vnd.openxmlformats-officedocument.presentationml.tags+xml"/>
  <Override PartName="/ppt/tags/tag139.xml" ContentType="application/vnd.openxmlformats-officedocument.presentationml.tags+xml"/>
  <Override PartName="/ppt/slideLayouts/slideLayout10.xml" ContentType="application/vnd.openxmlformats-officedocument.presentationml.slideLayout+xml"/>
  <Override PartName="/ppt/tags/tag24.xml" ContentType="application/vnd.openxmlformats-officedocument.presentationml.tags+xml"/>
  <Override PartName="/ppt/tags/tag53.xml" ContentType="application/vnd.openxmlformats-officedocument.presentationml.tags+xml"/>
  <Override PartName="/ppt/tags/tag71.xml" ContentType="application/vnd.openxmlformats-officedocument.presentationml.tags+xml"/>
  <Override PartName="/ppt/tags/tag128.xml" ContentType="application/vnd.openxmlformats-officedocument.presentationml.tags+xml"/>
  <Override PartName="/ppt/tags/tag13.xml" ContentType="application/vnd.openxmlformats-officedocument.presentationml.tags+xml"/>
  <Override PartName="/ppt/tags/tag31.xml" ContentType="application/vnd.openxmlformats-officedocument.presentationml.tags+xml"/>
  <Override PartName="/ppt/tags/tag42.xml" ContentType="application/vnd.openxmlformats-officedocument.presentationml.tags+xml"/>
  <Override PartName="/ppt/tags/tag60.xml" ContentType="application/vnd.openxmlformats-officedocument.presentationml.tags+xml"/>
  <Override PartName="/ppt/tags/tag117.xml" ContentType="application/vnd.openxmlformats-officedocument.presentationml.tags+xml"/>
  <Override PartName="/ppt/tags/tag135.xml" ContentType="application/vnd.openxmlformats-officedocument.presentationml.tags+xml"/>
  <Override PartName="/ppt/tags/tag146.xml" ContentType="application/vnd.openxmlformats-officedocument.presentationml.tags+xml"/>
  <Override PartName="/ppt/tags/tag20.xml" ContentType="application/vnd.openxmlformats-officedocument.presentationml.tags+xml"/>
  <Override PartName="/ppt/tags/tag106.xml" ContentType="application/vnd.openxmlformats-officedocument.presentationml.tags+xml"/>
  <Override PartName="/ppt/tags/tag124.xml" ContentType="application/vnd.openxmlformats-officedocument.presentationml.tags+xml"/>
  <Override PartName="/ppt/tags/tag142.xml" ContentType="application/vnd.openxmlformats-officedocument.presentationml.tags+xml"/>
  <Override PartName="/ppt/tags/tag153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6.xml" ContentType="application/vnd.openxmlformats-officedocument.presentationml.tags+xml"/>
  <Override PartName="/ppt/tags/tag113.xml" ContentType="application/vnd.openxmlformats-officedocument.presentationml.tags+xml"/>
  <Override PartName="/ppt/tags/tag131.xml" ContentType="application/vnd.openxmlformats-officedocument.presentationml.tag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ags/tag98.xml" ContentType="application/vnd.openxmlformats-officedocument.presentationml.tags+xml"/>
  <Override PartName="/ppt/tags/tag102.xml" ContentType="application/vnd.openxmlformats-officedocument.presentationml.tags+xml"/>
  <Override PartName="/ppt/tags/tag120.xml" ContentType="application/vnd.openxmlformats-officedocument.presentationml.tags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tags/tag2.xml" ContentType="application/vnd.openxmlformats-officedocument.presentationml.tags+xml"/>
  <Override PartName="/ppt/tags/tag58.xml" ContentType="application/vnd.openxmlformats-officedocument.presentationml.tags+xml"/>
  <Override PartName="/ppt/tags/tag69.xml" ContentType="application/vnd.openxmlformats-officedocument.presentationml.tags+xml"/>
  <Override PartName="/ppt/tags/tag87.xml" ContentType="application/vnd.openxmlformats-officedocument.presentationml.tags+xml"/>
  <Default Extension="rels" ContentType="application/vnd.openxmlformats-package.relationships+xml"/>
  <Override PartName="/ppt/tags/tag29.xml" ContentType="application/vnd.openxmlformats-officedocument.presentationml.tags+xml"/>
  <Override PartName="/ppt/tags/tag47.xml" ContentType="application/vnd.openxmlformats-officedocument.presentationml.tags+xml"/>
  <Override PartName="/ppt/tags/tag76.xml" ContentType="application/vnd.openxmlformats-officedocument.presentationml.tags+xml"/>
  <Override PartName="/ppt/tags/tag94.xml" ContentType="application/vnd.openxmlformats-officedocument.presentationml.tags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tags/tag18.xml" ContentType="application/vnd.openxmlformats-officedocument.presentationml.tags+xml"/>
  <Override PartName="/ppt/tags/tag36.xml" ContentType="application/vnd.openxmlformats-officedocument.presentationml.tags+xml"/>
  <Override PartName="/ppt/tags/tag54.xml" ContentType="application/vnd.openxmlformats-officedocument.presentationml.tags+xml"/>
  <Override PartName="/ppt/tags/tag65.xml" ContentType="application/vnd.openxmlformats-officedocument.presentationml.tags+xml"/>
  <Override PartName="/ppt/tags/tag83.xml" ContentType="application/vnd.openxmlformats-officedocument.presentationml.tags+xml"/>
  <Override PartName="/ppt/commentAuthors.xml" ContentType="application/vnd.openxmlformats-officedocument.presentationml.commentAuthor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43.xml" ContentType="application/vnd.openxmlformats-officedocument.presentationml.tags+xml"/>
  <Override PartName="/ppt/tags/tag61.xml" ContentType="application/vnd.openxmlformats-officedocument.presentationml.tags+xml"/>
  <Override PartName="/ppt/tags/tag72.xml" ContentType="application/vnd.openxmlformats-officedocument.presentationml.tags+xml"/>
  <Override PartName="/ppt/tags/tag90.xml" ContentType="application/vnd.openxmlformats-officedocument.presentationml.tags+xml"/>
  <Override PartName="/ppt/tags/tag118.xml" ContentType="application/vnd.openxmlformats-officedocument.presentationml.tags+xml"/>
  <Override PartName="/ppt/tags/tag129.xml" ContentType="application/vnd.openxmlformats-officedocument.presentationml.tags+xml"/>
  <Override PartName="/ppt/tags/tag147.xml" ContentType="application/vnd.openxmlformats-officedocument.presentationml.tags+xml"/>
  <Override PartName="/ppt/tags/tag32.xml" ContentType="application/vnd.openxmlformats-officedocument.presentationml.tags+xml"/>
  <Override PartName="/ppt/tags/tag50.xml" ContentType="application/vnd.openxmlformats-officedocument.presentationml.tags+xml"/>
  <Override PartName="/ppt/tags/tag107.xml" ContentType="application/vnd.openxmlformats-officedocument.presentationml.tags+xml"/>
  <Override PartName="/ppt/tags/tag136.xml" ContentType="application/vnd.openxmlformats-officedocument.presentationml.tag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tags/tag114.xml" ContentType="application/vnd.openxmlformats-officedocument.presentationml.tags+xml"/>
  <Override PartName="/ppt/tags/tag125.xml" ContentType="application/vnd.openxmlformats-officedocument.presentationml.tags+xml"/>
  <Override PartName="/ppt/tags/tag143.xml" ContentType="application/vnd.openxmlformats-officedocument.presentationml.tags+xml"/>
  <Override PartName="/ppt/tags/tag7.xml" ContentType="application/vnd.openxmlformats-officedocument.presentationml.tags+xml"/>
  <Override PartName="/ppt/tags/tag103.xml" ContentType="application/vnd.openxmlformats-officedocument.presentationml.tags+xml"/>
  <Override PartName="/ppt/tags/tag132.xml" ContentType="application/vnd.openxmlformats-officedocument.presentationml.tags+xml"/>
  <Override PartName="/ppt/tags/tag150.xml" ContentType="application/vnd.openxmlformats-officedocument.presentationml.tags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  <Override PartName="/ppt/tags/tag99.xml" ContentType="application/vnd.openxmlformats-officedocument.presentationml.tags+xml"/>
  <Override PartName="/ppt/tags/tag110.xml" ContentType="application/vnd.openxmlformats-officedocument.presentationml.tags+xml"/>
  <Override PartName="/ppt/tags/tag121.xml" ContentType="application/vnd.openxmlformats-officedocument.presentationml.tags+xml"/>
  <Override PartName="/ppt/slideLayouts/slideLayout16.xml" ContentType="application/vnd.openxmlformats-officedocument.presentationml.slideLayout+xml"/>
  <Override PartName="/ppt/tags/tag3.xml" ContentType="application/vnd.openxmlformats-officedocument.presentationml.tags+xml"/>
  <Override PartName="/ppt/tags/tag59.xml" ContentType="application/vnd.openxmlformats-officedocument.presentationml.tags+xml"/>
  <Override PartName="/ppt/tags/tag77.xml" ContentType="application/vnd.openxmlformats-officedocument.presentationml.tags+xml"/>
  <Override PartName="/ppt/tags/tag88.xml" ContentType="application/vnd.openxmlformats-officedocument.presentationml.tags+xml"/>
  <Default Extension="jpeg" ContentType="image/jpeg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9.xml" ContentType="application/vnd.openxmlformats-officedocument.presentationml.tags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ppt/tags/tag66.xml" ContentType="application/vnd.openxmlformats-officedocument.presentationml.tags+xml"/>
  <Override PartName="/ppt/tags/tag84.xml" ContentType="application/vnd.openxmlformats-officedocument.presentationml.tags+xml"/>
  <Override PartName="/ppt/tags/tag95.xml" ContentType="application/vnd.openxmlformats-officedocument.presentationml.tags+xml"/>
  <Override PartName="/ppt/slideLayouts/slideLayout12.xml" ContentType="application/vnd.openxmlformats-officedocument.presentationml.slideLayout+xml"/>
  <Override PartName="/ppt/tags/tag26.xml" ContentType="application/vnd.openxmlformats-officedocument.presentationml.tags+xml"/>
  <Override PartName="/ppt/tags/tag55.xml" ContentType="application/vnd.openxmlformats-officedocument.presentationml.tags+xml"/>
  <Override PartName="/ppt/tags/tag73.xml" ContentType="application/vnd.openxmlformats-officedocument.presentationml.tags+xml"/>
  <Override PartName="/ppt/tags/tag15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62.xml" ContentType="application/vnd.openxmlformats-officedocument.presentationml.tags+xml"/>
  <Override PartName="/ppt/tags/tag80.xml" ContentType="application/vnd.openxmlformats-officedocument.presentationml.tags+xml"/>
  <Override PartName="/ppt/tags/tag91.xml" ContentType="application/vnd.openxmlformats-officedocument.presentationml.tags+xml"/>
  <Override PartName="/ppt/tags/tag119.xml" ContentType="application/vnd.openxmlformats-officedocument.presentationml.tags+xml"/>
  <Override PartName="/ppt/tags/tag137.xml" ContentType="application/vnd.openxmlformats-officedocument.presentationml.tags+xml"/>
  <Override PartName="/ppt/tags/tag148.xml" ContentType="application/vnd.openxmlformats-officedocument.presentationml.tags+xml"/>
  <Override PartName="/ppt/tags/tag22.xml" ContentType="application/vnd.openxmlformats-officedocument.presentationml.tags+xml"/>
  <Override PartName="/ppt/tags/tag40.xml" ContentType="application/vnd.openxmlformats-officedocument.presentationml.tags+xml"/>
  <Override PartName="/ppt/tags/tag51.xml" ContentType="application/vnd.openxmlformats-officedocument.presentationml.tags+xml"/>
  <Override PartName="/ppt/tags/tag108.xml" ContentType="application/vnd.openxmlformats-officedocument.presentationml.tags+xml"/>
  <Override PartName="/ppt/tags/tag126.xml" ContentType="application/vnd.openxmlformats-officedocument.presentationml.tags+xml"/>
  <Override PartName="/ppt/slides/slide8.xml" ContentType="application/vnd.openxmlformats-officedocument.presentationml.slide+xml"/>
  <Override PartName="/ppt/tags/tag11.xml" ContentType="application/vnd.openxmlformats-officedocument.presentationml.tags+xml"/>
  <Override PartName="/ppt/tags/tag115.xml" ContentType="application/vnd.openxmlformats-officedocument.presentationml.tags+xml"/>
  <Override PartName="/ppt/tags/tag133.xml" ContentType="application/vnd.openxmlformats-officedocument.presentationml.tags+xml"/>
  <Override PartName="/ppt/tags/tag144.xml" ContentType="application/vnd.openxmlformats-officedocument.presentationml.tags+xml"/>
  <Override PartName="/ppt/tags/tag122.xml" ContentType="application/vnd.openxmlformats-officedocument.presentationml.tags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4.xml" ContentType="application/vnd.openxmlformats-officedocument.presentationml.tags+xml"/>
  <Override PartName="/ppt/tags/tag89.xml" ContentType="application/vnd.openxmlformats-officedocument.presentationml.tags+xml"/>
  <Override PartName="/ppt/tags/tag111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265" r:id="rId2"/>
    <p:sldId id="314" r:id="rId3"/>
    <p:sldId id="316" r:id="rId4"/>
    <p:sldId id="317" r:id="rId5"/>
    <p:sldId id="318" r:id="rId6"/>
    <p:sldId id="319" r:id="rId7"/>
    <p:sldId id="320" r:id="rId8"/>
    <p:sldId id="321" r:id="rId9"/>
    <p:sldId id="322" r:id="rId10"/>
    <p:sldId id="323" r:id="rId11"/>
    <p:sldId id="324" r:id="rId12"/>
    <p:sldId id="311" r:id="rId13"/>
    <p:sldId id="271" r:id="rId14"/>
  </p:sldIdLst>
  <p:sldSz cx="9144000" cy="5143500" type="screen16x9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99FF33"/>
    <a:srgbClr val="FFFF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2" d="100"/>
          <a:sy n="42" d="100"/>
        </p:scale>
        <p:origin x="-884" y="-6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/>
          </p:nvPr>
        </p:nvSpPr>
        <p:spPr>
          <a:xfrm>
            <a:off x="381533" y="685800"/>
            <a:ext cx="6094934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 panose="020F0502020204030204"/>
      </a:defRPr>
    </a:lvl1pPr>
    <a:lvl2pPr indent="228600" latinLnBrk="0">
      <a:defRPr sz="1200">
        <a:latin typeface="+mj-lt"/>
        <a:ea typeface="+mj-ea"/>
        <a:cs typeface="+mj-cs"/>
        <a:sym typeface="Calibri" panose="020F0502020204030204"/>
      </a:defRPr>
    </a:lvl2pPr>
    <a:lvl3pPr indent="457200" latinLnBrk="0">
      <a:defRPr sz="1200">
        <a:latin typeface="+mj-lt"/>
        <a:ea typeface="+mj-ea"/>
        <a:cs typeface="+mj-cs"/>
        <a:sym typeface="Calibri" panose="020F0502020204030204"/>
      </a:defRPr>
    </a:lvl3pPr>
    <a:lvl4pPr indent="685800" latinLnBrk="0">
      <a:defRPr sz="1200">
        <a:latin typeface="+mj-lt"/>
        <a:ea typeface="+mj-ea"/>
        <a:cs typeface="+mj-cs"/>
        <a:sym typeface="Calibri" panose="020F0502020204030204"/>
      </a:defRPr>
    </a:lvl4pPr>
    <a:lvl5pPr indent="914400" latinLnBrk="0">
      <a:defRPr sz="1200">
        <a:latin typeface="+mj-lt"/>
        <a:ea typeface="+mj-ea"/>
        <a:cs typeface="+mj-cs"/>
        <a:sym typeface="Calibri" panose="020F0502020204030204"/>
      </a:defRPr>
    </a:lvl5pPr>
    <a:lvl6pPr indent="1143000" latinLnBrk="0">
      <a:defRPr sz="1200">
        <a:latin typeface="+mj-lt"/>
        <a:ea typeface="+mj-ea"/>
        <a:cs typeface="+mj-cs"/>
        <a:sym typeface="Calibri" panose="020F0502020204030204"/>
      </a:defRPr>
    </a:lvl6pPr>
    <a:lvl7pPr indent="1371600" latinLnBrk="0">
      <a:defRPr sz="1200">
        <a:latin typeface="+mj-lt"/>
        <a:ea typeface="+mj-ea"/>
        <a:cs typeface="+mj-cs"/>
        <a:sym typeface="Calibri" panose="020F0502020204030204"/>
      </a:defRPr>
    </a:lvl7pPr>
    <a:lvl8pPr indent="1600200" latinLnBrk="0">
      <a:defRPr sz="1200">
        <a:latin typeface="+mj-lt"/>
        <a:ea typeface="+mj-ea"/>
        <a:cs typeface="+mj-cs"/>
        <a:sym typeface="Calibri" panose="020F0502020204030204"/>
      </a:defRPr>
    </a:lvl8pPr>
    <a:lvl9pPr indent="1828800" latinLnBrk="0">
      <a:defRPr sz="1200">
        <a:latin typeface="+mj-lt"/>
        <a:ea typeface="+mj-ea"/>
        <a:cs typeface="+mj-cs"/>
        <a:sym typeface="Calibri" panose="020F050202020403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9.xml"/><Relationship Id="rId7" Type="http://schemas.openxmlformats.org/officeDocument/2006/relationships/tags" Target="../tags/tag13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5" Type="http://schemas.openxmlformats.org/officeDocument/2006/relationships/tags" Target="../tags/tag11.xml"/><Relationship Id="rId4" Type="http://schemas.openxmlformats.org/officeDocument/2006/relationships/tags" Target="../tags/tag10.xml"/><Relationship Id="rId9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75.xml"/><Relationship Id="rId7" Type="http://schemas.openxmlformats.org/officeDocument/2006/relationships/tags" Target="../tags/tag79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6" Type="http://schemas.openxmlformats.org/officeDocument/2006/relationships/tags" Target="../tags/tag78.xml"/><Relationship Id="rId11" Type="http://schemas.openxmlformats.org/officeDocument/2006/relationships/image" Target="../media/image3.png"/><Relationship Id="rId5" Type="http://schemas.openxmlformats.org/officeDocument/2006/relationships/tags" Target="../tags/tag77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76.xml"/><Relationship Id="rId9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82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6" Type="http://schemas.openxmlformats.org/officeDocument/2006/relationships/tags" Target="../tags/tag85.xml"/><Relationship Id="rId5" Type="http://schemas.openxmlformats.org/officeDocument/2006/relationships/tags" Target="../tags/tag84.xml"/><Relationship Id="rId4" Type="http://schemas.openxmlformats.org/officeDocument/2006/relationships/tags" Target="../tags/tag83.xml"/><Relationship Id="rId9" Type="http://schemas.openxmlformats.org/officeDocument/2006/relationships/image" Target="file:///C:\Users\1V994W2\PycharmProjects\PPT_Background_Generation/pic_temp/pic_sup.png" TargetMode="Externa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88.xml"/><Relationship Id="rId7" Type="http://schemas.openxmlformats.org/officeDocument/2006/relationships/tags" Target="../tags/tag92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87.xml"/><Relationship Id="rId1" Type="http://schemas.openxmlformats.org/officeDocument/2006/relationships/tags" Target="../tags/tag86.xml"/><Relationship Id="rId6" Type="http://schemas.openxmlformats.org/officeDocument/2006/relationships/tags" Target="../tags/tag91.xml"/><Relationship Id="rId11" Type="http://schemas.openxmlformats.org/officeDocument/2006/relationships/image" Target="../media/image3.png"/><Relationship Id="rId5" Type="http://schemas.openxmlformats.org/officeDocument/2006/relationships/tags" Target="../tags/tag90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89.xml"/><Relationship Id="rId9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tags" Target="../tags/tag100.xml"/><Relationship Id="rId13" Type="http://schemas.openxmlformats.org/officeDocument/2006/relationships/image" Target="../media/image3.png"/><Relationship Id="rId3" Type="http://schemas.openxmlformats.org/officeDocument/2006/relationships/tags" Target="../tags/tag95.xml"/><Relationship Id="rId7" Type="http://schemas.openxmlformats.org/officeDocument/2006/relationships/tags" Target="../tags/tag99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94.xml"/><Relationship Id="rId1" Type="http://schemas.openxmlformats.org/officeDocument/2006/relationships/tags" Target="../tags/tag93.xml"/><Relationship Id="rId6" Type="http://schemas.openxmlformats.org/officeDocument/2006/relationships/tags" Target="../tags/tag98.xml"/><Relationship Id="rId11" Type="http://schemas.openxmlformats.org/officeDocument/2006/relationships/image" Target="../media/image2.png"/><Relationship Id="rId5" Type="http://schemas.openxmlformats.org/officeDocument/2006/relationships/tags" Target="../tags/tag97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96.xml"/><Relationship Id="rId9" Type="http://schemas.openxmlformats.org/officeDocument/2006/relationships/tags" Target="../tags/tag101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tags" Target="../tags/tag109.xml"/><Relationship Id="rId3" Type="http://schemas.openxmlformats.org/officeDocument/2006/relationships/tags" Target="../tags/tag104.xml"/><Relationship Id="rId7" Type="http://schemas.openxmlformats.org/officeDocument/2006/relationships/tags" Target="../tags/tag108.xml"/><Relationship Id="rId2" Type="http://schemas.openxmlformats.org/officeDocument/2006/relationships/tags" Target="../tags/tag103.xml"/><Relationship Id="rId1" Type="http://schemas.openxmlformats.org/officeDocument/2006/relationships/tags" Target="../tags/tag102.xml"/><Relationship Id="rId6" Type="http://schemas.openxmlformats.org/officeDocument/2006/relationships/tags" Target="../tags/tag107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106.xml"/><Relationship Id="rId10" Type="http://schemas.openxmlformats.org/officeDocument/2006/relationships/image" Target="../media/image2.png"/><Relationship Id="rId4" Type="http://schemas.openxmlformats.org/officeDocument/2006/relationships/tags" Target="../tags/tag105.xml"/><Relationship Id="rId9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tags" Target="../tags/tag117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112.xml"/><Relationship Id="rId7" Type="http://schemas.openxmlformats.org/officeDocument/2006/relationships/tags" Target="../tags/tag116.xml"/><Relationship Id="rId12" Type="http://schemas.openxmlformats.org/officeDocument/2006/relationships/image" Target="../media/image2.png"/><Relationship Id="rId2" Type="http://schemas.openxmlformats.org/officeDocument/2006/relationships/tags" Target="../tags/tag111.xml"/><Relationship Id="rId1" Type="http://schemas.openxmlformats.org/officeDocument/2006/relationships/tags" Target="../tags/tag110.xml"/><Relationship Id="rId6" Type="http://schemas.openxmlformats.org/officeDocument/2006/relationships/tags" Target="../tags/tag115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114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119.xml"/><Relationship Id="rId4" Type="http://schemas.openxmlformats.org/officeDocument/2006/relationships/tags" Target="../tags/tag113.xml"/><Relationship Id="rId9" Type="http://schemas.openxmlformats.org/officeDocument/2006/relationships/tags" Target="../tags/tag118.xml"/><Relationship Id="rId1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tags" Target="../tags/tag127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122.xml"/><Relationship Id="rId7" Type="http://schemas.openxmlformats.org/officeDocument/2006/relationships/tags" Target="../tags/tag126.xml"/><Relationship Id="rId12" Type="http://schemas.openxmlformats.org/officeDocument/2006/relationships/image" Target="../media/image2.png"/><Relationship Id="rId2" Type="http://schemas.openxmlformats.org/officeDocument/2006/relationships/tags" Target="../tags/tag121.xml"/><Relationship Id="rId1" Type="http://schemas.openxmlformats.org/officeDocument/2006/relationships/tags" Target="../tags/tag120.xml"/><Relationship Id="rId6" Type="http://schemas.openxmlformats.org/officeDocument/2006/relationships/tags" Target="../tags/tag125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124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129.xml"/><Relationship Id="rId4" Type="http://schemas.openxmlformats.org/officeDocument/2006/relationships/tags" Target="../tags/tag123.xml"/><Relationship Id="rId9" Type="http://schemas.openxmlformats.org/officeDocument/2006/relationships/tags" Target="../tags/tag128.xml"/><Relationship Id="rId1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tags" Target="../tags/tag137.xml"/><Relationship Id="rId13" Type="http://schemas.openxmlformats.org/officeDocument/2006/relationships/slideMaster" Target="../slideMasters/slideMaster1.xml"/><Relationship Id="rId3" Type="http://schemas.openxmlformats.org/officeDocument/2006/relationships/tags" Target="../tags/tag132.xml"/><Relationship Id="rId7" Type="http://schemas.openxmlformats.org/officeDocument/2006/relationships/tags" Target="../tags/tag136.xml"/><Relationship Id="rId12" Type="http://schemas.openxmlformats.org/officeDocument/2006/relationships/tags" Target="../tags/tag141.xml"/><Relationship Id="rId17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131.xml"/><Relationship Id="rId16" Type="http://schemas.openxmlformats.org/officeDocument/2006/relationships/image" Target="../media/image3.png"/><Relationship Id="rId1" Type="http://schemas.openxmlformats.org/officeDocument/2006/relationships/tags" Target="../tags/tag130.xml"/><Relationship Id="rId6" Type="http://schemas.openxmlformats.org/officeDocument/2006/relationships/tags" Target="../tags/tag135.xml"/><Relationship Id="rId11" Type="http://schemas.openxmlformats.org/officeDocument/2006/relationships/tags" Target="../tags/tag140.xml"/><Relationship Id="rId5" Type="http://schemas.openxmlformats.org/officeDocument/2006/relationships/tags" Target="../tags/tag134.xml"/><Relationship Id="rId15" Type="http://schemas.openxmlformats.org/officeDocument/2006/relationships/image" Target="file:///C:\Users\1V994W2\PycharmProjects\PPT_Background_Generation/pic_temp/0_pic_quater_left_up.png" TargetMode="External"/><Relationship Id="rId10" Type="http://schemas.openxmlformats.org/officeDocument/2006/relationships/tags" Target="../tags/tag139.xml"/><Relationship Id="rId4" Type="http://schemas.openxmlformats.org/officeDocument/2006/relationships/tags" Target="../tags/tag133.xml"/><Relationship Id="rId9" Type="http://schemas.openxmlformats.org/officeDocument/2006/relationships/tags" Target="../tags/tag138.xml"/><Relationship Id="rId14" Type="http://schemas.openxmlformats.org/officeDocument/2006/relationships/image" Target="../media/image2.png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tags" Target="../tags/tag149.xml"/><Relationship Id="rId13" Type="http://schemas.openxmlformats.org/officeDocument/2006/relationships/image" Target="../media/image8.png"/><Relationship Id="rId3" Type="http://schemas.openxmlformats.org/officeDocument/2006/relationships/tags" Target="../tags/tag144.xml"/><Relationship Id="rId7" Type="http://schemas.openxmlformats.org/officeDocument/2006/relationships/tags" Target="../tags/tag148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143.xml"/><Relationship Id="rId1" Type="http://schemas.openxmlformats.org/officeDocument/2006/relationships/tags" Target="../tags/tag142.xml"/><Relationship Id="rId6" Type="http://schemas.openxmlformats.org/officeDocument/2006/relationships/tags" Target="../tags/tag147.xml"/><Relationship Id="rId11" Type="http://schemas.openxmlformats.org/officeDocument/2006/relationships/image" Target="../media/image7.png"/><Relationship Id="rId5" Type="http://schemas.openxmlformats.org/officeDocument/2006/relationships/tags" Target="../tags/tag146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145.xml"/><Relationship Id="rId9" Type="http://schemas.openxmlformats.org/officeDocument/2006/relationships/tags" Target="../tags/tag150.xml"/><Relationship Id="rId14" Type="http://schemas.openxmlformats.org/officeDocument/2006/relationships/image" Target="file:///C:\Users\1V994W2\PycharmProjects\PPT_Background_Generation/pic_temp/1_pic_quater_left_down.png" TargetMode="Externa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tags" Target="../tags/tag21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16.xml"/><Relationship Id="rId7" Type="http://schemas.openxmlformats.org/officeDocument/2006/relationships/tags" Target="../tags/tag20.xml"/><Relationship Id="rId12" Type="http://schemas.openxmlformats.org/officeDocument/2006/relationships/image" Target="../media/image3.png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tags" Target="../tags/tag19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18.xml"/><Relationship Id="rId10" Type="http://schemas.openxmlformats.org/officeDocument/2006/relationships/image" Target="../media/image2.png"/><Relationship Id="rId4" Type="http://schemas.openxmlformats.org/officeDocument/2006/relationships/tags" Target="../tags/tag17.xml"/><Relationship Id="rId9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file:///C:\Users\1V994W2\PycharmProjects\PPT_Background_Generation/pic_temp/pic_half_top.png" TargetMode="External"/><Relationship Id="rId3" Type="http://schemas.openxmlformats.org/officeDocument/2006/relationships/tags" Target="../tags/tag24.xml"/><Relationship Id="rId7" Type="http://schemas.openxmlformats.org/officeDocument/2006/relationships/image" Target="../media/image4.png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6.xml"/><Relationship Id="rId4" Type="http://schemas.openxmlformats.org/officeDocument/2006/relationships/tags" Target="../tags/tag25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tags" Target="../tags/tag34.xml"/><Relationship Id="rId13" Type="http://schemas.openxmlformats.org/officeDocument/2006/relationships/image" Target="../media/image3.png"/><Relationship Id="rId3" Type="http://schemas.openxmlformats.org/officeDocument/2006/relationships/tags" Target="../tags/tag29.xml"/><Relationship Id="rId7" Type="http://schemas.openxmlformats.org/officeDocument/2006/relationships/tags" Target="../tags/tag33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11" Type="http://schemas.openxmlformats.org/officeDocument/2006/relationships/image" Target="../media/image2.png"/><Relationship Id="rId5" Type="http://schemas.openxmlformats.org/officeDocument/2006/relationships/tags" Target="../tags/tag31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30.xml"/><Relationship Id="rId9" Type="http://schemas.openxmlformats.org/officeDocument/2006/relationships/tags" Target="../tags/tag35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43.xml"/><Relationship Id="rId13" Type="http://schemas.openxmlformats.org/officeDocument/2006/relationships/image" Target="../media/image2.png"/><Relationship Id="rId3" Type="http://schemas.openxmlformats.org/officeDocument/2006/relationships/tags" Target="../tags/tag38.xml"/><Relationship Id="rId7" Type="http://schemas.openxmlformats.org/officeDocument/2006/relationships/tags" Target="../tags/tag42.xml"/><Relationship Id="rId12" Type="http://schemas.openxmlformats.org/officeDocument/2006/relationships/slideMaster" Target="../slideMasters/slideMaster1.xml"/><Relationship Id="rId2" Type="http://schemas.openxmlformats.org/officeDocument/2006/relationships/tags" Target="../tags/tag37.xml"/><Relationship Id="rId16" Type="http://schemas.openxmlformats.org/officeDocument/2006/relationships/image" Target="file:///C:\Users\1V994W2\PycharmProjects\PPT_Background_Generation/pic_temp/1_pic_quater_right_up.png" TargetMode="External"/><Relationship Id="rId1" Type="http://schemas.openxmlformats.org/officeDocument/2006/relationships/tags" Target="../tags/tag36.xml"/><Relationship Id="rId6" Type="http://schemas.openxmlformats.org/officeDocument/2006/relationships/tags" Target="../tags/tag41.xml"/><Relationship Id="rId11" Type="http://schemas.openxmlformats.org/officeDocument/2006/relationships/tags" Target="../tags/tag46.xml"/><Relationship Id="rId5" Type="http://schemas.openxmlformats.org/officeDocument/2006/relationships/tags" Target="../tags/tag40.xml"/><Relationship Id="rId15" Type="http://schemas.openxmlformats.org/officeDocument/2006/relationships/image" Target="../media/image3.png"/><Relationship Id="rId10" Type="http://schemas.openxmlformats.org/officeDocument/2006/relationships/tags" Target="../tags/tag45.xml"/><Relationship Id="rId4" Type="http://schemas.openxmlformats.org/officeDocument/2006/relationships/tags" Target="../tags/tag39.xml"/><Relationship Id="rId9" Type="http://schemas.openxmlformats.org/officeDocument/2006/relationships/tags" Target="../tags/tag44.xml"/><Relationship Id="rId14" Type="http://schemas.openxmlformats.org/officeDocument/2006/relationships/image" Target="file:///C:\Users\1V994W2\PycharmProjects\PPT_Background_Generation/pic_temp/0_pic_quater_left_up.png" TargetMode="Externa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49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tags" Target="../tags/tag52.xml"/><Relationship Id="rId11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tags" Target="../tags/tag51.xml"/><Relationship Id="rId10" Type="http://schemas.openxmlformats.org/officeDocument/2006/relationships/image" Target="../media/image3.png"/><Relationship Id="rId4" Type="http://schemas.openxmlformats.org/officeDocument/2006/relationships/tags" Target="../tags/tag50.xml"/><Relationship Id="rId9" Type="http://schemas.openxmlformats.org/officeDocument/2006/relationships/image" Target="file:///C:\Users\1V994W2\Documents\Tencent%20Files\574576071\FileRecv\&#25340;&#35013;&#32032;&#26448;\forright\\06\subject_holdleft_84,125,158_0_staid_full_0.png" TargetMode="Externa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tags" Target="../tags/tag63.xml"/><Relationship Id="rId13" Type="http://schemas.openxmlformats.org/officeDocument/2006/relationships/image" Target="../media/image3.png"/><Relationship Id="rId3" Type="http://schemas.openxmlformats.org/officeDocument/2006/relationships/tags" Target="../tags/tag58.xml"/><Relationship Id="rId7" Type="http://schemas.openxmlformats.org/officeDocument/2006/relationships/tags" Target="../tags/tag62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tags" Target="../tags/tag61.xml"/><Relationship Id="rId11" Type="http://schemas.openxmlformats.org/officeDocument/2006/relationships/image" Target="../media/image2.png"/><Relationship Id="rId5" Type="http://schemas.openxmlformats.org/officeDocument/2006/relationships/tags" Target="../tags/tag60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59.xml"/><Relationship Id="rId9" Type="http://schemas.openxmlformats.org/officeDocument/2006/relationships/tags" Target="../tags/tag64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tags" Target="../tags/tag72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67.xml"/><Relationship Id="rId7" Type="http://schemas.openxmlformats.org/officeDocument/2006/relationships/tags" Target="../tags/tag71.xml"/><Relationship Id="rId12" Type="http://schemas.openxmlformats.org/officeDocument/2006/relationships/image" Target="../media/image3.png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6" Type="http://schemas.openxmlformats.org/officeDocument/2006/relationships/tags" Target="../tags/tag70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69.xml"/><Relationship Id="rId10" Type="http://schemas.openxmlformats.org/officeDocument/2006/relationships/image" Target="../media/image2.png"/><Relationship Id="rId4" Type="http://schemas.openxmlformats.org/officeDocument/2006/relationships/tags" Target="../tags/tag68.xml"/><Relationship Id="rId9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9" cstate="print"/>
          <a:stretch>
            <a:fillRect l="-11000" t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2020/2/5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6" hasCustomPrompt="1"/>
            <p:custDataLst>
              <p:tags r:id="rId4"/>
            </p:custDataLst>
          </p:nvPr>
        </p:nvSpPr>
        <p:spPr>
          <a:xfrm>
            <a:off x="4824418" y="3497935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 hasCustomPrompt="1"/>
            <p:custDataLst>
              <p:tags r:id="rId5"/>
            </p:custDataLst>
          </p:nvPr>
        </p:nvSpPr>
        <p:spPr>
          <a:xfrm>
            <a:off x="4824418" y="3854214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4" hasCustomPrompt="1"/>
            <p:custDataLst>
              <p:tags r:id="rId6"/>
            </p:custDataLst>
          </p:nvPr>
        </p:nvSpPr>
        <p:spPr>
          <a:xfrm>
            <a:off x="4824417" y="2391469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7"/>
            </p:custDataLst>
          </p:nvPr>
        </p:nvSpPr>
        <p:spPr>
          <a:xfrm>
            <a:off x="4824418" y="1509822"/>
            <a:ext cx="3619024" cy="728276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5400"/>
              <a:buFont typeface="Arial" panose="020B0604020202020204" pitchFamily="34" charset="0"/>
              <a:buNone/>
              <a:defRPr sz="4050" b="0" spc="6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502448" y="714469"/>
            <a:ext cx="8139178" cy="4042179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/>
          <p:nvPr>
            <p:custDataLst>
              <p:tags r:id="rId1"/>
            </p:custDataLst>
          </p:nvPr>
        </p:nvPicPr>
        <p:blipFill>
          <a:blip r:embed="rId8" r:link="rId9" cstate="print"/>
          <a:stretch>
            <a:fillRect/>
          </a:stretch>
        </p:blipFill>
        <p:spPr>
          <a:xfrm>
            <a:off x="0" y="0"/>
            <a:ext cx="9144000" cy="5144135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4" hasCustomPrompt="1"/>
            <p:custDataLst>
              <p:tags r:id="rId5"/>
            </p:custDataLst>
          </p:nvPr>
        </p:nvSpPr>
        <p:spPr>
          <a:xfrm>
            <a:off x="4953000" y="2739014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ts val="1800"/>
              <a:buFont typeface="Arial" panose="020B0604020202020204" pitchFamily="34" charset="0"/>
              <a:buNone/>
            </a:pPr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 idx="13" hasCustomPrompt="1"/>
            <p:custDataLst>
              <p:tags r:id="rId6"/>
            </p:custDataLst>
          </p:nvPr>
        </p:nvSpPr>
        <p:spPr>
          <a:xfrm>
            <a:off x="4953000" y="1571581"/>
            <a:ext cx="3619024" cy="1014061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6600"/>
              <a:buFont typeface="Arial" panose="020B0604020202020204" pitchFamily="34" charset="0"/>
              <a:buNone/>
              <a:defRPr sz="4950" b="0" spc="7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/>
              <a:t>编辑标题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7" name="图片 6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4"/>
            <a:ext cx="8139178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219056" y="227885"/>
            <a:ext cx="8705888" cy="468836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961200" y="937016"/>
            <a:ext cx="7219800" cy="542767"/>
          </a:xfrm>
        </p:spPr>
        <p:txBody>
          <a:bodyPr wrap="square" anchor="ctr">
            <a:normAutofit/>
          </a:bodyPr>
          <a:lstStyle>
            <a:lvl1pPr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960835" y="1622900"/>
            <a:ext cx="7219950" cy="258421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0"/>
            <a:ext cx="3618452" cy="514413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pic>
        <p:nvPicPr>
          <p:cNvPr id="8" name="图片 7"/>
          <p:cNvPicPr/>
          <p:nvPr>
            <p:custDataLst>
              <p:tags r:id="rId2"/>
            </p:custDataLst>
          </p:nvPr>
        </p:nvPicPr>
        <p:blipFill>
          <a:blip r:embed="rId10" r:link="rId11" cstate="screen"/>
          <a:stretch>
            <a:fillRect/>
          </a:stretch>
        </p:blipFill>
        <p:spPr>
          <a:xfrm>
            <a:off x="8603933" y="0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437400" y="577871"/>
            <a:ext cx="2970000" cy="661582"/>
          </a:xfrm>
        </p:spPr>
        <p:txBody>
          <a:bodyPr wrap="square" anchor="ctr" anchorCtr="0">
            <a:normAutofit/>
          </a:bodyPr>
          <a:lstStyle>
            <a:lvl1pPr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440100" y="1323163"/>
            <a:ext cx="2967300" cy="307027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3825900" y="577525"/>
            <a:ext cx="4860000" cy="381642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1998496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9000" y="585972"/>
            <a:ext cx="8232300" cy="469858"/>
          </a:xfrm>
        </p:spPr>
        <p:txBody>
          <a:bodyPr wrap="square" anchor="ctr">
            <a:normAutofit/>
          </a:bodyPr>
          <a:lstStyle>
            <a:lvl1pPr algn="ctr"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459000" y="1244854"/>
            <a:ext cx="8231981" cy="621077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459581" y="2106260"/>
            <a:ext cx="8224200" cy="257341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3772194"/>
            <a:ext cx="9144000" cy="1371941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3600" y="502262"/>
            <a:ext cx="8232300" cy="423952"/>
          </a:xfrm>
        </p:spPr>
        <p:txBody>
          <a:bodyPr wrap="square" anchor="ctr" anchorCtr="0">
            <a:normAutofit/>
          </a:bodyPr>
          <a:lstStyle>
            <a:lvl1pPr algn="ctr"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453628" y="1261056"/>
            <a:ext cx="8243100" cy="2408697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8"/>
            </p:custDataLst>
          </p:nvPr>
        </p:nvSpPr>
        <p:spPr>
          <a:xfrm>
            <a:off x="445500" y="3885780"/>
            <a:ext cx="8251200" cy="75879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68588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4702505"/>
            <a:ext cx="9144000" cy="441630"/>
            <a:chOff x="0" y="6269233"/>
            <a:chExt cx="12192000" cy="588767"/>
          </a:xfrm>
        </p:grpSpPr>
        <p:pic>
          <p:nvPicPr>
            <p:cNvPr id="12" name="图片 11"/>
            <p:cNvPicPr/>
            <p:nvPr userDrawn="1">
              <p:custDataLst>
                <p:tags r:id="rId11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6269233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2"/>
              </p:custDataLst>
            </p:nvPr>
          </p:nvPicPr>
          <p:blipFill>
            <a:blip r:embed="rId16" r:link="rId17" cstate="screen"/>
            <a:stretch>
              <a:fillRect/>
            </a:stretch>
          </p:blipFill>
          <p:spPr>
            <a:xfrm>
              <a:off x="0" y="6269233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34700" y="178222"/>
            <a:ext cx="8278200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434700" y="1247554"/>
            <a:ext cx="40068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4681800" y="1247554"/>
            <a:ext cx="40257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9"/>
            </p:custDataLst>
          </p:nvPr>
        </p:nvSpPr>
        <p:spPr>
          <a:xfrm>
            <a:off x="429300" y="3613046"/>
            <a:ext cx="40068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0"/>
            </p:custDataLst>
          </p:nvPr>
        </p:nvSpPr>
        <p:spPr>
          <a:xfrm>
            <a:off x="4689900" y="3610346"/>
            <a:ext cx="40257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715357"/>
            <a:ext cx="9144000" cy="3713422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4150469"/>
            <a:ext cx="9143999" cy="993666"/>
            <a:chOff x="0" y="5533275"/>
            <a:chExt cx="12191999" cy="1324725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0571797" y="5533275"/>
              <a:ext cx="1620202" cy="1324725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5533275"/>
              <a:ext cx="1620202" cy="1324725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142100" y="1004524"/>
            <a:ext cx="6858000" cy="1790321"/>
          </a:xfrm>
        </p:spPr>
        <p:txBody>
          <a:bodyPr wrap="square" anchor="b">
            <a:normAutofit/>
          </a:bodyPr>
          <a:lstStyle>
            <a:lvl1pPr algn="ctr">
              <a:defRPr sz="45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1141810" y="2897458"/>
            <a:ext cx="6858000" cy="1242153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2020/2/5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10" r:link="rId11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8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502412" y="714469"/>
            <a:ext cx="8139178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7" r:link="rId8" cstate="screen"/>
          <a:stretch>
            <a:fillRect/>
          </a:stretch>
        </p:blipFill>
        <p:spPr>
          <a:xfrm>
            <a:off x="3048000" y="4287541"/>
            <a:ext cx="3048000" cy="856594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5"/>
            </p:custDataLst>
          </p:nvPr>
        </p:nvSpPr>
        <p:spPr>
          <a:xfrm>
            <a:off x="3569970" y="2185543"/>
            <a:ext cx="3660458" cy="811154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4800"/>
              <a:buFont typeface="Arial" panose="020B0604020202020204" pitchFamily="34" charset="0"/>
              <a:buNone/>
              <a:defRPr sz="3600" b="0" spc="5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679158" y="714469"/>
            <a:ext cx="3962432" cy="4042179"/>
          </a:xfrm>
        </p:spPr>
        <p:txBody>
          <a:bodyPr wrap="square" lIns="90170" tIns="46990" rIns="90170" bIns="46990">
            <a:normAutofit/>
          </a:bodyPr>
          <a:lstStyle>
            <a:lvl1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1" name="图片 10"/>
            <p:cNvPicPr/>
            <p:nvPr userDrawn="1">
              <p:custDataLst>
                <p:tags r:id="rId10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1"/>
              </p:custDataLst>
            </p:nvPr>
          </p:nvPicPr>
          <p:blipFill>
            <a:blip r:embed="rId15" r:link="rId16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502448" y="714469"/>
            <a:ext cx="3962432" cy="285788"/>
          </a:xfrm>
        </p:spPr>
        <p:txBody>
          <a:bodyPr wrap="square" lIns="90170" tIns="46990" rIns="90170" bIns="46990" anchor="ctr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502444" y="1055024"/>
            <a:ext cx="3962400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4676813" y="714469"/>
            <a:ext cx="3962432" cy="285788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4676813" y="1055024"/>
            <a:ext cx="3962432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8" r:link="rId9" cstate="screen"/>
          <a:stretch>
            <a:fillRect/>
          </a:stretch>
        </p:blipFill>
        <p:spPr>
          <a:xfrm>
            <a:off x="5623560" y="1646123"/>
            <a:ext cx="3291840" cy="1851889"/>
          </a:xfrm>
          <a:prstGeom prst="rect">
            <a:avLst/>
          </a:prstGeom>
        </p:spPr>
      </p:pic>
      <p:pic>
        <p:nvPicPr>
          <p:cNvPr id="6" name="图片 5"/>
          <p:cNvPicPr/>
          <p:nvPr>
            <p:custDataLst>
              <p:tags r:id="rId2"/>
            </p:custDataLst>
          </p:nvPr>
        </p:nvPicPr>
        <p:blipFill>
          <a:blip r:embed="rId10" r:link="rId11" cstate="screen"/>
          <a:stretch>
            <a:fillRect/>
          </a:stretch>
        </p:blipFill>
        <p:spPr>
          <a:xfrm>
            <a:off x="0" y="4702505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02412" y="332464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48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4679194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9EFD9D74-47D9-4702-A33C-335B63B48DBF}" type="datetimeFigureOut">
              <a:rPr lang="zh-CN" altLang="en-US" smtClean="0"/>
              <a:pPr/>
              <a:t>2020/2/5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FABC47A4-756D-490B-A52F-7D9E2C9FC05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10" r:link="rId11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8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7928351" y="714469"/>
            <a:ext cx="713238" cy="4042179"/>
          </a:xfrm>
        </p:spPr>
        <p:txBody>
          <a:bodyPr vert="eaVert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502444" y="714463"/>
            <a:ext cx="7371076" cy="4042179"/>
          </a:xfrm>
        </p:spPr>
        <p:txBody>
          <a:bodyPr vert="eaVert" wrap="square">
            <a:normAutofit/>
          </a:bodyPr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6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1"/>
            </p:custDataLst>
          </p:nvPr>
        </p:nvSpPr>
        <p:spPr>
          <a:xfrm>
            <a:off x="502412" y="332464"/>
            <a:ext cx="8139178" cy="331514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2"/>
            </p:custDataLst>
          </p:nvPr>
        </p:nvSpPr>
        <p:spPr>
          <a:xfrm>
            <a:off x="502412" y="721138"/>
            <a:ext cx="8139178" cy="4042179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3"/>
            </p:custDataLst>
          </p:nvPr>
        </p:nvSpPr>
        <p:spPr>
          <a:xfrm>
            <a:off x="659807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4"/>
            </p:custDataLst>
          </p:nvPr>
        </p:nvSpPr>
        <p:spPr>
          <a:xfrm>
            <a:off x="3087000" y="4762963"/>
            <a:ext cx="2970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5"/>
            </p:custDataLst>
          </p:nvPr>
        </p:nvSpPr>
        <p:spPr>
          <a:xfrm>
            <a:off x="6457950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26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1800" b="1" u="none" strike="noStrike" kern="1200" cap="none" spc="200" normalizeH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1.xml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53.xml"/><Relationship Id="rId1" Type="http://schemas.openxmlformats.org/officeDocument/2006/relationships/tags" Target="../tags/tag152.xml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A2141037-D0A4-4E21-8F8B-B1408E39520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r="531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标题 14"/>
          <p:cNvSpPr>
            <a:spLocks noGrp="1"/>
          </p:cNvSpPr>
          <p:nvPr>
            <p:ph type="ctrTitle" idx="13"/>
          </p:nvPr>
        </p:nvSpPr>
        <p:spPr>
          <a:xfrm>
            <a:off x="3477062" y="1789770"/>
            <a:ext cx="5412105" cy="1082638"/>
          </a:xfrm>
        </p:spPr>
        <p:txBody>
          <a:bodyPr>
            <a:noAutofit/>
          </a:bodyPr>
          <a:lstStyle/>
          <a:p>
            <a:pPr algn="ctr"/>
            <a:r>
              <a:rPr lang="en-US" altLang="zh-CN" sz="3200" dirty="0" smtClean="0">
                <a:solidFill>
                  <a:srgbClr val="FF0000"/>
                </a:solidFill>
              </a:rPr>
              <a:t/>
            </a:r>
            <a:br>
              <a:rPr lang="en-US" altLang="zh-CN" sz="3200" dirty="0" smtClean="0">
                <a:solidFill>
                  <a:srgbClr val="FF0000"/>
                </a:solidFill>
              </a:rPr>
            </a:br>
            <a:r>
              <a:rPr lang="zh-CN" altLang="en-US" sz="3200" b="1" dirty="0" smtClean="0">
                <a:solidFill>
                  <a:srgbClr val="FF0000"/>
                </a:solidFill>
              </a:rPr>
              <a:t>第一课 神奇的货币</a:t>
            </a:r>
            <a:r>
              <a:rPr lang="en-US" altLang="zh-CN" sz="3200" b="1" dirty="0" smtClean="0">
                <a:solidFill>
                  <a:srgbClr val="FF0000"/>
                </a:solidFill>
              </a:rPr>
              <a:t/>
            </a:r>
            <a:br>
              <a:rPr lang="en-US" altLang="zh-CN" sz="3200" b="1" dirty="0" smtClean="0">
                <a:solidFill>
                  <a:srgbClr val="FF0000"/>
                </a:solidFill>
              </a:rPr>
            </a:br>
            <a:r>
              <a:rPr lang="zh-CN" altLang="en-US" sz="3200" b="1" dirty="0" smtClean="0">
                <a:solidFill>
                  <a:srgbClr val="FF0000"/>
                </a:solidFill>
              </a:rPr>
              <a:t>经典习题讲解</a:t>
            </a:r>
            <a:endParaRPr lang="zh-CN" altLang="en-US" sz="3200" b="1" dirty="0">
              <a:solidFill>
                <a:srgbClr val="FF00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871085" y="3635375"/>
            <a:ext cx="3601720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b="1" spc="226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en-US" altLang="zh-CN" sz="2000" spc="226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066619" y="1194123"/>
            <a:ext cx="40938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spc="226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朝阳区线上课堂</a:t>
            </a:r>
            <a:r>
              <a:rPr lang="en-US" altLang="zh-CN" sz="2000" b="1" spc="226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·</a:t>
            </a:r>
            <a:r>
              <a:rPr lang="zh-CN" altLang="en-US" sz="2000" b="1" spc="226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高二年级政治</a:t>
            </a:r>
            <a:r>
              <a:rPr lang="zh-CN" altLang="en-US" sz="2400" b="1" spc="226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 </a:t>
            </a:r>
            <a:endParaRPr lang="zh-CN" altLang="en-US" sz="2400" b="1" spc="226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楷体" panose="02010609060101010101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711850" y="3659808"/>
            <a:ext cx="4836240" cy="499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spc="226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北京市朝阳外国语学校   袁德娟</a:t>
            </a:r>
            <a:endParaRPr lang="zh-CN" altLang="en-US" sz="2000" spc="226" dirty="0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193319"/>
            <a:ext cx="1882979" cy="331514"/>
          </a:xfrm>
          <a:solidFill>
            <a:srgbClr val="00B0F0"/>
          </a:solidFill>
        </p:spPr>
        <p:txBody>
          <a:bodyPr>
            <a:noAutofit/>
          </a:bodyPr>
          <a:lstStyle/>
          <a:p>
            <a:r>
              <a:rPr lang="zh-CN" altLang="en-US" sz="2000" dirty="0" smtClean="0"/>
              <a:t>选择题第</a:t>
            </a:r>
            <a:r>
              <a:rPr lang="en-US" altLang="zh-CN" sz="2000" dirty="0" smtClean="0"/>
              <a:t>9</a:t>
            </a:r>
            <a:r>
              <a:rPr lang="zh-CN" altLang="en-US" sz="2000" dirty="0" smtClean="0"/>
              <a:t>题</a:t>
            </a:r>
            <a:endParaRPr lang="zh-CN" altLang="en-US" sz="20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92473" y="813860"/>
            <a:ext cx="8139178" cy="4042179"/>
          </a:xfrm>
        </p:spPr>
        <p:txBody>
          <a:bodyPr>
            <a:noAutofit/>
          </a:bodyPr>
          <a:lstStyle/>
          <a:p>
            <a:r>
              <a:rPr lang="en-US" altLang="zh-CN" sz="1600" dirty="0" smtClean="0"/>
              <a:t>9.</a:t>
            </a:r>
            <a:r>
              <a:rPr lang="zh-CN" altLang="zh-CN" sz="1600" dirty="0" smtClean="0"/>
              <a:t>（</a:t>
            </a:r>
            <a:r>
              <a:rPr lang="en-US" altLang="zh-CN" sz="1600" dirty="0" smtClean="0"/>
              <a:t>2019</a:t>
            </a:r>
            <a:r>
              <a:rPr lang="zh-CN" altLang="zh-CN" sz="1600" dirty="0" smtClean="0"/>
              <a:t>海淀期中）</a:t>
            </a:r>
            <a:r>
              <a:rPr lang="zh-CN" altLang="zh-CN" sz="1600" b="1" dirty="0" smtClean="0">
                <a:solidFill>
                  <a:srgbClr val="FF0000"/>
                </a:solidFill>
              </a:rPr>
              <a:t> 特别提款权</a:t>
            </a:r>
            <a:r>
              <a:rPr lang="zh-CN" altLang="zh-CN" sz="1600" dirty="0" smtClean="0"/>
              <a:t>是国际货币基金组织创设的一种国际储备资产。</a:t>
            </a:r>
            <a:r>
              <a:rPr lang="en-US" altLang="zh-CN" sz="1600" dirty="0" smtClean="0"/>
              <a:t>2016</a:t>
            </a:r>
            <a:r>
              <a:rPr lang="zh-CN" altLang="zh-CN" sz="1600" dirty="0" smtClean="0"/>
              <a:t>年</a:t>
            </a:r>
            <a:r>
              <a:rPr lang="en-US" altLang="zh-CN" sz="1600" dirty="0" smtClean="0"/>
              <a:t>10</a:t>
            </a:r>
            <a:r>
              <a:rPr lang="zh-CN" altLang="zh-CN" sz="1600" dirty="0" smtClean="0"/>
              <a:t>月</a:t>
            </a:r>
            <a:r>
              <a:rPr lang="en-US" altLang="zh-CN" sz="1600" dirty="0" smtClean="0"/>
              <a:t>1</a:t>
            </a:r>
            <a:r>
              <a:rPr lang="zh-CN" altLang="zh-CN" sz="1600" dirty="0" smtClean="0"/>
              <a:t>日，人民币被纳入特别提款权货币篮子，占比为</a:t>
            </a:r>
            <a:r>
              <a:rPr lang="en-US" altLang="zh-CN" sz="1600" dirty="0" smtClean="0"/>
              <a:t>10.92%</a:t>
            </a:r>
            <a:r>
              <a:rPr lang="zh-CN" altLang="zh-CN" sz="1600" dirty="0" smtClean="0"/>
              <a:t>，与</a:t>
            </a:r>
            <a:r>
              <a:rPr lang="zh-CN" altLang="zh-CN" sz="1600" b="1" dirty="0" smtClean="0">
                <a:solidFill>
                  <a:srgbClr val="FF0000"/>
                </a:solidFill>
              </a:rPr>
              <a:t>美元、欧元、英镑和日元</a:t>
            </a:r>
            <a:r>
              <a:rPr lang="zh-CN" altLang="zh-CN" sz="1600" dirty="0" smtClean="0"/>
              <a:t>一起跻身全球储备货币之列。“入篮”两年来，有超过</a:t>
            </a:r>
            <a:r>
              <a:rPr lang="en-US" altLang="zh-CN" sz="1600" dirty="0" smtClean="0"/>
              <a:t>60</a:t>
            </a:r>
            <a:r>
              <a:rPr lang="zh-CN" altLang="zh-CN" sz="1600" dirty="0" smtClean="0"/>
              <a:t>个国家和地区将人民币纳入外汇储备，</a:t>
            </a:r>
            <a:r>
              <a:rPr lang="en-US" altLang="zh-CN" sz="1600" dirty="0" smtClean="0"/>
              <a:t>28</a:t>
            </a:r>
            <a:r>
              <a:rPr lang="zh-CN" altLang="zh-CN" sz="1600" dirty="0" smtClean="0"/>
              <a:t>个国家宣布使用人民币进行贸易结算，超过</a:t>
            </a:r>
            <a:r>
              <a:rPr lang="en-US" altLang="zh-CN" sz="1600" dirty="0" smtClean="0"/>
              <a:t>1900</a:t>
            </a:r>
            <a:r>
              <a:rPr lang="zh-CN" altLang="zh-CN" sz="1600" dirty="0" smtClean="0"/>
              <a:t>家金融机构使用人民币作为支付货币。对此分析正确的有</a:t>
            </a:r>
            <a:r>
              <a:rPr lang="en-US" altLang="zh-CN" sz="1600" dirty="0" smtClean="0"/>
              <a:t>        </a:t>
            </a:r>
            <a:endParaRPr lang="zh-CN" altLang="zh-CN" sz="1600" dirty="0" smtClean="0"/>
          </a:p>
          <a:p>
            <a:r>
              <a:rPr lang="en-US" altLang="zh-CN" sz="1600" dirty="0" smtClean="0"/>
              <a:t>  </a:t>
            </a:r>
            <a:r>
              <a:rPr lang="zh-CN" altLang="zh-CN" sz="1600" dirty="0" smtClean="0"/>
              <a:t>①特别提款权货币篮子更加</a:t>
            </a:r>
            <a:r>
              <a:rPr lang="zh-CN" altLang="zh-CN" sz="1600" b="1" dirty="0" smtClean="0">
                <a:solidFill>
                  <a:srgbClr val="FF0000"/>
                </a:solidFill>
              </a:rPr>
              <a:t>多元化</a:t>
            </a:r>
            <a:r>
              <a:rPr lang="zh-CN" altLang="zh-CN" sz="1600" dirty="0" smtClean="0"/>
              <a:t>，</a:t>
            </a:r>
            <a:r>
              <a:rPr lang="zh-CN" altLang="zh-CN" sz="1600" b="1" dirty="0" smtClean="0">
                <a:solidFill>
                  <a:srgbClr val="FF0000"/>
                </a:solidFill>
              </a:rPr>
              <a:t>代表性更强</a:t>
            </a:r>
          </a:p>
          <a:p>
            <a:r>
              <a:rPr lang="en-US" altLang="zh-CN" sz="1600" dirty="0" smtClean="0"/>
              <a:t>  </a:t>
            </a:r>
            <a:r>
              <a:rPr lang="zh-CN" altLang="zh-CN" sz="1600" dirty="0" smtClean="0"/>
              <a:t>②人民币国际化程度增强，成为</a:t>
            </a:r>
            <a:r>
              <a:rPr lang="zh-CN" altLang="zh-CN" sz="1600" b="1" dirty="0" smtClean="0">
                <a:solidFill>
                  <a:srgbClr val="FF0000"/>
                </a:solidFill>
              </a:rPr>
              <a:t>最主要的世界货币</a:t>
            </a:r>
          </a:p>
          <a:p>
            <a:r>
              <a:rPr lang="en-US" altLang="zh-CN" sz="1600" dirty="0" smtClean="0"/>
              <a:t>  </a:t>
            </a:r>
            <a:r>
              <a:rPr lang="zh-CN" altLang="zh-CN" sz="1600" dirty="0" smtClean="0"/>
              <a:t>③人民币</a:t>
            </a:r>
            <a:r>
              <a:rPr lang="zh-CN" altLang="zh-CN" sz="1600" b="1" dirty="0" smtClean="0">
                <a:solidFill>
                  <a:srgbClr val="FF0000"/>
                </a:solidFill>
              </a:rPr>
              <a:t>汇率</a:t>
            </a:r>
            <a:r>
              <a:rPr lang="zh-CN" altLang="zh-CN" sz="1600" dirty="0" smtClean="0"/>
              <a:t>稳定性增强，中国</a:t>
            </a:r>
            <a:r>
              <a:rPr lang="zh-CN" altLang="zh-CN" sz="1600" b="1" dirty="0" smtClean="0">
                <a:solidFill>
                  <a:srgbClr val="FF0000"/>
                </a:solidFill>
              </a:rPr>
              <a:t>外汇</a:t>
            </a:r>
            <a:r>
              <a:rPr lang="zh-CN" altLang="zh-CN" sz="1600" dirty="0" smtClean="0"/>
              <a:t>储备安全性提高</a:t>
            </a:r>
          </a:p>
          <a:p>
            <a:r>
              <a:rPr lang="en-US" altLang="zh-CN" sz="1600" dirty="0" smtClean="0"/>
              <a:t>  </a:t>
            </a:r>
            <a:r>
              <a:rPr lang="zh-CN" altLang="zh-CN" sz="1600" dirty="0" smtClean="0"/>
              <a:t>④中国经济</a:t>
            </a:r>
            <a:r>
              <a:rPr lang="zh-CN" altLang="zh-CN" sz="1600" b="1" dirty="0" smtClean="0">
                <a:solidFill>
                  <a:srgbClr val="FF0000"/>
                </a:solidFill>
              </a:rPr>
              <a:t>更深融入</a:t>
            </a:r>
            <a:r>
              <a:rPr lang="zh-CN" altLang="zh-CN" sz="1600" dirty="0" smtClean="0"/>
              <a:t>国际经济，</a:t>
            </a:r>
            <a:r>
              <a:rPr lang="zh-CN" altLang="zh-CN" sz="1600" b="1" dirty="0" smtClean="0">
                <a:solidFill>
                  <a:srgbClr val="FF0000"/>
                </a:solidFill>
              </a:rPr>
              <a:t>经济地位日益提高</a:t>
            </a:r>
          </a:p>
          <a:p>
            <a:r>
              <a:rPr lang="en-US" altLang="zh-CN" sz="1600" dirty="0" smtClean="0"/>
              <a:t>  A</a:t>
            </a:r>
            <a:r>
              <a:rPr lang="zh-CN" altLang="zh-CN" sz="1600" dirty="0" smtClean="0"/>
              <a:t>．①③ </a:t>
            </a:r>
            <a:r>
              <a:rPr lang="en-US" altLang="zh-CN" sz="1600" dirty="0" smtClean="0"/>
              <a:t>   B</a:t>
            </a:r>
            <a:r>
              <a:rPr lang="zh-CN" altLang="zh-CN" sz="1600" dirty="0" smtClean="0"/>
              <a:t>．①④</a:t>
            </a:r>
            <a:r>
              <a:rPr lang="en-US" altLang="zh-CN" sz="1600" dirty="0" smtClean="0"/>
              <a:t>    C</a:t>
            </a:r>
            <a:r>
              <a:rPr lang="zh-CN" altLang="zh-CN" sz="1600" dirty="0" smtClean="0"/>
              <a:t>．②③</a:t>
            </a:r>
            <a:r>
              <a:rPr lang="en-US" altLang="zh-CN" sz="1600" dirty="0" smtClean="0"/>
              <a:t>    D</a:t>
            </a:r>
            <a:r>
              <a:rPr lang="zh-CN" altLang="zh-CN" sz="1600" dirty="0" smtClean="0"/>
              <a:t>．②④</a:t>
            </a:r>
          </a:p>
          <a:p>
            <a:endParaRPr lang="zh-CN" altLang="zh-CN" sz="1600" dirty="0" smtClean="0"/>
          </a:p>
          <a:p>
            <a:endParaRPr lang="zh-CN" altLang="en-US" sz="1600" dirty="0"/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2675350" y="178491"/>
            <a:ext cx="1996041" cy="461665"/>
          </a:xfrm>
          <a:prstGeom prst="rect">
            <a:avLst/>
          </a:prstGeom>
          <a:solidFill>
            <a:srgbClr val="FFFF00"/>
          </a:solidFill>
          <a:ln w="9525" cmpd="sng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zh-CN" altLang="en-US" sz="2400" b="1" dirty="0" smtClean="0">
                <a:solidFill>
                  <a:srgbClr val="FF3300"/>
                </a:solidFill>
                <a:latin typeface="楷体_GB2312" pitchFamily="1" charset="-122"/>
                <a:ea typeface="楷体_GB2312" pitchFamily="1" charset="-122"/>
              </a:rPr>
              <a:t>正确答案：</a:t>
            </a:r>
            <a:r>
              <a:rPr lang="en-US" altLang="zh-CN" sz="2400" b="1" dirty="0" smtClean="0">
                <a:solidFill>
                  <a:srgbClr val="FF3300"/>
                </a:solidFill>
                <a:latin typeface="楷体_GB2312" pitchFamily="1" charset="-122"/>
                <a:ea typeface="楷体_GB2312" pitchFamily="1" charset="-122"/>
              </a:rPr>
              <a:t>B</a:t>
            </a:r>
            <a:endParaRPr lang="zh-CN" altLang="en-US" sz="2400" b="1" dirty="0">
              <a:solidFill>
                <a:srgbClr val="FF3300"/>
              </a:solidFill>
              <a:latin typeface="楷体_GB2312" pitchFamily="1" charset="-122"/>
              <a:ea typeface="楷体_GB2312" pitchFamily="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193319"/>
            <a:ext cx="2101640" cy="331514"/>
          </a:xfrm>
          <a:solidFill>
            <a:srgbClr val="00B0F0"/>
          </a:solidFill>
        </p:spPr>
        <p:txBody>
          <a:bodyPr>
            <a:noAutofit/>
          </a:bodyPr>
          <a:lstStyle/>
          <a:p>
            <a:r>
              <a:rPr lang="zh-CN" altLang="en-US" sz="2000" dirty="0" smtClean="0"/>
              <a:t>选择题第</a:t>
            </a:r>
            <a:r>
              <a:rPr lang="en-US" altLang="zh-CN" sz="2000" dirty="0" smtClean="0"/>
              <a:t>10</a:t>
            </a:r>
            <a:r>
              <a:rPr lang="zh-CN" altLang="en-US" sz="2000" dirty="0" smtClean="0"/>
              <a:t>题</a:t>
            </a:r>
            <a:endParaRPr lang="zh-CN" altLang="en-US" sz="20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92473" y="813860"/>
            <a:ext cx="8139178" cy="4042179"/>
          </a:xfrm>
        </p:spPr>
        <p:txBody>
          <a:bodyPr>
            <a:noAutofit/>
          </a:bodyPr>
          <a:lstStyle/>
          <a:p>
            <a:r>
              <a:rPr lang="en-US" altLang="zh-CN" sz="1600" dirty="0" smtClean="0"/>
              <a:t>10.</a:t>
            </a:r>
            <a:r>
              <a:rPr lang="en-US" altLang="zh-CN" sz="1600" b="1" dirty="0" smtClean="0"/>
              <a:t> </a:t>
            </a:r>
            <a:r>
              <a:rPr lang="zh-CN" altLang="zh-CN" sz="1600" dirty="0" smtClean="0"/>
              <a:t>（</a:t>
            </a:r>
            <a:r>
              <a:rPr lang="en-US" altLang="zh-CN" sz="1600" dirty="0" smtClean="0"/>
              <a:t>2017</a:t>
            </a:r>
            <a:r>
              <a:rPr lang="zh-CN" altLang="zh-CN" sz="1600" dirty="0" smtClean="0"/>
              <a:t>北京西城期末）一位中国游客在挪威购买了一件</a:t>
            </a:r>
            <a:r>
              <a:rPr lang="en-US" altLang="zh-CN" sz="1600" b="1" dirty="0" smtClean="0">
                <a:solidFill>
                  <a:srgbClr val="FF0000"/>
                </a:solidFill>
              </a:rPr>
              <a:t>3000</a:t>
            </a:r>
            <a:r>
              <a:rPr lang="zh-CN" altLang="zh-CN" sz="1600" b="1" dirty="0" smtClean="0">
                <a:solidFill>
                  <a:srgbClr val="FF0000"/>
                </a:solidFill>
              </a:rPr>
              <a:t>挪威克朗</a:t>
            </a:r>
            <a:r>
              <a:rPr lang="zh-CN" altLang="zh-CN" sz="1600" dirty="0" smtClean="0"/>
              <a:t>的衣服，可以享受挪威海关</a:t>
            </a:r>
            <a:r>
              <a:rPr lang="en-US" altLang="zh-CN" sz="1600" b="1" dirty="0" smtClean="0">
                <a:solidFill>
                  <a:srgbClr val="FF0000"/>
                </a:solidFill>
              </a:rPr>
              <a:t>25%</a:t>
            </a:r>
            <a:r>
              <a:rPr lang="zh-CN" altLang="zh-CN" sz="1600" b="1" dirty="0" smtClean="0">
                <a:solidFill>
                  <a:srgbClr val="FF0000"/>
                </a:solidFill>
              </a:rPr>
              <a:t>的出口退税</a:t>
            </a:r>
            <a:r>
              <a:rPr lang="zh-CN" altLang="zh-CN" sz="1600" dirty="0" smtClean="0"/>
              <a:t>的优惠（汇率如右表），游客既</a:t>
            </a:r>
            <a:r>
              <a:rPr lang="zh-CN" altLang="zh-CN" sz="1600" b="1" dirty="0" smtClean="0">
                <a:solidFill>
                  <a:srgbClr val="FF0000"/>
                </a:solidFill>
              </a:rPr>
              <a:t>可以选择退税币种为挪威克朗，也可以选择为欧元</a:t>
            </a:r>
            <a:r>
              <a:rPr lang="zh-CN" altLang="zh-CN" sz="1600" dirty="0" smtClean="0"/>
              <a:t>。该游客的理性选择是</a:t>
            </a:r>
            <a:r>
              <a:rPr lang="en-US" altLang="zh-CN" sz="1600" dirty="0" smtClean="0"/>
              <a:t>                                                                                                                                  </a:t>
            </a:r>
            <a:endParaRPr lang="zh-CN" altLang="zh-CN" sz="1600" dirty="0" smtClean="0"/>
          </a:p>
          <a:p>
            <a:r>
              <a:rPr lang="en-US" altLang="zh-CN" sz="1600" dirty="0" smtClean="0"/>
              <a:t>A</a:t>
            </a:r>
            <a:r>
              <a:rPr lang="zh-CN" altLang="zh-CN" sz="1600" dirty="0" smtClean="0"/>
              <a:t>．选择哪个币种退税都可以，没有差别</a:t>
            </a:r>
            <a:r>
              <a:rPr lang="en-US" altLang="zh-CN" sz="1600" dirty="0" smtClean="0"/>
              <a:t> </a:t>
            </a:r>
            <a:endParaRPr lang="zh-CN" altLang="zh-CN" sz="1600" dirty="0" smtClean="0"/>
          </a:p>
          <a:p>
            <a:r>
              <a:rPr lang="en-US" altLang="zh-CN" sz="1600" dirty="0" smtClean="0"/>
              <a:t>B</a:t>
            </a:r>
            <a:r>
              <a:rPr lang="zh-CN" altLang="zh-CN" sz="1600" dirty="0" smtClean="0"/>
              <a:t>．选择挪威克朗退税，回国后换成人民币</a:t>
            </a:r>
            <a:r>
              <a:rPr lang="en-US" altLang="zh-CN" sz="1600" dirty="0" smtClean="0"/>
              <a:t> </a:t>
            </a:r>
            <a:endParaRPr lang="zh-CN" altLang="zh-CN" sz="1600" dirty="0" smtClean="0"/>
          </a:p>
          <a:p>
            <a:r>
              <a:rPr lang="en-US" altLang="zh-CN" sz="1600" dirty="0" smtClean="0"/>
              <a:t>C</a:t>
            </a:r>
            <a:r>
              <a:rPr lang="zh-CN" altLang="zh-CN" sz="1600" dirty="0" smtClean="0"/>
              <a:t>．选择欧元退税，回国后换成人民币</a:t>
            </a:r>
            <a:r>
              <a:rPr lang="en-US" altLang="zh-CN" sz="1600" dirty="0" smtClean="0"/>
              <a:t> </a:t>
            </a:r>
            <a:endParaRPr lang="zh-CN" altLang="zh-CN" sz="1600" dirty="0" smtClean="0"/>
          </a:p>
          <a:p>
            <a:r>
              <a:rPr lang="en-US" altLang="zh-CN" sz="1600" dirty="0" smtClean="0"/>
              <a:t>D</a:t>
            </a:r>
            <a:r>
              <a:rPr lang="zh-CN" altLang="zh-CN" sz="1600" dirty="0" smtClean="0"/>
              <a:t>．选择欧元退税，回国后等人民币</a:t>
            </a:r>
            <a:r>
              <a:rPr lang="zh-CN" altLang="zh-CN" sz="1600" b="1" dirty="0" smtClean="0">
                <a:solidFill>
                  <a:srgbClr val="FF0000"/>
                </a:solidFill>
              </a:rPr>
              <a:t>升值</a:t>
            </a:r>
            <a:r>
              <a:rPr lang="zh-CN" altLang="zh-CN" sz="1600" dirty="0" smtClean="0"/>
              <a:t>后再换成人民币</a:t>
            </a:r>
          </a:p>
          <a:p>
            <a:endParaRPr lang="zh-CN" altLang="en-US" sz="1600" dirty="0"/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2675350" y="178491"/>
            <a:ext cx="1996041" cy="461665"/>
          </a:xfrm>
          <a:prstGeom prst="rect">
            <a:avLst/>
          </a:prstGeom>
          <a:solidFill>
            <a:srgbClr val="FFFF00"/>
          </a:solidFill>
          <a:ln w="9525" cmpd="sng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zh-CN" altLang="en-US" sz="2400" b="1" dirty="0" smtClean="0">
                <a:solidFill>
                  <a:srgbClr val="FF3300"/>
                </a:solidFill>
                <a:latin typeface="楷体_GB2312" pitchFamily="1" charset="-122"/>
                <a:ea typeface="楷体_GB2312" pitchFamily="1" charset="-122"/>
              </a:rPr>
              <a:t>正确答案：</a:t>
            </a:r>
            <a:r>
              <a:rPr lang="en-US" altLang="zh-CN" sz="2400" b="1" dirty="0" smtClean="0">
                <a:solidFill>
                  <a:srgbClr val="FF3300"/>
                </a:solidFill>
                <a:latin typeface="楷体_GB2312" pitchFamily="1" charset="-122"/>
                <a:ea typeface="楷体_GB2312" pitchFamily="1" charset="-122"/>
              </a:rPr>
              <a:t>C</a:t>
            </a:r>
            <a:endParaRPr lang="zh-CN" altLang="en-US" sz="2400" b="1" dirty="0">
              <a:solidFill>
                <a:srgbClr val="FF3300"/>
              </a:solidFill>
              <a:latin typeface="楷体_GB2312" pitchFamily="1" charset="-122"/>
              <a:ea typeface="楷体_GB2312" pitchFamily="1" charset="-122"/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5406887" y="1841778"/>
          <a:ext cx="3190462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66049"/>
                <a:gridCol w="1824413"/>
              </a:tblGrid>
              <a:tr h="370840"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本币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汇率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100</a:t>
                      </a:r>
                      <a:r>
                        <a:rPr lang="zh-CN" altLang="en-US" dirty="0" smtClean="0"/>
                        <a:t>欧元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734</a:t>
                      </a:r>
                      <a:r>
                        <a:rPr lang="zh-CN" altLang="en-US" dirty="0" smtClean="0"/>
                        <a:t>元人民币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100</a:t>
                      </a:r>
                      <a:r>
                        <a:rPr lang="zh-CN" altLang="en-US" dirty="0" smtClean="0"/>
                        <a:t>挪威克朗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77</a:t>
                      </a:r>
                      <a:r>
                        <a:rPr lang="zh-CN" altLang="en-US" dirty="0" smtClean="0"/>
                        <a:t>元人民币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100</a:t>
                      </a:r>
                      <a:r>
                        <a:rPr lang="zh-CN" altLang="en-US" dirty="0" smtClean="0"/>
                        <a:t>挪威克朗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11</a:t>
                      </a:r>
                      <a:r>
                        <a:rPr lang="zh-CN" altLang="en-US" dirty="0" smtClean="0"/>
                        <a:t>欧元</a:t>
                      </a:r>
                      <a:endParaRPr lang="zh-CN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57198" y="3811503"/>
            <a:ext cx="8289235" cy="873957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dirty="0" smtClean="0"/>
              <a:t>选择挪威克朗退税，</a:t>
            </a:r>
            <a:r>
              <a:rPr lang="en-US" altLang="zh-CN" dirty="0" smtClean="0"/>
              <a:t>100</a:t>
            </a:r>
            <a:r>
              <a:rPr lang="zh-CN" altLang="zh-CN" dirty="0" smtClean="0"/>
              <a:t>挪威克朗可以换</a:t>
            </a:r>
            <a:r>
              <a:rPr lang="en-US" altLang="zh-CN" dirty="0" smtClean="0"/>
              <a:t>77</a:t>
            </a:r>
            <a:r>
              <a:rPr lang="zh-CN" altLang="zh-CN" dirty="0" smtClean="0"/>
              <a:t>元人民币；</a:t>
            </a:r>
            <a:endParaRPr lang="en-US" altLang="zh-CN" dirty="0" smtClean="0"/>
          </a:p>
          <a:p>
            <a:pPr>
              <a:lnSpc>
                <a:spcPct val="150000"/>
              </a:lnSpc>
            </a:pPr>
            <a:r>
              <a:rPr lang="zh-CN" altLang="zh-CN" dirty="0" smtClean="0"/>
              <a:t>选择欧元退税，</a:t>
            </a:r>
            <a:r>
              <a:rPr lang="en-US" altLang="zh-CN" dirty="0" smtClean="0"/>
              <a:t>100</a:t>
            </a:r>
            <a:r>
              <a:rPr lang="zh-CN" altLang="zh-CN" dirty="0" smtClean="0"/>
              <a:t>挪威克朗可以换</a:t>
            </a:r>
            <a:r>
              <a:rPr lang="en-US" altLang="zh-CN" dirty="0" smtClean="0"/>
              <a:t>11</a:t>
            </a:r>
            <a:r>
              <a:rPr lang="zh-CN" altLang="zh-CN" dirty="0" smtClean="0"/>
              <a:t>欧元即</a:t>
            </a:r>
            <a:r>
              <a:rPr lang="en-US" altLang="zh-CN" dirty="0" smtClean="0"/>
              <a:t>734</a:t>
            </a:r>
            <a:r>
              <a:rPr lang="zh-CN" altLang="zh-CN" dirty="0" smtClean="0"/>
              <a:t>÷</a:t>
            </a:r>
            <a:r>
              <a:rPr lang="en-US" altLang="zh-CN" dirty="0" smtClean="0"/>
              <a:t>100</a:t>
            </a:r>
            <a:r>
              <a:rPr lang="zh-CN" altLang="zh-CN" dirty="0" smtClean="0"/>
              <a:t>×</a:t>
            </a:r>
            <a:r>
              <a:rPr lang="en-US" altLang="zh-CN" dirty="0" smtClean="0"/>
              <a:t>11=80.74</a:t>
            </a:r>
            <a:r>
              <a:rPr lang="zh-CN" altLang="zh-CN" dirty="0" smtClean="0"/>
              <a:t>元人民币。</a:t>
            </a:r>
            <a:endParaRPr lang="zh-CN" altLang="en-US" b="1" dirty="0">
              <a:ea typeface="仿宋_GB2312" pitchFamily="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="" xmlns:a16="http://schemas.microsoft.com/office/drawing/2014/main" id="{F4880B65-8271-4FA6-96CF-9FBC310B4573}"/>
              </a:ext>
            </a:extLst>
          </p:cNvPr>
          <p:cNvSpPr/>
          <p:nvPr/>
        </p:nvSpPr>
        <p:spPr>
          <a:xfrm>
            <a:off x="763172" y="1565208"/>
            <a:ext cx="7571303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dirty="0" smtClean="0">
                <a:solidFill>
                  <a:srgbClr val="002060"/>
                </a:solidFill>
              </a:rPr>
              <a:t>作      业：完成第二课学案中的要点填空 </a:t>
            </a:r>
            <a:endParaRPr lang="en-US" altLang="zh-CN" sz="3200" dirty="0" smtClean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3200" dirty="0" smtClean="0">
                <a:solidFill>
                  <a:srgbClr val="002060"/>
                </a:solidFill>
              </a:rPr>
              <a:t>拓展提升：阅读第二课学案中的时政拓展</a:t>
            </a:r>
            <a:endParaRPr lang="en-US" altLang="zh-CN" sz="3200" dirty="0" smtClean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3200" dirty="0" smtClean="0">
                <a:solidFill>
                  <a:srgbClr val="002060"/>
                </a:solidFill>
              </a:rPr>
              <a:t>                  构建第二课学案中的知识体系</a:t>
            </a:r>
            <a:endParaRPr lang="en-US" altLang="zh-CN" sz="3200" dirty="0" smtClean="0">
              <a:solidFill>
                <a:srgbClr val="002060"/>
              </a:solidFill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="" xmlns:a16="http://schemas.microsoft.com/office/drawing/2014/main" id="{56BD14C0-E355-4687-8DD4-74F511D97C19}"/>
              </a:ext>
            </a:extLst>
          </p:cNvPr>
          <p:cNvSpPr txBox="1"/>
          <p:nvPr/>
        </p:nvSpPr>
        <p:spPr>
          <a:xfrm>
            <a:off x="496186" y="184298"/>
            <a:ext cx="1826141" cy="584775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zh-CN" altLang="en-US" sz="3200" b="1" dirty="0" smtClean="0">
                <a:solidFill>
                  <a:srgbClr val="002060"/>
                </a:solidFill>
              </a:rPr>
              <a:t>课后作业</a:t>
            </a:r>
            <a:endParaRPr lang="zh-CN" altLang="en-US" sz="3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31764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微信图片_2020020117150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4780" y="793833"/>
            <a:ext cx="1234440" cy="1223010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2376805" y="2360295"/>
            <a:ext cx="4658995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5400" b="1" spc="3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谢谢您的观看</a:t>
            </a:r>
          </a:p>
        </p:txBody>
      </p:sp>
      <p:sp>
        <p:nvSpPr>
          <p:cNvPr id="7" name="矩形 6"/>
          <p:cNvSpPr/>
          <p:nvPr/>
        </p:nvSpPr>
        <p:spPr>
          <a:xfrm>
            <a:off x="2632710" y="3507740"/>
            <a:ext cx="4205412" cy="442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pc="226" dirty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</a:rPr>
              <a:t>北京市朝阳区教育研究中心  制作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193319"/>
            <a:ext cx="1882979" cy="331514"/>
          </a:xfrm>
          <a:solidFill>
            <a:srgbClr val="00B0F0"/>
          </a:solidFill>
        </p:spPr>
        <p:txBody>
          <a:bodyPr>
            <a:noAutofit/>
          </a:bodyPr>
          <a:lstStyle/>
          <a:p>
            <a:r>
              <a:rPr lang="zh-CN" altLang="en-US" sz="2000" dirty="0" smtClean="0"/>
              <a:t>选择题第</a:t>
            </a:r>
            <a:r>
              <a:rPr lang="en-US" altLang="zh-CN" sz="2000" dirty="0" smtClean="0"/>
              <a:t>1</a:t>
            </a:r>
            <a:r>
              <a:rPr lang="zh-CN" altLang="en-US" sz="2000" dirty="0" smtClean="0"/>
              <a:t>题</a:t>
            </a:r>
            <a:endParaRPr lang="zh-CN" altLang="en-US" sz="20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sz="1800" dirty="0" smtClean="0"/>
              <a:t>1.</a:t>
            </a:r>
            <a:r>
              <a:rPr lang="zh-CN" altLang="zh-CN" sz="1800" dirty="0" smtClean="0"/>
              <a:t>（</a:t>
            </a:r>
            <a:r>
              <a:rPr lang="en-US" altLang="zh-CN" sz="1800" dirty="0" smtClean="0"/>
              <a:t>2019 </a:t>
            </a:r>
            <a:r>
              <a:rPr lang="zh-CN" altLang="zh-CN" sz="1800" dirty="0" smtClean="0"/>
              <a:t>全国Ⅰ卷）近年来，提高供给质量是供给侧结构性改革的主攻方向，全面提高产品和服务质量是提升供给体系的中心任务。为此，国家开展质量提升行动。从</a:t>
            </a:r>
            <a:r>
              <a:rPr lang="zh-CN" altLang="zh-CN" sz="1800" b="1" dirty="0" smtClean="0">
                <a:solidFill>
                  <a:srgbClr val="FF0000"/>
                </a:solidFill>
              </a:rPr>
              <a:t>劳动价值论</a:t>
            </a:r>
            <a:r>
              <a:rPr lang="zh-CN" altLang="zh-CN" sz="1800" dirty="0" smtClean="0"/>
              <a:t>看，开展质量提升行动，是因为</a:t>
            </a:r>
            <a:r>
              <a:rPr lang="en-US" altLang="zh-CN" sz="1800" dirty="0" smtClean="0"/>
              <a:t>                                                                              </a:t>
            </a:r>
            <a:endParaRPr lang="zh-CN" altLang="zh-CN" sz="1800" dirty="0" smtClean="0"/>
          </a:p>
          <a:p>
            <a:r>
              <a:rPr lang="zh-CN" altLang="zh-CN" sz="1800" dirty="0" smtClean="0"/>
              <a:t>①商品的</a:t>
            </a:r>
            <a:r>
              <a:rPr lang="zh-CN" altLang="zh-CN" sz="1800" b="1" dirty="0" smtClean="0">
                <a:solidFill>
                  <a:srgbClr val="FF0000"/>
                </a:solidFill>
              </a:rPr>
              <a:t>质量</a:t>
            </a:r>
            <a:r>
              <a:rPr lang="zh-CN" altLang="zh-CN" sz="1800" dirty="0" smtClean="0"/>
              <a:t>是</a:t>
            </a:r>
            <a:r>
              <a:rPr lang="zh-CN" altLang="zh-CN" sz="1800" b="1" dirty="0" smtClean="0">
                <a:solidFill>
                  <a:srgbClr val="FF0000"/>
                </a:solidFill>
              </a:rPr>
              <a:t>衡量价值</a:t>
            </a:r>
            <a:r>
              <a:rPr lang="zh-CN" altLang="zh-CN" sz="1800" dirty="0" smtClean="0"/>
              <a:t>的天然尺度</a:t>
            </a:r>
          </a:p>
          <a:p>
            <a:r>
              <a:rPr lang="zh-CN" altLang="zh-CN" sz="1800" dirty="0" smtClean="0"/>
              <a:t>②商品的</a:t>
            </a:r>
            <a:r>
              <a:rPr lang="zh-CN" altLang="zh-CN" sz="1800" b="1" dirty="0" smtClean="0">
                <a:solidFill>
                  <a:srgbClr val="FF0000"/>
                </a:solidFill>
              </a:rPr>
              <a:t>质量决定</a:t>
            </a:r>
            <a:r>
              <a:rPr lang="zh-CN" altLang="zh-CN" sz="1800" dirty="0" smtClean="0"/>
              <a:t>了商品的</a:t>
            </a:r>
            <a:r>
              <a:rPr lang="zh-CN" altLang="zh-CN" sz="1800" b="1" dirty="0" smtClean="0">
                <a:solidFill>
                  <a:srgbClr val="FF0000"/>
                </a:solidFill>
              </a:rPr>
              <a:t>交换价值</a:t>
            </a:r>
          </a:p>
          <a:p>
            <a:r>
              <a:rPr lang="zh-CN" altLang="zh-CN" sz="1800" dirty="0" smtClean="0"/>
              <a:t>③商品的</a:t>
            </a:r>
            <a:r>
              <a:rPr lang="zh-CN" altLang="zh-CN" sz="1800" b="1" dirty="0" smtClean="0">
                <a:solidFill>
                  <a:srgbClr val="FF0000"/>
                </a:solidFill>
              </a:rPr>
              <a:t>使用价值是价值的物质承担者</a:t>
            </a:r>
          </a:p>
          <a:p>
            <a:r>
              <a:rPr lang="zh-CN" altLang="zh-CN" sz="1800" dirty="0" smtClean="0"/>
              <a:t>④商品的</a:t>
            </a:r>
            <a:r>
              <a:rPr lang="zh-CN" altLang="zh-CN" sz="1800" b="1" dirty="0" smtClean="0">
                <a:solidFill>
                  <a:srgbClr val="FF0000"/>
                </a:solidFill>
              </a:rPr>
              <a:t>质量</a:t>
            </a:r>
            <a:r>
              <a:rPr lang="zh-CN" altLang="zh-CN" sz="1800" dirty="0" smtClean="0"/>
              <a:t>与商品的</a:t>
            </a:r>
            <a:r>
              <a:rPr lang="zh-CN" altLang="zh-CN" sz="1800" b="1" dirty="0" smtClean="0">
                <a:solidFill>
                  <a:srgbClr val="FF0000"/>
                </a:solidFill>
              </a:rPr>
              <a:t>使用价值</a:t>
            </a:r>
            <a:r>
              <a:rPr lang="zh-CN" altLang="zh-CN" sz="1800" dirty="0" smtClean="0"/>
              <a:t>密切相关</a:t>
            </a:r>
          </a:p>
          <a:p>
            <a:r>
              <a:rPr lang="en-US" altLang="zh-CN" sz="1800" dirty="0" smtClean="0"/>
              <a:t>A.</a:t>
            </a:r>
            <a:r>
              <a:rPr lang="zh-CN" altLang="zh-CN" sz="1800" dirty="0" smtClean="0"/>
              <a:t>①②</a:t>
            </a:r>
            <a:r>
              <a:rPr lang="en-US" altLang="zh-CN" sz="1800" dirty="0" smtClean="0"/>
              <a:t>    B.</a:t>
            </a:r>
            <a:r>
              <a:rPr lang="zh-CN" altLang="zh-CN" sz="1800" dirty="0" smtClean="0"/>
              <a:t>①③</a:t>
            </a:r>
            <a:r>
              <a:rPr lang="en-US" altLang="zh-CN" sz="1800" dirty="0" smtClean="0"/>
              <a:t>    C.</a:t>
            </a:r>
            <a:r>
              <a:rPr lang="zh-CN" altLang="zh-CN" sz="1800" dirty="0" smtClean="0"/>
              <a:t>②④</a:t>
            </a:r>
            <a:r>
              <a:rPr lang="en-US" altLang="zh-CN" sz="1800" dirty="0" smtClean="0"/>
              <a:t>    D.</a:t>
            </a:r>
            <a:r>
              <a:rPr lang="zh-CN" altLang="zh-CN" sz="1800" dirty="0" smtClean="0"/>
              <a:t>③④</a:t>
            </a:r>
          </a:p>
          <a:p>
            <a:endParaRPr lang="zh-CN" altLang="en-US" sz="1800" dirty="0"/>
          </a:p>
        </p:txBody>
      </p:sp>
      <p:sp>
        <p:nvSpPr>
          <p:cNvPr id="4" name="Oval 5"/>
          <p:cNvSpPr>
            <a:spLocks noChangeArrowheads="1"/>
          </p:cNvSpPr>
          <p:nvPr/>
        </p:nvSpPr>
        <p:spPr bwMode="auto">
          <a:xfrm>
            <a:off x="3707296" y="1401975"/>
            <a:ext cx="1381539" cy="522418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 wrap="square" lIns="90000" tIns="46800" rIns="90000" bIns="46800" anchor="ctr">
            <a:spAutoFit/>
          </a:bodyPr>
          <a:lstStyle/>
          <a:p>
            <a:endParaRPr lang="zh-CN" altLang="en-US" sz="1800"/>
          </a:p>
        </p:txBody>
      </p:sp>
      <p:sp>
        <p:nvSpPr>
          <p:cNvPr id="5" name="AutoShape 14"/>
          <p:cNvSpPr>
            <a:spLocks noChangeArrowheads="1"/>
          </p:cNvSpPr>
          <p:nvPr/>
        </p:nvSpPr>
        <p:spPr bwMode="auto">
          <a:xfrm rot="5400000">
            <a:off x="4754771" y="1831701"/>
            <a:ext cx="538163" cy="433388"/>
          </a:xfrm>
          <a:custGeom>
            <a:avLst/>
            <a:gdLst>
              <a:gd name="T0" fmla="*/ 233940179 w 21600"/>
              <a:gd name="T1" fmla="*/ 0 h 21600"/>
              <a:gd name="T2" fmla="*/ 233940179 w 21600"/>
              <a:gd name="T3" fmla="*/ 98204417 h 21600"/>
              <a:gd name="T4" fmla="*/ 50063884 w 21600"/>
              <a:gd name="T5" fmla="*/ 174470953 h 21600"/>
              <a:gd name="T6" fmla="*/ 334067323 w 21600"/>
              <a:gd name="T7" fmla="*/ 4910241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lnTo>
                  <a:pt x="21600" y="6079"/>
                </a:lnTo>
                <a:close/>
              </a:path>
            </a:pathLst>
          </a:custGeom>
          <a:solidFill>
            <a:schemeClr val="accent1"/>
          </a:solidFill>
          <a:ln w="5080" cap="flat" cmpd="sng">
            <a:solidFill>
              <a:schemeClr val="tx1"/>
            </a:solidFill>
            <a:miter lim="800000"/>
            <a:headEnd/>
            <a:tailEnd/>
          </a:ln>
          <a:effectLst>
            <a:prstShdw prst="shdw11">
              <a:schemeClr val="bg2">
                <a:alpha val="50000"/>
              </a:schemeClr>
            </a:prstShdw>
          </a:effec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5234608" y="159026"/>
            <a:ext cx="3909392" cy="1938992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sz="2400" dirty="0" smtClean="0">
                <a:latin typeface="楷体" pitchFamily="49" charset="-122"/>
                <a:ea typeface="楷体" pitchFamily="49" charset="-122"/>
              </a:rPr>
              <a:t>劳动具有</a:t>
            </a:r>
            <a:r>
              <a:rPr lang="zh-CN" altLang="zh-CN" sz="24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二重性</a:t>
            </a:r>
            <a:r>
              <a:rPr lang="zh-CN" altLang="zh-CN" sz="2400" dirty="0" smtClean="0">
                <a:latin typeface="楷体" pitchFamily="49" charset="-122"/>
                <a:ea typeface="楷体" pitchFamily="49" charset="-122"/>
              </a:rPr>
              <a:t>，具体劳动创造商品的使用价值，抽象劳动创造商品的价值，</a:t>
            </a:r>
            <a:r>
              <a:rPr lang="zh-CN" altLang="zh-CN" sz="24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使用价值是价值的物质承担者</a:t>
            </a:r>
            <a:r>
              <a:rPr lang="zh-CN" altLang="zh-CN" sz="2400" dirty="0" smtClean="0">
                <a:latin typeface="楷体" pitchFamily="49" charset="-122"/>
                <a:ea typeface="楷体" pitchFamily="49" charset="-122"/>
              </a:rPr>
              <a:t>，</a:t>
            </a:r>
            <a:r>
              <a:rPr lang="zh-CN" altLang="zh-CN" sz="24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价值量是商品交换的基础</a:t>
            </a:r>
            <a:r>
              <a:rPr lang="zh-CN" altLang="zh-CN" sz="2400" dirty="0" smtClean="0">
                <a:latin typeface="楷体" pitchFamily="49" charset="-122"/>
                <a:ea typeface="楷体" pitchFamily="49" charset="-122"/>
              </a:rPr>
              <a:t>。</a:t>
            </a:r>
            <a:endParaRPr lang="zh-CN" altLang="en-US" sz="2400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7" name="AutoShape 14"/>
          <p:cNvSpPr>
            <a:spLocks noChangeArrowheads="1"/>
          </p:cNvSpPr>
          <p:nvPr/>
        </p:nvSpPr>
        <p:spPr bwMode="auto">
          <a:xfrm rot="154321">
            <a:off x="4410063" y="977023"/>
            <a:ext cx="837330" cy="433388"/>
          </a:xfrm>
          <a:custGeom>
            <a:avLst/>
            <a:gdLst>
              <a:gd name="T0" fmla="*/ 233940179 w 21600"/>
              <a:gd name="T1" fmla="*/ 0 h 21600"/>
              <a:gd name="T2" fmla="*/ 233940179 w 21600"/>
              <a:gd name="T3" fmla="*/ 98204417 h 21600"/>
              <a:gd name="T4" fmla="*/ 50063884 w 21600"/>
              <a:gd name="T5" fmla="*/ 174470953 h 21600"/>
              <a:gd name="T6" fmla="*/ 334067323 w 21600"/>
              <a:gd name="T7" fmla="*/ 4910241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lnTo>
                  <a:pt x="21600" y="6079"/>
                </a:lnTo>
                <a:close/>
              </a:path>
            </a:pathLst>
          </a:custGeom>
          <a:solidFill>
            <a:schemeClr val="accent1"/>
          </a:solidFill>
          <a:ln w="5080" cap="flat" cmpd="sng">
            <a:solidFill>
              <a:schemeClr val="tx1"/>
            </a:solidFill>
            <a:miter lim="800000"/>
            <a:headEnd/>
            <a:tailEnd/>
          </a:ln>
          <a:effectLst>
            <a:prstShdw prst="shdw11">
              <a:schemeClr val="bg2">
                <a:alpha val="50000"/>
              </a:schemeClr>
            </a:prstShdw>
          </a:effec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5065643" y="2358888"/>
            <a:ext cx="3909392" cy="1569660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sz="24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社会必要劳动时间决定商品价值量的大小</a:t>
            </a:r>
            <a:r>
              <a:rPr lang="zh-CN" altLang="zh-CN" sz="2400" dirty="0" smtClean="0">
                <a:latin typeface="楷体" pitchFamily="49" charset="-122"/>
                <a:ea typeface="楷体" pitchFamily="49" charset="-122"/>
              </a:rPr>
              <a:t>，决定商品的交换价值，劳动时间是衡量价值的天然尺度。</a:t>
            </a:r>
            <a:endParaRPr lang="zh-CN" altLang="en-US" sz="2400" dirty="0" smtClean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2655472" y="178491"/>
            <a:ext cx="1996041" cy="461665"/>
          </a:xfrm>
          <a:prstGeom prst="rect">
            <a:avLst/>
          </a:prstGeom>
          <a:solidFill>
            <a:srgbClr val="FFFF00"/>
          </a:solidFill>
          <a:ln w="9525" cmpd="sng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zh-CN" altLang="en-US" sz="2400" b="1" dirty="0" smtClean="0">
                <a:solidFill>
                  <a:srgbClr val="FF3300"/>
                </a:solidFill>
                <a:latin typeface="楷体_GB2312" pitchFamily="1" charset="-122"/>
                <a:ea typeface="楷体_GB2312" pitchFamily="1" charset="-122"/>
              </a:rPr>
              <a:t>正确答案：</a:t>
            </a:r>
            <a:r>
              <a:rPr lang="en-US" altLang="zh-CN" sz="2400" b="1" dirty="0" smtClean="0">
                <a:solidFill>
                  <a:srgbClr val="FF3300"/>
                </a:solidFill>
                <a:latin typeface="楷体_GB2312" pitchFamily="1" charset="-122"/>
                <a:ea typeface="楷体_GB2312" pitchFamily="1" charset="-122"/>
              </a:rPr>
              <a:t>D</a:t>
            </a:r>
            <a:endParaRPr lang="zh-CN" altLang="en-US" sz="2400" b="1" dirty="0">
              <a:solidFill>
                <a:srgbClr val="FF3300"/>
              </a:solidFill>
              <a:latin typeface="楷体_GB2312" pitchFamily="1" charset="-122"/>
              <a:ea typeface="楷体_GB2312" pitchFamily="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193319"/>
            <a:ext cx="1882979" cy="331514"/>
          </a:xfrm>
          <a:solidFill>
            <a:srgbClr val="00B0F0"/>
          </a:solidFill>
        </p:spPr>
        <p:txBody>
          <a:bodyPr>
            <a:noAutofit/>
          </a:bodyPr>
          <a:lstStyle/>
          <a:p>
            <a:r>
              <a:rPr lang="zh-CN" altLang="en-US" sz="2000" dirty="0" smtClean="0"/>
              <a:t>选择题第</a:t>
            </a:r>
            <a:r>
              <a:rPr lang="en-US" altLang="zh-CN" sz="2000" dirty="0" smtClean="0"/>
              <a:t>2</a:t>
            </a:r>
            <a:r>
              <a:rPr lang="zh-CN" altLang="en-US" sz="2000" dirty="0" smtClean="0"/>
              <a:t>题</a:t>
            </a:r>
            <a:endParaRPr lang="zh-CN" altLang="en-US" sz="20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sz="1600" dirty="0" smtClean="0"/>
              <a:t> 2.</a:t>
            </a:r>
            <a:r>
              <a:rPr lang="zh-CN" altLang="zh-CN" sz="1600" dirty="0" smtClean="0"/>
              <a:t>（</a:t>
            </a:r>
            <a:r>
              <a:rPr lang="en-US" altLang="zh-CN" sz="1600" dirty="0" smtClean="0"/>
              <a:t>2019</a:t>
            </a:r>
            <a:r>
              <a:rPr lang="zh-CN" altLang="zh-CN" sz="1600" dirty="0" smtClean="0"/>
              <a:t>朝阳高三期中）开学初，小源到建设银行营业网点兑换了此前在网上预约的中国高铁</a:t>
            </a:r>
            <a:r>
              <a:rPr lang="zh-CN" altLang="zh-CN" sz="1600" b="1" dirty="0" smtClean="0">
                <a:solidFill>
                  <a:srgbClr val="FF0000"/>
                </a:solidFill>
              </a:rPr>
              <a:t>纪念币</a:t>
            </a:r>
            <a:r>
              <a:rPr lang="zh-CN" altLang="zh-CN" sz="1600" dirty="0" smtClean="0"/>
              <a:t>。这枚纪念币由中国人民银行发行，面额</a:t>
            </a:r>
            <a:r>
              <a:rPr lang="en-US" altLang="zh-CN" sz="1600" dirty="0" smtClean="0"/>
              <a:t>10</a:t>
            </a:r>
            <a:r>
              <a:rPr lang="zh-CN" altLang="zh-CN" sz="1600" dirty="0" smtClean="0"/>
              <a:t>元，每人限兑</a:t>
            </a:r>
            <a:r>
              <a:rPr lang="en-US" altLang="zh-CN" sz="1600" dirty="0" smtClean="0"/>
              <a:t>20</a:t>
            </a:r>
            <a:r>
              <a:rPr lang="zh-CN" altLang="zh-CN" sz="1600" dirty="0" smtClean="0"/>
              <a:t>枚，且需要提前预约。小源打算与班上同学分享自己的喜悦。他可以向大家这样介绍</a:t>
            </a:r>
            <a:r>
              <a:rPr lang="en-US" altLang="zh-CN" sz="1600" dirty="0" smtClean="0"/>
              <a:t>                                               </a:t>
            </a:r>
            <a:endParaRPr lang="zh-CN" altLang="zh-CN" sz="1600" dirty="0" smtClean="0"/>
          </a:p>
          <a:p>
            <a:r>
              <a:rPr lang="en-US" altLang="zh-CN" sz="1600" dirty="0" smtClean="0"/>
              <a:t>  </a:t>
            </a:r>
            <a:r>
              <a:rPr lang="zh-CN" altLang="zh-CN" sz="1600" dirty="0" smtClean="0"/>
              <a:t>①纪念币面额和</a:t>
            </a:r>
            <a:r>
              <a:rPr lang="zh-CN" altLang="zh-CN" sz="1600" b="1" dirty="0" smtClean="0">
                <a:solidFill>
                  <a:srgbClr val="FF0000"/>
                </a:solidFill>
              </a:rPr>
              <a:t>实际购买力</a:t>
            </a:r>
            <a:r>
              <a:rPr lang="zh-CN" altLang="zh-CN" sz="1600" dirty="0" smtClean="0"/>
              <a:t>都是由中国人民银行规定的</a:t>
            </a:r>
            <a:r>
              <a:rPr lang="en-US" altLang="zh-CN" sz="1600" dirty="0" smtClean="0"/>
              <a:t>      </a:t>
            </a:r>
            <a:endParaRPr lang="zh-CN" altLang="zh-CN" sz="1600" dirty="0" smtClean="0"/>
          </a:p>
          <a:p>
            <a:r>
              <a:rPr lang="en-US" altLang="zh-CN" sz="1600" dirty="0" smtClean="0"/>
              <a:t>  </a:t>
            </a:r>
            <a:r>
              <a:rPr lang="zh-CN" altLang="zh-CN" sz="1600" dirty="0" smtClean="0"/>
              <a:t>②纪念币可以直接</a:t>
            </a:r>
            <a:r>
              <a:rPr lang="zh-CN" altLang="zh-CN" sz="1600" b="1" dirty="0" smtClean="0">
                <a:solidFill>
                  <a:srgbClr val="FF0000"/>
                </a:solidFill>
              </a:rPr>
              <a:t>购买商品</a:t>
            </a:r>
            <a:r>
              <a:rPr lang="zh-CN" altLang="zh-CN" sz="1600" dirty="0" smtClean="0"/>
              <a:t>，也具有</a:t>
            </a:r>
            <a:r>
              <a:rPr lang="zh-CN" altLang="zh-CN" sz="1600" b="1" dirty="0" smtClean="0">
                <a:solidFill>
                  <a:srgbClr val="FF0000"/>
                </a:solidFill>
              </a:rPr>
              <a:t>支付手段等货币职能</a:t>
            </a:r>
          </a:p>
          <a:p>
            <a:r>
              <a:rPr lang="en-US" altLang="zh-CN" sz="1600" dirty="0" smtClean="0"/>
              <a:t>  </a:t>
            </a:r>
            <a:r>
              <a:rPr lang="zh-CN" altLang="zh-CN" sz="1600" dirty="0" smtClean="0"/>
              <a:t>③纪念币发行量有限，具有一定的</a:t>
            </a:r>
            <a:r>
              <a:rPr lang="zh-CN" altLang="zh-CN" sz="1600" b="1" dirty="0" smtClean="0">
                <a:solidFill>
                  <a:srgbClr val="FF0000"/>
                </a:solidFill>
              </a:rPr>
              <a:t>收藏价值</a:t>
            </a:r>
            <a:r>
              <a:rPr lang="zh-CN" altLang="zh-CN" sz="1600" dirty="0" smtClean="0"/>
              <a:t>和</a:t>
            </a:r>
            <a:r>
              <a:rPr lang="zh-CN" altLang="zh-CN" sz="1600" b="1" dirty="0" smtClean="0">
                <a:solidFill>
                  <a:srgbClr val="FF0000"/>
                </a:solidFill>
              </a:rPr>
              <a:t>升值空间</a:t>
            </a:r>
          </a:p>
          <a:p>
            <a:r>
              <a:rPr lang="en-US" altLang="zh-CN" sz="1600" dirty="0" smtClean="0"/>
              <a:t>  </a:t>
            </a:r>
            <a:r>
              <a:rPr lang="zh-CN" altLang="zh-CN" sz="1600" dirty="0" smtClean="0"/>
              <a:t>④纪念币</a:t>
            </a:r>
            <a:r>
              <a:rPr lang="zh-CN" altLang="zh-CN" sz="1600" b="1" dirty="0" smtClean="0">
                <a:solidFill>
                  <a:srgbClr val="FF0000"/>
                </a:solidFill>
              </a:rPr>
              <a:t>不能与同面额人民币等值流通</a:t>
            </a:r>
            <a:r>
              <a:rPr lang="zh-CN" altLang="zh-CN" sz="1600" dirty="0" smtClean="0"/>
              <a:t>，必须在规定时间地点使用</a:t>
            </a:r>
          </a:p>
          <a:p>
            <a:pPr lvl="0"/>
            <a:r>
              <a:rPr lang="en-US" altLang="zh-CN" sz="1600" dirty="0" smtClean="0"/>
              <a:t>A .</a:t>
            </a:r>
            <a:r>
              <a:rPr lang="zh-CN" altLang="zh-CN" sz="1600" dirty="0" smtClean="0"/>
              <a:t>①</a:t>
            </a:r>
            <a:r>
              <a:rPr lang="zh-CN" altLang="zh-CN" sz="1600" dirty="0" smtClean="0"/>
              <a:t>③</a:t>
            </a:r>
            <a:r>
              <a:rPr lang="en-US" altLang="zh-CN" sz="1600" dirty="0" smtClean="0"/>
              <a:t>    B</a:t>
            </a:r>
            <a:r>
              <a:rPr lang="zh-CN" altLang="zh-CN" sz="1600" dirty="0" smtClean="0"/>
              <a:t>．①④</a:t>
            </a:r>
            <a:r>
              <a:rPr lang="en-US" altLang="zh-CN" sz="1600" dirty="0" smtClean="0"/>
              <a:t>    C</a:t>
            </a:r>
            <a:r>
              <a:rPr lang="zh-CN" altLang="zh-CN" sz="1600" dirty="0" smtClean="0"/>
              <a:t>．②③</a:t>
            </a:r>
            <a:r>
              <a:rPr lang="en-US" altLang="zh-CN" sz="1600" dirty="0" smtClean="0"/>
              <a:t>    D</a:t>
            </a:r>
            <a:r>
              <a:rPr lang="zh-CN" altLang="zh-CN" sz="1600" dirty="0" smtClean="0"/>
              <a:t>．②④</a:t>
            </a:r>
          </a:p>
          <a:p>
            <a:endParaRPr lang="zh-CN" altLang="en-US" sz="1600" dirty="0"/>
          </a:p>
        </p:txBody>
      </p:sp>
      <p:pic>
        <p:nvPicPr>
          <p:cNvPr id="4" name="图片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5671" y="2003149"/>
            <a:ext cx="2369668" cy="156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2635593" y="128796"/>
            <a:ext cx="1996041" cy="461665"/>
          </a:xfrm>
          <a:prstGeom prst="rect">
            <a:avLst/>
          </a:prstGeom>
          <a:solidFill>
            <a:srgbClr val="FFFF00"/>
          </a:solidFill>
          <a:ln w="9525" cmpd="sng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zh-CN" altLang="en-US" sz="2400" b="1" dirty="0" smtClean="0">
                <a:solidFill>
                  <a:srgbClr val="FF3300"/>
                </a:solidFill>
                <a:latin typeface="楷体_GB2312" pitchFamily="1" charset="-122"/>
                <a:ea typeface="楷体_GB2312" pitchFamily="1" charset="-122"/>
              </a:rPr>
              <a:t>正确答案：</a:t>
            </a:r>
            <a:r>
              <a:rPr lang="en-US" altLang="zh-CN" sz="2400" b="1" dirty="0" smtClean="0">
                <a:solidFill>
                  <a:srgbClr val="FF3300"/>
                </a:solidFill>
                <a:latin typeface="楷体_GB2312" pitchFamily="1" charset="-122"/>
                <a:ea typeface="楷体_GB2312" pitchFamily="1" charset="-122"/>
              </a:rPr>
              <a:t>C</a:t>
            </a:r>
            <a:endParaRPr lang="zh-CN" altLang="en-US" sz="2400" b="1" dirty="0">
              <a:solidFill>
                <a:srgbClr val="FF3300"/>
              </a:solidFill>
              <a:latin typeface="楷体_GB2312" pitchFamily="1" charset="-122"/>
              <a:ea typeface="楷体_GB2312" pitchFamily="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193319"/>
            <a:ext cx="1882979" cy="331514"/>
          </a:xfrm>
          <a:solidFill>
            <a:srgbClr val="00B0F0"/>
          </a:solidFill>
        </p:spPr>
        <p:txBody>
          <a:bodyPr>
            <a:noAutofit/>
          </a:bodyPr>
          <a:lstStyle/>
          <a:p>
            <a:r>
              <a:rPr lang="zh-CN" altLang="en-US" sz="2000" dirty="0" smtClean="0"/>
              <a:t>选择题第</a:t>
            </a:r>
            <a:r>
              <a:rPr lang="en-US" altLang="zh-CN" sz="2000" dirty="0" smtClean="0"/>
              <a:t>3</a:t>
            </a:r>
            <a:r>
              <a:rPr lang="zh-CN" altLang="en-US" sz="2000" dirty="0" smtClean="0"/>
              <a:t>题</a:t>
            </a:r>
            <a:endParaRPr lang="zh-CN" altLang="en-US" sz="20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sz="1800" dirty="0" smtClean="0"/>
              <a:t> 3. </a:t>
            </a:r>
            <a:r>
              <a:rPr lang="zh-CN" altLang="zh-CN" sz="1800" dirty="0" smtClean="0"/>
              <a:t>（</a:t>
            </a:r>
            <a:r>
              <a:rPr lang="en-US" altLang="zh-CN" sz="1800" dirty="0" smtClean="0"/>
              <a:t>2017</a:t>
            </a:r>
            <a:r>
              <a:rPr lang="zh-CN" altLang="zh-CN" sz="1800" dirty="0" smtClean="0"/>
              <a:t>北京海淀期中）货币作为固定充当一般等价物的商品，在商品经济中发挥着重要作用。以下关于</a:t>
            </a:r>
            <a:r>
              <a:rPr lang="zh-CN" altLang="zh-CN" sz="1800" b="1" dirty="0" smtClean="0">
                <a:solidFill>
                  <a:srgbClr val="FF0000"/>
                </a:solidFill>
              </a:rPr>
              <a:t>货币职能</a:t>
            </a:r>
            <a:r>
              <a:rPr lang="zh-CN" altLang="zh-CN" sz="1800" dirty="0" smtClean="0"/>
              <a:t>及其作用表述正确的是</a:t>
            </a:r>
            <a:r>
              <a:rPr lang="en-US" altLang="zh-CN" sz="1800" dirty="0" smtClean="0"/>
              <a:t>                                                   </a:t>
            </a:r>
            <a:endParaRPr lang="zh-CN" altLang="zh-CN" sz="1800" dirty="0" smtClean="0"/>
          </a:p>
          <a:p>
            <a:r>
              <a:rPr lang="en-US" altLang="zh-CN" sz="1800" dirty="0" smtClean="0"/>
              <a:t>A.</a:t>
            </a:r>
            <a:r>
              <a:rPr lang="zh-CN" altLang="zh-CN" sz="1800" dirty="0" smtClean="0"/>
              <a:t>流通手段——保障信用系统的运行</a:t>
            </a:r>
          </a:p>
          <a:p>
            <a:r>
              <a:rPr lang="en-US" altLang="zh-CN" sz="1800" dirty="0" smtClean="0"/>
              <a:t>B.</a:t>
            </a:r>
            <a:r>
              <a:rPr lang="zh-CN" altLang="zh-CN" sz="1800" dirty="0" smtClean="0"/>
              <a:t>支付手段——允许资金积累</a:t>
            </a:r>
          </a:p>
          <a:p>
            <a:r>
              <a:rPr lang="en-US" altLang="zh-CN" sz="1800" dirty="0" smtClean="0"/>
              <a:t>C.</a:t>
            </a:r>
            <a:r>
              <a:rPr lang="zh-CN" altLang="zh-CN" sz="1800" dirty="0" smtClean="0"/>
              <a:t>贮藏手段——省去了物物交换的麻烦</a:t>
            </a:r>
          </a:p>
          <a:p>
            <a:r>
              <a:rPr lang="en-US" altLang="zh-CN" sz="1800" dirty="0" smtClean="0"/>
              <a:t>D.</a:t>
            </a:r>
            <a:r>
              <a:rPr lang="zh-CN" altLang="zh-CN" sz="1800" dirty="0" smtClean="0"/>
              <a:t>价值尺度——能够比较不同商品的价值</a:t>
            </a:r>
          </a:p>
          <a:p>
            <a:endParaRPr lang="zh-CN" altLang="en-US" sz="1800" dirty="0"/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2834376" y="128795"/>
            <a:ext cx="1996041" cy="461665"/>
          </a:xfrm>
          <a:prstGeom prst="rect">
            <a:avLst/>
          </a:prstGeom>
          <a:solidFill>
            <a:srgbClr val="FFFF00"/>
          </a:solidFill>
          <a:ln w="9525" cmpd="sng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zh-CN" altLang="en-US" sz="2400" b="1" dirty="0" smtClean="0">
                <a:solidFill>
                  <a:srgbClr val="FF3300"/>
                </a:solidFill>
                <a:latin typeface="楷体_GB2312" pitchFamily="1" charset="-122"/>
                <a:ea typeface="楷体_GB2312" pitchFamily="1" charset="-122"/>
              </a:rPr>
              <a:t>正确答案：</a:t>
            </a:r>
            <a:r>
              <a:rPr lang="en-US" altLang="zh-CN" sz="2400" b="1" dirty="0" smtClean="0">
                <a:solidFill>
                  <a:srgbClr val="FF3300"/>
                </a:solidFill>
                <a:latin typeface="楷体_GB2312" pitchFamily="1" charset="-122"/>
                <a:ea typeface="楷体_GB2312" pitchFamily="1" charset="-122"/>
              </a:rPr>
              <a:t>D</a:t>
            </a:r>
            <a:endParaRPr lang="zh-CN" altLang="en-US" sz="2400" b="1" dirty="0">
              <a:solidFill>
                <a:srgbClr val="FF3300"/>
              </a:solidFill>
              <a:latin typeface="楷体_GB2312" pitchFamily="1" charset="-122"/>
              <a:ea typeface="楷体_GB2312" pitchFamily="1" charset="-122"/>
            </a:endParaRPr>
          </a:p>
        </p:txBody>
      </p:sp>
      <p:sp>
        <p:nvSpPr>
          <p:cNvPr id="6" name="Line 18"/>
          <p:cNvSpPr>
            <a:spLocks noChangeShapeType="1"/>
          </p:cNvSpPr>
          <p:nvPr/>
        </p:nvSpPr>
        <p:spPr bwMode="auto">
          <a:xfrm>
            <a:off x="1610139" y="1818861"/>
            <a:ext cx="1580321" cy="854765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headEnd type="triangle" w="med" len="med"/>
            <a:tailEnd type="triangle" w="med" len="med"/>
          </a:ln>
        </p:spPr>
        <p:txBody>
          <a:bodyPr wrap="square" lIns="90000" tIns="46800" rIns="90000" bIns="46800" anchor="ctr">
            <a:spAutoFit/>
          </a:bodyPr>
          <a:lstStyle/>
          <a:p>
            <a:endParaRPr lang="zh-CN" altLang="en-US"/>
          </a:p>
        </p:txBody>
      </p:sp>
      <p:sp>
        <p:nvSpPr>
          <p:cNvPr id="7" name="Line 18"/>
          <p:cNvSpPr>
            <a:spLocks noChangeShapeType="1"/>
          </p:cNvSpPr>
          <p:nvPr/>
        </p:nvSpPr>
        <p:spPr bwMode="auto">
          <a:xfrm flipV="1">
            <a:off x="1494181" y="1828800"/>
            <a:ext cx="1606828" cy="500272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headEnd type="triangle" w="med" len="med"/>
            <a:tailEnd type="triangle" w="med" len="med"/>
          </a:ln>
        </p:spPr>
        <p:txBody>
          <a:bodyPr wrap="square" lIns="90000" tIns="46800" rIns="90000" bIns="46800" anchor="ctr">
            <a:spAutoFit/>
          </a:bodyPr>
          <a:lstStyle/>
          <a:p>
            <a:endParaRPr lang="zh-CN" altLang="en-US"/>
          </a:p>
        </p:txBody>
      </p:sp>
      <p:sp>
        <p:nvSpPr>
          <p:cNvPr id="8" name="Line 18"/>
          <p:cNvSpPr>
            <a:spLocks noChangeShapeType="1"/>
          </p:cNvSpPr>
          <p:nvPr/>
        </p:nvSpPr>
        <p:spPr bwMode="auto">
          <a:xfrm flipV="1">
            <a:off x="1487555" y="2229679"/>
            <a:ext cx="1606828" cy="500272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headEnd type="triangle" w="med" len="med"/>
            <a:tailEnd type="triangle" w="med" len="med"/>
          </a:ln>
        </p:spPr>
        <p:txBody>
          <a:bodyPr wrap="square" lIns="90000" tIns="46800" rIns="90000" bIns="46800" anchor="ctr">
            <a:spAutoFit/>
          </a:bodyPr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193319"/>
            <a:ext cx="1882979" cy="331514"/>
          </a:xfrm>
          <a:solidFill>
            <a:srgbClr val="00B0F0"/>
          </a:solidFill>
        </p:spPr>
        <p:txBody>
          <a:bodyPr>
            <a:noAutofit/>
          </a:bodyPr>
          <a:lstStyle/>
          <a:p>
            <a:r>
              <a:rPr lang="zh-CN" altLang="en-US" sz="2000" dirty="0" smtClean="0"/>
              <a:t>选择题第</a:t>
            </a:r>
            <a:r>
              <a:rPr lang="en-US" altLang="zh-CN" sz="2000" dirty="0" smtClean="0"/>
              <a:t>4</a:t>
            </a:r>
            <a:r>
              <a:rPr lang="zh-CN" altLang="en-US" sz="2000" dirty="0" smtClean="0"/>
              <a:t>题</a:t>
            </a:r>
            <a:endParaRPr lang="zh-CN" altLang="en-US" sz="20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altLang="zh-CN" sz="1800" dirty="0" smtClean="0"/>
              <a:t>4. </a:t>
            </a:r>
            <a:r>
              <a:rPr lang="zh-CN" altLang="zh-CN" sz="1800" dirty="0" smtClean="0"/>
              <a:t>（</a:t>
            </a:r>
            <a:r>
              <a:rPr lang="en-US" altLang="zh-CN" sz="1800" dirty="0" smtClean="0"/>
              <a:t>2018</a:t>
            </a:r>
            <a:r>
              <a:rPr lang="zh-CN" altLang="zh-CN" sz="1800" dirty="0" smtClean="0"/>
              <a:t>北京东城一模）以支付宝、微信转账为代表的扫码支付带给</a:t>
            </a:r>
            <a:r>
              <a:rPr lang="zh-CN" altLang="zh-CN" sz="1800" b="1" dirty="0" smtClean="0">
                <a:solidFill>
                  <a:srgbClr val="FF0000"/>
                </a:solidFill>
              </a:rPr>
              <a:t>世人全新的消费体验</a:t>
            </a:r>
            <a:r>
              <a:rPr lang="zh-CN" altLang="zh-CN" sz="1800" dirty="0" smtClean="0"/>
              <a:t>，真正实现了“</a:t>
            </a:r>
            <a:r>
              <a:rPr lang="zh-CN" altLang="zh-CN" sz="1800" b="1" dirty="0" smtClean="0">
                <a:solidFill>
                  <a:srgbClr val="FF0000"/>
                </a:solidFill>
              </a:rPr>
              <a:t>出门不用带钱包，一部手机走天下</a:t>
            </a:r>
            <a:r>
              <a:rPr lang="zh-CN" altLang="zh-CN" sz="1800" dirty="0" smtClean="0"/>
              <a:t>”。</a:t>
            </a:r>
            <a:r>
              <a:rPr lang="zh-CN" altLang="zh-CN" sz="1800" b="1" dirty="0" smtClean="0">
                <a:solidFill>
                  <a:srgbClr val="FF0000"/>
                </a:solidFill>
              </a:rPr>
              <a:t>在国外，“中国式支付”也随处可见，成为当地消费者支付的新潮流。</a:t>
            </a:r>
            <a:r>
              <a:rPr lang="zh-CN" altLang="zh-CN" sz="1800" dirty="0" smtClean="0"/>
              <a:t>上述报道说明</a:t>
            </a:r>
            <a:r>
              <a:rPr lang="en-US" altLang="zh-CN" sz="1800" dirty="0" smtClean="0"/>
              <a:t>                                                                 </a:t>
            </a:r>
            <a:endParaRPr lang="zh-CN" altLang="zh-CN" sz="1800" dirty="0" smtClean="0"/>
          </a:p>
          <a:p>
            <a:r>
              <a:rPr lang="zh-CN" altLang="zh-CN" sz="1800" dirty="0" smtClean="0"/>
              <a:t>①支付宝和微信转账功能体现的是货币的</a:t>
            </a:r>
            <a:r>
              <a:rPr lang="zh-CN" altLang="zh-CN" sz="1800" b="1" dirty="0" smtClean="0">
                <a:solidFill>
                  <a:srgbClr val="FF0000"/>
                </a:solidFill>
              </a:rPr>
              <a:t>价值尺度</a:t>
            </a:r>
            <a:r>
              <a:rPr lang="zh-CN" altLang="zh-CN" sz="1800" dirty="0" smtClean="0"/>
              <a:t>职能</a:t>
            </a:r>
          </a:p>
          <a:p>
            <a:r>
              <a:rPr lang="zh-CN" altLang="zh-CN" sz="1800" dirty="0" smtClean="0"/>
              <a:t>②扫码支付改变了人们消费的</a:t>
            </a:r>
            <a:r>
              <a:rPr lang="zh-CN" altLang="zh-CN" sz="1800" b="1" dirty="0" smtClean="0">
                <a:solidFill>
                  <a:srgbClr val="FF0000"/>
                </a:solidFill>
              </a:rPr>
              <a:t>对象</a:t>
            </a:r>
            <a:r>
              <a:rPr lang="zh-CN" altLang="zh-CN" sz="1800" dirty="0" smtClean="0"/>
              <a:t>和</a:t>
            </a:r>
            <a:r>
              <a:rPr lang="zh-CN" altLang="zh-CN" sz="1800" b="1" dirty="0" smtClean="0">
                <a:solidFill>
                  <a:srgbClr val="FF0000"/>
                </a:solidFill>
              </a:rPr>
              <a:t>方式</a:t>
            </a:r>
          </a:p>
          <a:p>
            <a:r>
              <a:rPr lang="zh-CN" altLang="zh-CN" sz="1800" dirty="0" smtClean="0"/>
              <a:t>③“中国式支付”走出国门，引领世界潮流</a:t>
            </a:r>
          </a:p>
          <a:p>
            <a:r>
              <a:rPr lang="zh-CN" altLang="zh-CN" sz="1800" dirty="0" smtClean="0"/>
              <a:t>④“中国式支付”减少了交易中现金的使用，方便快捷</a:t>
            </a:r>
          </a:p>
          <a:p>
            <a:r>
              <a:rPr lang="en-US" altLang="zh-CN" sz="1800" dirty="0" smtClean="0"/>
              <a:t>A.</a:t>
            </a:r>
            <a:r>
              <a:rPr lang="zh-CN" altLang="zh-CN" sz="1800" dirty="0" smtClean="0"/>
              <a:t>①②</a:t>
            </a:r>
            <a:r>
              <a:rPr lang="en-US" altLang="zh-CN" sz="1800" dirty="0" smtClean="0"/>
              <a:t>	   B. </a:t>
            </a:r>
            <a:r>
              <a:rPr lang="zh-CN" altLang="zh-CN" sz="1800" dirty="0" smtClean="0"/>
              <a:t>②③</a:t>
            </a:r>
            <a:r>
              <a:rPr lang="en-US" altLang="zh-CN" sz="1800" dirty="0" smtClean="0"/>
              <a:t>	     C.</a:t>
            </a:r>
            <a:r>
              <a:rPr lang="zh-CN" altLang="zh-CN" sz="1800" dirty="0" smtClean="0"/>
              <a:t>②④</a:t>
            </a:r>
            <a:r>
              <a:rPr lang="en-US" altLang="zh-CN" sz="1800" dirty="0" smtClean="0"/>
              <a:t>	      D.</a:t>
            </a:r>
            <a:r>
              <a:rPr lang="zh-CN" altLang="zh-CN" sz="1800" dirty="0" smtClean="0"/>
              <a:t>③④</a:t>
            </a:r>
          </a:p>
          <a:p>
            <a:endParaRPr lang="zh-CN" altLang="en-US" sz="1800" dirty="0"/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2685290" y="139652"/>
            <a:ext cx="1996041" cy="461665"/>
          </a:xfrm>
          <a:prstGeom prst="rect">
            <a:avLst/>
          </a:prstGeom>
          <a:solidFill>
            <a:srgbClr val="FFFF00"/>
          </a:solidFill>
          <a:ln w="9525" cmpd="sng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zh-CN" altLang="en-US" sz="2400" b="1" dirty="0" smtClean="0">
                <a:solidFill>
                  <a:srgbClr val="FF3300"/>
                </a:solidFill>
                <a:latin typeface="楷体_GB2312" pitchFamily="1" charset="-122"/>
                <a:ea typeface="楷体_GB2312" pitchFamily="1" charset="-122"/>
              </a:rPr>
              <a:t>正确答案：</a:t>
            </a:r>
            <a:r>
              <a:rPr lang="en-US" altLang="zh-CN" sz="2400" b="1" dirty="0" smtClean="0">
                <a:solidFill>
                  <a:srgbClr val="FF3300"/>
                </a:solidFill>
                <a:latin typeface="楷体_GB2312" pitchFamily="1" charset="-122"/>
                <a:ea typeface="楷体_GB2312" pitchFamily="1" charset="-122"/>
              </a:rPr>
              <a:t>D</a:t>
            </a:r>
            <a:endParaRPr lang="zh-CN" altLang="en-US" sz="2400" b="1" dirty="0">
              <a:solidFill>
                <a:srgbClr val="FF3300"/>
              </a:solidFill>
              <a:latin typeface="楷体_GB2312" pitchFamily="1" charset="-122"/>
              <a:ea typeface="楷体_GB2312" pitchFamily="1" charset="-122"/>
            </a:endParaRPr>
          </a:p>
        </p:txBody>
      </p:sp>
      <p:sp>
        <p:nvSpPr>
          <p:cNvPr id="6" name="Line 18"/>
          <p:cNvSpPr>
            <a:spLocks noChangeShapeType="1"/>
          </p:cNvSpPr>
          <p:nvPr/>
        </p:nvSpPr>
        <p:spPr bwMode="auto">
          <a:xfrm flipH="1">
            <a:off x="3250096" y="1888435"/>
            <a:ext cx="1162878" cy="1480929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headEnd type="triangle" w="med" len="med"/>
            <a:tailEnd type="triangle" w="med" len="med"/>
          </a:ln>
        </p:spPr>
        <p:txBody>
          <a:bodyPr wrap="square" lIns="90000" tIns="46800" rIns="90000" bIns="46800" anchor="ctr">
            <a:spAutoFit/>
          </a:bodyPr>
          <a:lstStyle/>
          <a:p>
            <a:endParaRPr lang="zh-CN" altLang="en-US"/>
          </a:p>
        </p:txBody>
      </p:sp>
      <p:sp>
        <p:nvSpPr>
          <p:cNvPr id="7" name="Oval 5"/>
          <p:cNvSpPr>
            <a:spLocks noChangeArrowheads="1"/>
          </p:cNvSpPr>
          <p:nvPr/>
        </p:nvSpPr>
        <p:spPr bwMode="auto">
          <a:xfrm>
            <a:off x="1441174" y="1401975"/>
            <a:ext cx="7136296" cy="522418"/>
          </a:xfrm>
          <a:prstGeom prst="ellipse">
            <a:avLst/>
          </a:prstGeom>
          <a:noFill/>
          <a:ln w="19050">
            <a:solidFill>
              <a:srgbClr val="002060"/>
            </a:solidFill>
            <a:round/>
            <a:headEnd/>
            <a:tailEnd/>
          </a:ln>
          <a:effectLst/>
        </p:spPr>
        <p:txBody>
          <a:bodyPr wrap="square" lIns="90000" tIns="46800" rIns="90000" bIns="46800" anchor="ctr">
            <a:spAutoFit/>
          </a:bodyPr>
          <a:lstStyle/>
          <a:p>
            <a:endParaRPr lang="zh-CN" altLang="en-US" sz="1800"/>
          </a:p>
        </p:txBody>
      </p:sp>
      <p:sp>
        <p:nvSpPr>
          <p:cNvPr id="8" name="Line 18"/>
          <p:cNvSpPr>
            <a:spLocks noChangeShapeType="1"/>
          </p:cNvSpPr>
          <p:nvPr/>
        </p:nvSpPr>
        <p:spPr bwMode="auto">
          <a:xfrm flipH="1">
            <a:off x="3670851" y="1381539"/>
            <a:ext cx="3226905" cy="2458277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headEnd type="triangle" w="med" len="med"/>
            <a:tailEnd type="triangle" w="med" len="med"/>
          </a:ln>
        </p:spPr>
        <p:txBody>
          <a:bodyPr wrap="square" lIns="90000" tIns="46800" rIns="90000" bIns="46800" anchor="ctr">
            <a:spAutoFit/>
          </a:bodyPr>
          <a:lstStyle/>
          <a:p>
            <a:endParaRPr lang="zh-CN" altLang="en-US"/>
          </a:p>
        </p:txBody>
      </p:sp>
      <p:sp>
        <p:nvSpPr>
          <p:cNvPr id="9" name="Oval 5"/>
          <p:cNvSpPr>
            <a:spLocks noChangeArrowheads="1"/>
          </p:cNvSpPr>
          <p:nvPr/>
        </p:nvSpPr>
        <p:spPr bwMode="auto">
          <a:xfrm>
            <a:off x="4482547" y="1047721"/>
            <a:ext cx="3995530" cy="522418"/>
          </a:xfrm>
          <a:prstGeom prst="ellipse">
            <a:avLst/>
          </a:prstGeom>
          <a:noFill/>
          <a:ln w="19050">
            <a:solidFill>
              <a:srgbClr val="002060"/>
            </a:solidFill>
            <a:round/>
            <a:headEnd/>
            <a:tailEnd/>
          </a:ln>
          <a:effectLst/>
        </p:spPr>
        <p:txBody>
          <a:bodyPr wrap="square" lIns="90000" tIns="46800" rIns="90000" bIns="46800" anchor="ctr">
            <a:spAutoFit/>
          </a:bodyPr>
          <a:lstStyle/>
          <a:p>
            <a:endParaRPr lang="zh-CN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193319"/>
            <a:ext cx="1882979" cy="331514"/>
          </a:xfrm>
          <a:solidFill>
            <a:srgbClr val="00B0F0"/>
          </a:solidFill>
        </p:spPr>
        <p:txBody>
          <a:bodyPr>
            <a:noAutofit/>
          </a:bodyPr>
          <a:lstStyle/>
          <a:p>
            <a:r>
              <a:rPr lang="zh-CN" altLang="en-US" sz="2000" dirty="0" smtClean="0"/>
              <a:t>选择题第</a:t>
            </a:r>
            <a:r>
              <a:rPr lang="en-US" altLang="zh-CN" sz="2000" dirty="0" smtClean="0"/>
              <a:t>5</a:t>
            </a:r>
            <a:r>
              <a:rPr lang="zh-CN" altLang="en-US" sz="2000" dirty="0" smtClean="0"/>
              <a:t>题</a:t>
            </a:r>
            <a:endParaRPr lang="zh-CN" altLang="en-US" sz="20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sz="1600" b="1" dirty="0" smtClean="0"/>
              <a:t>5.</a:t>
            </a:r>
            <a:r>
              <a:rPr lang="en-US" altLang="zh-CN" sz="1600" dirty="0" smtClean="0"/>
              <a:t> </a:t>
            </a:r>
            <a:r>
              <a:rPr lang="zh-CN" altLang="zh-CN" sz="1600" dirty="0" smtClean="0"/>
              <a:t>（</a:t>
            </a:r>
            <a:r>
              <a:rPr lang="en-US" altLang="zh-CN" sz="1600" dirty="0" smtClean="0"/>
              <a:t>2019</a:t>
            </a:r>
            <a:r>
              <a:rPr lang="zh-CN" altLang="zh-CN" sz="1600" dirty="0" smtClean="0"/>
              <a:t>北京东城期末）那些看起来每天有吃有喝，但实际上非常穷的人，被称为“隐形贫困人口”。一方面，他们</a:t>
            </a:r>
            <a:r>
              <a:rPr lang="zh-CN" altLang="zh-CN" sz="1600" b="1" dirty="0" smtClean="0">
                <a:solidFill>
                  <a:srgbClr val="FF0000"/>
                </a:solidFill>
              </a:rPr>
              <a:t>用最新款的手机，花高价健身</a:t>
            </a:r>
            <a:r>
              <a:rPr lang="zh-CN" altLang="zh-CN" sz="1600" dirty="0" smtClean="0"/>
              <a:t>，生活方式美好、精致，令人羡慕；另一方面，他们又</a:t>
            </a:r>
            <a:r>
              <a:rPr lang="zh-CN" altLang="zh-CN" sz="1600" b="1" dirty="0" smtClean="0">
                <a:solidFill>
                  <a:srgbClr val="FF0000"/>
                </a:solidFill>
              </a:rPr>
              <a:t>没有什么储蓄，经常是靠透支、分期付款满足消费欲望</a:t>
            </a:r>
            <a:r>
              <a:rPr lang="zh-CN" altLang="zh-CN" sz="1600" dirty="0" smtClean="0"/>
              <a:t>。为避免成为新的“隐形贫困人口”，青年一代应当</a:t>
            </a:r>
          </a:p>
          <a:p>
            <a:r>
              <a:rPr lang="zh-CN" altLang="zh-CN" sz="1600" dirty="0" smtClean="0"/>
              <a:t>①树立正确</a:t>
            </a:r>
            <a:r>
              <a:rPr lang="zh-CN" altLang="zh-CN" sz="1600" b="1" dirty="0" smtClean="0">
                <a:solidFill>
                  <a:srgbClr val="FF0000"/>
                </a:solidFill>
              </a:rPr>
              <a:t>金钱观</a:t>
            </a:r>
            <a:r>
              <a:rPr lang="zh-CN" altLang="zh-CN" sz="1600" dirty="0" smtClean="0"/>
              <a:t>，做到用之有益，用之有度</a:t>
            </a:r>
            <a:r>
              <a:rPr lang="en-US" altLang="zh-CN" sz="1600" dirty="0" smtClean="0"/>
              <a:t>                                     </a:t>
            </a:r>
            <a:endParaRPr lang="zh-CN" altLang="zh-CN" sz="1600" dirty="0" smtClean="0"/>
          </a:p>
          <a:p>
            <a:r>
              <a:rPr lang="zh-CN" altLang="zh-CN" sz="1600" dirty="0" smtClean="0"/>
              <a:t>②树立正确</a:t>
            </a:r>
            <a:r>
              <a:rPr lang="zh-CN" altLang="zh-CN" sz="1600" b="1" dirty="0" smtClean="0">
                <a:solidFill>
                  <a:srgbClr val="FF0000"/>
                </a:solidFill>
              </a:rPr>
              <a:t>劳动观</a:t>
            </a:r>
            <a:r>
              <a:rPr lang="zh-CN" altLang="zh-CN" sz="1600" dirty="0" smtClean="0"/>
              <a:t>，坚持劳动奉献光荣的理念</a:t>
            </a:r>
          </a:p>
          <a:p>
            <a:r>
              <a:rPr lang="zh-CN" altLang="zh-CN" sz="1600" dirty="0" smtClean="0"/>
              <a:t>③树立正确</a:t>
            </a:r>
            <a:r>
              <a:rPr lang="zh-CN" altLang="zh-CN" sz="1600" b="1" dirty="0" smtClean="0">
                <a:solidFill>
                  <a:srgbClr val="FF0000"/>
                </a:solidFill>
              </a:rPr>
              <a:t>理财观</a:t>
            </a:r>
            <a:r>
              <a:rPr lang="zh-CN" altLang="zh-CN" sz="1600" dirty="0" smtClean="0"/>
              <a:t>，坚持风险与收益相统一的原则</a:t>
            </a:r>
          </a:p>
          <a:p>
            <a:r>
              <a:rPr lang="zh-CN" altLang="zh-CN" sz="1600" dirty="0" smtClean="0"/>
              <a:t>④树立正确</a:t>
            </a:r>
            <a:r>
              <a:rPr lang="zh-CN" altLang="zh-CN" sz="1600" b="1" dirty="0" smtClean="0">
                <a:solidFill>
                  <a:srgbClr val="FF0000"/>
                </a:solidFill>
              </a:rPr>
              <a:t>消费观</a:t>
            </a:r>
            <a:r>
              <a:rPr lang="zh-CN" altLang="zh-CN" sz="1600" dirty="0" smtClean="0"/>
              <a:t>，坚持量入为出、适度消费的理念</a:t>
            </a:r>
          </a:p>
          <a:p>
            <a:r>
              <a:rPr lang="en-US" altLang="zh-CN" sz="1600" dirty="0" smtClean="0"/>
              <a:t>A.</a:t>
            </a:r>
            <a:r>
              <a:rPr lang="zh-CN" altLang="zh-CN" sz="1600" dirty="0" smtClean="0"/>
              <a:t>①③</a:t>
            </a:r>
            <a:r>
              <a:rPr lang="en-US" altLang="zh-CN" sz="1600" dirty="0" smtClean="0"/>
              <a:t>    B.</a:t>
            </a:r>
            <a:r>
              <a:rPr lang="zh-CN" altLang="zh-CN" sz="1600" dirty="0" smtClean="0"/>
              <a:t>①④ </a:t>
            </a:r>
            <a:r>
              <a:rPr lang="en-US" altLang="zh-CN" sz="1600" dirty="0" smtClean="0"/>
              <a:t>   C.</a:t>
            </a:r>
            <a:r>
              <a:rPr lang="zh-CN" altLang="zh-CN" sz="1600" dirty="0" smtClean="0"/>
              <a:t>②③</a:t>
            </a:r>
            <a:r>
              <a:rPr lang="en-US" altLang="zh-CN" sz="1600" dirty="0" smtClean="0"/>
              <a:t>    D.</a:t>
            </a:r>
            <a:r>
              <a:rPr lang="zh-CN" altLang="zh-CN" sz="1600" dirty="0" smtClean="0"/>
              <a:t>②④</a:t>
            </a:r>
          </a:p>
          <a:p>
            <a:endParaRPr lang="zh-CN" altLang="en-US" sz="1600" dirty="0"/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2675350" y="178491"/>
            <a:ext cx="1996041" cy="461665"/>
          </a:xfrm>
          <a:prstGeom prst="rect">
            <a:avLst/>
          </a:prstGeom>
          <a:solidFill>
            <a:srgbClr val="FFFF00"/>
          </a:solidFill>
          <a:ln w="9525" cmpd="sng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zh-CN" altLang="en-US" sz="2400" b="1" dirty="0" smtClean="0">
                <a:solidFill>
                  <a:srgbClr val="FF3300"/>
                </a:solidFill>
                <a:latin typeface="楷体_GB2312" pitchFamily="1" charset="-122"/>
                <a:ea typeface="楷体_GB2312" pitchFamily="1" charset="-122"/>
              </a:rPr>
              <a:t>正确答案：</a:t>
            </a:r>
            <a:r>
              <a:rPr lang="en-US" altLang="zh-CN" sz="2400" b="1" dirty="0" smtClean="0">
                <a:solidFill>
                  <a:srgbClr val="FF3300"/>
                </a:solidFill>
                <a:latin typeface="楷体_GB2312" pitchFamily="1" charset="-122"/>
                <a:ea typeface="楷体_GB2312" pitchFamily="1" charset="-122"/>
              </a:rPr>
              <a:t>B</a:t>
            </a:r>
            <a:endParaRPr lang="zh-CN" altLang="en-US" sz="2400" b="1" dirty="0">
              <a:solidFill>
                <a:srgbClr val="FF3300"/>
              </a:solidFill>
              <a:latin typeface="楷体_GB2312" pitchFamily="1" charset="-122"/>
              <a:ea typeface="楷体_GB2312" pitchFamily="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82533" y="123745"/>
            <a:ext cx="1882979" cy="331514"/>
          </a:xfrm>
          <a:solidFill>
            <a:srgbClr val="00B0F0"/>
          </a:solidFill>
        </p:spPr>
        <p:txBody>
          <a:bodyPr>
            <a:noAutofit/>
          </a:bodyPr>
          <a:lstStyle/>
          <a:p>
            <a:r>
              <a:rPr lang="zh-CN" altLang="en-US" sz="2000" dirty="0" smtClean="0"/>
              <a:t>选择题第</a:t>
            </a:r>
            <a:r>
              <a:rPr lang="en-US" altLang="zh-CN" sz="2000" dirty="0" smtClean="0"/>
              <a:t>6</a:t>
            </a:r>
            <a:r>
              <a:rPr lang="zh-CN" altLang="en-US" sz="2000" dirty="0" smtClean="0"/>
              <a:t>题</a:t>
            </a:r>
            <a:endParaRPr lang="zh-CN" altLang="en-US" sz="20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32838" y="535565"/>
            <a:ext cx="8139178" cy="4453878"/>
          </a:xfrm>
        </p:spPr>
        <p:txBody>
          <a:bodyPr>
            <a:normAutofit fontScale="92500" lnSpcReduction="20000"/>
          </a:bodyPr>
          <a:lstStyle/>
          <a:p>
            <a:r>
              <a:rPr lang="en-US" altLang="zh-CN" sz="1600" dirty="0" smtClean="0"/>
              <a:t>6.</a:t>
            </a:r>
            <a:r>
              <a:rPr lang="zh-CN" altLang="zh-CN" sz="1600" dirty="0" smtClean="0"/>
              <a:t>（</a:t>
            </a:r>
            <a:r>
              <a:rPr lang="en-US" altLang="zh-CN" sz="1600" dirty="0" smtClean="0"/>
              <a:t>2015</a:t>
            </a:r>
            <a:r>
              <a:rPr lang="zh-CN" altLang="zh-CN" sz="1600" dirty="0" smtClean="0"/>
              <a:t>北京文综） 运用《经济生活》知识判断，下列说法中</a:t>
            </a:r>
            <a:r>
              <a:rPr lang="zh-CN" altLang="zh-CN" sz="1600" b="1" dirty="0" smtClean="0">
                <a:solidFill>
                  <a:srgbClr val="FF0000"/>
                </a:solidFill>
              </a:rPr>
              <a:t>不能</a:t>
            </a:r>
            <a:r>
              <a:rPr lang="zh-CN" altLang="zh-CN" sz="1600" dirty="0" smtClean="0"/>
              <a:t>成立的是</a:t>
            </a:r>
            <a:r>
              <a:rPr lang="en-US" altLang="zh-CN" sz="1600" dirty="0" smtClean="0"/>
              <a:t>           </a:t>
            </a:r>
            <a:endParaRPr lang="zh-CN" altLang="zh-CN" sz="1600" dirty="0" smtClean="0"/>
          </a:p>
          <a:p>
            <a:r>
              <a:rPr lang="en-US" altLang="zh-CN" sz="1600" dirty="0" smtClean="0"/>
              <a:t>A.</a:t>
            </a:r>
            <a:r>
              <a:rPr lang="zh-CN" altLang="zh-CN" sz="1600" dirty="0" smtClean="0"/>
              <a:t>由于林则徐在</a:t>
            </a:r>
            <a:r>
              <a:rPr lang="en-US" altLang="zh-CN" sz="1600" b="1" dirty="0" smtClean="0">
                <a:solidFill>
                  <a:srgbClr val="FF0000"/>
                </a:solidFill>
              </a:rPr>
              <a:t>1839</a:t>
            </a:r>
            <a:r>
              <a:rPr lang="zh-CN" altLang="zh-CN" sz="1600" dirty="0" smtClean="0"/>
              <a:t>年采取</a:t>
            </a:r>
            <a:r>
              <a:rPr lang="zh-CN" altLang="zh-CN" sz="1600" b="1" dirty="0" smtClean="0">
                <a:solidFill>
                  <a:srgbClr val="FF0000"/>
                </a:solidFill>
              </a:rPr>
              <a:t>禁烟</a:t>
            </a:r>
            <a:r>
              <a:rPr lang="zh-CN" altLang="zh-CN" sz="1600" dirty="0" smtClean="0"/>
              <a:t>措施，从事鸦片贸易的外国商船只能转行</a:t>
            </a:r>
            <a:r>
              <a:rPr lang="zh-CN" altLang="zh-CN" sz="1600" b="1" dirty="0" smtClean="0">
                <a:solidFill>
                  <a:srgbClr val="FF0000"/>
                </a:solidFill>
              </a:rPr>
              <a:t>东南亚</a:t>
            </a:r>
            <a:r>
              <a:rPr lang="zh-CN" altLang="zh-CN" sz="1600" dirty="0" smtClean="0"/>
              <a:t>，致使</a:t>
            </a:r>
            <a:r>
              <a:rPr lang="en-US" altLang="zh-CN" sz="1600" b="1" dirty="0" smtClean="0">
                <a:solidFill>
                  <a:srgbClr val="FF0000"/>
                </a:solidFill>
              </a:rPr>
              <a:t>1840</a:t>
            </a:r>
            <a:r>
              <a:rPr lang="zh-CN" altLang="zh-CN" sz="1600" b="1" dirty="0" smtClean="0">
                <a:solidFill>
                  <a:srgbClr val="FF0000"/>
                </a:solidFill>
              </a:rPr>
              <a:t>年春孟加拉</a:t>
            </a:r>
            <a:r>
              <a:rPr lang="zh-CN" altLang="zh-CN" sz="1600" dirty="0" smtClean="0"/>
              <a:t>、</a:t>
            </a:r>
            <a:r>
              <a:rPr lang="zh-CN" altLang="zh-CN" sz="1600" b="1" dirty="0" smtClean="0">
                <a:solidFill>
                  <a:srgbClr val="FF0000"/>
                </a:solidFill>
              </a:rPr>
              <a:t>新加坡</a:t>
            </a:r>
            <a:r>
              <a:rPr lang="zh-CN" altLang="zh-CN" sz="1600" dirty="0" smtClean="0"/>
              <a:t>等地的鸦片</a:t>
            </a:r>
            <a:r>
              <a:rPr lang="zh-CN" altLang="zh-CN" sz="1600" b="1" dirty="0" smtClean="0">
                <a:solidFill>
                  <a:srgbClr val="FF0000"/>
                </a:solidFill>
              </a:rPr>
              <a:t>价格暴跌</a:t>
            </a:r>
            <a:r>
              <a:rPr lang="zh-CN" altLang="zh-CN" sz="1600" dirty="0" smtClean="0"/>
              <a:t>。</a:t>
            </a:r>
          </a:p>
          <a:p>
            <a:endParaRPr lang="en-US" altLang="zh-CN" sz="1600" dirty="0" smtClean="0"/>
          </a:p>
          <a:p>
            <a:r>
              <a:rPr lang="en-US" altLang="zh-CN" sz="1600" dirty="0" smtClean="0"/>
              <a:t>B.</a:t>
            </a:r>
            <a:r>
              <a:rPr lang="zh-CN" altLang="zh-CN" sz="1600" dirty="0" smtClean="0"/>
              <a:t>《管子·轻重篇》提出“</a:t>
            </a:r>
            <a:r>
              <a:rPr lang="zh-CN" altLang="zh-CN" sz="1600" b="1" dirty="0" smtClean="0">
                <a:solidFill>
                  <a:srgbClr val="FF0000"/>
                </a:solidFill>
              </a:rPr>
              <a:t>币重而万物轻，币轻而万物重</a:t>
            </a:r>
            <a:r>
              <a:rPr lang="zh-CN" altLang="zh-CN" sz="1600" dirty="0" smtClean="0"/>
              <a:t>”，揭示了货币流通量的多寡与货物价格的高低成</a:t>
            </a:r>
            <a:r>
              <a:rPr lang="zh-CN" altLang="zh-CN" sz="1600" b="1" dirty="0" smtClean="0">
                <a:solidFill>
                  <a:srgbClr val="FF0000"/>
                </a:solidFill>
              </a:rPr>
              <a:t>反比例</a:t>
            </a:r>
            <a:r>
              <a:rPr lang="zh-CN" altLang="zh-CN" sz="1600" dirty="0" smtClean="0"/>
              <a:t>的规律。</a:t>
            </a:r>
            <a:endParaRPr lang="en-US" altLang="zh-CN" sz="1600" dirty="0" smtClean="0"/>
          </a:p>
          <a:p>
            <a:endParaRPr lang="en-US" altLang="zh-CN" sz="1600" dirty="0" smtClean="0"/>
          </a:p>
          <a:p>
            <a:endParaRPr lang="zh-CN" altLang="zh-CN" sz="1600" dirty="0" smtClean="0"/>
          </a:p>
          <a:p>
            <a:r>
              <a:rPr lang="en-US" altLang="zh-CN" sz="1600" dirty="0" smtClean="0"/>
              <a:t>C.</a:t>
            </a:r>
            <a:r>
              <a:rPr lang="zh-CN" altLang="zh-CN" sz="1600" dirty="0" smtClean="0"/>
              <a:t>有统计表明，</a:t>
            </a:r>
            <a:r>
              <a:rPr lang="en-US" altLang="zh-CN" sz="1600" dirty="0" smtClean="0"/>
              <a:t>1700-1900</a:t>
            </a:r>
            <a:r>
              <a:rPr lang="zh-CN" altLang="zh-CN" sz="1600" dirty="0" smtClean="0"/>
              <a:t>年间，随着营养价值、热量、</a:t>
            </a:r>
            <a:r>
              <a:rPr lang="zh-CN" altLang="zh-CN" sz="1600" b="1" dirty="0" smtClean="0">
                <a:solidFill>
                  <a:srgbClr val="FF0000"/>
                </a:solidFill>
              </a:rPr>
              <a:t>人均产出更高</a:t>
            </a:r>
            <a:r>
              <a:rPr lang="zh-CN" altLang="zh-CN" sz="1600" dirty="0" smtClean="0"/>
              <a:t>的土豆在欧洲大陆逐步推广，</a:t>
            </a:r>
            <a:r>
              <a:rPr lang="zh-CN" altLang="zh-CN" sz="1600" b="1" dirty="0" smtClean="0">
                <a:solidFill>
                  <a:srgbClr val="FF0000"/>
                </a:solidFill>
              </a:rPr>
              <a:t>农村劳动力得以解放</a:t>
            </a:r>
            <a:r>
              <a:rPr lang="zh-CN" altLang="zh-CN" sz="1600" dirty="0" smtClean="0"/>
              <a:t>，因此，在控制其他因素后，越适宜种植土豆的地区，</a:t>
            </a:r>
            <a:r>
              <a:rPr lang="zh-CN" altLang="zh-CN" sz="1600" b="1" dirty="0" smtClean="0">
                <a:solidFill>
                  <a:srgbClr val="FF0000"/>
                </a:solidFill>
              </a:rPr>
              <a:t>城市化</a:t>
            </a:r>
            <a:r>
              <a:rPr lang="zh-CN" altLang="zh-CN" sz="1600" dirty="0" smtClean="0"/>
              <a:t>水平提高越多。</a:t>
            </a:r>
          </a:p>
          <a:p>
            <a:r>
              <a:rPr lang="en-US" altLang="zh-CN" sz="1600" dirty="0" smtClean="0"/>
              <a:t>D.</a:t>
            </a:r>
            <a:r>
              <a:rPr lang="zh-CN" altLang="zh-CN" sz="1600" dirty="0" smtClean="0"/>
              <a:t>有研究认为，工业革命之所以发生在英国，是因为当时英国的</a:t>
            </a:r>
            <a:r>
              <a:rPr lang="zh-CN" altLang="zh-CN" sz="1600" b="1" dirty="0" smtClean="0">
                <a:solidFill>
                  <a:srgbClr val="FF0000"/>
                </a:solidFill>
              </a:rPr>
              <a:t>工资水平很高</a:t>
            </a:r>
            <a:r>
              <a:rPr lang="zh-CN" altLang="zh-CN" sz="1600" dirty="0" smtClean="0"/>
              <a:t>，因此蒸汽机等</a:t>
            </a:r>
            <a:r>
              <a:rPr lang="zh-CN" altLang="zh-CN" sz="1600" b="1" dirty="0" smtClean="0">
                <a:solidFill>
                  <a:srgbClr val="FF0000"/>
                </a:solidFill>
              </a:rPr>
              <a:t>节省人力</a:t>
            </a:r>
            <a:r>
              <a:rPr lang="zh-CN" altLang="zh-CN" sz="1600" dirty="0" smtClean="0"/>
              <a:t>的发明得以大规模推广。</a:t>
            </a:r>
          </a:p>
          <a:p>
            <a:endParaRPr lang="zh-CN" altLang="en-US" sz="1600" dirty="0"/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2605776" y="0"/>
            <a:ext cx="1996041" cy="461665"/>
          </a:xfrm>
          <a:prstGeom prst="rect">
            <a:avLst/>
          </a:prstGeom>
          <a:solidFill>
            <a:srgbClr val="FFFF00"/>
          </a:solidFill>
          <a:ln w="9525" cmpd="sng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zh-CN" altLang="en-US" sz="2400" b="1" dirty="0" smtClean="0">
                <a:solidFill>
                  <a:srgbClr val="FF3300"/>
                </a:solidFill>
                <a:latin typeface="楷体_GB2312" pitchFamily="1" charset="-122"/>
                <a:ea typeface="楷体_GB2312" pitchFamily="1" charset="-122"/>
              </a:rPr>
              <a:t>正确答案：</a:t>
            </a:r>
            <a:r>
              <a:rPr lang="en-US" altLang="zh-CN" sz="2400" b="1" dirty="0" smtClean="0">
                <a:solidFill>
                  <a:srgbClr val="FF3300"/>
                </a:solidFill>
                <a:latin typeface="楷体_GB2312" pitchFamily="1" charset="-122"/>
                <a:ea typeface="楷体_GB2312" pitchFamily="1" charset="-122"/>
              </a:rPr>
              <a:t>B</a:t>
            </a:r>
            <a:endParaRPr lang="zh-CN" altLang="en-US" sz="2400" b="1" dirty="0">
              <a:solidFill>
                <a:srgbClr val="FF3300"/>
              </a:solidFill>
              <a:latin typeface="楷体_GB2312" pitchFamily="1" charset="-122"/>
              <a:ea typeface="楷体_GB2312" pitchFamily="1" charset="-122"/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2266121" y="1465868"/>
            <a:ext cx="5983356" cy="369332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zh-CN" b="1" dirty="0" smtClean="0"/>
              <a:t>供给影响价格</a:t>
            </a:r>
            <a:r>
              <a:rPr lang="zh-CN" altLang="zh-CN" dirty="0" smtClean="0"/>
              <a:t>，供给量大增导致价格暴跌</a:t>
            </a:r>
            <a:r>
              <a:rPr lang="zh-CN" altLang="en-US" dirty="0" smtClean="0"/>
              <a:t>，此说法成立。</a:t>
            </a:r>
            <a:endParaRPr lang="zh-CN" altLang="en-US" b="1" dirty="0">
              <a:ea typeface="仿宋_GB2312" pitchFamily="1" charset="-122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924339" y="2473032"/>
            <a:ext cx="7712765" cy="830997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zh-CN" sz="1600" b="1" dirty="0" smtClean="0"/>
              <a:t>货币升值商品价格低，货币贬值商品价格高</a:t>
            </a:r>
            <a:r>
              <a:rPr lang="zh-CN" altLang="zh-CN" sz="1600" dirty="0" smtClean="0"/>
              <a:t>。根据货币发行规律可知，</a:t>
            </a:r>
            <a:r>
              <a:rPr lang="zh-CN" altLang="zh-CN" sz="1600" b="1" dirty="0" smtClean="0"/>
              <a:t>货币流通量超过实际需要的货币量，会导致货币贬值，物价上涨</a:t>
            </a:r>
            <a:r>
              <a:rPr lang="zh-CN" altLang="zh-CN" sz="1600" dirty="0" smtClean="0"/>
              <a:t>；反之亦然。因此，货币流通量的多寡与货物价格的高低成</a:t>
            </a:r>
            <a:r>
              <a:rPr lang="zh-CN" altLang="zh-CN" sz="1600" b="1" dirty="0" smtClean="0">
                <a:solidFill>
                  <a:srgbClr val="FF0000"/>
                </a:solidFill>
              </a:rPr>
              <a:t>正比例</a:t>
            </a:r>
            <a:r>
              <a:rPr lang="zh-CN" altLang="zh-CN" sz="1600" dirty="0" smtClean="0"/>
              <a:t>关系。</a:t>
            </a:r>
            <a:r>
              <a:rPr lang="zh-CN" altLang="en-US" sz="1600" dirty="0" smtClean="0"/>
              <a:t>此说法不成立。</a:t>
            </a:r>
            <a:endParaRPr lang="zh-CN" altLang="en-US" sz="1600" b="1" dirty="0">
              <a:ea typeface="仿宋_GB2312" pitchFamily="1" charset="-122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2305878" y="3884390"/>
            <a:ext cx="6838121" cy="338554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zh-CN" sz="1600" dirty="0" smtClean="0"/>
              <a:t>生产率的提高</a:t>
            </a:r>
            <a:r>
              <a:rPr lang="en-US" altLang="zh-CN" sz="1600" dirty="0" smtClean="0"/>
              <a:t>      </a:t>
            </a:r>
            <a:r>
              <a:rPr lang="zh-CN" altLang="zh-CN" sz="1600" dirty="0" smtClean="0"/>
              <a:t>农村劳动力</a:t>
            </a:r>
            <a:r>
              <a:rPr lang="zh-CN" altLang="en-US" sz="1600" dirty="0" smtClean="0"/>
              <a:t>减少</a:t>
            </a:r>
            <a:r>
              <a:rPr lang="en-US" altLang="zh-CN" sz="1600" dirty="0" smtClean="0"/>
              <a:t>     </a:t>
            </a:r>
            <a:r>
              <a:rPr lang="zh-CN" altLang="zh-CN" sz="1600" dirty="0" smtClean="0"/>
              <a:t>转移到城市</a:t>
            </a:r>
            <a:r>
              <a:rPr lang="en-US" altLang="zh-CN" sz="1600" dirty="0" smtClean="0"/>
              <a:t>        </a:t>
            </a:r>
            <a:r>
              <a:rPr lang="zh-CN" altLang="zh-CN" sz="1600" dirty="0" smtClean="0"/>
              <a:t>城市化水平提高</a:t>
            </a:r>
            <a:r>
              <a:rPr lang="en-US" altLang="zh-CN" sz="1600" dirty="0" smtClean="0"/>
              <a:t> </a:t>
            </a:r>
            <a:r>
              <a:rPr lang="zh-CN" altLang="en-US" sz="1600" dirty="0" smtClean="0"/>
              <a:t>成立</a:t>
            </a:r>
            <a:endParaRPr lang="zh-CN" altLang="en-US" sz="1600" b="1" dirty="0">
              <a:ea typeface="仿宋_GB2312" pitchFamily="1" charset="-122"/>
            </a:endParaRPr>
          </a:p>
        </p:txBody>
      </p:sp>
      <p:cxnSp>
        <p:nvCxnSpPr>
          <p:cNvPr id="10" name="直接箭头连接符 9"/>
          <p:cNvCxnSpPr/>
          <p:nvPr/>
        </p:nvCxnSpPr>
        <p:spPr>
          <a:xfrm flipV="1">
            <a:off x="3528392" y="4075043"/>
            <a:ext cx="496956" cy="994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箭头连接符 11"/>
          <p:cNvCxnSpPr/>
          <p:nvPr/>
        </p:nvCxnSpPr>
        <p:spPr>
          <a:xfrm flipV="1">
            <a:off x="5231296" y="4038601"/>
            <a:ext cx="496956" cy="994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箭头连接符 12"/>
          <p:cNvCxnSpPr/>
          <p:nvPr/>
        </p:nvCxnSpPr>
        <p:spPr>
          <a:xfrm flipV="1">
            <a:off x="6616148" y="4061793"/>
            <a:ext cx="496956" cy="994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596347" y="4774168"/>
            <a:ext cx="8418444" cy="369332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zh-CN" dirty="0" smtClean="0"/>
              <a:t>从企业经营的角度分析，因为用工成本高，为节约成本，研发机器替代人力，成立</a:t>
            </a:r>
            <a:endParaRPr lang="zh-CN" altLang="en-US" b="1" dirty="0">
              <a:ea typeface="仿宋_GB2312" pitchFamily="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193319"/>
            <a:ext cx="1882979" cy="331514"/>
          </a:xfrm>
          <a:solidFill>
            <a:srgbClr val="00B0F0"/>
          </a:solidFill>
        </p:spPr>
        <p:txBody>
          <a:bodyPr>
            <a:noAutofit/>
          </a:bodyPr>
          <a:lstStyle/>
          <a:p>
            <a:r>
              <a:rPr lang="zh-CN" altLang="en-US" sz="2000" dirty="0" smtClean="0"/>
              <a:t>选择题第</a:t>
            </a:r>
            <a:r>
              <a:rPr lang="en-US" altLang="zh-CN" sz="2000" dirty="0" smtClean="0"/>
              <a:t>7</a:t>
            </a:r>
            <a:r>
              <a:rPr lang="zh-CN" altLang="en-US" sz="2000" dirty="0" smtClean="0"/>
              <a:t>题</a:t>
            </a:r>
            <a:endParaRPr lang="zh-CN" altLang="en-US" sz="20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sz="1600" dirty="0" smtClean="0"/>
              <a:t>7.</a:t>
            </a:r>
            <a:r>
              <a:rPr lang="zh-CN" altLang="zh-CN" sz="1600" dirty="0" smtClean="0"/>
              <a:t>（</a:t>
            </a:r>
            <a:r>
              <a:rPr lang="en-US" altLang="zh-CN" sz="1600" dirty="0" smtClean="0"/>
              <a:t>2016</a:t>
            </a:r>
            <a:r>
              <a:rPr lang="zh-CN" altLang="zh-CN" sz="1600" dirty="0" smtClean="0"/>
              <a:t>天津文综） </a:t>
            </a:r>
            <a:r>
              <a:rPr lang="en-US" altLang="zh-CN" sz="1600" dirty="0" smtClean="0"/>
              <a:t>2016</a:t>
            </a:r>
            <a:r>
              <a:rPr lang="zh-CN" altLang="zh-CN" sz="1600" dirty="0" smtClean="0"/>
              <a:t>年</a:t>
            </a:r>
            <a:r>
              <a:rPr lang="en-US" altLang="zh-CN" sz="1600" dirty="0" smtClean="0"/>
              <a:t>1</a:t>
            </a:r>
            <a:r>
              <a:rPr lang="zh-CN" altLang="zh-CN" sz="1600" dirty="0" smtClean="0"/>
              <a:t>月</a:t>
            </a:r>
            <a:r>
              <a:rPr lang="en-US" altLang="zh-CN" sz="1600" dirty="0" smtClean="0"/>
              <a:t>1</a:t>
            </a:r>
            <a:r>
              <a:rPr lang="zh-CN" altLang="zh-CN" sz="1600" dirty="0" smtClean="0"/>
              <a:t>日，</a:t>
            </a:r>
            <a:r>
              <a:rPr lang="en-US" altLang="zh-CN" sz="1600" dirty="0" smtClean="0"/>
              <a:t>M</a:t>
            </a:r>
            <a:r>
              <a:rPr lang="zh-CN" altLang="zh-CN" sz="1600" dirty="0" smtClean="0"/>
              <a:t>先生收到</a:t>
            </a:r>
            <a:r>
              <a:rPr lang="en-US" altLang="zh-CN" sz="1600" dirty="0" smtClean="0"/>
              <a:t>L</a:t>
            </a:r>
            <a:r>
              <a:rPr lang="zh-CN" altLang="zh-CN" sz="1600" dirty="0" smtClean="0"/>
              <a:t>先生偿还的为期一年的借款本金</a:t>
            </a:r>
            <a:r>
              <a:rPr lang="en-US" altLang="zh-CN" sz="1600" dirty="0" smtClean="0"/>
              <a:t>10</a:t>
            </a:r>
            <a:r>
              <a:rPr lang="zh-CN" altLang="zh-CN" sz="1600" dirty="0" smtClean="0"/>
              <a:t>万元与利息</a:t>
            </a:r>
            <a:r>
              <a:rPr lang="en-US" altLang="zh-CN" sz="1600" dirty="0" smtClean="0"/>
              <a:t>5000</a:t>
            </a:r>
            <a:r>
              <a:rPr lang="zh-CN" altLang="zh-CN" sz="1600" dirty="0" smtClean="0"/>
              <a:t>元，同期二人所在的国家</a:t>
            </a:r>
            <a:r>
              <a:rPr lang="zh-CN" altLang="zh-CN" sz="1600" b="1" dirty="0" smtClean="0">
                <a:solidFill>
                  <a:srgbClr val="FF0000"/>
                </a:solidFill>
              </a:rPr>
              <a:t>通货膨胀率为</a:t>
            </a:r>
            <a:r>
              <a:rPr lang="en-US" altLang="zh-CN" sz="1600" b="1" dirty="0" smtClean="0">
                <a:solidFill>
                  <a:srgbClr val="FF0000"/>
                </a:solidFill>
              </a:rPr>
              <a:t>7%</a:t>
            </a:r>
            <a:r>
              <a:rPr lang="zh-CN" altLang="zh-CN" sz="1600" dirty="0" smtClean="0"/>
              <a:t>，这意味着</a:t>
            </a:r>
            <a:r>
              <a:rPr lang="en-US" altLang="zh-CN" sz="1600" dirty="0" smtClean="0"/>
              <a:t>                               </a:t>
            </a:r>
            <a:endParaRPr lang="zh-CN" altLang="zh-CN" sz="1600" dirty="0" smtClean="0"/>
          </a:p>
          <a:p>
            <a:r>
              <a:rPr lang="en-US" altLang="zh-CN" sz="1600" dirty="0" smtClean="0"/>
              <a:t>A</a:t>
            </a:r>
            <a:r>
              <a:rPr lang="zh-CN" altLang="zh-CN" sz="1600" dirty="0" smtClean="0"/>
              <a:t>．该国的</a:t>
            </a:r>
            <a:r>
              <a:rPr lang="zh-CN" altLang="zh-CN" sz="1600" b="1" dirty="0" smtClean="0">
                <a:solidFill>
                  <a:srgbClr val="FF0000"/>
                </a:solidFill>
              </a:rPr>
              <a:t>社会总需求</a:t>
            </a:r>
            <a:r>
              <a:rPr lang="zh-CN" altLang="zh-CN" sz="1600" dirty="0" smtClean="0"/>
              <a:t>小于</a:t>
            </a:r>
            <a:r>
              <a:rPr lang="zh-CN" altLang="zh-CN" sz="1600" b="1" dirty="0" smtClean="0">
                <a:solidFill>
                  <a:srgbClr val="FF0000"/>
                </a:solidFill>
              </a:rPr>
              <a:t>社会总供给</a:t>
            </a:r>
          </a:p>
          <a:p>
            <a:r>
              <a:rPr lang="en-US" altLang="zh-CN" sz="1600" dirty="0" smtClean="0"/>
              <a:t>B</a:t>
            </a:r>
            <a:r>
              <a:rPr lang="zh-CN" altLang="zh-CN" sz="1600" dirty="0" smtClean="0"/>
              <a:t>．民间借贷是造成</a:t>
            </a:r>
            <a:r>
              <a:rPr lang="zh-CN" altLang="zh-CN" sz="1600" b="1" dirty="0" smtClean="0">
                <a:solidFill>
                  <a:srgbClr val="FF0000"/>
                </a:solidFill>
              </a:rPr>
              <a:t>通货膨胀</a:t>
            </a:r>
            <a:r>
              <a:rPr lang="zh-CN" altLang="zh-CN" sz="1600" dirty="0" smtClean="0"/>
              <a:t>的</a:t>
            </a:r>
            <a:r>
              <a:rPr lang="zh-CN" altLang="zh-CN" sz="1600" b="1" dirty="0" smtClean="0">
                <a:solidFill>
                  <a:srgbClr val="FF0000"/>
                </a:solidFill>
              </a:rPr>
              <a:t>原因</a:t>
            </a:r>
            <a:r>
              <a:rPr lang="zh-CN" altLang="zh-CN" sz="1600" dirty="0" smtClean="0"/>
              <a:t>之一</a:t>
            </a:r>
          </a:p>
          <a:p>
            <a:r>
              <a:rPr lang="en-US" altLang="zh-CN" sz="1600" dirty="0" smtClean="0"/>
              <a:t>C</a:t>
            </a:r>
            <a:r>
              <a:rPr lang="zh-CN" altLang="zh-CN" sz="1600" dirty="0" smtClean="0"/>
              <a:t>．在此借贷关系中，通货膨胀使双方利益同时受损</a:t>
            </a:r>
          </a:p>
          <a:p>
            <a:r>
              <a:rPr lang="en-US" altLang="zh-CN" sz="1600" dirty="0" smtClean="0"/>
              <a:t>D</a:t>
            </a:r>
            <a:r>
              <a:rPr lang="zh-CN" altLang="zh-CN" sz="1600" dirty="0" smtClean="0"/>
              <a:t>．在此借贷关系中，通货膨胀损害了</a:t>
            </a:r>
            <a:r>
              <a:rPr lang="en-US" altLang="zh-CN" sz="1600" dirty="0" smtClean="0"/>
              <a:t>M</a:t>
            </a:r>
            <a:r>
              <a:rPr lang="zh-CN" altLang="zh-CN" sz="1600" dirty="0" smtClean="0"/>
              <a:t>先生的利益</a:t>
            </a:r>
          </a:p>
          <a:p>
            <a:endParaRPr lang="zh-CN" altLang="zh-CN" sz="1600" dirty="0" smtClean="0"/>
          </a:p>
          <a:p>
            <a:endParaRPr lang="zh-CN" altLang="en-US" sz="1600" dirty="0"/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2675350" y="178491"/>
            <a:ext cx="1996041" cy="461665"/>
          </a:xfrm>
          <a:prstGeom prst="rect">
            <a:avLst/>
          </a:prstGeom>
          <a:solidFill>
            <a:srgbClr val="FFFF00"/>
          </a:solidFill>
          <a:ln w="9525" cmpd="sng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zh-CN" altLang="en-US" sz="2400" b="1" dirty="0" smtClean="0">
                <a:solidFill>
                  <a:srgbClr val="FF3300"/>
                </a:solidFill>
                <a:latin typeface="楷体_GB2312" pitchFamily="1" charset="-122"/>
                <a:ea typeface="楷体_GB2312" pitchFamily="1" charset="-122"/>
              </a:rPr>
              <a:t>正确答案：</a:t>
            </a:r>
            <a:r>
              <a:rPr lang="en-US" altLang="zh-CN" sz="2400" b="1" dirty="0" smtClean="0">
                <a:solidFill>
                  <a:srgbClr val="FF3300"/>
                </a:solidFill>
                <a:latin typeface="楷体_GB2312" pitchFamily="1" charset="-122"/>
                <a:ea typeface="楷体_GB2312" pitchFamily="1" charset="-122"/>
              </a:rPr>
              <a:t>D</a:t>
            </a:r>
            <a:endParaRPr lang="zh-CN" altLang="en-US" sz="2400" b="1" dirty="0">
              <a:solidFill>
                <a:srgbClr val="FF3300"/>
              </a:solidFill>
              <a:latin typeface="楷体_GB2312" pitchFamily="1" charset="-122"/>
              <a:ea typeface="楷体_GB2312" pitchFamily="1" charset="-122"/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397564" y="3453694"/>
            <a:ext cx="8289235" cy="1338828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 smtClean="0"/>
              <a:t>      </a:t>
            </a:r>
            <a:r>
              <a:rPr lang="zh-CN" altLang="zh-CN" dirty="0" smtClean="0"/>
              <a:t>现期物价水平</a:t>
            </a:r>
            <a:r>
              <a:rPr lang="en-US" altLang="zh-CN" dirty="0" smtClean="0"/>
              <a:t>=</a:t>
            </a:r>
            <a:r>
              <a:rPr lang="zh-CN" altLang="zh-CN" dirty="0" smtClean="0"/>
              <a:t>基期物价水平</a:t>
            </a:r>
            <a:r>
              <a:rPr lang="en-US" altLang="zh-CN" dirty="0" smtClean="0"/>
              <a:t>X</a:t>
            </a:r>
            <a:r>
              <a:rPr lang="zh-CN" altLang="zh-CN" dirty="0" smtClean="0"/>
              <a:t>（</a:t>
            </a:r>
            <a:r>
              <a:rPr lang="en-US" altLang="zh-CN" dirty="0" smtClean="0"/>
              <a:t>1+</a:t>
            </a:r>
            <a:r>
              <a:rPr lang="zh-CN" altLang="zh-CN" dirty="0" smtClean="0"/>
              <a:t>通货膨胀率），即一年前</a:t>
            </a:r>
            <a:r>
              <a:rPr lang="en-US" altLang="zh-CN" dirty="0" smtClean="0"/>
              <a:t>10</a:t>
            </a:r>
            <a:r>
              <a:rPr lang="zh-CN" altLang="zh-CN" dirty="0" smtClean="0"/>
              <a:t>万元可以买到的商品现在需要十万零</a:t>
            </a:r>
            <a:r>
              <a:rPr lang="en-US" altLang="zh-CN" dirty="0" smtClean="0"/>
              <a:t>7</a:t>
            </a:r>
            <a:r>
              <a:rPr lang="zh-CN" altLang="zh-CN" dirty="0" smtClean="0"/>
              <a:t>千元才能买到，而</a:t>
            </a:r>
            <a:r>
              <a:rPr lang="en-US" altLang="zh-CN" dirty="0" smtClean="0"/>
              <a:t>M</a:t>
            </a:r>
            <a:r>
              <a:rPr lang="zh-CN" altLang="zh-CN" dirty="0" smtClean="0"/>
              <a:t>先生收到的本息是十万零五千，所以在此借贷关系中，通货膨胀损害了</a:t>
            </a:r>
            <a:r>
              <a:rPr lang="en-US" altLang="zh-CN" dirty="0" smtClean="0"/>
              <a:t>M</a:t>
            </a:r>
            <a:r>
              <a:rPr lang="zh-CN" altLang="zh-CN" dirty="0" smtClean="0"/>
              <a:t>先生的利益。</a:t>
            </a:r>
            <a:endParaRPr lang="zh-CN" altLang="en-US" b="1" dirty="0">
              <a:ea typeface="仿宋_GB2312" pitchFamily="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193319"/>
            <a:ext cx="1882979" cy="331514"/>
          </a:xfrm>
          <a:solidFill>
            <a:srgbClr val="00B0F0"/>
          </a:solidFill>
        </p:spPr>
        <p:txBody>
          <a:bodyPr>
            <a:noAutofit/>
          </a:bodyPr>
          <a:lstStyle/>
          <a:p>
            <a:r>
              <a:rPr lang="zh-CN" altLang="en-US" sz="2000" dirty="0" smtClean="0"/>
              <a:t>选择题第</a:t>
            </a:r>
            <a:r>
              <a:rPr lang="en-US" altLang="zh-CN" sz="2000" dirty="0" smtClean="0"/>
              <a:t>8</a:t>
            </a:r>
            <a:r>
              <a:rPr lang="zh-CN" altLang="en-US" sz="2000" dirty="0" smtClean="0"/>
              <a:t>题</a:t>
            </a:r>
            <a:endParaRPr lang="zh-CN" altLang="en-US" sz="20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92473" y="813860"/>
            <a:ext cx="8139178" cy="4042179"/>
          </a:xfrm>
        </p:spPr>
        <p:txBody>
          <a:bodyPr>
            <a:noAutofit/>
          </a:bodyPr>
          <a:lstStyle/>
          <a:p>
            <a:r>
              <a:rPr lang="en-US" altLang="zh-CN" sz="1600" dirty="0" smtClean="0"/>
              <a:t>8.</a:t>
            </a:r>
            <a:r>
              <a:rPr lang="zh-CN" altLang="zh-CN" sz="1600" dirty="0" smtClean="0"/>
              <a:t>（</a:t>
            </a:r>
            <a:r>
              <a:rPr lang="en-US" altLang="zh-CN" sz="1600" dirty="0" smtClean="0"/>
              <a:t>2017</a:t>
            </a:r>
            <a:r>
              <a:rPr lang="zh-CN" altLang="zh-CN" sz="1600" dirty="0" smtClean="0"/>
              <a:t>全国卷</a:t>
            </a:r>
            <a:r>
              <a:rPr lang="en-US" altLang="zh-CN" sz="1600" dirty="0" smtClean="0"/>
              <a:t>II</a:t>
            </a:r>
            <a:r>
              <a:rPr lang="zh-CN" altLang="zh-CN" sz="1600" dirty="0" smtClean="0"/>
              <a:t>） </a:t>
            </a:r>
            <a:r>
              <a:rPr lang="en-US" altLang="zh-CN" sz="1600" dirty="0" smtClean="0"/>
              <a:t>2016</a:t>
            </a:r>
            <a:r>
              <a:rPr lang="zh-CN" altLang="zh-CN" sz="1600" dirty="0" smtClean="0"/>
              <a:t>年</a:t>
            </a:r>
            <a:r>
              <a:rPr lang="en-US" altLang="zh-CN" sz="1600" dirty="0" smtClean="0"/>
              <a:t>4</a:t>
            </a:r>
            <a:r>
              <a:rPr lang="zh-CN" altLang="zh-CN" sz="1600" dirty="0" smtClean="0"/>
              <a:t>月至</a:t>
            </a:r>
            <a:r>
              <a:rPr lang="en-US" altLang="zh-CN" sz="1600" dirty="0" smtClean="0"/>
              <a:t>2017</a:t>
            </a:r>
            <a:r>
              <a:rPr lang="zh-CN" altLang="zh-CN" sz="1600" dirty="0" smtClean="0"/>
              <a:t>年</a:t>
            </a:r>
            <a:r>
              <a:rPr lang="en-US" altLang="zh-CN" sz="1600" dirty="0" smtClean="0"/>
              <a:t>4</a:t>
            </a:r>
            <a:r>
              <a:rPr lang="zh-CN" altLang="zh-CN" sz="1600" dirty="0" smtClean="0"/>
              <a:t>月，</a:t>
            </a:r>
            <a:r>
              <a:rPr lang="zh-CN" altLang="zh-CN" sz="1600" b="1" dirty="0" smtClean="0">
                <a:solidFill>
                  <a:srgbClr val="FF0000"/>
                </a:solidFill>
              </a:rPr>
              <a:t>人民币对美元</a:t>
            </a:r>
            <a:r>
              <a:rPr lang="zh-CN" altLang="zh-CN" sz="1600" dirty="0" smtClean="0"/>
              <a:t>的汇率中间价（人民币元</a:t>
            </a:r>
            <a:r>
              <a:rPr lang="en-US" altLang="zh-CN" sz="1600" dirty="0" smtClean="0"/>
              <a:t>/100</a:t>
            </a:r>
            <a:r>
              <a:rPr lang="zh-CN" altLang="zh-CN" sz="1600" dirty="0" smtClean="0"/>
              <a:t>美元）由</a:t>
            </a:r>
            <a:r>
              <a:rPr lang="en-US" altLang="zh-CN" sz="1600" b="1" dirty="0" smtClean="0">
                <a:solidFill>
                  <a:srgbClr val="FF0000"/>
                </a:solidFill>
              </a:rPr>
              <a:t>645.7</a:t>
            </a:r>
            <a:r>
              <a:rPr lang="en-US" altLang="zh-CN" sz="1600" dirty="0" smtClean="0">
                <a:solidFill>
                  <a:srgbClr val="FF0000"/>
                </a:solidFill>
              </a:rPr>
              <a:t>9</a:t>
            </a:r>
            <a:r>
              <a:rPr lang="zh-CN" altLang="zh-CN" sz="1600" dirty="0" smtClean="0"/>
              <a:t>振荡走高至</a:t>
            </a:r>
            <a:r>
              <a:rPr lang="en-US" altLang="zh-CN" sz="1600" b="1" dirty="0" smtClean="0">
                <a:solidFill>
                  <a:srgbClr val="FF0000"/>
                </a:solidFill>
              </a:rPr>
              <a:t>689.06</a:t>
            </a:r>
            <a:r>
              <a:rPr lang="zh-CN" altLang="zh-CN" sz="1600" dirty="0" smtClean="0"/>
              <a:t>，这对我国对外经济造成重要影响，若不考虑其他因素，下列推导正确的是</a:t>
            </a:r>
            <a:r>
              <a:rPr lang="en-US" altLang="zh-CN" sz="1600" dirty="0" smtClean="0"/>
              <a:t>                                                                              </a:t>
            </a:r>
            <a:endParaRPr lang="zh-CN" altLang="zh-CN" sz="1600" dirty="0" smtClean="0"/>
          </a:p>
          <a:p>
            <a:r>
              <a:rPr lang="en-US" altLang="zh-CN" sz="1600" dirty="0" smtClean="0"/>
              <a:t>A.</a:t>
            </a:r>
            <a:r>
              <a:rPr lang="zh-CN" altLang="zh-CN" sz="1600" b="1" dirty="0" smtClean="0">
                <a:solidFill>
                  <a:srgbClr val="FF0000"/>
                </a:solidFill>
              </a:rPr>
              <a:t>美元升值</a:t>
            </a:r>
            <a:r>
              <a:rPr lang="en-US" altLang="zh-CN" sz="1600" dirty="0" smtClean="0"/>
              <a:t>→</a:t>
            </a:r>
            <a:r>
              <a:rPr lang="zh-CN" altLang="zh-CN" sz="1600" dirty="0" smtClean="0"/>
              <a:t>中国商品在美国市场的价格</a:t>
            </a:r>
            <a:r>
              <a:rPr lang="zh-CN" altLang="zh-CN" sz="1600" b="1" dirty="0" smtClean="0">
                <a:solidFill>
                  <a:srgbClr val="FF0000"/>
                </a:solidFill>
              </a:rPr>
              <a:t>下降</a:t>
            </a:r>
            <a:r>
              <a:rPr lang="en-US" altLang="zh-CN" sz="1600" dirty="0" smtClean="0"/>
              <a:t>→</a:t>
            </a:r>
            <a:r>
              <a:rPr lang="zh-CN" altLang="zh-CN" sz="1600" b="1" dirty="0" smtClean="0">
                <a:solidFill>
                  <a:srgbClr val="FF0000"/>
                </a:solidFill>
              </a:rPr>
              <a:t>不利于</a:t>
            </a:r>
            <a:r>
              <a:rPr lang="zh-CN" altLang="zh-CN" sz="1600" dirty="0" smtClean="0"/>
              <a:t>中国商品出口美国</a:t>
            </a:r>
          </a:p>
          <a:p>
            <a:r>
              <a:rPr lang="en-US" altLang="zh-CN" sz="1600" dirty="0" smtClean="0"/>
              <a:t>B.</a:t>
            </a:r>
            <a:r>
              <a:rPr lang="zh-CN" altLang="zh-CN" sz="1600" dirty="0" smtClean="0"/>
              <a:t>美元贬值</a:t>
            </a:r>
            <a:r>
              <a:rPr lang="en-US" altLang="zh-CN" sz="1600" dirty="0" smtClean="0"/>
              <a:t>→</a:t>
            </a:r>
            <a:r>
              <a:rPr lang="zh-CN" altLang="zh-CN" sz="1600" dirty="0" smtClean="0"/>
              <a:t>美国商品在中国市场的价格上升</a:t>
            </a:r>
            <a:r>
              <a:rPr lang="en-US" altLang="zh-CN" sz="1600" dirty="0" smtClean="0"/>
              <a:t>→</a:t>
            </a:r>
            <a:r>
              <a:rPr lang="zh-CN" altLang="zh-CN" sz="1600" dirty="0" smtClean="0"/>
              <a:t>有利于中国进口美国商品</a:t>
            </a:r>
          </a:p>
          <a:p>
            <a:r>
              <a:rPr lang="en-US" altLang="zh-CN" sz="1600" dirty="0" smtClean="0"/>
              <a:t>C.</a:t>
            </a:r>
            <a:r>
              <a:rPr lang="zh-CN" altLang="zh-CN" sz="1600" dirty="0" smtClean="0"/>
              <a:t>人民币升值</a:t>
            </a:r>
            <a:r>
              <a:rPr lang="en-US" altLang="zh-CN" sz="1600" dirty="0" smtClean="0"/>
              <a:t>→</a:t>
            </a:r>
            <a:r>
              <a:rPr lang="zh-CN" altLang="zh-CN" sz="1600" dirty="0" smtClean="0"/>
              <a:t>中国企业在美国投资成本下降</a:t>
            </a:r>
            <a:r>
              <a:rPr lang="en-US" altLang="zh-CN" sz="1600" dirty="0" smtClean="0"/>
              <a:t>→</a:t>
            </a:r>
            <a:r>
              <a:rPr lang="zh-CN" altLang="zh-CN" sz="1600" dirty="0" smtClean="0"/>
              <a:t>有利于中国企业在美国投资</a:t>
            </a:r>
          </a:p>
          <a:p>
            <a:r>
              <a:rPr lang="en-US" altLang="zh-CN" sz="1600" dirty="0" smtClean="0"/>
              <a:t>D.</a:t>
            </a:r>
            <a:r>
              <a:rPr lang="zh-CN" altLang="zh-CN" sz="1600" b="1" dirty="0" smtClean="0">
                <a:solidFill>
                  <a:srgbClr val="FF0000"/>
                </a:solidFill>
              </a:rPr>
              <a:t>人民币贬值</a:t>
            </a:r>
            <a:r>
              <a:rPr lang="en-US" altLang="zh-CN" sz="1600" dirty="0" smtClean="0"/>
              <a:t>→</a:t>
            </a:r>
            <a:r>
              <a:rPr lang="zh-CN" altLang="zh-CN" sz="1600" dirty="0" smtClean="0"/>
              <a:t>中国</a:t>
            </a:r>
            <a:r>
              <a:rPr lang="zh-CN" altLang="zh-CN" sz="1600" b="1" dirty="0" smtClean="0">
                <a:solidFill>
                  <a:srgbClr val="FF0000"/>
                </a:solidFill>
              </a:rPr>
              <a:t>企业</a:t>
            </a:r>
            <a:r>
              <a:rPr lang="zh-CN" altLang="zh-CN" sz="1600" dirty="0" smtClean="0"/>
              <a:t>在美国</a:t>
            </a:r>
            <a:r>
              <a:rPr lang="zh-CN" altLang="zh-CN" sz="1600" b="1" dirty="0" smtClean="0">
                <a:solidFill>
                  <a:srgbClr val="FF0000"/>
                </a:solidFill>
              </a:rPr>
              <a:t>投资成本上升</a:t>
            </a:r>
            <a:r>
              <a:rPr lang="en-US" altLang="zh-CN" sz="1600" dirty="0" smtClean="0"/>
              <a:t>→</a:t>
            </a:r>
            <a:r>
              <a:rPr lang="zh-CN" altLang="zh-CN" sz="1600" dirty="0" smtClean="0"/>
              <a:t>不利于中国企业在美国投资</a:t>
            </a:r>
          </a:p>
          <a:p>
            <a:endParaRPr lang="zh-CN" altLang="en-US" sz="1600" dirty="0"/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2675350" y="178491"/>
            <a:ext cx="1996041" cy="461665"/>
          </a:xfrm>
          <a:prstGeom prst="rect">
            <a:avLst/>
          </a:prstGeom>
          <a:solidFill>
            <a:srgbClr val="FFFF00"/>
          </a:solidFill>
          <a:ln w="9525" cmpd="sng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zh-CN" altLang="en-US" sz="2400" b="1" dirty="0" smtClean="0">
                <a:solidFill>
                  <a:srgbClr val="FF3300"/>
                </a:solidFill>
                <a:latin typeface="楷体_GB2312" pitchFamily="1" charset="-122"/>
                <a:ea typeface="楷体_GB2312" pitchFamily="1" charset="-122"/>
              </a:rPr>
              <a:t>正确答案：</a:t>
            </a:r>
            <a:r>
              <a:rPr lang="en-US" altLang="zh-CN" sz="2400" b="1" dirty="0" smtClean="0">
                <a:solidFill>
                  <a:srgbClr val="FF3300"/>
                </a:solidFill>
                <a:latin typeface="楷体_GB2312" pitchFamily="1" charset="-122"/>
                <a:ea typeface="楷体_GB2312" pitchFamily="1" charset="-122"/>
              </a:rPr>
              <a:t>D</a:t>
            </a:r>
            <a:endParaRPr lang="zh-CN" altLang="en-US" sz="2400" b="1" dirty="0">
              <a:solidFill>
                <a:srgbClr val="FF3300"/>
              </a:solidFill>
              <a:latin typeface="楷体_GB2312" pitchFamily="1" charset="-122"/>
              <a:ea typeface="楷体_GB2312" pitchFamily="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4*i*0"/>
  <p:tag name="KSO_WM_UNIT_BK_DARK_LIGHT" val="2"/>
  <p:tag name="KSO_WM_UNIT_LAYERLEVEL" val="1"/>
  <p:tag name="KSO_WM_TAG_VERSION" val="1.0"/>
  <p:tag name="KSO_WM_BEAUTIFY_FLAG" val="#wm#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5*i*0"/>
  <p:tag name="KSO_WM_UNIT_BK_DARK_LIGHT" val="2"/>
  <p:tag name="KSO_WM_UNIT_LAYERLEVEL" val="1"/>
  <p:tag name="KSO_WM_TAG_VERSION" val="1.0"/>
  <p:tag name="KSO_WM_BEAUTIFY_FLAG" val="#wm#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6*i*0"/>
  <p:tag name="KSO_WM_UNIT_BK_DARK_LIGHT" val="2"/>
  <p:tag name="KSO_WM_UNIT_LAYERLEVEL" val="1"/>
  <p:tag name="KSO_WM_TAG_VERSION" val="1.0"/>
  <p:tag name="KSO_WM_BEAUTIFY_FLAG" val="#wm#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7*i*0"/>
  <p:tag name="KSO_WM_UNIT_BK_DARK_LIGHT" val="2"/>
  <p:tag name="KSO_WM_UNIT_LAYERLEVEL" val="1"/>
  <p:tag name="KSO_WM_TAG_VERSION" val="1.0"/>
  <p:tag name="KSO_WM_BEAUTIFY_FLAG" val="#wm#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8*i*0"/>
  <p:tag name="KSO_WM_UNIT_BK_DARK_LIGHT" val="2"/>
  <p:tag name="KSO_WM_UNIT_LAYERLEVEL" val="1"/>
  <p:tag name="KSO_WM_TAG_VERSION" val="1.0"/>
  <p:tag name="KSO_WM_BEAUTIFY_FLAG" val="#wm#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4538"/>
  <p:tag name="KSO_WM_TAG_VERSION" val="1.0"/>
  <p:tag name="KSO_WM_SLIDE_ID" val="custom20186579_1"/>
  <p:tag name="KSO_WM_SLIDE_INDEX" val="1"/>
  <p:tag name="KSO_WM_SLIDE_ITEM_CNT" val="0"/>
  <p:tag name="KSO_WM_SLIDE_LAYOUT" val="a_b"/>
  <p:tag name="KSO_WM_SLIDE_LAYOUT_CNT" val="1_1"/>
  <p:tag name="KSO_WM_SLIDE_TYPE" val="title"/>
  <p:tag name="KSO_WM_SLIDE_SUBTYPE" val="pureTxt"/>
  <p:tag name="KSO_WM_TEMPLATE_THUMBS_INDEX" val="1、5、6、7、8、10、13、14、16、17、18、19"/>
  <p:tag name="KSO_WM_BEAUTIFY_FLAG" val="#wm#"/>
  <p:tag name="KSO_WM_TEMPLATE_TOPIC_ID" val="2869567"/>
  <p:tag name="KSO_WM_TEMPLATE_OUTLINE_ID" val="6"/>
  <p:tag name="KSO_WM_TEMPLATE_SCENE_ID" val="1"/>
  <p:tag name="KSO_WM_TEMPLATE_JOB_ID" val="6"/>
  <p:tag name="KSO_WM_TEMPLATE_TOPIC_DEFAULT" val="0"/>
  <p:tag name="KSO_WM_TEMPLATE_SUBCATEGORY" val="0"/>
  <p:tag name="KSO_WM_TEMPLATE_MASTER_TYPE" val="1"/>
  <p:tag name="KSO_WM_TEMPLATE_COLOR_TYPE" val="1"/>
  <p:tag name="KSO_WM_TEMPLATE_MASTER_THUMB_INDEX" val="12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926,&quot;width&quot;:1944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9、11、16、19、20、21、22、23、26、29、34、38"/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4538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3*i*0"/>
  <p:tag name="KSO_WM_UNIT_BK_DARK_LIGHT" val="2"/>
  <p:tag name="KSO_WM_UNIT_LAYERLEVEL" val="1"/>
  <p:tag name="KSO_WM_TAG_VERSION" val="1.0"/>
  <p:tag name="KSO_WM_BEAUTIFY_FLAG" val="#wm#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1_Office 主题​​">
  <a:themeElements>
    <a:clrScheme name="WPS主题色">
      <a:dk1>
        <a:srgbClr val="000000"/>
      </a:dk1>
      <a:lt1>
        <a:srgbClr val="FFFFFF"/>
      </a:lt1>
      <a:dk2>
        <a:srgbClr val="ECEEEF"/>
      </a:dk2>
      <a:lt2>
        <a:srgbClr val="FCFDFD"/>
      </a:lt2>
      <a:accent1>
        <a:srgbClr val="547D9D"/>
      </a:accent1>
      <a:accent2>
        <a:srgbClr val="437F81"/>
      </a:accent2>
      <a:accent3>
        <a:srgbClr val="4F7A5C"/>
      </a:accent3>
      <a:accent4>
        <a:srgbClr val="6E6D45"/>
      </a:accent4>
      <a:accent5>
        <a:srgbClr val="905E43"/>
      </a:accent5>
      <a:accent6>
        <a:srgbClr val="9D5458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 主题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主题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tx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1201</TotalTime>
  <Words>1614</Words>
  <Application>Microsoft Office PowerPoint</Application>
  <PresentationFormat>全屏显示(16:9)</PresentationFormat>
  <Paragraphs>106</Paragraphs>
  <Slides>13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4" baseType="lpstr">
      <vt:lpstr>1_Office 主题​​</vt:lpstr>
      <vt:lpstr> 第一课 神奇的货币 经典习题讲解</vt:lpstr>
      <vt:lpstr>选择题第1题</vt:lpstr>
      <vt:lpstr>选择题第2题</vt:lpstr>
      <vt:lpstr>选择题第3题</vt:lpstr>
      <vt:lpstr>选择题第4题</vt:lpstr>
      <vt:lpstr>选择题第5题</vt:lpstr>
      <vt:lpstr>选择题第6题</vt:lpstr>
      <vt:lpstr>选择题第7题</vt:lpstr>
      <vt:lpstr>选择题第8题</vt:lpstr>
      <vt:lpstr>选择题第9题</vt:lpstr>
      <vt:lpstr>选择题第10题</vt:lpstr>
      <vt:lpstr>幻灯片 12</vt:lpstr>
      <vt:lpstr>幻灯片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微课名称：XXX微课</dc:title>
  <dc:creator>User</dc:creator>
  <cp:lastModifiedBy>admin</cp:lastModifiedBy>
  <cp:revision>145</cp:revision>
  <dcterms:created xsi:type="dcterms:W3CDTF">2020-02-01T11:21:51Z</dcterms:created>
  <dcterms:modified xsi:type="dcterms:W3CDTF">2020-02-05T13:44:29Z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2052-11.1.0.9339</vt:lpwstr>
  </property>
</Properties>
</file>