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65" r:id="rId2"/>
    <p:sldId id="308" r:id="rId3"/>
    <p:sldId id="309" r:id="rId4"/>
    <p:sldId id="310" r:id="rId5"/>
    <p:sldId id="274" r:id="rId6"/>
    <p:sldId id="276" r:id="rId7"/>
    <p:sldId id="272" r:id="rId8"/>
    <p:sldId id="277" r:id="rId9"/>
    <p:sldId id="278" r:id="rId10"/>
    <p:sldId id="279" r:id="rId11"/>
    <p:sldId id="280" r:id="rId12"/>
    <p:sldId id="312" r:id="rId13"/>
    <p:sldId id="282" r:id="rId14"/>
    <p:sldId id="283" r:id="rId15"/>
    <p:sldId id="285" r:id="rId16"/>
    <p:sldId id="296" r:id="rId17"/>
    <p:sldId id="297" r:id="rId18"/>
    <p:sldId id="292" r:id="rId19"/>
    <p:sldId id="299" r:id="rId20"/>
    <p:sldId id="298" r:id="rId21"/>
    <p:sldId id="293" r:id="rId22"/>
    <p:sldId id="287" r:id="rId23"/>
    <p:sldId id="300" r:id="rId24"/>
    <p:sldId id="289" r:id="rId25"/>
    <p:sldId id="302" r:id="rId26"/>
    <p:sldId id="301" r:id="rId27"/>
    <p:sldId id="290" r:id="rId28"/>
    <p:sldId id="303" r:id="rId29"/>
    <p:sldId id="304" r:id="rId30"/>
    <p:sldId id="305" r:id="rId31"/>
    <p:sldId id="306" r:id="rId32"/>
    <p:sldId id="307" r:id="rId33"/>
    <p:sldId id="311" r:id="rId34"/>
    <p:sldId id="271" r:id="rId3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88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024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/>
              <a:t>5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 bwMode="auto">
          <a:xfrm>
            <a:off x="8557023" y="1191"/>
            <a:ext cx="64294" cy="140493"/>
            <a:chOff x="5320236" y="0"/>
            <a:chExt cx="1566554" cy="3412757"/>
          </a:xfrm>
        </p:grpSpPr>
        <p:sp>
          <p:nvSpPr>
            <p:cNvPr id="8" name="任意多边形 9"/>
            <p:cNvSpPr/>
            <p:nvPr/>
          </p:nvSpPr>
          <p:spPr>
            <a:xfrm flipH="1">
              <a:off x="5320236" y="1243623"/>
              <a:ext cx="1566554" cy="2169134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dirty="0"/>
            </a:p>
          </p:txBody>
        </p:sp>
        <p:sp>
          <p:nvSpPr>
            <p:cNvPr id="9" name="任意多边形 10"/>
            <p:cNvSpPr/>
            <p:nvPr/>
          </p:nvSpPr>
          <p:spPr>
            <a:xfrm>
              <a:off x="5726380" y="0"/>
              <a:ext cx="754267" cy="1822056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dirty="0"/>
            </a:p>
          </p:txBody>
        </p:sp>
      </p:grpSp>
      <p:grpSp>
        <p:nvGrpSpPr>
          <p:cNvPr id="3" name="组合 11"/>
          <p:cNvGrpSpPr/>
          <p:nvPr userDrawn="1"/>
        </p:nvGrpSpPr>
        <p:grpSpPr>
          <a:xfrm>
            <a:off x="8683943" y="45375"/>
            <a:ext cx="284525" cy="86847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1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dirty="0"/>
            </a:p>
          </p:txBody>
        </p:sp>
        <p:sp>
          <p:nvSpPr>
            <p:cNvPr id="12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dirty="0"/>
            </a:p>
          </p:txBody>
        </p:sp>
        <p:sp>
          <p:nvSpPr>
            <p:cNvPr id="13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ileserver\&#25919;&#27835;\&#29579;&#33395;&#26757;\&#29579;&#33395;&#26757;&#35780;&#20248;&#35838;\2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lifenglan.NLS1\&#26700;&#38754;\&#29579;&#33395;&#26757;&#35780;&#20248;&#35838;\4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ileserver\&#25919;&#27835;\&#29579;&#33395;&#26757;\&#29579;&#33395;&#26757;&#35780;&#20248;&#35838;\1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77062" y="1789770"/>
            <a:ext cx="5412105" cy="1082638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/>
            </a:r>
            <a:br>
              <a:rPr lang="en-US" altLang="zh-CN" sz="3200" dirty="0" smtClean="0">
                <a:solidFill>
                  <a:srgbClr val="FF0000"/>
                </a:solidFill>
              </a:rPr>
            </a:br>
            <a:r>
              <a:rPr lang="zh-CN" altLang="en-US" sz="3200" b="1" dirty="0" smtClean="0">
                <a:solidFill>
                  <a:srgbClr val="FF0000"/>
                </a:solidFill>
              </a:rPr>
              <a:t>第一课 神奇的货币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r>
              <a:rPr lang="zh-CN" altLang="en-US" sz="3200" b="1" dirty="0" smtClean="0">
                <a:solidFill>
                  <a:srgbClr val="FF0000"/>
                </a:solidFill>
              </a:rPr>
              <a:t>复习要点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高二年级政治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1850" y="3659808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袁德娟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60169" y="56207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产生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097" y="2261721"/>
            <a:ext cx="895350" cy="1591866"/>
            <a:chOff x="6" y="-317"/>
            <a:chExt cx="564" cy="1337"/>
          </a:xfrm>
        </p:grpSpPr>
        <p:pic>
          <p:nvPicPr>
            <p:cNvPr id="9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货币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11" name="AutoShape 20"/>
          <p:cNvSpPr>
            <a:spLocks/>
          </p:cNvSpPr>
          <p:nvPr/>
        </p:nvSpPr>
        <p:spPr bwMode="auto">
          <a:xfrm>
            <a:off x="979488" y="805070"/>
            <a:ext cx="561078" cy="4214191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769754" y="709357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045216" y="537596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贵金属金银→固定充当一般等价物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63482" y="1022590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含义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73067" y="116986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3038589" y="988169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从商品中分离出来，固定地充当一般等价物的商品</a:t>
            </a:r>
            <a:endParaRPr lang="zh-CN" altLang="en-US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46919" y="1502983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本质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56504" y="165026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多边形 18"/>
          <p:cNvSpPr/>
          <p:nvPr/>
        </p:nvSpPr>
        <p:spPr>
          <a:xfrm>
            <a:off x="3022026" y="1468562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4869789" y="4094428"/>
            <a:ext cx="275462" cy="5922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30596" y="0"/>
                </a:lnTo>
                <a:lnTo>
                  <a:pt x="130596" y="561565"/>
                </a:lnTo>
                <a:lnTo>
                  <a:pt x="261193" y="56156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任意多边形 23"/>
          <p:cNvSpPr/>
          <p:nvPr/>
        </p:nvSpPr>
        <p:spPr>
          <a:xfrm>
            <a:off x="4869789" y="3502184"/>
            <a:ext cx="275462" cy="5922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561565"/>
                </a:moveTo>
                <a:lnTo>
                  <a:pt x="130596" y="561565"/>
                </a:lnTo>
                <a:lnTo>
                  <a:pt x="130596" y="0"/>
                </a:lnTo>
                <a:lnTo>
                  <a:pt x="261193" y="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24"/>
          <p:cNvSpPr/>
          <p:nvPr/>
        </p:nvSpPr>
        <p:spPr>
          <a:xfrm>
            <a:off x="4869789" y="2613819"/>
            <a:ext cx="275462" cy="2961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30596" y="0"/>
                </a:lnTo>
                <a:lnTo>
                  <a:pt x="130596" y="280782"/>
                </a:lnTo>
                <a:lnTo>
                  <a:pt x="261193" y="280782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任意多边形 25"/>
          <p:cNvSpPr/>
          <p:nvPr/>
        </p:nvSpPr>
        <p:spPr>
          <a:xfrm>
            <a:off x="4869789" y="2317697"/>
            <a:ext cx="275462" cy="2961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0782"/>
                </a:moveTo>
                <a:lnTo>
                  <a:pt x="130596" y="280782"/>
                </a:lnTo>
                <a:lnTo>
                  <a:pt x="130596" y="0"/>
                </a:lnTo>
                <a:lnTo>
                  <a:pt x="261193" y="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3492477" y="2403779"/>
            <a:ext cx="1377310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基本职能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5145251" y="2107657"/>
            <a:ext cx="1377310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价值尺度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5145251" y="2699901"/>
            <a:ext cx="1377310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流通手段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492477" y="3884388"/>
            <a:ext cx="1377310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其他职能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145251" y="3292144"/>
            <a:ext cx="1377310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贮藏手段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145251" y="3884388"/>
            <a:ext cx="1377310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支付手段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145251" y="4476633"/>
            <a:ext cx="1377310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世界货币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99927" y="320588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职能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3031435" y="2673626"/>
            <a:ext cx="347869" cy="149087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8557041" y="1429"/>
            <a:ext cx="64290" cy="140493"/>
            <a:chOff x="11409680" y="1905"/>
            <a:chExt cx="85725" cy="187325"/>
          </a:xfrm>
        </p:grpSpPr>
        <p:sp>
          <p:nvSpPr>
            <p:cNvPr id="9" name="任意多边形 8"/>
            <p:cNvSpPr/>
            <p:nvPr/>
          </p:nvSpPr>
          <p:spPr>
            <a:xfrm flipH="1">
              <a:off x="11409680" y="69850"/>
              <a:ext cx="85725" cy="118745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dirty="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1431905" y="1905"/>
              <a:ext cx="41275" cy="99695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dirty="0"/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8683717" y="45244"/>
            <a:ext cx="284306" cy="86678"/>
            <a:chOff x="11578590" y="60325"/>
            <a:chExt cx="379095" cy="115570"/>
          </a:xfrm>
          <a:solidFill>
            <a:schemeClr val="bg1"/>
          </a:solidFill>
        </p:grpSpPr>
        <p:sp>
          <p:nvSpPr>
            <p:cNvPr id="12" name="任意多边形 11"/>
            <p:cNvSpPr/>
            <p:nvPr/>
          </p:nvSpPr>
          <p:spPr>
            <a:xfrm>
              <a:off x="11578590" y="60325"/>
              <a:ext cx="117475" cy="115570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dirty="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1713845" y="60960"/>
              <a:ext cx="116840" cy="114300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dirty="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1849735" y="62230"/>
              <a:ext cx="107950" cy="114300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6869304" y="1"/>
            <a:ext cx="1455340" cy="189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r">
              <a:defRPr/>
            </a:pPr>
            <a:endParaRPr lang="zh-CN" altLang="en-US" sz="900" dirty="0">
              <a:solidFill>
                <a:srgbClr val="DA251C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91798" y="738302"/>
          <a:ext cx="8723602" cy="3986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97"/>
                <a:gridCol w="683935"/>
                <a:gridCol w="2246244"/>
                <a:gridCol w="5416826"/>
              </a:tblGrid>
              <a:tr h="3206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100" b="0" dirty="0">
                          <a:solidFill>
                            <a:schemeClr val="tx1"/>
                          </a:solidFill>
                          <a:effectLst/>
                        </a:rPr>
                        <a:t>职能</a:t>
                      </a:r>
                      <a:endParaRPr lang="zh-CN" sz="21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100" b="0" dirty="0" smtClean="0">
                          <a:solidFill>
                            <a:schemeClr val="tx1"/>
                          </a:solidFill>
                          <a:effectLst/>
                          <a:latin typeface="NEU-BZ-S92" panose="02020503000000020003" pitchFamily="18" charset="-122"/>
                          <a:ea typeface="NEU-BZ-S92" panose="02020503000000020003" pitchFamily="18" charset="-122"/>
                          <a:cs typeface="Times New Roman" panose="02020603050405020304" pitchFamily="18" charset="0"/>
                        </a:rPr>
                        <a:t>含义</a:t>
                      </a:r>
                      <a:endParaRPr lang="zh-CN" sz="21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100" b="0" dirty="0" smtClean="0">
                          <a:solidFill>
                            <a:schemeClr val="tx1"/>
                          </a:solidFill>
                          <a:effectLst/>
                          <a:latin typeface="NEU-BZ-S92" panose="02020503000000020003" pitchFamily="18" charset="-122"/>
                          <a:ea typeface="NEU-BZ-S92" panose="02020503000000020003" pitchFamily="18" charset="-122"/>
                          <a:cs typeface="Times New Roman" panose="02020603050405020304" pitchFamily="18" charset="0"/>
                        </a:rPr>
                        <a:t>表现形式</a:t>
                      </a:r>
                      <a:endParaRPr lang="zh-CN" sz="21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62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基本职能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价值尺度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表现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和衡量</a:t>
                      </a: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商品价值大小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通过一定数量的货币表现商品的价值，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标价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zh-CN" sz="1800" b="0" dirty="0">
                          <a:solidFill>
                            <a:schemeClr val="tx1"/>
                          </a:solidFill>
                          <a:effectLst/>
                        </a:rPr>
                        <a:t>价格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”“</a:t>
                      </a:r>
                      <a:r>
                        <a:rPr lang="zh-CN" sz="1800" b="0" dirty="0">
                          <a:solidFill>
                            <a:schemeClr val="tx1"/>
                          </a:solidFill>
                          <a:effectLst/>
                        </a:rPr>
                        <a:t>定价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6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流通手段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dirty="0">
                          <a:solidFill>
                            <a:schemeClr val="tx1"/>
                          </a:solidFill>
                          <a:effectLst/>
                        </a:rPr>
                        <a:t>充当商品交换的</a:t>
                      </a: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媒介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公式：“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商品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——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货币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——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商品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”，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zh-CN" sz="1800" b="0" dirty="0">
                          <a:solidFill>
                            <a:schemeClr val="tx1"/>
                          </a:solidFill>
                          <a:effectLst/>
                        </a:rPr>
                        <a:t>购买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”“</a:t>
                      </a:r>
                      <a:r>
                        <a:rPr lang="zh-CN" sz="1800" b="0" dirty="0">
                          <a:solidFill>
                            <a:schemeClr val="tx1"/>
                          </a:solidFill>
                          <a:effectLst/>
                        </a:rPr>
                        <a:t>买卖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”“</a:t>
                      </a:r>
                      <a:r>
                        <a:rPr lang="zh-CN" sz="1800" b="0" dirty="0">
                          <a:solidFill>
                            <a:schemeClr val="tx1"/>
                          </a:solidFill>
                          <a:effectLst/>
                        </a:rPr>
                        <a:t>现场</a:t>
                      </a: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交易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622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其他职能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贮藏手段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  <a:latin typeface="NEU-BZ-S92" panose="02020503000000020003" pitchFamily="18" charset="-122"/>
                          <a:ea typeface="NEU-BZ-S92" panose="02020503000000020003" pitchFamily="18" charset="-122"/>
                          <a:cs typeface="Times New Roman" panose="02020603050405020304" pitchFamily="18" charset="0"/>
                        </a:rPr>
                        <a:t>被当作社会财富的一般代表保存起来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</a:rPr>
                        <a:t>货币作为社会财富的代表保存起来</a:t>
                      </a: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  <a:ea typeface="宋体" pitchFamily="2" charset="-122"/>
                        </a:rPr>
                        <a:t>。一般来说</a:t>
                      </a: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</a:rPr>
                        <a:t>应为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</a:rPr>
                        <a:t>足值金属货币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a typeface="宋体" pitchFamily="2" charset="-122"/>
                        </a:rPr>
                        <a:t>，</a:t>
                      </a: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  <a:ea typeface="宋体" pitchFamily="2" charset="-122"/>
                          <a:sym typeface="Arial" pitchFamily="34" charset="0"/>
                        </a:rPr>
                        <a:t>在一定条件下（如币值稳定）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a typeface="宋体" pitchFamily="2" charset="-122"/>
                        </a:rPr>
                        <a:t>，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a typeface="宋体" pitchFamily="2" charset="-122"/>
                          <a:sym typeface="Arial" pitchFamily="34" charset="0"/>
                        </a:rPr>
                        <a:t>纸币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a typeface="宋体" pitchFamily="2" charset="-122"/>
                        </a:rPr>
                        <a:t>可以代替货币执行贮藏手段职能。</a:t>
                      </a:r>
                      <a:endParaRPr lang="zh-CN" altLang="en-US" sz="1800" b="1" dirty="0">
                        <a:solidFill>
                          <a:srgbClr val="0000CC"/>
                        </a:solidFill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64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支付手段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dirty="0">
                          <a:solidFill>
                            <a:schemeClr val="tx1"/>
                          </a:solidFill>
                          <a:effectLst/>
                        </a:rPr>
                        <a:t>被用来偿还债务或</a:t>
                      </a: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支付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地租、</a:t>
                      </a: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税款、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利息、</a:t>
                      </a:r>
                      <a:r>
                        <a:rPr lang="zh-CN" sz="1800" b="0" dirty="0" smtClean="0">
                          <a:solidFill>
                            <a:schemeClr val="tx1"/>
                          </a:solidFill>
                          <a:effectLst/>
                        </a:rPr>
                        <a:t>工资等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随商品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赊账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买卖的产生而出现的，在商品买卖或租赁活动中，商品的让渡和货币的支付在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时间上是分开的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，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预支或延期支付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。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2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世界货币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effectLst/>
                          <a:latin typeface="NEU-BZ-S92" panose="02020503000000020003" pitchFamily="18" charset="-122"/>
                          <a:ea typeface="NEU-BZ-S92" panose="02020503000000020003" pitchFamily="18" charset="-122"/>
                          <a:cs typeface="Times New Roman" panose="02020603050405020304" pitchFamily="18" charset="0"/>
                        </a:rPr>
                        <a:t>在国际商品流通中发挥一般等价物作用的货币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</a:rPr>
                        <a:t>购买外国商品，支付国际收支差额、在国家之间转移财富</a:t>
                      </a: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  <a:ea typeface="宋体" pitchFamily="2" charset="-122"/>
                        </a:rPr>
                        <a:t>。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a typeface="宋体" pitchFamily="2" charset="-122"/>
                        </a:rPr>
                        <a:t>贵金属</a:t>
                      </a: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  <a:ea typeface="宋体" pitchFamily="2" charset="-122"/>
                        </a:rPr>
                        <a:t>具有世界货币的职能，某些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ea typeface="宋体" pitchFamily="2" charset="-122"/>
                        </a:rPr>
                        <a:t>信用特别强的纸币</a:t>
                      </a:r>
                      <a:r>
                        <a:rPr lang="zh-CN" altLang="en-US" sz="1800" b="1" dirty="0" smtClean="0">
                          <a:solidFill>
                            <a:srgbClr val="0000CC"/>
                          </a:solidFill>
                          <a:ea typeface="宋体" pitchFamily="2" charset="-122"/>
                        </a:rPr>
                        <a:t>（如英镑、欧元、美元）可以成为世界货币。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50003" marR="500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133026" y="0"/>
            <a:ext cx="4933696" cy="5537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5023" tIns="32511" rIns="65023" bIns="32511" rtlCol="0">
            <a:spAutoFit/>
          </a:bodyPr>
          <a:lstStyle/>
          <a:p>
            <a:pPr algn="ctr" defTabSz="65023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如何理解货币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的职能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3913" y="229614"/>
            <a:ext cx="7702826" cy="3197284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 algn="ctr">
              <a:spcBef>
                <a:spcPts val="853"/>
              </a:spcBef>
            </a:pPr>
            <a:r>
              <a:rPr lang="en-US" altLang="zh-CN" sz="3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支付宝、微信支付货币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执行什么职能？</a:t>
            </a:r>
          </a:p>
          <a:p>
            <a:pPr>
              <a:spcBef>
                <a:spcPts val="853"/>
              </a:spcBef>
            </a:pPr>
            <a:endParaRPr lang="en-US" altLang="zh-CN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853"/>
              </a:spcBef>
            </a:pPr>
            <a:r>
              <a:rPr lang="en-US" altLang="zh-CN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支付宝、微信等支付方式都是无现金支付，在结账的时候，货币都在执行</a:t>
            </a:r>
            <a:r>
              <a:rPr lang="zh-CN" altLang="en-US" sz="21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流通手段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1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支付手段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的职能；</a:t>
            </a:r>
            <a:endParaRPr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853"/>
              </a:spcBef>
            </a:pPr>
            <a:r>
              <a:rPr lang="en-US" altLang="zh-CN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(2</a:t>
            </a:r>
            <a:r>
              <a:rPr lang="en-US" altLang="zh-CN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支付宝、微信等支付方式不会影响整个社会资金的流通量，便利了人们的消费和经济往来。</a:t>
            </a:r>
            <a:endParaRPr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258" y="785750"/>
            <a:ext cx="9088007" cy="342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5023" tIns="32511" rIns="65023" bIns="32511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58" y="249272"/>
            <a:ext cx="2165660" cy="542711"/>
          </a:xfrm>
          <a:prstGeom prst="rect">
            <a:avLst/>
          </a:prstGeom>
          <a:solidFill>
            <a:srgbClr val="FF0000"/>
          </a:solidFill>
        </p:spPr>
        <p:txBody>
          <a:bodyPr wrap="square" lIns="65023" tIns="32511" rIns="65023" bIns="32511" rtlCol="0">
            <a:spAutoFit/>
          </a:bodyPr>
          <a:lstStyle/>
          <a:p>
            <a:r>
              <a:rPr lang="en-US" altLang="zh-CN" sz="2000" b="1" dirty="0"/>
              <a:t> </a:t>
            </a:r>
            <a:r>
              <a:rPr lang="en-US" altLang="zh-CN" sz="3100" b="1" dirty="0"/>
              <a:t>   </a:t>
            </a:r>
            <a:r>
              <a:rPr lang="zh-CN" altLang="en-US" sz="2800" b="1" dirty="0" smtClean="0"/>
              <a:t>延伸思考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60169" y="56207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产生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097" y="2261721"/>
            <a:ext cx="895350" cy="1591866"/>
            <a:chOff x="6" y="-317"/>
            <a:chExt cx="564" cy="1337"/>
          </a:xfrm>
        </p:grpSpPr>
        <p:pic>
          <p:nvPicPr>
            <p:cNvPr id="9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货币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11" name="AutoShape 20"/>
          <p:cNvSpPr>
            <a:spLocks/>
          </p:cNvSpPr>
          <p:nvPr/>
        </p:nvSpPr>
        <p:spPr bwMode="auto">
          <a:xfrm>
            <a:off x="979488" y="805070"/>
            <a:ext cx="561078" cy="4214191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769754" y="709357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045216" y="537596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贵金属金银→固定充当一般等价物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63482" y="1022590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含义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73067" y="116986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3038589" y="988169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从商品中分离出来，固定地充当一般等价物的商品</a:t>
            </a:r>
            <a:endParaRPr lang="zh-CN" altLang="en-US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46919" y="1502983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本质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56504" y="165026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多边形 18"/>
          <p:cNvSpPr/>
          <p:nvPr/>
        </p:nvSpPr>
        <p:spPr>
          <a:xfrm>
            <a:off x="3022026" y="1468562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40292" y="194361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职能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444213" y="3467618"/>
            <a:ext cx="1617039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种类与形式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611747" y="210560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3150705" y="2385391"/>
            <a:ext cx="407504" cy="25941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1456" y="2672488"/>
            <a:ext cx="116977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纸币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200390" y="63461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含义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610139" y="894522"/>
            <a:ext cx="526773" cy="401540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425737" y="739174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24"/>
          <p:cNvSpPr/>
          <p:nvPr/>
        </p:nvSpPr>
        <p:spPr>
          <a:xfrm>
            <a:off x="3800591" y="477078"/>
            <a:ext cx="4975922" cy="66943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dirty="0" smtClean="0"/>
              <a:t>由国家（或某些地区）发行的</a:t>
            </a:r>
            <a:r>
              <a:rPr lang="zh-CN" altLang="en-US" dirty="0" smtClean="0"/>
              <a:t>并</a:t>
            </a:r>
            <a:r>
              <a:rPr lang="zh-CN" altLang="zh-CN" dirty="0" smtClean="0"/>
              <a:t>强制使用的</a:t>
            </a:r>
            <a:r>
              <a:rPr lang="zh-CN" altLang="en-US" dirty="0" smtClean="0"/>
              <a:t>，是当今</a:t>
            </a:r>
            <a:r>
              <a:rPr lang="zh-CN" altLang="en-US" dirty="0" smtClean="0"/>
              <a:t>世界各国普遍使用的货币。</a:t>
            </a:r>
            <a:endParaRPr lang="zh-CN" altLang="en-US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415798" y="788870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2203703" y="110506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优点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803903" y="1147195"/>
            <a:ext cx="4975922" cy="671666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与金属货币相比，制作成本低，更易于保管、携带和运输。</a:t>
            </a:r>
            <a:endParaRPr lang="zh-CN" altLang="en-US" dirty="0"/>
          </a:p>
        </p:txBody>
      </p:sp>
      <p:sp>
        <p:nvSpPr>
          <p:cNvPr id="29" name="任意多边形 28"/>
          <p:cNvSpPr/>
          <p:nvPr/>
        </p:nvSpPr>
        <p:spPr>
          <a:xfrm>
            <a:off x="3419111" y="125932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任意多边形 29"/>
          <p:cNvSpPr/>
          <p:nvPr/>
        </p:nvSpPr>
        <p:spPr>
          <a:xfrm>
            <a:off x="2256712" y="1992961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发行规律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3856912" y="1945638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以流通中所需要的货币量为限度</a:t>
            </a:r>
            <a:endParaRPr lang="zh-CN" altLang="en-US" dirty="0"/>
          </a:p>
        </p:txBody>
      </p:sp>
      <p:sp>
        <p:nvSpPr>
          <p:cNvPr id="32" name="任意多边形 31"/>
          <p:cNvSpPr/>
          <p:nvPr/>
        </p:nvSpPr>
        <p:spPr>
          <a:xfrm>
            <a:off x="3491998" y="2107461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2136912" y="3132173"/>
          <a:ext cx="6699966" cy="684454"/>
        </p:xfrm>
        <a:graphic>
          <a:graphicData uri="http://schemas.openxmlformats.org/presentationml/2006/ole">
            <p:oleObj spid="_x0000_s8193" r:id="rId3" imgW="4076700" imgH="419100" progId="">
              <p:embed/>
            </p:oleObj>
          </a:graphicData>
        </a:graphic>
      </p:graphicFrame>
      <p:sp>
        <p:nvSpPr>
          <p:cNvPr id="17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7" grpId="0" bldLvl="0" animBg="1"/>
      <p:bldP spid="3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2681" y="2665389"/>
            <a:ext cx="2165527" cy="388822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spcBef>
                <a:spcPts val="853"/>
              </a:spcBef>
            </a:pP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发行量 </a:t>
            </a:r>
            <a:r>
              <a:rPr lang="en-US" altLang="zh-CN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所需量</a:t>
            </a:r>
            <a:endParaRPr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62681" y="3205449"/>
            <a:ext cx="2301782" cy="388822"/>
          </a:xfrm>
          <a:prstGeom prst="rect">
            <a:avLst/>
          </a:prstGeom>
        </p:spPr>
        <p:txBody>
          <a:bodyPr wrap="none" lIns="65023" tIns="32511" rIns="65023" bIns="32511">
            <a:spAutoFit/>
          </a:bodyPr>
          <a:lstStyle/>
          <a:p>
            <a:pPr>
              <a:spcBef>
                <a:spcPts val="853"/>
              </a:spcBef>
            </a:pPr>
            <a:r>
              <a:rPr lang="zh-CN" altLang="en-US" sz="21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发行量 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 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所需量 </a:t>
            </a:r>
            <a:endParaRPr lang="en-US" altLang="zh-CN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4603807" y="2817499"/>
            <a:ext cx="405023" cy="8819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15" name="右箭头 14"/>
          <p:cNvSpPr/>
          <p:nvPr/>
        </p:nvSpPr>
        <p:spPr>
          <a:xfrm>
            <a:off x="4603807" y="3357559"/>
            <a:ext cx="405023" cy="8819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sz="100" dirty="0"/>
          </a:p>
        </p:txBody>
      </p:sp>
      <p:sp>
        <p:nvSpPr>
          <p:cNvPr id="16" name="TextBox 15"/>
          <p:cNvSpPr txBox="1"/>
          <p:nvPr/>
        </p:nvSpPr>
        <p:spPr>
          <a:xfrm>
            <a:off x="5170840" y="2665389"/>
            <a:ext cx="1204750" cy="388359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通货膨胀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7644" y="3205449"/>
            <a:ext cx="1214946" cy="388822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通货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紧缩</a:t>
            </a:r>
            <a:endParaRPr lang="zh-CN" altLang="en-US" sz="2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0308" y="188309"/>
            <a:ext cx="4568388" cy="465767"/>
          </a:xfrm>
          <a:prstGeom prst="rect">
            <a:avLst/>
          </a:prstGeom>
          <a:noFill/>
        </p:spPr>
        <p:txBody>
          <a:bodyPr wrap="square" lIns="65023" tIns="32511" rIns="65023" bIns="32511" rtlCol="0" anchor="t">
            <a:spAutoFit/>
          </a:bodyPr>
          <a:lstStyle/>
          <a:p>
            <a:pPr defTabSz="650230" hangingPunct="1"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纸币的供应量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与经济形势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-10837" y="849874"/>
            <a:ext cx="9165223" cy="342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5023" tIns="32511" rIns="65023" bIns="32511" rtlCol="0">
            <a:spAutoFit/>
          </a:bodyPr>
          <a:lstStyle/>
          <a:p>
            <a:endParaRPr lang="zh-CN" altLang="en-US"/>
          </a:p>
        </p:txBody>
      </p:sp>
      <p:sp>
        <p:nvSpPr>
          <p:cNvPr id="3" name="TextBox 73"/>
          <p:cNvSpPr txBox="1">
            <a:spLocks noChangeArrowheads="1"/>
          </p:cNvSpPr>
          <p:nvPr/>
        </p:nvSpPr>
        <p:spPr bwMode="auto">
          <a:xfrm>
            <a:off x="1827803" y="1589307"/>
            <a:ext cx="6108923" cy="527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5023" tIns="32511" rIns="65023" bIns="32511">
            <a:spAutoFit/>
          </a:bodyPr>
          <a:lstStyle/>
          <a:p>
            <a:pPr marL="319696" indent="-319696" algn="just" defTabSz="65023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纸币发行量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必须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以流通中所需要的货币量为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限度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组合 21"/>
          <p:cNvGrpSpPr/>
          <p:nvPr/>
        </p:nvGrpSpPr>
        <p:grpSpPr>
          <a:xfrm>
            <a:off x="65365" y="350658"/>
            <a:ext cx="9154948" cy="4961435"/>
            <a:chOff x="-15395" y="319731"/>
            <a:chExt cx="12874145" cy="6976635"/>
          </a:xfrm>
        </p:grpSpPr>
        <p:sp>
          <p:nvSpPr>
            <p:cNvPr id="23" name="任意多边形 22"/>
            <p:cNvSpPr/>
            <p:nvPr/>
          </p:nvSpPr>
          <p:spPr>
            <a:xfrm>
              <a:off x="-15395" y="319731"/>
              <a:ext cx="1179195" cy="535305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26"/>
          <p:cNvGrpSpPr/>
          <p:nvPr/>
        </p:nvGrpSpPr>
        <p:grpSpPr>
          <a:xfrm>
            <a:off x="281319" y="389263"/>
            <a:ext cx="406400" cy="3030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34">
                <a:defRPr/>
              </a:pPr>
              <a:endParaRPr lang="zh-CN" altLang="en-US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34">
                <a:defRPr/>
              </a:pPr>
              <a:endParaRPr lang="zh-CN" altLang="en-US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38" t="15154" r="46640" b="10176"/>
          <a:stretch>
            <a:fillRect/>
          </a:stretch>
        </p:blipFill>
        <p:spPr>
          <a:xfrm>
            <a:off x="8059815" y="16708"/>
            <a:ext cx="1160498" cy="1048570"/>
          </a:xfrm>
          <a:prstGeom prst="rect">
            <a:avLst/>
          </a:prstGeom>
        </p:spPr>
      </p:pic>
      <p:sp>
        <p:nvSpPr>
          <p:cNvPr id="19" name="任意多边形 18"/>
          <p:cNvSpPr/>
          <p:nvPr/>
        </p:nvSpPr>
        <p:spPr>
          <a:xfrm>
            <a:off x="568518" y="2423160"/>
            <a:ext cx="8269357" cy="2375452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二者的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实质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是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社会总供给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与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社会总需求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的不平衡，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lvl="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即都是由纸币发行量所形成的社会总需求与实际需要的货币量（反映社会总供给）之间的不平衡造成的。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lvl="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从长远来看，对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人民生活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企业生产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经济稳定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社会发展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都会产生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不利影响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 bldLvl="0" animBg="1"/>
      <p:bldP spid="16" grpId="0"/>
      <p:bldP spid="17" grpId="0"/>
      <p:bldP spid="3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27991" y="134620"/>
          <a:ext cx="8458200" cy="500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267"/>
                <a:gridCol w="3919909"/>
                <a:gridCol w="3857024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通货膨胀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通货紧缩</a:t>
                      </a:r>
                      <a:endParaRPr lang="zh-CN" alt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含义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物价总水平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持续上涨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的经济现象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物价总水平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持续下跌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的经济现象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表现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需求旺盛，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物价上涨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纸币贬值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，购买力下降，经济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过热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需求不足，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物价下跌，纸币升值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，购买力提高，经济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衰退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原因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纸币发行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过多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，社会总供给小于社会总需求；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生产发展相对不足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纸币发行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过少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，社会总供给大于社会总需求；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产业结构不合理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生产相对过剩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影响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适度的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通货膨胀可以刺激消费，扩大内需，推动经济发展；</a:t>
                      </a:r>
                    </a:p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过度的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通货膨胀使纸币贬值，物价上涨，购买力和人民的生活水平下降，影响社会的经济秩序。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适度的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通货紧缩可以抑制经济过热和物价上涨，提高纸币的购买力；</a:t>
                      </a:r>
                    </a:p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过度的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通货紧缩会导致市场疲软，消费不足，企业生存困难，失业率提高。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措施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根本方法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：大力发展生产，提高社会总供给水平；</a:t>
                      </a:r>
                    </a:p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宏观政策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：适度从紧的货币政策和紧缩性的财政政策；</a:t>
                      </a:r>
                    </a:p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具体措施</a:t>
                      </a:r>
                      <a:r>
                        <a:rPr lang="zh-CN" altLang="zh-CN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：提高存贷款利率、提高存款准备金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率、减少货币发行量，增加税收、减发国债、减少财政支出。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根本方法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：调整产业结构，扩大内需；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宏观政策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：适度宽松的货币政策和积极的财政政策；</a:t>
                      </a:r>
                    </a:p>
                    <a:p>
                      <a:r>
                        <a:rPr lang="zh-CN" altLang="zh-CN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具体措施</a:t>
                      </a:r>
                      <a:r>
                        <a:rPr lang="zh-CN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：降低存贷款利率、降低存款准备金率、增加货币发行量，减少税收、增发国债、增加财政支出。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 t="21675"/>
          <a:stretch>
            <a:fillRect/>
          </a:stretch>
        </p:blipFill>
        <p:spPr bwMode="auto">
          <a:xfrm>
            <a:off x="179388" y="1113235"/>
            <a:ext cx="66294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443664" y="2356247"/>
            <a:ext cx="2160587" cy="52322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抑制总需求</a:t>
            </a:r>
            <a:endParaRPr lang="zh-CN" altLang="en-US" sz="280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902325" y="3724121"/>
            <a:ext cx="3241675" cy="954107"/>
          </a:xfrm>
          <a:prstGeom prst="rect">
            <a:avLst/>
          </a:prstGeom>
          <a:solidFill>
            <a:schemeClr val="accent2"/>
          </a:solidFill>
          <a:ln w="9525" cmpd="sng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ea typeface="宋体" pitchFamily="2" charset="-122"/>
              </a:rPr>
              <a:t>紧缩性 </a:t>
            </a:r>
            <a:r>
              <a:rPr lang="zh-CN" altLang="en-US" sz="2800" b="1" dirty="0" smtClean="0">
                <a:solidFill>
                  <a:srgbClr val="FFFFFF"/>
                </a:solidFill>
                <a:ea typeface="宋体" pitchFamily="2" charset="-122"/>
              </a:rPr>
              <a:t>财政</a:t>
            </a:r>
            <a:r>
              <a:rPr lang="zh-CN" altLang="en-US" sz="2800" b="1" dirty="0">
                <a:solidFill>
                  <a:srgbClr val="FFFFFF"/>
                </a:solidFill>
                <a:ea typeface="宋体" pitchFamily="2" charset="-122"/>
              </a:rPr>
              <a:t>政策</a:t>
            </a:r>
          </a:p>
          <a:p>
            <a:r>
              <a:rPr lang="zh-CN" altLang="en-US" sz="2800" b="1" dirty="0" smtClean="0">
                <a:solidFill>
                  <a:srgbClr val="FFFFFF"/>
                </a:solidFill>
                <a:ea typeface="宋体" pitchFamily="2" charset="-122"/>
              </a:rPr>
              <a:t>从紧的货币</a:t>
            </a:r>
            <a:r>
              <a:rPr lang="zh-CN" altLang="en-US" sz="2800" b="1" dirty="0">
                <a:solidFill>
                  <a:srgbClr val="FFFFFF"/>
                </a:solidFill>
                <a:ea typeface="宋体" pitchFamily="2" charset="-122"/>
              </a:rPr>
              <a:t>政策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031296" y="1319990"/>
            <a:ext cx="1107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000000"/>
                </a:solidFill>
                <a:ea typeface="宋体" pitchFamily="2" charset="-122"/>
              </a:rPr>
              <a:t>＜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2700338" y="604838"/>
            <a:ext cx="3600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通货膨胀</a:t>
            </a:r>
            <a:endParaRPr lang="zh-CN" altLang="en-US" sz="2800" dirty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8136" name="AutoShape 7"/>
          <p:cNvSpPr>
            <a:spLocks noChangeArrowheads="1"/>
          </p:cNvSpPr>
          <p:nvPr/>
        </p:nvSpPr>
        <p:spPr bwMode="auto">
          <a:xfrm rot="5400000">
            <a:off x="6875662" y="1852018"/>
            <a:ext cx="863203" cy="142875"/>
          </a:xfrm>
          <a:prstGeom prst="rightArrow">
            <a:avLst>
              <a:gd name="adj1" fmla="val 50000"/>
              <a:gd name="adj2" fmla="val 201389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6886990" y="1425179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ea typeface="华文细黑" pitchFamily="2" charset="-122"/>
              </a:rPr>
              <a:t>解 决办 法</a:t>
            </a:r>
          </a:p>
        </p:txBody>
      </p:sp>
      <p:sp>
        <p:nvSpPr>
          <p:cNvPr id="48138" name="AutoShape 9"/>
          <p:cNvSpPr>
            <a:spLocks noChangeArrowheads="1"/>
          </p:cNvSpPr>
          <p:nvPr/>
        </p:nvSpPr>
        <p:spPr bwMode="auto">
          <a:xfrm rot="5400000">
            <a:off x="6911578" y="3111501"/>
            <a:ext cx="864394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6956564" y="2951354"/>
            <a:ext cx="8058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ea typeface="华文细黑" pitchFamily="2" charset="-122"/>
              </a:rPr>
              <a:t>政策措 </a:t>
            </a:r>
            <a:r>
              <a:rPr lang="zh-CN" altLang="en-US" sz="2000" b="1" dirty="0">
                <a:solidFill>
                  <a:srgbClr val="FF0000"/>
                </a:solidFill>
                <a:ea typeface="华文细黑" pitchFamily="2" charset="-122"/>
              </a:rPr>
              <a:t>施</a:t>
            </a:r>
          </a:p>
        </p:txBody>
      </p:sp>
      <p:sp>
        <p:nvSpPr>
          <p:cNvPr id="48140" name="Rectangle 5"/>
          <p:cNvSpPr>
            <a:spLocks noRot="1" noChangeArrowheads="1"/>
          </p:cNvSpPr>
          <p:nvPr/>
        </p:nvSpPr>
        <p:spPr bwMode="auto">
          <a:xfrm>
            <a:off x="6489700" y="632222"/>
            <a:ext cx="1924050" cy="485775"/>
          </a:xfrm>
          <a:prstGeom prst="rect">
            <a:avLst/>
          </a:prstGeom>
          <a:solidFill>
            <a:srgbClr val="66FFFF"/>
          </a:solidFill>
          <a:ln w="9525" cmpd="sng">
            <a:solidFill>
              <a:srgbClr val="66FFFF"/>
            </a:solidFill>
            <a:miter lim="800000"/>
            <a:headEnd/>
            <a:tailEnd/>
          </a:ln>
        </p:spPr>
        <p:txBody>
          <a:bodyPr lIns="95787" tIns="47894" rIns="95787" bIns="47894" anchor="ctr"/>
          <a:lstStyle/>
          <a:p>
            <a:r>
              <a:rPr lang="zh-CN" altLang="en-US" sz="2800">
                <a:solidFill>
                  <a:srgbClr val="000066"/>
                </a:solidFill>
                <a:latin typeface="魏碑体"/>
                <a:ea typeface="黑体" pitchFamily="49" charset="-122"/>
              </a:rPr>
              <a:t>经济过热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video>
          </p:childTnLst>
        </p:cTn>
      </p:par>
    </p:tnLst>
    <p:bldLst>
      <p:bldP spid="48132" grpId="0" animBg="1" autoUpdateAnimBg="0"/>
      <p:bldP spid="48133" grpId="0" animBg="1" autoUpdateAnimBg="0"/>
      <p:bldP spid="48136" grpId="0" animBg="1" autoUpdateAnimBg="0"/>
      <p:bldP spid="48137" grpId="0" autoUpdateAnimBg="0"/>
      <p:bldP spid="48138" grpId="0" animBg="1" autoUpdateAnimBg="0"/>
      <p:bldP spid="481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160735"/>
            <a:ext cx="8229600" cy="857250"/>
          </a:xfrm>
        </p:spPr>
        <p:txBody>
          <a:bodyPr/>
          <a:lstStyle/>
          <a:p>
            <a:pPr algn="ctr" eaLnBrk="1" hangingPunct="1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通货膨胀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882348" y="954468"/>
            <a:ext cx="3914775" cy="418903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银行存贷款</a:t>
            </a:r>
            <a:r>
              <a:rPr lang="zh-CN" altLang="en-US" sz="2400" b="1" dirty="0">
                <a:solidFill>
                  <a:srgbClr val="F71D46"/>
                </a:solidFill>
                <a:latin typeface="黑体" pitchFamily="49" charset="-122"/>
                <a:ea typeface="黑体" pitchFamily="49" charset="-122"/>
              </a:rPr>
              <a:t>利率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存款</a:t>
            </a:r>
            <a:r>
              <a:rPr lang="zh-CN" altLang="en-US" sz="2400" b="1" dirty="0">
                <a:solidFill>
                  <a:srgbClr val="F71D46"/>
                </a:solidFill>
                <a:latin typeface="黑体" pitchFamily="49" charset="-122"/>
                <a:ea typeface="黑体" pitchFamily="49" charset="-122"/>
              </a:rPr>
              <a:t>准备金率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货币发行量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税收 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财政支出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F71D46"/>
                </a:solidFill>
                <a:latin typeface="黑体" pitchFamily="49" charset="-122"/>
                <a:ea typeface="黑体" pitchFamily="49" charset="-122"/>
              </a:rPr>
              <a:t>国债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规模</a:t>
            </a:r>
          </a:p>
        </p:txBody>
      </p:sp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1909764" y="1176338"/>
            <a:ext cx="441325" cy="323850"/>
          </a:xfrm>
          <a:prstGeom prst="upArrow">
            <a:avLst>
              <a:gd name="adj1" fmla="val 50000"/>
              <a:gd name="adj2" fmla="val 299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1" name="AutoShape 6"/>
          <p:cNvSpPr>
            <a:spLocks noChangeArrowheads="1"/>
          </p:cNvSpPr>
          <p:nvPr/>
        </p:nvSpPr>
        <p:spPr bwMode="auto">
          <a:xfrm>
            <a:off x="1905001" y="3657600"/>
            <a:ext cx="352425" cy="323850"/>
          </a:xfrm>
          <a:prstGeom prst="downArrow">
            <a:avLst>
              <a:gd name="adj1" fmla="val 50000"/>
              <a:gd name="adj2" fmla="val 3751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2" name="AutoShape 7"/>
          <p:cNvSpPr>
            <a:spLocks noChangeArrowheads="1"/>
          </p:cNvSpPr>
          <p:nvPr/>
        </p:nvSpPr>
        <p:spPr bwMode="auto">
          <a:xfrm>
            <a:off x="1909764" y="1765697"/>
            <a:ext cx="441325" cy="323850"/>
          </a:xfrm>
          <a:prstGeom prst="upArrow">
            <a:avLst>
              <a:gd name="adj1" fmla="val 50000"/>
              <a:gd name="adj2" fmla="val 299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cxnSp>
        <p:nvCxnSpPr>
          <p:cNvPr id="45066" name="直接连接符 15"/>
          <p:cNvCxnSpPr>
            <a:cxnSpLocks noChangeShapeType="1"/>
          </p:cNvCxnSpPr>
          <p:nvPr/>
        </p:nvCxnSpPr>
        <p:spPr bwMode="auto">
          <a:xfrm>
            <a:off x="0" y="2914650"/>
            <a:ext cx="9144000" cy="1191"/>
          </a:xfrm>
          <a:prstGeom prst="line">
            <a:avLst/>
          </a:prstGeom>
          <a:noFill/>
          <a:ln w="38100" cmpd="sng">
            <a:solidFill>
              <a:srgbClr val="B6DCDF"/>
            </a:solidFill>
            <a:round/>
            <a:headEnd/>
            <a:tailEnd/>
          </a:ln>
        </p:spPr>
      </p:cxnSp>
      <p:sp>
        <p:nvSpPr>
          <p:cNvPr id="45067" name="AutoShape 5"/>
          <p:cNvSpPr>
            <a:spLocks noChangeArrowheads="1"/>
          </p:cNvSpPr>
          <p:nvPr/>
        </p:nvSpPr>
        <p:spPr bwMode="auto">
          <a:xfrm>
            <a:off x="1909764" y="3053954"/>
            <a:ext cx="441325" cy="323850"/>
          </a:xfrm>
          <a:prstGeom prst="upArrow">
            <a:avLst>
              <a:gd name="adj1" fmla="val 50000"/>
              <a:gd name="adj2" fmla="val 299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9" name="AutoShape 6"/>
          <p:cNvSpPr>
            <a:spLocks noChangeArrowheads="1"/>
          </p:cNvSpPr>
          <p:nvPr/>
        </p:nvSpPr>
        <p:spPr bwMode="auto">
          <a:xfrm>
            <a:off x="1909764" y="4232672"/>
            <a:ext cx="352425" cy="323850"/>
          </a:xfrm>
          <a:prstGeom prst="downArrow">
            <a:avLst>
              <a:gd name="adj1" fmla="val 50000"/>
              <a:gd name="adj2" fmla="val 3751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71" name="TextBox 21"/>
          <p:cNvSpPr txBox="1">
            <a:spLocks noChangeArrowheads="1"/>
          </p:cNvSpPr>
          <p:nvPr/>
        </p:nvSpPr>
        <p:spPr bwMode="auto">
          <a:xfrm>
            <a:off x="214313" y="1627585"/>
            <a:ext cx="1447800" cy="830997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从紧的</a:t>
            </a:r>
            <a:endParaRPr lang="en-US" sz="24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货币政策</a:t>
            </a:r>
          </a:p>
        </p:txBody>
      </p:sp>
      <p:sp>
        <p:nvSpPr>
          <p:cNvPr id="45072" name="TextBox 22"/>
          <p:cNvSpPr txBox="1">
            <a:spLocks noChangeArrowheads="1"/>
          </p:cNvSpPr>
          <p:nvPr/>
        </p:nvSpPr>
        <p:spPr bwMode="auto">
          <a:xfrm>
            <a:off x="228601" y="3657600"/>
            <a:ext cx="1425575" cy="830997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紧缩性 财政政策</a:t>
            </a:r>
          </a:p>
        </p:txBody>
      </p:sp>
      <p:sp>
        <p:nvSpPr>
          <p:cNvPr id="45075" name="AutoShape 6"/>
          <p:cNvSpPr>
            <a:spLocks noChangeArrowheads="1"/>
          </p:cNvSpPr>
          <p:nvPr/>
        </p:nvSpPr>
        <p:spPr bwMode="auto">
          <a:xfrm>
            <a:off x="1981201" y="2400300"/>
            <a:ext cx="352425" cy="323850"/>
          </a:xfrm>
          <a:prstGeom prst="downArrow">
            <a:avLst>
              <a:gd name="adj1" fmla="val 50000"/>
              <a:gd name="adj2" fmla="val 3751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438" y="334566"/>
            <a:ext cx="71294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2846251" y="291807"/>
            <a:ext cx="4033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通货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紧缩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39750" y="3813573"/>
            <a:ext cx="3455988" cy="954107"/>
          </a:xfrm>
          <a:prstGeom prst="rect">
            <a:avLst/>
          </a:prstGeom>
          <a:solidFill>
            <a:schemeClr val="accent2"/>
          </a:solidFill>
          <a:ln w="9525" cmpd="sng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FFFFFF"/>
                </a:solidFill>
                <a:ea typeface="宋体" pitchFamily="2" charset="-122"/>
              </a:rPr>
              <a:t>积极的财政</a:t>
            </a:r>
            <a:r>
              <a:rPr lang="zh-CN" altLang="en-US" sz="2800" b="1" dirty="0">
                <a:solidFill>
                  <a:srgbClr val="FFFFFF"/>
                </a:solidFill>
                <a:ea typeface="宋体" pitchFamily="2" charset="-122"/>
              </a:rPr>
              <a:t>政策</a:t>
            </a:r>
          </a:p>
          <a:p>
            <a:r>
              <a:rPr lang="zh-CN" altLang="en-US" sz="2800" b="1" dirty="0" smtClean="0">
                <a:solidFill>
                  <a:srgbClr val="FFFFFF"/>
                </a:solidFill>
                <a:ea typeface="宋体" pitchFamily="2" charset="-122"/>
              </a:rPr>
              <a:t>宽松的货币</a:t>
            </a:r>
            <a:r>
              <a:rPr lang="zh-CN" altLang="en-US" sz="2800" b="1" dirty="0">
                <a:solidFill>
                  <a:srgbClr val="FFFFFF"/>
                </a:solidFill>
                <a:ea typeface="宋体" pitchFamily="2" charset="-122"/>
              </a:rPr>
              <a:t>政策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4714875" y="1275160"/>
            <a:ext cx="12105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8000">
                <a:solidFill>
                  <a:srgbClr val="000000"/>
                </a:solidFill>
                <a:ea typeface="宋体" pitchFamily="2" charset="-122"/>
              </a:rPr>
              <a:t>＞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287338" y="2247900"/>
            <a:ext cx="1988045" cy="523220"/>
          </a:xfrm>
          <a:prstGeom prst="rect">
            <a:avLst/>
          </a:prstGeom>
          <a:solidFill>
            <a:srgbClr val="66FF66"/>
          </a:solidFill>
          <a:ln w="9525" cmpd="sng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刺激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总需求</a:t>
            </a:r>
            <a:endParaRPr lang="zh-CN" altLang="en-US" sz="280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7112" name="AutoShape 7"/>
          <p:cNvSpPr>
            <a:spLocks noChangeArrowheads="1"/>
          </p:cNvSpPr>
          <p:nvPr/>
        </p:nvSpPr>
        <p:spPr bwMode="auto">
          <a:xfrm rot="5400000">
            <a:off x="719138" y="1437481"/>
            <a:ext cx="12954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978039" y="1132130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ea typeface="华文细黑" pitchFamily="2" charset="-122"/>
              </a:rPr>
              <a:t>解 决办 法</a:t>
            </a:r>
          </a:p>
        </p:txBody>
      </p:sp>
      <p:sp>
        <p:nvSpPr>
          <p:cNvPr id="47114" name="AutoShape 9"/>
          <p:cNvSpPr>
            <a:spLocks noChangeArrowheads="1"/>
          </p:cNvSpPr>
          <p:nvPr/>
        </p:nvSpPr>
        <p:spPr bwMode="auto">
          <a:xfrm rot="5400000">
            <a:off x="817960" y="3121026"/>
            <a:ext cx="1026319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939869" y="2797194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ea typeface="华文细黑" pitchFamily="2" charset="-122"/>
              </a:rPr>
              <a:t>政策措 </a:t>
            </a:r>
            <a:r>
              <a:rPr lang="zh-CN" altLang="en-US" sz="2000" b="1" dirty="0">
                <a:solidFill>
                  <a:srgbClr val="FF0000"/>
                </a:solidFill>
                <a:ea typeface="华文细黑" pitchFamily="2" charset="-122"/>
              </a:rPr>
              <a:t>施</a:t>
            </a:r>
          </a:p>
        </p:txBody>
      </p:sp>
      <p:sp>
        <p:nvSpPr>
          <p:cNvPr id="47116" name="Rectangle 2"/>
          <p:cNvSpPr>
            <a:spLocks noChangeArrowheads="1"/>
          </p:cNvSpPr>
          <p:nvPr/>
        </p:nvSpPr>
        <p:spPr bwMode="auto">
          <a:xfrm>
            <a:off x="419100" y="423863"/>
            <a:ext cx="1968500" cy="426244"/>
          </a:xfrm>
          <a:prstGeom prst="rect">
            <a:avLst/>
          </a:prstGeom>
          <a:solidFill>
            <a:srgbClr val="66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lIns="95787" tIns="47894" rIns="95787" bIns="47894" anchor="ctr"/>
          <a:lstStyle/>
          <a:p>
            <a:r>
              <a:rPr lang="zh-CN" altLang="en-US" sz="2800">
                <a:solidFill>
                  <a:srgbClr val="000066"/>
                </a:solidFill>
                <a:latin typeface="魏碑体"/>
                <a:ea typeface="黑体" pitchFamily="49" charset="-122"/>
              </a:rPr>
              <a:t>经济滞缓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video>
          </p:childTnLst>
        </p:cTn>
      </p:par>
    </p:tnLst>
    <p:bldLst>
      <p:bldP spid="47109" grpId="0" animBg="1" autoUpdateAnimBg="0"/>
      <p:bldP spid="47111" grpId="0" animBg="1" autoUpdateAnimBg="0"/>
      <p:bldP spid="47112" grpId="0" animBg="1" autoUpdateAnimBg="0"/>
      <p:bldP spid="47113" grpId="0" autoUpdateAnimBg="0"/>
      <p:bldP spid="47114" grpId="0" animBg="1" autoUpdateAnimBg="0"/>
      <p:bldP spid="471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6DFF4B-6373-4B41-9F82-02DE0672D784}"/>
              </a:ext>
            </a:extLst>
          </p:cNvPr>
          <p:cNvSpPr txBox="1"/>
          <p:nvPr/>
        </p:nvSpPr>
        <p:spPr>
          <a:xfrm>
            <a:off x="565659" y="500728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目录</a:t>
            </a:r>
          </a:p>
        </p:txBody>
      </p:sp>
      <p:sp>
        <p:nvSpPr>
          <p:cNvPr id="5" name="圆角矩形 7">
            <a:extLst>
              <a:ext uri="{FF2B5EF4-FFF2-40B4-BE49-F238E27FC236}">
                <a16:creationId xmlns="" xmlns:a16="http://schemas.microsoft.com/office/drawing/2014/main" id="{3B04D475-1766-47EC-986F-7231CBAA2E6D}"/>
              </a:ext>
            </a:extLst>
          </p:cNvPr>
          <p:cNvSpPr/>
          <p:nvPr/>
        </p:nvSpPr>
        <p:spPr>
          <a:xfrm>
            <a:off x="4099841" y="2013311"/>
            <a:ext cx="944318" cy="2615609"/>
          </a:xfrm>
          <a:prstGeom prst="round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要点展示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8">
            <a:extLst>
              <a:ext uri="{FF2B5EF4-FFF2-40B4-BE49-F238E27FC236}">
                <a16:creationId xmlns="" xmlns:a16="http://schemas.microsoft.com/office/drawing/2014/main" id="{AF97AB04-B108-469D-9A9A-D856C4AA2110}"/>
              </a:ext>
            </a:extLst>
          </p:cNvPr>
          <p:cNvSpPr/>
          <p:nvPr/>
        </p:nvSpPr>
        <p:spPr>
          <a:xfrm>
            <a:off x="5188975" y="2002766"/>
            <a:ext cx="1032922" cy="2615609"/>
          </a:xfrm>
          <a:prstGeom prst="round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重点解析</a:t>
            </a:r>
            <a:endParaRPr lang="en-US" altLang="zh-CN" sz="2400" b="1" spc="226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b="1" spc="226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建构体系</a:t>
            </a:r>
            <a:endParaRPr lang="en-US" altLang="zh-CN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9">
            <a:extLst>
              <a:ext uri="{FF2B5EF4-FFF2-40B4-BE49-F238E27FC236}">
                <a16:creationId xmlns="" xmlns:a16="http://schemas.microsoft.com/office/drawing/2014/main" id="{DA755318-4F55-480A-A5C2-253B9CF7DED9}"/>
              </a:ext>
            </a:extLst>
          </p:cNvPr>
          <p:cNvSpPr/>
          <p:nvPr/>
        </p:nvSpPr>
        <p:spPr>
          <a:xfrm>
            <a:off x="6335514" y="2013310"/>
            <a:ext cx="944318" cy="2615609"/>
          </a:xfrm>
          <a:prstGeom prst="round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D119BADD-1817-4798-9898-5CB975266AEA}"/>
              </a:ext>
            </a:extLst>
          </p:cNvPr>
          <p:cNvSpPr/>
          <p:nvPr/>
        </p:nvSpPr>
        <p:spPr>
          <a:xfrm>
            <a:off x="1842904" y="2013313"/>
            <a:ext cx="944318" cy="2615609"/>
          </a:xfrm>
          <a:prstGeom prst="round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9" name="圆角矩形 7">
            <a:extLst>
              <a:ext uri="{FF2B5EF4-FFF2-40B4-BE49-F238E27FC236}">
                <a16:creationId xmlns="" xmlns:a16="http://schemas.microsoft.com/office/drawing/2014/main" id="{8C94807C-95B2-4AC3-83CC-50EBE1B16210}"/>
              </a:ext>
            </a:extLst>
          </p:cNvPr>
          <p:cNvSpPr/>
          <p:nvPr/>
        </p:nvSpPr>
        <p:spPr>
          <a:xfrm>
            <a:off x="2982004" y="2003837"/>
            <a:ext cx="944318" cy="2615609"/>
          </a:xfrm>
          <a:prstGeom prst="roundRect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学习方法</a:t>
            </a:r>
          </a:p>
        </p:txBody>
      </p:sp>
    </p:spTree>
    <p:extLst>
      <p:ext uri="{BB962C8B-B14F-4D97-AF65-F5344CB8AC3E}">
        <p14:creationId xmlns="" xmlns:p14="http://schemas.microsoft.com/office/powerpoint/2010/main" val="468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160735"/>
            <a:ext cx="8229600" cy="857250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latin typeface="黑体" pitchFamily="49" charset="-122"/>
                <a:ea typeface="黑体" pitchFamily="49" charset="-122"/>
              </a:rPr>
              <a:t>通货膨胀          通货紧缩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14601" y="914711"/>
            <a:ext cx="3914775" cy="375046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银行存贷款</a:t>
            </a:r>
            <a:r>
              <a:rPr lang="zh-CN" altLang="en-US" sz="2400" b="1" dirty="0">
                <a:solidFill>
                  <a:srgbClr val="F71D46"/>
                </a:solidFill>
                <a:latin typeface="黑体" pitchFamily="49" charset="-122"/>
                <a:ea typeface="黑体" pitchFamily="49" charset="-122"/>
              </a:rPr>
              <a:t>利率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存款</a:t>
            </a:r>
            <a:r>
              <a:rPr lang="zh-CN" altLang="en-US" sz="2400" b="1" dirty="0">
                <a:solidFill>
                  <a:srgbClr val="F71D46"/>
                </a:solidFill>
                <a:latin typeface="黑体" pitchFamily="49" charset="-122"/>
                <a:ea typeface="黑体" pitchFamily="49" charset="-122"/>
              </a:rPr>
              <a:t>准备金率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信贷规模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税收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财政支出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F71D46"/>
                </a:solidFill>
                <a:latin typeface="黑体" pitchFamily="49" charset="-122"/>
                <a:ea typeface="黑体" pitchFamily="49" charset="-122"/>
              </a:rPr>
              <a:t>国债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规模</a:t>
            </a:r>
          </a:p>
        </p:txBody>
      </p:sp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1909764" y="1176338"/>
            <a:ext cx="441325" cy="323850"/>
          </a:xfrm>
          <a:prstGeom prst="upArrow">
            <a:avLst>
              <a:gd name="adj1" fmla="val 50000"/>
              <a:gd name="adj2" fmla="val 299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1" name="AutoShape 6"/>
          <p:cNvSpPr>
            <a:spLocks noChangeArrowheads="1"/>
          </p:cNvSpPr>
          <p:nvPr/>
        </p:nvSpPr>
        <p:spPr bwMode="auto">
          <a:xfrm>
            <a:off x="1905001" y="3657600"/>
            <a:ext cx="352425" cy="323850"/>
          </a:xfrm>
          <a:prstGeom prst="downArrow">
            <a:avLst>
              <a:gd name="adj1" fmla="val 50000"/>
              <a:gd name="adj2" fmla="val 3751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2" name="AutoShape 7"/>
          <p:cNvSpPr>
            <a:spLocks noChangeArrowheads="1"/>
          </p:cNvSpPr>
          <p:nvPr/>
        </p:nvSpPr>
        <p:spPr bwMode="auto">
          <a:xfrm>
            <a:off x="1909764" y="1765697"/>
            <a:ext cx="441325" cy="323850"/>
          </a:xfrm>
          <a:prstGeom prst="upArrow">
            <a:avLst>
              <a:gd name="adj1" fmla="val 50000"/>
              <a:gd name="adj2" fmla="val 299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3" name="AutoShape 13"/>
          <p:cNvSpPr>
            <a:spLocks noChangeArrowheads="1"/>
          </p:cNvSpPr>
          <p:nvPr/>
        </p:nvSpPr>
        <p:spPr bwMode="auto">
          <a:xfrm>
            <a:off x="6715125" y="1085850"/>
            <a:ext cx="287338" cy="32385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4" name="AutoShape 14"/>
          <p:cNvSpPr>
            <a:spLocks noChangeArrowheads="1"/>
          </p:cNvSpPr>
          <p:nvPr/>
        </p:nvSpPr>
        <p:spPr bwMode="auto">
          <a:xfrm>
            <a:off x="6715125" y="1714500"/>
            <a:ext cx="287338" cy="32385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5" name="AutoShape 17"/>
          <p:cNvSpPr>
            <a:spLocks noChangeArrowheads="1"/>
          </p:cNvSpPr>
          <p:nvPr/>
        </p:nvSpPr>
        <p:spPr bwMode="auto">
          <a:xfrm>
            <a:off x="6715126" y="3536156"/>
            <a:ext cx="360363" cy="323850"/>
          </a:xfrm>
          <a:prstGeom prst="up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cxnSp>
        <p:nvCxnSpPr>
          <p:cNvPr id="45066" name="直接连接符 15"/>
          <p:cNvCxnSpPr>
            <a:cxnSpLocks noChangeShapeType="1"/>
          </p:cNvCxnSpPr>
          <p:nvPr/>
        </p:nvCxnSpPr>
        <p:spPr bwMode="auto">
          <a:xfrm>
            <a:off x="0" y="2914650"/>
            <a:ext cx="9144000" cy="1191"/>
          </a:xfrm>
          <a:prstGeom prst="line">
            <a:avLst/>
          </a:prstGeom>
          <a:noFill/>
          <a:ln w="38100" cmpd="sng">
            <a:solidFill>
              <a:srgbClr val="B6DCDF"/>
            </a:solidFill>
            <a:round/>
            <a:headEnd/>
            <a:tailEnd/>
          </a:ln>
        </p:spPr>
      </p:cxnSp>
      <p:sp>
        <p:nvSpPr>
          <p:cNvPr id="45067" name="AutoShape 5"/>
          <p:cNvSpPr>
            <a:spLocks noChangeArrowheads="1"/>
          </p:cNvSpPr>
          <p:nvPr/>
        </p:nvSpPr>
        <p:spPr bwMode="auto">
          <a:xfrm>
            <a:off x="1909764" y="3053954"/>
            <a:ext cx="441325" cy="323850"/>
          </a:xfrm>
          <a:prstGeom prst="upArrow">
            <a:avLst>
              <a:gd name="adj1" fmla="val 50000"/>
              <a:gd name="adj2" fmla="val 299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8" name="AutoShape 13"/>
          <p:cNvSpPr>
            <a:spLocks noChangeArrowheads="1"/>
          </p:cNvSpPr>
          <p:nvPr/>
        </p:nvSpPr>
        <p:spPr bwMode="auto">
          <a:xfrm>
            <a:off x="6715125" y="3000375"/>
            <a:ext cx="287338" cy="32385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69" name="AutoShape 6"/>
          <p:cNvSpPr>
            <a:spLocks noChangeArrowheads="1"/>
          </p:cNvSpPr>
          <p:nvPr/>
        </p:nvSpPr>
        <p:spPr bwMode="auto">
          <a:xfrm>
            <a:off x="1909764" y="4232672"/>
            <a:ext cx="352425" cy="323850"/>
          </a:xfrm>
          <a:prstGeom prst="downArrow">
            <a:avLst>
              <a:gd name="adj1" fmla="val 50000"/>
              <a:gd name="adj2" fmla="val 37511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70" name="AutoShape 17"/>
          <p:cNvSpPr>
            <a:spLocks noChangeArrowheads="1"/>
          </p:cNvSpPr>
          <p:nvPr/>
        </p:nvSpPr>
        <p:spPr bwMode="auto">
          <a:xfrm>
            <a:off x="6705601" y="4286250"/>
            <a:ext cx="360363" cy="323850"/>
          </a:xfrm>
          <a:prstGeom prst="up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71" name="TextBox 21"/>
          <p:cNvSpPr txBox="1">
            <a:spLocks noChangeArrowheads="1"/>
          </p:cNvSpPr>
          <p:nvPr/>
        </p:nvSpPr>
        <p:spPr bwMode="auto">
          <a:xfrm>
            <a:off x="214313" y="1627585"/>
            <a:ext cx="1447800" cy="830997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从紧的</a:t>
            </a:r>
            <a:endParaRPr lang="en-US" sz="24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货币政策</a:t>
            </a:r>
          </a:p>
        </p:txBody>
      </p:sp>
      <p:sp>
        <p:nvSpPr>
          <p:cNvPr id="45072" name="TextBox 22"/>
          <p:cNvSpPr txBox="1">
            <a:spLocks noChangeArrowheads="1"/>
          </p:cNvSpPr>
          <p:nvPr/>
        </p:nvSpPr>
        <p:spPr bwMode="auto">
          <a:xfrm>
            <a:off x="228601" y="3657600"/>
            <a:ext cx="1425575" cy="830997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紧缩性 财政政策</a:t>
            </a:r>
          </a:p>
        </p:txBody>
      </p:sp>
      <p:sp>
        <p:nvSpPr>
          <p:cNvPr id="45073" name="TextBox 23"/>
          <p:cNvSpPr txBox="1">
            <a:spLocks noChangeArrowheads="1"/>
          </p:cNvSpPr>
          <p:nvPr/>
        </p:nvSpPr>
        <p:spPr bwMode="auto">
          <a:xfrm>
            <a:off x="7454348" y="1485901"/>
            <a:ext cx="1447800" cy="830997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宽松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的货币政策</a:t>
            </a:r>
          </a:p>
        </p:txBody>
      </p:sp>
      <p:sp>
        <p:nvSpPr>
          <p:cNvPr id="45074" name="TextBox 24"/>
          <p:cNvSpPr txBox="1">
            <a:spLocks noChangeArrowheads="1"/>
          </p:cNvSpPr>
          <p:nvPr/>
        </p:nvSpPr>
        <p:spPr bwMode="auto">
          <a:xfrm>
            <a:off x="7590183" y="3409122"/>
            <a:ext cx="1425575" cy="830997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积极的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财政政策</a:t>
            </a:r>
          </a:p>
        </p:txBody>
      </p:sp>
      <p:sp>
        <p:nvSpPr>
          <p:cNvPr id="45075" name="AutoShape 6"/>
          <p:cNvSpPr>
            <a:spLocks noChangeArrowheads="1"/>
          </p:cNvSpPr>
          <p:nvPr/>
        </p:nvSpPr>
        <p:spPr bwMode="auto">
          <a:xfrm>
            <a:off x="1981201" y="2400300"/>
            <a:ext cx="352425" cy="323850"/>
          </a:xfrm>
          <a:prstGeom prst="downArrow">
            <a:avLst>
              <a:gd name="adj1" fmla="val 50000"/>
              <a:gd name="adj2" fmla="val 3751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5076" name="AutoShape 17"/>
          <p:cNvSpPr>
            <a:spLocks noChangeArrowheads="1"/>
          </p:cNvSpPr>
          <p:nvPr/>
        </p:nvSpPr>
        <p:spPr bwMode="auto">
          <a:xfrm>
            <a:off x="6705600" y="2400300"/>
            <a:ext cx="228600" cy="323850"/>
          </a:xfrm>
          <a:prstGeom prst="up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00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2286001" y="3886200"/>
            <a:ext cx="55991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保持经济总量平衡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4191000" y="1085850"/>
            <a:ext cx="13131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8800">
                <a:solidFill>
                  <a:srgbClr val="000000"/>
                </a:solidFill>
                <a:ea typeface="宋体" pitchFamily="2" charset="-122"/>
              </a:rPr>
              <a:t>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1456" y="2066201"/>
            <a:ext cx="116977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纸币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200390" y="63461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含义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659835" y="705677"/>
            <a:ext cx="397565" cy="30016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425737" y="739174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任意多边形 25"/>
          <p:cNvSpPr/>
          <p:nvPr/>
        </p:nvSpPr>
        <p:spPr>
          <a:xfrm>
            <a:off x="3415798" y="788870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2203703" y="110506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优点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419111" y="125932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任意多边形 29"/>
          <p:cNvSpPr/>
          <p:nvPr/>
        </p:nvSpPr>
        <p:spPr>
          <a:xfrm>
            <a:off x="2256712" y="1992961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发行规律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3491998" y="2107461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任意多边形 14"/>
          <p:cNvSpPr/>
          <p:nvPr/>
        </p:nvSpPr>
        <p:spPr>
          <a:xfrm>
            <a:off x="2279903" y="326848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人民币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448879" y="2713385"/>
            <a:ext cx="596348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999373" y="2555238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我国的法定货币</a:t>
            </a:r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009053" y="3072072"/>
            <a:ext cx="4975922" cy="655101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国家授权中国人民银行（央行）负责发行</a:t>
            </a:r>
            <a:endParaRPr lang="en-US" altLang="zh-CN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800591" y="477078"/>
            <a:ext cx="4975922" cy="66943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dirty="0" smtClean="0"/>
              <a:t>由国家（或某些地区）发行的</a:t>
            </a:r>
            <a:r>
              <a:rPr lang="zh-CN" altLang="en-US" dirty="0" smtClean="0"/>
              <a:t>并</a:t>
            </a:r>
            <a:r>
              <a:rPr lang="zh-CN" altLang="zh-CN" dirty="0" smtClean="0"/>
              <a:t>强制使用的</a:t>
            </a:r>
            <a:r>
              <a:rPr lang="zh-CN" altLang="en-US" dirty="0" smtClean="0"/>
              <a:t>，当今世界各国普遍使用的货币。</a:t>
            </a:r>
            <a:endParaRPr lang="zh-CN" altLang="en-US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803903" y="1147195"/>
            <a:ext cx="4975922" cy="671666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与金属货币相比，制作成本低，更易于保管、携带和运输。</a:t>
            </a:r>
            <a:endParaRPr lang="zh-CN" altLang="en-US" dirty="0"/>
          </a:p>
        </p:txBody>
      </p:sp>
      <p:sp>
        <p:nvSpPr>
          <p:cNvPr id="22" name="任意多边形 21"/>
          <p:cNvSpPr/>
          <p:nvPr/>
        </p:nvSpPr>
        <p:spPr>
          <a:xfrm>
            <a:off x="3856912" y="1945638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以流通中所需要的货币量为限度</a:t>
            </a:r>
            <a:endParaRPr lang="zh-CN" altLang="en-US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271311" y="1890091"/>
            <a:ext cx="7256463" cy="2677656"/>
          </a:xfrm>
          <a:prstGeom prst="rect">
            <a:avLst/>
          </a:prstGeom>
          <a:solidFill>
            <a:srgbClr val="66FF66"/>
          </a:solidFill>
          <a:ln w="9525" cmpd="sng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中国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纪念币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是具有特定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主题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的，由中国人民银行发行的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法定货币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，它包括普通纪念币和贵金属纪念币。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普通纪念币与现行流通人民币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职能相同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，与同面额人民币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等值流通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普通纪念币可以流通，但是贵金属纪念币不能流通。</a:t>
            </a:r>
            <a:endParaRPr lang="zh-CN" altLang="en-US" sz="2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7" grpId="0" bldLvl="0" animBg="1"/>
      <p:bldP spid="30" grpId="0" bldLvl="0" animBg="1"/>
      <p:bldP spid="15" grpId="0" bldLvl="0" animBg="1"/>
      <p:bldP spid="2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1456" y="2066201"/>
            <a:ext cx="116977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纸币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200390" y="63461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含义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659835" y="705677"/>
            <a:ext cx="397565" cy="30016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425737" y="739174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任意多边形 25"/>
          <p:cNvSpPr/>
          <p:nvPr/>
        </p:nvSpPr>
        <p:spPr>
          <a:xfrm>
            <a:off x="3415798" y="788870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2203703" y="110506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优点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419111" y="125932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任意多边形 29"/>
          <p:cNvSpPr/>
          <p:nvPr/>
        </p:nvSpPr>
        <p:spPr>
          <a:xfrm>
            <a:off x="2256712" y="1992961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发行规律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3491998" y="2107461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任意多边形 14"/>
          <p:cNvSpPr/>
          <p:nvPr/>
        </p:nvSpPr>
        <p:spPr>
          <a:xfrm>
            <a:off x="2279903" y="326848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人民币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448879" y="2713385"/>
            <a:ext cx="596348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999373" y="2555238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我国的法定货币</a:t>
            </a:r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3959617" y="3141646"/>
            <a:ext cx="4975922" cy="655101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国家授权中国人民银行（央行）负责发行</a:t>
            </a:r>
            <a:endParaRPr lang="en-US" altLang="zh-CN" b="1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989174" y="3976532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面值由国家决定，购买力由市场竞争决定</a:t>
            </a:r>
            <a:endParaRPr lang="zh-CN" altLang="en-US" dirty="0"/>
          </a:p>
        </p:txBody>
      </p:sp>
      <p:sp>
        <p:nvSpPr>
          <p:cNvPr id="20" name="任意多边形 19"/>
          <p:cNvSpPr/>
          <p:nvPr/>
        </p:nvSpPr>
        <p:spPr>
          <a:xfrm>
            <a:off x="3800591" y="477078"/>
            <a:ext cx="4975922" cy="66943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dirty="0" smtClean="0"/>
              <a:t>由国家（或某些地区）发行的</a:t>
            </a:r>
            <a:r>
              <a:rPr lang="zh-CN" altLang="en-US" dirty="0" smtClean="0"/>
              <a:t>并</a:t>
            </a:r>
            <a:r>
              <a:rPr lang="zh-CN" altLang="zh-CN" dirty="0" smtClean="0"/>
              <a:t>强制使用的</a:t>
            </a:r>
            <a:r>
              <a:rPr lang="zh-CN" altLang="en-US" dirty="0" smtClean="0"/>
              <a:t>，当今世界各国普遍使用的货币。</a:t>
            </a:r>
            <a:endParaRPr lang="zh-CN" altLang="en-US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803903" y="1147195"/>
            <a:ext cx="4975922" cy="671666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与金属货币相比，制作成本低，更易于保管、携带和运输。</a:t>
            </a:r>
            <a:endParaRPr lang="zh-CN" altLang="en-US" dirty="0"/>
          </a:p>
        </p:txBody>
      </p:sp>
      <p:sp>
        <p:nvSpPr>
          <p:cNvPr id="22" name="任意多边形 21"/>
          <p:cNvSpPr/>
          <p:nvPr/>
        </p:nvSpPr>
        <p:spPr>
          <a:xfrm>
            <a:off x="3856912" y="1945638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以流通中所需要的货币量为限度</a:t>
            </a:r>
            <a:endParaRPr lang="zh-CN" altLang="en-US" dirty="0"/>
          </a:p>
        </p:txBody>
      </p:sp>
      <p:sp>
        <p:nvSpPr>
          <p:cNvPr id="23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60169" y="56207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产生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715069"/>
            <a:ext cx="895350" cy="1591866"/>
            <a:chOff x="6" y="-317"/>
            <a:chExt cx="564" cy="1337"/>
          </a:xfrm>
        </p:grpSpPr>
        <p:pic>
          <p:nvPicPr>
            <p:cNvPr id="9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货币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11" name="AutoShape 20"/>
          <p:cNvSpPr>
            <a:spLocks/>
          </p:cNvSpPr>
          <p:nvPr/>
        </p:nvSpPr>
        <p:spPr bwMode="auto">
          <a:xfrm>
            <a:off x="979488" y="805070"/>
            <a:ext cx="511382" cy="2892287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769754" y="709357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045216" y="537596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贵金属金银→固定充当一般等价物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63482" y="1022590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含义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73067" y="116986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3038589" y="988169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从商品中分离出来，固定地充当一般等价物的商品</a:t>
            </a:r>
            <a:endParaRPr lang="zh-CN" altLang="en-US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46919" y="1502983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本质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56504" y="165026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多边形 18"/>
          <p:cNvSpPr/>
          <p:nvPr/>
        </p:nvSpPr>
        <p:spPr>
          <a:xfrm>
            <a:off x="3022026" y="1468562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40292" y="194361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职能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444213" y="3467618"/>
            <a:ext cx="1617039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种类与形式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611747" y="210560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3150705" y="2385391"/>
            <a:ext cx="407504" cy="25941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625000" y="273508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信用卡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28313" y="3454014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支票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0" grpId="0" bldLvl="0" animBg="1"/>
      <p:bldP spid="2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/>
              <a:t>信用卡和支票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61285" y="1131818"/>
          <a:ext cx="8140701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646"/>
                <a:gridCol w="3657600"/>
                <a:gridCol w="3563455"/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信用卡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支票</a:t>
                      </a:r>
                      <a:endParaRPr lang="zh-CN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功能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具有消费、转账结算、存取现金、信用贷款等功能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活期存款</a:t>
                      </a:r>
                      <a:r>
                        <a:rPr lang="zh-CN" altLang="en-US" sz="2000" dirty="0" smtClean="0"/>
                        <a:t>的支付凭证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种类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一般信用卡和银行信用卡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转账支票和现金支票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优点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集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存款、取款、借款、消费、结算、查询</a:t>
                      </a:r>
                      <a:r>
                        <a:rPr lang="zh-CN" altLang="en-US" sz="2000" dirty="0" smtClean="0"/>
                        <a:t>为一体，能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减少现金</a:t>
                      </a:r>
                      <a:r>
                        <a:rPr lang="zh-CN" altLang="en-US" sz="2000" dirty="0" smtClean="0"/>
                        <a:t>的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使用</a:t>
                      </a:r>
                      <a:r>
                        <a:rPr lang="zh-CN" altLang="en-US" sz="2000" dirty="0" smtClean="0"/>
                        <a:t>，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简化</a:t>
                      </a:r>
                      <a:r>
                        <a:rPr lang="zh-CN" altLang="en-US" sz="2000" dirty="0" smtClean="0"/>
                        <a:t>收款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手续</a:t>
                      </a:r>
                      <a:r>
                        <a:rPr lang="zh-CN" altLang="en-US" sz="2000" dirty="0" smtClean="0"/>
                        <a:t>，方便购物消费，给持卡人带来诸多</a:t>
                      </a:r>
                      <a:r>
                        <a:rPr lang="zh-CN" alt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便利</a:t>
                      </a:r>
                      <a:r>
                        <a:rPr lang="zh-CN" altLang="en-US" sz="2000" dirty="0" smtClean="0"/>
                        <a:t>。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减少商品贸易中大量现金结算的麻烦，促进商品贸易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60169" y="56207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产生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715069"/>
            <a:ext cx="895350" cy="1591866"/>
            <a:chOff x="6" y="-317"/>
            <a:chExt cx="564" cy="1337"/>
          </a:xfrm>
        </p:grpSpPr>
        <p:pic>
          <p:nvPicPr>
            <p:cNvPr id="9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货币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11" name="AutoShape 20"/>
          <p:cNvSpPr>
            <a:spLocks/>
          </p:cNvSpPr>
          <p:nvPr/>
        </p:nvSpPr>
        <p:spPr bwMode="auto">
          <a:xfrm>
            <a:off x="979488" y="805070"/>
            <a:ext cx="511382" cy="2892287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769754" y="709357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045216" y="537596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贵金属金银→固定充当一般等价物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63482" y="1022590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含义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73067" y="116986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3038589" y="988169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从商品中分离出来，固定地充当一般等价物的商品</a:t>
            </a:r>
            <a:endParaRPr lang="zh-CN" altLang="en-US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46919" y="1502983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本质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56504" y="165026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多边形 18"/>
          <p:cNvSpPr/>
          <p:nvPr/>
        </p:nvSpPr>
        <p:spPr>
          <a:xfrm>
            <a:off x="3022026" y="1468562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40292" y="194361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职能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444213" y="3467618"/>
            <a:ext cx="1617039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种类与形式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611747" y="210560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3150705" y="2385391"/>
            <a:ext cx="407504" cy="25941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625000" y="273508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信用卡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28313" y="3454014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支票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3621687" y="4500936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外汇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1456" y="2672488"/>
            <a:ext cx="116977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外汇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200390" y="63461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定义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610139" y="894522"/>
            <a:ext cx="526773" cy="401540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425737" y="739174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24"/>
          <p:cNvSpPr/>
          <p:nvPr/>
        </p:nvSpPr>
        <p:spPr>
          <a:xfrm>
            <a:off x="3780712" y="627047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用外币表示的用于国际间结算的支付手段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415798" y="788870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2156791" y="1533939"/>
            <a:ext cx="6295536" cy="2674379"/>
            <a:chOff x="0" y="0"/>
            <a:chExt cx="5520" cy="1968"/>
          </a:xfrm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96" y="144"/>
              <a:ext cx="494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外币与外汇是两个既相互联系，又有区别的范畴。</a:t>
              </a:r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5520" cy="1968"/>
            </a:xfrm>
            <a:prstGeom prst="roundRect">
              <a:avLst>
                <a:gd name="adj" fmla="val 16667"/>
              </a:avLst>
            </a:prstGeom>
            <a:noFill/>
            <a:ln w="38100" cmpd="sng">
              <a:solidFill>
                <a:srgbClr val="FF6600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 pitchFamily="1" charset="-122"/>
              </a:endParaRPr>
            </a:p>
          </p:txBody>
        </p:sp>
      </p:grp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315817" y="2305877"/>
            <a:ext cx="5784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首先，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外汇包括外币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，但外汇不等于就是外币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外汇还包括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外币有价证券、外币支付凭证、其他外汇资产等。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2332383" y="3316356"/>
            <a:ext cx="60562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其次，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并不是所有的外币都能成为外汇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，只有能够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自由兑换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，并且在经济往来中被各国普遍地接受和使用的外币才称为外汇。</a:t>
            </a:r>
          </a:p>
        </p:txBody>
      </p:sp>
      <p:sp>
        <p:nvSpPr>
          <p:cNvPr id="35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1456" y="2672488"/>
            <a:ext cx="116977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外汇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200390" y="63461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定义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610139" y="894522"/>
            <a:ext cx="526773" cy="401540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425737" y="739174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24"/>
          <p:cNvSpPr/>
          <p:nvPr/>
        </p:nvSpPr>
        <p:spPr>
          <a:xfrm>
            <a:off x="3780712" y="627047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用外币表示的用于国际间结算的支付手段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415798" y="788870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2203703" y="110506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汇率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784025" y="1097499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又称汇价，是两种货币之间的兑换比率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419111" y="125932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1848678" y="1570384"/>
            <a:ext cx="6887817" cy="3397988"/>
            <a:chOff x="0" y="0"/>
            <a:chExt cx="5520" cy="2264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337" y="1585"/>
              <a:ext cx="494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 smtClean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如果用</a:t>
              </a:r>
              <a:r>
                <a:rPr lang="en-US" altLang="zh-CN" dirty="0" smtClean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100</a:t>
              </a:r>
              <a:r>
                <a:rPr lang="zh-CN" altLang="en-US" dirty="0" smtClean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单位外币可以兑换更多的人民币，说明外币的汇率升高，外币升值，人民币贬值；反之，则说明外币汇率跌落，外币贬值，人民币升值。</a:t>
              </a:r>
              <a:endPara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5520" cy="2252"/>
            </a:xfrm>
            <a:prstGeom prst="roundRect">
              <a:avLst>
                <a:gd name="adj" fmla="val 16667"/>
              </a:avLst>
            </a:prstGeom>
            <a:noFill/>
            <a:ln w="38100" cmpd="sng">
              <a:solidFill>
                <a:srgbClr val="FF6600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楷体_GB2312" pitchFamily="1" charset="-122"/>
              </a:endParaRPr>
            </a:p>
          </p:txBody>
        </p:sp>
      </p:grpSp>
      <p:graphicFrame>
        <p:nvGraphicFramePr>
          <p:cNvPr id="23" name="内容占位符 3"/>
          <p:cNvGraphicFramePr>
            <a:graphicFrameLocks noGrp="1"/>
          </p:cNvGraphicFramePr>
          <p:nvPr>
            <p:ph idx="1"/>
          </p:nvPr>
        </p:nvGraphicFramePr>
        <p:xfrm>
          <a:off x="2062094" y="1996523"/>
          <a:ext cx="6545192" cy="1862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654"/>
                <a:gridCol w="2832652"/>
                <a:gridCol w="3120886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人民币外汇汇率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人民币汇率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含义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以</a:t>
                      </a:r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外币</a:t>
                      </a:r>
                      <a:r>
                        <a:rPr lang="zh-CN" altLang="en-US" sz="1400" dirty="0" smtClean="0"/>
                        <a:t>为基础兑换人民币的比率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以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人民币</a:t>
                      </a:r>
                      <a:r>
                        <a:rPr lang="zh-CN" altLang="en-US" sz="1400" dirty="0" smtClean="0"/>
                        <a:t>为基础兑换外币的比率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比率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外币兑人民币的汇率</a:t>
                      </a:r>
                      <a:r>
                        <a:rPr lang="en-US" altLang="zh-CN" sz="1400" dirty="0" smtClean="0"/>
                        <a:t>=</a:t>
                      </a:r>
                      <a:r>
                        <a:rPr lang="zh-CN" altLang="en-US" sz="1400" dirty="0" smtClean="0"/>
                        <a:t>外币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zh-CN" altLang="en-US" sz="1400" dirty="0" smtClean="0"/>
                        <a:t>人民币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人民币兑外币的汇率</a:t>
                      </a:r>
                      <a:r>
                        <a:rPr lang="en-US" altLang="zh-CN" sz="1400" dirty="0" smtClean="0"/>
                        <a:t>=</a:t>
                      </a:r>
                      <a:r>
                        <a:rPr lang="zh-CN" altLang="en-US" sz="1400" dirty="0" smtClean="0"/>
                        <a:t>人民币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zh-CN" altLang="en-US" sz="1400" dirty="0" smtClean="0"/>
                        <a:t>外币</a:t>
                      </a:r>
                      <a:endParaRPr lang="zh-CN" altLang="en-US" sz="1400" dirty="0"/>
                    </a:p>
                  </a:txBody>
                  <a:tcPr/>
                </a:tc>
              </a:tr>
              <a:tr h="379593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表示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例如：</a:t>
                      </a:r>
                      <a:r>
                        <a:rPr lang="en-US" altLang="zh-CN" sz="1400" dirty="0" smtClean="0"/>
                        <a:t>100</a:t>
                      </a:r>
                      <a:r>
                        <a:rPr lang="zh-CN" altLang="en-US" sz="1400" dirty="0" smtClean="0"/>
                        <a:t>元人民币</a:t>
                      </a:r>
                      <a:r>
                        <a:rPr lang="en-US" altLang="zh-CN" sz="1400" dirty="0" smtClean="0"/>
                        <a:t>=15.625</a:t>
                      </a:r>
                      <a:r>
                        <a:rPr lang="zh-CN" altLang="en-US" sz="1400" dirty="0" smtClean="0"/>
                        <a:t>美元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例如：</a:t>
                      </a:r>
                      <a:r>
                        <a:rPr lang="en-US" altLang="zh-CN" sz="1400" dirty="0" smtClean="0"/>
                        <a:t>100</a:t>
                      </a:r>
                      <a:r>
                        <a:rPr lang="zh-CN" altLang="en-US" sz="1400" dirty="0" smtClean="0"/>
                        <a:t>美元</a:t>
                      </a:r>
                      <a:r>
                        <a:rPr lang="en-US" altLang="zh-CN" sz="1400" dirty="0" smtClean="0"/>
                        <a:t>=640</a:t>
                      </a:r>
                      <a:r>
                        <a:rPr lang="zh-CN" altLang="en-US" sz="1400" dirty="0" smtClean="0"/>
                        <a:t>元人民币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类型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间接标价法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</a:rPr>
                        <a:t>直接标价法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1456" y="2672488"/>
            <a:ext cx="116977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外汇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200390" y="63461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定义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610139" y="894522"/>
            <a:ext cx="526773" cy="401540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425737" y="739174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24"/>
          <p:cNvSpPr/>
          <p:nvPr/>
        </p:nvSpPr>
        <p:spPr>
          <a:xfrm>
            <a:off x="3780712" y="627047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用外币表示的用于国际间结算的支付手段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415798" y="788870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2203703" y="110506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汇率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784025" y="1097499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又称汇价，是两种货币之间的兑换比率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419111" y="125932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任意多边形 29"/>
          <p:cNvSpPr/>
          <p:nvPr/>
        </p:nvSpPr>
        <p:spPr>
          <a:xfrm>
            <a:off x="2127502" y="1784239"/>
            <a:ext cx="1371071" cy="710482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人民币币值变化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3876790" y="1846246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人民币升值或贬值对我国经济发展的影响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3581450" y="2107461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7" grpId="0" bldLvl="0" animBg="1"/>
      <p:bldP spid="3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400" dirty="0" smtClean="0">
                <a:latin typeface="+mn-ea"/>
                <a:ea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描述</a:t>
            </a:r>
            <a:r>
              <a:rPr lang="zh-CN" altLang="zh-CN" sz="2400" dirty="0" smtClean="0">
                <a:latin typeface="+mn-ea"/>
                <a:ea typeface="+mn-ea"/>
              </a:rPr>
              <a:t>货币形态的变迁</a:t>
            </a:r>
            <a:r>
              <a:rPr lang="en-US" altLang="zh-CN" sz="2400" dirty="0" smtClean="0">
                <a:latin typeface="+mn-ea"/>
                <a:ea typeface="+mn-ea"/>
              </a:rPr>
              <a:t>  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2400" dirty="0" smtClean="0">
                <a:latin typeface="+mn-ea"/>
                <a:ea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了解</a:t>
            </a:r>
            <a:r>
              <a:rPr lang="zh-CN" altLang="zh-CN" sz="2400" dirty="0" smtClean="0">
                <a:latin typeface="+mn-ea"/>
                <a:ea typeface="+mn-ea"/>
              </a:rPr>
              <a:t>货币的职能</a:t>
            </a:r>
            <a:r>
              <a:rPr lang="en-US" altLang="zh-CN" sz="2400" dirty="0" smtClean="0">
                <a:latin typeface="+mn-ea"/>
                <a:ea typeface="+mn-ea"/>
              </a:rPr>
              <a:t>  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2400" dirty="0" smtClean="0">
                <a:latin typeface="+mn-ea"/>
                <a:ea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知道</a:t>
            </a:r>
            <a:r>
              <a:rPr lang="zh-CN" altLang="zh-CN" sz="2400" dirty="0" smtClean="0">
                <a:latin typeface="+mn-ea"/>
                <a:ea typeface="+mn-ea"/>
              </a:rPr>
              <a:t>财富的源泉</a:t>
            </a:r>
            <a:r>
              <a:rPr lang="en-US" altLang="zh-CN" sz="2400" dirty="0" smtClean="0">
                <a:latin typeface="+mn-ea"/>
                <a:ea typeface="+mn-ea"/>
              </a:rPr>
              <a:t>  </a:t>
            </a:r>
          </a:p>
          <a:p>
            <a:pPr>
              <a:buFont typeface="Wingdings" pitchFamily="2" charset="2"/>
              <a:buChar char="p"/>
            </a:pPr>
            <a:r>
              <a:rPr lang="en-US" altLang="zh-CN" sz="2400" dirty="0" smtClean="0">
                <a:latin typeface="+mn-ea"/>
                <a:ea typeface="+mn-ea"/>
              </a:rPr>
              <a:t>  </a:t>
            </a: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树立</a:t>
            </a:r>
            <a:r>
              <a:rPr lang="zh-CN" altLang="zh-CN" sz="2400" dirty="0" smtClean="0">
                <a:latin typeface="+mn-ea"/>
                <a:ea typeface="+mn-ea"/>
              </a:rPr>
              <a:t>正确的金钱财富观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="" xmlns:a16="http://schemas.microsoft.com/office/drawing/2014/main" id="{F2A6FAEB-8E0D-40F6-8EC0-C0A28AE4E7EF}"/>
              </a:ext>
            </a:extLst>
          </p:cNvPr>
          <p:cNvSpPr txBox="1"/>
          <p:nvPr/>
        </p:nvSpPr>
        <p:spPr>
          <a:xfrm>
            <a:off x="0" y="0"/>
            <a:ext cx="220521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534" y="233075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人民币升值或贬值对我国经济发展的影响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85800" y="1022488"/>
          <a:ext cx="7916794" cy="316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017"/>
                <a:gridCol w="1747743"/>
                <a:gridCol w="1706880"/>
                <a:gridCol w="1853317"/>
                <a:gridCol w="1704837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人民币升值</a:t>
                      </a:r>
                      <a:endParaRPr lang="zh-CN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人民币贬值</a:t>
                      </a:r>
                      <a:endParaRPr lang="zh-CN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利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弊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利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弊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贸易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利于</a:t>
                      </a:r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进口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不利于出口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利于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出口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不利于进口</a:t>
                      </a:r>
                    </a:p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投资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利于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对外投资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不利于吸引外商投资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利于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吸引外商投资</a:t>
                      </a:r>
                    </a:p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不利于对外投资</a:t>
                      </a:r>
                    </a:p>
                    <a:p>
                      <a:endParaRPr lang="zh-CN" altLang="en-US" sz="1600" dirty="0"/>
                    </a:p>
                  </a:txBody>
                  <a:tcPr/>
                </a:tc>
              </a:tr>
              <a:tr h="689472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消费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能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提高</a:t>
                      </a:r>
                      <a:r>
                        <a:rPr lang="zh-CN" altLang="en-US" sz="1600" dirty="0" smtClean="0"/>
                        <a:t>我国企业和居民的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购买力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不利于</a:t>
                      </a:r>
                      <a:r>
                        <a:rPr lang="zh-CN" altLang="en-US" sz="1600" dirty="0" smtClean="0"/>
                        <a:t>扩大外需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利于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扩大外需</a:t>
                      </a:r>
                    </a:p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降低我国企业和居民的</a:t>
                      </a:r>
                      <a:r>
                        <a:rPr lang="zh-CN" altLang="en-US" sz="1600" dirty="0" smtClean="0"/>
                        <a:t>购买力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债务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利于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偿还外债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不利于收回外债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利于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收回外债</a:t>
                      </a:r>
                    </a:p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不利于偿还外债</a:t>
                      </a:r>
                    </a:p>
                    <a:p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51517" y="2443888"/>
            <a:ext cx="116977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外汇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200390" y="63461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定义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1610139" y="894522"/>
            <a:ext cx="427383" cy="35085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425737" y="739174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24"/>
          <p:cNvSpPr/>
          <p:nvPr/>
        </p:nvSpPr>
        <p:spPr>
          <a:xfrm>
            <a:off x="3780712" y="627047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用外币表示的用于国际间结算的支付手段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415798" y="788870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任意多边形 26"/>
          <p:cNvSpPr/>
          <p:nvPr/>
        </p:nvSpPr>
        <p:spPr>
          <a:xfrm>
            <a:off x="2183825" y="1353544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汇率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803903" y="1316159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又称汇价，是两种货币之间的兑换比率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458867" y="152767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任意多边形 29"/>
          <p:cNvSpPr/>
          <p:nvPr/>
        </p:nvSpPr>
        <p:spPr>
          <a:xfrm>
            <a:off x="2167258" y="2181804"/>
            <a:ext cx="1371071" cy="710482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人民币币值变化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3886729" y="2422715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人民币升值或贬值对我国经济发展的影响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3631146" y="247520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任意多边形 14"/>
          <p:cNvSpPr/>
          <p:nvPr/>
        </p:nvSpPr>
        <p:spPr>
          <a:xfrm>
            <a:off x="1948069" y="3805196"/>
            <a:ext cx="1653210" cy="710482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保持人民币</a:t>
            </a:r>
            <a:r>
              <a:rPr lang="zh-CN" altLang="en-US" sz="2110" b="1" kern="1200" dirty="0" smtClean="0">
                <a:latin typeface="仿宋" pitchFamily="49" charset="-122"/>
                <a:ea typeface="仿宋" pitchFamily="49" charset="-122"/>
              </a:rPr>
              <a:t>币值基本稳定</a:t>
            </a:r>
            <a:endParaRPr lang="zh-CN" altLang="en-US" sz="211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478697" y="3240159"/>
            <a:ext cx="596348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168078" y="3161525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含义</a:t>
            </a:r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168078" y="4294585"/>
            <a:ext cx="4975922" cy="655101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dirty="0" smtClean="0"/>
              <a:t>意义</a:t>
            </a:r>
            <a:endParaRPr lang="en-US" altLang="zh-CN" dirty="0" smtClean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76060" y="2828165"/>
            <a:ext cx="6616148" cy="707886"/>
          </a:xfrm>
          <a:prstGeom prst="rect">
            <a:avLst/>
          </a:prstGeom>
          <a:solidFill>
            <a:srgbClr val="00FF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 含义：</a:t>
            </a:r>
            <a:r>
              <a:rPr lang="en-US" sz="20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sz="2000" b="1" dirty="0" err="1" smtClean="0">
                <a:latin typeface="黑体" pitchFamily="49" charset="-122"/>
                <a:ea typeface="黑体" pitchFamily="49" charset="-122"/>
              </a:rPr>
              <a:t>人民币币值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基本</a:t>
            </a:r>
            <a:r>
              <a:rPr lang="en-US" sz="2000" b="1" dirty="0" err="1" smtClean="0">
                <a:latin typeface="黑体" pitchFamily="49" charset="-122"/>
                <a:ea typeface="黑体" pitchFamily="49" charset="-122"/>
              </a:rPr>
              <a:t>稳定</a:t>
            </a:r>
            <a:r>
              <a:rPr lang="en-US" sz="2000" b="1" dirty="0" err="1">
                <a:latin typeface="黑体" pitchFamily="49" charset="-122"/>
                <a:ea typeface="黑体" pitchFamily="49" charset="-122"/>
              </a:rPr>
              <a:t>，表现为对内保持物价总水平稳定，对外保持人民币汇率稳定</a:t>
            </a:r>
            <a:r>
              <a:rPr lang="en-US" sz="2000" b="1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266121" y="3752849"/>
            <a:ext cx="6556513" cy="1015663"/>
          </a:xfrm>
          <a:prstGeom prst="rect">
            <a:avLst/>
          </a:prstGeom>
          <a:solidFill>
            <a:srgbClr val="93E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意义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 </a:t>
            </a:r>
            <a:r>
              <a:rPr 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保持人民币币值的稳定，对</a:t>
            </a:r>
            <a:r>
              <a:rPr lang="en-US" sz="2000" b="1" dirty="0" err="1">
                <a:latin typeface="黑体" pitchFamily="49" charset="-122"/>
                <a:ea typeface="黑体" pitchFamily="49" charset="-122"/>
              </a:rPr>
              <a:t>人民</a:t>
            </a:r>
            <a:r>
              <a:rPr lang="en-US" sz="2000" b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生活安定、</a:t>
            </a:r>
            <a:r>
              <a:rPr lang="en-US" sz="2000" b="1" dirty="0" err="1">
                <a:latin typeface="黑体" pitchFamily="49" charset="-122"/>
                <a:ea typeface="黑体" pitchFamily="49" charset="-122"/>
              </a:rPr>
              <a:t>国民</a:t>
            </a:r>
            <a:r>
              <a:rPr lang="en-US" sz="2000" b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经济持续快速健康发展，对</a:t>
            </a:r>
            <a:r>
              <a:rPr lang="en-US" sz="2000" b="1" dirty="0" err="1">
                <a:latin typeface="黑体" pitchFamily="49" charset="-122"/>
                <a:ea typeface="黑体" pitchFamily="49" charset="-122"/>
              </a:rPr>
              <a:t>世界</a:t>
            </a:r>
            <a:r>
              <a:rPr lang="en-US" sz="2000" b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金融的稳定、经济的发展，具有重要意义</a:t>
            </a:r>
            <a:r>
              <a:rPr 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7" grpId="0" bldLvl="0" animBg="1"/>
      <p:bldP spid="30" grpId="0" bldLvl="0" animBg="1"/>
      <p:bldP spid="15" grpId="0" bldLvl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60169" y="56207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产生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715069"/>
            <a:ext cx="895350" cy="1591866"/>
            <a:chOff x="6" y="-317"/>
            <a:chExt cx="564" cy="1337"/>
          </a:xfrm>
        </p:grpSpPr>
        <p:pic>
          <p:nvPicPr>
            <p:cNvPr id="9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货币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11" name="AutoShape 20"/>
          <p:cNvSpPr>
            <a:spLocks/>
          </p:cNvSpPr>
          <p:nvPr/>
        </p:nvSpPr>
        <p:spPr bwMode="auto">
          <a:xfrm>
            <a:off x="979488" y="805070"/>
            <a:ext cx="511382" cy="2892287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769754" y="709357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045216" y="537596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贵金属金银→固定充当一般等价物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63482" y="1022590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含义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73067" y="116986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3038589" y="988169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从商品中分离出来，固定地充当一般等价物的商品</a:t>
            </a:r>
            <a:endParaRPr lang="zh-CN" altLang="en-US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46919" y="1502983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本质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56504" y="165026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多边形 18"/>
          <p:cNvSpPr/>
          <p:nvPr/>
        </p:nvSpPr>
        <p:spPr>
          <a:xfrm>
            <a:off x="3022026" y="1468562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40292" y="194361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职能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444213" y="3467618"/>
            <a:ext cx="1617039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种类与形式 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611747" y="2105605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3150705" y="2385391"/>
            <a:ext cx="407504" cy="25941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625000" y="2735083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信用卡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28313" y="3454014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支票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3621687" y="4500936"/>
            <a:ext cx="1188853" cy="420079"/>
          </a:xfrm>
          <a:custGeom>
            <a:avLst/>
            <a:gdLst>
              <a:gd name="connsiteX0" fmla="*/ 0 w 1305966"/>
              <a:gd name="connsiteY0" fmla="*/ 0 h 398319"/>
              <a:gd name="connsiteX1" fmla="*/ 1305966 w 1305966"/>
              <a:gd name="connsiteY1" fmla="*/ 0 h 398319"/>
              <a:gd name="connsiteX2" fmla="*/ 1305966 w 1305966"/>
              <a:gd name="connsiteY2" fmla="*/ 398319 h 398319"/>
              <a:gd name="connsiteX3" fmla="*/ 0 w 1305966"/>
              <a:gd name="connsiteY3" fmla="*/ 398319 h 398319"/>
              <a:gd name="connsiteX4" fmla="*/ 0 w 1305966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966" h="398319">
                <a:moveTo>
                  <a:pt x="0" y="0"/>
                </a:moveTo>
                <a:lnTo>
                  <a:pt x="1305966" y="0"/>
                </a:lnTo>
                <a:lnTo>
                  <a:pt x="1305966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10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外汇</a:t>
            </a:r>
            <a:endParaRPr lang="zh-CN" altLang="en-US" sz="2110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4880B65-8271-4FA6-96CF-9FBC310B4573}"/>
              </a:ext>
            </a:extLst>
          </p:cNvPr>
          <p:cNvSpPr/>
          <p:nvPr/>
        </p:nvSpPr>
        <p:spPr>
          <a:xfrm>
            <a:off x="763172" y="1565208"/>
            <a:ext cx="716093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</a:rPr>
              <a:t>作   业：完成学案中的选择题部分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r>
              <a:rPr lang="zh-CN" altLang="en-US" sz="3600" dirty="0" smtClean="0">
                <a:solidFill>
                  <a:srgbClr val="002060"/>
                </a:solidFill>
              </a:rPr>
              <a:t>拓展提升：阅读时政拓展</a:t>
            </a:r>
            <a:endParaRPr lang="en-US" altLang="zh-CN" sz="3600" dirty="0" smtClean="0">
              <a:solidFill>
                <a:srgbClr val="002060"/>
              </a:solidFill>
            </a:endParaRPr>
          </a:p>
          <a:p>
            <a:r>
              <a:rPr lang="en-US" altLang="zh-CN" sz="3600" dirty="0" smtClean="0">
                <a:solidFill>
                  <a:srgbClr val="002060"/>
                </a:solidFill>
              </a:rPr>
              <a:t>                  </a:t>
            </a:r>
            <a:r>
              <a:rPr lang="zh-CN" altLang="en-US" sz="3600" dirty="0" smtClean="0">
                <a:solidFill>
                  <a:srgbClr val="002060"/>
                </a:solidFill>
              </a:rPr>
              <a:t>构建第一课知识体系</a:t>
            </a:r>
            <a:endParaRPr lang="en-US" altLang="zh-CN" sz="3600" dirty="0" smtClean="0">
              <a:solidFill>
                <a:srgbClr val="00206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6BD14C0-E355-4687-8DD4-74F511D97C19}"/>
              </a:ext>
            </a:extLst>
          </p:cNvPr>
          <p:cNvSpPr txBox="1"/>
          <p:nvPr/>
        </p:nvSpPr>
        <p:spPr>
          <a:xfrm>
            <a:off x="496186" y="184298"/>
            <a:ext cx="2031325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</a:rPr>
              <a:t>五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、课后练习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800" dirty="0" smtClean="0"/>
              <a:t>1.</a:t>
            </a:r>
            <a:r>
              <a:rPr lang="zh-CN" altLang="zh-CN" sz="1800" dirty="0" smtClean="0"/>
              <a:t>搜集历史上（尤其是我国）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货币形态变迁</a:t>
            </a:r>
            <a:r>
              <a:rPr lang="zh-CN" altLang="zh-CN" sz="1800" dirty="0" smtClean="0"/>
              <a:t>的资料，分析和归纳影响变迁的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主要因素</a:t>
            </a:r>
            <a:r>
              <a:rPr lang="zh-CN" altLang="zh-CN" sz="1800" dirty="0" smtClean="0"/>
              <a:t>。</a:t>
            </a:r>
          </a:p>
          <a:p>
            <a:r>
              <a:rPr lang="en-US" altLang="zh-CN" sz="1800" dirty="0" smtClean="0"/>
              <a:t>2.</a:t>
            </a:r>
            <a:r>
              <a:rPr lang="zh-CN" altLang="zh-CN" sz="1800" dirty="0" smtClean="0"/>
              <a:t>就“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义与利</a:t>
            </a:r>
            <a:r>
              <a:rPr lang="zh-CN" altLang="zh-CN" sz="1800" dirty="0" smtClean="0"/>
              <a:t>”的关系，阐述对“君子爱财，取之有道”和“安贫乐道”的看法；或搜集案例、请教专家，探讨和交流如何正确获取、积累和管理财富。</a:t>
            </a:r>
          </a:p>
          <a:p>
            <a:r>
              <a:rPr lang="en-US" altLang="zh-CN" sz="1800" dirty="0" smtClean="0"/>
              <a:t>3.</a:t>
            </a:r>
            <a:r>
              <a:rPr lang="zh-CN" altLang="zh-CN" sz="1800" dirty="0" smtClean="0"/>
              <a:t>了解近期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人民币汇率</a:t>
            </a:r>
            <a:r>
              <a:rPr lang="zh-CN" altLang="zh-CN" sz="1800" dirty="0" smtClean="0"/>
              <a:t>的变化，分析人民币汇率变化对我国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进出口、出国旅游或留学、吸引外资和对外投资的影响</a:t>
            </a:r>
            <a:r>
              <a:rPr lang="zh-CN" altLang="zh-CN" sz="1800" dirty="0" smtClean="0"/>
              <a:t>；或在调研和查阅文献的基础上，探究</a:t>
            </a:r>
            <a:r>
              <a:rPr lang="zh-CN" altLang="zh-CN" sz="1800" b="1" dirty="0" smtClean="0">
                <a:solidFill>
                  <a:srgbClr val="FF0000"/>
                </a:solidFill>
              </a:rPr>
              <a:t>企业经营如何规避汇率波动风险</a:t>
            </a:r>
            <a:r>
              <a:rPr lang="zh-CN" altLang="zh-CN" sz="1800" dirty="0" smtClean="0"/>
              <a:t>。</a:t>
            </a:r>
          </a:p>
          <a:p>
            <a:endParaRPr lang="zh-CN" altLang="en-US" sz="1800" dirty="0"/>
          </a:p>
        </p:txBody>
      </p:sp>
      <p:sp>
        <p:nvSpPr>
          <p:cNvPr id="4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220521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二、学习方法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接连接符 63"/>
          <p:cNvSpPr/>
          <p:nvPr/>
        </p:nvSpPr>
        <p:spPr>
          <a:xfrm flipV="1">
            <a:off x="6024123" y="3137505"/>
            <a:ext cx="589327" cy="112514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6" name="直接连接符 15"/>
          <p:cNvCxnSpPr/>
          <p:nvPr/>
        </p:nvCxnSpPr>
        <p:spPr>
          <a:xfrm>
            <a:off x="2273900" y="4271681"/>
            <a:ext cx="3750263" cy="11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接连接符 63"/>
          <p:cNvSpPr/>
          <p:nvPr/>
        </p:nvSpPr>
        <p:spPr>
          <a:xfrm flipV="1">
            <a:off x="6623388" y="2903314"/>
            <a:ext cx="750052" cy="214312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2" name="组合 38"/>
          <p:cNvGrpSpPr/>
          <p:nvPr/>
        </p:nvGrpSpPr>
        <p:grpSpPr>
          <a:xfrm>
            <a:off x="2642157" y="4405676"/>
            <a:ext cx="3000210" cy="535781"/>
            <a:chOff x="1785918" y="5143512"/>
            <a:chExt cx="4000528" cy="714380"/>
          </a:xfrm>
        </p:grpSpPr>
        <p:sp>
          <p:nvSpPr>
            <p:cNvPr id="17" name="椭圆 16"/>
            <p:cNvSpPr/>
            <p:nvPr/>
          </p:nvSpPr>
          <p:spPr>
            <a:xfrm>
              <a:off x="1785918" y="5143512"/>
              <a:ext cx="857256" cy="7143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50230" hangingPunct="1">
                <a:defRPr/>
              </a:pPr>
              <a:endParaRPr lang="zh-CN" altLang="en-US" sz="1400" kern="1200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29190" y="5143512"/>
              <a:ext cx="857256" cy="7143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50230" hangingPunct="1">
                <a:defRPr/>
              </a:pPr>
              <a:endParaRPr lang="zh-CN" altLang="en-US" sz="1400" kern="1200" dirty="0"/>
            </a:p>
          </p:txBody>
        </p:sp>
      </p:grpSp>
      <p:grpSp>
        <p:nvGrpSpPr>
          <p:cNvPr id="7" name="组合 47"/>
          <p:cNvGrpSpPr/>
          <p:nvPr/>
        </p:nvGrpSpPr>
        <p:grpSpPr>
          <a:xfrm>
            <a:off x="7162574" y="100251"/>
            <a:ext cx="1968782" cy="918966"/>
            <a:chOff x="4304043" y="1286668"/>
            <a:chExt cx="3837944" cy="2757793"/>
          </a:xfrm>
          <a:effectLst/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34">
                <a:defRPr/>
              </a:pPr>
              <a:endParaRPr lang="zh-CN" altLang="en-US" dirty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934">
                <a:defRPr/>
              </a:pPr>
              <a:endParaRPr lang="zh-CN" altLang="en-US" dirty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0" y="1020046"/>
            <a:ext cx="9088007" cy="342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5023" tIns="32511" rIns="65023" bIns="32511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22715" y="1418730"/>
            <a:ext cx="4416944" cy="3297311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defTabSz="65023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商品的基本属性</a:t>
            </a:r>
          </a:p>
          <a:p>
            <a:pPr defTabSz="65023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货币的产生和本质</a:t>
            </a:r>
          </a:p>
          <a:p>
            <a:pPr defTabSz="65023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货币的基本职能</a:t>
            </a:r>
          </a:p>
          <a:p>
            <a:pPr defTabSz="65023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纸币及其发行量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65023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信用卡与支票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65023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外汇与汇率</a:t>
            </a:r>
          </a:p>
          <a:p>
            <a:pPr defTabSz="650230">
              <a:lnSpc>
                <a:spcPct val="150000"/>
              </a:lnSpc>
              <a:defRPr/>
            </a:pPr>
            <a:endParaRPr lang="zh-CN" altLang="en-US" sz="2000" dirty="0"/>
          </a:p>
        </p:txBody>
      </p:sp>
      <p:sp>
        <p:nvSpPr>
          <p:cNvPr id="14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220521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三、要点展示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30351" y="959644"/>
            <a:ext cx="1232727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仿宋_GB2312" pitchFamily="1" charset="-122"/>
                <a:ea typeface="仿宋_GB2312" pitchFamily="1" charset="-122"/>
              </a:rPr>
              <a:t>含义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3032401" y="640919"/>
            <a:ext cx="1370633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ea typeface="仿宋_GB2312" pitchFamily="1" charset="-122"/>
              </a:rPr>
              <a:t>用于交换</a:t>
            </a:r>
            <a:endParaRPr lang="zh-CN" altLang="en-US" sz="2000" b="1" dirty="0">
              <a:ea typeface="仿宋_GB2312" pitchFamily="1" charset="-122"/>
            </a:endParaRPr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3042340" y="1192851"/>
            <a:ext cx="1380573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ea typeface="仿宋_GB2312" pitchFamily="1" charset="-122"/>
              </a:rPr>
              <a:t>劳动产品</a:t>
            </a:r>
            <a:endParaRPr lang="zh-CN" altLang="en-US" sz="2000" b="1" dirty="0">
              <a:ea typeface="仿宋_GB2312" pitchFamily="1" charset="-122"/>
            </a:endParaRPr>
          </a:p>
        </p:txBody>
      </p:sp>
      <p:sp>
        <p:nvSpPr>
          <p:cNvPr id="62469" name="AutoShape 8"/>
          <p:cNvSpPr>
            <a:spLocks/>
          </p:cNvSpPr>
          <p:nvPr/>
        </p:nvSpPr>
        <p:spPr bwMode="auto">
          <a:xfrm>
            <a:off x="2840245" y="920043"/>
            <a:ext cx="76200" cy="571500"/>
          </a:xfrm>
          <a:prstGeom prst="leftBrace">
            <a:avLst>
              <a:gd name="adj1" fmla="val 833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0976" y="1615678"/>
            <a:ext cx="895350" cy="1591866"/>
            <a:chOff x="6" y="-317"/>
            <a:chExt cx="564" cy="1337"/>
          </a:xfrm>
        </p:grpSpPr>
        <p:pic>
          <p:nvPicPr>
            <p:cNvPr id="62478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9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商品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62471" name="AutoShape 20"/>
          <p:cNvSpPr>
            <a:spLocks/>
          </p:cNvSpPr>
          <p:nvPr/>
        </p:nvSpPr>
        <p:spPr bwMode="auto">
          <a:xfrm>
            <a:off x="979487" y="1128144"/>
            <a:ext cx="580955" cy="2459882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72" name="Text Box 2"/>
          <p:cNvSpPr txBox="1">
            <a:spLocks noChangeArrowheads="1"/>
          </p:cNvSpPr>
          <p:nvPr/>
        </p:nvSpPr>
        <p:spPr bwMode="auto">
          <a:xfrm>
            <a:off x="1543328" y="3305899"/>
            <a:ext cx="1736586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仿宋_GB2312" pitchFamily="1" charset="-122"/>
                <a:ea typeface="仿宋_GB2312" pitchFamily="1" charset="-122"/>
              </a:rPr>
              <a:t>基本属性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3499" name="Text Box 2"/>
          <p:cNvSpPr txBox="1">
            <a:spLocks noChangeArrowheads="1"/>
          </p:cNvSpPr>
          <p:nvPr/>
        </p:nvSpPr>
        <p:spPr bwMode="auto">
          <a:xfrm>
            <a:off x="3634204" y="2408324"/>
            <a:ext cx="1800225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仿宋_GB2312" pitchFamily="1" charset="-122"/>
                <a:ea typeface="仿宋_GB2312" pitchFamily="1" charset="-122"/>
              </a:rPr>
              <a:t>使用价值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3500" name="Text Box 2"/>
          <p:cNvSpPr txBox="1">
            <a:spLocks noChangeArrowheads="1"/>
          </p:cNvSpPr>
          <p:nvPr/>
        </p:nvSpPr>
        <p:spPr bwMode="auto">
          <a:xfrm>
            <a:off x="3679895" y="4124066"/>
            <a:ext cx="1800225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仿宋_GB2312" pitchFamily="1" charset="-122"/>
                <a:ea typeface="仿宋_GB2312" pitchFamily="1" charset="-122"/>
              </a:rPr>
              <a:t>价    值</a:t>
            </a:r>
            <a:endParaRPr lang="zh-CN" altLang="en-US" sz="24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63503" name="AutoShape 8"/>
          <p:cNvSpPr>
            <a:spLocks/>
          </p:cNvSpPr>
          <p:nvPr/>
        </p:nvSpPr>
        <p:spPr bwMode="auto">
          <a:xfrm>
            <a:off x="3292062" y="2780472"/>
            <a:ext cx="242888" cy="1526381"/>
          </a:xfrm>
          <a:prstGeom prst="leftBrace">
            <a:avLst>
              <a:gd name="adj1" fmla="val 83248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右大括号 16"/>
          <p:cNvSpPr/>
          <p:nvPr/>
        </p:nvSpPr>
        <p:spPr>
          <a:xfrm>
            <a:off x="4462670" y="884583"/>
            <a:ext cx="506895" cy="5466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002422" y="923201"/>
            <a:ext cx="123272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条件</a:t>
            </a:r>
            <a:endParaRPr lang="zh-CN" altLang="en-US" sz="20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679523" y="2085406"/>
            <a:ext cx="1370633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自然属性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639765" y="2667155"/>
            <a:ext cx="2371173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满足人的某种需要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AutoShape 8"/>
          <p:cNvSpPr>
            <a:spLocks/>
          </p:cNvSpPr>
          <p:nvPr/>
        </p:nvSpPr>
        <p:spPr bwMode="auto">
          <a:xfrm>
            <a:off x="5556941" y="2344651"/>
            <a:ext cx="76200" cy="571500"/>
          </a:xfrm>
          <a:prstGeom prst="leftBrace">
            <a:avLst>
              <a:gd name="adj1" fmla="val 833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821984" y="3834587"/>
            <a:ext cx="1370633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社会属性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82226" y="4416336"/>
            <a:ext cx="2854878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体现无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差别的人类劳动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AutoShape 8"/>
          <p:cNvSpPr>
            <a:spLocks/>
          </p:cNvSpPr>
          <p:nvPr/>
        </p:nvSpPr>
        <p:spPr bwMode="auto">
          <a:xfrm>
            <a:off x="5659645" y="4094920"/>
            <a:ext cx="124930" cy="516835"/>
          </a:xfrm>
          <a:prstGeom prst="leftBrace">
            <a:avLst>
              <a:gd name="adj1" fmla="val 833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6390861" y="288235"/>
            <a:ext cx="2454965" cy="1600200"/>
            <a:chOff x="0" y="0"/>
            <a:chExt cx="2064" cy="1872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0" y="0"/>
              <a:ext cx="2064" cy="1872"/>
            </a:xfrm>
            <a:prstGeom prst="ellipse">
              <a:avLst/>
            </a:prstGeom>
            <a:solidFill>
              <a:srgbClr val="99FF99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728" y="121"/>
              <a:ext cx="1000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b="1" dirty="0">
                  <a:ea typeface="宋体" pitchFamily="2" charset="-122"/>
                </a:rPr>
                <a:t>物品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6609523" y="705677"/>
            <a:ext cx="2037520" cy="1202635"/>
            <a:chOff x="0" y="0"/>
            <a:chExt cx="2544" cy="2400"/>
          </a:xfrm>
        </p:grpSpPr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0" y="0"/>
              <a:ext cx="2544" cy="2400"/>
            </a:xfrm>
            <a:prstGeom prst="ellipse">
              <a:avLst/>
            </a:prstGeom>
            <a:solidFill>
              <a:srgbClr val="FF99FF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697" y="308"/>
              <a:ext cx="1676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b="1" dirty="0">
                  <a:ea typeface="宋体" pitchFamily="2" charset="-122"/>
                </a:rPr>
                <a:t>劳动产品</a:t>
              </a:r>
            </a:p>
          </p:txBody>
        </p:sp>
      </p:grp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6867939" y="1262270"/>
            <a:ext cx="1540566" cy="651014"/>
            <a:chOff x="0" y="0"/>
            <a:chExt cx="768" cy="816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0" y="0"/>
              <a:ext cx="768" cy="816"/>
            </a:xfrm>
            <a:prstGeom prst="ellipse">
              <a:avLst/>
            </a:prstGeom>
            <a:solidFill>
              <a:srgbClr val="66CCFF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 b="1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48" y="193"/>
              <a:ext cx="672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b="1" dirty="0">
                  <a:ea typeface="宋体" pitchFamily="2" charset="-122"/>
                </a:rPr>
                <a:t>商品</a:t>
              </a:r>
            </a:p>
          </p:txBody>
        </p:sp>
      </p:grp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4492487" y="2892287"/>
            <a:ext cx="0" cy="1232451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982007" y="2894462"/>
            <a:ext cx="39121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对立统一</a:t>
            </a:r>
            <a:endParaRPr lang="zh-CN" altLang="en-US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5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  <p:bldP spid="62469" grpId="0" animBg="1"/>
      <p:bldP spid="62472" grpId="0" animBg="1"/>
      <p:bldP spid="63499" grpId="0" animBg="1"/>
      <p:bldP spid="63500" grpId="0" animBg="1"/>
      <p:bldP spid="6350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60169" y="56207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产生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61097" y="2261721"/>
            <a:ext cx="895350" cy="1591866"/>
            <a:chOff x="6" y="-317"/>
            <a:chExt cx="564" cy="1337"/>
          </a:xfrm>
        </p:grpSpPr>
        <p:pic>
          <p:nvPicPr>
            <p:cNvPr id="9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货币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11" name="AutoShape 20"/>
          <p:cNvSpPr>
            <a:spLocks/>
          </p:cNvSpPr>
          <p:nvPr/>
        </p:nvSpPr>
        <p:spPr bwMode="auto">
          <a:xfrm>
            <a:off x="979488" y="805070"/>
            <a:ext cx="561078" cy="4214191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769754" y="709357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045216" y="547535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贵金属金银→固定充当一般等价物</a:t>
            </a:r>
            <a:endParaRPr lang="zh-CN" altLang="en-US" b="1" kern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090025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楷体_GB2312" pitchFamily="1" charset="-122"/>
                <a:ea typeface="楷体_GB2312" pitchFamily="1" charset="-122"/>
              </a:rPr>
              <a:t>货币是如何产生的？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35150" y="647079"/>
            <a:ext cx="2484438" cy="461665"/>
          </a:xfrm>
          <a:prstGeom prst="rect">
            <a:avLst/>
          </a:prstGeom>
          <a:solidFill>
            <a:srgbClr val="CCFFFF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【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物</a:t>
            </a:r>
            <a:r>
              <a:rPr lang="en-US" altLang="zh-CN" sz="24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--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物</a:t>
            </a:r>
            <a:r>
              <a:rPr lang="en-US" altLang="zh-CN" sz="2400" b="1" dirty="0">
                <a:latin typeface="楷体_GB2312" pitchFamily="1" charset="-122"/>
                <a:ea typeface="楷体_GB2312" pitchFamily="1" charset="-122"/>
              </a:rPr>
              <a:t>】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交换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15182" y="1626861"/>
            <a:ext cx="1944688" cy="461665"/>
          </a:xfrm>
          <a:prstGeom prst="rect">
            <a:avLst/>
          </a:prstGeom>
          <a:solidFill>
            <a:srgbClr val="CCFFFF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一般等价物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39011" y="2028256"/>
            <a:ext cx="3779837" cy="1015663"/>
          </a:xfrm>
          <a:prstGeom prst="rect">
            <a:avLst/>
          </a:prstGeom>
          <a:solidFill>
            <a:srgbClr val="CCFFFF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以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【</a:t>
            </a:r>
            <a:r>
              <a:rPr lang="zh-CN" altLang="en-US" sz="24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一般等价物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】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为媒介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的商品交换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095130" y="746471"/>
            <a:ext cx="1441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困难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47498" y="2653023"/>
            <a:ext cx="143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困难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89543" y="3706882"/>
            <a:ext cx="1008062" cy="461665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货币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62986" y="3988689"/>
            <a:ext cx="3241675" cy="1015663"/>
          </a:xfrm>
          <a:prstGeom prst="rect">
            <a:avLst/>
          </a:prstGeom>
          <a:solidFill>
            <a:srgbClr val="CCFFFF"/>
          </a:solidFill>
          <a:ln w="9525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以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【</a:t>
            </a:r>
            <a:r>
              <a:rPr lang="zh-CN" altLang="en-US" sz="2400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货币</a:t>
            </a:r>
            <a:r>
              <a:rPr lang="en-US" altLang="zh-CN" sz="2400" b="1">
                <a:latin typeface="楷体_GB2312" pitchFamily="1" charset="-122"/>
                <a:ea typeface="楷体_GB2312" pitchFamily="1" charset="-122"/>
              </a:rPr>
              <a:t>】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为媒介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的商品交换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005388" y="1329929"/>
            <a:ext cx="1511300" cy="431006"/>
          </a:xfrm>
          <a:prstGeom prst="line">
            <a:avLst/>
          </a:prstGeom>
          <a:noFill/>
          <a:ln w="76200" cmpd="sng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5118446" y="1842362"/>
            <a:ext cx="1439862" cy="809625"/>
          </a:xfrm>
          <a:prstGeom prst="line">
            <a:avLst/>
          </a:prstGeom>
          <a:noFill/>
          <a:ln w="76200" cmpd="sng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530367" y="3135071"/>
            <a:ext cx="1366837" cy="648891"/>
          </a:xfrm>
          <a:prstGeom prst="line">
            <a:avLst/>
          </a:prstGeom>
          <a:noFill/>
          <a:ln w="76200" cmpd="sng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4800601" y="4077528"/>
            <a:ext cx="2028825" cy="514350"/>
          </a:xfrm>
          <a:prstGeom prst="line">
            <a:avLst/>
          </a:prstGeom>
          <a:noFill/>
          <a:ln w="76200" cmpd="sng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3152016" y="1101329"/>
            <a:ext cx="0" cy="1026319"/>
          </a:xfrm>
          <a:prstGeom prst="line">
            <a:avLst/>
          </a:prstGeom>
          <a:noFill/>
          <a:ln w="127000" cmpd="sng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3171894" y="3012903"/>
            <a:ext cx="0" cy="1079897"/>
          </a:xfrm>
          <a:prstGeom prst="line">
            <a:avLst/>
          </a:prstGeom>
          <a:noFill/>
          <a:ln w="127000" cmpd="sng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60169" y="562078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产生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097" y="2261721"/>
            <a:ext cx="895350" cy="1591866"/>
            <a:chOff x="6" y="-317"/>
            <a:chExt cx="564" cy="1337"/>
          </a:xfrm>
        </p:grpSpPr>
        <p:pic>
          <p:nvPicPr>
            <p:cNvPr id="9" name="AutoShape 1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-317"/>
              <a:ext cx="564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8" y="-103"/>
              <a:ext cx="379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Century Schoolbook" pitchFamily="18" charset="0"/>
                </a:rPr>
                <a:t>货币</a:t>
              </a:r>
              <a:endParaRPr lang="zh-CN" altLang="en-US" sz="2800" b="1" dirty="0">
                <a:latin typeface="Century Schoolbook" pitchFamily="18" charset="0"/>
              </a:endParaRPr>
            </a:p>
          </p:txBody>
        </p:sp>
      </p:grpSp>
      <p:sp>
        <p:nvSpPr>
          <p:cNvPr id="11" name="AutoShape 20"/>
          <p:cNvSpPr>
            <a:spLocks/>
          </p:cNvSpPr>
          <p:nvPr/>
        </p:nvSpPr>
        <p:spPr bwMode="auto">
          <a:xfrm>
            <a:off x="979488" y="805070"/>
            <a:ext cx="561078" cy="4214191"/>
          </a:xfrm>
          <a:prstGeom prst="leftBrace">
            <a:avLst>
              <a:gd name="adj1" fmla="val 33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769754" y="709357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3045216" y="537596"/>
            <a:ext cx="4975922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贵金属金银→固定充当一般等价物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63482" y="1022590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含义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73067" y="1169869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3038589" y="988169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从商品中分离出来，固定地充当一般等价物的商品</a:t>
            </a:r>
            <a:endParaRPr lang="zh-CN" altLang="en-US" b="1" kern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46919" y="1502983"/>
            <a:ext cx="1232727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仿宋_GB2312" pitchFamily="1" charset="-122"/>
                <a:ea typeface="仿宋_GB2312" pitchFamily="1" charset="-122"/>
              </a:rPr>
              <a:t>本质</a:t>
            </a:r>
            <a:endParaRPr lang="zh-CN" altLang="en-US" sz="2000" b="1" dirty="0"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56504" y="1650262"/>
            <a:ext cx="275462" cy="96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261193" y="45720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任意多边形 18"/>
          <p:cNvSpPr/>
          <p:nvPr/>
        </p:nvSpPr>
        <p:spPr>
          <a:xfrm>
            <a:off x="3022026" y="1468562"/>
            <a:ext cx="5379853" cy="420079"/>
          </a:xfrm>
          <a:custGeom>
            <a:avLst/>
            <a:gdLst>
              <a:gd name="connsiteX0" fmla="*/ 0 w 4718170"/>
              <a:gd name="connsiteY0" fmla="*/ 0 h 398319"/>
              <a:gd name="connsiteX1" fmla="*/ 4718170 w 4718170"/>
              <a:gd name="connsiteY1" fmla="*/ 0 h 398319"/>
              <a:gd name="connsiteX2" fmla="*/ 4718170 w 4718170"/>
              <a:gd name="connsiteY2" fmla="*/ 398319 h 398319"/>
              <a:gd name="connsiteX3" fmla="*/ 0 w 4718170"/>
              <a:gd name="connsiteY3" fmla="*/ 398319 h 398319"/>
              <a:gd name="connsiteX4" fmla="*/ 0 w 4718170"/>
              <a:gd name="connsiteY4" fmla="*/ 0 h 3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170" h="398319">
                <a:moveTo>
                  <a:pt x="0" y="0"/>
                </a:moveTo>
                <a:lnTo>
                  <a:pt x="4718170" y="0"/>
                </a:lnTo>
                <a:lnTo>
                  <a:pt x="4718170" y="398319"/>
                </a:lnTo>
                <a:lnTo>
                  <a:pt x="0" y="39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93" tIns="13393" rIns="13393" bIns="133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一般等价物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19719" y="2239136"/>
            <a:ext cx="70625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货币</a:t>
            </a:r>
            <a:r>
              <a:rPr lang="zh-CN" altLang="en-US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商品</a:t>
            </a:r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货币是商品</a:t>
            </a:r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但不是一般的商品，它</a:t>
            </a:r>
            <a:r>
              <a:rPr 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可以和其他一切商品交换的商品</a:t>
            </a:r>
            <a:r>
              <a:rPr lang="zh-CN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49085" y="3068397"/>
            <a:ext cx="70625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货币</a:t>
            </a:r>
            <a:r>
              <a:rPr lang="zh-CN" altLang="en-US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一般等价物</a:t>
            </a:r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货币不同于</a:t>
            </a:r>
            <a:r>
              <a:rPr 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其他一般等价物</a:t>
            </a:r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只有当贵金属（金银）用来固定地充当一般等价物时</a:t>
            </a:r>
            <a:r>
              <a:rPr lang="zh-CN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才标志着</a:t>
            </a:r>
            <a:r>
              <a:rPr 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货币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产生</a:t>
            </a:r>
            <a:r>
              <a:rPr lang="zh-CN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691554" y="3872173"/>
            <a:ext cx="70625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货币</a:t>
            </a:r>
            <a:r>
              <a:rPr lang="zh-CN" altLang="en-US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sz="1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金银</a:t>
            </a:r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并非所有的金银都是货币，只有固定充当一般等价物的金银，才能成为货币。</a:t>
            </a:r>
            <a:endParaRPr lang="zh-CN" altLang="zh-CN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4">
            <a:extLst>
              <a:ext uri="{FF2B5EF4-FFF2-40B4-BE49-F238E27FC236}">
                <a16:creationId xmlns="" xmlns:a16="http://schemas.microsoft.com/office/drawing/2014/main" id="{29E9EA75-A248-4754-8C0F-7F851647BE79}"/>
              </a:ext>
            </a:extLst>
          </p:cNvPr>
          <p:cNvSpPr txBox="1"/>
          <p:nvPr/>
        </p:nvSpPr>
        <p:spPr>
          <a:xfrm>
            <a:off x="0" y="0"/>
            <a:ext cx="379296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四、重点解析  建构体系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2159</Words>
  <Application>Microsoft Office PowerPoint</Application>
  <PresentationFormat>全屏显示(16:9)</PresentationFormat>
  <Paragraphs>368</Paragraphs>
  <Slides>34</Slides>
  <Notes>2</Notes>
  <HiddenSlides>0</HiddenSlides>
  <MMClips>3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1_Office 主题​​</vt:lpstr>
      <vt:lpstr> 第一课 神奇的货币 复习要点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通货膨胀</vt:lpstr>
      <vt:lpstr>幻灯片 19</vt:lpstr>
      <vt:lpstr>通货膨胀          通货紧缩</vt:lpstr>
      <vt:lpstr>幻灯片 21</vt:lpstr>
      <vt:lpstr>幻灯片 22</vt:lpstr>
      <vt:lpstr>幻灯片 23</vt:lpstr>
      <vt:lpstr>幻灯片 24</vt:lpstr>
      <vt:lpstr>信用卡和支票</vt:lpstr>
      <vt:lpstr>幻灯片 26</vt:lpstr>
      <vt:lpstr>幻灯片 27</vt:lpstr>
      <vt:lpstr>幻灯片 28</vt:lpstr>
      <vt:lpstr>幻灯片 29</vt:lpstr>
      <vt:lpstr>人民币升值或贬值对我国经济发展的影响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119</cp:revision>
  <dcterms:created xsi:type="dcterms:W3CDTF">2020-02-01T11:21:51Z</dcterms:created>
  <dcterms:modified xsi:type="dcterms:W3CDTF">2020-02-05T07:43:10Z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