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" r:id="rId2"/>
    <p:sldId id="396" r:id="rId3"/>
    <p:sldId id="417" r:id="rId4"/>
    <p:sldId id="419" r:id="rId5"/>
    <p:sldId id="420" r:id="rId6"/>
    <p:sldId id="421" r:id="rId7"/>
    <p:sldId id="422" r:id="rId8"/>
    <p:sldId id="379" r:id="rId9"/>
    <p:sldId id="380" r:id="rId10"/>
    <p:sldId id="418" r:id="rId11"/>
    <p:sldId id="382" r:id="rId12"/>
    <p:sldId id="383" r:id="rId13"/>
    <p:sldId id="423" r:id="rId14"/>
    <p:sldId id="384" r:id="rId15"/>
    <p:sldId id="271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07351" y="1719978"/>
            <a:ext cx="5812380" cy="1568733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</a:t>
            </a:r>
            <a:b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坚持“两个毫不动摇”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 谢菁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97B077-FF08-4090-835C-44DAF4A5B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1" y="445674"/>
            <a:ext cx="8667590" cy="4372215"/>
          </a:xfrm>
        </p:spPr>
        <p:txBody>
          <a:bodyPr>
            <a:normAutofit fontScale="90000"/>
          </a:bodyPr>
          <a:lstStyle/>
          <a:p>
            <a:b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二、毫不动摇鼓励、支持、引导</a:t>
            </a:r>
            <a:br>
              <a:rPr lang="en-US" altLang="zh-CN" sz="4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4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非公有制经济发展</a:t>
            </a:r>
            <a:br>
              <a:rPr lang="en-US" altLang="zh-CN" sz="4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4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（一）我国非公有制经济发展的</a:t>
            </a:r>
            <a:r>
              <a:rPr lang="zh-CN" altLang="en-US" sz="3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条件</a:t>
            </a:r>
            <a:br>
              <a:rPr lang="en-US" altLang="zh-CN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zh-CN" altLang="en-US" sz="3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鼓励、支持、引导非公有制经济发展</a:t>
            </a:r>
            <a:br>
              <a:rPr lang="en-US" altLang="zh-CN" sz="4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7941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矩形 6">
            <a:extLst>
              <a:ext uri="{FF2B5EF4-FFF2-40B4-BE49-F238E27FC236}">
                <a16:creationId xmlns:a16="http://schemas.microsoft.com/office/drawing/2014/main" id="{588B9F5A-4189-4B91-B95A-AFEBEEAAB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0251"/>
            <a:ext cx="762317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我国非公有制经济发展的条件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1454443"/>
            <a:ext cx="7623175" cy="2922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在坚持公有制主体地位和发挥国有经济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主导作用的前提下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在党和国家方针政策的鼓励和支持下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矩形 6">
            <a:extLst>
              <a:ext uri="{FF2B5EF4-FFF2-40B4-BE49-F238E27FC236}">
                <a16:creationId xmlns:a16="http://schemas.microsoft.com/office/drawing/2014/main" id="{6341E6E9-AB16-4C3F-8913-220C6AA8B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21" y="318542"/>
            <a:ext cx="8022131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如何鼓励、支持、引导非公有制经济发展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21" y="1124163"/>
            <a:ext cx="8721378" cy="35394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要保证各种所有制经济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依法平等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使用生产要素、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公开公平公正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参与市场竞争、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同等受到法律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保护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和依法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监管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；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要贯彻落实包括市场准入、企业融资等在内的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促进非公有制经济健康发展的各项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政策措施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形成促进非公有制经济发展的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良好环境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社会氛围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矩形 6">
            <a:extLst>
              <a:ext uri="{FF2B5EF4-FFF2-40B4-BE49-F238E27FC236}">
                <a16:creationId xmlns:a16="http://schemas.microsoft.com/office/drawing/2014/main" id="{B3E55C7C-69A4-41A2-BCC0-69CED4A7F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325263"/>
            <a:ext cx="8128588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（二）如何鼓励、支持、引导非公有制经济发展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1217263"/>
            <a:ext cx="8128588" cy="31085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要支持和帮助</a:t>
            </a:r>
            <a:r>
              <a:rPr lang="zh-CN" altLang="en-US" sz="2800" b="1" dirty="0">
                <a:latin typeface="+mn-ea"/>
                <a:ea typeface="+mn-ea"/>
              </a:rPr>
              <a:t>非公有制企业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28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提高企业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水平、完善管理的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体制机制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提高生产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水平与研发能力，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从而不断提高企业的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和市场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竞争力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4228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矩形 6">
            <a:extLst>
              <a:ext uri="{FF2B5EF4-FFF2-40B4-BE49-F238E27FC236}">
                <a16:creationId xmlns:a16="http://schemas.microsoft.com/office/drawing/2014/main" id="{B3E55C7C-69A4-41A2-BCC0-69CED4A7F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76893"/>
            <a:ext cx="8143956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（二）如何鼓励、支持、引导非公有制经济发展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811399"/>
            <a:ext cx="8143956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3.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要推动</a:t>
            </a:r>
            <a:r>
              <a:rPr lang="zh-CN" altLang="en-US" sz="2800" b="1" dirty="0">
                <a:latin typeface="+mn-ea"/>
                <a:ea typeface="+mn-ea"/>
              </a:rPr>
              <a:t>非公有制经济人士</a:t>
            </a:r>
            <a:endParaRPr lang="en-US" altLang="zh-CN" sz="28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做合格的中国特色社会主义事业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建设者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800" b="1" dirty="0">
                <a:latin typeface="+mn-ea"/>
              </a:rPr>
              <a:t>   非公有制经济人士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要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坚持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爱国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敬业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坚持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守法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诚信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坚持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回报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社会、积极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承担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树立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企业良好的社会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形象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en-US" altLang="zh-CN" sz="3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">
            <a:extLst>
              <a:ext uri="{FF2B5EF4-FFF2-40B4-BE49-F238E27FC236}">
                <a16:creationId xmlns:a16="http://schemas.microsoft.com/office/drawing/2014/main" id="{6A2856F3-175C-4D72-81AE-50D585CAA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77" y="178443"/>
            <a:ext cx="8498541" cy="472499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经济与社会</a:t>
            </a:r>
          </a:p>
          <a:p>
            <a:pPr>
              <a:lnSpc>
                <a:spcPct val="1300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第一课  我国的生产资料所有制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第一框   公有制为主体</a:t>
            </a: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     多种所有制经济共同发展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第二框   坚持“两个毫不动摇”</a:t>
            </a:r>
          </a:p>
          <a:p>
            <a:pPr>
              <a:lnSpc>
                <a:spcPct val="130000"/>
              </a:lnSpc>
            </a:pP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">
            <a:extLst>
              <a:ext uri="{FF2B5EF4-FFF2-40B4-BE49-F238E27FC236}">
                <a16:creationId xmlns:a16="http://schemas.microsoft.com/office/drawing/2014/main" id="{D6B776BB-A79C-487B-90F2-BC1A23B6E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79" y="233068"/>
            <a:ext cx="8448595" cy="41280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第二框题  坚持“两个毫不动摇”</a:t>
            </a:r>
          </a:p>
          <a:p>
            <a:pPr>
              <a:lnSpc>
                <a:spcPct val="130000"/>
              </a:lnSpc>
            </a:pP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一、毫不动摇巩固和发展公有制经济</a:t>
            </a:r>
          </a:p>
          <a:p>
            <a:pPr>
              <a:lnSpc>
                <a:spcPct val="130000"/>
              </a:lnSpc>
            </a:pPr>
            <a:b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二、毫不动摇鼓励、支持、引导非公有制经济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97B077-FF08-4090-835C-44DAF4A5B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407048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一、毫不动摇巩固和发展公有制经济</a:t>
            </a:r>
            <a:b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发展壮大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国有</a:t>
            </a:r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  <a:b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发展壮大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集体</a:t>
            </a:r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</a:t>
            </a:r>
            <a:b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358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矩形 6">
            <a:extLst>
              <a:ext uri="{FF2B5EF4-FFF2-40B4-BE49-F238E27FC236}">
                <a16:creationId xmlns:a16="http://schemas.microsoft.com/office/drawing/2014/main" id="{F41BBC01-6DA7-4381-B352-3B26F77F0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53" y="162885"/>
            <a:ext cx="748982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发展壮大国有经济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53" y="952820"/>
            <a:ext cx="8228013" cy="3908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做强做优做大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国有企业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以解放和发展社会生产力为标准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  </a:t>
            </a: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以提高国有资本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、增强国有企业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活力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为中心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全面推进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依法治企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加强和改进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党对国有企业的领导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  </a:t>
            </a: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做强做优做大国有企业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不断增强国有经济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活力、控制力、影响力、抗风险能力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6124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矩形 6">
            <a:extLst>
              <a:ext uri="{FF2B5EF4-FFF2-40B4-BE49-F238E27FC236}">
                <a16:creationId xmlns:a16="http://schemas.microsoft.com/office/drawing/2014/main" id="{F41BBC01-6DA7-4381-B352-3B26F77F0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53" y="162885"/>
            <a:ext cx="748982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发展壮大国有经济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53" y="952820"/>
            <a:ext cx="8228013" cy="3535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把国有资本更多投向重要行业和关键领域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服务于</a:t>
            </a:r>
            <a:r>
              <a:rPr lang="zh-CN" altLang="en-US" sz="2400" b="1" dirty="0">
                <a:solidFill>
                  <a:srgbClr val="CC3300"/>
                </a:solidFill>
                <a:latin typeface="+mn-ea"/>
                <a:ea typeface="+mn-ea"/>
              </a:rPr>
              <a:t>国家战略目标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，把国有资本更多投向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    关系</a:t>
            </a:r>
            <a:r>
              <a:rPr lang="zh-CN" altLang="en-US" sz="2400" b="1" dirty="0">
                <a:solidFill>
                  <a:srgbClr val="CC3300"/>
                </a:solidFill>
                <a:latin typeface="+mn-ea"/>
                <a:ea typeface="+mn-ea"/>
              </a:rPr>
              <a:t>国家安全</a:t>
            </a:r>
            <a:r>
              <a:rPr lang="zh-CN" altLang="en-US" sz="2400" b="1" dirty="0">
                <a:latin typeface="+mn-ea"/>
                <a:ea typeface="+mn-ea"/>
              </a:rPr>
              <a:t>、</a:t>
            </a:r>
            <a:r>
              <a:rPr lang="zh-CN" altLang="en-US" sz="2400" b="1" dirty="0">
                <a:solidFill>
                  <a:srgbClr val="CC3300"/>
                </a:solidFill>
                <a:latin typeface="+mn-ea"/>
                <a:ea typeface="+mn-ea"/>
              </a:rPr>
              <a:t>国民经济命脉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的重要行业和关键领域</a:t>
            </a: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,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重点</a:t>
            </a:r>
            <a:endParaRPr lang="en-US" altLang="zh-CN" sz="24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提供</a:t>
            </a:r>
            <a:r>
              <a:rPr lang="zh-CN" altLang="en-US" sz="2400" b="1" spc="140" dirty="0">
                <a:solidFill>
                  <a:srgbClr val="FF0000"/>
                </a:solidFill>
                <a:latin typeface="+mn-ea"/>
                <a:ea typeface="+mn-ea"/>
              </a:rPr>
              <a:t>公共服务</a:t>
            </a:r>
            <a:r>
              <a:rPr lang="zh-CN" altLang="en-US" sz="2400" b="1" spc="140" dirty="0">
                <a:solidFill>
                  <a:srgbClr val="000000"/>
                </a:solidFill>
                <a:latin typeface="+mn-ea"/>
                <a:ea typeface="+mn-ea"/>
              </a:rPr>
              <a:t>、发展</a:t>
            </a:r>
            <a:r>
              <a:rPr lang="zh-CN" altLang="en-US" sz="2400" b="1" spc="140" dirty="0">
                <a:solidFill>
                  <a:srgbClr val="FF0000"/>
                </a:solidFill>
                <a:latin typeface="+mn-ea"/>
                <a:ea typeface="+mn-ea"/>
              </a:rPr>
              <a:t>重要前瞻性战略性产业</a:t>
            </a:r>
            <a:r>
              <a:rPr lang="zh-CN" altLang="en-US" sz="2400" b="1" spc="140" dirty="0">
                <a:solidFill>
                  <a:srgbClr val="000000"/>
                </a:solidFill>
                <a:latin typeface="+mn-ea"/>
                <a:ea typeface="+mn-ea"/>
              </a:rPr>
              <a:t>、</a:t>
            </a:r>
            <a:endParaRPr lang="en-US" altLang="zh-CN" sz="2400" b="1" spc="140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spc="140" dirty="0">
                <a:solidFill>
                  <a:srgbClr val="000000"/>
                </a:solidFill>
                <a:latin typeface="+mn-ea"/>
                <a:ea typeface="+mn-ea"/>
              </a:rPr>
              <a:t>   </a:t>
            </a:r>
            <a:r>
              <a:rPr lang="zh-CN" altLang="en-US" sz="2400" b="1" spc="140" dirty="0">
                <a:solidFill>
                  <a:srgbClr val="000000"/>
                </a:solidFill>
                <a:latin typeface="+mn-ea"/>
                <a:ea typeface="+mn-ea"/>
              </a:rPr>
              <a:t>保护</a:t>
            </a:r>
            <a:r>
              <a:rPr lang="zh-CN" altLang="en-US" sz="2400" b="1" spc="140" dirty="0">
                <a:solidFill>
                  <a:srgbClr val="FF0000"/>
                </a:solidFill>
                <a:latin typeface="+mn-ea"/>
                <a:ea typeface="+mn-ea"/>
              </a:rPr>
              <a:t>生态环境</a:t>
            </a:r>
            <a:r>
              <a:rPr lang="zh-CN" altLang="en-US" sz="2400" b="1" spc="140" dirty="0">
                <a:solidFill>
                  <a:srgbClr val="000000"/>
                </a:solidFill>
                <a:latin typeface="+mn-ea"/>
                <a:ea typeface="+mn-ea"/>
              </a:rPr>
              <a:t>、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支持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科技进步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、保障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国家安全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。</a:t>
            </a:r>
            <a:endParaRPr lang="en-US" altLang="zh-CN" sz="28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938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矩形 6">
            <a:extLst>
              <a:ext uri="{FF2B5EF4-FFF2-40B4-BE49-F238E27FC236}">
                <a16:creationId xmlns:a16="http://schemas.microsoft.com/office/drawing/2014/main" id="{F41BBC01-6DA7-4381-B352-3B26F77F0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53" y="162885"/>
            <a:ext cx="748982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发展壮大国有经济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853" y="952820"/>
            <a:ext cx="8228013" cy="32478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分类推进国有企业混合所有制改革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spc="-150" dirty="0">
                <a:solidFill>
                  <a:srgbClr val="000000"/>
                </a:solidFill>
                <a:latin typeface="+mn-ea"/>
                <a:ea typeface="+mn-ea"/>
              </a:rPr>
              <a:t>    发展国有资本、集体资本、非公有资本等</a:t>
            </a:r>
            <a:endParaRPr lang="en-US" altLang="zh-CN" sz="2800" b="1" spc="-150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交叉持股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相互融合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</a:rPr>
              <a:t>的混合所有制经济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</a:rPr>
              <a:t>,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分类推进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</a:rPr>
              <a:t>国有企业混合所有制改革。</a:t>
            </a:r>
          </a:p>
          <a:p>
            <a:pPr>
              <a:lnSpc>
                <a:spcPct val="150000"/>
              </a:lnSpc>
              <a:defRPr/>
            </a:pPr>
            <a:endParaRPr lang="en-US" altLang="zh-CN" sz="28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190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6">
            <a:extLst>
              <a:ext uri="{FF2B5EF4-FFF2-40B4-BE49-F238E27FC236}">
                <a16:creationId xmlns:a16="http://schemas.microsoft.com/office/drawing/2014/main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625" y="435135"/>
            <a:ext cx="8575382" cy="44012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分类推进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国有企业混合所有制改革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国有企业，吸引民营资本、外资与国有资本融合；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民营企业，让国资、外资与民营资本融合；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外资企业，让国资、民资与外资融合；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企业员工，实行员工持股。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混合所有制经济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通常采用股份制形式。</a:t>
            </a:r>
          </a:p>
        </p:txBody>
      </p:sp>
      <p:sp>
        <p:nvSpPr>
          <p:cNvPr id="22534" name="文本框 2">
            <a:extLst>
              <a:ext uri="{FF2B5EF4-FFF2-40B4-BE49-F238E27FC236}">
                <a16:creationId xmlns:a16="http://schemas.microsoft.com/office/drawing/2014/main" id="{9A8DCFE2-216C-48DC-AC1A-DBBA75DB0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299" y="2725431"/>
            <a:ext cx="3328936" cy="13849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国有资本绝对控股</a:t>
            </a:r>
          </a:p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国有资本相对控股</a:t>
            </a:r>
          </a:p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国有资本参股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矩形 6">
            <a:extLst>
              <a:ext uri="{FF2B5EF4-FFF2-40B4-BE49-F238E27FC236}">
                <a16:creationId xmlns:a16="http://schemas.microsoft.com/office/drawing/2014/main" id="{E44F363B-D69C-4D32-BA87-08A7D4E4F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219395"/>
            <a:ext cx="7833873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发展壮大集体经济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8" y="955114"/>
            <a:ext cx="7833874" cy="38472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巩固农村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基本经营制度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深化农村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土地制度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集体产权制度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改革，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保障农民财产权益。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2.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发展多种形式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适度规模经营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培育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新型农业经营主体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健全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农业社会化服务体系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建立符合市场经济要求的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集体经济运行机制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</a:p>
          <a:p>
            <a:pPr>
              <a:defRPr/>
            </a:pPr>
            <a:endParaRPr lang="en-US" altLang="zh-CN" sz="20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733</Words>
  <Application>Microsoft Office PowerPoint</Application>
  <PresentationFormat>全屏显示(16:9)</PresentationFormat>
  <Paragraphs>97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黑体</vt:lpstr>
      <vt:lpstr>楷体</vt:lpstr>
      <vt:lpstr>微软雅黑</vt:lpstr>
      <vt:lpstr>Arial</vt:lpstr>
      <vt:lpstr>Calibri</vt:lpstr>
      <vt:lpstr>1_Office 主题​​</vt:lpstr>
      <vt:lpstr>第2课时 坚持“两个毫不动摇”</vt:lpstr>
      <vt:lpstr>PowerPoint 演示文稿</vt:lpstr>
      <vt:lpstr>PowerPoint 演示文稿</vt:lpstr>
      <vt:lpstr>一、毫不动摇巩固和发展公有制经济  (一) 发展壮大国有经济  (二) 发展壮大集体经济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二、毫不动摇鼓励、支持、引导       非公有制经济发展  （一）我国非公有制经济发展的条件  （二）如何鼓励、支持、引导非公有制经济发展  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lsg</cp:lastModifiedBy>
  <cp:revision>36</cp:revision>
  <dcterms:created xsi:type="dcterms:W3CDTF">2020-02-01T11:21:51Z</dcterms:created>
  <dcterms:modified xsi:type="dcterms:W3CDTF">2020-02-03T12:16:29Z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