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5" r:id="rId2"/>
    <p:sldId id="396" r:id="rId3"/>
    <p:sldId id="259" r:id="rId4"/>
    <p:sldId id="417" r:id="rId5"/>
    <p:sldId id="419" r:id="rId6"/>
    <p:sldId id="389" r:id="rId7"/>
    <p:sldId id="369" r:id="rId8"/>
    <p:sldId id="368" r:id="rId9"/>
    <p:sldId id="370" r:id="rId10"/>
    <p:sldId id="371" r:id="rId11"/>
    <p:sldId id="372" r:id="rId12"/>
    <p:sldId id="373" r:id="rId13"/>
    <p:sldId id="374" r:id="rId14"/>
    <p:sldId id="418" r:id="rId15"/>
    <p:sldId id="375" r:id="rId16"/>
    <p:sldId id="376" r:id="rId17"/>
    <p:sldId id="377" r:id="rId18"/>
    <p:sldId id="271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39"/>
  </p:normalViewPr>
  <p:slideViewPr>
    <p:cSldViewPr snapToGrid="0">
      <p:cViewPr varScale="1">
        <p:scale>
          <a:sx n="109" d="100"/>
          <a:sy n="109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>
            <a:extLst>
              <a:ext uri="{FF2B5EF4-FFF2-40B4-BE49-F238E27FC236}">
                <a16:creationId xmlns:a16="http://schemas.microsoft.com/office/drawing/2014/main" xmlns="" id="{BFB5A1A2-97BC-44C2-B1C8-198B95974A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>
            <a:extLst>
              <a:ext uri="{FF2B5EF4-FFF2-40B4-BE49-F238E27FC236}">
                <a16:creationId xmlns:a16="http://schemas.microsoft.com/office/drawing/2014/main" xmlns="" id="{1FA7FB0E-B066-41DF-9C0F-761FAD4F76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0" name="灯片编号占位符 3">
            <a:extLst>
              <a:ext uri="{FF2B5EF4-FFF2-40B4-BE49-F238E27FC236}">
                <a16:creationId xmlns:a16="http://schemas.microsoft.com/office/drawing/2014/main" xmlns="" id="{DA66870F-CF98-4740-BF97-B3577DF13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fld id="{CD457123-1F3F-4326-AF5B-5291879CFB75}" type="slidenum">
              <a:rPr lang="zh-CN" altLang="en-US" sz="1200" smtClean="0"/>
              <a:pPr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59365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tags" Target="../tags/tag10.xml"/><Relationship Id="rId5" Type="http://schemas.openxmlformats.org/officeDocument/2006/relationships/tags" Target="../tags/tag11.xml"/><Relationship Id="rId6" Type="http://schemas.openxmlformats.org/officeDocument/2006/relationships/tags" Target="../tags/tag12.xml"/><Relationship Id="rId7" Type="http://schemas.openxmlformats.org/officeDocument/2006/relationships/tags" Target="../tags/tag13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1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73.xml"/><Relationship Id="rId2" Type="http://schemas.openxmlformats.org/officeDocument/2006/relationships/tags" Target="../tags/tag74.xml"/><Relationship Id="rId3" Type="http://schemas.openxmlformats.org/officeDocument/2006/relationships/tags" Target="../tags/tag75.xml"/><Relationship Id="rId4" Type="http://schemas.openxmlformats.org/officeDocument/2006/relationships/tags" Target="../tags/tag76.xml"/><Relationship Id="rId5" Type="http://schemas.openxmlformats.org/officeDocument/2006/relationships/tags" Target="../tags/tag77.xml"/><Relationship Id="rId6" Type="http://schemas.openxmlformats.org/officeDocument/2006/relationships/tags" Target="../tags/tag78.xml"/><Relationship Id="rId7" Type="http://schemas.openxmlformats.org/officeDocument/2006/relationships/tags" Target="../tags/tag79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4.png"/><Relationship Id="rId9" Type="http://schemas.openxmlformats.org/officeDocument/2006/relationships/image" Target="file:///C:\Users\1V994W2\PycharmProjects\PPT_Background_Generation/pic_temp/pic_sup.png" TargetMode="External"/><Relationship Id="rId1" Type="http://schemas.openxmlformats.org/officeDocument/2006/relationships/tags" Target="../tags/tag80.xml"/><Relationship Id="rId2" Type="http://schemas.openxmlformats.org/officeDocument/2006/relationships/tags" Target="../tags/tag81.xml"/></Relationships>
</file>

<file path=ppt/slideLayouts/_rels/slideLayout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slideMaster" Target="../slideMasters/slideMaster1.xml"/><Relationship Id="rId9" Type="http://schemas.openxmlformats.org/officeDocument/2006/relationships/image" Target="../media/image2.png"/><Relationship Id="rId10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93.xml"/><Relationship Id="rId2" Type="http://schemas.openxmlformats.org/officeDocument/2006/relationships/tags" Target="../tags/tag94.xml"/><Relationship Id="rId3" Type="http://schemas.openxmlformats.org/officeDocument/2006/relationships/tags" Target="../tags/tag95.xml"/><Relationship Id="rId4" Type="http://schemas.openxmlformats.org/officeDocument/2006/relationships/tags" Target="../tags/tag96.xml"/><Relationship Id="rId5" Type="http://schemas.openxmlformats.org/officeDocument/2006/relationships/tags" Target="../tags/tag97.xml"/><Relationship Id="rId6" Type="http://schemas.openxmlformats.org/officeDocument/2006/relationships/tags" Target="../tags/tag98.xml"/><Relationship Id="rId7" Type="http://schemas.openxmlformats.org/officeDocument/2006/relationships/tags" Target="../tags/tag99.xml"/><Relationship Id="rId8" Type="http://schemas.openxmlformats.org/officeDocument/2006/relationships/tags" Target="../tags/tag100.xml"/><Relationship Id="rId9" Type="http://schemas.openxmlformats.org/officeDocument/2006/relationships/tags" Target="../tags/tag101.xml"/><Relationship Id="rId10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4" Type="http://schemas.openxmlformats.org/officeDocument/2006/relationships/tags" Target="../tags/tag105.xml"/><Relationship Id="rId5" Type="http://schemas.openxmlformats.org/officeDocument/2006/relationships/tags" Target="../tags/tag106.xml"/><Relationship Id="rId6" Type="http://schemas.openxmlformats.org/officeDocument/2006/relationships/tags" Target="../tags/tag107.xml"/><Relationship Id="rId7" Type="http://schemas.openxmlformats.org/officeDocument/2006/relationships/tags" Target="../tags/tag108.xml"/><Relationship Id="rId8" Type="http://schemas.openxmlformats.org/officeDocument/2006/relationships/tags" Target="../tags/tag109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Relationship Id="rId11" Type="http://schemas.openxmlformats.org/officeDocument/2006/relationships/image" Target="file:///C:\Users\1V994W2\PycharmProjects\PPT_Background_Generation/pic_temp/0_pic_quater_left_up.png" TargetMode="External"/><Relationship Id="rId1" Type="http://schemas.openxmlformats.org/officeDocument/2006/relationships/tags" Target="../tags/tag102.xml"/><Relationship Id="rId2" Type="http://schemas.openxmlformats.org/officeDocument/2006/relationships/tags" Target="../tags/tag103.xml"/></Relationships>
</file>

<file path=ppt/slideLayouts/_rels/slideLayout15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10.xml"/><Relationship Id="rId2" Type="http://schemas.openxmlformats.org/officeDocument/2006/relationships/tags" Target="../tags/tag111.xml"/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tags" Target="../tags/tag114.xml"/><Relationship Id="rId6" Type="http://schemas.openxmlformats.org/officeDocument/2006/relationships/tags" Target="../tags/tag115.xml"/><Relationship Id="rId7" Type="http://schemas.openxmlformats.org/officeDocument/2006/relationships/tags" Target="../tags/tag116.xml"/><Relationship Id="rId8" Type="http://schemas.openxmlformats.org/officeDocument/2006/relationships/tags" Target="../tags/tag117.xml"/><Relationship Id="rId9" Type="http://schemas.openxmlformats.org/officeDocument/2006/relationships/tags" Target="../tags/tag118.xml"/><Relationship Id="rId10" Type="http://schemas.openxmlformats.org/officeDocument/2006/relationships/tags" Target="../tags/tag119.xml"/></Relationships>
</file>

<file path=ppt/slideLayouts/_rels/slideLayout16.xml.rels><?xml version="1.0" encoding="UTF-8" standalone="yes"?>
<Relationships xmlns="http://schemas.openxmlformats.org/package/2006/relationships"><Relationship Id="rId11" Type="http://schemas.openxmlformats.org/officeDocument/2006/relationships/slideMaster" Target="../slideMasters/slideMaster1.xml"/><Relationship Id="rId12" Type="http://schemas.openxmlformats.org/officeDocument/2006/relationships/image" Target="../media/image2.png"/><Relationship Id="rId13" Type="http://schemas.openxmlformats.org/officeDocument/2006/relationships/image" Target="file:///C:\Users\1V994W2\PycharmProjects\PPT_Background_Generation/pic_temp/0_pic_quater_left_up.png" TargetMode="External"/><Relationship Id="rId14" Type="http://schemas.openxmlformats.org/officeDocument/2006/relationships/image" Target="../media/image3.png"/><Relationship Id="rId15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20.xml"/><Relationship Id="rId2" Type="http://schemas.openxmlformats.org/officeDocument/2006/relationships/tags" Target="../tags/tag121.xml"/><Relationship Id="rId3" Type="http://schemas.openxmlformats.org/officeDocument/2006/relationships/tags" Target="../tags/tag122.xml"/><Relationship Id="rId4" Type="http://schemas.openxmlformats.org/officeDocument/2006/relationships/tags" Target="../tags/tag123.xml"/><Relationship Id="rId5" Type="http://schemas.openxmlformats.org/officeDocument/2006/relationships/tags" Target="../tags/tag124.xml"/><Relationship Id="rId6" Type="http://schemas.openxmlformats.org/officeDocument/2006/relationships/tags" Target="../tags/tag125.xml"/><Relationship Id="rId7" Type="http://schemas.openxmlformats.org/officeDocument/2006/relationships/tags" Target="../tags/tag126.xml"/><Relationship Id="rId8" Type="http://schemas.openxmlformats.org/officeDocument/2006/relationships/tags" Target="../tags/tag127.xml"/><Relationship Id="rId9" Type="http://schemas.openxmlformats.org/officeDocument/2006/relationships/tags" Target="../tags/tag128.xml"/><Relationship Id="rId10" Type="http://schemas.openxmlformats.org/officeDocument/2006/relationships/tags" Target="../tags/tag129.xml"/></Relationships>
</file>

<file path=ppt/slideLayouts/_rels/slideLayout17.xml.rels><?xml version="1.0" encoding="UTF-8" standalone="yes"?>
<Relationships xmlns="http://schemas.openxmlformats.org/package/2006/relationships"><Relationship Id="rId11" Type="http://schemas.openxmlformats.org/officeDocument/2006/relationships/tags" Target="../tags/tag140.xml"/><Relationship Id="rId12" Type="http://schemas.openxmlformats.org/officeDocument/2006/relationships/tags" Target="../tags/tag141.xml"/><Relationship Id="rId13" Type="http://schemas.openxmlformats.org/officeDocument/2006/relationships/slideMaster" Target="../slideMasters/slideMaster1.xml"/><Relationship Id="rId14" Type="http://schemas.openxmlformats.org/officeDocument/2006/relationships/image" Target="../media/image2.png"/><Relationship Id="rId15" Type="http://schemas.openxmlformats.org/officeDocument/2006/relationships/image" Target="file:///C:\Users\1V994W2\PycharmProjects\PPT_Background_Generation/pic_temp/0_pic_quater_left_up.png" TargetMode="External"/><Relationship Id="rId16" Type="http://schemas.openxmlformats.org/officeDocument/2006/relationships/image" Target="../media/image3.png"/><Relationship Id="rId17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30.xml"/><Relationship Id="rId2" Type="http://schemas.openxmlformats.org/officeDocument/2006/relationships/tags" Target="../tags/tag131.xml"/><Relationship Id="rId3" Type="http://schemas.openxmlformats.org/officeDocument/2006/relationships/tags" Target="../tags/tag132.xml"/><Relationship Id="rId4" Type="http://schemas.openxmlformats.org/officeDocument/2006/relationships/tags" Target="../tags/tag133.xml"/><Relationship Id="rId5" Type="http://schemas.openxmlformats.org/officeDocument/2006/relationships/tags" Target="../tags/tag134.xml"/><Relationship Id="rId6" Type="http://schemas.openxmlformats.org/officeDocument/2006/relationships/tags" Target="../tags/tag135.xml"/><Relationship Id="rId7" Type="http://schemas.openxmlformats.org/officeDocument/2006/relationships/tags" Target="../tags/tag136.xml"/><Relationship Id="rId8" Type="http://schemas.openxmlformats.org/officeDocument/2006/relationships/tags" Target="../tags/tag137.xml"/><Relationship Id="rId9" Type="http://schemas.openxmlformats.org/officeDocument/2006/relationships/tags" Target="../tags/tag138.xml"/><Relationship Id="rId10" Type="http://schemas.openxmlformats.org/officeDocument/2006/relationships/tags" Target="../tags/tag139.xml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4.png"/><Relationship Id="rId14" Type="http://schemas.openxmlformats.org/officeDocument/2006/relationships/image" Target="file:///C:\Users\1V994W2\PycharmProjects\PPT_Background_Generation/pic_temp/1_pic_quater_left_down.png" TargetMode="External"/><Relationship Id="rId1" Type="http://schemas.openxmlformats.org/officeDocument/2006/relationships/tags" Target="../tags/tag142.xml"/><Relationship Id="rId2" Type="http://schemas.openxmlformats.org/officeDocument/2006/relationships/tags" Target="../tags/tag143.xml"/><Relationship Id="rId3" Type="http://schemas.openxmlformats.org/officeDocument/2006/relationships/tags" Target="../tags/tag144.xml"/><Relationship Id="rId4" Type="http://schemas.openxmlformats.org/officeDocument/2006/relationships/tags" Target="../tags/tag145.xml"/><Relationship Id="rId5" Type="http://schemas.openxmlformats.org/officeDocument/2006/relationships/tags" Target="../tags/tag146.xml"/><Relationship Id="rId6" Type="http://schemas.openxmlformats.org/officeDocument/2006/relationships/tags" Target="../tags/tag147.xml"/><Relationship Id="rId7" Type="http://schemas.openxmlformats.org/officeDocument/2006/relationships/tags" Target="../tags/tag148.xml"/><Relationship Id="rId8" Type="http://schemas.openxmlformats.org/officeDocument/2006/relationships/tags" Target="../tags/tag149.xml"/><Relationship Id="rId9" Type="http://schemas.openxmlformats.org/officeDocument/2006/relationships/tags" Target="../tags/tag150.xml"/><Relationship Id="rId10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tags" Target="../tags/tag17.xml"/><Relationship Id="rId5" Type="http://schemas.openxmlformats.org/officeDocument/2006/relationships/tags" Target="../tags/tag18.xml"/><Relationship Id="rId6" Type="http://schemas.openxmlformats.org/officeDocument/2006/relationships/tags" Target="../tags/tag19.xml"/><Relationship Id="rId7" Type="http://schemas.openxmlformats.org/officeDocument/2006/relationships/tags" Target="../tags/tag20.xml"/><Relationship Id="rId8" Type="http://schemas.openxmlformats.org/officeDocument/2006/relationships/tags" Target="../tags/tag21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8" Type="http://schemas.openxmlformats.org/officeDocument/2006/relationships/image" Target="file:///C:\Users\1V994W2\PycharmProjects\PPT_Background_Generation/pic_temp/pic_half_top.png" TargetMode="Externa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27.xml"/><Relationship Id="rId2" Type="http://schemas.openxmlformats.org/officeDocument/2006/relationships/tags" Target="../tags/tag28.xml"/><Relationship Id="rId3" Type="http://schemas.openxmlformats.org/officeDocument/2006/relationships/tags" Target="../tags/tag29.xml"/><Relationship Id="rId4" Type="http://schemas.openxmlformats.org/officeDocument/2006/relationships/tags" Target="../tags/tag30.xml"/><Relationship Id="rId5" Type="http://schemas.openxmlformats.org/officeDocument/2006/relationships/tags" Target="../tags/tag31.xml"/><Relationship Id="rId6" Type="http://schemas.openxmlformats.org/officeDocument/2006/relationships/tags" Target="../tags/tag32.xml"/><Relationship Id="rId7" Type="http://schemas.openxmlformats.org/officeDocument/2006/relationships/tags" Target="../tags/tag33.xml"/><Relationship Id="rId8" Type="http://schemas.openxmlformats.org/officeDocument/2006/relationships/tags" Target="../tags/tag34.xml"/><Relationship Id="rId9" Type="http://schemas.openxmlformats.org/officeDocument/2006/relationships/tags" Target="../tags/tag35.xml"/><Relationship Id="rId10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tags" Target="../tags/tag46.xml"/><Relationship Id="rId12" Type="http://schemas.openxmlformats.org/officeDocument/2006/relationships/slideMaster" Target="../slideMasters/slideMaster1.xml"/><Relationship Id="rId13" Type="http://schemas.openxmlformats.org/officeDocument/2006/relationships/image" Target="../media/image2.png"/><Relationship Id="rId14" Type="http://schemas.openxmlformats.org/officeDocument/2006/relationships/image" Target="file:///C:\Users\1V994W2\PycharmProjects\PPT_Background_Generation/pic_temp/0_pic_quater_left_up.png" TargetMode="External"/><Relationship Id="rId15" Type="http://schemas.openxmlformats.org/officeDocument/2006/relationships/image" Target="../media/image3.png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Relationship Id="rId9" Type="http://schemas.openxmlformats.org/officeDocument/2006/relationships/tags" Target="../tags/tag44.xml"/><Relationship Id="rId10" Type="http://schemas.openxmlformats.org/officeDocument/2006/relationships/tags" Target="../tags/tag4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Relationship Id="rId6" Type="http://schemas.openxmlformats.org/officeDocument/2006/relationships/tags" Target="../tags/tag52.xml"/><Relationship Id="rId7" Type="http://schemas.openxmlformats.org/officeDocument/2006/relationships/slideMaster" Target="../slideMasters/slideMaster1.xml"/><Relationship Id="rId8" Type="http://schemas.openxmlformats.org/officeDocument/2006/relationships/image" Target="../media/image4.png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10" Type="http://schemas.openxmlformats.org/officeDocument/2006/relationships/image" Target="../media/image3.png"/><Relationship Id="rId11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7.xml"/><Relationship Id="rId2" Type="http://schemas.openxmlformats.org/officeDocument/2006/relationships/tags" Target="../tags/tag4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file:///C:\Users\1V994W2\PycharmProjects\PPT_Background_Generation/pic_temp/0_pic_quater_left_up.png" TargetMode="External"/><Relationship Id="rId13" Type="http://schemas.openxmlformats.org/officeDocument/2006/relationships/image" Target="../media/image3.png"/><Relationship Id="rId14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56.xml"/><Relationship Id="rId2" Type="http://schemas.openxmlformats.org/officeDocument/2006/relationships/tags" Target="../tags/tag57.xml"/><Relationship Id="rId3" Type="http://schemas.openxmlformats.org/officeDocument/2006/relationships/tags" Target="../tags/tag58.xml"/><Relationship Id="rId4" Type="http://schemas.openxmlformats.org/officeDocument/2006/relationships/tags" Target="../tags/tag59.xml"/><Relationship Id="rId5" Type="http://schemas.openxmlformats.org/officeDocument/2006/relationships/tags" Target="../tags/tag60.xml"/><Relationship Id="rId6" Type="http://schemas.openxmlformats.org/officeDocument/2006/relationships/tags" Target="../tags/tag61.xml"/><Relationship Id="rId7" Type="http://schemas.openxmlformats.org/officeDocument/2006/relationships/tags" Target="../tags/tag62.xml"/><Relationship Id="rId8" Type="http://schemas.openxmlformats.org/officeDocument/2006/relationships/tags" Target="../tags/tag63.xml"/><Relationship Id="rId9" Type="http://schemas.openxmlformats.org/officeDocument/2006/relationships/tags" Target="../tags/tag64.xml"/><Relationship Id="rId10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1" Type="http://schemas.openxmlformats.org/officeDocument/2006/relationships/image" Target="file:///C:\Users\1V994W2\PycharmProjects\PPT_Background_Generation/pic_temp/0_pic_quater_left_up.png" TargetMode="External"/><Relationship Id="rId12" Type="http://schemas.openxmlformats.org/officeDocument/2006/relationships/image" Target="../media/image3.png"/><Relationship Id="rId13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65.xml"/><Relationship Id="rId2" Type="http://schemas.openxmlformats.org/officeDocument/2006/relationships/tags" Target="../tags/tag66.xml"/><Relationship Id="rId3" Type="http://schemas.openxmlformats.org/officeDocument/2006/relationships/tags" Target="../tags/tag67.xml"/><Relationship Id="rId4" Type="http://schemas.openxmlformats.org/officeDocument/2006/relationships/tags" Target="../tags/tag68.xml"/><Relationship Id="rId5" Type="http://schemas.openxmlformats.org/officeDocument/2006/relationships/tags" Target="../tags/tag69.xml"/><Relationship Id="rId6" Type="http://schemas.openxmlformats.org/officeDocument/2006/relationships/tags" Target="../tags/tag70.xml"/><Relationship Id="rId7" Type="http://schemas.openxmlformats.org/officeDocument/2006/relationships/tags" Target="../tags/tag71.xml"/><Relationship Id="rId8" Type="http://schemas.openxmlformats.org/officeDocument/2006/relationships/tags" Target="../tags/tag72.xml"/><Relationship Id="rId9" Type="http://schemas.openxmlformats.org/officeDocument/2006/relationships/slideMaster" Target="../slideMasters/slideMaster1.xml"/><Relationship Id="rId10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tags" Target="../tags/tag1.xml"/><Relationship Id="rId22" Type="http://schemas.openxmlformats.org/officeDocument/2006/relationships/tags" Target="../tags/tag2.xml"/><Relationship Id="rId23" Type="http://schemas.openxmlformats.org/officeDocument/2006/relationships/tags" Target="../tags/tag3.xml"/><Relationship Id="rId24" Type="http://schemas.openxmlformats.org/officeDocument/2006/relationships/tags" Target="../tags/tag4.xml"/><Relationship Id="rId25" Type="http://schemas.openxmlformats.org/officeDocument/2006/relationships/tags" Target="../tags/tag5.xml"/><Relationship Id="rId26" Type="http://schemas.openxmlformats.org/officeDocument/2006/relationships/tags" Target="../tags/tag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1" Type="http://schemas.openxmlformats.org/officeDocument/2006/relationships/tags" Target="../tags/tag15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6.jpeg"/><Relationship Id="rId1" Type="http://schemas.openxmlformats.org/officeDocument/2006/relationships/tags" Target="../tags/tag152.xml"/><Relationship Id="rId2" Type="http://schemas.openxmlformats.org/officeDocument/2006/relationships/tags" Target="../tags/tag1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07351" y="1719978"/>
            <a:ext cx="5812380" cy="156873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    公有制为主体  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多种所有制经济共同发展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高一年级政治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北京中学   谢菁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6">
            <a:extLst>
              <a:ext uri="{FF2B5EF4-FFF2-40B4-BE49-F238E27FC236}">
                <a16:creationId xmlns:a16="http://schemas.microsoft.com/office/drawing/2014/main" xmlns="" id="{7F347975-63F9-408D-9295-9F0B724FB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7" y="242407"/>
            <a:ext cx="7986712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以公有制为主体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xmlns="" id="{4806EE3F-A1AC-4A33-87B2-A17AF3AB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937" y="1045855"/>
            <a:ext cx="8569325" cy="1570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公有制经济的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国有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经济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集体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经济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混合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所有制经济中的国有成分和集体成分。</a:t>
            </a:r>
          </a:p>
        </p:txBody>
      </p:sp>
      <p:sp>
        <p:nvSpPr>
          <p:cNvPr id="6" name="矩形 6">
            <a:extLst>
              <a:ext uri="{FF2B5EF4-FFF2-40B4-BE49-F238E27FC236}">
                <a16:creationId xmlns:a16="http://schemas.microsoft.com/office/drawing/2014/main" xmlns="" id="{47732832-EC14-4BD2-93D6-C246C9A30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898694"/>
            <a:ext cx="8569325" cy="83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公有制经济的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由来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是</a:t>
            </a:r>
            <a:r>
              <a:rPr lang="zh-CN" altLang="en-US" sz="2400" b="1" dirty="0" smtClean="0">
                <a:solidFill>
                  <a:srgbClr val="0000FF"/>
                </a:solidFill>
                <a:latin typeface="+mn-ea"/>
                <a:ea typeface="+mn-ea"/>
              </a:rPr>
              <a:t>在国家长期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发展历程中形成的。从无到有，发展壮大。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E2FE7FA-C109-4091-B1FA-0CB701FE4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003527"/>
            <a:ext cx="8569325" cy="83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公有制经济的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贡献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为国家建设、国防安全、人民生活改善作出了突出贡献。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>
            <a:extLst>
              <a:ext uri="{FF2B5EF4-FFF2-40B4-BE49-F238E27FC236}">
                <a16:creationId xmlns:a16="http://schemas.microsoft.com/office/drawing/2014/main" xmlns="" id="{4806EE3F-A1AC-4A33-87B2-A17AF3AB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1013710"/>
            <a:ext cx="8629650" cy="461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4.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为什么要坚持以公有制为主体？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</a:rPr>
              <a:t> 以公有制为主体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59669765-F982-4F7D-86C2-CF73420EA578}"/>
              </a:ext>
            </a:extLst>
          </p:cNvPr>
          <p:cNvSpPr txBox="1"/>
          <p:nvPr/>
        </p:nvSpPr>
        <p:spPr>
          <a:xfrm>
            <a:off x="233363" y="1839913"/>
            <a:ext cx="2970212" cy="830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是社会主义初级阶段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经济制度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的根本特征</a:t>
            </a: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94CDC09-3705-4181-B74B-F7AE2A73E353}"/>
              </a:ext>
            </a:extLst>
          </p:cNvPr>
          <p:cNvSpPr txBox="1"/>
          <p:nvPr/>
        </p:nvSpPr>
        <p:spPr>
          <a:xfrm>
            <a:off x="3370262" y="1834070"/>
            <a:ext cx="2663825" cy="8318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促进生产力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发展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的根本要求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0861FE99-463F-4EE5-9F1D-538D84CD18E6}"/>
              </a:ext>
            </a:extLst>
          </p:cNvPr>
          <p:cNvSpPr txBox="1"/>
          <p:nvPr/>
        </p:nvSpPr>
        <p:spPr>
          <a:xfrm>
            <a:off x="6224587" y="1831626"/>
            <a:ext cx="2663825" cy="830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实现共同富裕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的基本前提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C3A406C5-040B-4DB4-A43C-32C5ACA593A7}"/>
              </a:ext>
            </a:extLst>
          </p:cNvPr>
          <p:cNvSpPr txBox="1"/>
          <p:nvPr/>
        </p:nvSpPr>
        <p:spPr>
          <a:xfrm>
            <a:off x="3370262" y="2881034"/>
            <a:ext cx="2663825" cy="1939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适应社会化大生产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进行宏观调控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推动经济发展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4B0FC99-81B6-4A95-ACE1-3B4CE8D162D7}"/>
              </a:ext>
            </a:extLst>
          </p:cNvPr>
          <p:cNvSpPr txBox="1"/>
          <p:nvPr/>
        </p:nvSpPr>
        <p:spPr>
          <a:xfrm>
            <a:off x="6224587" y="2881034"/>
            <a:ext cx="2663825" cy="1939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采取按劳分配制度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体现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平等</a:t>
            </a:r>
            <a:r>
              <a:rPr lang="zh-CN" altLang="en-US" sz="2400" b="1" dirty="0">
                <a:latin typeface="+mn-ea"/>
                <a:ea typeface="+mn-ea"/>
              </a:rPr>
              <a:t>关系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防止</a:t>
            </a:r>
            <a:r>
              <a:rPr lang="zh-CN" altLang="en-US" sz="2400" b="1" dirty="0">
                <a:latin typeface="+mn-ea"/>
                <a:ea typeface="+mn-ea"/>
              </a:rPr>
              <a:t>两极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分化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共享</a:t>
            </a:r>
            <a:r>
              <a:rPr lang="zh-CN" altLang="en-US" sz="2400" b="1" dirty="0">
                <a:latin typeface="+mn-ea"/>
                <a:ea typeface="+mn-ea"/>
              </a:rPr>
              <a:t>发展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成果</a:t>
            </a:r>
            <a:endParaRPr lang="en-US" altLang="zh-CN" sz="24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实现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共</a:t>
            </a:r>
            <a:r>
              <a:rPr lang="zh-CN" altLang="en-US" sz="2400" b="1" dirty="0">
                <a:latin typeface="+mn-ea"/>
                <a:ea typeface="+mn-ea"/>
              </a:rPr>
              <a:t>同</a:t>
            </a:r>
            <a:r>
              <a:rPr lang="zh-CN" altLang="en-US" sz="2400" b="1" dirty="0">
                <a:solidFill>
                  <a:srgbClr val="FF0000"/>
                </a:solidFill>
                <a:latin typeface="+mn-ea"/>
                <a:ea typeface="+mn-ea"/>
              </a:rPr>
              <a:t>富</a:t>
            </a:r>
            <a:r>
              <a:rPr lang="zh-CN" altLang="en-US" sz="2400" b="1" dirty="0">
                <a:latin typeface="+mn-ea"/>
                <a:ea typeface="+mn-ea"/>
              </a:rPr>
              <a:t>裕</a:t>
            </a:r>
            <a:endParaRPr lang="en-US" altLang="zh-CN" sz="2400" b="1" dirty="0">
              <a:latin typeface="+mn-ea"/>
              <a:ea typeface="+mn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5EB71556-BFCB-4390-A038-703E8559C71C}"/>
              </a:ext>
            </a:extLst>
          </p:cNvPr>
          <p:cNvSpPr txBox="1"/>
          <p:nvPr/>
        </p:nvSpPr>
        <p:spPr>
          <a:xfrm>
            <a:off x="233363" y="2873377"/>
            <a:ext cx="2970212" cy="19399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作出突出贡献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latin typeface="+mn-ea"/>
                <a:ea typeface="+mn-ea"/>
              </a:rPr>
              <a:t>取得辉煌成就</a:t>
            </a:r>
            <a:endParaRPr lang="en-US" altLang="zh-CN" sz="24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400" dirty="0"/>
          </a:p>
          <a:p>
            <a:pPr>
              <a:defRPr/>
            </a:pPr>
            <a:endParaRPr lang="en-US" altLang="zh-CN" sz="2400" dirty="0"/>
          </a:p>
        </p:txBody>
      </p:sp>
      <p:sp>
        <p:nvSpPr>
          <p:cNvPr id="15371" name="矩形 6">
            <a:extLst>
              <a:ext uri="{FF2B5EF4-FFF2-40B4-BE49-F238E27FC236}">
                <a16:creationId xmlns:a16="http://schemas.microsoft.com/office/drawing/2014/main" xmlns="" id="{B01992C0-759C-4F63-B987-F8D77D071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330198"/>
            <a:ext cx="7986713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以公有制为主体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>
            <a:extLst>
              <a:ext uri="{FF2B5EF4-FFF2-40B4-BE49-F238E27FC236}">
                <a16:creationId xmlns:a16="http://schemas.microsoft.com/office/drawing/2014/main" xmlns="" id="{4806EE3F-A1AC-4A33-87B2-A17AF3AB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1216025"/>
            <a:ext cx="8569325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5.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公有制主体地位的主要体现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）公有资产在社会总资产中占优势。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（</a:t>
            </a: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）国有经济控制国民经济命脉，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对经济发展起主导作用。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国有经济的主导作用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主要体现在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控制力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上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6387" name="文本框 7">
            <a:extLst>
              <a:ext uri="{FF2B5EF4-FFF2-40B4-BE49-F238E27FC236}">
                <a16:creationId xmlns:a16="http://schemas.microsoft.com/office/drawing/2014/main" xmlns="" id="{C3A520E4-F2ED-4287-B858-F45BF6C3F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247" y="1690622"/>
            <a:ext cx="2735263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全国、地方、产业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要有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量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的优势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注重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质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的提高</a:t>
            </a:r>
          </a:p>
        </p:txBody>
      </p:sp>
      <p:sp>
        <p:nvSpPr>
          <p:cNvPr id="16388" name="文本框 10">
            <a:extLst>
              <a:ext uri="{FF2B5EF4-FFF2-40B4-BE49-F238E27FC236}">
                <a16:creationId xmlns:a16="http://schemas.microsoft.com/office/drawing/2014/main" xmlns="" id="{9E5318DB-559D-4587-9788-68BBCB3FC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835" y="3665497"/>
            <a:ext cx="3622675" cy="1200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控制国民经济发展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方向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控制经济运行的整体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态势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控制重要稀缺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资源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配置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1" name="矩形 6">
            <a:extLst>
              <a:ext uri="{FF2B5EF4-FFF2-40B4-BE49-F238E27FC236}">
                <a16:creationId xmlns:a16="http://schemas.microsoft.com/office/drawing/2014/main" xmlns="" id="{1634CEFA-C342-4541-B2F0-652E51F20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50" y="389805"/>
            <a:ext cx="7708900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以公有制为主体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6">
            <a:extLst>
              <a:ext uri="{FF2B5EF4-FFF2-40B4-BE49-F238E27FC236}">
                <a16:creationId xmlns:a16="http://schemas.microsoft.com/office/drawing/2014/main" xmlns="" id="{4806EE3F-A1AC-4A33-87B2-A17AF3AB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" y="1295440"/>
            <a:ext cx="8569325" cy="31085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6.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国有企业的重要地位和作用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是国有经济最主要的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实现形式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是中国特色社会主义的重要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物质基础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政治基础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是推进国家现代化、保障人民共同利益的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重要力量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是我们党执政兴国的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重要支柱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依靠力量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7411" name="文本框 7">
            <a:extLst>
              <a:ext uri="{FF2B5EF4-FFF2-40B4-BE49-F238E27FC236}">
                <a16:creationId xmlns:a16="http://schemas.microsoft.com/office/drawing/2014/main" xmlns="" id="{8730A2A9-56B8-480E-A13D-8D10A0DB9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334" y="2387748"/>
            <a:ext cx="1152525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例如：</a:t>
            </a:r>
          </a:p>
        </p:txBody>
      </p:sp>
      <p:sp>
        <p:nvSpPr>
          <p:cNvPr id="17412" name="矩形 6">
            <a:extLst>
              <a:ext uri="{FF2B5EF4-FFF2-40B4-BE49-F238E27FC236}">
                <a16:creationId xmlns:a16="http://schemas.microsoft.com/office/drawing/2014/main" xmlns="" id="{AA85FFC1-8F73-49D8-BD68-C54C3E218A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7" y="356970"/>
            <a:ext cx="763587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以公有制为主体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97B077-FF08-4090-835C-44DAF4A5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332467"/>
            <a:ext cx="8139178" cy="435479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 多种所有制经济共同发展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非公有制经济的</a:t>
            </a:r>
            <a:r>
              <a:rPr lang="zh-CN" altLang="en-US" sz="3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</a:t>
            </a:r>
            <a: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非公有制经济的</a:t>
            </a:r>
            <a:r>
              <a:rPr lang="zh-CN" altLang="en-US" sz="3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</a:t>
            </a: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3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公有制经济和非公有制经济的</a:t>
            </a:r>
            <a:r>
              <a:rPr lang="zh-CN" altLang="en-US" sz="3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sz="3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7941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矩形 6">
            <a:extLst>
              <a:ext uri="{FF2B5EF4-FFF2-40B4-BE49-F238E27FC236}">
                <a16:creationId xmlns:a16="http://schemas.microsoft.com/office/drawing/2014/main" xmlns="" id="{23AD496B-F429-47A1-99A9-4DD44BBC0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2909"/>
            <a:ext cx="4978400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非公有制经济的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xmlns="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154" y="786980"/>
            <a:ext cx="8749460" cy="41549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个体经济：由劳动者个人或家庭占有生产资料，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从事个体劳动和经营的经济。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私营经济：以生产资料私有和雇工劳动为基础的经济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以及混合所有制中的私人成分。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3.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外资经济：外国投资者根据我国法律法规在我国境内设立的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    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独资企业及中外共同设立企业的外商投资部分。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 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         港澳台地区在内地（大陆）的投资参照外资。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4.</a:t>
            </a:r>
            <a:r>
              <a:rPr lang="zh-CN" altLang="en-US" sz="2400" b="1">
                <a:solidFill>
                  <a:srgbClr val="0000FF"/>
                </a:solidFill>
                <a:latin typeface="+mn-ea"/>
                <a:ea typeface="+mn-ea"/>
              </a:rPr>
              <a:t>混合</a:t>
            </a:r>
            <a:r>
              <a:rPr lang="zh-CN" altLang="en-US" sz="2400" b="1" smtClean="0">
                <a:solidFill>
                  <a:srgbClr val="0000FF"/>
                </a:solidFill>
                <a:latin typeface="+mn-ea"/>
                <a:ea typeface="+mn-ea"/>
              </a:rPr>
              <a:t>所有制经济中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的非公有制成分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矩形 6">
            <a:extLst>
              <a:ext uri="{FF2B5EF4-FFF2-40B4-BE49-F238E27FC236}">
                <a16:creationId xmlns:a16="http://schemas.microsoft.com/office/drawing/2014/main" xmlns="" id="{613D8DB7-380A-4451-8ECA-712D61E3B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" y="76200"/>
            <a:ext cx="569912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非公有制经济的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xmlns="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1" y="771589"/>
            <a:ext cx="8206547" cy="39703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社会主义市场经济的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重要组成部分，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经济增长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改善民生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的重要力量，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创业就业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的主要领域，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技术创新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的重要主体，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国家税收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的重要来源。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为我国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社会主义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市场经济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发展、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政府职能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转变、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农村富余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劳动力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转移、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国际市场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开拓等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发挥了重要作用。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endParaRPr lang="zh-CN" altLang="en-US" sz="28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矩形 6">
            <a:extLst>
              <a:ext uri="{FF2B5EF4-FFF2-40B4-BE49-F238E27FC236}">
                <a16:creationId xmlns:a16="http://schemas.microsoft.com/office/drawing/2014/main" xmlns="" id="{3A0F862D-3B6A-460B-8700-6D5D60386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49237"/>
            <a:ext cx="6994525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公有制经济和非公有制经济的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xmlns="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1064452"/>
            <a:ext cx="8210390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不是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相互排斥、相互抵消的，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而是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相辅相成、相得益彰、共同发展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统一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于社会主义现代化进程之中。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现阶段，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我们</a:t>
            </a:r>
            <a:r>
              <a:rPr lang="zh-CN" altLang="en-US" sz="2800" b="1" dirty="0">
                <a:latin typeface="+mn-ea"/>
                <a:ea typeface="+mn-ea"/>
              </a:rPr>
              <a:t>不能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实行单一公有制，更</a:t>
            </a:r>
            <a:r>
              <a:rPr lang="zh-CN" altLang="en-US" sz="2800" b="1" dirty="0">
                <a:latin typeface="+mn-ea"/>
                <a:ea typeface="+mn-ea"/>
              </a:rPr>
              <a:t>不能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搞私有化。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3">
            <a:extLst>
              <a:ext uri="{FF2B5EF4-FFF2-40B4-BE49-F238E27FC236}">
                <a16:creationId xmlns:a16="http://schemas.microsoft.com/office/drawing/2014/main" xmlns="" id="{6A2856F3-175C-4D72-81AE-50D585CA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673" y="209254"/>
            <a:ext cx="8498541" cy="4724991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经济与社会</a:t>
            </a:r>
          </a:p>
          <a:p>
            <a:pPr>
              <a:lnSpc>
                <a:spcPct val="130000"/>
              </a:lnSpc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第一课  我国的生产资料所有制</a:t>
            </a:r>
            <a:endParaRPr lang="en-US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  公有制为主体</a:t>
            </a: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多种所有制经济共同发展</a:t>
            </a:r>
            <a:endParaRPr lang="en-US" altLang="zh-CN" sz="36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第二框   坚持“两个毫不动摇”</a:t>
            </a:r>
          </a:p>
          <a:p>
            <a:pPr>
              <a:lnSpc>
                <a:spcPct val="130000"/>
              </a:lnSpc>
            </a:pP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xmlns="" id="{24C23453-11A0-4377-9012-84BCA92D9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356"/>
            <a:ext cx="38924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第一课    知识结构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9D6A22F-56C1-4217-8657-8D3182022CF2}"/>
              </a:ext>
            </a:extLst>
          </p:cNvPr>
          <p:cNvSpPr txBox="1"/>
          <p:nvPr/>
        </p:nvSpPr>
        <p:spPr>
          <a:xfrm>
            <a:off x="284560" y="735013"/>
            <a:ext cx="615553" cy="4140200"/>
          </a:xfrm>
          <a:prstGeom prst="rect">
            <a:avLst/>
          </a:prstGeom>
          <a:noFill/>
        </p:spPr>
        <p:txBody>
          <a:bodyPr vert="eaVert">
            <a:spAutoFit/>
          </a:bodyPr>
          <a:lstStyle/>
          <a:p>
            <a:pPr>
              <a:defRPr/>
            </a:pPr>
            <a:r>
              <a:rPr lang="zh-CN" altLang="en-US" sz="2800" b="1" dirty="0">
                <a:latin typeface="+mn-ea"/>
                <a:ea typeface="+mn-ea"/>
              </a:rPr>
              <a:t>我国的生产资料所有制</a:t>
            </a:r>
            <a:endParaRPr lang="zh-CN" altLang="en-US" sz="1350" b="1" dirty="0">
              <a:latin typeface="Arial" charset="0"/>
            </a:endParaRPr>
          </a:p>
        </p:txBody>
      </p:sp>
      <p:sp>
        <p:nvSpPr>
          <p:cNvPr id="9" name="左大括号 8">
            <a:extLst>
              <a:ext uri="{FF2B5EF4-FFF2-40B4-BE49-F238E27FC236}">
                <a16:creationId xmlns:a16="http://schemas.microsoft.com/office/drawing/2014/main" xmlns="" id="{55A1DE60-0DD1-4E9E-A9BC-CB90F08BEEE5}"/>
              </a:ext>
            </a:extLst>
          </p:cNvPr>
          <p:cNvSpPr/>
          <p:nvPr/>
        </p:nvSpPr>
        <p:spPr>
          <a:xfrm>
            <a:off x="1116014" y="1552175"/>
            <a:ext cx="308379" cy="281716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197" name="TextBox 9">
            <a:extLst>
              <a:ext uri="{FF2B5EF4-FFF2-40B4-BE49-F238E27FC236}">
                <a16:creationId xmlns:a16="http://schemas.microsoft.com/office/drawing/2014/main" xmlns="" id="{BC25F872-8273-4865-9983-5842F9A02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168401"/>
            <a:ext cx="19643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公有制为主体   </a:t>
            </a:r>
            <a:endParaRPr lang="en-US" altLang="zh-CN" sz="2000" dirty="0"/>
          </a:p>
          <a:p>
            <a:r>
              <a:rPr lang="zh-CN" altLang="en-US" sz="2000" dirty="0"/>
              <a:t>多种所有制经济</a:t>
            </a:r>
            <a:endParaRPr lang="en-US" altLang="zh-CN" sz="2000" dirty="0"/>
          </a:p>
          <a:p>
            <a:r>
              <a:rPr lang="zh-CN" altLang="en-US" sz="2000" dirty="0"/>
              <a:t>共同发展</a:t>
            </a:r>
          </a:p>
        </p:txBody>
      </p:sp>
      <p:sp>
        <p:nvSpPr>
          <p:cNvPr id="8198" name="TextBox 10">
            <a:extLst>
              <a:ext uri="{FF2B5EF4-FFF2-40B4-BE49-F238E27FC236}">
                <a16:creationId xmlns:a16="http://schemas.microsoft.com/office/drawing/2014/main" xmlns="" id="{DC4BD3EF-E0E3-4407-A765-19E50C472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046" y="3846117"/>
            <a:ext cx="2087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000" dirty="0"/>
              <a:t>坚持</a:t>
            </a:r>
            <a:endParaRPr lang="en-US" altLang="zh-CN" sz="2000" dirty="0"/>
          </a:p>
          <a:p>
            <a:r>
              <a:rPr lang="en-US" altLang="zh-CN" sz="2000" dirty="0"/>
              <a:t>“</a:t>
            </a:r>
            <a:r>
              <a:rPr lang="zh-CN" altLang="en-US" sz="2000" dirty="0"/>
              <a:t>两个毫不动摇</a:t>
            </a:r>
            <a:r>
              <a:rPr lang="en-US" altLang="zh-CN" sz="2000" dirty="0"/>
              <a:t>”</a:t>
            </a:r>
            <a:endParaRPr lang="zh-CN" altLang="en-US" sz="2000" dirty="0"/>
          </a:p>
        </p:txBody>
      </p:sp>
      <p:sp>
        <p:nvSpPr>
          <p:cNvPr id="12" name="左大括号 11">
            <a:extLst>
              <a:ext uri="{FF2B5EF4-FFF2-40B4-BE49-F238E27FC236}">
                <a16:creationId xmlns:a16="http://schemas.microsoft.com/office/drawing/2014/main" xmlns="" id="{F2949FB6-0559-404C-93ED-AC3592D8F5AA}"/>
              </a:ext>
            </a:extLst>
          </p:cNvPr>
          <p:cNvSpPr/>
          <p:nvPr/>
        </p:nvSpPr>
        <p:spPr>
          <a:xfrm>
            <a:off x="3369081" y="845243"/>
            <a:ext cx="167428" cy="192743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0" name="TextBox 12">
            <a:extLst>
              <a:ext uri="{FF2B5EF4-FFF2-40B4-BE49-F238E27FC236}">
                <a16:creationId xmlns:a16="http://schemas.microsoft.com/office/drawing/2014/main" xmlns="" id="{09ACB73F-933B-498F-8213-BCCFDAC7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18821"/>
            <a:ext cx="17970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公有制主体</a:t>
            </a:r>
            <a:endParaRPr lang="en-US" altLang="zh-CN" sz="2000" dirty="0"/>
          </a:p>
          <a:p>
            <a:r>
              <a:rPr lang="zh-CN" altLang="en-US" sz="2000" dirty="0"/>
              <a:t>地位及其体现</a:t>
            </a:r>
          </a:p>
        </p:txBody>
      </p:sp>
      <p:sp>
        <p:nvSpPr>
          <p:cNvPr id="8201" name="TextBox 13">
            <a:extLst>
              <a:ext uri="{FF2B5EF4-FFF2-40B4-BE49-F238E27FC236}">
                <a16:creationId xmlns:a16="http://schemas.microsoft.com/office/drawing/2014/main" xmlns="" id="{FF0F5DD9-64BD-48D1-875A-2D8C5512F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253242"/>
            <a:ext cx="18716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多种所有制</a:t>
            </a:r>
            <a:endParaRPr lang="en-US" altLang="zh-CN" sz="2000" dirty="0"/>
          </a:p>
          <a:p>
            <a:r>
              <a:rPr lang="zh-CN" altLang="en-US" sz="2000" dirty="0"/>
              <a:t>经济共同发展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xmlns="" id="{1B4DFC33-288D-4F23-A8D6-35F3B4CA5874}"/>
              </a:ext>
            </a:extLst>
          </p:cNvPr>
          <p:cNvSpPr/>
          <p:nvPr/>
        </p:nvSpPr>
        <p:spPr>
          <a:xfrm>
            <a:off x="5384869" y="335185"/>
            <a:ext cx="245925" cy="1374332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3" name="TextBox 15">
            <a:extLst>
              <a:ext uri="{FF2B5EF4-FFF2-40B4-BE49-F238E27FC236}">
                <a16:creationId xmlns:a16="http://schemas.microsoft.com/office/drawing/2014/main" xmlns="" id="{53428273-A581-4A1C-B8E8-EC12C7483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895" y="196851"/>
            <a:ext cx="1871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 dirty="0"/>
              <a:t>以公有制为主体</a:t>
            </a:r>
          </a:p>
        </p:txBody>
      </p:sp>
      <p:sp>
        <p:nvSpPr>
          <p:cNvPr id="8204" name="TextBox 16">
            <a:extLst>
              <a:ext uri="{FF2B5EF4-FFF2-40B4-BE49-F238E27FC236}">
                <a16:creationId xmlns:a16="http://schemas.microsoft.com/office/drawing/2014/main" xmlns="" id="{14454CE0-71F5-45AC-BF66-42D559AEB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496" y="1384984"/>
            <a:ext cx="1512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 dirty="0">
                <a:solidFill>
                  <a:schemeClr val="accent1"/>
                </a:solidFill>
              </a:rPr>
              <a:t>公有制主体</a:t>
            </a:r>
            <a:endParaRPr lang="en-US" altLang="zh-CN" sz="1800" dirty="0">
              <a:solidFill>
                <a:schemeClr val="accent1"/>
              </a:solidFill>
            </a:endParaRPr>
          </a:p>
          <a:p>
            <a:r>
              <a:rPr lang="zh-CN" altLang="en-US" sz="1800" dirty="0">
                <a:solidFill>
                  <a:schemeClr val="accent1"/>
                </a:solidFill>
              </a:rPr>
              <a:t>地位的体现</a:t>
            </a:r>
          </a:p>
        </p:txBody>
      </p:sp>
      <p:sp>
        <p:nvSpPr>
          <p:cNvPr id="18" name="左大括号 17">
            <a:extLst>
              <a:ext uri="{FF2B5EF4-FFF2-40B4-BE49-F238E27FC236}">
                <a16:creationId xmlns:a16="http://schemas.microsoft.com/office/drawing/2014/main" xmlns="" id="{BFAEE6CA-F1B3-40AB-BF88-F9E42CA6662E}"/>
              </a:ext>
            </a:extLst>
          </p:cNvPr>
          <p:cNvSpPr/>
          <p:nvPr/>
        </p:nvSpPr>
        <p:spPr>
          <a:xfrm>
            <a:off x="6970771" y="1230867"/>
            <a:ext cx="143330" cy="802510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6" name="TextBox 18">
            <a:extLst>
              <a:ext uri="{FF2B5EF4-FFF2-40B4-BE49-F238E27FC236}">
                <a16:creationId xmlns:a16="http://schemas.microsoft.com/office/drawing/2014/main" xmlns="" id="{97963824-CD48-460E-8911-DCCBCC3A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576" y="1022351"/>
            <a:ext cx="190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公有资产占优势</a:t>
            </a:r>
          </a:p>
        </p:txBody>
      </p:sp>
      <p:sp>
        <p:nvSpPr>
          <p:cNvPr id="8207" name="TextBox 19">
            <a:extLst>
              <a:ext uri="{FF2B5EF4-FFF2-40B4-BE49-F238E27FC236}">
                <a16:creationId xmlns:a16="http://schemas.microsoft.com/office/drawing/2014/main" xmlns="" id="{1B792479-C3BD-46CF-A9AC-830ADCE1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6" y="1708151"/>
            <a:ext cx="1908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国有经济控命脉</a:t>
            </a:r>
          </a:p>
        </p:txBody>
      </p:sp>
      <p:sp>
        <p:nvSpPr>
          <p:cNvPr id="21" name="左大括号 20">
            <a:extLst>
              <a:ext uri="{FF2B5EF4-FFF2-40B4-BE49-F238E27FC236}">
                <a16:creationId xmlns:a16="http://schemas.microsoft.com/office/drawing/2014/main" xmlns="" id="{3D893948-38FA-4E33-BE9D-BC7B725356B8}"/>
              </a:ext>
            </a:extLst>
          </p:cNvPr>
          <p:cNvSpPr/>
          <p:nvPr/>
        </p:nvSpPr>
        <p:spPr>
          <a:xfrm>
            <a:off x="5364164" y="2085976"/>
            <a:ext cx="287337" cy="1027113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09" name="TextBox 21">
            <a:extLst>
              <a:ext uri="{FF2B5EF4-FFF2-40B4-BE49-F238E27FC236}">
                <a16:creationId xmlns:a16="http://schemas.microsoft.com/office/drawing/2014/main" xmlns="" id="{F9D65E86-4067-4AE6-ABB2-81029F50E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247901"/>
            <a:ext cx="2520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 dirty="0"/>
              <a:t>非公有制经济的范围</a:t>
            </a:r>
          </a:p>
        </p:txBody>
      </p:sp>
      <p:sp>
        <p:nvSpPr>
          <p:cNvPr id="8210" name="TextBox 22">
            <a:extLst>
              <a:ext uri="{FF2B5EF4-FFF2-40B4-BE49-F238E27FC236}">
                <a16:creationId xmlns:a16="http://schemas.microsoft.com/office/drawing/2014/main" xmlns="" id="{80F74DAD-AAFF-4C93-A43B-DBBB8B2CD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1" y="2679701"/>
            <a:ext cx="25923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 dirty="0"/>
              <a:t>非公有制经济的地位</a:t>
            </a:r>
          </a:p>
        </p:txBody>
      </p:sp>
      <p:sp>
        <p:nvSpPr>
          <p:cNvPr id="24" name="左大括号 23">
            <a:extLst>
              <a:ext uri="{FF2B5EF4-FFF2-40B4-BE49-F238E27FC236}">
                <a16:creationId xmlns:a16="http://schemas.microsoft.com/office/drawing/2014/main" xmlns="" id="{C0E0D23D-C760-496F-A073-37F63C74109E}"/>
              </a:ext>
            </a:extLst>
          </p:cNvPr>
          <p:cNvSpPr/>
          <p:nvPr/>
        </p:nvSpPr>
        <p:spPr>
          <a:xfrm>
            <a:off x="3420609" y="3419396"/>
            <a:ext cx="45719" cy="1319274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2" name="TextBox 24">
            <a:extLst>
              <a:ext uri="{FF2B5EF4-FFF2-40B4-BE49-F238E27FC236}">
                <a16:creationId xmlns:a16="http://schemas.microsoft.com/office/drawing/2014/main" xmlns="" id="{E9445B26-CD6B-422E-BEBE-EDE1240B1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328" y="3189358"/>
            <a:ext cx="20161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毫不动摇巩固和发展公有制经济</a:t>
            </a:r>
          </a:p>
        </p:txBody>
      </p:sp>
      <p:sp>
        <p:nvSpPr>
          <p:cNvPr id="8213" name="TextBox 25">
            <a:extLst>
              <a:ext uri="{FF2B5EF4-FFF2-40B4-BE49-F238E27FC236}">
                <a16:creationId xmlns:a16="http://schemas.microsoft.com/office/drawing/2014/main" xmlns="" id="{66AE2997-1C46-418F-9499-841C3679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328" y="4029394"/>
            <a:ext cx="19962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dirty="0"/>
              <a:t>毫不动摇鼓励、支持、引导非公有制经济发展</a:t>
            </a:r>
          </a:p>
        </p:txBody>
      </p:sp>
      <p:sp>
        <p:nvSpPr>
          <p:cNvPr id="27" name="左大括号 26">
            <a:extLst>
              <a:ext uri="{FF2B5EF4-FFF2-40B4-BE49-F238E27FC236}">
                <a16:creationId xmlns:a16="http://schemas.microsoft.com/office/drawing/2014/main" xmlns="" id="{DC371845-D179-4F77-8D28-8F5EE706BACD}"/>
              </a:ext>
            </a:extLst>
          </p:cNvPr>
          <p:cNvSpPr/>
          <p:nvPr/>
        </p:nvSpPr>
        <p:spPr>
          <a:xfrm>
            <a:off x="5435601" y="3219450"/>
            <a:ext cx="215900" cy="649288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5" name="TextBox 27">
            <a:extLst>
              <a:ext uri="{FF2B5EF4-FFF2-40B4-BE49-F238E27FC236}">
                <a16:creationId xmlns:a16="http://schemas.microsoft.com/office/drawing/2014/main" xmlns="" id="{E316CF12-05E2-4D8E-B7E5-19A94384A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1" y="3219451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发展壮大国有经济</a:t>
            </a:r>
          </a:p>
        </p:txBody>
      </p:sp>
      <p:sp>
        <p:nvSpPr>
          <p:cNvPr id="8216" name="TextBox 28">
            <a:extLst>
              <a:ext uri="{FF2B5EF4-FFF2-40B4-BE49-F238E27FC236}">
                <a16:creationId xmlns:a16="http://schemas.microsoft.com/office/drawing/2014/main" xmlns="" id="{3B70960D-6779-4734-8E10-375E05312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1" y="3543301"/>
            <a:ext cx="273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/>
              <a:t>发展壮大农村集体经济</a:t>
            </a:r>
          </a:p>
        </p:txBody>
      </p:sp>
      <p:sp>
        <p:nvSpPr>
          <p:cNvPr id="30" name="左大括号 29">
            <a:extLst>
              <a:ext uri="{FF2B5EF4-FFF2-40B4-BE49-F238E27FC236}">
                <a16:creationId xmlns:a16="http://schemas.microsoft.com/office/drawing/2014/main" xmlns="" id="{D6D7AC80-85BD-4AE3-9752-4EF105580A7B}"/>
              </a:ext>
            </a:extLst>
          </p:cNvPr>
          <p:cNvSpPr/>
          <p:nvPr/>
        </p:nvSpPr>
        <p:spPr>
          <a:xfrm>
            <a:off x="5435600" y="4035618"/>
            <a:ext cx="215900" cy="917575"/>
          </a:xfrm>
          <a:prstGeom prst="leftBrac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8218" name="TextBox 31">
            <a:extLst>
              <a:ext uri="{FF2B5EF4-FFF2-40B4-BE49-F238E27FC236}">
                <a16:creationId xmlns:a16="http://schemas.microsoft.com/office/drawing/2014/main" xmlns="" id="{05F894ED-F1E4-4060-9468-FA814609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006335"/>
            <a:ext cx="3207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 dirty="0"/>
              <a:t>保证平等 落实政策 形成环境</a:t>
            </a:r>
          </a:p>
        </p:txBody>
      </p:sp>
      <p:sp>
        <p:nvSpPr>
          <p:cNvPr id="8219" name="TextBox 32">
            <a:extLst>
              <a:ext uri="{FF2B5EF4-FFF2-40B4-BE49-F238E27FC236}">
                <a16:creationId xmlns:a16="http://schemas.microsoft.com/office/drawing/2014/main" xmlns="" id="{17A4A87F-69BE-4118-9220-51DA98D8E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497" y="4369337"/>
            <a:ext cx="2520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 dirty="0"/>
              <a:t>支持帮助非公有制企业</a:t>
            </a:r>
          </a:p>
        </p:txBody>
      </p:sp>
      <p:sp>
        <p:nvSpPr>
          <p:cNvPr id="8220" name="TextBox 33">
            <a:extLst>
              <a:ext uri="{FF2B5EF4-FFF2-40B4-BE49-F238E27FC236}">
                <a16:creationId xmlns:a16="http://schemas.microsoft.com/office/drawing/2014/main" xmlns="" id="{E92576E8-8858-454B-BA67-FEAC02A7C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496" y="4718566"/>
            <a:ext cx="3023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1800" dirty="0"/>
              <a:t>推动非公有制经济人士</a:t>
            </a:r>
          </a:p>
        </p:txBody>
      </p:sp>
    </p:spTree>
    <p:extLst>
      <p:ext uri="{BB962C8B-B14F-4D97-AF65-F5344CB8AC3E}">
        <p14:creationId xmlns:p14="http://schemas.microsoft.com/office/powerpoint/2010/main" val="1827416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>
            <a:extLst>
              <a:ext uri="{FF2B5EF4-FFF2-40B4-BE49-F238E27FC236}">
                <a16:creationId xmlns:a16="http://schemas.microsoft.com/office/drawing/2014/main" xmlns="" id="{D6B776BB-A79C-487B-90F2-BC1A23B6E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780" y="340645"/>
            <a:ext cx="8306440" cy="41280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34272" tIns="17135" rIns="34272" bIns="17135">
            <a:spAutoFit/>
          </a:bodyPr>
          <a:lstStyle>
            <a:lvl1pPr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第一框  公有制为主体</a:t>
            </a: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4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多种所有制经济共同发展</a:t>
            </a:r>
            <a:endParaRPr lang="en-US" altLang="zh-CN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一、公有制主体地位及其体现</a:t>
            </a:r>
            <a:endParaRPr lang="en-US" altLang="zh-CN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二、多种所有制经济共同发展</a:t>
            </a:r>
            <a:endParaRPr lang="zh-CN" altLang="en-US" sz="4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097B077-FF08-4090-835C-44DAF4A5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7" y="509200"/>
            <a:ext cx="8882742" cy="4400898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一、公有制主体地位及其体现</a:t>
            </a: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6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生产资料所有制</a:t>
            </a: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我国的生产资料所有制</a:t>
            </a: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以习近平新时代中国特色社会主义经济思想为科学指引</a:t>
            </a: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en-US" altLang="zh-CN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7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以公有制为主体</a:t>
            </a:r>
            <a: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zh-CN" altLang="en-US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587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6">
            <a:extLst>
              <a:ext uri="{FF2B5EF4-FFF2-40B4-BE49-F238E27FC236}">
                <a16:creationId xmlns:a16="http://schemas.microsoft.com/office/drawing/2014/main" xmlns="" id="{41D218A2-24B3-45E5-AE88-7D1628461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16" y="265820"/>
            <a:ext cx="4110832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</a:rPr>
              <a:t>一</a:t>
            </a:r>
            <a:r>
              <a:rPr lang="en-US" altLang="zh-CN" sz="2800" b="1" dirty="0">
                <a:solidFill>
                  <a:srgbClr val="0000FF"/>
                </a:solidFill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</a:rPr>
              <a:t>生产资料所有制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BD345CE-DA1E-4F6E-8073-F049EDA01DB2}"/>
              </a:ext>
            </a:extLst>
          </p:cNvPr>
          <p:cNvSpPr txBox="1"/>
          <p:nvPr/>
        </p:nvSpPr>
        <p:spPr>
          <a:xfrm>
            <a:off x="388026" y="1519238"/>
            <a:ext cx="2032000" cy="2924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+mn-ea"/>
                <a:ea typeface="+mn-ea"/>
              </a:rPr>
              <a:t>人类生存和发展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latin typeface="+mn-ea"/>
                <a:ea typeface="+mn-ea"/>
              </a:rPr>
              <a:t>           </a:t>
            </a:r>
          </a:p>
          <a:p>
            <a:pPr>
              <a:defRPr/>
            </a:pPr>
            <a:r>
              <a:rPr lang="zh-CN" altLang="en-US" sz="2000" b="1" dirty="0">
                <a:latin typeface="+mn-ea"/>
                <a:ea typeface="+mn-ea"/>
              </a:rPr>
              <a:t>满足衣食住行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latin typeface="+mn-ea"/>
                <a:ea typeface="+mn-ea"/>
              </a:rPr>
              <a:t>物质资料生产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latin typeface="+mn-ea"/>
                <a:ea typeface="+mn-ea"/>
              </a:rPr>
              <a:t>劳动和生产资料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latin typeface="+mn-ea"/>
                <a:ea typeface="+mn-ea"/>
              </a:rPr>
              <a:t>生产资料所有制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EDFAEF72-07E7-44A9-8BBA-14327B48B054}"/>
              </a:ext>
            </a:extLst>
          </p:cNvPr>
          <p:cNvSpPr txBox="1"/>
          <p:nvPr/>
        </p:nvSpPr>
        <p:spPr>
          <a:xfrm>
            <a:off x="2524521" y="1527802"/>
            <a:ext cx="2022475" cy="28622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latin typeface="+mn-ea"/>
                <a:ea typeface="+mn-ea"/>
              </a:rPr>
              <a:t>生产资料所有制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endParaRPr lang="zh-CN" altLang="en-US" sz="20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latin typeface="+mn-ea"/>
                <a:ea typeface="+mn-ea"/>
              </a:rPr>
              <a:t>劳动和生产资料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latin typeface="+mn-ea"/>
                <a:ea typeface="+mn-ea"/>
              </a:rPr>
              <a:t>物质资料生产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latin typeface="+mn-ea"/>
                <a:ea typeface="+mn-ea"/>
              </a:rPr>
              <a:t>满足衣食住行</a:t>
            </a: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endParaRPr lang="en-US" altLang="zh-CN" sz="2000" b="1" dirty="0"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latin typeface="+mn-ea"/>
                <a:ea typeface="+mn-ea"/>
              </a:rPr>
              <a:t>人类生存和发展</a:t>
            </a:r>
            <a:endParaRPr lang="en-US" altLang="zh-CN" sz="2000" b="1" dirty="0">
              <a:latin typeface="+mn-ea"/>
              <a:ea typeface="+mn-ea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xmlns="" id="{6D1ACCD8-7A1A-487F-B64E-1AE5DDBABDA2}"/>
              </a:ext>
            </a:extLst>
          </p:cNvPr>
          <p:cNvCxnSpPr/>
          <p:nvPr/>
        </p:nvCxnSpPr>
        <p:spPr>
          <a:xfrm>
            <a:off x="3524272" y="1883509"/>
            <a:ext cx="0" cy="287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xmlns="" id="{8DA06010-47A8-41E3-9C09-CCB06D937A97}"/>
              </a:ext>
            </a:extLst>
          </p:cNvPr>
          <p:cNvCxnSpPr/>
          <p:nvPr/>
        </p:nvCxnSpPr>
        <p:spPr>
          <a:xfrm>
            <a:off x="3518936" y="2506316"/>
            <a:ext cx="0" cy="288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8F01DA42-55B7-49B2-B22B-4473EB835233}"/>
              </a:ext>
            </a:extLst>
          </p:cNvPr>
          <p:cNvCxnSpPr/>
          <p:nvPr/>
        </p:nvCxnSpPr>
        <p:spPr>
          <a:xfrm>
            <a:off x="3518936" y="3090068"/>
            <a:ext cx="0" cy="287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xmlns="" id="{706E4145-1E84-40F8-8B53-E896C284E59A}"/>
              </a:ext>
            </a:extLst>
          </p:cNvPr>
          <p:cNvCxnSpPr/>
          <p:nvPr/>
        </p:nvCxnSpPr>
        <p:spPr>
          <a:xfrm>
            <a:off x="3518936" y="3748087"/>
            <a:ext cx="0" cy="2873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0" name="矩形 6">
            <a:extLst>
              <a:ext uri="{FF2B5EF4-FFF2-40B4-BE49-F238E27FC236}">
                <a16:creationId xmlns:a16="http://schemas.microsoft.com/office/drawing/2014/main" xmlns="" id="{E278DCCA-F439-4395-A7EF-63E92FD16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4657" y="1089025"/>
            <a:ext cx="4333674" cy="3354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/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生产关系</a:t>
            </a:r>
            <a:endParaRPr lang="en-US" altLang="zh-CN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人们在物质资料的生产过程中形成的社会关系。三方面</a:t>
            </a:r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endParaRPr lang="en-US" altLang="zh-CN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生产资料所有制的形式是最基本的，起决定作用的。</a:t>
            </a:r>
          </a:p>
        </p:txBody>
      </p:sp>
      <p:sp>
        <p:nvSpPr>
          <p:cNvPr id="10251" name="文本框 5">
            <a:extLst>
              <a:ext uri="{FF2B5EF4-FFF2-40B4-BE49-F238E27FC236}">
                <a16:creationId xmlns:a16="http://schemas.microsoft.com/office/drawing/2014/main" xmlns="" id="{18E1BB2C-028A-4B72-BD9B-17BC1BD03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909" y="2450933"/>
            <a:ext cx="405717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生产资料所有制的形式</a:t>
            </a:r>
          </a:p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人们在生产中的地位和相互关系</a:t>
            </a:r>
          </a:p>
          <a:p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产品分配的形式</a:t>
            </a: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390DFFD4-FE3B-4862-A379-CA7D56CEC3B4}"/>
              </a:ext>
            </a:extLst>
          </p:cNvPr>
          <p:cNvCxnSpPr>
            <a:cxnSpLocks/>
          </p:cNvCxnSpPr>
          <p:nvPr/>
        </p:nvCxnSpPr>
        <p:spPr>
          <a:xfrm flipV="1">
            <a:off x="1331913" y="1877159"/>
            <a:ext cx="0" cy="293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395B9893-F93E-47A6-9DC9-C2D69A2DF818}"/>
              </a:ext>
            </a:extLst>
          </p:cNvPr>
          <p:cNvCxnSpPr>
            <a:cxnSpLocks/>
          </p:cNvCxnSpPr>
          <p:nvPr/>
        </p:nvCxnSpPr>
        <p:spPr>
          <a:xfrm flipV="1">
            <a:off x="1331913" y="2506316"/>
            <a:ext cx="0" cy="2936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D6CA09D9-376F-4887-88EE-8F189C2A2694}"/>
              </a:ext>
            </a:extLst>
          </p:cNvPr>
          <p:cNvCxnSpPr>
            <a:cxnSpLocks/>
          </p:cNvCxnSpPr>
          <p:nvPr/>
        </p:nvCxnSpPr>
        <p:spPr>
          <a:xfrm flipV="1">
            <a:off x="1306513" y="3090068"/>
            <a:ext cx="0" cy="293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xmlns="" id="{62F392EA-3085-4676-BADA-9DC430C74827}"/>
              </a:ext>
            </a:extLst>
          </p:cNvPr>
          <p:cNvCxnSpPr>
            <a:cxnSpLocks/>
          </p:cNvCxnSpPr>
          <p:nvPr/>
        </p:nvCxnSpPr>
        <p:spPr>
          <a:xfrm flipV="1">
            <a:off x="1306513" y="3700002"/>
            <a:ext cx="0" cy="293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6">
            <a:extLst>
              <a:ext uri="{FF2B5EF4-FFF2-40B4-BE49-F238E27FC236}">
                <a16:creationId xmlns:a16="http://schemas.microsoft.com/office/drawing/2014/main" xmlns="" id="{2C4285CE-397A-442C-87F9-28C3348F1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96837"/>
            <a:ext cx="4572000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生产资料所有制</a:t>
            </a:r>
          </a:p>
        </p:txBody>
      </p:sp>
      <p:sp>
        <p:nvSpPr>
          <p:cNvPr id="21" name="矩形 6">
            <a:extLst>
              <a:ext uri="{FF2B5EF4-FFF2-40B4-BE49-F238E27FC236}">
                <a16:creationId xmlns:a16="http://schemas.microsoft.com/office/drawing/2014/main" xmlns="" id="{3B82EDAD-21FB-44A8-87F7-58455BB1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1000644"/>
            <a:ext cx="7924800" cy="156966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1.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作用和地位      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   在生产关系中起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决定性作用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是生产关系的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是经济制度的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endParaRPr lang="zh-CN" altLang="en-US" sz="24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22" name="矩形 6">
            <a:extLst>
              <a:ext uri="{FF2B5EF4-FFF2-40B4-BE49-F238E27FC236}">
                <a16:creationId xmlns:a16="http://schemas.microsoft.com/office/drawing/2014/main" xmlns="" id="{DDB63279-3540-46CB-9180-E08DED826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550" y="2976990"/>
            <a:ext cx="7924800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+mn-ea"/>
                <a:ea typeface="+mn-ea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形式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 不同社会的生产资料所有制不同：公有制、私有制；          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同一社会可以有不同形式的生产资料所有制：公有制、非公有制。</a:t>
            </a:r>
            <a:endParaRPr lang="en-US" altLang="zh-CN" sz="20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占支配地位的生产资料所有制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+mn-ea"/>
                <a:ea typeface="+mn-ea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决定着一个社会的基本性质和发展方向。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6">
            <a:extLst>
              <a:ext uri="{FF2B5EF4-FFF2-40B4-BE49-F238E27FC236}">
                <a16:creationId xmlns:a16="http://schemas.microsoft.com/office/drawing/2014/main" xmlns="" id="{EA039FD3-E25B-410A-B951-669DBB661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34950"/>
            <a:ext cx="7561262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我国的生产资料所有制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xmlns="" id="{FC9578CB-5C30-4278-A30A-32DFEBAF5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85395"/>
            <a:ext cx="7561262" cy="35394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公有制为主体、多种所有制经济共同发展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lang="en-US" altLang="zh-CN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和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地位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  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中国特色社会主义制度的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重要支柱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中国社会主义市场经济体制的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根基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，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    推动我国经济社会发展的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制度基础</a:t>
            </a:r>
            <a:r>
              <a:rPr lang="zh-CN" altLang="en-US" sz="28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8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明确这一点，</a:t>
            </a:r>
            <a:endParaRPr lang="en-US" altLang="zh-CN" sz="28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n-ea"/>
                <a:ea typeface="+mn-ea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对我国新时代经济发展至关重要。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6">
            <a:extLst>
              <a:ext uri="{FF2B5EF4-FFF2-40B4-BE49-F238E27FC236}">
                <a16:creationId xmlns:a16="http://schemas.microsoft.com/office/drawing/2014/main" xmlns="" id="{419CA374-DEB8-4D34-B461-62E38FE9D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24" y="117596"/>
            <a:ext cx="8307802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以习近平新时代中国特色社会主义经济思想为科学指引</a:t>
            </a:r>
          </a:p>
        </p:txBody>
      </p:sp>
      <p:sp>
        <p:nvSpPr>
          <p:cNvPr id="5" name="矩形 6">
            <a:extLst>
              <a:ext uri="{FF2B5EF4-FFF2-40B4-BE49-F238E27FC236}">
                <a16:creationId xmlns:a16="http://schemas.microsoft.com/office/drawing/2014/main" xmlns="" id="{4806EE3F-A1AC-4A33-87B2-A17AF3AB6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205" y="966520"/>
            <a:ext cx="8752113" cy="378565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仿宋_GB2312" pitchFamily="49" charset="-122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习近平新时代中国特色社会主义经济思想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以新发展理念为主要内容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  加强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党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对经济工作的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集中统一领导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人民为中心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的发展思想。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  适应把握引领经济发展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新常态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  使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在资源配置中起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决定性作用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，更好发挥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政府作用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  适应我国经济发展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主要矛盾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变化完善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宏观调控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问题导向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部署经济发展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新战略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</a:p>
          <a:p>
            <a:pPr>
              <a:defRPr/>
            </a:pP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坚持 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正确工作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zh-CN" altLang="en-US" sz="2400" b="1" dirty="0">
                <a:solidFill>
                  <a:srgbClr val="0000FF"/>
                </a:solidFill>
                <a:latin typeface="+mn-ea"/>
                <a:ea typeface="+mn-ea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</a:endParaRPr>
          </a:p>
          <a:p>
            <a:pPr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必须长期坚持，不断丰富发展。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1077</Words>
  <Application>Microsoft Macintosh PowerPoint</Application>
  <PresentationFormat>全屏显示(16:9)</PresentationFormat>
  <Paragraphs>190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Calibri</vt:lpstr>
      <vt:lpstr>仿宋_GB2312</vt:lpstr>
      <vt:lpstr>汉仪旗黑-85S</vt:lpstr>
      <vt:lpstr>黑体</vt:lpstr>
      <vt:lpstr>楷体</vt:lpstr>
      <vt:lpstr>宋体</vt:lpstr>
      <vt:lpstr>微软雅黑</vt:lpstr>
      <vt:lpstr>Arial</vt:lpstr>
      <vt:lpstr>1_Office 主题​​</vt:lpstr>
      <vt:lpstr>第1课时    公有制为主体   多种所有制经济共同发展</vt:lpstr>
      <vt:lpstr>PowerPoint 演示文稿</vt:lpstr>
      <vt:lpstr>PowerPoint 演示文稿</vt:lpstr>
      <vt:lpstr>PowerPoint 演示文稿</vt:lpstr>
      <vt:lpstr>一、公有制主体地位及其体现  (一)生产资料所有制  (二)我国的生产资料所有制  (三)以习近平新时代中国特色社会主义经济思想为科学指引  (四)以公有制为主体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 多种所有制经济共同发展   (一) 非公有制经济的形式  (二) 非公有制经济的地位和作用  (三) 公有制经济和非公有制经济的关系   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Microsoft Office 用户</cp:lastModifiedBy>
  <cp:revision>42</cp:revision>
  <dcterms:created xsi:type="dcterms:W3CDTF">2020-02-01T11:21:51Z</dcterms:created>
  <dcterms:modified xsi:type="dcterms:W3CDTF">2020-02-04T05:14:01Z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