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3" r:id="rId3"/>
    <p:sldId id="258" r:id="rId5"/>
    <p:sldId id="256" r:id="rId6"/>
    <p:sldId id="259" r:id="rId7"/>
    <p:sldId id="260" r:id="rId8"/>
    <p:sldId id="261" r:id="rId9"/>
    <p:sldId id="264" r:id="rId10"/>
    <p:sldId id="267" r:id="rId11"/>
    <p:sldId id="268" r:id="rId12"/>
    <p:sldId id="288" r:id="rId13"/>
    <p:sldId id="271" r:id="rId14"/>
    <p:sldId id="272" r:id="rId15"/>
    <p:sldId id="273" r:id="rId16"/>
    <p:sldId id="298" r:id="rId17"/>
    <p:sldId id="299" r:id="rId18"/>
    <p:sldId id="300" r:id="rId19"/>
    <p:sldId id="301" r:id="rId20"/>
    <p:sldId id="303" r:id="rId21"/>
    <p:sldId id="304" r:id="rId22"/>
    <p:sldId id="302" r:id="rId23"/>
    <p:sldId id="305" r:id="rId24"/>
    <p:sldId id="307" r:id="rId25"/>
    <p:sldId id="306" r:id="rId26"/>
    <p:sldId id="308" r:id="rId27"/>
    <p:sldId id="309" r:id="rId28"/>
    <p:sldId id="310" r:id="rId29"/>
    <p:sldId id="311" r:id="rId30"/>
    <p:sldId id="313" r:id="rId31"/>
    <p:sldId id="315" r:id="rId32"/>
    <p:sldId id="314" r:id="rId33"/>
    <p:sldId id="316" r:id="rId34"/>
    <p:sldId id="317" r:id="rId35"/>
    <p:sldId id="318" r:id="rId36"/>
    <p:sldId id="319" r:id="rId37"/>
    <p:sldId id="285" r:id="rId3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pc"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4C3C2611-4C71-4FC5-86AE-919BDF0F9419}" styleName="">
    <a:wholeTbl>
      <a:tcTxStyle>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Style>
        <a:tcBdr/>
        <a:fill>
          <a:solidFill>
            <a:srgbClr val="E8ECF4"/>
          </a:solidFill>
        </a:fill>
      </a:tcStyle>
    </a:band2H>
    <a:firstCol>
      <a:tcTxStyle b="on">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917" y="-91"/>
      </p:cViewPr>
      <p:guideLst>
        <p:guide orient="horz" pos="2188"/>
        <p:guide pos="29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commentAuthors" Target="commentAuthors.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notesMaster" Target="notesMasters/notesMaster1.xml"/><Relationship Id="rId39" Type="http://schemas.openxmlformats.org/officeDocument/2006/relationships/presProps" Target="presProps.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b="0" dirty="0"/>
            </a:fld>
            <a:endParaRPr lang="zh-CN" altLang="en-US" sz="1200" b="0" dirty="0"/>
          </a:p>
        </p:txBody>
      </p:sp>
      <p:sp>
        <p:nvSpPr>
          <p:cNvPr id="110594" name="幻灯片图像占位符 110593"/>
          <p:cNvSpPr>
            <a:spLocks noRot="1" noTextEdit="1"/>
          </p:cNvSpPr>
          <p:nvPr>
            <p:ph type="sldImg"/>
          </p:nvPr>
        </p:nvSpPr>
        <p:spPr/>
      </p:sp>
      <p:sp>
        <p:nvSpPr>
          <p:cNvPr id="110595" name="文本占位符 110594"/>
          <p:cNvSpPr>
            <a:spLocks noGrp="1"/>
          </p:cNvSpPr>
          <p:nvPr>
            <p:ph type="body" idx="1"/>
          </p:nvPr>
        </p:nvSpPr>
        <p:spPr/>
        <p:txBody>
          <a:bodyPr/>
          <a:p>
            <a:pPr lvl="0"/>
            <a:r>
              <a:rPr lang="en-US" altLang="zh-CN"/>
              <a:t>445</a:t>
            </a:r>
            <a:r>
              <a:rPr lang="en-US" altLang="zh-CN">
                <a:latin typeface="Arial" panose="020B0604020202020204" pitchFamily="34" charset="0"/>
              </a:rPr>
              <a:t>—</a:t>
            </a:r>
            <a:r>
              <a:rPr lang="en-US" altLang="zh-CN">
                <a:latin typeface="Arial" panose="020B0604020202020204" pitchFamily="34" charset="0"/>
              </a:rPr>
              <a:t>—</a:t>
            </a:r>
            <a:r>
              <a:rPr lang="en-US" altLang="zh-CN" dirty="0"/>
              <a:t>279BC  </a:t>
            </a:r>
            <a:r>
              <a:rPr lang="zh-CN" altLang="en-US" dirty="0"/>
              <a:t>持续一百多年。</a:t>
            </a:r>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1FEACB8-2DA5-47AB-9600-B5428B48AB6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FB5BB9-84D1-4923-A5C5-1D1029C190E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FEACB8-2DA5-47AB-9600-B5428B48AB6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FB5BB9-84D1-4923-A5C5-1D1029C190E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FEACB8-2DA5-47AB-9600-B5428B48AB6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FB5BB9-84D1-4923-A5C5-1D1029C190E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FEACB8-2DA5-47AB-9600-B5428B48AB6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FB5BB9-84D1-4923-A5C5-1D1029C190E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41FEACB8-2DA5-47AB-9600-B5428B48AB6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FB5BB9-84D1-4923-A5C5-1D1029C190E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1FEACB8-2DA5-47AB-9600-B5428B48AB6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FB5BB9-84D1-4923-A5C5-1D1029C190E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1FEACB8-2DA5-47AB-9600-B5428B48AB6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FFB5BB9-84D1-4923-A5C5-1D1029C190E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1FEACB8-2DA5-47AB-9600-B5428B48AB6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FFB5BB9-84D1-4923-A5C5-1D1029C190E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1FEACB8-2DA5-47AB-9600-B5428B48AB6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FFB5BB9-84D1-4923-A5C5-1D1029C190E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41FEACB8-2DA5-47AB-9600-B5428B48AB6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FB5BB9-84D1-4923-A5C5-1D1029C190E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41FEACB8-2DA5-47AB-9600-B5428B48AB6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FB5BB9-84D1-4923-A5C5-1D1029C190E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FEACB8-2DA5-47AB-9600-B5428B48AB6E}"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FB5BB9-84D1-4923-A5C5-1D1029C190E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6.png"/><Relationship Id="rId7" Type="http://schemas.openxmlformats.org/officeDocument/2006/relationships/image" Target="../media/image15.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9.png"/><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jpeg"/><Relationship Id="rId1"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4.jpeg"/><Relationship Id="rId1"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t="764" b="55974"/>
          <a:stretch>
            <a:fillRect/>
          </a:stretch>
        </p:blipFill>
        <p:spPr>
          <a:xfrm>
            <a:off x="0" y="476250"/>
            <a:ext cx="9144000" cy="6068695"/>
          </a:xfrm>
          <a:prstGeom prst="rect">
            <a:avLst/>
          </a:prstGeom>
        </p:spPr>
      </p:pic>
      <p:sp>
        <p:nvSpPr>
          <p:cNvPr id="19" name="矩形 18"/>
          <p:cNvSpPr/>
          <p:nvPr/>
        </p:nvSpPr>
        <p:spPr>
          <a:xfrm>
            <a:off x="580390" y="1998980"/>
            <a:ext cx="7980680" cy="953135"/>
          </a:xfrm>
          <a:prstGeom prst="rect">
            <a:avLst/>
          </a:prstGeom>
        </p:spPr>
        <p:txBody>
          <a:bodyPr wrap="square">
            <a:spAutoFit/>
          </a:bodyPr>
          <a:lstStyle/>
          <a:p>
            <a:pPr algn="l"/>
            <a:r>
              <a:rPr lang="zh-CN" altLang="en-US" sz="2800" b="1" spc="300" dirty="0">
                <a:latin typeface="微软雅黑" panose="020B0503020204020204" charset="-122"/>
                <a:ea typeface="微软雅黑" panose="020B0503020204020204" charset="-122"/>
              </a:rPr>
              <a:t>微课名称：高中历史必修</a:t>
            </a:r>
            <a:r>
              <a:rPr lang="zh-CN" altLang="en-US" sz="2800" b="1" spc="300" dirty="0">
                <a:latin typeface="微软雅黑" panose="020B0503020204020204" charset="-122"/>
                <a:ea typeface="微软雅黑" panose="020B0503020204020204" charset="-122"/>
                <a:sym typeface="+mn-ea"/>
              </a:rPr>
              <a:t>中外历史纲要（上）</a:t>
            </a:r>
            <a:endParaRPr lang="zh-CN" altLang="en-US" sz="2800" b="1" spc="300" dirty="0">
              <a:latin typeface="微软雅黑" panose="020B0503020204020204" charset="-122"/>
              <a:ea typeface="微软雅黑" panose="020B0503020204020204" charset="-122"/>
            </a:endParaRPr>
          </a:p>
          <a:p>
            <a:pPr algn="l"/>
            <a:r>
              <a:rPr lang="zh-CN" altLang="en-US" sz="2800" b="1" spc="300" dirty="0">
                <a:latin typeface="微软雅黑" panose="020B0503020204020204" charset="-122"/>
                <a:ea typeface="微软雅黑" panose="020B0503020204020204" charset="-122"/>
              </a:rPr>
              <a:t>              第一单元微课</a:t>
            </a:r>
            <a:endParaRPr lang="zh-CN" altLang="en-US" sz="2800" b="1" spc="300" dirty="0">
              <a:latin typeface="微软雅黑" panose="020B0503020204020204" charset="-122"/>
              <a:ea typeface="微软雅黑" panose="020B0503020204020204" charset="-122"/>
            </a:endParaRPr>
          </a:p>
        </p:txBody>
      </p:sp>
      <p:sp>
        <p:nvSpPr>
          <p:cNvPr id="20" name="矩形 19"/>
          <p:cNvSpPr/>
          <p:nvPr/>
        </p:nvSpPr>
        <p:spPr>
          <a:xfrm>
            <a:off x="582295" y="2825115"/>
            <a:ext cx="7978775" cy="3322955"/>
          </a:xfrm>
          <a:prstGeom prst="rect">
            <a:avLst/>
          </a:prstGeom>
        </p:spPr>
        <p:txBody>
          <a:bodyPr wrap="square">
            <a:spAutoFit/>
          </a:bodyPr>
          <a:lstStyle/>
          <a:p>
            <a:pPr algn="l">
              <a:lnSpc>
                <a:spcPct val="150000"/>
              </a:lnSpc>
            </a:pPr>
            <a:r>
              <a:rPr lang="zh-CN" altLang="en-US" sz="2800" b="1" spc="226" dirty="0">
                <a:solidFill>
                  <a:schemeClr val="tx1">
                    <a:lumMod val="85000"/>
                    <a:lumOff val="15000"/>
                  </a:schemeClr>
                </a:solidFill>
                <a:latin typeface="微软雅黑" panose="020B0503020204020204" charset="-122"/>
                <a:ea typeface="微软雅黑" panose="020B0503020204020204" charset="-122"/>
              </a:rPr>
              <a:t>学段</a:t>
            </a:r>
            <a:r>
              <a:rPr lang="zh-CN" altLang="en-US" sz="2800" b="1" spc="226" dirty="0" smtClean="0">
                <a:solidFill>
                  <a:schemeClr val="tx1">
                    <a:lumMod val="85000"/>
                    <a:lumOff val="15000"/>
                  </a:schemeClr>
                </a:solidFill>
                <a:latin typeface="微软雅黑" panose="020B0503020204020204" charset="-122"/>
                <a:ea typeface="微软雅黑" panose="020B0503020204020204" charset="-122"/>
              </a:rPr>
              <a:t>：高中</a:t>
            </a:r>
            <a:endParaRPr lang="zh-CN" altLang="en-US" sz="2800" b="1" spc="226" dirty="0">
              <a:solidFill>
                <a:schemeClr val="tx1">
                  <a:lumMod val="85000"/>
                  <a:lumOff val="15000"/>
                </a:schemeClr>
              </a:solidFill>
              <a:latin typeface="微软雅黑" panose="020B0503020204020204" charset="-122"/>
              <a:ea typeface="微软雅黑" panose="020B0503020204020204" charset="-122"/>
            </a:endParaRPr>
          </a:p>
          <a:p>
            <a:pPr algn="l">
              <a:lnSpc>
                <a:spcPct val="150000"/>
              </a:lnSpc>
            </a:pPr>
            <a:r>
              <a:rPr lang="zh-CN" altLang="en-US" sz="2800" b="1" spc="226" dirty="0">
                <a:solidFill>
                  <a:schemeClr val="tx1">
                    <a:lumMod val="85000"/>
                    <a:lumOff val="15000"/>
                  </a:schemeClr>
                </a:solidFill>
                <a:latin typeface="微软雅黑" panose="020B0503020204020204" charset="-122"/>
                <a:ea typeface="微软雅黑" panose="020B0503020204020204" charset="-122"/>
              </a:rPr>
              <a:t>学科</a:t>
            </a:r>
            <a:r>
              <a:rPr lang="zh-CN" altLang="en-US" sz="2800" b="1" spc="226" dirty="0" smtClean="0">
                <a:solidFill>
                  <a:schemeClr val="tx1">
                    <a:lumMod val="85000"/>
                    <a:lumOff val="15000"/>
                  </a:schemeClr>
                </a:solidFill>
                <a:latin typeface="微软雅黑" panose="020B0503020204020204" charset="-122"/>
                <a:ea typeface="微软雅黑" panose="020B0503020204020204" charset="-122"/>
              </a:rPr>
              <a:t>：历史</a:t>
            </a:r>
            <a:endParaRPr lang="zh-CN" altLang="en-US" sz="2800" b="1" spc="226" dirty="0">
              <a:solidFill>
                <a:schemeClr val="tx1">
                  <a:lumMod val="85000"/>
                  <a:lumOff val="15000"/>
                </a:schemeClr>
              </a:solidFill>
              <a:latin typeface="微软雅黑" panose="020B0503020204020204" charset="-122"/>
              <a:ea typeface="微软雅黑" panose="020B0503020204020204" charset="-122"/>
            </a:endParaRPr>
          </a:p>
          <a:p>
            <a:pPr algn="l">
              <a:lnSpc>
                <a:spcPct val="150000"/>
              </a:lnSpc>
            </a:pPr>
            <a:r>
              <a:rPr lang="zh-CN" altLang="en-US" sz="2800" b="1" spc="226" dirty="0">
                <a:solidFill>
                  <a:schemeClr val="tx1">
                    <a:lumMod val="85000"/>
                    <a:lumOff val="15000"/>
                  </a:schemeClr>
                </a:solidFill>
                <a:latin typeface="微软雅黑" panose="020B0503020204020204" charset="-122"/>
                <a:ea typeface="微软雅黑" panose="020B0503020204020204" charset="-122"/>
              </a:rPr>
              <a:t>年级</a:t>
            </a:r>
            <a:r>
              <a:rPr lang="zh-CN" altLang="en-US" sz="2800" b="1" spc="226" dirty="0" smtClean="0">
                <a:solidFill>
                  <a:schemeClr val="tx1">
                    <a:lumMod val="85000"/>
                    <a:lumOff val="15000"/>
                  </a:schemeClr>
                </a:solidFill>
                <a:latin typeface="微软雅黑" panose="020B0503020204020204" charset="-122"/>
                <a:ea typeface="微软雅黑" panose="020B0503020204020204" charset="-122"/>
              </a:rPr>
              <a:t>：高一</a:t>
            </a:r>
            <a:endParaRPr lang="zh-CN" altLang="en-US" sz="2800" b="1" spc="226" dirty="0">
              <a:solidFill>
                <a:schemeClr val="tx1">
                  <a:lumMod val="85000"/>
                  <a:lumOff val="15000"/>
                </a:schemeClr>
              </a:solidFill>
              <a:latin typeface="微软雅黑" panose="020B0503020204020204" charset="-122"/>
              <a:ea typeface="微软雅黑" panose="020B0503020204020204" charset="-122"/>
            </a:endParaRPr>
          </a:p>
          <a:p>
            <a:pPr algn="l">
              <a:lnSpc>
                <a:spcPct val="150000"/>
              </a:lnSpc>
            </a:pPr>
            <a:r>
              <a:rPr lang="zh-CN" altLang="en-US" sz="2800" b="1" spc="226" dirty="0">
                <a:solidFill>
                  <a:schemeClr val="tx1">
                    <a:lumMod val="85000"/>
                    <a:lumOff val="15000"/>
                  </a:schemeClr>
                </a:solidFill>
                <a:latin typeface="微软雅黑" panose="020B0503020204020204" charset="-122"/>
                <a:ea typeface="微软雅黑" panose="020B0503020204020204" charset="-122"/>
              </a:rPr>
              <a:t>单位：北京汇文中学朝阳垂杨柳分校</a:t>
            </a:r>
            <a:endParaRPr lang="zh-CN" altLang="en-US" sz="2800" b="1" spc="226" dirty="0">
              <a:solidFill>
                <a:schemeClr val="tx1">
                  <a:lumMod val="85000"/>
                  <a:lumOff val="15000"/>
                </a:schemeClr>
              </a:solidFill>
              <a:latin typeface="微软雅黑" panose="020B0503020204020204" charset="-122"/>
              <a:ea typeface="微软雅黑" panose="020B0503020204020204" charset="-122"/>
            </a:endParaRPr>
          </a:p>
          <a:p>
            <a:pPr algn="l">
              <a:lnSpc>
                <a:spcPct val="150000"/>
              </a:lnSpc>
            </a:pPr>
            <a:r>
              <a:rPr lang="zh-CN" altLang="en-US" sz="2800" b="1" spc="226" dirty="0">
                <a:solidFill>
                  <a:schemeClr val="tx1">
                    <a:lumMod val="85000"/>
                    <a:lumOff val="15000"/>
                  </a:schemeClr>
                </a:solidFill>
                <a:latin typeface="微软雅黑" panose="020B0503020204020204" charset="-122"/>
                <a:ea typeface="微软雅黑" panose="020B0503020204020204" charset="-122"/>
              </a:rPr>
              <a:t>作者：胡敬超</a:t>
            </a:r>
            <a:endParaRPr lang="en-US" altLang="zh-CN" sz="2800" b="1" spc="226" dirty="0">
              <a:solidFill>
                <a:schemeClr val="tx1">
                  <a:lumMod val="85000"/>
                  <a:lumOff val="15000"/>
                </a:schemeClr>
              </a:solidFill>
              <a:latin typeface="微软雅黑" panose="020B0503020204020204" charset="-122"/>
              <a:ea typeface="微软雅黑" panose="020B0503020204020204" charset="-122"/>
            </a:endParaRP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l="3416" t="12045" r="31981" b="24572"/>
          <a:stretch>
            <a:fillRect/>
          </a:stretch>
        </p:blipFill>
        <p:spPr>
          <a:xfrm>
            <a:off x="7008805" y="4691695"/>
            <a:ext cx="1636467" cy="1456425"/>
          </a:xfrm>
          <a:prstGeom prst="rect">
            <a:avLst/>
          </a:prstGeom>
        </p:spPr>
      </p:pic>
      <p:pic>
        <p:nvPicPr>
          <p:cNvPr id="2" name="图片 1" descr="111 (2)"/>
          <p:cNvPicPr>
            <a:picLocks noChangeAspect="1"/>
          </p:cNvPicPr>
          <p:nvPr/>
        </p:nvPicPr>
        <p:blipFill>
          <a:blip r:embed="rId3"/>
          <a:stretch>
            <a:fillRect/>
          </a:stretch>
        </p:blipFill>
        <p:spPr>
          <a:xfrm>
            <a:off x="227305" y="1048696"/>
            <a:ext cx="5268236" cy="655711"/>
          </a:xfrm>
          <a:prstGeom prst="rect">
            <a:avLst/>
          </a:prstGeom>
        </p:spPr>
      </p:pic>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145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19">
                                            <p:txEl>
                                              <p:pRg st="1" end="1"/>
                                            </p:txEl>
                                          </p:spTgt>
                                        </p:tgtEl>
                                        <p:attrNameLst>
                                          <p:attrName>style.visibility</p:attrName>
                                        </p:attrNameLst>
                                      </p:cBhvr>
                                      <p:to>
                                        <p:strVal val="visible"/>
                                      </p:to>
                                    </p:set>
                                    <p:anim calcmode="lin" valueType="num">
                                      <p:cBhvr>
                                        <p:cTn id="15" dur="500" fill="hold"/>
                                        <p:tgtEl>
                                          <p:spTgt spid="1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9">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1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9">
                                            <p:txEl>
                                              <p:pRg st="1" end="1"/>
                                            </p:txEl>
                                          </p:spTgt>
                                        </p:tgtEl>
                                      </p:cBhvr>
                                    </p:animEffect>
                                  </p:childTnLst>
                                </p:cTn>
                              </p:par>
                            </p:childTnLst>
                          </p:cTn>
                        </p:par>
                        <p:par>
                          <p:cTn id="20" fill="hold">
                            <p:stCondLst>
                              <p:cond delay="2900"/>
                            </p:stCondLst>
                            <p:childTnLst>
                              <p:par>
                                <p:cTn id="21" presetID="22" presetClass="entr" presetSubtype="8" fill="hold" nodeType="after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animEffect transition="in" filter="wipe(left)">
                                      <p:cBhvr>
                                        <p:cTn id="23" dur="500"/>
                                        <p:tgtEl>
                                          <p:spTgt spid="20">
                                            <p:txEl>
                                              <p:pRg st="0" end="0"/>
                                            </p:txEl>
                                          </p:spTgt>
                                        </p:tgtEl>
                                      </p:cBhvr>
                                    </p:animEffect>
                                  </p:childTnLst>
                                </p:cTn>
                              </p:par>
                            </p:childTnLst>
                          </p:cTn>
                        </p:par>
                        <p:par>
                          <p:cTn id="24" fill="hold">
                            <p:stCondLst>
                              <p:cond delay="3400"/>
                            </p:stCondLst>
                            <p:childTnLst>
                              <p:par>
                                <p:cTn id="25" presetID="22" presetClass="entr" presetSubtype="8" fill="hold" nodeType="afterEffect">
                                  <p:stCondLst>
                                    <p:cond delay="0"/>
                                  </p:stCondLst>
                                  <p:childTnLst>
                                    <p:set>
                                      <p:cBhvr>
                                        <p:cTn id="26" dur="1" fill="hold">
                                          <p:stCondLst>
                                            <p:cond delay="0"/>
                                          </p:stCondLst>
                                        </p:cTn>
                                        <p:tgtEl>
                                          <p:spTgt spid="20">
                                            <p:txEl>
                                              <p:pRg st="1" end="1"/>
                                            </p:txEl>
                                          </p:spTgt>
                                        </p:tgtEl>
                                        <p:attrNameLst>
                                          <p:attrName>style.visibility</p:attrName>
                                        </p:attrNameLst>
                                      </p:cBhvr>
                                      <p:to>
                                        <p:strVal val="visible"/>
                                      </p:to>
                                    </p:set>
                                    <p:animEffect transition="in" filter="wipe(left)">
                                      <p:cBhvr>
                                        <p:cTn id="27" dur="500"/>
                                        <p:tgtEl>
                                          <p:spTgt spid="20">
                                            <p:txEl>
                                              <p:pRg st="1" end="1"/>
                                            </p:txEl>
                                          </p:spTgt>
                                        </p:tgtEl>
                                      </p:cBhvr>
                                    </p:animEffect>
                                  </p:childTnLst>
                                </p:cTn>
                              </p:par>
                            </p:childTnLst>
                          </p:cTn>
                        </p:par>
                        <p:par>
                          <p:cTn id="28" fill="hold">
                            <p:stCondLst>
                              <p:cond delay="3900"/>
                            </p:stCondLst>
                            <p:childTnLst>
                              <p:par>
                                <p:cTn id="29" presetID="22" presetClass="entr" presetSubtype="8" fill="hold" nodeType="afterEffect">
                                  <p:stCondLst>
                                    <p:cond delay="0"/>
                                  </p:stCondLst>
                                  <p:childTnLst>
                                    <p:set>
                                      <p:cBhvr>
                                        <p:cTn id="30" dur="1" fill="hold">
                                          <p:stCondLst>
                                            <p:cond delay="0"/>
                                          </p:stCondLst>
                                        </p:cTn>
                                        <p:tgtEl>
                                          <p:spTgt spid="20">
                                            <p:txEl>
                                              <p:pRg st="2" end="2"/>
                                            </p:txEl>
                                          </p:spTgt>
                                        </p:tgtEl>
                                        <p:attrNameLst>
                                          <p:attrName>style.visibility</p:attrName>
                                        </p:attrNameLst>
                                      </p:cBhvr>
                                      <p:to>
                                        <p:strVal val="visible"/>
                                      </p:to>
                                    </p:set>
                                    <p:animEffect transition="in" filter="wipe(left)">
                                      <p:cBhvr>
                                        <p:cTn id="31" dur="500"/>
                                        <p:tgtEl>
                                          <p:spTgt spid="20">
                                            <p:txEl>
                                              <p:pRg st="2" end="2"/>
                                            </p:txEl>
                                          </p:spTgt>
                                        </p:tgtEl>
                                      </p:cBhvr>
                                    </p:animEffect>
                                  </p:childTnLst>
                                </p:cTn>
                              </p:par>
                            </p:childTnLst>
                          </p:cTn>
                        </p:par>
                        <p:par>
                          <p:cTn id="32" fill="hold">
                            <p:stCondLst>
                              <p:cond delay="4400"/>
                            </p:stCondLst>
                            <p:childTnLst>
                              <p:par>
                                <p:cTn id="33" presetID="22" presetClass="entr" presetSubtype="8" fill="hold" nodeType="afterEffect">
                                  <p:stCondLst>
                                    <p:cond delay="0"/>
                                  </p:stCondLst>
                                  <p:childTnLst>
                                    <p:set>
                                      <p:cBhvr>
                                        <p:cTn id="34" dur="1" fill="hold">
                                          <p:stCondLst>
                                            <p:cond delay="0"/>
                                          </p:stCondLst>
                                        </p:cTn>
                                        <p:tgtEl>
                                          <p:spTgt spid="20">
                                            <p:txEl>
                                              <p:pRg st="3" end="3"/>
                                            </p:txEl>
                                          </p:spTgt>
                                        </p:tgtEl>
                                        <p:attrNameLst>
                                          <p:attrName>style.visibility</p:attrName>
                                        </p:attrNameLst>
                                      </p:cBhvr>
                                      <p:to>
                                        <p:strVal val="visible"/>
                                      </p:to>
                                    </p:set>
                                    <p:animEffect transition="in" filter="wipe(left)">
                                      <p:cBhvr>
                                        <p:cTn id="35" dur="500"/>
                                        <p:tgtEl>
                                          <p:spTgt spid="20">
                                            <p:txEl>
                                              <p:pRg st="3" end="3"/>
                                            </p:txEl>
                                          </p:spTgt>
                                        </p:tgtEl>
                                      </p:cBhvr>
                                    </p:animEffect>
                                  </p:childTnLst>
                                </p:cTn>
                              </p:par>
                            </p:childTnLst>
                          </p:cTn>
                        </p:par>
                        <p:par>
                          <p:cTn id="36" fill="hold">
                            <p:stCondLst>
                              <p:cond delay="4900"/>
                            </p:stCondLst>
                            <p:childTnLst>
                              <p:par>
                                <p:cTn id="37" presetID="22" presetClass="entr" presetSubtype="8" fill="hold" nodeType="afterEffect">
                                  <p:stCondLst>
                                    <p:cond delay="0"/>
                                  </p:stCondLst>
                                  <p:childTnLst>
                                    <p:set>
                                      <p:cBhvr>
                                        <p:cTn id="38" dur="1" fill="hold">
                                          <p:stCondLst>
                                            <p:cond delay="0"/>
                                          </p:stCondLst>
                                        </p:cTn>
                                        <p:tgtEl>
                                          <p:spTgt spid="20">
                                            <p:txEl>
                                              <p:pRg st="4" end="4"/>
                                            </p:txEl>
                                          </p:spTgt>
                                        </p:tgtEl>
                                        <p:attrNameLst>
                                          <p:attrName>style.visibility</p:attrName>
                                        </p:attrNameLst>
                                      </p:cBhvr>
                                      <p:to>
                                        <p:strVal val="visible"/>
                                      </p:to>
                                    </p:set>
                                    <p:animEffect transition="in" filter="wipe(left)">
                                      <p:cBhvr>
                                        <p:cTn id="39" dur="500"/>
                                        <p:tgtEl>
                                          <p:spTgt spid="20">
                                            <p:txEl>
                                              <p:pRg st="4" end="4"/>
                                            </p:txEl>
                                          </p:spTgt>
                                        </p:tgtEl>
                                      </p:cBhvr>
                                    </p:animEffect>
                                  </p:childTnLst>
                                </p:cTn>
                              </p:par>
                            </p:childTnLst>
                          </p:cTn>
                        </p:par>
                        <p:par>
                          <p:cTn id="40" fill="hold">
                            <p:stCondLst>
                              <p:cond delay="5400"/>
                            </p:stCondLst>
                            <p:childTnLst>
                              <p:par>
                                <p:cTn id="41" presetID="22" presetClass="entr" presetSubtype="4"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457200" y="4558030"/>
            <a:ext cx="8229600" cy="1332230"/>
          </a:xfrm>
        </p:spPr>
        <p:txBody>
          <a:bodyPr/>
          <a:p>
            <a:endParaRPr lang="zh-CN" altLang="en-US"/>
          </a:p>
        </p:txBody>
      </p:sp>
      <p:pic>
        <p:nvPicPr>
          <p:cNvPr id="4" name="图片 3" descr="西周分封示意图"/>
          <p:cNvPicPr>
            <a:picLocks noChangeAspect="1"/>
          </p:cNvPicPr>
          <p:nvPr/>
        </p:nvPicPr>
        <p:blipFill>
          <a:blip r:embed="rId1"/>
          <a:stretch>
            <a:fillRect/>
          </a:stretch>
        </p:blipFill>
        <p:spPr>
          <a:xfrm>
            <a:off x="4306570" y="530225"/>
            <a:ext cx="4067175" cy="2675255"/>
          </a:xfrm>
          <a:prstGeom prst="rect">
            <a:avLst/>
          </a:prstGeom>
        </p:spPr>
      </p:pic>
      <p:grpSp>
        <p:nvGrpSpPr>
          <p:cNvPr id="77910" name="组合 77909"/>
          <p:cNvGrpSpPr/>
          <p:nvPr/>
        </p:nvGrpSpPr>
        <p:grpSpPr>
          <a:xfrm>
            <a:off x="199390" y="425450"/>
            <a:ext cx="4107180" cy="2860040"/>
            <a:chOff x="144" y="441"/>
            <a:chExt cx="4944" cy="3447"/>
          </a:xfrm>
        </p:grpSpPr>
        <p:grpSp>
          <p:nvGrpSpPr>
            <p:cNvPr id="77826" name="组合 77825"/>
            <p:cNvGrpSpPr/>
            <p:nvPr/>
          </p:nvGrpSpPr>
          <p:grpSpPr>
            <a:xfrm>
              <a:off x="1051" y="441"/>
              <a:ext cx="4037" cy="3447"/>
              <a:chOff x="768" y="916"/>
              <a:chExt cx="3452" cy="2834"/>
            </a:xfrm>
          </p:grpSpPr>
          <p:sp>
            <p:nvSpPr>
              <p:cNvPr id="77827" name="等腰三角形 77826"/>
              <p:cNvSpPr/>
              <p:nvPr/>
            </p:nvSpPr>
            <p:spPr>
              <a:xfrm>
                <a:off x="768" y="916"/>
                <a:ext cx="3452" cy="2834"/>
              </a:xfrm>
              <a:prstGeom prst="triangle">
                <a:avLst>
                  <a:gd name="adj" fmla="val 50000"/>
                </a:avLst>
              </a:prstGeom>
              <a:solidFill>
                <a:srgbClr val="D1EDFF"/>
              </a:solidFill>
              <a:ln w="19050" cap="flat" cmpd="sng">
                <a:solidFill>
                  <a:schemeClr val="tx1"/>
                </a:solidFill>
                <a:prstDash val="solid"/>
                <a:miter/>
                <a:headEnd type="none" w="med" len="med"/>
                <a:tailEnd type="none" w="med" len="med"/>
              </a:ln>
            </p:spPr>
            <p:txBody>
              <a:bodyPr/>
              <a:p>
                <a:endParaRPr lang="zh-CN" altLang="en-US"/>
              </a:p>
            </p:txBody>
          </p:sp>
          <p:sp>
            <p:nvSpPr>
              <p:cNvPr id="77828" name="直接连接符 77827"/>
              <p:cNvSpPr/>
              <p:nvPr/>
            </p:nvSpPr>
            <p:spPr>
              <a:xfrm>
                <a:off x="1968" y="1776"/>
                <a:ext cx="1056" cy="0"/>
              </a:xfrm>
              <a:prstGeom prst="line">
                <a:avLst/>
              </a:prstGeom>
              <a:ln w="19050" cap="flat" cmpd="sng">
                <a:solidFill>
                  <a:schemeClr val="tx1"/>
                </a:solidFill>
                <a:prstDash val="solid"/>
                <a:headEnd type="none" w="med" len="med"/>
                <a:tailEnd type="none" w="med" len="med"/>
              </a:ln>
            </p:spPr>
          </p:sp>
          <p:sp>
            <p:nvSpPr>
              <p:cNvPr id="77829" name="直接连接符 77828"/>
              <p:cNvSpPr/>
              <p:nvPr/>
            </p:nvSpPr>
            <p:spPr>
              <a:xfrm>
                <a:off x="1680" y="2208"/>
                <a:ext cx="1584" cy="0"/>
              </a:xfrm>
              <a:prstGeom prst="line">
                <a:avLst/>
              </a:prstGeom>
              <a:ln w="19050" cap="flat" cmpd="sng">
                <a:solidFill>
                  <a:schemeClr val="tx1"/>
                </a:solidFill>
                <a:prstDash val="solid"/>
                <a:headEnd type="none" w="med" len="med"/>
                <a:tailEnd type="none" w="med" len="med"/>
              </a:ln>
            </p:spPr>
          </p:sp>
          <p:sp>
            <p:nvSpPr>
              <p:cNvPr id="77830" name="直接连接符 77829"/>
              <p:cNvSpPr/>
              <p:nvPr/>
            </p:nvSpPr>
            <p:spPr>
              <a:xfrm>
                <a:off x="1392" y="2688"/>
                <a:ext cx="2160" cy="0"/>
              </a:xfrm>
              <a:prstGeom prst="line">
                <a:avLst/>
              </a:prstGeom>
              <a:ln w="19050" cap="flat" cmpd="sng">
                <a:solidFill>
                  <a:schemeClr val="tx1"/>
                </a:solidFill>
                <a:prstDash val="solid"/>
                <a:headEnd type="none" w="med" len="med"/>
                <a:tailEnd type="none" w="med" len="med"/>
              </a:ln>
            </p:spPr>
          </p:sp>
          <p:sp>
            <p:nvSpPr>
              <p:cNvPr id="77831" name="直接连接符 77830"/>
              <p:cNvSpPr/>
              <p:nvPr/>
            </p:nvSpPr>
            <p:spPr>
              <a:xfrm>
                <a:off x="1104" y="3216"/>
                <a:ext cx="2784" cy="0"/>
              </a:xfrm>
              <a:prstGeom prst="line">
                <a:avLst/>
              </a:prstGeom>
              <a:ln w="19050" cap="flat" cmpd="sng">
                <a:solidFill>
                  <a:schemeClr val="tx1"/>
                </a:solidFill>
                <a:prstDash val="solid"/>
                <a:headEnd type="none" w="med" len="med"/>
                <a:tailEnd type="none" w="med" len="med"/>
              </a:ln>
            </p:spPr>
          </p:sp>
        </p:grpSp>
        <p:pic>
          <p:nvPicPr>
            <p:cNvPr id="77835" name="图片 77834" descr="天子"/>
            <p:cNvPicPr preferRelativeResize="0">
              <a:picLocks noChangeAspect="1"/>
            </p:cNvPicPr>
            <p:nvPr/>
          </p:nvPicPr>
          <p:blipFill>
            <a:blip r:embed="rId2"/>
            <a:stretch>
              <a:fillRect/>
            </a:stretch>
          </p:blipFill>
          <p:spPr>
            <a:xfrm>
              <a:off x="2916" y="833"/>
              <a:ext cx="243" cy="546"/>
            </a:xfrm>
            <a:prstGeom prst="rect">
              <a:avLst/>
            </a:prstGeom>
            <a:noFill/>
            <a:ln w="9525">
              <a:noFill/>
            </a:ln>
          </p:spPr>
        </p:pic>
        <p:grpSp>
          <p:nvGrpSpPr>
            <p:cNvPr id="77836" name="组合 77835"/>
            <p:cNvGrpSpPr/>
            <p:nvPr/>
          </p:nvGrpSpPr>
          <p:grpSpPr>
            <a:xfrm>
              <a:off x="144" y="768"/>
              <a:ext cx="810" cy="480"/>
              <a:chOff x="4512" y="1184"/>
              <a:chExt cx="793" cy="544"/>
            </a:xfrm>
          </p:grpSpPr>
          <p:sp>
            <p:nvSpPr>
              <p:cNvPr id="77837" name="文本框 77836"/>
              <p:cNvSpPr txBox="1"/>
              <p:nvPr/>
            </p:nvSpPr>
            <p:spPr>
              <a:xfrm>
                <a:off x="4512" y="1184"/>
                <a:ext cx="793" cy="544"/>
              </a:xfrm>
              <a:prstGeom prst="rect">
                <a:avLst/>
              </a:prstGeom>
              <a:solidFill>
                <a:schemeClr val="bg1"/>
              </a:solidFill>
              <a:ln w="9525" cap="flat" cmpd="sng">
                <a:solidFill>
                  <a:srgbClr val="FF0000"/>
                </a:solidFill>
                <a:prstDash val="solid"/>
                <a:miter/>
                <a:headEnd type="none" w="med" len="med"/>
                <a:tailEnd type="none" w="med" len="med"/>
              </a:ln>
            </p:spPr>
            <p:txBody>
              <a:bodyPr wrap="none" lIns="0" tIns="0" rIns="0" bIns="3600" anchor="ctr"/>
              <a:p>
                <a:r>
                  <a:rPr lang="zh-TW" altLang="en-US" sz="2000" b="1" dirty="0">
                    <a:latin typeface="仿宋_GB2312" pitchFamily="49" charset="-122"/>
                    <a:ea typeface="仿宋_GB2312" pitchFamily="49" charset="-122"/>
                  </a:rPr>
                  <a:t>天子</a:t>
                </a:r>
                <a:r>
                  <a:rPr lang="zh-TW" altLang="zh-CN" sz="2800" b="1" dirty="0">
                    <a:latin typeface="仿宋_GB2312" pitchFamily="49" charset="-122"/>
                    <a:ea typeface="仿宋_GB2312" pitchFamily="49" charset="-122"/>
                  </a:rPr>
                  <a:t> </a:t>
                </a:r>
                <a:endParaRPr lang="zh-TW" altLang="en-US" sz="2800" b="1">
                  <a:latin typeface="仿宋_GB2312" pitchFamily="49" charset="-122"/>
                  <a:ea typeface="仿宋_GB2312" pitchFamily="49" charset="-122"/>
                </a:endParaRPr>
              </a:p>
            </p:txBody>
          </p:sp>
          <p:pic>
            <p:nvPicPr>
              <p:cNvPr id="77838" name="图片 77837" descr="天子"/>
              <p:cNvPicPr preferRelativeResize="0">
                <a:picLocks noChangeAspect="1"/>
              </p:cNvPicPr>
              <p:nvPr/>
            </p:nvPicPr>
            <p:blipFill>
              <a:blip r:embed="rId2"/>
              <a:stretch>
                <a:fillRect/>
              </a:stretch>
            </p:blipFill>
            <p:spPr>
              <a:xfrm>
                <a:off x="5088" y="1248"/>
                <a:ext cx="154" cy="372"/>
              </a:xfrm>
              <a:prstGeom prst="rect">
                <a:avLst/>
              </a:prstGeom>
              <a:noFill/>
              <a:ln w="9525">
                <a:noFill/>
              </a:ln>
            </p:spPr>
          </p:pic>
        </p:grpSp>
        <p:grpSp>
          <p:nvGrpSpPr>
            <p:cNvPr id="77863" name="组合 77862"/>
            <p:cNvGrpSpPr/>
            <p:nvPr/>
          </p:nvGrpSpPr>
          <p:grpSpPr>
            <a:xfrm>
              <a:off x="1887" y="2857"/>
              <a:ext cx="2387" cy="390"/>
              <a:chOff x="1392" y="2783"/>
              <a:chExt cx="2201" cy="344"/>
            </a:xfrm>
          </p:grpSpPr>
          <p:pic>
            <p:nvPicPr>
              <p:cNvPr id="77864" name="图片 77863" descr="士大夫"/>
              <p:cNvPicPr preferRelativeResize="0">
                <a:picLocks noChangeAspect="1"/>
              </p:cNvPicPr>
              <p:nvPr/>
            </p:nvPicPr>
            <p:blipFill>
              <a:blip r:embed="rId3"/>
              <a:stretch>
                <a:fillRect/>
              </a:stretch>
            </p:blipFill>
            <p:spPr>
              <a:xfrm>
                <a:off x="1392" y="2783"/>
                <a:ext cx="137" cy="344"/>
              </a:xfrm>
              <a:prstGeom prst="rect">
                <a:avLst/>
              </a:prstGeom>
              <a:noFill/>
              <a:ln w="9525">
                <a:noFill/>
              </a:ln>
            </p:spPr>
          </p:pic>
          <p:pic>
            <p:nvPicPr>
              <p:cNvPr id="77865" name="图片 77864" descr="士大夫"/>
              <p:cNvPicPr preferRelativeResize="0">
                <a:picLocks noChangeAspect="1"/>
              </p:cNvPicPr>
              <p:nvPr/>
            </p:nvPicPr>
            <p:blipFill>
              <a:blip r:embed="rId3"/>
              <a:stretch>
                <a:fillRect/>
              </a:stretch>
            </p:blipFill>
            <p:spPr>
              <a:xfrm>
                <a:off x="1564" y="2783"/>
                <a:ext cx="137" cy="344"/>
              </a:xfrm>
              <a:prstGeom prst="rect">
                <a:avLst/>
              </a:prstGeom>
              <a:noFill/>
              <a:ln w="9525">
                <a:noFill/>
              </a:ln>
            </p:spPr>
          </p:pic>
          <p:pic>
            <p:nvPicPr>
              <p:cNvPr id="77866" name="图片 77865" descr="士大夫"/>
              <p:cNvPicPr preferRelativeResize="0">
                <a:picLocks noChangeAspect="1"/>
              </p:cNvPicPr>
              <p:nvPr/>
            </p:nvPicPr>
            <p:blipFill>
              <a:blip r:embed="rId3"/>
              <a:stretch>
                <a:fillRect/>
              </a:stretch>
            </p:blipFill>
            <p:spPr>
              <a:xfrm>
                <a:off x="1736" y="2783"/>
                <a:ext cx="137" cy="344"/>
              </a:xfrm>
              <a:prstGeom prst="rect">
                <a:avLst/>
              </a:prstGeom>
              <a:noFill/>
              <a:ln w="9525">
                <a:noFill/>
              </a:ln>
            </p:spPr>
          </p:pic>
          <p:pic>
            <p:nvPicPr>
              <p:cNvPr id="77867" name="图片 77866" descr="士大夫"/>
              <p:cNvPicPr preferRelativeResize="0">
                <a:picLocks noChangeAspect="1"/>
              </p:cNvPicPr>
              <p:nvPr/>
            </p:nvPicPr>
            <p:blipFill>
              <a:blip r:embed="rId3"/>
              <a:stretch>
                <a:fillRect/>
              </a:stretch>
            </p:blipFill>
            <p:spPr>
              <a:xfrm>
                <a:off x="1908" y="2783"/>
                <a:ext cx="137" cy="344"/>
              </a:xfrm>
              <a:prstGeom prst="rect">
                <a:avLst/>
              </a:prstGeom>
              <a:noFill/>
              <a:ln w="9525">
                <a:noFill/>
              </a:ln>
            </p:spPr>
          </p:pic>
          <p:pic>
            <p:nvPicPr>
              <p:cNvPr id="77868" name="图片 77867" descr="士大夫"/>
              <p:cNvPicPr preferRelativeResize="0">
                <a:picLocks noChangeAspect="1"/>
              </p:cNvPicPr>
              <p:nvPr/>
            </p:nvPicPr>
            <p:blipFill>
              <a:blip r:embed="rId3"/>
              <a:stretch>
                <a:fillRect/>
              </a:stretch>
            </p:blipFill>
            <p:spPr>
              <a:xfrm>
                <a:off x="2080" y="2783"/>
                <a:ext cx="137" cy="344"/>
              </a:xfrm>
              <a:prstGeom prst="rect">
                <a:avLst/>
              </a:prstGeom>
              <a:noFill/>
              <a:ln w="9525">
                <a:noFill/>
              </a:ln>
            </p:spPr>
          </p:pic>
          <p:pic>
            <p:nvPicPr>
              <p:cNvPr id="77869" name="图片 77868" descr="士大夫"/>
              <p:cNvPicPr preferRelativeResize="0">
                <a:picLocks noChangeAspect="1"/>
              </p:cNvPicPr>
              <p:nvPr/>
            </p:nvPicPr>
            <p:blipFill>
              <a:blip r:embed="rId3"/>
              <a:stretch>
                <a:fillRect/>
              </a:stretch>
            </p:blipFill>
            <p:spPr>
              <a:xfrm>
                <a:off x="2252" y="2783"/>
                <a:ext cx="137" cy="344"/>
              </a:xfrm>
              <a:prstGeom prst="rect">
                <a:avLst/>
              </a:prstGeom>
              <a:noFill/>
              <a:ln w="9525">
                <a:noFill/>
              </a:ln>
            </p:spPr>
          </p:pic>
          <p:pic>
            <p:nvPicPr>
              <p:cNvPr id="77870" name="图片 77869" descr="士大夫"/>
              <p:cNvPicPr preferRelativeResize="0">
                <a:picLocks noChangeAspect="1"/>
              </p:cNvPicPr>
              <p:nvPr/>
            </p:nvPicPr>
            <p:blipFill>
              <a:blip r:embed="rId3"/>
              <a:stretch>
                <a:fillRect/>
              </a:stretch>
            </p:blipFill>
            <p:spPr>
              <a:xfrm>
                <a:off x="2424" y="2783"/>
                <a:ext cx="137" cy="344"/>
              </a:xfrm>
              <a:prstGeom prst="rect">
                <a:avLst/>
              </a:prstGeom>
              <a:noFill/>
              <a:ln w="9525">
                <a:noFill/>
              </a:ln>
            </p:spPr>
          </p:pic>
          <p:pic>
            <p:nvPicPr>
              <p:cNvPr id="77871" name="图片 77870" descr="士大夫"/>
              <p:cNvPicPr preferRelativeResize="0">
                <a:picLocks noChangeAspect="1"/>
              </p:cNvPicPr>
              <p:nvPr/>
            </p:nvPicPr>
            <p:blipFill>
              <a:blip r:embed="rId3"/>
              <a:stretch>
                <a:fillRect/>
              </a:stretch>
            </p:blipFill>
            <p:spPr>
              <a:xfrm>
                <a:off x="3112" y="2783"/>
                <a:ext cx="137" cy="344"/>
              </a:xfrm>
              <a:prstGeom prst="rect">
                <a:avLst/>
              </a:prstGeom>
              <a:noFill/>
              <a:ln w="9525">
                <a:noFill/>
              </a:ln>
            </p:spPr>
          </p:pic>
          <p:pic>
            <p:nvPicPr>
              <p:cNvPr id="77872" name="图片 77871" descr="士大夫"/>
              <p:cNvPicPr preferRelativeResize="0">
                <a:picLocks noChangeAspect="1"/>
              </p:cNvPicPr>
              <p:nvPr/>
            </p:nvPicPr>
            <p:blipFill>
              <a:blip r:embed="rId3"/>
              <a:stretch>
                <a:fillRect/>
              </a:stretch>
            </p:blipFill>
            <p:spPr>
              <a:xfrm>
                <a:off x="2768" y="2783"/>
                <a:ext cx="137" cy="344"/>
              </a:xfrm>
              <a:prstGeom prst="rect">
                <a:avLst/>
              </a:prstGeom>
              <a:noFill/>
              <a:ln w="9525">
                <a:noFill/>
              </a:ln>
            </p:spPr>
          </p:pic>
          <p:pic>
            <p:nvPicPr>
              <p:cNvPr id="77873" name="图片 77872" descr="士大夫"/>
              <p:cNvPicPr preferRelativeResize="0">
                <a:picLocks noChangeAspect="1"/>
              </p:cNvPicPr>
              <p:nvPr/>
            </p:nvPicPr>
            <p:blipFill>
              <a:blip r:embed="rId3"/>
              <a:stretch>
                <a:fillRect/>
              </a:stretch>
            </p:blipFill>
            <p:spPr>
              <a:xfrm>
                <a:off x="3284" y="2783"/>
                <a:ext cx="137" cy="344"/>
              </a:xfrm>
              <a:prstGeom prst="rect">
                <a:avLst/>
              </a:prstGeom>
              <a:noFill/>
              <a:ln w="9525">
                <a:noFill/>
              </a:ln>
            </p:spPr>
          </p:pic>
          <p:pic>
            <p:nvPicPr>
              <p:cNvPr id="77874" name="图片 77873" descr="士大夫"/>
              <p:cNvPicPr preferRelativeResize="0">
                <a:picLocks noChangeAspect="1"/>
              </p:cNvPicPr>
              <p:nvPr/>
            </p:nvPicPr>
            <p:blipFill>
              <a:blip r:embed="rId3"/>
              <a:stretch>
                <a:fillRect/>
              </a:stretch>
            </p:blipFill>
            <p:spPr>
              <a:xfrm>
                <a:off x="2596" y="2783"/>
                <a:ext cx="137" cy="344"/>
              </a:xfrm>
              <a:prstGeom prst="rect">
                <a:avLst/>
              </a:prstGeom>
              <a:noFill/>
              <a:ln w="9525">
                <a:noFill/>
              </a:ln>
            </p:spPr>
          </p:pic>
          <p:pic>
            <p:nvPicPr>
              <p:cNvPr id="77875" name="图片 77874" descr="士大夫"/>
              <p:cNvPicPr preferRelativeResize="0">
                <a:picLocks noChangeAspect="1"/>
              </p:cNvPicPr>
              <p:nvPr/>
            </p:nvPicPr>
            <p:blipFill>
              <a:blip r:embed="rId3"/>
              <a:stretch>
                <a:fillRect/>
              </a:stretch>
            </p:blipFill>
            <p:spPr>
              <a:xfrm>
                <a:off x="2940" y="2783"/>
                <a:ext cx="137" cy="344"/>
              </a:xfrm>
              <a:prstGeom prst="rect">
                <a:avLst/>
              </a:prstGeom>
              <a:noFill/>
              <a:ln w="9525">
                <a:noFill/>
              </a:ln>
            </p:spPr>
          </p:pic>
          <p:pic>
            <p:nvPicPr>
              <p:cNvPr id="77876" name="图片 77875" descr="士大夫"/>
              <p:cNvPicPr preferRelativeResize="0">
                <a:picLocks noChangeAspect="1"/>
              </p:cNvPicPr>
              <p:nvPr/>
            </p:nvPicPr>
            <p:blipFill>
              <a:blip r:embed="rId3"/>
              <a:stretch>
                <a:fillRect/>
              </a:stretch>
            </p:blipFill>
            <p:spPr>
              <a:xfrm>
                <a:off x="3456" y="2784"/>
                <a:ext cx="137" cy="343"/>
              </a:xfrm>
              <a:prstGeom prst="rect">
                <a:avLst/>
              </a:prstGeom>
              <a:noFill/>
              <a:ln w="9525">
                <a:noFill/>
              </a:ln>
            </p:spPr>
          </p:pic>
        </p:grpSp>
        <p:grpSp>
          <p:nvGrpSpPr>
            <p:cNvPr id="77877" name="组合 77876"/>
            <p:cNvGrpSpPr/>
            <p:nvPr/>
          </p:nvGrpSpPr>
          <p:grpSpPr>
            <a:xfrm>
              <a:off x="144" y="2640"/>
              <a:ext cx="816" cy="480"/>
              <a:chOff x="4512" y="2669"/>
              <a:chExt cx="793" cy="499"/>
            </a:xfrm>
          </p:grpSpPr>
          <p:sp>
            <p:nvSpPr>
              <p:cNvPr id="77878" name="文本框 77877"/>
              <p:cNvSpPr txBox="1"/>
              <p:nvPr/>
            </p:nvSpPr>
            <p:spPr>
              <a:xfrm>
                <a:off x="4512" y="2669"/>
                <a:ext cx="793" cy="499"/>
              </a:xfrm>
              <a:prstGeom prst="rect">
                <a:avLst/>
              </a:prstGeom>
              <a:solidFill>
                <a:schemeClr val="bg1"/>
              </a:solidFill>
              <a:ln w="9525" cap="flat" cmpd="sng">
                <a:solidFill>
                  <a:srgbClr val="FF0000"/>
                </a:solidFill>
                <a:prstDash val="solid"/>
                <a:miter/>
                <a:headEnd type="none" w="med" len="med"/>
                <a:tailEnd type="none" w="med" len="med"/>
              </a:ln>
            </p:spPr>
            <p:txBody>
              <a:bodyPr wrap="none" lIns="0" tIns="0" rIns="0" bIns="3600" anchor="ctr"/>
              <a:p>
                <a:r>
                  <a:rPr lang="zh-TW" altLang="en-US" b="1" dirty="0">
                    <a:latin typeface="仿宋_GB2312" pitchFamily="49" charset="-122"/>
                    <a:ea typeface="仿宋_GB2312" pitchFamily="49" charset="-122"/>
                  </a:rPr>
                  <a:t>  </a:t>
                </a:r>
                <a:r>
                  <a:rPr lang="zh-TW" altLang="en-US" sz="2800" b="1" dirty="0">
                    <a:latin typeface="仿宋_GB2312" pitchFamily="49" charset="-122"/>
                    <a:ea typeface="仿宋_GB2312" pitchFamily="49" charset="-122"/>
                  </a:rPr>
                  <a:t>士</a:t>
                </a:r>
                <a:r>
                  <a:rPr lang="zh-TW" altLang="en-US" b="1" dirty="0">
                    <a:latin typeface="仿宋_GB2312" pitchFamily="49" charset="-122"/>
                    <a:ea typeface="仿宋_GB2312" pitchFamily="49" charset="-122"/>
                  </a:rPr>
                  <a:t>　</a:t>
                </a:r>
                <a:endParaRPr lang="zh-TW" altLang="en-US" b="1">
                  <a:latin typeface="仿宋_GB2312" pitchFamily="49" charset="-122"/>
                  <a:ea typeface="仿宋_GB2312" pitchFamily="49" charset="-122"/>
                </a:endParaRPr>
              </a:p>
            </p:txBody>
          </p:sp>
          <p:pic>
            <p:nvPicPr>
              <p:cNvPr id="77879" name="图片 77878" descr="士大夫"/>
              <p:cNvPicPr preferRelativeResize="0">
                <a:picLocks noChangeAspect="1"/>
              </p:cNvPicPr>
              <p:nvPr/>
            </p:nvPicPr>
            <p:blipFill>
              <a:blip r:embed="rId3"/>
              <a:stretch>
                <a:fillRect/>
              </a:stretch>
            </p:blipFill>
            <p:spPr>
              <a:xfrm>
                <a:off x="5078" y="2733"/>
                <a:ext cx="137" cy="343"/>
              </a:xfrm>
              <a:prstGeom prst="rect">
                <a:avLst/>
              </a:prstGeom>
              <a:noFill/>
              <a:ln w="9525">
                <a:noFill/>
              </a:ln>
            </p:spPr>
          </p:pic>
        </p:grpSp>
        <p:grpSp>
          <p:nvGrpSpPr>
            <p:cNvPr id="77881" name="组合 77880"/>
            <p:cNvGrpSpPr/>
            <p:nvPr/>
          </p:nvGrpSpPr>
          <p:grpSpPr>
            <a:xfrm>
              <a:off x="1524" y="3408"/>
              <a:ext cx="3010" cy="423"/>
              <a:chOff x="1101" y="3312"/>
              <a:chExt cx="2775" cy="372"/>
            </a:xfrm>
          </p:grpSpPr>
          <p:pic>
            <p:nvPicPr>
              <p:cNvPr id="77882" name="图片 77881" descr="庶人"/>
              <p:cNvPicPr preferRelativeResize="0">
                <a:picLocks noChangeAspect="1"/>
              </p:cNvPicPr>
              <p:nvPr/>
            </p:nvPicPr>
            <p:blipFill>
              <a:blip r:embed="rId4"/>
              <a:stretch>
                <a:fillRect/>
              </a:stretch>
            </p:blipFill>
            <p:spPr>
              <a:xfrm>
                <a:off x="1101" y="3312"/>
                <a:ext cx="135" cy="372"/>
              </a:xfrm>
              <a:prstGeom prst="rect">
                <a:avLst/>
              </a:prstGeom>
              <a:noFill/>
              <a:ln w="9525">
                <a:noFill/>
              </a:ln>
            </p:spPr>
          </p:pic>
          <p:pic>
            <p:nvPicPr>
              <p:cNvPr id="77883" name="图片 77882" descr="庶人"/>
              <p:cNvPicPr preferRelativeResize="0">
                <a:picLocks noChangeAspect="1"/>
              </p:cNvPicPr>
              <p:nvPr/>
            </p:nvPicPr>
            <p:blipFill>
              <a:blip r:embed="rId4"/>
              <a:stretch>
                <a:fillRect/>
              </a:stretch>
            </p:blipFill>
            <p:spPr>
              <a:xfrm>
                <a:off x="3741" y="3312"/>
                <a:ext cx="135" cy="372"/>
              </a:xfrm>
              <a:prstGeom prst="rect">
                <a:avLst/>
              </a:prstGeom>
              <a:noFill/>
              <a:ln w="9525">
                <a:noFill/>
              </a:ln>
            </p:spPr>
          </p:pic>
          <p:pic>
            <p:nvPicPr>
              <p:cNvPr id="77884" name="图片 77883" descr="庶人"/>
              <p:cNvPicPr preferRelativeResize="0">
                <a:picLocks noChangeAspect="1"/>
              </p:cNvPicPr>
              <p:nvPr/>
            </p:nvPicPr>
            <p:blipFill>
              <a:blip r:embed="rId4"/>
              <a:stretch>
                <a:fillRect/>
              </a:stretch>
            </p:blipFill>
            <p:spPr>
              <a:xfrm>
                <a:off x="1266" y="3312"/>
                <a:ext cx="135" cy="372"/>
              </a:xfrm>
              <a:prstGeom prst="rect">
                <a:avLst/>
              </a:prstGeom>
              <a:noFill/>
              <a:ln w="9525">
                <a:noFill/>
              </a:ln>
            </p:spPr>
          </p:pic>
          <p:pic>
            <p:nvPicPr>
              <p:cNvPr id="77885" name="图片 77884" descr="庶人"/>
              <p:cNvPicPr preferRelativeResize="0">
                <a:picLocks noChangeAspect="1"/>
              </p:cNvPicPr>
              <p:nvPr/>
            </p:nvPicPr>
            <p:blipFill>
              <a:blip r:embed="rId4"/>
              <a:stretch>
                <a:fillRect/>
              </a:stretch>
            </p:blipFill>
            <p:spPr>
              <a:xfrm>
                <a:off x="1431" y="3312"/>
                <a:ext cx="135" cy="372"/>
              </a:xfrm>
              <a:prstGeom prst="rect">
                <a:avLst/>
              </a:prstGeom>
              <a:noFill/>
              <a:ln w="9525">
                <a:noFill/>
              </a:ln>
            </p:spPr>
          </p:pic>
          <p:pic>
            <p:nvPicPr>
              <p:cNvPr id="77886" name="图片 77885" descr="庶人"/>
              <p:cNvPicPr preferRelativeResize="0">
                <a:picLocks noChangeAspect="1"/>
              </p:cNvPicPr>
              <p:nvPr/>
            </p:nvPicPr>
            <p:blipFill>
              <a:blip r:embed="rId4"/>
              <a:stretch>
                <a:fillRect/>
              </a:stretch>
            </p:blipFill>
            <p:spPr>
              <a:xfrm>
                <a:off x="1596" y="3312"/>
                <a:ext cx="135" cy="372"/>
              </a:xfrm>
              <a:prstGeom prst="rect">
                <a:avLst/>
              </a:prstGeom>
              <a:noFill/>
              <a:ln w="9525">
                <a:noFill/>
              </a:ln>
            </p:spPr>
          </p:pic>
          <p:pic>
            <p:nvPicPr>
              <p:cNvPr id="77887" name="图片 77886" descr="庶人"/>
              <p:cNvPicPr preferRelativeResize="0">
                <a:picLocks noChangeAspect="1"/>
              </p:cNvPicPr>
              <p:nvPr/>
            </p:nvPicPr>
            <p:blipFill>
              <a:blip r:embed="rId4"/>
              <a:stretch>
                <a:fillRect/>
              </a:stretch>
            </p:blipFill>
            <p:spPr>
              <a:xfrm>
                <a:off x="1761" y="3312"/>
                <a:ext cx="135" cy="372"/>
              </a:xfrm>
              <a:prstGeom prst="rect">
                <a:avLst/>
              </a:prstGeom>
              <a:noFill/>
              <a:ln w="9525">
                <a:noFill/>
              </a:ln>
            </p:spPr>
          </p:pic>
          <p:pic>
            <p:nvPicPr>
              <p:cNvPr id="77888" name="图片 77887" descr="庶人"/>
              <p:cNvPicPr preferRelativeResize="0">
                <a:picLocks noChangeAspect="1"/>
              </p:cNvPicPr>
              <p:nvPr/>
            </p:nvPicPr>
            <p:blipFill>
              <a:blip r:embed="rId4"/>
              <a:stretch>
                <a:fillRect/>
              </a:stretch>
            </p:blipFill>
            <p:spPr>
              <a:xfrm>
                <a:off x="1926" y="3312"/>
                <a:ext cx="135" cy="372"/>
              </a:xfrm>
              <a:prstGeom prst="rect">
                <a:avLst/>
              </a:prstGeom>
              <a:noFill/>
              <a:ln w="9525">
                <a:noFill/>
              </a:ln>
            </p:spPr>
          </p:pic>
          <p:pic>
            <p:nvPicPr>
              <p:cNvPr id="77889" name="图片 77888" descr="庶人"/>
              <p:cNvPicPr preferRelativeResize="0">
                <a:picLocks noChangeAspect="1"/>
              </p:cNvPicPr>
              <p:nvPr/>
            </p:nvPicPr>
            <p:blipFill>
              <a:blip r:embed="rId4"/>
              <a:stretch>
                <a:fillRect/>
              </a:stretch>
            </p:blipFill>
            <p:spPr>
              <a:xfrm>
                <a:off x="2091" y="3312"/>
                <a:ext cx="135" cy="372"/>
              </a:xfrm>
              <a:prstGeom prst="rect">
                <a:avLst/>
              </a:prstGeom>
              <a:noFill/>
              <a:ln w="9525">
                <a:noFill/>
              </a:ln>
            </p:spPr>
          </p:pic>
          <p:pic>
            <p:nvPicPr>
              <p:cNvPr id="77890" name="图片 77889" descr="庶人"/>
              <p:cNvPicPr preferRelativeResize="0">
                <a:picLocks noChangeAspect="1"/>
              </p:cNvPicPr>
              <p:nvPr/>
            </p:nvPicPr>
            <p:blipFill>
              <a:blip r:embed="rId4"/>
              <a:stretch>
                <a:fillRect/>
              </a:stretch>
            </p:blipFill>
            <p:spPr>
              <a:xfrm>
                <a:off x="2256" y="3312"/>
                <a:ext cx="135" cy="372"/>
              </a:xfrm>
              <a:prstGeom prst="rect">
                <a:avLst/>
              </a:prstGeom>
              <a:noFill/>
              <a:ln w="9525">
                <a:noFill/>
              </a:ln>
            </p:spPr>
          </p:pic>
          <p:pic>
            <p:nvPicPr>
              <p:cNvPr id="77891" name="图片 77890" descr="庶人"/>
              <p:cNvPicPr preferRelativeResize="0">
                <a:picLocks noChangeAspect="1"/>
              </p:cNvPicPr>
              <p:nvPr/>
            </p:nvPicPr>
            <p:blipFill>
              <a:blip r:embed="rId4"/>
              <a:stretch>
                <a:fillRect/>
              </a:stretch>
            </p:blipFill>
            <p:spPr>
              <a:xfrm>
                <a:off x="2421" y="3312"/>
                <a:ext cx="135" cy="372"/>
              </a:xfrm>
              <a:prstGeom prst="rect">
                <a:avLst/>
              </a:prstGeom>
              <a:noFill/>
              <a:ln w="9525">
                <a:noFill/>
              </a:ln>
            </p:spPr>
          </p:pic>
          <p:pic>
            <p:nvPicPr>
              <p:cNvPr id="77892" name="图片 77891" descr="庶人"/>
              <p:cNvPicPr preferRelativeResize="0">
                <a:picLocks noChangeAspect="1"/>
              </p:cNvPicPr>
              <p:nvPr/>
            </p:nvPicPr>
            <p:blipFill>
              <a:blip r:embed="rId4"/>
              <a:stretch>
                <a:fillRect/>
              </a:stretch>
            </p:blipFill>
            <p:spPr>
              <a:xfrm>
                <a:off x="2586" y="3312"/>
                <a:ext cx="135" cy="372"/>
              </a:xfrm>
              <a:prstGeom prst="rect">
                <a:avLst/>
              </a:prstGeom>
              <a:noFill/>
              <a:ln w="9525">
                <a:noFill/>
              </a:ln>
            </p:spPr>
          </p:pic>
          <p:pic>
            <p:nvPicPr>
              <p:cNvPr id="77893" name="图片 77892" descr="庶人"/>
              <p:cNvPicPr preferRelativeResize="0">
                <a:picLocks noChangeAspect="1"/>
              </p:cNvPicPr>
              <p:nvPr/>
            </p:nvPicPr>
            <p:blipFill>
              <a:blip r:embed="rId4"/>
              <a:stretch>
                <a:fillRect/>
              </a:stretch>
            </p:blipFill>
            <p:spPr>
              <a:xfrm>
                <a:off x="2751" y="3312"/>
                <a:ext cx="135" cy="372"/>
              </a:xfrm>
              <a:prstGeom prst="rect">
                <a:avLst/>
              </a:prstGeom>
              <a:noFill/>
              <a:ln w="9525">
                <a:noFill/>
              </a:ln>
            </p:spPr>
          </p:pic>
          <p:pic>
            <p:nvPicPr>
              <p:cNvPr id="77894" name="图片 77893" descr="庶人"/>
              <p:cNvPicPr preferRelativeResize="0">
                <a:picLocks noChangeAspect="1"/>
              </p:cNvPicPr>
              <p:nvPr/>
            </p:nvPicPr>
            <p:blipFill>
              <a:blip r:embed="rId4"/>
              <a:stretch>
                <a:fillRect/>
              </a:stretch>
            </p:blipFill>
            <p:spPr>
              <a:xfrm>
                <a:off x="2916" y="3312"/>
                <a:ext cx="135" cy="372"/>
              </a:xfrm>
              <a:prstGeom prst="rect">
                <a:avLst/>
              </a:prstGeom>
              <a:noFill/>
              <a:ln w="9525">
                <a:noFill/>
              </a:ln>
            </p:spPr>
          </p:pic>
          <p:pic>
            <p:nvPicPr>
              <p:cNvPr id="77895" name="图片 77894" descr="庶人"/>
              <p:cNvPicPr preferRelativeResize="0">
                <a:picLocks noChangeAspect="1"/>
              </p:cNvPicPr>
              <p:nvPr/>
            </p:nvPicPr>
            <p:blipFill>
              <a:blip r:embed="rId4"/>
              <a:stretch>
                <a:fillRect/>
              </a:stretch>
            </p:blipFill>
            <p:spPr>
              <a:xfrm>
                <a:off x="3081" y="3312"/>
                <a:ext cx="135" cy="372"/>
              </a:xfrm>
              <a:prstGeom prst="rect">
                <a:avLst/>
              </a:prstGeom>
              <a:noFill/>
              <a:ln w="9525">
                <a:noFill/>
              </a:ln>
            </p:spPr>
          </p:pic>
          <p:pic>
            <p:nvPicPr>
              <p:cNvPr id="77896" name="图片 77895" descr="庶人"/>
              <p:cNvPicPr preferRelativeResize="0">
                <a:picLocks noChangeAspect="1"/>
              </p:cNvPicPr>
              <p:nvPr/>
            </p:nvPicPr>
            <p:blipFill>
              <a:blip r:embed="rId4"/>
              <a:stretch>
                <a:fillRect/>
              </a:stretch>
            </p:blipFill>
            <p:spPr>
              <a:xfrm>
                <a:off x="3246" y="3312"/>
                <a:ext cx="135" cy="372"/>
              </a:xfrm>
              <a:prstGeom prst="rect">
                <a:avLst/>
              </a:prstGeom>
              <a:noFill/>
              <a:ln w="9525">
                <a:noFill/>
              </a:ln>
            </p:spPr>
          </p:pic>
          <p:pic>
            <p:nvPicPr>
              <p:cNvPr id="77897" name="图片 77896" descr="庶人"/>
              <p:cNvPicPr preferRelativeResize="0">
                <a:picLocks noChangeAspect="1"/>
              </p:cNvPicPr>
              <p:nvPr/>
            </p:nvPicPr>
            <p:blipFill>
              <a:blip r:embed="rId4"/>
              <a:stretch>
                <a:fillRect/>
              </a:stretch>
            </p:blipFill>
            <p:spPr>
              <a:xfrm>
                <a:off x="3411" y="3312"/>
                <a:ext cx="135" cy="372"/>
              </a:xfrm>
              <a:prstGeom prst="rect">
                <a:avLst/>
              </a:prstGeom>
              <a:noFill/>
              <a:ln w="9525">
                <a:noFill/>
              </a:ln>
            </p:spPr>
          </p:pic>
          <p:pic>
            <p:nvPicPr>
              <p:cNvPr id="77898" name="图片 77897" descr="庶人"/>
              <p:cNvPicPr preferRelativeResize="0">
                <a:picLocks noChangeAspect="1"/>
              </p:cNvPicPr>
              <p:nvPr/>
            </p:nvPicPr>
            <p:blipFill>
              <a:blip r:embed="rId4"/>
              <a:stretch>
                <a:fillRect/>
              </a:stretch>
            </p:blipFill>
            <p:spPr>
              <a:xfrm>
                <a:off x="3576" y="3312"/>
                <a:ext cx="135" cy="372"/>
              </a:xfrm>
              <a:prstGeom prst="rect">
                <a:avLst/>
              </a:prstGeom>
              <a:noFill/>
              <a:ln w="9525">
                <a:noFill/>
              </a:ln>
            </p:spPr>
          </p:pic>
        </p:grpSp>
        <p:grpSp>
          <p:nvGrpSpPr>
            <p:cNvPr id="77899" name="组合 77898"/>
            <p:cNvGrpSpPr/>
            <p:nvPr/>
          </p:nvGrpSpPr>
          <p:grpSpPr>
            <a:xfrm>
              <a:off x="144" y="3360"/>
              <a:ext cx="816" cy="432"/>
              <a:chOff x="4512" y="3168"/>
              <a:chExt cx="793" cy="499"/>
            </a:xfrm>
          </p:grpSpPr>
          <p:sp>
            <p:nvSpPr>
              <p:cNvPr id="77900" name="文本框 77899"/>
              <p:cNvSpPr txBox="1"/>
              <p:nvPr/>
            </p:nvSpPr>
            <p:spPr>
              <a:xfrm>
                <a:off x="4512" y="3168"/>
                <a:ext cx="793" cy="499"/>
              </a:xfrm>
              <a:prstGeom prst="rect">
                <a:avLst/>
              </a:prstGeom>
              <a:solidFill>
                <a:schemeClr val="bg1"/>
              </a:solidFill>
              <a:ln w="9525" cap="flat" cmpd="sng">
                <a:solidFill>
                  <a:srgbClr val="FF0000"/>
                </a:solidFill>
                <a:prstDash val="solid"/>
                <a:miter/>
                <a:headEnd type="none" w="med" len="med"/>
                <a:tailEnd type="none" w="med" len="med"/>
              </a:ln>
            </p:spPr>
            <p:txBody>
              <a:bodyPr wrap="none" lIns="0" tIns="0" rIns="0" bIns="3600" anchor="ctr"/>
              <a:p>
                <a:r>
                  <a:rPr lang="zh-TW" altLang="zh-CN" sz="2800" b="1" dirty="0">
                    <a:latin typeface="仿宋_GB2312" pitchFamily="49" charset="-122"/>
                    <a:ea typeface="仿宋_GB2312" pitchFamily="49" charset="-122"/>
                  </a:rPr>
                  <a:t> </a:t>
                </a:r>
                <a:r>
                  <a:rPr lang="zh-TW" altLang="en-US" sz="2800" b="1" dirty="0">
                    <a:latin typeface="仿宋_GB2312" pitchFamily="49" charset="-122"/>
                    <a:ea typeface="仿宋_GB2312" pitchFamily="49" charset="-122"/>
                  </a:rPr>
                  <a:t>庶</a:t>
                </a:r>
                <a:endParaRPr lang="zh-TW" altLang="en-US" sz="2800" b="1">
                  <a:latin typeface="仿宋_GB2312" pitchFamily="49" charset="-122"/>
                  <a:ea typeface="仿宋_GB2312" pitchFamily="49" charset="-122"/>
                </a:endParaRPr>
              </a:p>
            </p:txBody>
          </p:sp>
          <p:pic>
            <p:nvPicPr>
              <p:cNvPr id="77901" name="图片 77900" descr="庶人"/>
              <p:cNvPicPr preferRelativeResize="0">
                <a:picLocks noChangeAspect="1"/>
              </p:cNvPicPr>
              <p:nvPr/>
            </p:nvPicPr>
            <p:blipFill>
              <a:blip r:embed="rId4"/>
              <a:stretch>
                <a:fillRect/>
              </a:stretch>
            </p:blipFill>
            <p:spPr>
              <a:xfrm>
                <a:off x="5078" y="3264"/>
                <a:ext cx="135" cy="372"/>
              </a:xfrm>
              <a:prstGeom prst="rect">
                <a:avLst/>
              </a:prstGeom>
              <a:noFill/>
              <a:ln w="9525">
                <a:noFill/>
              </a:ln>
            </p:spPr>
          </p:pic>
        </p:grpSp>
        <p:pic>
          <p:nvPicPr>
            <p:cNvPr id="77903" name="图片 77902"/>
            <p:cNvPicPr>
              <a:picLocks noChangeAspect="1"/>
            </p:cNvPicPr>
            <p:nvPr/>
          </p:nvPicPr>
          <p:blipFill>
            <a:blip r:embed="rId5"/>
            <a:stretch>
              <a:fillRect/>
            </a:stretch>
          </p:blipFill>
          <p:spPr>
            <a:xfrm>
              <a:off x="2196" y="2112"/>
              <a:ext cx="1758" cy="504"/>
            </a:xfrm>
            <a:prstGeom prst="rect">
              <a:avLst/>
            </a:prstGeom>
            <a:noFill/>
            <a:ln w="9525">
              <a:noFill/>
            </a:ln>
          </p:spPr>
        </p:pic>
        <p:pic>
          <p:nvPicPr>
            <p:cNvPr id="77904" name="图片 77903"/>
            <p:cNvPicPr>
              <a:picLocks noChangeAspect="1"/>
            </p:cNvPicPr>
            <p:nvPr/>
          </p:nvPicPr>
          <p:blipFill>
            <a:blip r:embed="rId6"/>
            <a:stretch>
              <a:fillRect/>
            </a:stretch>
          </p:blipFill>
          <p:spPr>
            <a:xfrm>
              <a:off x="144" y="1952"/>
              <a:ext cx="816" cy="544"/>
            </a:xfrm>
            <a:prstGeom prst="rect">
              <a:avLst/>
            </a:prstGeom>
            <a:noFill/>
            <a:ln w="9525">
              <a:noFill/>
            </a:ln>
          </p:spPr>
        </p:pic>
        <p:pic>
          <p:nvPicPr>
            <p:cNvPr id="77905" name="图片 77904"/>
            <p:cNvPicPr>
              <a:picLocks noChangeAspect="1"/>
            </p:cNvPicPr>
            <p:nvPr/>
          </p:nvPicPr>
          <p:blipFill>
            <a:blip r:embed="rId7"/>
            <a:stretch>
              <a:fillRect/>
            </a:stretch>
          </p:blipFill>
          <p:spPr>
            <a:xfrm>
              <a:off x="2436" y="1536"/>
              <a:ext cx="1278" cy="432"/>
            </a:xfrm>
            <a:prstGeom prst="rect">
              <a:avLst/>
            </a:prstGeom>
            <a:noFill/>
            <a:ln w="9525">
              <a:noFill/>
            </a:ln>
          </p:spPr>
        </p:pic>
        <p:pic>
          <p:nvPicPr>
            <p:cNvPr id="77906" name="图片 77905"/>
            <p:cNvPicPr>
              <a:picLocks noChangeAspect="1"/>
            </p:cNvPicPr>
            <p:nvPr/>
          </p:nvPicPr>
          <p:blipFill>
            <a:blip r:embed="rId8"/>
            <a:stretch>
              <a:fillRect/>
            </a:stretch>
          </p:blipFill>
          <p:spPr>
            <a:xfrm>
              <a:off x="144" y="1361"/>
              <a:ext cx="822" cy="523"/>
            </a:xfrm>
            <a:prstGeom prst="rect">
              <a:avLst/>
            </a:prstGeom>
            <a:noFill/>
            <a:ln w="9525">
              <a:noFill/>
            </a:ln>
          </p:spPr>
        </p:pic>
      </p:grpSp>
      <p:sp>
        <p:nvSpPr>
          <p:cNvPr id="5" name="TextBox 5"/>
          <p:cNvSpPr txBox="1"/>
          <p:nvPr/>
        </p:nvSpPr>
        <p:spPr>
          <a:xfrm>
            <a:off x="3042285" y="3229610"/>
            <a:ext cx="2886075" cy="398780"/>
          </a:xfrm>
          <a:prstGeom prst="rect">
            <a:avLst/>
          </a:prstGeom>
          <a:noFill/>
        </p:spPr>
        <p:txBody>
          <a:bodyPr wrap="square" rtlCol="0">
            <a:spAutoFit/>
          </a:bodyPr>
          <a:p>
            <a:r>
              <a:rPr lang="zh-CN" altLang="en-US" sz="2000" b="1" dirty="0" smtClean="0">
                <a:solidFill>
                  <a:schemeClr val="bg1"/>
                </a:solidFill>
              </a:rPr>
              <a:t>西周分封制示意图</a:t>
            </a:r>
            <a:r>
              <a:rPr lang="zh-CN" altLang="en-US" dirty="0" smtClean="0"/>
              <a:t>）</a:t>
            </a:r>
            <a:endParaRPr lang="zh-CN" altLang="en-US" dirty="0"/>
          </a:p>
        </p:txBody>
      </p:sp>
      <p:sp>
        <p:nvSpPr>
          <p:cNvPr id="7" name="文本框 6"/>
          <p:cNvSpPr txBox="1"/>
          <p:nvPr/>
        </p:nvSpPr>
        <p:spPr>
          <a:xfrm>
            <a:off x="246380" y="3628390"/>
            <a:ext cx="8651240" cy="1014730"/>
          </a:xfrm>
          <a:prstGeom prst="rect">
            <a:avLst/>
          </a:prstGeom>
          <a:noFill/>
        </p:spPr>
        <p:txBody>
          <a:bodyPr wrap="square" rtlCol="0" anchor="t">
            <a:spAutoFit/>
          </a:bodyPr>
          <a:p>
            <a:pPr>
              <a:spcBef>
                <a:spcPct val="50000"/>
              </a:spcBef>
              <a:buClr>
                <a:schemeClr val="bg1"/>
              </a:buClr>
            </a:pPr>
            <a:r>
              <a:rPr lang="zh-CN" altLang="en-US" sz="2400" b="1" dirty="0">
                <a:solidFill>
                  <a:schemeClr val="bg1"/>
                </a:solidFill>
                <a:latin typeface="楷体" panose="02010609060101010101" charset="-122"/>
                <a:ea typeface="楷体" panose="02010609060101010101" charset="-122"/>
                <a:cs typeface="楷体" panose="02010609060101010101" charset="-122"/>
                <a:sym typeface="+mn-ea"/>
              </a:rPr>
              <a:t>王曰：“叔父，建尔元子，俾侯于鲁，大启尔宇，为周室辅。” </a:t>
            </a:r>
            <a:endParaRPr lang="zh-CN" altLang="en-US" sz="2400" b="1" dirty="0">
              <a:solidFill>
                <a:schemeClr val="bg1"/>
              </a:solidFill>
              <a:latin typeface="楷体" panose="02010609060101010101" charset="-122"/>
              <a:ea typeface="楷体" panose="02010609060101010101" charset="-122"/>
              <a:cs typeface="楷体" panose="02010609060101010101" charset="-122"/>
            </a:endParaRPr>
          </a:p>
          <a:p>
            <a:pPr algn="r">
              <a:spcBef>
                <a:spcPct val="50000"/>
              </a:spcBef>
              <a:buClr>
                <a:schemeClr val="bg1"/>
              </a:buClr>
            </a:pPr>
            <a:r>
              <a:rPr lang="en-US" altLang="zh-CN" sz="2400" b="1" dirty="0">
                <a:solidFill>
                  <a:schemeClr val="bg1"/>
                </a:solidFill>
                <a:latin typeface="楷体" panose="02010609060101010101" charset="-122"/>
                <a:ea typeface="楷体" panose="02010609060101010101" charset="-122"/>
                <a:cs typeface="楷体" panose="02010609060101010101" charset="-122"/>
                <a:sym typeface="+mn-ea"/>
              </a:rPr>
              <a:t>——《</a:t>
            </a:r>
            <a:r>
              <a:rPr lang="zh-CN" altLang="en-US" sz="2400" b="1" dirty="0">
                <a:solidFill>
                  <a:schemeClr val="bg1"/>
                </a:solidFill>
                <a:latin typeface="楷体" panose="02010609060101010101" charset="-122"/>
                <a:ea typeface="楷体" panose="02010609060101010101" charset="-122"/>
                <a:cs typeface="楷体" panose="02010609060101010101" charset="-122"/>
                <a:sym typeface="+mn-ea"/>
              </a:rPr>
              <a:t>诗经</a:t>
            </a:r>
            <a:r>
              <a:rPr lang="en-US" altLang="zh-CN" sz="2400" b="1" dirty="0">
                <a:solidFill>
                  <a:schemeClr val="bg1"/>
                </a:solidFill>
                <a:latin typeface="楷体" panose="02010609060101010101" charset="-122"/>
                <a:ea typeface="楷体" panose="02010609060101010101" charset="-122"/>
                <a:cs typeface="楷体" panose="02010609060101010101" charset="-122"/>
                <a:sym typeface="+mn-ea"/>
              </a:rPr>
              <a:t>·</a:t>
            </a:r>
            <a:r>
              <a:rPr lang="zh-CN" altLang="en-US" sz="2400" b="1" dirty="0">
                <a:solidFill>
                  <a:schemeClr val="bg1"/>
                </a:solidFill>
                <a:latin typeface="楷体" panose="02010609060101010101" charset="-122"/>
                <a:ea typeface="楷体" panose="02010609060101010101" charset="-122"/>
                <a:cs typeface="楷体" panose="02010609060101010101" charset="-122"/>
                <a:sym typeface="+mn-ea"/>
              </a:rPr>
              <a:t>鲁颂</a:t>
            </a:r>
            <a:r>
              <a:rPr lang="en-US" altLang="zh-CN" sz="2400" b="1">
                <a:solidFill>
                  <a:schemeClr val="bg1"/>
                </a:solidFill>
                <a:latin typeface="楷体" panose="02010609060101010101" charset="-122"/>
                <a:ea typeface="楷体" panose="02010609060101010101" charset="-122"/>
                <a:cs typeface="楷体" panose="02010609060101010101" charset="-122"/>
                <a:sym typeface="+mn-ea"/>
              </a:rPr>
              <a:t>》</a:t>
            </a:r>
            <a:endParaRPr lang="en-US" altLang="zh-CN" sz="2400" b="1">
              <a:solidFill>
                <a:schemeClr val="bg1"/>
              </a:solidFill>
              <a:latin typeface="楷体" panose="02010609060101010101" charset="-122"/>
              <a:ea typeface="楷体" panose="02010609060101010101" charset="-122"/>
              <a:cs typeface="楷体" panose="02010609060101010101" charset="-122"/>
              <a:sym typeface="+mn-ea"/>
            </a:endParaRPr>
          </a:p>
        </p:txBody>
      </p:sp>
      <p:sp>
        <p:nvSpPr>
          <p:cNvPr id="8" name="文本框 7"/>
          <p:cNvSpPr txBox="1"/>
          <p:nvPr/>
        </p:nvSpPr>
        <p:spPr>
          <a:xfrm>
            <a:off x="344805" y="4445635"/>
            <a:ext cx="5692140" cy="460375"/>
          </a:xfrm>
          <a:prstGeom prst="rect">
            <a:avLst/>
          </a:prstGeom>
          <a:noFill/>
        </p:spPr>
        <p:txBody>
          <a:bodyPr wrap="none" rtlCol="0" anchor="t">
            <a:spAutoFit/>
          </a:bodyPr>
          <a:p>
            <a:r>
              <a:rPr kumimoji="1" lang="zh-CN" altLang="en-US" sz="2400" b="1" noProof="0" dirty="0">
                <a:ln>
                  <a:noFill/>
                </a:ln>
                <a:solidFill>
                  <a:srgbClr val="FFFF00"/>
                </a:solidFill>
                <a:effectLst/>
                <a:uLnTx/>
                <a:uFillTx/>
                <a:latin typeface="宋体" panose="02010600030101010101" pitchFamily="2" charset="-122"/>
                <a:ea typeface="宋体" panose="02010600030101010101" pitchFamily="2" charset="-122"/>
                <a:sym typeface="+mn-ea"/>
              </a:rPr>
              <a:t>依据上述材料：分析</a:t>
            </a:r>
            <a:r>
              <a:rPr lang="zh-CN" altLang="en-US" sz="2400" b="1">
                <a:solidFill>
                  <a:srgbClr val="FFFF00"/>
                </a:solidFill>
                <a:latin typeface="宋体" panose="02010600030101010101" pitchFamily="2" charset="-122"/>
                <a:ea typeface="宋体" panose="02010600030101010101" pitchFamily="2" charset="-122"/>
                <a:sym typeface="+mn-ea"/>
              </a:rPr>
              <a:t>西周分封制的作用。</a:t>
            </a:r>
            <a:endParaRPr lang="zh-CN" altLang="en-US" sz="2400" b="1">
              <a:solidFill>
                <a:srgbClr val="FFFF00"/>
              </a:solidFill>
              <a:latin typeface="宋体" panose="02010600030101010101" pitchFamily="2" charset="-122"/>
              <a:ea typeface="宋体" panose="02010600030101010101" pitchFamily="2" charset="-122"/>
              <a:sym typeface="+mn-ea"/>
            </a:endParaRPr>
          </a:p>
        </p:txBody>
      </p:sp>
      <p:sp>
        <p:nvSpPr>
          <p:cNvPr id="9" name="文本框 8"/>
          <p:cNvSpPr txBox="1"/>
          <p:nvPr/>
        </p:nvSpPr>
        <p:spPr>
          <a:xfrm>
            <a:off x="457200" y="5001260"/>
            <a:ext cx="7999095" cy="1630045"/>
          </a:xfrm>
          <a:prstGeom prst="rect">
            <a:avLst/>
          </a:prstGeom>
          <a:noFill/>
          <a:ln w="28575" cmpd="sng">
            <a:solidFill>
              <a:srgbClr val="FFFF00"/>
            </a:solidFill>
            <a:prstDash val="solid"/>
          </a:ln>
        </p:spPr>
        <p:txBody>
          <a:bodyPr wrap="square" rtlCol="0" anchor="t">
            <a:spAutoFit/>
          </a:bodyPr>
          <a:p>
            <a:r>
              <a:rPr lang="en-US" altLang="zh-CN" sz="2000" b="1" dirty="0">
                <a:solidFill>
                  <a:srgbClr val="FFFF00"/>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2000" b="1" dirty="0">
                <a:solidFill>
                  <a:srgbClr val="FFFF00"/>
                </a:solidFill>
                <a:latin typeface="宋体" panose="02010600030101010101" pitchFamily="2" charset="-122"/>
                <a:ea typeface="宋体" panose="02010600030101010101" pitchFamily="2" charset="-122"/>
                <a:cs typeface="宋体" panose="02010600030101010101" pitchFamily="2" charset="-122"/>
                <a:sym typeface="+mn-ea"/>
              </a:rPr>
              <a:t>. 加强了周天子对地方的控制；</a:t>
            </a:r>
            <a:endParaRPr lang="zh-CN" altLang="en-US" sz="2000" b="1" dirty="0">
              <a:solidFill>
                <a:srgbClr val="FFFF00"/>
              </a:solidFill>
              <a:latin typeface="宋体" panose="02010600030101010101" pitchFamily="2" charset="-122"/>
              <a:ea typeface="宋体" panose="02010600030101010101" pitchFamily="2" charset="-122"/>
              <a:cs typeface="宋体" panose="02010600030101010101" pitchFamily="2" charset="-122"/>
            </a:endParaRPr>
          </a:p>
          <a:p>
            <a:r>
              <a:rPr lang="en-US" altLang="zh-CN" sz="2000" b="1" dirty="0">
                <a:solidFill>
                  <a:srgbClr val="FFFF00"/>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2000" b="1" dirty="0">
                <a:solidFill>
                  <a:srgbClr val="FFFF00"/>
                </a:solidFill>
                <a:latin typeface="宋体" panose="02010600030101010101" pitchFamily="2" charset="-122"/>
                <a:ea typeface="宋体" panose="02010600030101010101" pitchFamily="2" charset="-122"/>
                <a:cs typeface="宋体" panose="02010600030101010101" pitchFamily="2" charset="-122"/>
                <a:sym typeface="+mn-ea"/>
              </a:rPr>
              <a:t>. 利于开发边远地区，扩大统治区域;</a:t>
            </a:r>
            <a:endParaRPr lang="zh-CN" altLang="en-US" sz="2000" b="1" dirty="0">
              <a:solidFill>
                <a:srgbClr val="FFFF00"/>
              </a:solidFill>
              <a:latin typeface="宋体" panose="02010600030101010101" pitchFamily="2" charset="-122"/>
              <a:ea typeface="宋体" panose="02010600030101010101" pitchFamily="2" charset="-122"/>
              <a:cs typeface="宋体" panose="02010600030101010101" pitchFamily="2" charset="-122"/>
            </a:endParaRPr>
          </a:p>
          <a:p>
            <a:r>
              <a:rPr lang="en-US" altLang="zh-CN" sz="2000" b="1" dirty="0">
                <a:solidFill>
                  <a:srgbClr val="FFFF00"/>
                </a:solidFill>
                <a:latin typeface="宋体" panose="02010600030101010101" pitchFamily="2" charset="-122"/>
                <a:ea typeface="宋体" panose="02010600030101010101" pitchFamily="2" charset="-122"/>
                <a:cs typeface="宋体" panose="02010600030101010101" pitchFamily="2" charset="-122"/>
                <a:sym typeface="+mn-ea"/>
              </a:rPr>
              <a:t>3</a:t>
            </a:r>
            <a:r>
              <a:rPr lang="zh-CN" altLang="en-US" sz="2000" b="1" dirty="0">
                <a:solidFill>
                  <a:srgbClr val="FFFF00"/>
                </a:solidFill>
                <a:latin typeface="宋体" panose="02010600030101010101" pitchFamily="2" charset="-122"/>
                <a:ea typeface="宋体" panose="02010600030101010101" pitchFamily="2" charset="-122"/>
                <a:cs typeface="宋体" panose="02010600030101010101" pitchFamily="2" charset="-122"/>
                <a:sym typeface="+mn-ea"/>
              </a:rPr>
              <a:t>.受封诸侯卿士，不直接属于国王，易成地方割据势力，不利于中央集权;</a:t>
            </a:r>
            <a:endParaRPr lang="zh-CN" altLang="en-US" sz="2000" b="1" dirty="0">
              <a:solidFill>
                <a:srgbClr val="FFFF00"/>
              </a:solidFill>
              <a:latin typeface="宋体" panose="02010600030101010101" pitchFamily="2" charset="-122"/>
              <a:ea typeface="宋体" panose="02010600030101010101" pitchFamily="2" charset="-122"/>
              <a:cs typeface="宋体" panose="02010600030101010101" pitchFamily="2" charset="-122"/>
            </a:endParaRPr>
          </a:p>
          <a:p>
            <a:r>
              <a:rPr lang="en-US" altLang="zh-CN" sz="2000" b="1" dirty="0">
                <a:solidFill>
                  <a:srgbClr val="FFFF00"/>
                </a:solidFill>
                <a:latin typeface="宋体" panose="02010600030101010101" pitchFamily="2" charset="-122"/>
                <a:ea typeface="宋体" panose="02010600030101010101" pitchFamily="2" charset="-122"/>
                <a:cs typeface="宋体" panose="02010600030101010101" pitchFamily="2" charset="-122"/>
                <a:sym typeface="+mn-ea"/>
              </a:rPr>
              <a:t>4</a:t>
            </a:r>
            <a:r>
              <a:rPr lang="zh-CN" altLang="en-US" sz="2000" b="1" dirty="0">
                <a:solidFill>
                  <a:srgbClr val="FFFF00"/>
                </a:solidFill>
                <a:latin typeface="宋体" panose="02010600030101010101" pitchFamily="2" charset="-122"/>
                <a:ea typeface="宋体" panose="02010600030101010101" pitchFamily="2" charset="-122"/>
                <a:cs typeface="宋体" panose="02010600030101010101" pitchFamily="2" charset="-122"/>
                <a:sym typeface="+mn-ea"/>
              </a:rPr>
              <a:t>.诸侯国势力日益强大，到西周后期，王权衰弱，分封制遭到破坏</a:t>
            </a:r>
            <a:r>
              <a:rPr lang="zh-CN" altLang="en-US" sz="2000" dirty="0">
                <a:solidFill>
                  <a:srgbClr val="FFFF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000" dirty="0">
              <a:solidFill>
                <a:srgbClr val="FFFF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0" name="文本框 9"/>
          <p:cNvSpPr txBox="1"/>
          <p:nvPr/>
        </p:nvSpPr>
        <p:spPr>
          <a:xfrm>
            <a:off x="246380" y="171450"/>
            <a:ext cx="2325370" cy="460375"/>
          </a:xfrm>
          <a:prstGeom prst="rect">
            <a:avLst/>
          </a:prstGeom>
          <a:noFill/>
        </p:spPr>
        <p:txBody>
          <a:bodyPr wrap="none" rtlCol="0" anchor="t">
            <a:spAutoFit/>
          </a:bodyPr>
          <a:p>
            <a:r>
              <a:rPr lang="zh-CN" altLang="en-US" sz="2400" b="1" dirty="0" smtClean="0">
                <a:solidFill>
                  <a:srgbClr val="FFFF00"/>
                </a:solidFill>
                <a:latin typeface="Calibri" panose="020F0502020204030204" charset="0"/>
                <a:sym typeface="+mn-ea"/>
              </a:rPr>
              <a:t>②分封制的作用</a:t>
            </a:r>
            <a:endParaRPr lang="zh-CN" altLang="en-US"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2757478" cy="1143000"/>
          </a:xfrm>
        </p:spPr>
        <p:txBody>
          <a:bodyPr>
            <a:normAutofit/>
          </a:bodyPr>
          <a:lstStyle/>
          <a:p>
            <a:r>
              <a:rPr lang="zh-CN" altLang="en-US" sz="3200" dirty="0" smtClean="0">
                <a:solidFill>
                  <a:srgbClr val="FFFF00"/>
                </a:solidFill>
              </a:rPr>
              <a:t>（</a:t>
            </a:r>
            <a:r>
              <a:rPr lang="en-US" altLang="zh-CN" sz="3200" dirty="0" smtClean="0">
                <a:solidFill>
                  <a:srgbClr val="FFFF00"/>
                </a:solidFill>
              </a:rPr>
              <a:t>2</a:t>
            </a:r>
            <a:r>
              <a:rPr lang="zh-CN" altLang="en-US" sz="3200" dirty="0" smtClean="0">
                <a:solidFill>
                  <a:srgbClr val="FFFF00"/>
                </a:solidFill>
              </a:rPr>
              <a:t>）宗法制：</a:t>
            </a:r>
            <a:endParaRPr lang="zh-CN" altLang="en-US" sz="3200" dirty="0">
              <a:solidFill>
                <a:srgbClr val="FFFF00"/>
              </a:solidFill>
            </a:endParaRPr>
          </a:p>
        </p:txBody>
      </p:sp>
      <p:sp>
        <p:nvSpPr>
          <p:cNvPr id="6" name="TextBox 4"/>
          <p:cNvSpPr txBox="1"/>
          <p:nvPr/>
        </p:nvSpPr>
        <p:spPr>
          <a:xfrm>
            <a:off x="3145471" y="292116"/>
            <a:ext cx="4612160" cy="954107"/>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zh-CN" altLang="en-US" sz="2800" b="1" dirty="0" smtClean="0">
                <a:solidFill>
                  <a:srgbClr val="FFFF00"/>
                </a:solidFill>
                <a:effectLst>
                  <a:outerShdw blurRad="38100" dist="38100" dir="2700000" algn="tl">
                    <a:srgbClr val="000000">
                      <a:alpha val="43137"/>
                    </a:srgbClr>
                  </a:outerShdw>
                </a:effectLst>
                <a:latin typeface="方正正粗黑简体" pitchFamily="2" charset="-122"/>
                <a:ea typeface="方正正粗黑简体" pitchFamily="2" charset="-122"/>
              </a:rPr>
              <a:t>政治组织与亲族组织合一</a:t>
            </a:r>
            <a:endParaRPr lang="zh-CN" altLang="en-US" sz="2800" b="1" dirty="0" smtClean="0">
              <a:solidFill>
                <a:srgbClr val="FFFF00"/>
              </a:solidFill>
              <a:effectLst>
                <a:outerShdw blurRad="38100" dist="38100" dir="2700000" algn="tl">
                  <a:srgbClr val="000000">
                    <a:alpha val="43137"/>
                  </a:srgbClr>
                </a:outerShdw>
              </a:effectLst>
              <a:latin typeface="方正正粗黑简体" pitchFamily="2" charset="-122"/>
              <a:ea typeface="方正正粗黑简体" pitchFamily="2" charset="-122"/>
            </a:endParaRPr>
          </a:p>
          <a:p>
            <a:pPr eaLnBrk="1" hangingPunct="1">
              <a:defRPr/>
            </a:pPr>
            <a:r>
              <a:rPr lang="zh-CN" altLang="en-US" sz="2800" b="1" dirty="0" smtClean="0">
                <a:solidFill>
                  <a:srgbClr val="FFFF00"/>
                </a:solidFill>
                <a:effectLst>
                  <a:outerShdw blurRad="38100" dist="38100" dir="2700000" algn="tl">
                    <a:srgbClr val="000000">
                      <a:alpha val="43137"/>
                    </a:srgbClr>
                  </a:outerShdw>
                </a:effectLst>
                <a:latin typeface="方正正粗黑简体" pitchFamily="2" charset="-122"/>
                <a:ea typeface="方正正粗黑简体" pitchFamily="2" charset="-122"/>
              </a:rPr>
              <a:t>政治权力分配基于血缘关系</a:t>
            </a:r>
            <a:endParaRPr lang="zh-CN" altLang="en-US" sz="2800" b="1" dirty="0" smtClean="0">
              <a:solidFill>
                <a:srgbClr val="FFFF00"/>
              </a:solidFill>
              <a:effectLst>
                <a:outerShdw blurRad="38100" dist="38100" dir="2700000" algn="tl">
                  <a:srgbClr val="000000">
                    <a:alpha val="43137"/>
                  </a:srgbClr>
                </a:outerShdw>
              </a:effectLst>
              <a:latin typeface="方正正粗黑简体" pitchFamily="2" charset="-122"/>
              <a:ea typeface="方正正粗黑简体" pitchFamily="2" charset="-122"/>
            </a:endParaRPr>
          </a:p>
        </p:txBody>
      </p:sp>
      <p:sp>
        <p:nvSpPr>
          <p:cNvPr id="3" name="AutoShape 3"/>
          <p:cNvSpPr/>
          <p:nvPr/>
        </p:nvSpPr>
        <p:spPr>
          <a:xfrm>
            <a:off x="1136333" y="4234072"/>
            <a:ext cx="685800" cy="707606"/>
          </a:xfrm>
          <a:prstGeom prst="rightArrow">
            <a:avLst>
              <a:gd name="adj1" fmla="val 38888"/>
              <a:gd name="adj2" fmla="val 75768"/>
            </a:avLst>
          </a:prstGeom>
          <a:solidFill>
            <a:srgbClr val="FF9900"/>
          </a:solidFill>
          <a:ln w="9525">
            <a:noFill/>
          </a:ln>
        </p:spPr>
        <p:txBody>
          <a:bodyPr lIns="0" tIns="0" rIns="0" bIns="0" anchor="ctr">
            <a:spAutoFit/>
          </a:bodyPr>
          <a:p>
            <a:endParaRPr lang="zh-CN" altLang="en-US" dirty="0">
              <a:latin typeface="Calibri" panose="020F0502020204030204" charset="0"/>
              <a:ea typeface="宋体" panose="02010600030101010101" pitchFamily="2" charset="-122"/>
            </a:endParaRPr>
          </a:p>
        </p:txBody>
      </p:sp>
      <p:sp>
        <p:nvSpPr>
          <p:cNvPr id="7" name="AutoShape 4"/>
          <p:cNvSpPr/>
          <p:nvPr/>
        </p:nvSpPr>
        <p:spPr>
          <a:xfrm>
            <a:off x="1136333" y="4737310"/>
            <a:ext cx="685800" cy="707606"/>
          </a:xfrm>
          <a:prstGeom prst="rightArrow">
            <a:avLst>
              <a:gd name="adj1" fmla="val 38888"/>
              <a:gd name="adj2" fmla="val 75768"/>
            </a:avLst>
          </a:prstGeom>
          <a:solidFill>
            <a:srgbClr val="009900"/>
          </a:solidFill>
          <a:ln w="9525">
            <a:noFill/>
          </a:ln>
        </p:spPr>
        <p:txBody>
          <a:bodyPr lIns="0" tIns="0" rIns="0" bIns="0" anchor="ctr">
            <a:spAutoFit/>
          </a:bodyPr>
          <a:p>
            <a:endParaRPr lang="zh-CN" altLang="en-US" dirty="0">
              <a:latin typeface="Calibri" panose="020F0502020204030204" charset="0"/>
              <a:ea typeface="宋体" panose="02010600030101010101" pitchFamily="2" charset="-122"/>
            </a:endParaRPr>
          </a:p>
        </p:txBody>
      </p:sp>
      <p:sp>
        <p:nvSpPr>
          <p:cNvPr id="8" name="Text Box 5"/>
          <p:cNvSpPr txBox="1"/>
          <p:nvPr/>
        </p:nvSpPr>
        <p:spPr>
          <a:xfrm>
            <a:off x="2133283" y="4327367"/>
            <a:ext cx="1066800" cy="430530"/>
          </a:xfrm>
          <a:prstGeom prst="rect">
            <a:avLst/>
          </a:prstGeom>
          <a:noFill/>
          <a:ln w="9525">
            <a:noFill/>
          </a:ln>
        </p:spPr>
        <p:txBody>
          <a:bodyPr wrap="none" lIns="0" tIns="0" rIns="0" bIns="0" anchor="ctr" anchorCtr="1">
            <a:spAutoFit/>
          </a:bodyPr>
          <a:p>
            <a:r>
              <a:rPr lang="zh-TW" altLang="en-US" sz="2800" b="1" dirty="0">
                <a:solidFill>
                  <a:srgbClr val="00B0F0"/>
                </a:solidFill>
                <a:latin typeface="微软雅黑" panose="020B0503020204020204" charset="-122"/>
                <a:ea typeface="微软雅黑" panose="020B0503020204020204" charset="-122"/>
              </a:rPr>
              <a:t>嫡</a:t>
            </a:r>
            <a:r>
              <a:rPr lang="zh-CN" altLang="en-US" sz="2800" b="1" dirty="0">
                <a:solidFill>
                  <a:srgbClr val="00B0F0"/>
                </a:solidFill>
                <a:latin typeface="微软雅黑" panose="020B0503020204020204" charset="-122"/>
                <a:ea typeface="微软雅黑" panose="020B0503020204020204" charset="-122"/>
              </a:rPr>
              <a:t>长</a:t>
            </a:r>
            <a:r>
              <a:rPr lang="zh-TW" altLang="en-US" sz="2800" b="1" dirty="0">
                <a:solidFill>
                  <a:srgbClr val="00B0F0"/>
                </a:solidFill>
                <a:latin typeface="微软雅黑" panose="020B0503020204020204" charset="-122"/>
                <a:ea typeface="微软雅黑" panose="020B0503020204020204" charset="-122"/>
              </a:rPr>
              <a:t>子</a:t>
            </a:r>
            <a:endParaRPr lang="zh-TW" altLang="en-US" sz="2800" b="1" dirty="0">
              <a:solidFill>
                <a:srgbClr val="00B0F0"/>
              </a:solidFill>
              <a:latin typeface="微软雅黑" panose="020B0503020204020204" charset="-122"/>
              <a:ea typeface="微软雅黑" panose="020B0503020204020204" charset="-122"/>
            </a:endParaRPr>
          </a:p>
        </p:txBody>
      </p:sp>
      <p:sp>
        <p:nvSpPr>
          <p:cNvPr id="9" name="Text Box 6"/>
          <p:cNvSpPr txBox="1"/>
          <p:nvPr/>
        </p:nvSpPr>
        <p:spPr>
          <a:xfrm>
            <a:off x="1933258" y="4903629"/>
            <a:ext cx="2133600" cy="430530"/>
          </a:xfrm>
          <a:prstGeom prst="rect">
            <a:avLst/>
          </a:prstGeom>
          <a:noFill/>
          <a:ln w="9525">
            <a:noFill/>
          </a:ln>
        </p:spPr>
        <p:txBody>
          <a:bodyPr wrap="none" lIns="0" tIns="0" rIns="0" bIns="0" anchor="ctr" anchorCtr="1">
            <a:spAutoFit/>
          </a:bodyPr>
          <a:p>
            <a:r>
              <a:rPr lang="zh-CN" altLang="en-US" sz="2800" b="1" dirty="0">
                <a:solidFill>
                  <a:srgbClr val="00B0F0"/>
                </a:solidFill>
                <a:latin typeface="微软雅黑" panose="020B0503020204020204" charset="-122"/>
                <a:ea typeface="微软雅黑" panose="020B0503020204020204" charset="-122"/>
              </a:rPr>
              <a:t>余</a:t>
            </a:r>
            <a:r>
              <a:rPr lang="zh-TW" altLang="en-US" sz="2800" b="1" dirty="0">
                <a:solidFill>
                  <a:srgbClr val="00B0F0"/>
                </a:solidFill>
                <a:latin typeface="微软雅黑" panose="020B0503020204020204" charset="-122"/>
                <a:ea typeface="微软雅黑" panose="020B0503020204020204" charset="-122"/>
              </a:rPr>
              <a:t>嫡子及庶子</a:t>
            </a:r>
            <a:endParaRPr lang="zh-TW" altLang="en-US" sz="2800" b="1" dirty="0">
              <a:solidFill>
                <a:srgbClr val="00B0F0"/>
              </a:solidFill>
              <a:latin typeface="微软雅黑" panose="020B0503020204020204" charset="-122"/>
              <a:ea typeface="微软雅黑" panose="020B0503020204020204" charset="-122"/>
            </a:endParaRPr>
          </a:p>
        </p:txBody>
      </p:sp>
      <p:cxnSp>
        <p:nvCxnSpPr>
          <p:cNvPr id="10" name="AutoShape 7"/>
          <p:cNvCxnSpPr/>
          <p:nvPr/>
        </p:nvCxnSpPr>
        <p:spPr>
          <a:xfrm>
            <a:off x="6065520" y="2263775"/>
            <a:ext cx="0" cy="261938"/>
          </a:xfrm>
          <a:prstGeom prst="straightConnector1">
            <a:avLst/>
          </a:prstGeom>
          <a:ln w="19050" cap="flat" cmpd="sng">
            <a:solidFill>
              <a:schemeClr val="folHlink"/>
            </a:solidFill>
            <a:prstDash val="solid"/>
            <a:round/>
            <a:headEnd type="triangle" w="med" len="med"/>
            <a:tailEnd type="triangle" w="med" len="med"/>
          </a:ln>
        </p:spPr>
      </p:cxnSp>
      <p:sp>
        <p:nvSpPr>
          <p:cNvPr id="11" name="Line 8"/>
          <p:cNvSpPr/>
          <p:nvPr/>
        </p:nvSpPr>
        <p:spPr>
          <a:xfrm>
            <a:off x="4727258" y="2873375"/>
            <a:ext cx="2819400" cy="0"/>
          </a:xfrm>
          <a:prstGeom prst="line">
            <a:avLst/>
          </a:prstGeom>
          <a:ln w="28575" cap="flat" cmpd="sng">
            <a:solidFill>
              <a:schemeClr val="accent1"/>
            </a:solidFill>
            <a:prstDash val="dash"/>
            <a:round/>
            <a:headEnd type="none" w="med" len="med"/>
            <a:tailEnd type="none" w="med" len="med"/>
          </a:ln>
        </p:spPr>
      </p:sp>
      <p:sp>
        <p:nvSpPr>
          <p:cNvPr id="12" name="Line 9"/>
          <p:cNvSpPr/>
          <p:nvPr/>
        </p:nvSpPr>
        <p:spPr>
          <a:xfrm>
            <a:off x="5944870" y="3787775"/>
            <a:ext cx="1525588" cy="0"/>
          </a:xfrm>
          <a:prstGeom prst="line">
            <a:avLst/>
          </a:prstGeom>
          <a:ln w="28575" cap="flat" cmpd="sng">
            <a:solidFill>
              <a:schemeClr val="accent1"/>
            </a:solidFill>
            <a:prstDash val="dash"/>
            <a:round/>
            <a:headEnd type="none" w="med" len="med"/>
            <a:tailEnd type="none" w="med" len="med"/>
          </a:ln>
        </p:spPr>
      </p:sp>
      <p:sp>
        <p:nvSpPr>
          <p:cNvPr id="13" name="Line 10"/>
          <p:cNvSpPr/>
          <p:nvPr/>
        </p:nvSpPr>
        <p:spPr>
          <a:xfrm>
            <a:off x="3355658" y="1882775"/>
            <a:ext cx="4191000" cy="0"/>
          </a:xfrm>
          <a:prstGeom prst="line">
            <a:avLst/>
          </a:prstGeom>
          <a:ln w="28575" cap="flat" cmpd="sng">
            <a:solidFill>
              <a:schemeClr val="accent1"/>
            </a:solidFill>
            <a:prstDash val="dash"/>
            <a:round/>
            <a:headEnd type="none" w="med" len="med"/>
            <a:tailEnd type="none" w="med" len="med"/>
          </a:ln>
        </p:spPr>
      </p:sp>
      <p:sp>
        <p:nvSpPr>
          <p:cNvPr id="14" name="Text Box 11"/>
          <p:cNvSpPr txBox="1"/>
          <p:nvPr/>
        </p:nvSpPr>
        <p:spPr>
          <a:xfrm>
            <a:off x="7622858" y="1610678"/>
            <a:ext cx="855662" cy="553720"/>
          </a:xfrm>
          <a:prstGeom prst="rect">
            <a:avLst/>
          </a:prstGeom>
          <a:noFill/>
          <a:ln w="9525" cap="flat" cmpd="sng">
            <a:solidFill>
              <a:schemeClr val="accent1"/>
            </a:solidFill>
            <a:prstDash val="solid"/>
            <a:miter/>
            <a:headEnd type="none" w="med" len="med"/>
            <a:tailEnd type="none" w="med" len="med"/>
          </a:ln>
        </p:spPr>
        <p:txBody>
          <a:bodyPr lIns="0" tIns="0" rIns="0" bIns="0" anchor="ctr" anchorCtr="1">
            <a:spAutoFit/>
          </a:bodyPr>
          <a:p>
            <a:pPr algn="ctr"/>
            <a:r>
              <a:rPr lang="zh-TW" altLang="en-US" b="1" dirty="0">
                <a:solidFill>
                  <a:schemeClr val="bg1"/>
                </a:solidFill>
                <a:latin typeface="黑体" panose="02010609060101010101" charset="-122"/>
                <a:ea typeface="黑体" panose="02010609060101010101" charset="-122"/>
              </a:rPr>
              <a:t>大宗</a:t>
            </a:r>
            <a:endParaRPr lang="zh-TW" altLang="en-US" b="1" dirty="0">
              <a:solidFill>
                <a:schemeClr val="bg1"/>
              </a:solidFill>
              <a:latin typeface="黑体" panose="02010609060101010101" charset="-122"/>
              <a:ea typeface="黑体" panose="02010609060101010101" charset="-122"/>
            </a:endParaRPr>
          </a:p>
          <a:p>
            <a:pPr algn="ctr"/>
            <a:r>
              <a:rPr lang="en-US" altLang="zh-TW" b="1" dirty="0">
                <a:solidFill>
                  <a:schemeClr val="bg1"/>
                </a:solidFill>
                <a:latin typeface="黑体" panose="02010609060101010101" charset="-122"/>
                <a:ea typeface="黑体" panose="02010609060101010101" charset="-122"/>
              </a:rPr>
              <a:t>(</a:t>
            </a:r>
            <a:r>
              <a:rPr lang="zh-TW" altLang="en-US" b="1" dirty="0">
                <a:solidFill>
                  <a:schemeClr val="bg1"/>
                </a:solidFill>
                <a:latin typeface="黑体" panose="02010609060101010101" charset="-122"/>
                <a:ea typeface="黑体" panose="02010609060101010101" charset="-122"/>
              </a:rPr>
              <a:t>宗主</a:t>
            </a:r>
            <a:r>
              <a:rPr lang="en-US" altLang="zh-TW" b="1" dirty="0">
                <a:solidFill>
                  <a:schemeClr val="bg1"/>
                </a:solidFill>
                <a:latin typeface="黑体" panose="02010609060101010101" charset="-122"/>
                <a:ea typeface="黑体" panose="02010609060101010101" charset="-122"/>
              </a:rPr>
              <a:t>)</a:t>
            </a:r>
            <a:endParaRPr lang="en-US" altLang="zh-TW" b="1" dirty="0">
              <a:solidFill>
                <a:schemeClr val="bg1"/>
              </a:solidFill>
              <a:latin typeface="黑体" panose="02010609060101010101" charset="-122"/>
              <a:ea typeface="黑体" panose="02010609060101010101" charset="-122"/>
            </a:endParaRPr>
          </a:p>
        </p:txBody>
      </p:sp>
      <p:sp>
        <p:nvSpPr>
          <p:cNvPr id="15" name="Line 12"/>
          <p:cNvSpPr/>
          <p:nvPr/>
        </p:nvSpPr>
        <p:spPr>
          <a:xfrm>
            <a:off x="7013258" y="4625975"/>
            <a:ext cx="533400" cy="0"/>
          </a:xfrm>
          <a:prstGeom prst="line">
            <a:avLst/>
          </a:prstGeom>
          <a:ln w="28575" cap="flat" cmpd="sng">
            <a:solidFill>
              <a:schemeClr val="accent1"/>
            </a:solidFill>
            <a:prstDash val="dash"/>
            <a:round/>
            <a:headEnd type="none" w="med" len="med"/>
            <a:tailEnd type="none" w="med" len="med"/>
          </a:ln>
        </p:spPr>
      </p:sp>
      <p:sp>
        <p:nvSpPr>
          <p:cNvPr id="16" name="Text Box 13"/>
          <p:cNvSpPr txBox="1">
            <a:spLocks noChangeArrowheads="1"/>
          </p:cNvSpPr>
          <p:nvPr/>
        </p:nvSpPr>
        <p:spPr bwMode="auto">
          <a:xfrm>
            <a:off x="1526858" y="2362200"/>
            <a:ext cx="510540" cy="352425"/>
          </a:xfrm>
          <a:prstGeom prst="rect">
            <a:avLst/>
          </a:prstGeom>
          <a:noFill/>
          <a:ln>
            <a:noFill/>
          </a:ln>
          <a:effectLst/>
        </p:spPr>
        <p:txBody>
          <a:bodyPr wrap="none" lIns="0" tIns="0" rIns="0" bIns="45705">
            <a:spAutoFit/>
          </a:bodyPr>
          <a:p>
            <a:pPr marR="0" defTabSz="914400" fontAlgn="auto">
              <a:spcBef>
                <a:spcPts val="0"/>
              </a:spcBef>
              <a:spcAft>
                <a:spcPts val="0"/>
              </a:spcAft>
              <a:buClrTx/>
              <a:buSzTx/>
              <a:defRPr/>
            </a:pPr>
            <a:r>
              <a:rPr kumimoji="1" lang="zh-TW" altLang="en-US" sz="2000" b="1" kern="1200" cap="none" spc="0" normalizeH="0" baseline="0" noProof="0">
                <a:solidFill>
                  <a:srgbClr val="FFFF00"/>
                </a:solidFill>
                <a:effectLst>
                  <a:outerShdw blurRad="38100" dist="38100" dir="2700000" algn="tl">
                    <a:srgbClr val="C0C0C0"/>
                  </a:outerShdw>
                </a:effectLst>
                <a:latin typeface="Times New Roman" panose="02020603050405020304" pitchFamily="18" charset="0"/>
                <a:ea typeface="方正北魏楷书简体" pitchFamily="65" charset="-122"/>
                <a:cs typeface="+mn-cs"/>
              </a:rPr>
              <a:t>天子</a:t>
            </a:r>
            <a:endParaRPr kumimoji="1" lang="zh-TW" altLang="en-US" sz="2000" b="1" kern="1200" cap="none" spc="0" normalizeH="0" baseline="0" noProof="0">
              <a:solidFill>
                <a:srgbClr val="FFFF00"/>
              </a:solidFill>
              <a:effectLst>
                <a:outerShdw blurRad="38100" dist="38100" dir="2700000" algn="tl">
                  <a:srgbClr val="C0C0C0"/>
                </a:outerShdw>
              </a:effectLst>
              <a:latin typeface="Times New Roman" panose="02020603050405020304" pitchFamily="18" charset="0"/>
              <a:ea typeface="方正北魏楷书简体" pitchFamily="65" charset="-122"/>
              <a:cs typeface="+mn-cs"/>
            </a:endParaRPr>
          </a:p>
        </p:txBody>
      </p:sp>
      <p:grpSp>
        <p:nvGrpSpPr>
          <p:cNvPr id="17" name="Group 14"/>
          <p:cNvGrpSpPr/>
          <p:nvPr/>
        </p:nvGrpSpPr>
        <p:grpSpPr>
          <a:xfrm>
            <a:off x="2087245" y="1584038"/>
            <a:ext cx="811213" cy="1213137"/>
            <a:chOff x="1728" y="1513"/>
            <a:chExt cx="432" cy="647"/>
          </a:xfrm>
        </p:grpSpPr>
        <p:sp>
          <p:nvSpPr>
            <p:cNvPr id="18" name="AutoShape 15"/>
            <p:cNvSpPr/>
            <p:nvPr/>
          </p:nvSpPr>
          <p:spPr>
            <a:xfrm rot="5400000">
              <a:off x="1824" y="1824"/>
              <a:ext cx="384" cy="288"/>
            </a:xfrm>
            <a:custGeom>
              <a:avLst/>
              <a:gdLst/>
              <a:ahLst/>
              <a:cxnLst>
                <a:cxn ang="17694720">
                  <a:pos x="0" y="0"/>
                </a:cxn>
                <a:cxn ang="11796480">
                  <a:pos x="0" y="0"/>
                </a:cxn>
                <a:cxn ang="11796480">
                  <a:pos x="0" y="0"/>
                </a:cxn>
                <a:cxn ang="5898240">
                  <a:pos x="0" y="0"/>
                </a:cxn>
                <a:cxn ang="0">
                  <a:pos x="0" y="0"/>
                </a:cxn>
                <a:cxn ang="0">
                  <a:pos x="0" y="0"/>
                </a:cxn>
              </a:cxnLst>
              <a:rect l="0" t="0" r="0" b="0"/>
              <a:pathLst>
                <a:path w="21600" h="21600">
                  <a:moveTo>
                    <a:pt x="18075" y="0"/>
                  </a:moveTo>
                  <a:lnTo>
                    <a:pt x="14549" y="4890"/>
                  </a:lnTo>
                  <a:lnTo>
                    <a:pt x="16550" y="4890"/>
                  </a:lnTo>
                  <a:lnTo>
                    <a:pt x="16550" y="18240"/>
                  </a:lnTo>
                  <a:lnTo>
                    <a:pt x="0" y="18240"/>
                  </a:lnTo>
                  <a:lnTo>
                    <a:pt x="0" y="21600"/>
                  </a:lnTo>
                  <a:lnTo>
                    <a:pt x="19599" y="21600"/>
                  </a:lnTo>
                  <a:lnTo>
                    <a:pt x="19599" y="4890"/>
                  </a:lnTo>
                  <a:lnTo>
                    <a:pt x="21600" y="4890"/>
                  </a:lnTo>
                  <a:lnTo>
                    <a:pt x="18075" y="0"/>
                  </a:lnTo>
                  <a:close/>
                </a:path>
              </a:pathLst>
            </a:custGeom>
            <a:solidFill>
              <a:srgbClr val="009900"/>
            </a:solidFill>
            <a:ln w="9525">
              <a:noFill/>
            </a:ln>
          </p:spPr>
          <p:txBody>
            <a:bodyPr/>
            <a:p>
              <a:endParaRPr lang="zh-CN" altLang="en-US"/>
            </a:p>
          </p:txBody>
        </p:sp>
        <p:sp>
          <p:nvSpPr>
            <p:cNvPr id="19" name="AutoShape 16"/>
            <p:cNvSpPr/>
            <p:nvPr/>
          </p:nvSpPr>
          <p:spPr>
            <a:xfrm>
              <a:off x="1728" y="1513"/>
              <a:ext cx="432" cy="377"/>
            </a:xfrm>
            <a:prstGeom prst="rightArrow">
              <a:avLst>
                <a:gd name="adj1" fmla="val 38888"/>
                <a:gd name="adj2" fmla="val 56909"/>
              </a:avLst>
            </a:prstGeom>
            <a:solidFill>
              <a:srgbClr val="FF9900"/>
            </a:solidFill>
            <a:ln w="9525">
              <a:noFill/>
            </a:ln>
          </p:spPr>
          <p:txBody>
            <a:bodyPr lIns="0" tIns="0" rIns="0" bIns="0" anchor="ctr">
              <a:spAutoFit/>
            </a:bodyPr>
            <a:p>
              <a:endParaRPr lang="zh-CN" altLang="en-US" dirty="0">
                <a:latin typeface="Calibri" panose="020F0502020204030204" charset="0"/>
                <a:ea typeface="宋体" panose="02010600030101010101" pitchFamily="2" charset="-122"/>
              </a:endParaRPr>
            </a:p>
          </p:txBody>
        </p:sp>
      </p:grpSp>
      <p:pic>
        <p:nvPicPr>
          <p:cNvPr id="20" name="Picture 17" descr="諸侯"/>
          <p:cNvPicPr preferRelativeResize="0">
            <a:picLocks noChangeAspect="1"/>
          </p:cNvPicPr>
          <p:nvPr/>
        </p:nvPicPr>
        <p:blipFill>
          <a:blip r:embed="rId1"/>
          <a:stretch>
            <a:fillRect/>
          </a:stretch>
        </p:blipFill>
        <p:spPr>
          <a:xfrm>
            <a:off x="2907983" y="2403475"/>
            <a:ext cx="442912" cy="823913"/>
          </a:xfrm>
          <a:prstGeom prst="rect">
            <a:avLst/>
          </a:prstGeom>
          <a:noFill/>
          <a:ln w="9525">
            <a:noFill/>
          </a:ln>
        </p:spPr>
      </p:pic>
      <p:sp>
        <p:nvSpPr>
          <p:cNvPr id="21" name="Text Box 18"/>
          <p:cNvSpPr txBox="1">
            <a:spLocks noChangeArrowheads="1"/>
          </p:cNvSpPr>
          <p:nvPr/>
        </p:nvSpPr>
        <p:spPr bwMode="auto">
          <a:xfrm>
            <a:off x="2898458" y="3327400"/>
            <a:ext cx="510540" cy="352425"/>
          </a:xfrm>
          <a:prstGeom prst="rect">
            <a:avLst/>
          </a:prstGeom>
          <a:noFill/>
          <a:ln>
            <a:noFill/>
          </a:ln>
          <a:effectLst/>
        </p:spPr>
        <p:txBody>
          <a:bodyPr wrap="none" lIns="0" tIns="0" rIns="0" bIns="45705">
            <a:spAutoFit/>
          </a:bodyPr>
          <a:p>
            <a:pPr marR="0" defTabSz="914400" fontAlgn="auto">
              <a:spcBef>
                <a:spcPts val="0"/>
              </a:spcBef>
              <a:spcAft>
                <a:spcPts val="0"/>
              </a:spcAft>
              <a:buClrTx/>
              <a:buSzTx/>
              <a:defRPr/>
            </a:pPr>
            <a:r>
              <a:rPr kumimoji="1" lang="zh-CN" altLang="en-US" sz="2000" b="1" kern="1200" cap="none" spc="0" normalizeH="0" baseline="0" noProof="0">
                <a:solidFill>
                  <a:srgbClr val="FFFF00"/>
                </a:solidFill>
                <a:effectLst>
                  <a:outerShdw blurRad="38100" dist="38100" dir="2700000" algn="tl">
                    <a:srgbClr val="C0C0C0"/>
                  </a:outerShdw>
                </a:effectLst>
                <a:latin typeface="Times New Roman" panose="02020603050405020304" pitchFamily="18" charset="0"/>
                <a:ea typeface="方正北魏楷书简体" pitchFamily="65" charset="-122"/>
                <a:cs typeface="+mn-cs"/>
              </a:rPr>
              <a:t>诸</a:t>
            </a:r>
            <a:r>
              <a:rPr kumimoji="1" lang="zh-TW" altLang="en-US" sz="2000" b="1" kern="1200" cap="none" spc="0" normalizeH="0" baseline="0" noProof="0">
                <a:solidFill>
                  <a:srgbClr val="FFFF00"/>
                </a:solidFill>
                <a:effectLst>
                  <a:outerShdw blurRad="38100" dist="38100" dir="2700000" algn="tl">
                    <a:srgbClr val="C0C0C0"/>
                  </a:outerShdw>
                </a:effectLst>
                <a:latin typeface="Times New Roman" panose="02020603050405020304" pitchFamily="18" charset="0"/>
                <a:ea typeface="方正北魏楷书简体" pitchFamily="65" charset="-122"/>
                <a:cs typeface="+mn-cs"/>
              </a:rPr>
              <a:t>侯</a:t>
            </a:r>
            <a:endParaRPr kumimoji="1" lang="zh-TW" altLang="en-US" sz="2000" b="1" kern="1200" cap="none" spc="0" normalizeH="0" baseline="0" noProof="0">
              <a:solidFill>
                <a:srgbClr val="FFFF00"/>
              </a:solidFill>
              <a:effectLst>
                <a:outerShdw blurRad="38100" dist="38100" dir="2700000" algn="tl">
                  <a:srgbClr val="C0C0C0"/>
                </a:outerShdw>
              </a:effectLst>
              <a:latin typeface="Times New Roman" panose="02020603050405020304" pitchFamily="18" charset="0"/>
              <a:ea typeface="方正北魏楷书简体" pitchFamily="65" charset="-122"/>
              <a:cs typeface="+mn-cs"/>
            </a:endParaRPr>
          </a:p>
        </p:txBody>
      </p:sp>
      <p:pic>
        <p:nvPicPr>
          <p:cNvPr id="22" name="Picture 19" descr="卿大夫"/>
          <p:cNvPicPr preferRelativeResize="0">
            <a:picLocks noChangeAspect="1"/>
          </p:cNvPicPr>
          <p:nvPr/>
        </p:nvPicPr>
        <p:blipFill>
          <a:blip r:embed="rId2"/>
          <a:stretch>
            <a:fillRect/>
          </a:stretch>
        </p:blipFill>
        <p:spPr>
          <a:xfrm>
            <a:off x="4168458" y="3281363"/>
            <a:ext cx="466725" cy="887412"/>
          </a:xfrm>
          <a:prstGeom prst="rect">
            <a:avLst/>
          </a:prstGeom>
          <a:noFill/>
          <a:ln w="9525">
            <a:noFill/>
          </a:ln>
        </p:spPr>
      </p:pic>
      <p:pic>
        <p:nvPicPr>
          <p:cNvPr id="23" name="Picture 20" descr="諸侯"/>
          <p:cNvPicPr preferRelativeResize="0">
            <a:picLocks noChangeAspect="1"/>
          </p:cNvPicPr>
          <p:nvPr/>
        </p:nvPicPr>
        <p:blipFill>
          <a:blip r:embed="rId1"/>
          <a:stretch>
            <a:fillRect/>
          </a:stretch>
        </p:blipFill>
        <p:spPr>
          <a:xfrm>
            <a:off x="4168458" y="2339975"/>
            <a:ext cx="509587" cy="866775"/>
          </a:xfrm>
          <a:prstGeom prst="rect">
            <a:avLst/>
          </a:prstGeom>
          <a:noFill/>
          <a:ln w="9525">
            <a:noFill/>
          </a:ln>
        </p:spPr>
      </p:pic>
      <p:grpSp>
        <p:nvGrpSpPr>
          <p:cNvPr id="24" name="Group 21"/>
          <p:cNvGrpSpPr/>
          <p:nvPr/>
        </p:nvGrpSpPr>
        <p:grpSpPr>
          <a:xfrm>
            <a:off x="3306445" y="2574638"/>
            <a:ext cx="811213" cy="1213137"/>
            <a:chOff x="1728" y="1513"/>
            <a:chExt cx="432" cy="647"/>
          </a:xfrm>
        </p:grpSpPr>
        <p:sp>
          <p:nvSpPr>
            <p:cNvPr id="25" name="AutoShape 22"/>
            <p:cNvSpPr/>
            <p:nvPr/>
          </p:nvSpPr>
          <p:spPr>
            <a:xfrm rot="5400000">
              <a:off x="1824" y="1824"/>
              <a:ext cx="384" cy="288"/>
            </a:xfrm>
            <a:custGeom>
              <a:avLst/>
              <a:gdLst/>
              <a:ahLst/>
              <a:cxnLst>
                <a:cxn ang="17694720">
                  <a:pos x="0" y="0"/>
                </a:cxn>
                <a:cxn ang="11796480">
                  <a:pos x="0" y="0"/>
                </a:cxn>
                <a:cxn ang="11796480">
                  <a:pos x="0" y="0"/>
                </a:cxn>
                <a:cxn ang="5898240">
                  <a:pos x="0" y="0"/>
                </a:cxn>
                <a:cxn ang="0">
                  <a:pos x="0" y="0"/>
                </a:cxn>
                <a:cxn ang="0">
                  <a:pos x="0" y="0"/>
                </a:cxn>
              </a:cxnLst>
              <a:rect l="0" t="0" r="0" b="0"/>
              <a:pathLst>
                <a:path w="21600" h="21600">
                  <a:moveTo>
                    <a:pt x="18075" y="0"/>
                  </a:moveTo>
                  <a:lnTo>
                    <a:pt x="14549" y="4890"/>
                  </a:lnTo>
                  <a:lnTo>
                    <a:pt x="16550" y="4890"/>
                  </a:lnTo>
                  <a:lnTo>
                    <a:pt x="16550" y="18240"/>
                  </a:lnTo>
                  <a:lnTo>
                    <a:pt x="0" y="18240"/>
                  </a:lnTo>
                  <a:lnTo>
                    <a:pt x="0" y="21600"/>
                  </a:lnTo>
                  <a:lnTo>
                    <a:pt x="19599" y="21600"/>
                  </a:lnTo>
                  <a:lnTo>
                    <a:pt x="19599" y="4890"/>
                  </a:lnTo>
                  <a:lnTo>
                    <a:pt x="21600" y="4890"/>
                  </a:lnTo>
                  <a:lnTo>
                    <a:pt x="18075" y="0"/>
                  </a:lnTo>
                  <a:close/>
                </a:path>
              </a:pathLst>
            </a:custGeom>
            <a:solidFill>
              <a:srgbClr val="009900"/>
            </a:solidFill>
            <a:ln w="9525">
              <a:noFill/>
            </a:ln>
          </p:spPr>
          <p:txBody>
            <a:bodyPr/>
            <a:p>
              <a:endParaRPr lang="zh-CN" altLang="en-US"/>
            </a:p>
          </p:txBody>
        </p:sp>
        <p:sp>
          <p:nvSpPr>
            <p:cNvPr id="26" name="AutoShape 23"/>
            <p:cNvSpPr/>
            <p:nvPr/>
          </p:nvSpPr>
          <p:spPr>
            <a:xfrm>
              <a:off x="1728" y="1513"/>
              <a:ext cx="432" cy="377"/>
            </a:xfrm>
            <a:prstGeom prst="rightArrow">
              <a:avLst>
                <a:gd name="adj1" fmla="val 38888"/>
                <a:gd name="adj2" fmla="val 56909"/>
              </a:avLst>
            </a:prstGeom>
            <a:solidFill>
              <a:srgbClr val="FF9900"/>
            </a:solidFill>
            <a:ln w="9525">
              <a:noFill/>
            </a:ln>
          </p:spPr>
          <p:txBody>
            <a:bodyPr lIns="0" tIns="0" rIns="0" bIns="0" anchor="ctr">
              <a:spAutoFit/>
            </a:bodyPr>
            <a:p>
              <a:endParaRPr lang="zh-CN" altLang="en-US" dirty="0">
                <a:latin typeface="Calibri" panose="020F0502020204030204" charset="0"/>
                <a:ea typeface="宋体" panose="02010600030101010101" pitchFamily="2" charset="-122"/>
              </a:endParaRPr>
            </a:p>
          </p:txBody>
        </p:sp>
      </p:grpSp>
      <p:sp>
        <p:nvSpPr>
          <p:cNvPr id="27" name="Text Box 24"/>
          <p:cNvSpPr txBox="1">
            <a:spLocks noChangeArrowheads="1"/>
          </p:cNvSpPr>
          <p:nvPr/>
        </p:nvSpPr>
        <p:spPr bwMode="auto">
          <a:xfrm>
            <a:off x="4117658" y="4225925"/>
            <a:ext cx="765810" cy="352425"/>
          </a:xfrm>
          <a:prstGeom prst="rect">
            <a:avLst/>
          </a:prstGeom>
          <a:noFill/>
          <a:ln>
            <a:noFill/>
          </a:ln>
          <a:effectLst/>
        </p:spPr>
        <p:txBody>
          <a:bodyPr wrap="none" lIns="0" tIns="0" rIns="0" bIns="45705">
            <a:spAutoFit/>
          </a:bodyPr>
          <a:p>
            <a:pPr marR="0" defTabSz="914400" fontAlgn="auto">
              <a:spcBef>
                <a:spcPts val="0"/>
              </a:spcBef>
              <a:spcAft>
                <a:spcPts val="0"/>
              </a:spcAft>
              <a:buClrTx/>
              <a:buSzTx/>
              <a:defRPr/>
            </a:pPr>
            <a:r>
              <a:rPr kumimoji="1" lang="zh-TW" altLang="en-US" sz="2000" b="1" kern="1200" cap="none" spc="0" normalizeH="0" baseline="0" noProof="0">
                <a:solidFill>
                  <a:srgbClr val="FFFF00"/>
                </a:solidFill>
                <a:effectLst>
                  <a:outerShdw blurRad="38100" dist="38100" dir="2700000" algn="tl">
                    <a:srgbClr val="C0C0C0"/>
                  </a:outerShdw>
                </a:effectLst>
                <a:latin typeface="Times New Roman" panose="02020603050405020304" pitchFamily="18" charset="0"/>
                <a:ea typeface="方正北魏楷书简体" pitchFamily="65" charset="-122"/>
                <a:cs typeface="+mn-cs"/>
              </a:rPr>
              <a:t>卿大夫</a:t>
            </a:r>
            <a:endParaRPr kumimoji="1" lang="zh-TW" altLang="en-US" sz="2000" b="1" kern="1200" cap="none" spc="0" normalizeH="0" baseline="0" noProof="0">
              <a:solidFill>
                <a:srgbClr val="FFFF00"/>
              </a:solidFill>
              <a:effectLst>
                <a:outerShdw blurRad="38100" dist="38100" dir="2700000" algn="tl">
                  <a:srgbClr val="C0C0C0"/>
                </a:outerShdw>
              </a:effectLst>
              <a:latin typeface="Times New Roman" panose="02020603050405020304" pitchFamily="18" charset="0"/>
              <a:ea typeface="方正北魏楷书简体" pitchFamily="65" charset="-122"/>
              <a:cs typeface="+mn-cs"/>
            </a:endParaRPr>
          </a:p>
        </p:txBody>
      </p:sp>
      <p:pic>
        <p:nvPicPr>
          <p:cNvPr id="28" name="Picture 25" descr="士大夫"/>
          <p:cNvPicPr preferRelativeResize="0">
            <a:picLocks noChangeAspect="1"/>
          </p:cNvPicPr>
          <p:nvPr/>
        </p:nvPicPr>
        <p:blipFill>
          <a:blip r:embed="rId3"/>
          <a:stretch>
            <a:fillRect/>
          </a:stretch>
        </p:blipFill>
        <p:spPr>
          <a:xfrm>
            <a:off x="5368608" y="4151313"/>
            <a:ext cx="500062" cy="855662"/>
          </a:xfrm>
          <a:prstGeom prst="rect">
            <a:avLst/>
          </a:prstGeom>
          <a:noFill/>
          <a:ln w="9525">
            <a:noFill/>
          </a:ln>
        </p:spPr>
      </p:pic>
      <p:pic>
        <p:nvPicPr>
          <p:cNvPr id="29" name="Picture 26" descr="卿大夫"/>
          <p:cNvPicPr preferRelativeResize="0">
            <a:picLocks noChangeAspect="1"/>
          </p:cNvPicPr>
          <p:nvPr/>
        </p:nvPicPr>
        <p:blipFill>
          <a:blip r:embed="rId2"/>
          <a:stretch>
            <a:fillRect/>
          </a:stretch>
        </p:blipFill>
        <p:spPr>
          <a:xfrm>
            <a:off x="5427345" y="3225800"/>
            <a:ext cx="458788" cy="866775"/>
          </a:xfrm>
          <a:prstGeom prst="rect">
            <a:avLst/>
          </a:prstGeom>
          <a:noFill/>
          <a:ln w="9525">
            <a:noFill/>
          </a:ln>
        </p:spPr>
      </p:pic>
      <p:grpSp>
        <p:nvGrpSpPr>
          <p:cNvPr id="30" name="Group 27"/>
          <p:cNvGrpSpPr/>
          <p:nvPr/>
        </p:nvGrpSpPr>
        <p:grpSpPr>
          <a:xfrm>
            <a:off x="4678045" y="3364924"/>
            <a:ext cx="811213" cy="1337251"/>
            <a:chOff x="1728" y="1542"/>
            <a:chExt cx="432" cy="618"/>
          </a:xfrm>
        </p:grpSpPr>
        <p:sp>
          <p:nvSpPr>
            <p:cNvPr id="31" name="AutoShape 28"/>
            <p:cNvSpPr/>
            <p:nvPr/>
          </p:nvSpPr>
          <p:spPr>
            <a:xfrm rot="5400000">
              <a:off x="1824" y="1824"/>
              <a:ext cx="384" cy="288"/>
            </a:xfrm>
            <a:custGeom>
              <a:avLst/>
              <a:gdLst/>
              <a:ahLst/>
              <a:cxnLst>
                <a:cxn ang="17694720">
                  <a:pos x="0" y="0"/>
                </a:cxn>
                <a:cxn ang="11796480">
                  <a:pos x="0" y="0"/>
                </a:cxn>
                <a:cxn ang="11796480">
                  <a:pos x="0" y="0"/>
                </a:cxn>
                <a:cxn ang="5898240">
                  <a:pos x="0" y="0"/>
                </a:cxn>
                <a:cxn ang="0">
                  <a:pos x="0" y="0"/>
                </a:cxn>
                <a:cxn ang="0">
                  <a:pos x="0" y="0"/>
                </a:cxn>
              </a:cxnLst>
              <a:rect l="0" t="0" r="0" b="0"/>
              <a:pathLst>
                <a:path w="21600" h="21600">
                  <a:moveTo>
                    <a:pt x="18075" y="0"/>
                  </a:moveTo>
                  <a:lnTo>
                    <a:pt x="14549" y="4890"/>
                  </a:lnTo>
                  <a:lnTo>
                    <a:pt x="16550" y="4890"/>
                  </a:lnTo>
                  <a:lnTo>
                    <a:pt x="16550" y="18240"/>
                  </a:lnTo>
                  <a:lnTo>
                    <a:pt x="0" y="18240"/>
                  </a:lnTo>
                  <a:lnTo>
                    <a:pt x="0" y="21600"/>
                  </a:lnTo>
                  <a:lnTo>
                    <a:pt x="19599" y="21600"/>
                  </a:lnTo>
                  <a:lnTo>
                    <a:pt x="19599" y="4890"/>
                  </a:lnTo>
                  <a:lnTo>
                    <a:pt x="21600" y="4890"/>
                  </a:lnTo>
                  <a:lnTo>
                    <a:pt x="18075" y="0"/>
                  </a:lnTo>
                  <a:close/>
                </a:path>
              </a:pathLst>
            </a:custGeom>
            <a:solidFill>
              <a:srgbClr val="009900"/>
            </a:solidFill>
            <a:ln w="9525">
              <a:noFill/>
            </a:ln>
          </p:spPr>
          <p:txBody>
            <a:bodyPr/>
            <a:p>
              <a:endParaRPr lang="zh-CN" altLang="en-US"/>
            </a:p>
          </p:txBody>
        </p:sp>
        <p:sp>
          <p:nvSpPr>
            <p:cNvPr id="32" name="AutoShape 29"/>
            <p:cNvSpPr/>
            <p:nvPr/>
          </p:nvSpPr>
          <p:spPr>
            <a:xfrm>
              <a:off x="1728" y="1542"/>
              <a:ext cx="432" cy="327"/>
            </a:xfrm>
            <a:prstGeom prst="rightArrow">
              <a:avLst>
                <a:gd name="adj1" fmla="val 38888"/>
                <a:gd name="adj2" fmla="val 56907"/>
              </a:avLst>
            </a:prstGeom>
            <a:solidFill>
              <a:srgbClr val="FF9900"/>
            </a:solidFill>
            <a:ln w="9525">
              <a:noFill/>
            </a:ln>
          </p:spPr>
          <p:txBody>
            <a:bodyPr lIns="0" tIns="0" rIns="0" bIns="0" anchor="ctr">
              <a:spAutoFit/>
            </a:bodyPr>
            <a:p>
              <a:endParaRPr lang="zh-CN" altLang="en-US" dirty="0">
                <a:latin typeface="Calibri" panose="020F0502020204030204" charset="0"/>
                <a:ea typeface="宋体" panose="02010600030101010101" pitchFamily="2" charset="-122"/>
              </a:endParaRPr>
            </a:p>
          </p:txBody>
        </p:sp>
      </p:grpSp>
      <p:sp>
        <p:nvSpPr>
          <p:cNvPr id="33" name="Text Box 30"/>
          <p:cNvSpPr txBox="1">
            <a:spLocks noChangeArrowheads="1"/>
          </p:cNvSpPr>
          <p:nvPr/>
        </p:nvSpPr>
        <p:spPr bwMode="auto">
          <a:xfrm>
            <a:off x="5489258" y="5064125"/>
            <a:ext cx="255270" cy="352425"/>
          </a:xfrm>
          <a:prstGeom prst="rect">
            <a:avLst/>
          </a:prstGeom>
          <a:noFill/>
          <a:ln>
            <a:noFill/>
          </a:ln>
          <a:effectLst/>
        </p:spPr>
        <p:txBody>
          <a:bodyPr wrap="none" lIns="0" tIns="0" rIns="0" bIns="45705">
            <a:spAutoFit/>
          </a:bodyPr>
          <a:p>
            <a:pPr marR="0" defTabSz="914400" fontAlgn="auto">
              <a:spcBef>
                <a:spcPts val="0"/>
              </a:spcBef>
              <a:spcAft>
                <a:spcPts val="0"/>
              </a:spcAft>
              <a:buClrTx/>
              <a:buSzTx/>
              <a:defRPr/>
            </a:pPr>
            <a:r>
              <a:rPr kumimoji="1" lang="zh-TW" altLang="en-US" sz="2000" b="1" kern="1200" cap="none" spc="0" normalizeH="0" baseline="0" noProof="0">
                <a:solidFill>
                  <a:srgbClr val="FFFF00"/>
                </a:solidFill>
                <a:effectLst>
                  <a:outerShdw blurRad="38100" dist="38100" dir="2700000" algn="tl">
                    <a:srgbClr val="C0C0C0"/>
                  </a:outerShdw>
                </a:effectLst>
                <a:latin typeface="Times New Roman" panose="02020603050405020304" pitchFamily="18" charset="0"/>
                <a:ea typeface="方正北魏楷书简体" pitchFamily="65" charset="-122"/>
                <a:cs typeface="+mn-cs"/>
              </a:rPr>
              <a:t>士</a:t>
            </a:r>
            <a:endParaRPr kumimoji="1" lang="zh-TW" altLang="en-US" sz="2000" b="1" kern="1200" cap="none" spc="0" normalizeH="0" baseline="0" noProof="0">
              <a:solidFill>
                <a:srgbClr val="FFFF00"/>
              </a:solidFill>
              <a:effectLst>
                <a:outerShdw blurRad="38100" dist="38100" dir="2700000" algn="tl">
                  <a:srgbClr val="C0C0C0"/>
                </a:outerShdw>
              </a:effectLst>
              <a:latin typeface="Times New Roman" panose="02020603050405020304" pitchFamily="18" charset="0"/>
              <a:ea typeface="方正北魏楷书简体" pitchFamily="65" charset="-122"/>
              <a:cs typeface="+mn-cs"/>
            </a:endParaRPr>
          </a:p>
        </p:txBody>
      </p:sp>
      <p:pic>
        <p:nvPicPr>
          <p:cNvPr id="36894" name="Picture 31" descr="庶人"/>
          <p:cNvPicPr preferRelativeResize="0">
            <a:picLocks noChangeAspect="1"/>
          </p:cNvPicPr>
          <p:nvPr/>
        </p:nvPicPr>
        <p:blipFill>
          <a:blip r:embed="rId4"/>
          <a:stretch>
            <a:fillRect/>
          </a:stretch>
        </p:blipFill>
        <p:spPr>
          <a:xfrm>
            <a:off x="6708458" y="5083175"/>
            <a:ext cx="431800" cy="838200"/>
          </a:xfrm>
          <a:prstGeom prst="rect">
            <a:avLst/>
          </a:prstGeom>
          <a:noFill/>
          <a:ln w="9525">
            <a:noFill/>
          </a:ln>
        </p:spPr>
      </p:pic>
      <p:pic>
        <p:nvPicPr>
          <p:cNvPr id="34" name="Picture 32" descr="士大夫"/>
          <p:cNvPicPr preferRelativeResize="0">
            <a:picLocks noChangeAspect="1"/>
          </p:cNvPicPr>
          <p:nvPr/>
        </p:nvPicPr>
        <p:blipFill>
          <a:blip r:embed="rId3"/>
          <a:stretch>
            <a:fillRect/>
          </a:stretch>
        </p:blipFill>
        <p:spPr>
          <a:xfrm>
            <a:off x="6644958" y="4065588"/>
            <a:ext cx="536575" cy="941387"/>
          </a:xfrm>
          <a:prstGeom prst="rect">
            <a:avLst/>
          </a:prstGeom>
          <a:noFill/>
          <a:ln w="9525">
            <a:noFill/>
          </a:ln>
        </p:spPr>
      </p:pic>
      <p:grpSp>
        <p:nvGrpSpPr>
          <p:cNvPr id="35" name="Group 33"/>
          <p:cNvGrpSpPr/>
          <p:nvPr/>
        </p:nvGrpSpPr>
        <p:grpSpPr>
          <a:xfrm>
            <a:off x="5897245" y="4225638"/>
            <a:ext cx="811213" cy="1213137"/>
            <a:chOff x="1728" y="1513"/>
            <a:chExt cx="432" cy="647"/>
          </a:xfrm>
        </p:grpSpPr>
        <p:sp>
          <p:nvSpPr>
            <p:cNvPr id="36" name="AutoShape 34"/>
            <p:cNvSpPr/>
            <p:nvPr/>
          </p:nvSpPr>
          <p:spPr>
            <a:xfrm rot="5400000">
              <a:off x="1824" y="1824"/>
              <a:ext cx="384" cy="288"/>
            </a:xfrm>
            <a:custGeom>
              <a:avLst/>
              <a:gdLst/>
              <a:ahLst/>
              <a:cxnLst>
                <a:cxn ang="17694720">
                  <a:pos x="0" y="0"/>
                </a:cxn>
                <a:cxn ang="11796480">
                  <a:pos x="0" y="0"/>
                </a:cxn>
                <a:cxn ang="11796480">
                  <a:pos x="0" y="0"/>
                </a:cxn>
                <a:cxn ang="5898240">
                  <a:pos x="0" y="0"/>
                </a:cxn>
                <a:cxn ang="0">
                  <a:pos x="0" y="0"/>
                </a:cxn>
                <a:cxn ang="0">
                  <a:pos x="0" y="0"/>
                </a:cxn>
              </a:cxnLst>
              <a:rect l="0" t="0" r="0" b="0"/>
              <a:pathLst>
                <a:path w="21600" h="21600">
                  <a:moveTo>
                    <a:pt x="18075" y="0"/>
                  </a:moveTo>
                  <a:lnTo>
                    <a:pt x="14549" y="4890"/>
                  </a:lnTo>
                  <a:lnTo>
                    <a:pt x="16550" y="4890"/>
                  </a:lnTo>
                  <a:lnTo>
                    <a:pt x="16550" y="18240"/>
                  </a:lnTo>
                  <a:lnTo>
                    <a:pt x="0" y="18240"/>
                  </a:lnTo>
                  <a:lnTo>
                    <a:pt x="0" y="21600"/>
                  </a:lnTo>
                  <a:lnTo>
                    <a:pt x="19599" y="21600"/>
                  </a:lnTo>
                  <a:lnTo>
                    <a:pt x="19599" y="4890"/>
                  </a:lnTo>
                  <a:lnTo>
                    <a:pt x="21600" y="4890"/>
                  </a:lnTo>
                  <a:lnTo>
                    <a:pt x="18075" y="0"/>
                  </a:lnTo>
                  <a:close/>
                </a:path>
              </a:pathLst>
            </a:custGeom>
            <a:solidFill>
              <a:srgbClr val="009900"/>
            </a:solidFill>
            <a:ln w="9525">
              <a:noFill/>
            </a:ln>
          </p:spPr>
          <p:txBody>
            <a:bodyPr/>
            <a:p>
              <a:endParaRPr lang="zh-CN" altLang="en-US"/>
            </a:p>
          </p:txBody>
        </p:sp>
        <p:sp>
          <p:nvSpPr>
            <p:cNvPr id="37" name="AutoShape 35"/>
            <p:cNvSpPr/>
            <p:nvPr/>
          </p:nvSpPr>
          <p:spPr>
            <a:xfrm>
              <a:off x="1728" y="1513"/>
              <a:ext cx="432" cy="377"/>
            </a:xfrm>
            <a:prstGeom prst="rightArrow">
              <a:avLst>
                <a:gd name="adj1" fmla="val 38888"/>
                <a:gd name="adj2" fmla="val 56909"/>
              </a:avLst>
            </a:prstGeom>
            <a:solidFill>
              <a:srgbClr val="FF9900"/>
            </a:solidFill>
            <a:ln w="9525">
              <a:noFill/>
            </a:ln>
          </p:spPr>
          <p:txBody>
            <a:bodyPr lIns="0" tIns="0" rIns="0" bIns="0" anchor="ctr">
              <a:spAutoFit/>
            </a:bodyPr>
            <a:p>
              <a:endParaRPr lang="zh-CN" altLang="en-US" dirty="0">
                <a:latin typeface="Calibri" panose="020F0502020204030204" charset="0"/>
                <a:ea typeface="宋体" panose="02010600030101010101" pitchFamily="2" charset="-122"/>
              </a:endParaRPr>
            </a:p>
          </p:txBody>
        </p:sp>
      </p:grpSp>
      <p:sp>
        <p:nvSpPr>
          <p:cNvPr id="38" name="Text Box 36"/>
          <p:cNvSpPr txBox="1">
            <a:spLocks noChangeArrowheads="1"/>
          </p:cNvSpPr>
          <p:nvPr/>
        </p:nvSpPr>
        <p:spPr bwMode="auto">
          <a:xfrm>
            <a:off x="7795260" y="5325428"/>
            <a:ext cx="510540" cy="352425"/>
          </a:xfrm>
          <a:prstGeom prst="rect">
            <a:avLst/>
          </a:prstGeom>
          <a:noFill/>
          <a:ln>
            <a:noFill/>
          </a:ln>
          <a:effectLst/>
        </p:spPr>
        <p:txBody>
          <a:bodyPr wrap="none" lIns="0" tIns="0" rIns="0" bIns="45705">
            <a:spAutoFit/>
          </a:bodyPr>
          <a:p>
            <a:pPr marR="0" defTabSz="914400" fontAlgn="auto">
              <a:spcBef>
                <a:spcPts val="0"/>
              </a:spcBef>
              <a:spcAft>
                <a:spcPts val="0"/>
              </a:spcAft>
              <a:buClrTx/>
              <a:buSzTx/>
              <a:defRPr/>
            </a:pPr>
            <a:r>
              <a:rPr kumimoji="1" lang="zh-TW" altLang="en-US" sz="2000" b="1" kern="1200" cap="none" spc="0" normalizeH="0" baseline="0" noProof="0">
                <a:solidFill>
                  <a:srgbClr val="FFFF00"/>
                </a:solidFill>
                <a:effectLst>
                  <a:outerShdw blurRad="38100" dist="38100" dir="2700000" algn="tl">
                    <a:srgbClr val="C0C0C0"/>
                  </a:outerShdw>
                </a:effectLst>
                <a:latin typeface="Times New Roman" panose="02020603050405020304" pitchFamily="18" charset="0"/>
                <a:ea typeface="方正北魏楷书简体" pitchFamily="65" charset="-122"/>
                <a:cs typeface="+mn-cs"/>
              </a:rPr>
              <a:t>庶人</a:t>
            </a:r>
            <a:endParaRPr kumimoji="1" lang="zh-TW" altLang="en-US" sz="2000" b="1" kern="1200" cap="none" spc="0" normalizeH="0" baseline="0" noProof="0">
              <a:solidFill>
                <a:srgbClr val="FFFF00"/>
              </a:solidFill>
              <a:effectLst>
                <a:outerShdw blurRad="38100" dist="38100" dir="2700000" algn="tl">
                  <a:srgbClr val="C0C0C0"/>
                </a:outerShdw>
              </a:effectLst>
              <a:latin typeface="Times New Roman" panose="02020603050405020304" pitchFamily="18" charset="0"/>
              <a:ea typeface="方正北魏楷书简体" pitchFamily="65" charset="-122"/>
              <a:cs typeface="+mn-cs"/>
            </a:endParaRPr>
          </a:p>
        </p:txBody>
      </p:sp>
      <p:sp>
        <p:nvSpPr>
          <p:cNvPr id="39" name="Text Box 37"/>
          <p:cNvSpPr txBox="1"/>
          <p:nvPr/>
        </p:nvSpPr>
        <p:spPr>
          <a:xfrm>
            <a:off x="7622858" y="2607628"/>
            <a:ext cx="855662" cy="553720"/>
          </a:xfrm>
          <a:prstGeom prst="rect">
            <a:avLst/>
          </a:prstGeom>
          <a:noFill/>
          <a:ln w="9525" cap="flat" cmpd="sng">
            <a:solidFill>
              <a:schemeClr val="accent1"/>
            </a:solidFill>
            <a:prstDash val="solid"/>
            <a:miter/>
            <a:headEnd type="none" w="med" len="med"/>
            <a:tailEnd type="none" w="med" len="med"/>
          </a:ln>
        </p:spPr>
        <p:txBody>
          <a:bodyPr lIns="0" tIns="0" rIns="0" bIns="0" anchor="ctr" anchorCtr="1">
            <a:spAutoFit/>
          </a:bodyPr>
          <a:p>
            <a:pPr algn="ctr"/>
            <a:r>
              <a:rPr lang="zh-CN" altLang="en-US" b="1" dirty="0">
                <a:solidFill>
                  <a:schemeClr val="bg1"/>
                </a:solidFill>
                <a:latin typeface="黑体" panose="02010609060101010101" charset="-122"/>
                <a:ea typeface="黑体" panose="02010609060101010101" charset="-122"/>
              </a:rPr>
              <a:t>小</a:t>
            </a:r>
            <a:r>
              <a:rPr lang="zh-TW" altLang="en-US" b="1" dirty="0">
                <a:solidFill>
                  <a:schemeClr val="bg1"/>
                </a:solidFill>
                <a:latin typeface="黑体" panose="02010609060101010101" charset="-122"/>
                <a:ea typeface="黑体" panose="02010609060101010101" charset="-122"/>
              </a:rPr>
              <a:t>宗</a:t>
            </a:r>
            <a:endParaRPr lang="zh-TW" altLang="en-US" b="1" dirty="0">
              <a:solidFill>
                <a:schemeClr val="bg1"/>
              </a:solidFill>
              <a:latin typeface="黑体" panose="02010609060101010101" charset="-122"/>
              <a:ea typeface="黑体" panose="02010609060101010101" charset="-122"/>
            </a:endParaRPr>
          </a:p>
          <a:p>
            <a:pPr algn="ctr"/>
            <a:r>
              <a:rPr lang="en-US" altLang="zh-TW" b="1" dirty="0">
                <a:solidFill>
                  <a:schemeClr val="bg1"/>
                </a:solidFill>
                <a:latin typeface="黑体" panose="02010609060101010101" charset="-122"/>
                <a:ea typeface="黑体" panose="02010609060101010101" charset="-122"/>
              </a:rPr>
              <a:t>(</a:t>
            </a:r>
            <a:r>
              <a:rPr lang="zh-CN" altLang="en-US" b="1" dirty="0">
                <a:solidFill>
                  <a:schemeClr val="bg1"/>
                </a:solidFill>
                <a:latin typeface="黑体" panose="02010609060101010101" charset="-122"/>
                <a:ea typeface="黑体" panose="02010609060101010101" charset="-122"/>
              </a:rPr>
              <a:t>大宗</a:t>
            </a:r>
            <a:r>
              <a:rPr lang="en-US" altLang="zh-TW" b="1" dirty="0">
                <a:solidFill>
                  <a:schemeClr val="bg1"/>
                </a:solidFill>
                <a:latin typeface="黑体" panose="02010609060101010101" charset="-122"/>
                <a:ea typeface="黑体" panose="02010609060101010101" charset="-122"/>
              </a:rPr>
              <a:t>)</a:t>
            </a:r>
            <a:endParaRPr lang="en-US" altLang="zh-TW" b="1" dirty="0">
              <a:solidFill>
                <a:schemeClr val="bg1"/>
              </a:solidFill>
              <a:latin typeface="黑体" panose="02010609060101010101" charset="-122"/>
              <a:ea typeface="黑体" panose="02010609060101010101" charset="-122"/>
            </a:endParaRPr>
          </a:p>
        </p:txBody>
      </p:sp>
      <p:sp>
        <p:nvSpPr>
          <p:cNvPr id="40" name="Text Box 38"/>
          <p:cNvSpPr txBox="1"/>
          <p:nvPr/>
        </p:nvSpPr>
        <p:spPr>
          <a:xfrm>
            <a:off x="7622858" y="3576003"/>
            <a:ext cx="855662" cy="553720"/>
          </a:xfrm>
          <a:prstGeom prst="rect">
            <a:avLst/>
          </a:prstGeom>
          <a:noFill/>
          <a:ln w="9525" cap="flat" cmpd="sng">
            <a:solidFill>
              <a:schemeClr val="accent1"/>
            </a:solidFill>
            <a:prstDash val="solid"/>
            <a:miter/>
            <a:headEnd type="none" w="med" len="med"/>
            <a:tailEnd type="none" w="med" len="med"/>
          </a:ln>
        </p:spPr>
        <p:txBody>
          <a:bodyPr lIns="0" tIns="0" rIns="0" bIns="0" anchor="ctr" anchorCtr="1">
            <a:spAutoFit/>
          </a:bodyPr>
          <a:p>
            <a:pPr algn="ctr"/>
            <a:r>
              <a:rPr lang="zh-CN" altLang="en-US" b="1" dirty="0">
                <a:solidFill>
                  <a:schemeClr val="bg1"/>
                </a:solidFill>
                <a:latin typeface="黑体" panose="02010609060101010101" charset="-122"/>
                <a:ea typeface="黑体" panose="02010609060101010101" charset="-122"/>
              </a:rPr>
              <a:t>小</a:t>
            </a:r>
            <a:r>
              <a:rPr lang="zh-TW" altLang="en-US" b="1" dirty="0">
                <a:solidFill>
                  <a:schemeClr val="bg1"/>
                </a:solidFill>
                <a:latin typeface="黑体" panose="02010609060101010101" charset="-122"/>
                <a:ea typeface="黑体" panose="02010609060101010101" charset="-122"/>
              </a:rPr>
              <a:t>宗</a:t>
            </a:r>
            <a:endParaRPr lang="zh-TW" altLang="en-US" b="1" dirty="0">
              <a:solidFill>
                <a:schemeClr val="bg1"/>
              </a:solidFill>
              <a:latin typeface="黑体" panose="02010609060101010101" charset="-122"/>
              <a:ea typeface="黑体" panose="02010609060101010101" charset="-122"/>
            </a:endParaRPr>
          </a:p>
          <a:p>
            <a:pPr algn="ctr"/>
            <a:r>
              <a:rPr lang="en-US" altLang="zh-TW" b="1" dirty="0">
                <a:solidFill>
                  <a:schemeClr val="bg1"/>
                </a:solidFill>
                <a:latin typeface="黑体" panose="02010609060101010101" charset="-122"/>
                <a:ea typeface="黑体" panose="02010609060101010101" charset="-122"/>
              </a:rPr>
              <a:t>(</a:t>
            </a:r>
            <a:r>
              <a:rPr lang="zh-CN" altLang="en-US" b="1" dirty="0">
                <a:solidFill>
                  <a:schemeClr val="bg1"/>
                </a:solidFill>
                <a:latin typeface="黑体" panose="02010609060101010101" charset="-122"/>
                <a:ea typeface="黑体" panose="02010609060101010101" charset="-122"/>
              </a:rPr>
              <a:t>大宗</a:t>
            </a:r>
            <a:r>
              <a:rPr lang="en-US" altLang="zh-TW" b="1" dirty="0">
                <a:solidFill>
                  <a:schemeClr val="bg1"/>
                </a:solidFill>
                <a:latin typeface="Times New Roman" panose="02020603050405020304" pitchFamily="18" charset="0"/>
                <a:ea typeface="PMingLiU" panose="02020500000000000000" charset="-120"/>
              </a:rPr>
              <a:t>)</a:t>
            </a:r>
            <a:endParaRPr lang="en-US" altLang="zh-TW" b="1" dirty="0">
              <a:solidFill>
                <a:schemeClr val="bg1"/>
              </a:solidFill>
              <a:latin typeface="Times New Roman" panose="02020603050405020304" pitchFamily="18" charset="0"/>
              <a:ea typeface="PMingLiU" panose="02020500000000000000" charset="-120"/>
            </a:endParaRPr>
          </a:p>
        </p:txBody>
      </p:sp>
      <p:sp>
        <p:nvSpPr>
          <p:cNvPr id="41" name="Text Box 39"/>
          <p:cNvSpPr txBox="1"/>
          <p:nvPr/>
        </p:nvSpPr>
        <p:spPr>
          <a:xfrm>
            <a:off x="7622858" y="4490403"/>
            <a:ext cx="855662" cy="553720"/>
          </a:xfrm>
          <a:prstGeom prst="rect">
            <a:avLst/>
          </a:prstGeom>
          <a:noFill/>
          <a:ln w="9525" cap="flat" cmpd="sng">
            <a:solidFill>
              <a:schemeClr val="accent1"/>
            </a:solidFill>
            <a:prstDash val="solid"/>
            <a:miter/>
            <a:headEnd type="none" w="med" len="med"/>
            <a:tailEnd type="none" w="med" len="med"/>
          </a:ln>
        </p:spPr>
        <p:txBody>
          <a:bodyPr lIns="0" tIns="0" rIns="0" bIns="0" anchor="ctr" anchorCtr="1">
            <a:spAutoFit/>
          </a:bodyPr>
          <a:p>
            <a:pPr algn="ctr"/>
            <a:r>
              <a:rPr lang="zh-CN" altLang="en-US" b="1" dirty="0">
                <a:solidFill>
                  <a:schemeClr val="bg1"/>
                </a:solidFill>
                <a:latin typeface="黑体" panose="02010609060101010101" charset="-122"/>
                <a:ea typeface="黑体" panose="02010609060101010101" charset="-122"/>
              </a:rPr>
              <a:t>小</a:t>
            </a:r>
            <a:r>
              <a:rPr lang="zh-TW" altLang="en-US" b="1" dirty="0">
                <a:solidFill>
                  <a:schemeClr val="bg1"/>
                </a:solidFill>
                <a:latin typeface="黑体" panose="02010609060101010101" charset="-122"/>
                <a:ea typeface="黑体" panose="02010609060101010101" charset="-122"/>
              </a:rPr>
              <a:t>宗</a:t>
            </a:r>
            <a:endParaRPr lang="zh-TW" altLang="en-US" b="1" dirty="0">
              <a:solidFill>
                <a:schemeClr val="bg1"/>
              </a:solidFill>
              <a:latin typeface="黑体" panose="02010609060101010101" charset="-122"/>
              <a:ea typeface="黑体" panose="02010609060101010101" charset="-122"/>
            </a:endParaRPr>
          </a:p>
          <a:p>
            <a:pPr algn="ctr"/>
            <a:r>
              <a:rPr lang="en-US" altLang="zh-TW" b="1" dirty="0">
                <a:solidFill>
                  <a:schemeClr val="bg1"/>
                </a:solidFill>
                <a:latin typeface="黑体" panose="02010609060101010101" charset="-122"/>
                <a:ea typeface="黑体" panose="02010609060101010101" charset="-122"/>
              </a:rPr>
              <a:t>(</a:t>
            </a:r>
            <a:r>
              <a:rPr lang="zh-CN" altLang="en-US" b="1" dirty="0">
                <a:solidFill>
                  <a:schemeClr val="bg1"/>
                </a:solidFill>
                <a:latin typeface="黑体" panose="02010609060101010101" charset="-122"/>
                <a:ea typeface="黑体" panose="02010609060101010101" charset="-122"/>
              </a:rPr>
              <a:t>大宗</a:t>
            </a:r>
            <a:r>
              <a:rPr lang="en-US" altLang="zh-TW" b="1" dirty="0">
                <a:solidFill>
                  <a:schemeClr val="bg1"/>
                </a:solidFill>
                <a:latin typeface="黑体" panose="02010609060101010101" charset="-122"/>
                <a:ea typeface="黑体" panose="02010609060101010101" charset="-122"/>
              </a:rPr>
              <a:t>)</a:t>
            </a:r>
            <a:endParaRPr lang="en-US" altLang="zh-TW" b="1" dirty="0">
              <a:solidFill>
                <a:schemeClr val="bg1"/>
              </a:solidFill>
              <a:latin typeface="黑体" panose="02010609060101010101" charset="-122"/>
              <a:ea typeface="黑体" panose="02010609060101010101" charset="-122"/>
            </a:endParaRPr>
          </a:p>
        </p:txBody>
      </p:sp>
      <p:cxnSp>
        <p:nvCxnSpPr>
          <p:cNvPr id="42" name="AutoShape 40"/>
          <p:cNvCxnSpPr/>
          <p:nvPr/>
        </p:nvCxnSpPr>
        <p:spPr>
          <a:xfrm>
            <a:off x="6075045" y="3221038"/>
            <a:ext cx="0" cy="261937"/>
          </a:xfrm>
          <a:prstGeom prst="straightConnector1">
            <a:avLst/>
          </a:prstGeom>
          <a:ln w="19050" cap="flat" cmpd="sng">
            <a:solidFill>
              <a:schemeClr val="folHlink"/>
            </a:solidFill>
            <a:prstDash val="solid"/>
            <a:round/>
            <a:headEnd type="triangle" w="med" len="med"/>
            <a:tailEnd type="triangle" w="med" len="med"/>
          </a:ln>
        </p:spPr>
      </p:cxnSp>
      <p:cxnSp>
        <p:nvCxnSpPr>
          <p:cNvPr id="43" name="AutoShape 41"/>
          <p:cNvCxnSpPr/>
          <p:nvPr/>
        </p:nvCxnSpPr>
        <p:spPr>
          <a:xfrm>
            <a:off x="6075045" y="4211638"/>
            <a:ext cx="0" cy="261937"/>
          </a:xfrm>
          <a:prstGeom prst="straightConnector1">
            <a:avLst/>
          </a:prstGeom>
          <a:ln w="19050" cap="flat" cmpd="sng">
            <a:solidFill>
              <a:schemeClr val="folHlink"/>
            </a:solidFill>
            <a:prstDash val="solid"/>
            <a:round/>
            <a:headEnd type="triangle" w="med" len="med"/>
            <a:tailEnd type="triangle" w="med" len="med"/>
          </a:ln>
        </p:spPr>
      </p:cxnSp>
      <p:sp>
        <p:nvSpPr>
          <p:cNvPr id="44" name="矩形 43"/>
          <p:cNvSpPr/>
          <p:nvPr/>
        </p:nvSpPr>
        <p:spPr>
          <a:xfrm>
            <a:off x="833120" y="1792288"/>
            <a:ext cx="381000" cy="215106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91411" tIns="45705" rIns="91411" bIns="45705"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7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经典繁颜体" pitchFamily="49" charset="-122"/>
              </a:rPr>
              <a:t>嫡长子继承制</a:t>
            </a:r>
            <a:endParaRPr kumimoji="0" lang="zh-CN" altLang="en-US" sz="27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经典繁颜体" pitchFamily="49" charset="-122"/>
            </a:endParaRPr>
          </a:p>
        </p:txBody>
      </p:sp>
      <p:sp>
        <p:nvSpPr>
          <p:cNvPr id="46" name="文本框 45"/>
          <p:cNvSpPr txBox="1"/>
          <p:nvPr/>
        </p:nvSpPr>
        <p:spPr>
          <a:xfrm>
            <a:off x="315595" y="6039485"/>
            <a:ext cx="8370570" cy="588645"/>
          </a:xfrm>
          <a:prstGeom prst="rect">
            <a:avLst/>
          </a:prstGeom>
          <a:noFill/>
        </p:spPr>
        <p:txBody>
          <a:bodyPr wrap="square" rtlCol="0" anchor="t">
            <a:spAutoFit/>
          </a:bodyPr>
          <a:p>
            <a:pPr>
              <a:lnSpc>
                <a:spcPct val="90000"/>
              </a:lnSpc>
            </a:pPr>
            <a:r>
              <a:rPr lang="zh-CN" altLang="en-US" b="1" dirty="0">
                <a:solidFill>
                  <a:srgbClr val="FFFF00"/>
                </a:solidFill>
                <a:latin typeface="楷体_GB2312" pitchFamily="49" charset="-122"/>
                <a:ea typeface="楷体_GB2312" pitchFamily="49" charset="-122"/>
                <a:sym typeface="+mn-ea"/>
              </a:rPr>
              <a:t>作用</a:t>
            </a:r>
            <a:r>
              <a:rPr lang="zh-CN" altLang="en-US" b="1" dirty="0">
                <a:solidFill>
                  <a:schemeClr val="bg1"/>
                </a:solidFill>
                <a:latin typeface="楷体_GB2312" pitchFamily="49" charset="-122"/>
                <a:ea typeface="楷体_GB2312" pitchFamily="49" charset="-122"/>
                <a:sym typeface="+mn-ea"/>
              </a:rPr>
              <a:t>：解决权力和财产等继承的矛盾，保证了贵族世卿世禄的权利，有利于统治集团内部的稳定和团结，与分封制相结合，形成政权和族权的结合。</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heckerboard(across)">
                                      <p:cBhvr>
                                        <p:cTn id="21" dur="500"/>
                                        <p:tgtEl>
                                          <p:spTgt spid="11"/>
                                        </p:tgtEl>
                                      </p:cBhvr>
                                    </p:animEffect>
                                  </p:childTnLst>
                                </p:cTn>
                              </p:par>
                            </p:childTnLst>
                          </p:cTn>
                        </p:par>
                        <p:par>
                          <p:cTn id="22" fill="hold">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linds(horizontal)">
                                      <p:cBhvr>
                                        <p:cTn id="25" dur="500"/>
                                        <p:tgtEl>
                                          <p:spTgt spid="39"/>
                                        </p:tgtEl>
                                      </p:cBhvr>
                                    </p:animEffect>
                                  </p:childTnLst>
                                </p:cTn>
                              </p:par>
                            </p:childTnLst>
                          </p:cTn>
                        </p:par>
                        <p:par>
                          <p:cTn id="26" fill="hold">
                            <p:stCondLst>
                              <p:cond delay="1000"/>
                            </p:stCondLst>
                            <p:childTnLst>
                              <p:par>
                                <p:cTn id="27" presetID="4" presetClass="entr" presetSubtype="32"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ox(ou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heckerboard(across)">
                                      <p:cBhvr>
                                        <p:cTn id="34" dur="500"/>
                                        <p:tgtEl>
                                          <p:spTgt spid="12"/>
                                        </p:tgtEl>
                                      </p:cBhvr>
                                    </p:animEffect>
                                  </p:childTnLst>
                                </p:cTn>
                              </p:par>
                            </p:childTnLst>
                          </p:cTn>
                        </p:par>
                        <p:par>
                          <p:cTn id="35" fill="hold">
                            <p:stCondLst>
                              <p:cond delay="500"/>
                            </p:stCondLst>
                            <p:childTnLst>
                              <p:par>
                                <p:cTn id="36" presetID="3" presetClass="entr" presetSubtype="1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blinds(horizontal)">
                                      <p:cBhvr>
                                        <p:cTn id="38" dur="500"/>
                                        <p:tgtEl>
                                          <p:spTgt spid="40"/>
                                        </p:tgtEl>
                                      </p:cBhvr>
                                    </p:animEffect>
                                  </p:childTnLst>
                                </p:cTn>
                              </p:par>
                            </p:childTnLst>
                          </p:cTn>
                        </p:par>
                        <p:par>
                          <p:cTn id="39" fill="hold">
                            <p:stCondLst>
                              <p:cond delay="1000"/>
                            </p:stCondLst>
                            <p:childTnLst>
                              <p:par>
                                <p:cTn id="40" presetID="4" presetClass="entr" presetSubtype="32" fill="hold"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box(out)">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par>
                          <p:cTn id="48" fill="hold">
                            <p:stCondLst>
                              <p:cond delay="500"/>
                            </p:stCondLst>
                            <p:childTnLst>
                              <p:par>
                                <p:cTn id="49" presetID="3" presetClass="entr" presetSubtype="1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blinds(horizontal)">
                                      <p:cBhvr>
                                        <p:cTn id="51" dur="500"/>
                                        <p:tgtEl>
                                          <p:spTgt spid="41"/>
                                        </p:tgtEl>
                                      </p:cBhvr>
                                    </p:animEffect>
                                  </p:childTnLst>
                                </p:cTn>
                              </p:par>
                            </p:childTnLst>
                          </p:cTn>
                        </p:par>
                        <p:par>
                          <p:cTn id="52" fill="hold">
                            <p:stCondLst>
                              <p:cond delay="1000"/>
                            </p:stCondLst>
                            <p:childTnLst>
                              <p:par>
                                <p:cTn id="53" presetID="4" presetClass="entr" presetSubtype="32"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box(out)">
                                      <p:cBhvr>
                                        <p:cTn id="55" dur="500"/>
                                        <p:tgtEl>
                                          <p:spTgt spid="43"/>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blinds(horizontal)">
                                      <p:cBhvr>
                                        <p:cTn id="6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bldLvl="0" animBg="1"/>
      <p:bldP spid="39" grpId="0" bldLvl="0" animBg="1"/>
      <p:bldP spid="40" grpId="0" bldLvl="0" animBg="1"/>
      <p:bldP spid="41" grpId="0" bldLvl="0" animBg="1"/>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1600200"/>
            <a:ext cx="8329295" cy="4526280"/>
          </a:xfrm>
        </p:spPr>
        <p:txBody>
          <a:bodyPr/>
          <a:lstStyle/>
          <a:p>
            <a:endParaRPr lang="zh-CN" altLang="en-US"/>
          </a:p>
        </p:txBody>
      </p:sp>
      <p:sp>
        <p:nvSpPr>
          <p:cNvPr id="4" name="Rectangle 2"/>
          <p:cNvSpPr>
            <a:spLocks noChangeArrowheads="1"/>
          </p:cNvSpPr>
          <p:nvPr/>
        </p:nvSpPr>
        <p:spPr bwMode="auto">
          <a:xfrm>
            <a:off x="457172" y="824528"/>
            <a:ext cx="7704137" cy="3476625"/>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2800" dirty="0">
                <a:solidFill>
                  <a:schemeClr val="bg1"/>
                </a:solidFill>
                <a:latin typeface="宋体" panose="02010600030101010101" pitchFamily="2" charset="-122"/>
                <a:ea typeface="宋体" panose="02010600030101010101" pitchFamily="2" charset="-122"/>
              </a:rPr>
              <a:t>    </a:t>
            </a:r>
            <a:r>
              <a:rPr lang="zh-CN" altLang="en-US" sz="2400" dirty="0">
                <a:solidFill>
                  <a:schemeClr val="bg1"/>
                </a:solidFill>
                <a:latin typeface="楷体" panose="02010609060101010101" charset="-122"/>
                <a:ea typeface="楷体" panose="02010609060101010101" charset="-122"/>
                <a:cs typeface="楷体" panose="02010609060101010101" charset="-122"/>
              </a:rPr>
              <a:t>中国古代最早的国家，是在原始社会基础上发展起来的。在原始社会，基本的社会关系是血缘关系和亲缘关系，这种社会结构在国家诞生后被较为完整地保留下来。因此，中国古代的早期国家（夏商周三代）是一种</a:t>
            </a:r>
            <a:r>
              <a:rPr lang="zh-CN" altLang="en-US" sz="2400" dirty="0">
                <a:solidFill>
                  <a:srgbClr val="FFFF00"/>
                </a:solidFill>
                <a:latin typeface="楷体" panose="02010609060101010101" charset="-122"/>
                <a:ea typeface="楷体" panose="02010609060101010101" charset="-122"/>
                <a:cs typeface="楷体" panose="02010609060101010101" charset="-122"/>
              </a:rPr>
              <a:t>部族国家</a:t>
            </a:r>
            <a:r>
              <a:rPr lang="en-US" altLang="zh-CN" sz="2400" dirty="0">
                <a:solidFill>
                  <a:schemeClr val="bg1"/>
                </a:solidFill>
                <a:latin typeface="楷体" panose="02010609060101010101" charset="-122"/>
                <a:ea typeface="楷体" panose="02010609060101010101" charset="-122"/>
                <a:cs typeface="楷体" panose="02010609060101010101" charset="-122"/>
              </a:rPr>
              <a:t>,</a:t>
            </a:r>
            <a:r>
              <a:rPr lang="zh-CN" altLang="en-US" sz="2400" dirty="0">
                <a:solidFill>
                  <a:schemeClr val="bg1"/>
                </a:solidFill>
                <a:latin typeface="楷体" panose="02010609060101010101" charset="-122"/>
                <a:ea typeface="楷体" panose="02010609060101010101" charset="-122"/>
                <a:cs typeface="楷体" panose="02010609060101010101" charset="-122"/>
              </a:rPr>
              <a:t>它的政治、法律和选官制度，都带有浓厚的部族色彩，</a:t>
            </a:r>
            <a:r>
              <a:rPr lang="zh-CN" altLang="en-US" sz="2400" dirty="0">
                <a:solidFill>
                  <a:srgbClr val="FFFF00"/>
                </a:solidFill>
                <a:latin typeface="楷体" panose="02010609060101010101" charset="-122"/>
                <a:ea typeface="楷体" panose="02010609060101010101" charset="-122"/>
                <a:cs typeface="楷体" panose="02010609060101010101" charset="-122"/>
              </a:rPr>
              <a:t>形成了以宗法制为核心的制度体系，用分封制作为治理国家的基本方式，用世卿世禄制作为选拔官吏的基本方式</a:t>
            </a:r>
            <a:r>
              <a:rPr lang="zh-CN" altLang="en-US" sz="2400" dirty="0">
                <a:solidFill>
                  <a:schemeClr val="bg1"/>
                </a:solidFill>
                <a:latin typeface="楷体" panose="02010609060101010101" charset="-122"/>
                <a:ea typeface="楷体" panose="02010609060101010101" charset="-122"/>
                <a:cs typeface="楷体" panose="02010609060101010101" charset="-122"/>
              </a:rPr>
              <a:t>。这种制度体系，以西周最为典型。</a:t>
            </a:r>
            <a:endParaRPr lang="zh-CN" altLang="en-US" sz="2800" dirty="0">
              <a:solidFill>
                <a:schemeClr val="bg1"/>
              </a:solidFill>
              <a:latin typeface="方正北魏楷书简体" pitchFamily="65" charset="-122"/>
              <a:ea typeface="方正北魏楷书简体" pitchFamily="65" charset="-122"/>
            </a:endParaRPr>
          </a:p>
          <a:p>
            <a:pPr algn="r">
              <a:defRPr/>
            </a:pPr>
            <a:r>
              <a:rPr lang="en-US" altLang="zh-CN" sz="2400" dirty="0">
                <a:solidFill>
                  <a:schemeClr val="bg1"/>
                </a:solidFill>
                <a:latin typeface="Arial" panose="020B0604020202020204"/>
                <a:ea typeface="楷体_GB2312" pitchFamily="49" charset="-122"/>
              </a:rPr>
              <a:t>——</a:t>
            </a:r>
            <a:r>
              <a:rPr lang="zh-CN" altLang="en-US" sz="2400" dirty="0">
                <a:solidFill>
                  <a:schemeClr val="bg1"/>
                </a:solidFill>
                <a:latin typeface="楷体_GB2312" pitchFamily="49" charset="-122"/>
                <a:ea typeface="楷体_GB2312" pitchFamily="49" charset="-122"/>
              </a:rPr>
              <a:t>张岂之</a:t>
            </a:r>
            <a:r>
              <a:rPr lang="en-US" altLang="zh-CN" sz="2400" dirty="0">
                <a:solidFill>
                  <a:schemeClr val="bg1"/>
                </a:solidFill>
                <a:latin typeface="楷体_GB2312" pitchFamily="49" charset="-122"/>
                <a:ea typeface="楷体_GB2312" pitchFamily="49" charset="-122"/>
              </a:rPr>
              <a:t>《</a:t>
            </a:r>
            <a:r>
              <a:rPr lang="zh-CN" altLang="en-US" sz="2400" dirty="0">
                <a:solidFill>
                  <a:schemeClr val="bg1"/>
                </a:solidFill>
                <a:latin typeface="楷体_GB2312" pitchFamily="49" charset="-122"/>
                <a:ea typeface="楷体_GB2312" pitchFamily="49" charset="-122"/>
              </a:rPr>
              <a:t>中国历史十五讲</a:t>
            </a:r>
            <a:r>
              <a:rPr lang="en-US" altLang="zh-CN" sz="2400" dirty="0">
                <a:solidFill>
                  <a:schemeClr val="bg1"/>
                </a:solidFill>
                <a:latin typeface="楷体_GB2312" pitchFamily="49" charset="-122"/>
                <a:ea typeface="楷体_GB2312" pitchFamily="49" charset="-122"/>
              </a:rPr>
              <a:t>》</a:t>
            </a:r>
            <a:endParaRPr lang="zh-CN" altLang="en-US" sz="3200" dirty="0">
              <a:solidFill>
                <a:schemeClr val="tx2"/>
              </a:solidFill>
              <a:latin typeface="楷体_GB2312" pitchFamily="49" charset="-122"/>
              <a:ea typeface="楷体_GB2312" pitchFamily="49" charset="-122"/>
            </a:endParaRPr>
          </a:p>
        </p:txBody>
      </p:sp>
      <p:sp>
        <p:nvSpPr>
          <p:cNvPr id="5" name="Text Box 3"/>
          <p:cNvSpPr txBox="1">
            <a:spLocks noChangeArrowheads="1"/>
          </p:cNvSpPr>
          <p:nvPr/>
        </p:nvSpPr>
        <p:spPr bwMode="auto">
          <a:xfrm>
            <a:off x="625130" y="4833315"/>
            <a:ext cx="7632700" cy="1401762"/>
          </a:xfrm>
          <a:prstGeom prst="rect">
            <a:avLst/>
          </a:prstGeom>
          <a:noFill/>
          <a:ln w="28575">
            <a:solidFill>
              <a:srgbClr val="FFFF00"/>
            </a:solidFill>
            <a:prstDash val="lgDashDotDot"/>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Arial" panose="020B0604020202020204" pitchFamily="34" charset="0"/>
                <a:ea typeface="经典繁颜体" pitchFamily="49" charset="-122"/>
              </a:defRPr>
            </a:lvl1pPr>
            <a:lvl2pPr marL="742950" indent="-285750" eaLnBrk="0" hangingPunct="0">
              <a:defRPr sz="2800">
                <a:solidFill>
                  <a:schemeClr val="tx1"/>
                </a:solidFill>
                <a:latin typeface="Arial" panose="020B0604020202020204" pitchFamily="34" charset="0"/>
                <a:ea typeface="经典繁颜体" pitchFamily="49" charset="-122"/>
              </a:defRPr>
            </a:lvl2pPr>
            <a:lvl3pPr marL="1143000" indent="-228600" eaLnBrk="0" hangingPunct="0">
              <a:defRPr sz="2800">
                <a:solidFill>
                  <a:schemeClr val="tx1"/>
                </a:solidFill>
                <a:latin typeface="Arial" panose="020B0604020202020204" pitchFamily="34" charset="0"/>
                <a:ea typeface="经典繁颜体" pitchFamily="49" charset="-122"/>
              </a:defRPr>
            </a:lvl3pPr>
            <a:lvl4pPr marL="1600200" indent="-228600" eaLnBrk="0" hangingPunct="0">
              <a:defRPr sz="2800">
                <a:solidFill>
                  <a:schemeClr val="tx1"/>
                </a:solidFill>
                <a:latin typeface="Arial" panose="020B0604020202020204" pitchFamily="34" charset="0"/>
                <a:ea typeface="经典繁颜体" pitchFamily="49" charset="-122"/>
              </a:defRPr>
            </a:lvl4pPr>
            <a:lvl5pPr marL="2057400" indent="-228600" eaLnBrk="0" hangingPunct="0">
              <a:defRPr sz="2800">
                <a:solidFill>
                  <a:schemeClr val="tx1"/>
                </a:solidFill>
                <a:latin typeface="Arial" panose="020B0604020202020204" pitchFamily="34" charset="0"/>
                <a:ea typeface="经典繁颜体" pitchFamily="49"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经典繁颜体" pitchFamily="49"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经典繁颜体" pitchFamily="49"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经典繁颜体" pitchFamily="49"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经典繁颜体" pitchFamily="49" charset="-122"/>
              </a:defRPr>
            </a:lvl9pPr>
          </a:lstStyle>
          <a:p>
            <a:pPr eaLnBrk="1" hangingPunct="1"/>
            <a:r>
              <a:rPr lang="zh-CN" altLang="en-US">
                <a:solidFill>
                  <a:srgbClr val="FFFF00"/>
                </a:solidFill>
                <a:latin typeface="方正小标宋简体" pitchFamily="65" charset="-122"/>
                <a:ea typeface="方正小标宋简体" pitchFamily="65" charset="-122"/>
              </a:rPr>
              <a:t>宗</a:t>
            </a:r>
            <a:r>
              <a:rPr lang="zh-CN" altLang="en-US">
                <a:solidFill>
                  <a:srgbClr val="FFFF00"/>
                </a:solidFill>
                <a:latin typeface="宋体" panose="02010600030101010101" pitchFamily="2" charset="-122"/>
                <a:ea typeface="宋体" panose="02010600030101010101" pitchFamily="2" charset="-122"/>
              </a:rPr>
              <a:t>  </a:t>
            </a:r>
            <a:r>
              <a:rPr lang="zh-CN" altLang="en-US">
                <a:solidFill>
                  <a:srgbClr val="FFFF00"/>
                </a:solidFill>
                <a:latin typeface="方正小标宋简体" pitchFamily="65" charset="-122"/>
                <a:ea typeface="方正小标宋简体" pitchFamily="65" charset="-122"/>
              </a:rPr>
              <a:t>法</a:t>
            </a:r>
            <a:r>
              <a:rPr lang="zh-CN" altLang="en-US">
                <a:solidFill>
                  <a:srgbClr val="FFFF00"/>
                </a:solidFill>
                <a:latin typeface="宋体" panose="02010600030101010101" pitchFamily="2" charset="-122"/>
                <a:ea typeface="宋体" panose="02010600030101010101" pitchFamily="2" charset="-122"/>
              </a:rPr>
              <a:t>  </a:t>
            </a:r>
            <a:r>
              <a:rPr lang="zh-CN" altLang="en-US">
                <a:solidFill>
                  <a:srgbClr val="FFFF00"/>
                </a:solidFill>
                <a:latin typeface="方正小标宋简体" pitchFamily="65" charset="-122"/>
                <a:ea typeface="方正小标宋简体" pitchFamily="65" charset="-122"/>
              </a:rPr>
              <a:t>制：制度体系的核心</a:t>
            </a:r>
            <a:endParaRPr lang="zh-CN" altLang="en-US">
              <a:solidFill>
                <a:srgbClr val="FFFF00"/>
              </a:solidFill>
              <a:latin typeface="方正小标宋简体" pitchFamily="65" charset="-122"/>
              <a:ea typeface="方正小标宋简体" pitchFamily="65" charset="-122"/>
            </a:endParaRPr>
          </a:p>
          <a:p>
            <a:pPr eaLnBrk="1" hangingPunct="1"/>
            <a:r>
              <a:rPr lang="zh-CN" altLang="en-US">
                <a:solidFill>
                  <a:srgbClr val="FFFF00"/>
                </a:solidFill>
                <a:latin typeface="方正小标宋简体" pitchFamily="65" charset="-122"/>
                <a:ea typeface="方正小标宋简体" pitchFamily="65" charset="-122"/>
              </a:rPr>
              <a:t>分</a:t>
            </a:r>
            <a:r>
              <a:rPr lang="zh-CN" altLang="en-US">
                <a:solidFill>
                  <a:srgbClr val="FFFF00"/>
                </a:solidFill>
                <a:latin typeface="宋体" panose="02010600030101010101" pitchFamily="2" charset="-122"/>
                <a:ea typeface="宋体" panose="02010600030101010101" pitchFamily="2" charset="-122"/>
              </a:rPr>
              <a:t>  </a:t>
            </a:r>
            <a:r>
              <a:rPr lang="zh-CN" altLang="en-US">
                <a:solidFill>
                  <a:srgbClr val="FFFF00"/>
                </a:solidFill>
                <a:latin typeface="方正小标宋简体" pitchFamily="65" charset="-122"/>
                <a:ea typeface="方正小标宋简体" pitchFamily="65" charset="-122"/>
              </a:rPr>
              <a:t>封</a:t>
            </a:r>
            <a:r>
              <a:rPr lang="zh-CN" altLang="en-US">
                <a:solidFill>
                  <a:srgbClr val="FFFF00"/>
                </a:solidFill>
                <a:latin typeface="宋体" panose="02010600030101010101" pitchFamily="2" charset="-122"/>
                <a:ea typeface="宋体" panose="02010600030101010101" pitchFamily="2" charset="-122"/>
              </a:rPr>
              <a:t>  </a:t>
            </a:r>
            <a:r>
              <a:rPr lang="zh-CN" altLang="en-US">
                <a:solidFill>
                  <a:srgbClr val="FFFF00"/>
                </a:solidFill>
                <a:latin typeface="方正小标宋简体" pitchFamily="65" charset="-122"/>
                <a:ea typeface="方正小标宋简体" pitchFamily="65" charset="-122"/>
              </a:rPr>
              <a:t>制：治理国家的基本方式</a:t>
            </a:r>
            <a:endParaRPr lang="zh-CN" altLang="en-US">
              <a:solidFill>
                <a:srgbClr val="FFFF00"/>
              </a:solidFill>
              <a:latin typeface="方正小标宋简体" pitchFamily="65" charset="-122"/>
              <a:ea typeface="方正小标宋简体" pitchFamily="65" charset="-122"/>
            </a:endParaRPr>
          </a:p>
          <a:p>
            <a:pPr eaLnBrk="1" hangingPunct="1"/>
            <a:r>
              <a:rPr lang="zh-CN" altLang="en-US">
                <a:solidFill>
                  <a:srgbClr val="FFFF00"/>
                </a:solidFill>
                <a:latin typeface="方正小标宋简体" pitchFamily="65" charset="-122"/>
                <a:ea typeface="方正小标宋简体" pitchFamily="65" charset="-122"/>
              </a:rPr>
              <a:t>世卿世禄制：选拔官吏的基本方式</a:t>
            </a:r>
            <a:endParaRPr lang="zh-CN" altLang="en-US">
              <a:solidFill>
                <a:srgbClr val="FFFF00"/>
              </a:solidFill>
              <a:latin typeface="方正小标宋简体" pitchFamily="65" charset="-122"/>
              <a:ea typeface="方正小标宋简体" pitchFamily="65" charset="-122"/>
            </a:endParaRPr>
          </a:p>
        </p:txBody>
      </p:sp>
      <p:sp>
        <p:nvSpPr>
          <p:cNvPr id="6" name="文本框 5"/>
          <p:cNvSpPr txBox="1"/>
          <p:nvPr/>
        </p:nvSpPr>
        <p:spPr>
          <a:xfrm>
            <a:off x="287655" y="219075"/>
            <a:ext cx="3223260" cy="521970"/>
          </a:xfrm>
          <a:prstGeom prst="rect">
            <a:avLst/>
          </a:prstGeom>
          <a:noFill/>
        </p:spPr>
        <p:txBody>
          <a:bodyPr wrap="none" rtlCol="0" anchor="t">
            <a:spAutoFit/>
          </a:bodyPr>
          <a:p>
            <a:r>
              <a:rPr lang="en-US" altLang="zh-CN" sz="2800" b="1" dirty="0" smtClean="0">
                <a:solidFill>
                  <a:srgbClr val="FFFF00"/>
                </a:solidFill>
                <a:sym typeface="+mn-ea"/>
              </a:rPr>
              <a:t>3</a:t>
            </a:r>
            <a:r>
              <a:rPr lang="zh-CN" altLang="en-US" sz="2800" b="1" dirty="0" smtClean="0">
                <a:solidFill>
                  <a:srgbClr val="FFFF00"/>
                </a:solidFill>
                <a:sym typeface="+mn-ea"/>
              </a:rPr>
              <a:t>、早期国家的特征</a:t>
            </a:r>
            <a:endParaRPr lang="zh-CN" altLang="en-US" sz="2800" b="1"/>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矩形 3"/>
          <p:cNvSpPr>
            <a:spLocks noChangeArrowheads="1"/>
          </p:cNvSpPr>
          <p:nvPr/>
        </p:nvSpPr>
        <p:spPr bwMode="auto">
          <a:xfrm>
            <a:off x="612112" y="515918"/>
            <a:ext cx="792003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fontAlgn="base" hangingPunct="1">
              <a:spcBef>
                <a:spcPct val="0"/>
              </a:spcBef>
              <a:spcAft>
                <a:spcPct val="0"/>
              </a:spcAft>
              <a:buFontTx/>
              <a:buNone/>
            </a:pPr>
            <a:r>
              <a:rPr lang="zh-CN" altLang="en-US" sz="2800" dirty="0" smtClean="0">
                <a:solidFill>
                  <a:srgbClr val="FFFFFF"/>
                </a:solidFill>
              </a:rPr>
              <a:t>        春秋以前，我国政治组织的形式总体上是一种</a:t>
            </a:r>
            <a:r>
              <a:rPr lang="zh-CN" altLang="en-US" sz="2800" dirty="0" smtClean="0">
                <a:solidFill>
                  <a:srgbClr val="FFFF00"/>
                </a:solidFill>
              </a:rPr>
              <a:t>以</a:t>
            </a:r>
            <a:r>
              <a:rPr lang="zh-CN" altLang="en-US" sz="2800" b="1" dirty="0" smtClean="0">
                <a:solidFill>
                  <a:srgbClr val="FFFF00"/>
                </a:solidFill>
              </a:rPr>
              <a:t>君主为首包括各级宗法血缘贵族的共同专政</a:t>
            </a:r>
            <a:r>
              <a:rPr lang="zh-CN" altLang="en-US" sz="2800" dirty="0" smtClean="0">
                <a:solidFill>
                  <a:srgbClr val="FFFFFF"/>
                </a:solidFill>
              </a:rPr>
              <a:t>。这种政治体制承认君主至高无上的权威，但由于各级贵族世袭权力尚存，亦造成君主权利的分散和贵族对君主权力的制约。</a:t>
            </a:r>
            <a:r>
              <a:rPr lang="zh-CN" altLang="en-US" sz="2800" dirty="0" smtClean="0">
                <a:solidFill>
                  <a:srgbClr val="FFFF00"/>
                </a:solidFill>
              </a:rPr>
              <a:t>在中央与地方的关系上，亦因为地方氏族组织的存留，</a:t>
            </a:r>
            <a:r>
              <a:rPr lang="zh-CN" altLang="en-US" sz="2800" b="1" dirty="0" smtClean="0">
                <a:solidFill>
                  <a:srgbClr val="FFFF00"/>
                </a:solidFill>
              </a:rPr>
              <a:t>尚未形成中央对地方绝对的控制</a:t>
            </a:r>
            <a:r>
              <a:rPr lang="zh-CN" altLang="en-US" sz="2800" dirty="0" smtClean="0">
                <a:solidFill>
                  <a:srgbClr val="FFFFFF"/>
                </a:solidFill>
              </a:rPr>
              <a:t>，包括</a:t>
            </a:r>
            <a:r>
              <a:rPr lang="zh-CN" altLang="en-US" sz="2800" dirty="0" smtClean="0">
                <a:solidFill>
                  <a:srgbClr val="FFFF00"/>
                </a:solidFill>
              </a:rPr>
              <a:t>没有</a:t>
            </a:r>
            <a:r>
              <a:rPr lang="zh-CN" altLang="en-US" sz="2800" dirty="0" smtClean="0">
                <a:solidFill>
                  <a:srgbClr val="FFFFFF"/>
                </a:solidFill>
              </a:rPr>
              <a:t>一套有逐级隶属关系的地方行政系统和由中央直接任命的地方行政官吏。由于这些原因，学者或将我国春秋以前的政治组织形式归于早期国家范畴。</a:t>
            </a:r>
            <a:endParaRPr lang="zh-CN" altLang="en-US" sz="2800" dirty="0" smtClean="0">
              <a:solidFill>
                <a:srgbClr val="FFFFFF"/>
              </a:solidFill>
            </a:endParaRPr>
          </a:p>
          <a:p>
            <a:pPr eaLnBrk="1" fontAlgn="base" hangingPunct="1">
              <a:spcBef>
                <a:spcPct val="0"/>
              </a:spcBef>
              <a:spcAft>
                <a:spcPct val="0"/>
              </a:spcAft>
              <a:buFontTx/>
              <a:buNone/>
            </a:pPr>
            <a:r>
              <a:rPr lang="en-US" altLang="zh-CN" sz="2800" dirty="0" smtClean="0">
                <a:solidFill>
                  <a:srgbClr val="FFFFFF"/>
                </a:solidFill>
              </a:rPr>
              <a:t>                            ——</a:t>
            </a:r>
            <a:r>
              <a:rPr lang="zh-CN" altLang="en-US" sz="2800" dirty="0" smtClean="0">
                <a:solidFill>
                  <a:srgbClr val="FFFFFF"/>
                </a:solidFill>
              </a:rPr>
              <a:t>沈长云等</a:t>
            </a:r>
            <a:r>
              <a:rPr lang="en-US" altLang="zh-CN" sz="2800" dirty="0" smtClean="0">
                <a:solidFill>
                  <a:srgbClr val="FFFFFF"/>
                </a:solidFill>
              </a:rPr>
              <a:t>《</a:t>
            </a:r>
            <a:r>
              <a:rPr lang="zh-CN" altLang="en-US" sz="2800" dirty="0" smtClean="0">
                <a:solidFill>
                  <a:srgbClr val="FFFFFF"/>
                </a:solidFill>
              </a:rPr>
              <a:t>战国史与战国文明</a:t>
            </a:r>
            <a:r>
              <a:rPr lang="en-US" altLang="zh-CN" sz="2800" dirty="0" smtClean="0">
                <a:solidFill>
                  <a:srgbClr val="FFFFFF"/>
                </a:solidFill>
              </a:rPr>
              <a:t>》</a:t>
            </a:r>
            <a:endParaRPr lang="en-US" altLang="zh-CN" sz="2800" dirty="0" smtClean="0">
              <a:solidFill>
                <a:srgbClr val="FFFFFF"/>
              </a:solidFill>
            </a:endParaRPr>
          </a:p>
        </p:txBody>
      </p:sp>
      <p:sp>
        <p:nvSpPr>
          <p:cNvPr id="5" name="矩形 4"/>
          <p:cNvSpPr>
            <a:spLocks noChangeArrowheads="1"/>
          </p:cNvSpPr>
          <p:nvPr/>
        </p:nvSpPr>
        <p:spPr bwMode="auto">
          <a:xfrm>
            <a:off x="1142976" y="5487686"/>
            <a:ext cx="66479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fontAlgn="base" hangingPunct="1">
              <a:spcBef>
                <a:spcPct val="0"/>
              </a:spcBef>
              <a:spcAft>
                <a:spcPct val="0"/>
              </a:spcAft>
              <a:buFontTx/>
              <a:buNone/>
            </a:pPr>
            <a:r>
              <a:rPr lang="zh-CN" altLang="en-US" sz="2800" dirty="0" smtClean="0">
                <a:solidFill>
                  <a:srgbClr val="FFFF00"/>
                </a:solidFill>
                <a:latin typeface="华文新魏" pitchFamily="2" charset="-122"/>
                <a:ea typeface="华文新魏" pitchFamily="2" charset="-122"/>
              </a:rPr>
              <a:t>思考</a:t>
            </a:r>
            <a:r>
              <a:rPr lang="zh-CN" altLang="en-US" sz="2800" dirty="0" smtClean="0">
                <a:solidFill>
                  <a:srgbClr val="FFFF00"/>
                </a:solidFill>
                <a:latin typeface="华文新魏" pitchFamily="2" charset="-122"/>
                <a:ea typeface="华文新魏" pitchFamily="2" charset="-122"/>
              </a:rPr>
              <a:t>：中国早</a:t>
            </a:r>
            <a:r>
              <a:rPr lang="zh-CN" altLang="en-US" sz="2800" dirty="0" smtClean="0">
                <a:solidFill>
                  <a:srgbClr val="FFFF00"/>
                </a:solidFill>
                <a:latin typeface="华文新魏" pitchFamily="2" charset="-122"/>
                <a:ea typeface="华文新魏" pitchFamily="2" charset="-122"/>
              </a:rPr>
              <a:t>期国家的典型特征是什么？</a:t>
            </a:r>
            <a:endParaRPr lang="zh-CN" altLang="en-US" sz="1800" dirty="0" smtClean="0">
              <a:solidFill>
                <a:srgbClr val="000000"/>
              </a:solidFill>
              <a:latin typeface="Arial" panose="020B0604020202020204" pitchFamily="34" charset="0"/>
            </a:endParaRPr>
          </a:p>
        </p:txBody>
      </p:sp>
      <p:sp>
        <p:nvSpPr>
          <p:cNvPr id="3" name="文本框 2"/>
          <p:cNvSpPr txBox="1"/>
          <p:nvPr/>
        </p:nvSpPr>
        <p:spPr>
          <a:xfrm>
            <a:off x="457200" y="6122035"/>
            <a:ext cx="7999730" cy="460375"/>
          </a:xfrm>
          <a:prstGeom prst="rect">
            <a:avLst/>
          </a:prstGeom>
          <a:noFill/>
          <a:ln w="28575" cmpd="sng">
            <a:solidFill>
              <a:srgbClr val="FFFF00"/>
            </a:solidFill>
            <a:prstDash val="solid"/>
          </a:ln>
        </p:spPr>
        <p:txBody>
          <a:bodyPr wrap="square" rtlCol="0">
            <a:spAutoFit/>
          </a:bodyPr>
          <a:p>
            <a:r>
              <a:rPr lang="zh-CN" altLang="en-US" sz="2400">
                <a:solidFill>
                  <a:srgbClr val="FFFF00"/>
                </a:solidFill>
              </a:rPr>
              <a:t>以血缘关系为基础的政治制度；尚未形成中央集权的制度</a:t>
            </a:r>
            <a:endParaRPr lang="zh-CN" altLang="en-US" sz="24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42910" y="1714488"/>
            <a:ext cx="7772400" cy="1470025"/>
          </a:xfrm>
        </p:spPr>
        <p:txBody>
          <a:bodyPr/>
          <a:lstStyle/>
          <a:p>
            <a:r>
              <a:rPr lang="zh-CN" altLang="en-US" b="1" dirty="0" smtClean="0">
                <a:solidFill>
                  <a:schemeClr val="bg1"/>
                </a:solidFill>
              </a:rPr>
              <a:t>第</a:t>
            </a:r>
            <a:r>
              <a:rPr lang="en-US" altLang="zh-CN" b="1" dirty="0" smtClean="0">
                <a:solidFill>
                  <a:schemeClr val="bg1"/>
                </a:solidFill>
              </a:rPr>
              <a:t>2</a:t>
            </a:r>
            <a:r>
              <a:rPr lang="zh-CN" altLang="en-US" b="1" dirty="0" smtClean="0">
                <a:solidFill>
                  <a:schemeClr val="bg1"/>
                </a:solidFill>
              </a:rPr>
              <a:t>课</a:t>
            </a:r>
            <a:br>
              <a:rPr lang="en-US" altLang="zh-CN" b="1" dirty="0" smtClean="0">
                <a:solidFill>
                  <a:schemeClr val="bg1"/>
                </a:solidFill>
              </a:rPr>
            </a:br>
            <a:r>
              <a:rPr lang="en-US" altLang="zh-CN" b="1" dirty="0" smtClean="0">
                <a:solidFill>
                  <a:schemeClr val="bg1"/>
                </a:solidFill>
              </a:rPr>
              <a:t>诸</a:t>
            </a:r>
            <a:r>
              <a:rPr lang="zh-CN" altLang="en-US" b="1" dirty="0" smtClean="0">
                <a:solidFill>
                  <a:schemeClr val="bg1"/>
                </a:solidFill>
              </a:rPr>
              <a:t>侯纷争与变法运动</a:t>
            </a:r>
            <a:endParaRPr lang="zh-CN" altLang="en-US" b="1" dirty="0" smtClean="0">
              <a:solidFill>
                <a:schemeClr val="bg1"/>
              </a:solidFill>
            </a:endParaRPr>
          </a:p>
        </p:txBody>
      </p:sp>
      <p:sp>
        <p:nvSpPr>
          <p:cNvPr id="3" name="副标题 2"/>
          <p:cNvSpPr>
            <a:spLocks noGrp="1"/>
          </p:cNvSpPr>
          <p:nvPr>
            <p:ph type="subTitle" idx="1"/>
          </p:nvPr>
        </p:nvSpPr>
        <p:spPr>
          <a:xfrm>
            <a:off x="500034" y="3857628"/>
            <a:ext cx="8215370" cy="2286016"/>
          </a:xfrm>
        </p:spPr>
        <p:txBody>
          <a:bodyPr>
            <a:noAutofit/>
          </a:bodyPr>
          <a:lstStyle/>
          <a:p>
            <a:pPr algn="l"/>
            <a:r>
              <a:rPr lang="zh-CN" altLang="en-US" sz="2400" dirty="0" smtClean="0">
                <a:solidFill>
                  <a:srgbClr val="FFFF00"/>
                </a:solidFill>
              </a:rPr>
              <a:t>课标：</a:t>
            </a:r>
            <a:endParaRPr lang="en-US" altLang="zh-CN" sz="2400" dirty="0" smtClean="0">
              <a:solidFill>
                <a:srgbClr val="FFFF00"/>
              </a:solidFill>
            </a:endParaRPr>
          </a:p>
          <a:p>
            <a:pPr marL="0" indent="0" algn="l">
              <a:buNone/>
            </a:pPr>
            <a:r>
              <a:rPr lang="en-US" altLang="zh-CN" sz="2400" b="1">
                <a:solidFill>
                  <a:srgbClr val="FFFF00"/>
                </a:solidFill>
                <a:latin typeface="华文中宋" charset="-122"/>
                <a:ea typeface="华文中宋" charset="-122"/>
                <a:sym typeface="+mn-ea"/>
              </a:rPr>
              <a:t>1</a:t>
            </a:r>
            <a:r>
              <a:rPr lang="zh-CN" altLang="en-US" sz="2400" b="1">
                <a:solidFill>
                  <a:srgbClr val="FFFF00"/>
                </a:solidFill>
                <a:latin typeface="华文中宋" charset="-122"/>
                <a:ea typeface="华文中宋" charset="-122"/>
                <a:sym typeface="+mn-ea"/>
              </a:rPr>
              <a:t>、</a:t>
            </a:r>
            <a:r>
              <a:rPr lang="zh-CN" altLang="en-US" sz="2400" b="1">
                <a:solidFill>
                  <a:srgbClr val="FFFF00"/>
                </a:solidFill>
                <a:latin typeface="华文中宋" charset="-122"/>
                <a:ea typeface="华文中宋" charset="-122"/>
                <a:sym typeface="+mn-ea"/>
              </a:rPr>
              <a:t>通过春秋战国时期的政治变动和经济发展，理解战国时期变法运动的必然性；</a:t>
            </a:r>
            <a:endParaRPr lang="zh-CN" altLang="en-US" sz="2400" b="1">
              <a:solidFill>
                <a:srgbClr val="FFFF00"/>
              </a:solidFill>
              <a:latin typeface="华文中宋" charset="-122"/>
              <a:ea typeface="华文中宋" charset="-122"/>
            </a:endParaRPr>
          </a:p>
          <a:p>
            <a:pPr marL="0" indent="0" algn="l">
              <a:buNone/>
            </a:pPr>
            <a:r>
              <a:rPr lang="en-US" altLang="zh-CN" sz="2400" b="1">
                <a:solidFill>
                  <a:srgbClr val="FFFF00"/>
                </a:solidFill>
                <a:latin typeface="华文中宋" charset="-122"/>
                <a:ea typeface="华文中宋" charset="-122"/>
                <a:sym typeface="+mn-ea"/>
              </a:rPr>
              <a:t>2</a:t>
            </a:r>
            <a:r>
              <a:rPr lang="zh-CN" altLang="en-US" sz="2400" b="1">
                <a:solidFill>
                  <a:srgbClr val="FFFF00"/>
                </a:solidFill>
                <a:latin typeface="华文中宋" charset="-122"/>
                <a:ea typeface="华文中宋" charset="-122"/>
                <a:sym typeface="+mn-ea"/>
              </a:rPr>
              <a:t>、</a:t>
            </a:r>
            <a:r>
              <a:rPr lang="zh-CN" altLang="en-US" sz="2400" b="1">
                <a:solidFill>
                  <a:srgbClr val="FFFF00"/>
                </a:solidFill>
                <a:latin typeface="华文中宋" charset="-122"/>
                <a:ea typeface="华文中宋" charset="-122"/>
                <a:sym typeface="+mn-ea"/>
              </a:rPr>
              <a:t>了解老子、孔子学说和“百家争鸣”的局面及其意义。</a:t>
            </a:r>
            <a:endParaRPr lang="zh-CN" altLang="en-US" sz="2400" b="1" dirty="0">
              <a:solidFill>
                <a:srgbClr val="FFFF00"/>
              </a:solidFill>
              <a:latin typeface="华文中宋" charset="-122"/>
              <a:ea typeface="华文中宋" charset="-122"/>
              <a:sym typeface="+mn-ea"/>
            </a:endParaRPr>
          </a:p>
        </p:txBody>
      </p:sp>
      <p:sp>
        <p:nvSpPr>
          <p:cNvPr id="4" name="TextBox 3"/>
          <p:cNvSpPr txBox="1"/>
          <p:nvPr/>
        </p:nvSpPr>
        <p:spPr>
          <a:xfrm>
            <a:off x="214282" y="214290"/>
            <a:ext cx="4357718" cy="461665"/>
          </a:xfrm>
          <a:prstGeom prst="rect">
            <a:avLst/>
          </a:prstGeom>
          <a:noFill/>
        </p:spPr>
        <p:txBody>
          <a:bodyPr wrap="square" rtlCol="0">
            <a:spAutoFit/>
          </a:bodyPr>
          <a:lstStyle/>
          <a:p>
            <a:r>
              <a:rPr lang="zh-CN" altLang="en-US" sz="2400" b="1" dirty="0" smtClean="0">
                <a:solidFill>
                  <a:schemeClr val="bg1"/>
                </a:solidFill>
              </a:rPr>
              <a:t>必修</a:t>
            </a:r>
            <a:r>
              <a:rPr lang="en-US" altLang="zh-CN" sz="2400" b="1" dirty="0" smtClean="0">
                <a:solidFill>
                  <a:schemeClr val="bg1"/>
                </a:solidFill>
              </a:rPr>
              <a:t>——</a:t>
            </a:r>
            <a:r>
              <a:rPr lang="zh-CN" altLang="en-US" sz="2400" b="1" dirty="0" smtClean="0">
                <a:solidFill>
                  <a:schemeClr val="bg1"/>
                </a:solidFill>
              </a:rPr>
              <a:t>中外历史纲要（上）</a:t>
            </a:r>
            <a:endParaRPr lang="zh-CN" altLang="en-US"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文本框 64513"/>
          <p:cNvSpPr txBox="1"/>
          <p:nvPr/>
        </p:nvSpPr>
        <p:spPr>
          <a:xfrm>
            <a:off x="762000" y="4284663"/>
            <a:ext cx="1253490" cy="521970"/>
          </a:xfrm>
          <a:prstGeom prst="rect">
            <a:avLst/>
          </a:prstGeom>
          <a:noFill/>
          <a:ln w="9525">
            <a:noFill/>
          </a:ln>
        </p:spPr>
        <p:txBody>
          <a:bodyPr wrap="none" anchor="t">
            <a:spAutoFit/>
          </a:bodyPr>
          <a:p>
            <a:pPr algn="l"/>
            <a:r>
              <a:rPr lang="en-US" altLang="zh-CN" sz="2800" b="1">
                <a:solidFill>
                  <a:schemeClr val="bg1"/>
                </a:solidFill>
                <a:latin typeface="Times New Roman" panose="02020603050405020304" pitchFamily="18" charset="0"/>
              </a:rPr>
              <a:t>1046</a:t>
            </a:r>
            <a:r>
              <a:rPr lang="en-US" altLang="zh-CN" sz="2800" b="1">
                <a:solidFill>
                  <a:schemeClr val="bg1"/>
                </a:solidFill>
                <a:latin typeface="宋体" panose="02010600030101010101" pitchFamily="2" charset="-122"/>
              </a:rPr>
              <a:t>BC</a:t>
            </a:r>
            <a:endParaRPr lang="en-US" altLang="zh-CN" sz="2800" b="1">
              <a:solidFill>
                <a:schemeClr val="bg1"/>
              </a:solidFill>
              <a:latin typeface="宋体" panose="02010600030101010101" pitchFamily="2" charset="-122"/>
            </a:endParaRPr>
          </a:p>
        </p:txBody>
      </p:sp>
      <p:sp>
        <p:nvSpPr>
          <p:cNvPr id="64515" name="文本框 64514"/>
          <p:cNvSpPr txBox="1"/>
          <p:nvPr/>
        </p:nvSpPr>
        <p:spPr>
          <a:xfrm>
            <a:off x="2438400" y="4284663"/>
            <a:ext cx="1075690" cy="953135"/>
          </a:xfrm>
          <a:prstGeom prst="rect">
            <a:avLst/>
          </a:prstGeom>
          <a:noFill/>
          <a:ln w="9525">
            <a:noFill/>
          </a:ln>
        </p:spPr>
        <p:txBody>
          <a:bodyPr wrap="none" anchor="t">
            <a:spAutoFit/>
          </a:bodyPr>
          <a:p>
            <a:pPr algn="l"/>
            <a:r>
              <a:rPr lang="en-US" altLang="zh-CN" sz="2800" b="1">
                <a:solidFill>
                  <a:schemeClr val="bg1"/>
                </a:solidFill>
                <a:latin typeface="Times New Roman" panose="02020603050405020304" pitchFamily="18" charset="0"/>
              </a:rPr>
              <a:t>771</a:t>
            </a:r>
            <a:r>
              <a:rPr lang="en-US" altLang="zh-CN" sz="2800" b="1">
                <a:solidFill>
                  <a:schemeClr val="bg1"/>
                </a:solidFill>
                <a:latin typeface="宋体" panose="02010600030101010101" pitchFamily="2" charset="-122"/>
              </a:rPr>
              <a:t>BC</a:t>
            </a:r>
            <a:endParaRPr lang="en-US" altLang="zh-CN" sz="2800" b="1">
              <a:solidFill>
                <a:schemeClr val="bg1"/>
              </a:solidFill>
              <a:latin typeface="Times New Roman" panose="02020603050405020304" pitchFamily="18" charset="0"/>
            </a:endParaRPr>
          </a:p>
          <a:p>
            <a:pPr algn="l"/>
            <a:r>
              <a:rPr lang="en-US" altLang="zh-CN" sz="2800" b="1">
                <a:solidFill>
                  <a:schemeClr val="bg1"/>
                </a:solidFill>
                <a:latin typeface="Times New Roman" panose="02020603050405020304" pitchFamily="18" charset="0"/>
              </a:rPr>
              <a:t>770</a:t>
            </a:r>
            <a:r>
              <a:rPr lang="en-US" altLang="zh-CN" sz="2800" b="1">
                <a:solidFill>
                  <a:schemeClr val="bg1"/>
                </a:solidFill>
                <a:latin typeface="宋体" panose="02010600030101010101" pitchFamily="2" charset="-122"/>
              </a:rPr>
              <a:t>BC</a:t>
            </a:r>
            <a:endParaRPr lang="en-US" altLang="zh-CN" sz="2800" b="1">
              <a:solidFill>
                <a:schemeClr val="bg1"/>
              </a:solidFill>
              <a:latin typeface="宋体" panose="02010600030101010101" pitchFamily="2" charset="-122"/>
            </a:endParaRPr>
          </a:p>
        </p:txBody>
      </p:sp>
      <p:sp>
        <p:nvSpPr>
          <p:cNvPr id="64516" name="文本框 64515"/>
          <p:cNvSpPr txBox="1"/>
          <p:nvPr/>
        </p:nvSpPr>
        <p:spPr>
          <a:xfrm>
            <a:off x="4191000" y="4335463"/>
            <a:ext cx="1143000" cy="798830"/>
          </a:xfrm>
          <a:prstGeom prst="rect">
            <a:avLst/>
          </a:prstGeom>
          <a:noFill/>
          <a:ln w="9525">
            <a:noFill/>
          </a:ln>
        </p:spPr>
        <p:txBody>
          <a:bodyPr>
            <a:spAutoFit/>
          </a:bodyPr>
          <a:p>
            <a:pPr algn="l"/>
            <a:r>
              <a:rPr lang="en-US" altLang="zh-CN" sz="2800" b="1">
                <a:solidFill>
                  <a:schemeClr val="bg1"/>
                </a:solidFill>
                <a:latin typeface="Times New Roman" panose="02020603050405020304" pitchFamily="18" charset="0"/>
              </a:rPr>
              <a:t>476</a:t>
            </a:r>
            <a:r>
              <a:rPr lang="en-US" altLang="zh-CN" sz="2800" b="1">
                <a:solidFill>
                  <a:schemeClr val="bg1"/>
                </a:solidFill>
                <a:latin typeface="宋体" panose="02010600030101010101" pitchFamily="2" charset="-122"/>
              </a:rPr>
              <a:t>BC</a:t>
            </a:r>
            <a:endParaRPr lang="en-US" altLang="zh-CN">
              <a:solidFill>
                <a:schemeClr val="bg1"/>
              </a:solidFill>
              <a:latin typeface="Times New Roman" panose="02020603050405020304" pitchFamily="18" charset="0"/>
            </a:endParaRPr>
          </a:p>
          <a:p>
            <a:pPr algn="l"/>
            <a:r>
              <a:rPr lang="en-US" altLang="zh-CN">
                <a:latin typeface="Times New Roman" panose="02020603050405020304" pitchFamily="18" charset="0"/>
              </a:rPr>
              <a:t>475</a:t>
            </a:r>
            <a:r>
              <a:rPr lang="en-US" altLang="zh-CN">
                <a:latin typeface="宋体" panose="02010600030101010101" pitchFamily="2" charset="-122"/>
              </a:rPr>
              <a:t>BC</a:t>
            </a:r>
            <a:endParaRPr lang="en-US" altLang="zh-CN">
              <a:latin typeface="宋体" panose="02010600030101010101" pitchFamily="2" charset="-122"/>
            </a:endParaRPr>
          </a:p>
        </p:txBody>
      </p:sp>
      <p:sp>
        <p:nvSpPr>
          <p:cNvPr id="64517" name="文本框 64516"/>
          <p:cNvSpPr txBox="1"/>
          <p:nvPr/>
        </p:nvSpPr>
        <p:spPr>
          <a:xfrm>
            <a:off x="5715000" y="4284663"/>
            <a:ext cx="1073150" cy="519112"/>
          </a:xfrm>
          <a:prstGeom prst="rect">
            <a:avLst/>
          </a:prstGeom>
          <a:noFill/>
          <a:ln w="9525">
            <a:noFill/>
          </a:ln>
        </p:spPr>
        <p:txBody>
          <a:bodyPr wrap="none" anchor="t">
            <a:spAutoFit/>
          </a:bodyPr>
          <a:p>
            <a:pPr algn="l"/>
            <a:r>
              <a:rPr lang="en-US" altLang="zh-CN">
                <a:latin typeface="Times New Roman" panose="02020603050405020304" pitchFamily="18" charset="0"/>
              </a:rPr>
              <a:t>221</a:t>
            </a:r>
            <a:r>
              <a:rPr lang="en-US" altLang="zh-CN">
                <a:latin typeface="宋体" panose="02010600030101010101" pitchFamily="2" charset="-122"/>
              </a:rPr>
              <a:t>BC</a:t>
            </a:r>
            <a:endParaRPr lang="en-US" altLang="zh-CN">
              <a:latin typeface="宋体" panose="02010600030101010101" pitchFamily="2" charset="-122"/>
            </a:endParaRPr>
          </a:p>
        </p:txBody>
      </p:sp>
      <p:grpSp>
        <p:nvGrpSpPr>
          <p:cNvPr id="64518" name="组合 64517"/>
          <p:cNvGrpSpPr/>
          <p:nvPr/>
        </p:nvGrpSpPr>
        <p:grpSpPr>
          <a:xfrm>
            <a:off x="1219200" y="3978275"/>
            <a:ext cx="7162800" cy="381000"/>
            <a:chOff x="1536" y="2880"/>
            <a:chExt cx="4080" cy="240"/>
          </a:xfrm>
        </p:grpSpPr>
        <p:sp>
          <p:nvSpPr>
            <p:cNvPr id="64519" name="右箭头 64518"/>
            <p:cNvSpPr/>
            <p:nvPr/>
          </p:nvSpPr>
          <p:spPr>
            <a:xfrm>
              <a:off x="1536" y="2880"/>
              <a:ext cx="4080" cy="240"/>
            </a:xfrm>
            <a:prstGeom prst="rightArrow">
              <a:avLst>
                <a:gd name="adj1" fmla="val 50000"/>
                <a:gd name="adj2" fmla="val 425000"/>
              </a:avLst>
            </a:prstGeom>
            <a:solidFill>
              <a:srgbClr val="FFCCFF"/>
            </a:solidFill>
            <a:ln w="9525" cap="flat" cmpd="sng">
              <a:solidFill>
                <a:schemeClr val="tx1"/>
              </a:solidFill>
              <a:prstDash val="solid"/>
              <a:miter/>
              <a:headEnd type="none" w="med" len="med"/>
              <a:tailEnd type="none" w="med" len="med"/>
            </a:ln>
          </p:spPr>
          <p:txBody>
            <a:bodyPr/>
            <a:p>
              <a:endParaRPr lang="zh-CN" altLang="en-US"/>
            </a:p>
          </p:txBody>
        </p:sp>
        <p:sp>
          <p:nvSpPr>
            <p:cNvPr id="64520" name="直接连接符 64519"/>
            <p:cNvSpPr/>
            <p:nvPr/>
          </p:nvSpPr>
          <p:spPr>
            <a:xfrm>
              <a:off x="1632" y="2880"/>
              <a:ext cx="0" cy="192"/>
            </a:xfrm>
            <a:prstGeom prst="line">
              <a:avLst/>
            </a:prstGeom>
            <a:ln w="76200" cap="flat" cmpd="sng">
              <a:solidFill>
                <a:srgbClr val="CC3399"/>
              </a:solidFill>
              <a:prstDash val="solid"/>
              <a:headEnd type="none" w="med" len="med"/>
              <a:tailEnd type="none" w="med" len="med"/>
            </a:ln>
          </p:spPr>
        </p:sp>
        <p:sp>
          <p:nvSpPr>
            <p:cNvPr id="64521" name="直接连接符 64520"/>
            <p:cNvSpPr/>
            <p:nvPr/>
          </p:nvSpPr>
          <p:spPr>
            <a:xfrm>
              <a:off x="4416" y="2880"/>
              <a:ext cx="0" cy="192"/>
            </a:xfrm>
            <a:prstGeom prst="line">
              <a:avLst/>
            </a:prstGeom>
            <a:ln w="76200" cap="flat" cmpd="sng">
              <a:solidFill>
                <a:srgbClr val="CC3399"/>
              </a:solidFill>
              <a:prstDash val="solid"/>
              <a:headEnd type="none" w="med" len="med"/>
              <a:tailEnd type="none" w="med" len="med"/>
            </a:ln>
          </p:spPr>
        </p:sp>
        <p:sp>
          <p:nvSpPr>
            <p:cNvPr id="64522" name="直接连接符 64521"/>
            <p:cNvSpPr/>
            <p:nvPr/>
          </p:nvSpPr>
          <p:spPr>
            <a:xfrm>
              <a:off x="3552" y="2880"/>
              <a:ext cx="0" cy="192"/>
            </a:xfrm>
            <a:prstGeom prst="line">
              <a:avLst/>
            </a:prstGeom>
            <a:ln w="76200" cap="flat" cmpd="sng">
              <a:solidFill>
                <a:srgbClr val="CC3399"/>
              </a:solidFill>
              <a:prstDash val="solid"/>
              <a:headEnd type="none" w="med" len="med"/>
              <a:tailEnd type="none" w="med" len="med"/>
            </a:ln>
          </p:spPr>
        </p:sp>
        <p:sp>
          <p:nvSpPr>
            <p:cNvPr id="64523" name="直接连接符 64522"/>
            <p:cNvSpPr/>
            <p:nvPr/>
          </p:nvSpPr>
          <p:spPr>
            <a:xfrm>
              <a:off x="2544" y="2880"/>
              <a:ext cx="0" cy="192"/>
            </a:xfrm>
            <a:prstGeom prst="line">
              <a:avLst/>
            </a:prstGeom>
            <a:ln w="76200" cap="flat" cmpd="sng">
              <a:solidFill>
                <a:srgbClr val="CC3399"/>
              </a:solidFill>
              <a:prstDash val="solid"/>
              <a:headEnd type="none" w="med" len="med"/>
              <a:tailEnd type="none" w="med" len="med"/>
            </a:ln>
          </p:spPr>
        </p:sp>
      </p:grpSp>
      <p:sp>
        <p:nvSpPr>
          <p:cNvPr id="64524" name="文本框 64523"/>
          <p:cNvSpPr txBox="1"/>
          <p:nvPr/>
        </p:nvSpPr>
        <p:spPr>
          <a:xfrm>
            <a:off x="1524000" y="3192463"/>
            <a:ext cx="1600200" cy="706755"/>
          </a:xfrm>
          <a:prstGeom prst="rect">
            <a:avLst/>
          </a:prstGeom>
          <a:noFill/>
          <a:ln w="9525">
            <a:noFill/>
          </a:ln>
        </p:spPr>
        <p:txBody>
          <a:bodyPr>
            <a:spAutoFit/>
          </a:bodyPr>
          <a:p>
            <a:pPr algn="l"/>
            <a:r>
              <a:rPr lang="zh-CN" altLang="en-US" sz="4000" b="1" dirty="0">
                <a:solidFill>
                  <a:srgbClr val="FFFF66"/>
                </a:solidFill>
                <a:latin typeface="Times New Roman" panose="02020603050405020304" pitchFamily="18" charset="0"/>
                <a:ea typeface="华文中宋" charset="-122"/>
              </a:rPr>
              <a:t>西周</a:t>
            </a:r>
            <a:endParaRPr lang="zh-CN" altLang="en-US" sz="4000" b="1" dirty="0">
              <a:solidFill>
                <a:srgbClr val="FFFF66"/>
              </a:solidFill>
              <a:latin typeface="Times New Roman" panose="02020603050405020304" pitchFamily="18" charset="0"/>
              <a:ea typeface="华文中宋" charset="-122"/>
            </a:endParaRPr>
          </a:p>
        </p:txBody>
      </p:sp>
      <p:sp>
        <p:nvSpPr>
          <p:cNvPr id="64525" name="文本框 64524"/>
          <p:cNvSpPr txBox="1"/>
          <p:nvPr/>
        </p:nvSpPr>
        <p:spPr>
          <a:xfrm>
            <a:off x="3429000" y="3421063"/>
            <a:ext cx="1006475" cy="521970"/>
          </a:xfrm>
          <a:prstGeom prst="rect">
            <a:avLst/>
          </a:prstGeom>
          <a:noFill/>
          <a:ln w="9525">
            <a:noFill/>
          </a:ln>
        </p:spPr>
        <p:txBody>
          <a:bodyPr>
            <a:spAutoFit/>
          </a:bodyPr>
          <a:p>
            <a:pPr algn="l"/>
            <a:r>
              <a:rPr lang="zh-CN" altLang="en-US" sz="2800" b="1" dirty="0">
                <a:solidFill>
                  <a:schemeClr val="bg1"/>
                </a:solidFill>
                <a:latin typeface="Times New Roman" panose="02020603050405020304" pitchFamily="18" charset="0"/>
                <a:ea typeface="华文中宋" charset="-122"/>
              </a:rPr>
              <a:t>春秋</a:t>
            </a:r>
            <a:endParaRPr lang="zh-CN" altLang="en-US" sz="2800" b="1">
              <a:solidFill>
                <a:schemeClr val="bg1"/>
              </a:solidFill>
              <a:latin typeface="Times New Roman" panose="02020603050405020304" pitchFamily="18" charset="0"/>
              <a:ea typeface="华文中宋" charset="-122"/>
            </a:endParaRPr>
          </a:p>
        </p:txBody>
      </p:sp>
      <p:sp>
        <p:nvSpPr>
          <p:cNvPr id="64526" name="文本框 64525"/>
          <p:cNvSpPr txBox="1"/>
          <p:nvPr/>
        </p:nvSpPr>
        <p:spPr>
          <a:xfrm>
            <a:off x="5181600" y="3421063"/>
            <a:ext cx="1082675" cy="521970"/>
          </a:xfrm>
          <a:prstGeom prst="rect">
            <a:avLst/>
          </a:prstGeom>
          <a:noFill/>
          <a:ln w="9525">
            <a:noFill/>
          </a:ln>
        </p:spPr>
        <p:txBody>
          <a:bodyPr>
            <a:spAutoFit/>
          </a:bodyPr>
          <a:p>
            <a:pPr algn="l"/>
            <a:r>
              <a:rPr lang="zh-CN" altLang="en-US" sz="2800" b="1" dirty="0">
                <a:solidFill>
                  <a:schemeClr val="bg1"/>
                </a:solidFill>
                <a:latin typeface="Times New Roman" panose="02020603050405020304" pitchFamily="18" charset="0"/>
                <a:ea typeface="华文中宋" charset="-122"/>
              </a:rPr>
              <a:t>战国</a:t>
            </a:r>
            <a:endParaRPr lang="zh-CN" altLang="en-US" sz="2800" b="1" dirty="0">
              <a:solidFill>
                <a:schemeClr val="bg1"/>
              </a:solidFill>
              <a:latin typeface="Times New Roman" panose="02020603050405020304" pitchFamily="18" charset="0"/>
              <a:ea typeface="华文中宋" charset="-122"/>
            </a:endParaRPr>
          </a:p>
        </p:txBody>
      </p:sp>
      <p:sp>
        <p:nvSpPr>
          <p:cNvPr id="64527" name="左大括号 64526"/>
          <p:cNvSpPr/>
          <p:nvPr/>
        </p:nvSpPr>
        <p:spPr>
          <a:xfrm rot="5318395">
            <a:off x="4419600" y="1744663"/>
            <a:ext cx="457200" cy="3352800"/>
          </a:xfrm>
          <a:prstGeom prst="leftBrace">
            <a:avLst>
              <a:gd name="adj1" fmla="val 61111"/>
              <a:gd name="adj2" fmla="val 50000"/>
            </a:avLst>
          </a:prstGeom>
          <a:noFill/>
          <a:ln w="38100" cap="flat" cmpd="sng">
            <a:solidFill>
              <a:srgbClr val="FFFF66"/>
            </a:solidFill>
            <a:prstDash val="solid"/>
            <a:headEnd type="none" w="med" len="med"/>
            <a:tailEnd type="none" w="med" len="med"/>
          </a:ln>
        </p:spPr>
        <p:txBody>
          <a:bodyPr/>
          <a:p>
            <a:endParaRPr lang="zh-CN" altLang="en-US"/>
          </a:p>
        </p:txBody>
      </p:sp>
      <p:sp>
        <p:nvSpPr>
          <p:cNvPr id="64529" name="文本框 64528"/>
          <p:cNvSpPr txBox="1"/>
          <p:nvPr/>
        </p:nvSpPr>
        <p:spPr>
          <a:xfrm>
            <a:off x="4140200" y="2463800"/>
            <a:ext cx="1203960" cy="706755"/>
          </a:xfrm>
          <a:prstGeom prst="rect">
            <a:avLst/>
          </a:prstGeom>
          <a:noFill/>
          <a:ln w="9525">
            <a:noFill/>
          </a:ln>
        </p:spPr>
        <p:txBody>
          <a:bodyPr wrap="none" anchor="t">
            <a:spAutoFit/>
          </a:bodyPr>
          <a:p>
            <a:pPr algn="l"/>
            <a:r>
              <a:rPr lang="zh-CN" altLang="en-US" sz="4000" b="1" dirty="0">
                <a:solidFill>
                  <a:srgbClr val="FFFF66"/>
                </a:solidFill>
                <a:latin typeface="Times New Roman" panose="02020603050405020304" pitchFamily="18" charset="0"/>
                <a:ea typeface="华文中宋" charset="-122"/>
              </a:rPr>
              <a:t>东周</a:t>
            </a:r>
            <a:endParaRPr lang="zh-CN" altLang="en-US" sz="4000" b="1" dirty="0">
              <a:solidFill>
                <a:srgbClr val="FFFF66"/>
              </a:solidFill>
              <a:latin typeface="Times New Roman" panose="02020603050405020304" pitchFamily="18" charset="0"/>
              <a:ea typeface="华文中宋" charset="-122"/>
            </a:endParaRPr>
          </a:p>
        </p:txBody>
      </p:sp>
      <p:sp>
        <p:nvSpPr>
          <p:cNvPr id="64531" name="文本框 64530"/>
          <p:cNvSpPr txBox="1"/>
          <p:nvPr/>
        </p:nvSpPr>
        <p:spPr>
          <a:xfrm>
            <a:off x="5364163" y="2535238"/>
            <a:ext cx="3598862" cy="583565"/>
          </a:xfrm>
          <a:prstGeom prst="rect">
            <a:avLst/>
          </a:prstGeom>
          <a:noFill/>
          <a:ln w="9525">
            <a:noFill/>
          </a:ln>
        </p:spPr>
        <p:txBody>
          <a:bodyPr>
            <a:spAutoFit/>
          </a:bodyPr>
          <a:p>
            <a:pPr algn="l"/>
            <a:r>
              <a:rPr lang="zh-CN" altLang="en-US" sz="3200" dirty="0">
                <a:solidFill>
                  <a:schemeClr val="bg1"/>
                </a:solidFill>
                <a:latin typeface="Times New Roman" panose="02020603050405020304" pitchFamily="18" charset="0"/>
              </a:rPr>
              <a:t>（周平王东迁</a:t>
            </a:r>
            <a:r>
              <a:rPr lang="zh-CN" altLang="en-US" sz="3200" dirty="0">
                <a:solidFill>
                  <a:schemeClr val="bg1"/>
                </a:solidFill>
                <a:latin typeface="宋体" panose="02010600030101010101" pitchFamily="2" charset="-122"/>
              </a:rPr>
              <a:t>洛邑）</a:t>
            </a:r>
            <a:endParaRPr lang="zh-CN" altLang="en-US" sz="3200">
              <a:solidFill>
                <a:schemeClr val="bg1"/>
              </a:solidFill>
              <a:latin typeface="宋体" panose="02010600030101010101" pitchFamily="2" charset="-122"/>
            </a:endParaRPr>
          </a:p>
        </p:txBody>
      </p:sp>
      <p:sp>
        <p:nvSpPr>
          <p:cNvPr id="64533" name="文本框 64532"/>
          <p:cNvSpPr txBox="1"/>
          <p:nvPr/>
        </p:nvSpPr>
        <p:spPr>
          <a:xfrm>
            <a:off x="539750" y="415925"/>
            <a:ext cx="8229600" cy="1647190"/>
          </a:xfrm>
          <a:prstGeom prst="rect">
            <a:avLst/>
          </a:prstGeom>
          <a:noFill/>
          <a:ln w="9525" cap="flat" cmpd="sng">
            <a:solidFill>
              <a:schemeClr val="bg1"/>
            </a:solidFill>
            <a:prstDash val="solid"/>
            <a:miter/>
            <a:headEnd type="none" w="med" len="med"/>
            <a:tailEnd type="none" w="med" len="med"/>
          </a:ln>
        </p:spPr>
        <p:txBody>
          <a:bodyPr>
            <a:spAutoFit/>
          </a:bodyPr>
          <a:p>
            <a:pPr algn="l">
              <a:lnSpc>
                <a:spcPct val="110000"/>
              </a:lnSpc>
            </a:pPr>
            <a:r>
              <a:rPr lang="zh-CN" altLang="en-US" sz="3200" dirty="0">
                <a:solidFill>
                  <a:srgbClr val="FFFF66"/>
                </a:solidFill>
                <a:latin typeface="华文中宋" charset="-122"/>
                <a:ea typeface="华文中宋" charset="-122"/>
              </a:rPr>
              <a:t>春秋</a:t>
            </a:r>
            <a:r>
              <a:rPr lang="en-US" altLang="zh-CN" sz="2800" b="1">
                <a:solidFill>
                  <a:schemeClr val="bg1"/>
                </a:solidFill>
                <a:latin typeface="Times New Roman" panose="02020603050405020304" pitchFamily="18" charset="0"/>
                <a:ea typeface="华文中宋" charset="-122"/>
              </a:rPr>
              <a:t>——</a:t>
            </a:r>
            <a:r>
              <a:rPr lang="zh-CN" altLang="en-US" sz="2800" b="1" dirty="0">
                <a:solidFill>
                  <a:schemeClr val="bg1"/>
                </a:solidFill>
                <a:latin typeface="华文中宋" charset="-122"/>
                <a:ea typeface="华文中宋" charset="-122"/>
              </a:rPr>
              <a:t>因鲁史</a:t>
            </a:r>
            <a:r>
              <a:rPr lang="en-US" altLang="zh-CN" sz="2800" b="1" dirty="0">
                <a:solidFill>
                  <a:schemeClr val="bg1"/>
                </a:solidFill>
                <a:latin typeface="华文中宋" charset="-122"/>
                <a:ea typeface="华文中宋" charset="-122"/>
              </a:rPr>
              <a:t>《</a:t>
            </a:r>
            <a:r>
              <a:rPr lang="zh-CN" altLang="en-US" sz="2800" b="1" dirty="0">
                <a:solidFill>
                  <a:schemeClr val="bg1"/>
                </a:solidFill>
                <a:latin typeface="华文中宋" charset="-122"/>
                <a:ea typeface="华文中宋" charset="-122"/>
              </a:rPr>
              <a:t>春秋</a:t>
            </a:r>
            <a:r>
              <a:rPr lang="en-US" altLang="zh-CN" sz="2800" b="1" dirty="0">
                <a:solidFill>
                  <a:schemeClr val="bg1"/>
                </a:solidFill>
                <a:latin typeface="华文中宋" charset="-122"/>
                <a:ea typeface="华文中宋" charset="-122"/>
              </a:rPr>
              <a:t>》</a:t>
            </a:r>
            <a:r>
              <a:rPr lang="zh-CN" altLang="en-US" sz="2800" b="1" dirty="0">
                <a:solidFill>
                  <a:schemeClr val="bg1"/>
                </a:solidFill>
                <a:latin typeface="华文中宋" charset="-122"/>
                <a:ea typeface="华文中宋" charset="-122"/>
              </a:rPr>
              <a:t>而得名；</a:t>
            </a:r>
            <a:endParaRPr lang="zh-CN" altLang="en-US" dirty="0">
              <a:solidFill>
                <a:srgbClr val="FFFFFF"/>
              </a:solidFill>
              <a:latin typeface="华文中宋" charset="-122"/>
              <a:ea typeface="华文中宋" charset="-122"/>
            </a:endParaRPr>
          </a:p>
          <a:p>
            <a:pPr algn="l">
              <a:lnSpc>
                <a:spcPct val="110000"/>
              </a:lnSpc>
            </a:pPr>
            <a:r>
              <a:rPr lang="zh-CN" altLang="en-US" sz="3200" dirty="0">
                <a:solidFill>
                  <a:srgbClr val="FFFF66"/>
                </a:solidFill>
                <a:latin typeface="华文中宋" charset="-122"/>
                <a:ea typeface="华文中宋" charset="-122"/>
              </a:rPr>
              <a:t>战国</a:t>
            </a:r>
            <a:r>
              <a:rPr lang="en-US" altLang="zh-CN" sz="2800" b="1">
                <a:solidFill>
                  <a:srgbClr val="FFFFFF"/>
                </a:solidFill>
                <a:latin typeface="Times New Roman" panose="02020603050405020304" pitchFamily="18" charset="0"/>
                <a:ea typeface="华文中宋" charset="-122"/>
              </a:rPr>
              <a:t>——</a:t>
            </a:r>
            <a:r>
              <a:rPr lang="zh-CN" altLang="en-US" sz="2800" b="1" dirty="0">
                <a:solidFill>
                  <a:srgbClr val="FFFFFF"/>
                </a:solidFill>
                <a:latin typeface="华文中宋" charset="-122"/>
                <a:ea typeface="华文中宋" charset="-122"/>
              </a:rPr>
              <a:t>因诸侯争霸连年不断的阶段特征而得名</a:t>
            </a:r>
            <a:r>
              <a:rPr lang="en-US" altLang="zh-CN" sz="2800" b="1">
                <a:solidFill>
                  <a:srgbClr val="FFFFFF"/>
                </a:solidFill>
                <a:latin typeface="华文中宋" charset="-122"/>
                <a:ea typeface="华文中宋" charset="-122"/>
              </a:rPr>
              <a:t>,</a:t>
            </a:r>
            <a:endParaRPr lang="en-US" altLang="zh-CN" sz="2800" b="1">
              <a:solidFill>
                <a:srgbClr val="FFFFFF"/>
              </a:solidFill>
              <a:latin typeface="华文中宋" charset="-122"/>
              <a:ea typeface="华文中宋" charset="-122"/>
            </a:endParaRPr>
          </a:p>
          <a:p>
            <a:pPr algn="l">
              <a:lnSpc>
                <a:spcPct val="110000"/>
              </a:lnSpc>
            </a:pPr>
            <a:r>
              <a:rPr lang="en-US" altLang="zh-CN" sz="2800" b="1" dirty="0">
                <a:solidFill>
                  <a:srgbClr val="FFFFFF"/>
                </a:solidFill>
                <a:latin typeface="华文中宋" charset="-122"/>
                <a:ea typeface="华文中宋" charset="-122"/>
              </a:rPr>
              <a:t>         </a:t>
            </a:r>
            <a:r>
              <a:rPr lang="zh-CN" altLang="en-US" sz="2800" b="1" dirty="0">
                <a:solidFill>
                  <a:srgbClr val="FFFFFF"/>
                </a:solidFill>
                <a:latin typeface="华文中宋" charset="-122"/>
                <a:ea typeface="华文中宋" charset="-122"/>
              </a:rPr>
              <a:t>也因西汉刘向作史书</a:t>
            </a:r>
            <a:r>
              <a:rPr lang="en-US" altLang="zh-CN" sz="2800" b="1" dirty="0">
                <a:solidFill>
                  <a:srgbClr val="FFFFFF"/>
                </a:solidFill>
                <a:latin typeface="华文中宋" charset="-122"/>
                <a:ea typeface="华文中宋" charset="-122"/>
              </a:rPr>
              <a:t>《</a:t>
            </a:r>
            <a:r>
              <a:rPr lang="zh-CN" altLang="en-US" sz="2800" b="1" dirty="0">
                <a:solidFill>
                  <a:srgbClr val="FFFFFF"/>
                </a:solidFill>
                <a:latin typeface="华文中宋" charset="-122"/>
                <a:ea typeface="华文中宋" charset="-122"/>
              </a:rPr>
              <a:t>战国策</a:t>
            </a:r>
            <a:r>
              <a:rPr lang="en-US" altLang="zh-CN" sz="2800" b="1" dirty="0">
                <a:solidFill>
                  <a:srgbClr val="FFFFFF"/>
                </a:solidFill>
                <a:latin typeface="华文中宋" charset="-122"/>
                <a:ea typeface="华文中宋" charset="-122"/>
              </a:rPr>
              <a:t>》</a:t>
            </a:r>
            <a:r>
              <a:rPr lang="zh-CN" altLang="en-US" sz="2800" b="1" dirty="0">
                <a:solidFill>
                  <a:srgbClr val="FFFFFF"/>
                </a:solidFill>
                <a:latin typeface="华文中宋" charset="-122"/>
                <a:ea typeface="华文中宋" charset="-122"/>
              </a:rPr>
              <a:t>而得名。</a:t>
            </a:r>
            <a:endParaRPr lang="zh-CN" altLang="en-US" sz="2800" b="1" dirty="0">
              <a:solidFill>
                <a:srgbClr val="FFFFFF"/>
              </a:solidFill>
              <a:latin typeface="华文中宋" charset="-122"/>
              <a:ea typeface="华文中宋"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64524"/>
                                        </p:tgtEl>
                                        <p:attrNameLst>
                                          <p:attrName>style.visibility</p:attrName>
                                        </p:attrNameLst>
                                      </p:cBhvr>
                                      <p:to>
                                        <p:strVal val="visible"/>
                                      </p:to>
                                    </p:set>
                                    <p:anim calcmode="lin" valueType="num">
                                      <p:cBhvr>
                                        <p:cTn id="7" dur="500" fill="hold"/>
                                        <p:tgtEl>
                                          <p:spTgt spid="64524"/>
                                        </p:tgtEl>
                                        <p:attrNameLst>
                                          <p:attrName>ppt_w</p:attrName>
                                        </p:attrNameLst>
                                      </p:cBhvr>
                                      <p:tavLst>
                                        <p:tav tm="0">
                                          <p:val>
                                            <p:strVal val="4*#ppt_w"/>
                                          </p:val>
                                        </p:tav>
                                        <p:tav tm="100000">
                                          <p:val>
                                            <p:strVal val="#ppt_w"/>
                                          </p:val>
                                        </p:tav>
                                      </p:tavLst>
                                    </p:anim>
                                    <p:anim calcmode="lin" valueType="num">
                                      <p:cBhvr>
                                        <p:cTn id="8" dur="500" fill="hold"/>
                                        <p:tgtEl>
                                          <p:spTgt spid="6452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4527"/>
                                        </p:tgtEl>
                                        <p:attrNameLst>
                                          <p:attrName>style.visibility</p:attrName>
                                        </p:attrNameLst>
                                      </p:cBhvr>
                                      <p:to>
                                        <p:strVal val="visible"/>
                                      </p:to>
                                    </p:set>
                                    <p:animEffect transition="in" filter="wipe(down)">
                                      <p:cBhvr>
                                        <p:cTn id="13" dur="500"/>
                                        <p:tgtEl>
                                          <p:spTgt spid="6452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4529"/>
                                        </p:tgtEl>
                                        <p:attrNameLst>
                                          <p:attrName>style.visibility</p:attrName>
                                        </p:attrNameLst>
                                      </p:cBhvr>
                                      <p:to>
                                        <p:strVal val="visible"/>
                                      </p:to>
                                    </p:set>
                                    <p:animEffect transition="in" filter="wipe(down)">
                                      <p:cBhvr>
                                        <p:cTn id="18" dur="500"/>
                                        <p:tgtEl>
                                          <p:spTgt spid="64529"/>
                                        </p:tgtEl>
                                      </p:cBhvr>
                                    </p:animEffec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499"/>
                                          </p:stCondLst>
                                        </p:cTn>
                                        <p:tgtEl>
                                          <p:spTgt spid="6453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3" presetClass="entr" presetSubtype="32" fill="hold" grpId="0" nodeType="clickEffect">
                                  <p:stCondLst>
                                    <p:cond delay="0"/>
                                  </p:stCondLst>
                                  <p:childTnLst>
                                    <p:set>
                                      <p:cBhvr>
                                        <p:cTn id="25" dur="1" fill="hold">
                                          <p:stCondLst>
                                            <p:cond delay="0"/>
                                          </p:stCondLst>
                                        </p:cTn>
                                        <p:tgtEl>
                                          <p:spTgt spid="64525"/>
                                        </p:tgtEl>
                                        <p:attrNameLst>
                                          <p:attrName>style.visibility</p:attrName>
                                        </p:attrNameLst>
                                      </p:cBhvr>
                                      <p:to>
                                        <p:strVal val="visible"/>
                                      </p:to>
                                    </p:set>
                                    <p:anim calcmode="lin" valueType="num">
                                      <p:cBhvr>
                                        <p:cTn id="26" dur="500" fill="hold"/>
                                        <p:tgtEl>
                                          <p:spTgt spid="64525"/>
                                        </p:tgtEl>
                                        <p:attrNameLst>
                                          <p:attrName>ppt_w</p:attrName>
                                        </p:attrNameLst>
                                      </p:cBhvr>
                                      <p:tavLst>
                                        <p:tav tm="0">
                                          <p:val>
                                            <p:strVal val="4*#ppt_w"/>
                                          </p:val>
                                        </p:tav>
                                        <p:tav tm="100000">
                                          <p:val>
                                            <p:strVal val="#ppt_w"/>
                                          </p:val>
                                        </p:tav>
                                      </p:tavLst>
                                    </p:anim>
                                    <p:anim calcmode="lin" valueType="num">
                                      <p:cBhvr>
                                        <p:cTn id="27" dur="500" fill="hold"/>
                                        <p:tgtEl>
                                          <p:spTgt spid="64525"/>
                                        </p:tgtEl>
                                        <p:attrNameLst>
                                          <p:attrName>ppt_h</p:attrName>
                                        </p:attrNameLst>
                                      </p:cBhvr>
                                      <p:tavLst>
                                        <p:tav tm="0">
                                          <p:val>
                                            <p:strVal val="4*#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32" fill="hold" grpId="0" nodeType="clickEffect">
                                  <p:stCondLst>
                                    <p:cond delay="0"/>
                                  </p:stCondLst>
                                  <p:childTnLst>
                                    <p:set>
                                      <p:cBhvr>
                                        <p:cTn id="31" dur="1" fill="hold">
                                          <p:stCondLst>
                                            <p:cond delay="0"/>
                                          </p:stCondLst>
                                        </p:cTn>
                                        <p:tgtEl>
                                          <p:spTgt spid="64526"/>
                                        </p:tgtEl>
                                        <p:attrNameLst>
                                          <p:attrName>style.visibility</p:attrName>
                                        </p:attrNameLst>
                                      </p:cBhvr>
                                      <p:to>
                                        <p:strVal val="visible"/>
                                      </p:to>
                                    </p:set>
                                    <p:anim calcmode="lin" valueType="num">
                                      <p:cBhvr>
                                        <p:cTn id="32" dur="500" fill="hold"/>
                                        <p:tgtEl>
                                          <p:spTgt spid="64526"/>
                                        </p:tgtEl>
                                        <p:attrNameLst>
                                          <p:attrName>ppt_w</p:attrName>
                                        </p:attrNameLst>
                                      </p:cBhvr>
                                      <p:tavLst>
                                        <p:tav tm="0">
                                          <p:val>
                                            <p:strVal val="4*#ppt_w"/>
                                          </p:val>
                                        </p:tav>
                                        <p:tav tm="100000">
                                          <p:val>
                                            <p:strVal val="#ppt_w"/>
                                          </p:val>
                                        </p:tav>
                                      </p:tavLst>
                                    </p:anim>
                                    <p:anim calcmode="lin" valueType="num">
                                      <p:cBhvr>
                                        <p:cTn id="33" dur="500" fill="hold"/>
                                        <p:tgtEl>
                                          <p:spTgt spid="64526"/>
                                        </p:tgtEl>
                                        <p:attrNameLst>
                                          <p:attrName>ppt_h</p:attrName>
                                        </p:attrNameLst>
                                      </p:cBhvr>
                                      <p:tavLst>
                                        <p:tav tm="0">
                                          <p:val>
                                            <p:strVal val="4*#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4533"/>
                                        </p:tgtEl>
                                        <p:attrNameLst>
                                          <p:attrName>style.visibility</p:attrName>
                                        </p:attrNameLst>
                                      </p:cBhvr>
                                      <p:to>
                                        <p:strVal val="visible"/>
                                      </p:to>
                                    </p:set>
                                    <p:animEffect transition="in" filter="wipe(left)">
                                      <p:cBhvr>
                                        <p:cTn id="38" dur="500"/>
                                        <p:tgtEl>
                                          <p:spTgt spid="64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4" grpId="0"/>
      <p:bldP spid="64525" grpId="0"/>
      <p:bldP spid="64526" grpId="0"/>
      <p:bldP spid="64529" grpId="0"/>
      <p:bldP spid="64531" grpId="0"/>
      <p:bldP spid="64533"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图片 3" descr="春秋列国形势图"/>
          <p:cNvPicPr>
            <a:picLocks noChangeAspect="1"/>
          </p:cNvPicPr>
          <p:nvPr/>
        </p:nvPicPr>
        <p:blipFill>
          <a:blip r:embed="rId1"/>
          <a:stretch>
            <a:fillRect/>
          </a:stretch>
        </p:blipFill>
        <p:spPr>
          <a:xfrm>
            <a:off x="604520" y="474345"/>
            <a:ext cx="3488055" cy="2395220"/>
          </a:xfrm>
          <a:prstGeom prst="rect">
            <a:avLst/>
          </a:prstGeom>
        </p:spPr>
      </p:pic>
      <p:pic>
        <p:nvPicPr>
          <p:cNvPr id="5" name="图片 4" descr="战国形势图"/>
          <p:cNvPicPr>
            <a:picLocks noChangeAspect="1"/>
          </p:cNvPicPr>
          <p:nvPr/>
        </p:nvPicPr>
        <p:blipFill>
          <a:blip r:embed="rId2"/>
          <a:stretch>
            <a:fillRect/>
          </a:stretch>
        </p:blipFill>
        <p:spPr>
          <a:xfrm>
            <a:off x="4318000" y="474980"/>
            <a:ext cx="3589655" cy="2394585"/>
          </a:xfrm>
          <a:prstGeom prst="rect">
            <a:avLst/>
          </a:prstGeom>
        </p:spPr>
      </p:pic>
      <p:sp>
        <p:nvSpPr>
          <p:cNvPr id="7" name="椭圆 6"/>
          <p:cNvSpPr/>
          <p:nvPr/>
        </p:nvSpPr>
        <p:spPr>
          <a:xfrm>
            <a:off x="6036310" y="1240155"/>
            <a:ext cx="504190" cy="288290"/>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nvSpPr>
        <p:spPr>
          <a:xfrm>
            <a:off x="6036310" y="1527810"/>
            <a:ext cx="504190" cy="288290"/>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nvSpPr>
        <p:spPr>
          <a:xfrm>
            <a:off x="5962650" y="1816735"/>
            <a:ext cx="504190" cy="288290"/>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1703070" y="1300480"/>
            <a:ext cx="504190" cy="288290"/>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357505" y="2921635"/>
            <a:ext cx="8428990" cy="1014730"/>
          </a:xfrm>
          <a:prstGeom prst="rect">
            <a:avLst/>
          </a:prstGeom>
          <a:noFill/>
        </p:spPr>
        <p:txBody>
          <a:bodyPr wrap="square" rtlCol="0" anchor="t">
            <a:spAutoFit/>
          </a:bodyPr>
          <a:p>
            <a:pPr algn="l">
              <a:buNone/>
            </a:pPr>
            <a:r>
              <a:rPr lang="en-US" altLang="zh-CN" sz="2000" b="1" dirty="0">
                <a:solidFill>
                  <a:schemeClr val="bg1"/>
                </a:solidFill>
                <a:latin typeface="楷体" panose="02010609060101010101" charset="-122"/>
                <a:ea typeface="楷体" panose="02010609060101010101" charset="-122"/>
                <a:cs typeface="楷体" panose="02010609060101010101" charset="-122"/>
                <a:sym typeface="Wingdings" panose="05000000000000000000" pitchFamily="2" charset="2"/>
              </a:rPr>
              <a:t> </a:t>
            </a:r>
            <a:r>
              <a:rPr lang="zh-CN" altLang="en-US" sz="2000" b="1" dirty="0">
                <a:solidFill>
                  <a:schemeClr val="bg1"/>
                </a:solidFill>
                <a:latin typeface="楷体" panose="02010609060101010101" charset="-122"/>
                <a:ea typeface="楷体" panose="02010609060101010101" charset="-122"/>
                <a:cs typeface="楷体" panose="02010609060101010101" charset="-122"/>
                <a:sym typeface="Wingdings" panose="05000000000000000000" pitchFamily="2" charset="2"/>
              </a:rPr>
              <a:t>（周）王夺郑伯（郑庄公）政。郑伯不朝。秋，王（令）诸侯伐郑，郑伯击之。</a:t>
            </a:r>
            <a:r>
              <a:rPr lang="en-US" altLang="zh-CN" sz="2000" b="1">
                <a:solidFill>
                  <a:schemeClr val="bg1"/>
                </a:solidFill>
                <a:latin typeface="楷体" panose="02010609060101010101" charset="-122"/>
                <a:ea typeface="楷体" panose="02010609060101010101" charset="-122"/>
                <a:cs typeface="楷体" panose="02010609060101010101" charset="-122"/>
                <a:sym typeface="Wingdings" panose="05000000000000000000" pitchFamily="2" charset="2"/>
              </a:rPr>
              <a:t>……</a:t>
            </a:r>
            <a:r>
              <a:rPr lang="zh-CN" altLang="en-US" sz="2000" b="1" dirty="0">
                <a:solidFill>
                  <a:schemeClr val="bg1"/>
                </a:solidFill>
                <a:latin typeface="楷体" panose="02010609060101010101" charset="-122"/>
                <a:ea typeface="楷体" panose="02010609060101010101" charset="-122"/>
                <a:cs typeface="楷体" panose="02010609060101010101" charset="-122"/>
                <a:sym typeface="Wingdings" panose="05000000000000000000" pitchFamily="2" charset="2"/>
              </a:rPr>
              <a:t>（周）王卒大败，祝聃（郑庄公）的臣下射（周）王中肩。</a:t>
            </a:r>
            <a:endParaRPr lang="zh-CN" altLang="en-US" sz="2000" b="1" dirty="0">
              <a:solidFill>
                <a:schemeClr val="bg1"/>
              </a:solidFill>
              <a:latin typeface="楷体" panose="02010609060101010101" charset="-122"/>
              <a:ea typeface="楷体" panose="02010609060101010101" charset="-122"/>
              <a:cs typeface="楷体" panose="02010609060101010101" charset="-122"/>
              <a:sym typeface="Wingdings" panose="05000000000000000000" pitchFamily="2" charset="2"/>
            </a:endParaRPr>
          </a:p>
          <a:p>
            <a:pPr algn="l">
              <a:buNone/>
            </a:pPr>
            <a:r>
              <a:rPr lang="zh-CN" altLang="en-US" sz="2000" b="1">
                <a:solidFill>
                  <a:schemeClr val="bg1"/>
                </a:solidFill>
                <a:latin typeface="楷体" panose="02010609060101010101" charset="-122"/>
                <a:ea typeface="楷体" panose="02010609060101010101" charset="-122"/>
                <a:cs typeface="楷体" panose="02010609060101010101" charset="-122"/>
                <a:sym typeface="Wingdings" panose="05000000000000000000" pitchFamily="2" charset="2"/>
              </a:rPr>
              <a:t>                                   </a:t>
            </a:r>
            <a:r>
              <a:rPr lang="en-US" altLang="zh-CN" sz="2000" b="1">
                <a:solidFill>
                  <a:schemeClr val="bg1"/>
                </a:solidFill>
                <a:latin typeface="楷体" panose="02010609060101010101" charset="-122"/>
                <a:ea typeface="楷体" panose="02010609060101010101" charset="-122"/>
                <a:cs typeface="楷体" panose="02010609060101010101" charset="-122"/>
                <a:sym typeface="Wingdings" panose="05000000000000000000" pitchFamily="2" charset="2"/>
              </a:rPr>
              <a:t>——</a:t>
            </a:r>
            <a:r>
              <a:rPr lang="zh-CN" altLang="en-US" sz="2000" b="1">
                <a:solidFill>
                  <a:schemeClr val="bg1"/>
                </a:solidFill>
                <a:latin typeface="楷体" panose="02010609060101010101" charset="-122"/>
                <a:ea typeface="楷体" panose="02010609060101010101" charset="-122"/>
                <a:cs typeface="楷体" panose="02010609060101010101" charset="-122"/>
                <a:sym typeface="Wingdings" panose="05000000000000000000" pitchFamily="2" charset="2"/>
              </a:rPr>
              <a:t>《左传》</a:t>
            </a:r>
            <a:endParaRPr lang="zh-CN" altLang="en-US" sz="2000" b="1">
              <a:solidFill>
                <a:schemeClr val="bg1"/>
              </a:solidFill>
              <a:latin typeface="楷体" panose="02010609060101010101" charset="-122"/>
              <a:ea typeface="楷体" panose="02010609060101010101" charset="-122"/>
              <a:cs typeface="楷体" panose="02010609060101010101" charset="-122"/>
              <a:sym typeface="Wingdings" panose="05000000000000000000" pitchFamily="2" charset="2"/>
            </a:endParaRPr>
          </a:p>
        </p:txBody>
      </p:sp>
      <p:sp>
        <p:nvSpPr>
          <p:cNvPr id="3" name="文本框 2"/>
          <p:cNvSpPr txBox="1"/>
          <p:nvPr/>
        </p:nvSpPr>
        <p:spPr>
          <a:xfrm>
            <a:off x="457200" y="3936365"/>
            <a:ext cx="8229600" cy="1630045"/>
          </a:xfrm>
          <a:prstGeom prst="rect">
            <a:avLst/>
          </a:prstGeom>
          <a:noFill/>
        </p:spPr>
        <p:txBody>
          <a:bodyPr wrap="square" rtlCol="0" anchor="t">
            <a:spAutoFit/>
          </a:bodyPr>
          <a:p>
            <a:r>
              <a:rPr lang="en-US" altLang="zh-CN" sz="2000" b="1">
                <a:solidFill>
                  <a:schemeClr val="bg1"/>
                </a:solidFill>
                <a:latin typeface="楷体" panose="02010609060101010101" charset="-122"/>
                <a:ea typeface="楷体" panose="02010609060101010101" charset="-122"/>
                <a:cs typeface="楷体" panose="02010609060101010101" charset="-122"/>
                <a:sym typeface="+mn-ea"/>
              </a:rPr>
              <a:t>   </a:t>
            </a:r>
            <a:r>
              <a:rPr lang="zh-CN" altLang="en-US" sz="2000" b="1">
                <a:solidFill>
                  <a:schemeClr val="bg1"/>
                </a:solidFill>
                <a:latin typeface="楷体" panose="02010609060101010101" charset="-122"/>
                <a:ea typeface="楷体" panose="02010609060101010101" charset="-122"/>
                <a:cs typeface="楷体" panose="02010609060101010101" charset="-122"/>
                <a:sym typeface="+mn-ea"/>
              </a:rPr>
              <a:t>田氏取齐,六卿分晋,道德大废,上下失序</a:t>
            </a:r>
            <a:r>
              <a:rPr lang="zh-CN" altLang="en-US" sz="2000" b="1">
                <a:solidFill>
                  <a:schemeClr val="bg1"/>
                </a:solidFill>
                <a:latin typeface="楷体" panose="02010609060101010101" charset="-122"/>
                <a:ea typeface="楷体" panose="02010609060101010101" charset="-122"/>
                <a:cs typeface="楷体" panose="02010609060101010101" charset="-122"/>
                <a:sym typeface="+mn-ea"/>
              </a:rPr>
              <a:t>……是以传相仿效,后生师之,遂相吞灭,并大兼小,暴师经岁,流血满野。父子不相亲,兄弟不相安,夫妇离散,莫保其命,泯然道德绝矣。晚世益甚,万乘之国七,千乘之国五,敌侔争权,盖为战国。</a:t>
            </a:r>
            <a:endParaRPr lang="zh-CN" altLang="en-US" sz="2000" b="1">
              <a:solidFill>
                <a:schemeClr val="bg1"/>
              </a:solidFill>
              <a:latin typeface="楷体" panose="02010609060101010101" charset="-122"/>
              <a:ea typeface="楷体" panose="02010609060101010101" charset="-122"/>
              <a:cs typeface="楷体" panose="02010609060101010101" charset="-122"/>
              <a:sym typeface="+mn-ea"/>
            </a:endParaRPr>
          </a:p>
          <a:p>
            <a:r>
              <a:rPr lang="zh-CN" altLang="en-US" sz="2000" b="1">
                <a:solidFill>
                  <a:schemeClr val="bg1"/>
                </a:solidFill>
                <a:latin typeface="楷体" panose="02010609060101010101" charset="-122"/>
                <a:ea typeface="楷体" panose="02010609060101010101" charset="-122"/>
                <a:cs typeface="楷体" panose="02010609060101010101" charset="-122"/>
                <a:sym typeface="+mn-ea"/>
              </a:rPr>
              <a:t>                                  </a:t>
            </a:r>
            <a:r>
              <a:rPr lang="en-US" altLang="zh-CN" sz="2000" b="1">
                <a:solidFill>
                  <a:schemeClr val="bg1"/>
                </a:solidFill>
                <a:latin typeface="楷体" panose="02010609060101010101" charset="-122"/>
                <a:ea typeface="楷体" panose="02010609060101010101" charset="-122"/>
                <a:cs typeface="楷体" panose="02010609060101010101" charset="-122"/>
                <a:sym typeface="Wingdings" panose="05000000000000000000" pitchFamily="2" charset="2"/>
              </a:rPr>
              <a:t>——</a:t>
            </a:r>
            <a:r>
              <a:rPr lang="zh-CN" altLang="zh-CN" sz="2000" b="1">
                <a:solidFill>
                  <a:schemeClr val="bg1"/>
                </a:solidFill>
                <a:latin typeface="楷体" panose="02010609060101010101" charset="-122"/>
                <a:ea typeface="楷体" panose="02010609060101010101" charset="-122"/>
                <a:cs typeface="楷体" panose="02010609060101010101" charset="-122"/>
                <a:sym typeface="Wingdings" panose="05000000000000000000" pitchFamily="2" charset="2"/>
              </a:rPr>
              <a:t>西汉刘向</a:t>
            </a:r>
            <a:r>
              <a:rPr lang="zh-CN" altLang="en-US" sz="2000" b="1">
                <a:solidFill>
                  <a:schemeClr val="bg1"/>
                </a:solidFill>
                <a:latin typeface="楷体" panose="02010609060101010101" charset="-122"/>
                <a:ea typeface="楷体" panose="02010609060101010101" charset="-122"/>
                <a:cs typeface="楷体" panose="02010609060101010101" charset="-122"/>
                <a:sym typeface="Wingdings" panose="05000000000000000000" pitchFamily="2" charset="2"/>
              </a:rPr>
              <a:t>《</a:t>
            </a:r>
            <a:r>
              <a:rPr lang="en-US" altLang="zh-CN" sz="2000" b="1">
                <a:solidFill>
                  <a:schemeClr val="bg1"/>
                </a:solidFill>
                <a:latin typeface="楷体" panose="02010609060101010101" charset="-122"/>
                <a:ea typeface="楷体" panose="02010609060101010101" charset="-122"/>
                <a:cs typeface="楷体" panose="02010609060101010101" charset="-122"/>
                <a:sym typeface="Wingdings" panose="05000000000000000000" pitchFamily="2" charset="2"/>
              </a:rPr>
              <a:t>&lt;</a:t>
            </a:r>
            <a:r>
              <a:rPr lang="zh-CN" altLang="en-US" sz="2000" b="1">
                <a:solidFill>
                  <a:schemeClr val="bg1"/>
                </a:solidFill>
                <a:latin typeface="楷体" panose="02010609060101010101" charset="-122"/>
                <a:ea typeface="楷体" panose="02010609060101010101" charset="-122"/>
                <a:cs typeface="楷体" panose="02010609060101010101" charset="-122"/>
                <a:sym typeface="Wingdings" panose="05000000000000000000" pitchFamily="2" charset="2"/>
              </a:rPr>
              <a:t>战国策</a:t>
            </a:r>
            <a:r>
              <a:rPr lang="en-US" altLang="zh-CN" sz="2000" b="1">
                <a:solidFill>
                  <a:schemeClr val="bg1"/>
                </a:solidFill>
                <a:latin typeface="楷体" panose="02010609060101010101" charset="-122"/>
                <a:ea typeface="楷体" panose="02010609060101010101" charset="-122"/>
                <a:cs typeface="楷体" panose="02010609060101010101" charset="-122"/>
                <a:sym typeface="Wingdings" panose="05000000000000000000" pitchFamily="2" charset="2"/>
              </a:rPr>
              <a:t>&gt;</a:t>
            </a:r>
            <a:r>
              <a:rPr lang="zh-CN" altLang="en-US" sz="2000" b="1">
                <a:solidFill>
                  <a:schemeClr val="bg1"/>
                </a:solidFill>
                <a:latin typeface="楷体" panose="02010609060101010101" charset="-122"/>
                <a:ea typeface="楷体" panose="02010609060101010101" charset="-122"/>
                <a:cs typeface="楷体" panose="02010609060101010101" charset="-122"/>
                <a:sym typeface="Wingdings" panose="05000000000000000000" pitchFamily="2" charset="2"/>
              </a:rPr>
              <a:t>书录》</a:t>
            </a:r>
            <a:endParaRPr lang="zh-CN" altLang="en-US" sz="2000" b="1">
              <a:solidFill>
                <a:schemeClr val="bg1"/>
              </a:solidFill>
              <a:latin typeface="楷体" panose="02010609060101010101" charset="-122"/>
              <a:ea typeface="楷体" panose="02010609060101010101" charset="-122"/>
              <a:cs typeface="楷体" panose="02010609060101010101" charset="-122"/>
              <a:sym typeface="Wingdings" panose="05000000000000000000" pitchFamily="2" charset="2"/>
            </a:endParaRPr>
          </a:p>
        </p:txBody>
      </p:sp>
      <p:sp>
        <p:nvSpPr>
          <p:cNvPr id="6" name="文本框 5"/>
          <p:cNvSpPr txBox="1"/>
          <p:nvPr/>
        </p:nvSpPr>
        <p:spPr>
          <a:xfrm>
            <a:off x="685165" y="5566410"/>
            <a:ext cx="7222490" cy="460375"/>
          </a:xfrm>
          <a:prstGeom prst="rect">
            <a:avLst/>
          </a:prstGeom>
          <a:noFill/>
        </p:spPr>
        <p:txBody>
          <a:bodyPr wrap="none" rtlCol="0" anchor="t">
            <a:spAutoFit/>
          </a:bodyPr>
          <a:p>
            <a:r>
              <a:rPr lang="zh-CN" altLang="en-US" sz="2400" b="1">
                <a:solidFill>
                  <a:srgbClr val="FFFF00"/>
                </a:solidFill>
                <a:latin typeface="华文中宋" charset="-122"/>
                <a:ea typeface="华文中宋" charset="-122"/>
                <a:sym typeface="+mn-ea"/>
              </a:rPr>
              <a:t>依据材料，结合所学，分析春秋战国时期政治变化？</a:t>
            </a:r>
            <a:endParaRPr lang="zh-CN" altLang="en-US" sz="2400" b="1">
              <a:solidFill>
                <a:srgbClr val="FFFF00"/>
              </a:solidFill>
              <a:latin typeface="华文中宋" charset="-122"/>
              <a:ea typeface="华文中宋" charset="-122"/>
              <a:sym typeface="+mn-ea"/>
            </a:endParaRPr>
          </a:p>
        </p:txBody>
      </p:sp>
      <p:sp>
        <p:nvSpPr>
          <p:cNvPr id="12" name="文本框 11"/>
          <p:cNvSpPr txBox="1"/>
          <p:nvPr/>
        </p:nvSpPr>
        <p:spPr>
          <a:xfrm>
            <a:off x="604520" y="6135370"/>
            <a:ext cx="7792085" cy="460375"/>
          </a:xfrm>
          <a:prstGeom prst="rect">
            <a:avLst/>
          </a:prstGeom>
          <a:noFill/>
          <a:ln w="28575" cmpd="sng">
            <a:solidFill>
              <a:srgbClr val="FFFF00"/>
            </a:solidFill>
            <a:prstDash val="solid"/>
          </a:ln>
        </p:spPr>
        <p:txBody>
          <a:bodyPr wrap="square" rtlCol="0">
            <a:spAutoFit/>
          </a:bodyPr>
          <a:p>
            <a:r>
              <a:rPr lang="zh-CN" altLang="en-US" sz="2400">
                <a:solidFill>
                  <a:srgbClr val="FFFF00"/>
                </a:solidFill>
              </a:rPr>
              <a:t>周王室衰微，宗法分封制遭破坏；诸侯争霸，战争频繁</a:t>
            </a:r>
            <a:endParaRPr lang="zh-CN" altLang="en-US" sz="2400">
              <a:solidFill>
                <a:srgbClr val="FFFF00"/>
              </a:solidFill>
            </a:endParaRPr>
          </a:p>
        </p:txBody>
      </p:sp>
      <p:sp>
        <p:nvSpPr>
          <p:cNvPr id="13" name="文本框 12"/>
          <p:cNvSpPr txBox="1"/>
          <p:nvPr/>
        </p:nvSpPr>
        <p:spPr>
          <a:xfrm>
            <a:off x="103505" y="70485"/>
            <a:ext cx="3552190" cy="460375"/>
          </a:xfrm>
          <a:prstGeom prst="rect">
            <a:avLst/>
          </a:prstGeom>
          <a:noFill/>
        </p:spPr>
        <p:txBody>
          <a:bodyPr wrap="none" rtlCol="0" anchor="t">
            <a:spAutoFit/>
          </a:bodyPr>
          <a:p>
            <a:r>
              <a:rPr lang="en-US" altLang="zh-CN" sz="2400" b="1">
                <a:solidFill>
                  <a:srgbClr val="FFFF00"/>
                </a:solidFill>
                <a:latin typeface="华文中宋" charset="-122"/>
                <a:ea typeface="华文中宋" charset="-122"/>
                <a:sym typeface="+mn-ea"/>
              </a:rPr>
              <a:t>2.1 </a:t>
            </a:r>
            <a:r>
              <a:rPr lang="zh-CN" altLang="en-US" sz="2400" b="1">
                <a:solidFill>
                  <a:srgbClr val="FFFF00"/>
                </a:solidFill>
                <a:latin typeface="华文中宋" charset="-122"/>
                <a:ea typeface="华文中宋" charset="-122"/>
                <a:sym typeface="+mn-ea"/>
              </a:rPr>
              <a:t>列国纷争与华夏认同</a:t>
            </a:r>
            <a:endParaRPr lang="zh-CN" altLang="en-US" sz="2400" b="1">
              <a:solidFill>
                <a:srgbClr val="FFFF00"/>
              </a:solidFill>
              <a:latin typeface="华文中宋" charset="-122"/>
              <a:ea typeface="华文中宋"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3074" name="Picture 2" descr="F:\360data\重要数据\我的图片\img280.jpg"/>
          <p:cNvPicPr>
            <a:picLocks noChangeAspect="1" noChangeArrowheads="1"/>
          </p:cNvPicPr>
          <p:nvPr>
            <p:ph idx="1"/>
          </p:nvPr>
        </p:nvPicPr>
        <p:blipFill>
          <a:blip r:embed="rId1" cstate="print">
            <a:extLst>
              <a:ext uri="{28A0092B-C50C-407E-A947-70E740481C1C}">
                <a14:useLocalDpi xmlns:a14="http://schemas.microsoft.com/office/drawing/2010/main" val="0"/>
              </a:ext>
            </a:extLst>
          </a:blip>
          <a:srcRect/>
          <a:stretch>
            <a:fillRect/>
          </a:stretch>
        </p:blipFill>
        <p:spPr bwMode="auto">
          <a:xfrm>
            <a:off x="2056130" y="724535"/>
            <a:ext cx="4613275" cy="293878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558800" y="3830955"/>
            <a:ext cx="7971790" cy="2830195"/>
          </a:xfrm>
          <a:prstGeom prst="rect">
            <a:avLst/>
          </a:prstGeom>
          <a:noFill/>
        </p:spPr>
        <p:txBody>
          <a:bodyPr wrap="square" rtlCol="0" anchor="t">
            <a:spAutoFit/>
          </a:bodyPr>
          <a:p>
            <a:pPr algn="just"/>
            <a:r>
              <a:rPr lang="zh-CN" altLang="en-US" sz="2000" b="1" dirty="0">
                <a:solidFill>
                  <a:schemeClr val="bg1"/>
                </a:solidFill>
                <a:latin typeface="楷体" panose="02010609060101010101" charset="-122"/>
                <a:ea typeface="楷体" panose="02010609060101010101" charset="-122"/>
                <a:cs typeface="楷体" panose="02010609060101010101" charset="-122"/>
                <a:sym typeface="+mn-ea"/>
              </a:rPr>
              <a:t>中华民族在先秦历史上的发展过程分为两大阶段。</a:t>
            </a:r>
            <a:endParaRPr lang="zh-CN" altLang="en-US" sz="2000" b="1" dirty="0">
              <a:solidFill>
                <a:schemeClr val="bg1"/>
              </a:solidFill>
              <a:latin typeface="楷体" panose="02010609060101010101" charset="-122"/>
              <a:ea typeface="楷体" panose="02010609060101010101" charset="-122"/>
              <a:cs typeface="楷体" panose="02010609060101010101" charset="-122"/>
            </a:endParaRPr>
          </a:p>
          <a:p>
            <a:pPr algn="just"/>
            <a:r>
              <a:rPr lang="zh-CN" altLang="en-US" sz="2000" b="1" dirty="0">
                <a:solidFill>
                  <a:schemeClr val="bg1"/>
                </a:solidFill>
                <a:latin typeface="楷体" panose="02010609060101010101" charset="-122"/>
                <a:ea typeface="楷体" panose="02010609060101010101" charset="-122"/>
                <a:cs typeface="楷体" panose="02010609060101010101" charset="-122"/>
                <a:sym typeface="+mn-ea"/>
              </a:rPr>
              <a:t>    第一阶段是夏、商、西周，发展形成了华夏族；</a:t>
            </a:r>
            <a:endParaRPr lang="zh-CN" altLang="en-US" sz="2000" b="1" dirty="0">
              <a:solidFill>
                <a:schemeClr val="bg1"/>
              </a:solidFill>
              <a:latin typeface="楷体" panose="02010609060101010101" charset="-122"/>
              <a:ea typeface="楷体" panose="02010609060101010101" charset="-122"/>
              <a:cs typeface="楷体" panose="02010609060101010101" charset="-122"/>
            </a:endParaRPr>
          </a:p>
          <a:p>
            <a:pPr algn="just"/>
            <a:r>
              <a:rPr lang="zh-CN" altLang="en-US" sz="2000" b="1" dirty="0">
                <a:solidFill>
                  <a:schemeClr val="bg1"/>
                </a:solidFill>
                <a:latin typeface="楷体" panose="02010609060101010101" charset="-122"/>
                <a:ea typeface="楷体" panose="02010609060101010101" charset="-122"/>
                <a:cs typeface="楷体" panose="02010609060101010101" charset="-122"/>
                <a:sym typeface="+mn-ea"/>
              </a:rPr>
              <a:t>    第二阶段是春秋、战国，完成了</a:t>
            </a:r>
            <a:r>
              <a:rPr lang="zh-CN" altLang="en-US" sz="2000" b="1" dirty="0">
                <a:solidFill>
                  <a:srgbClr val="FFFF00"/>
                </a:solidFill>
                <a:latin typeface="楷体" panose="02010609060101010101" charset="-122"/>
                <a:ea typeface="楷体" panose="02010609060101010101" charset="-122"/>
                <a:cs typeface="楷体" panose="02010609060101010101" charset="-122"/>
                <a:sym typeface="+mn-ea"/>
              </a:rPr>
              <a:t>中华民族的第一次大交融</a:t>
            </a:r>
            <a:r>
              <a:rPr lang="zh-CN" altLang="en-US" sz="2000" b="1" dirty="0">
                <a:solidFill>
                  <a:schemeClr val="bg1"/>
                </a:solidFill>
                <a:latin typeface="楷体" panose="02010609060101010101" charset="-122"/>
                <a:ea typeface="楷体" panose="02010609060101010101" charset="-122"/>
                <a:cs typeface="楷体" panose="02010609060101010101" charset="-122"/>
                <a:sym typeface="+mn-ea"/>
              </a:rPr>
              <a:t>。春秋时代还属于“四夷”的秦、楚等国，在战国时期已经</a:t>
            </a:r>
            <a:r>
              <a:rPr lang="zh-CN" altLang="en-US" sz="2000" b="1" dirty="0">
                <a:solidFill>
                  <a:srgbClr val="FFFF00"/>
                </a:solidFill>
                <a:latin typeface="楷体" panose="02010609060101010101" charset="-122"/>
                <a:ea typeface="楷体" panose="02010609060101010101" charset="-122"/>
                <a:cs typeface="楷体" panose="02010609060101010101" charset="-122"/>
                <a:sym typeface="+mn-ea"/>
              </a:rPr>
              <a:t>认同于华夏；中原诸国也承认了秦、楚是华夏族的组成部分</a:t>
            </a:r>
            <a:r>
              <a:rPr lang="zh-CN" altLang="en-US" sz="2000" b="1" dirty="0">
                <a:solidFill>
                  <a:schemeClr val="bg1"/>
                </a:solidFill>
                <a:latin typeface="楷体" panose="02010609060101010101" charset="-122"/>
                <a:ea typeface="楷体" panose="02010609060101010101" charset="-122"/>
                <a:cs typeface="楷体" panose="02010609060101010101" charset="-122"/>
                <a:sym typeface="+mn-ea"/>
              </a:rPr>
              <a:t>，与齐、燕、赵、魏、韩并称七雄，形成七个地区性统一的多民族国家。在这个基础上，“大一统”理论指导下的七国争雄以秦统一中国告终，</a:t>
            </a:r>
            <a:r>
              <a:rPr lang="zh-CN" altLang="en-US" sz="2000" b="1" dirty="0">
                <a:solidFill>
                  <a:srgbClr val="FFFF00"/>
                </a:solidFill>
                <a:latin typeface="楷体" panose="02010609060101010101" charset="-122"/>
                <a:ea typeface="楷体" panose="02010609060101010101" charset="-122"/>
                <a:cs typeface="楷体" panose="02010609060101010101" charset="-122"/>
                <a:sym typeface="+mn-ea"/>
              </a:rPr>
              <a:t>中国形成为全国性的统一的多民族国家。</a:t>
            </a:r>
            <a:endParaRPr lang="zh-CN" altLang="en-US" sz="2000" b="1" dirty="0">
              <a:solidFill>
                <a:srgbClr val="00FFFF"/>
              </a:solidFill>
              <a:latin typeface="楷体" panose="02010609060101010101" charset="-122"/>
              <a:ea typeface="楷体" panose="02010609060101010101" charset="-122"/>
              <a:cs typeface="楷体" panose="02010609060101010101" charset="-122"/>
            </a:endParaRPr>
          </a:p>
          <a:p>
            <a:pPr algn="r"/>
            <a:r>
              <a:rPr lang="en-US" altLang="zh-CN" b="1" dirty="0">
                <a:solidFill>
                  <a:schemeClr val="bg1"/>
                </a:solidFill>
                <a:latin typeface="方正粗雅宋_GBK" panose="02000000000000000000" pitchFamily="2" charset="-122"/>
                <a:ea typeface="方正粗雅宋_GBK" panose="02000000000000000000" pitchFamily="2" charset="-122"/>
                <a:cs typeface="黑体" panose="02010609060101010101" charset="-122"/>
                <a:sym typeface="+mn-ea"/>
              </a:rPr>
              <a:t>——</a:t>
            </a:r>
            <a:r>
              <a:rPr lang="zh-CN" altLang="en-US" b="1" dirty="0">
                <a:solidFill>
                  <a:schemeClr val="bg1"/>
                </a:solidFill>
                <a:latin typeface="方正粗雅宋_GBK" panose="02000000000000000000" pitchFamily="2" charset="-122"/>
                <a:ea typeface="方正粗雅宋_GBK" panose="02000000000000000000" pitchFamily="2" charset="-122"/>
                <a:cs typeface="黑体" panose="02010609060101010101" charset="-122"/>
                <a:sym typeface="+mn-ea"/>
              </a:rPr>
              <a:t>沈长云《先秦史》</a:t>
            </a:r>
            <a:endParaRPr lang="zh-CN" altLang="en-US"/>
          </a:p>
        </p:txBody>
      </p:sp>
      <p:sp>
        <p:nvSpPr>
          <p:cNvPr id="6" name="文本框 5"/>
          <p:cNvSpPr txBox="1"/>
          <p:nvPr/>
        </p:nvSpPr>
        <p:spPr>
          <a:xfrm>
            <a:off x="457200" y="128905"/>
            <a:ext cx="1612900" cy="521970"/>
          </a:xfrm>
          <a:prstGeom prst="rect">
            <a:avLst/>
          </a:prstGeom>
          <a:noFill/>
        </p:spPr>
        <p:txBody>
          <a:bodyPr wrap="none" rtlCol="0" anchor="t">
            <a:spAutoFit/>
          </a:bodyPr>
          <a:p>
            <a:r>
              <a:rPr lang="zh-CN" altLang="en-US" sz="2800" b="1">
                <a:solidFill>
                  <a:srgbClr val="FFFF00"/>
                </a:solidFill>
                <a:latin typeface="华文中宋" charset="-122"/>
                <a:ea typeface="华文中宋" charset="-122"/>
                <a:sym typeface="+mn-ea"/>
              </a:rPr>
              <a:t>华夏认同</a:t>
            </a:r>
            <a:endParaRPr lang="zh-CN" altLang="en-US" sz="2800" b="1">
              <a:solidFill>
                <a:srgbClr val="FFFF00"/>
              </a:solidFill>
              <a:latin typeface="华文中宋" charset="-122"/>
              <a:ea typeface="华文中宋" charset="-122"/>
              <a:sym typeface="+mn-e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27990" y="977900"/>
            <a:ext cx="8342630" cy="460375"/>
          </a:xfrm>
          <a:prstGeom prst="rect">
            <a:avLst/>
          </a:prstGeom>
          <a:noFill/>
        </p:spPr>
        <p:txBody>
          <a:bodyPr wrap="square" rtlCol="0" anchor="t">
            <a:spAutoFit/>
          </a:bodyPr>
          <a:p>
            <a:pPr algn="just"/>
            <a:r>
              <a:rPr lang="en-US" altLang="zh-CN" sz="2400" b="1" dirty="0">
                <a:solidFill>
                  <a:schemeClr val="bg1"/>
                </a:solidFill>
                <a:latin typeface="方正粗雅宋_GBK" panose="02000000000000000000" pitchFamily="2" charset="-122"/>
                <a:ea typeface="方正粗雅宋_GBK" panose="02000000000000000000" pitchFamily="2" charset="-122"/>
                <a:sym typeface="+mn-ea"/>
              </a:rPr>
              <a:t>   </a:t>
            </a:r>
            <a:endParaRPr lang="zh-CN" altLang="en-US" sz="2400" b="1"/>
          </a:p>
        </p:txBody>
      </p:sp>
      <p:sp>
        <p:nvSpPr>
          <p:cNvPr id="5" name="文本框 4"/>
          <p:cNvSpPr txBox="1"/>
          <p:nvPr/>
        </p:nvSpPr>
        <p:spPr>
          <a:xfrm>
            <a:off x="285115" y="180975"/>
            <a:ext cx="4119245" cy="521970"/>
          </a:xfrm>
          <a:prstGeom prst="rect">
            <a:avLst/>
          </a:prstGeom>
          <a:noFill/>
        </p:spPr>
        <p:txBody>
          <a:bodyPr wrap="none" rtlCol="0" anchor="t">
            <a:spAutoFit/>
          </a:bodyPr>
          <a:p>
            <a:r>
              <a:rPr lang="en-US" altLang="zh-CN" sz="2800" b="1" dirty="0">
                <a:solidFill>
                  <a:srgbClr val="FFFF00"/>
                </a:solidFill>
                <a:latin typeface="方正粗雅宋_GBK" panose="02000000000000000000" pitchFamily="2" charset="-122"/>
                <a:ea typeface="方正粗雅宋_GBK" panose="02000000000000000000" pitchFamily="2" charset="-122"/>
                <a:sym typeface="+mn-ea"/>
              </a:rPr>
              <a:t>2.2 </a:t>
            </a:r>
            <a:r>
              <a:rPr lang="zh-CN" altLang="en-US" sz="2800" b="1" dirty="0">
                <a:solidFill>
                  <a:srgbClr val="FFFF00"/>
                </a:solidFill>
                <a:latin typeface="方正粗雅宋_GBK" panose="02000000000000000000" pitchFamily="2" charset="-122"/>
                <a:ea typeface="方正粗雅宋_GBK" panose="02000000000000000000" pitchFamily="2" charset="-122"/>
                <a:sym typeface="+mn-ea"/>
              </a:rPr>
              <a:t>经济发展与变法运动</a:t>
            </a:r>
            <a:endParaRPr lang="zh-CN" altLang="en-US" sz="2800" b="1" dirty="0">
              <a:solidFill>
                <a:srgbClr val="FFFF00"/>
              </a:solidFill>
              <a:latin typeface="方正粗雅宋_GBK" panose="02000000000000000000" pitchFamily="2" charset="-122"/>
              <a:ea typeface="方正粗雅宋_GBK" panose="02000000000000000000" pitchFamily="2" charset="-122"/>
              <a:sym typeface="+mn-ea"/>
            </a:endParaRPr>
          </a:p>
        </p:txBody>
      </p:sp>
      <p:pic>
        <p:nvPicPr>
          <p:cNvPr id="6" name="图片 5"/>
          <p:cNvPicPr>
            <a:picLocks noChangeAspect="1"/>
          </p:cNvPicPr>
          <p:nvPr/>
        </p:nvPicPr>
        <p:blipFill>
          <a:blip r:embed="rId1"/>
          <a:stretch>
            <a:fillRect/>
          </a:stretch>
        </p:blipFill>
        <p:spPr>
          <a:xfrm>
            <a:off x="194945" y="765810"/>
            <a:ext cx="4512310" cy="1202690"/>
          </a:xfrm>
          <a:prstGeom prst="rect">
            <a:avLst/>
          </a:prstGeom>
        </p:spPr>
      </p:pic>
      <p:sp>
        <p:nvSpPr>
          <p:cNvPr id="12" name="文本框 11"/>
          <p:cNvSpPr txBox="1"/>
          <p:nvPr/>
        </p:nvSpPr>
        <p:spPr>
          <a:xfrm>
            <a:off x="5065395" y="5379085"/>
            <a:ext cx="3247390" cy="1198880"/>
          </a:xfrm>
          <a:prstGeom prst="rect">
            <a:avLst/>
          </a:prstGeom>
          <a:noFill/>
          <a:ln w="28575" cmpd="sng">
            <a:solidFill>
              <a:srgbClr val="FFFF00"/>
            </a:solidFill>
            <a:prstDash val="solid"/>
          </a:ln>
        </p:spPr>
        <p:txBody>
          <a:bodyPr wrap="none" rtlCol="0" anchor="t">
            <a:spAutoFit/>
          </a:bodyPr>
          <a:p>
            <a:r>
              <a:rPr lang="zh-CN" altLang="en-US" sz="2400" b="1" dirty="0">
                <a:solidFill>
                  <a:srgbClr val="FFFF00"/>
                </a:solidFill>
                <a:latin typeface="方正粗雅宋_GBK" panose="02000000000000000000" pitchFamily="2" charset="-122"/>
                <a:ea typeface="方正粗雅宋_GBK" panose="02000000000000000000" pitchFamily="2" charset="-122"/>
                <a:sym typeface="+mn-ea"/>
              </a:rPr>
              <a:t>变化：铁器、牛耕出现</a:t>
            </a:r>
            <a:endParaRPr lang="zh-CN" altLang="en-US" sz="2400" b="1" dirty="0">
              <a:solidFill>
                <a:srgbClr val="FFFF00"/>
              </a:solidFill>
              <a:latin typeface="方正粗雅宋_GBK" panose="02000000000000000000" pitchFamily="2" charset="-122"/>
              <a:ea typeface="方正粗雅宋_GBK" panose="02000000000000000000" pitchFamily="2" charset="-122"/>
              <a:sym typeface="+mn-ea"/>
            </a:endParaRPr>
          </a:p>
          <a:p>
            <a:r>
              <a:rPr lang="zh-CN" altLang="en-US" sz="2400" b="1" dirty="0">
                <a:solidFill>
                  <a:srgbClr val="FFFF00"/>
                </a:solidFill>
                <a:latin typeface="方正粗雅宋_GBK" panose="02000000000000000000" pitchFamily="2" charset="-122"/>
                <a:ea typeface="方正粗雅宋_GBK" panose="02000000000000000000" pitchFamily="2" charset="-122"/>
                <a:sym typeface="+mn-ea"/>
              </a:rPr>
              <a:t>      农业、手工业、</a:t>
            </a:r>
            <a:endParaRPr lang="zh-CN" altLang="en-US" sz="2400" b="1" dirty="0">
              <a:solidFill>
                <a:srgbClr val="FFFF00"/>
              </a:solidFill>
              <a:latin typeface="方正粗雅宋_GBK" panose="02000000000000000000" pitchFamily="2" charset="-122"/>
              <a:ea typeface="方正粗雅宋_GBK" panose="02000000000000000000" pitchFamily="2" charset="-122"/>
              <a:sym typeface="+mn-ea"/>
            </a:endParaRPr>
          </a:p>
          <a:p>
            <a:r>
              <a:rPr lang="zh-CN" altLang="en-US" sz="2400" b="1" dirty="0">
                <a:solidFill>
                  <a:srgbClr val="FFFF00"/>
                </a:solidFill>
                <a:latin typeface="方正粗雅宋_GBK" panose="02000000000000000000" pitchFamily="2" charset="-122"/>
                <a:ea typeface="方正粗雅宋_GBK" panose="02000000000000000000" pitchFamily="2" charset="-122"/>
                <a:sym typeface="+mn-ea"/>
              </a:rPr>
              <a:t>      商业和城市发展</a:t>
            </a:r>
            <a:endParaRPr lang="zh-CN" altLang="en-US" sz="2400" b="1" dirty="0">
              <a:solidFill>
                <a:srgbClr val="FFFF00"/>
              </a:solidFill>
              <a:latin typeface="方正粗雅宋_GBK" panose="02000000000000000000" pitchFamily="2" charset="-122"/>
              <a:ea typeface="方正粗雅宋_GBK" panose="02000000000000000000" pitchFamily="2" charset="-122"/>
              <a:sym typeface="+mn-ea"/>
            </a:endParaRPr>
          </a:p>
        </p:txBody>
      </p:sp>
      <p:pic>
        <p:nvPicPr>
          <p:cNvPr id="63490" name="Picture 2" descr="春秋战国水利图"/>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94945" y="2165985"/>
            <a:ext cx="4512310" cy="4140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5" name="Text Box 7"/>
          <p:cNvSpPr txBox="1">
            <a:spLocks noChangeArrowheads="1"/>
          </p:cNvSpPr>
          <p:nvPr/>
        </p:nvSpPr>
        <p:spPr bwMode="auto">
          <a:xfrm>
            <a:off x="195244" y="2219943"/>
            <a:ext cx="3383280" cy="52197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u="sng" dirty="0">
                <a:solidFill>
                  <a:srgbClr val="CC3300"/>
                </a:solidFill>
                <a:ea typeface="隶书" pitchFamily="49" charset="-122"/>
              </a:rPr>
              <a:t>春秋战国水利工程图</a:t>
            </a:r>
            <a:endParaRPr lang="zh-CN" altLang="en-US" sz="2800" u="sng" dirty="0">
              <a:solidFill>
                <a:srgbClr val="CC3300"/>
              </a:solidFill>
              <a:ea typeface="隶书" pitchFamily="49" charset="-122"/>
            </a:endParaRPr>
          </a:p>
        </p:txBody>
      </p:sp>
      <p:sp>
        <p:nvSpPr>
          <p:cNvPr id="3" name="文本框 2"/>
          <p:cNvSpPr txBox="1"/>
          <p:nvPr/>
        </p:nvSpPr>
        <p:spPr>
          <a:xfrm>
            <a:off x="4770120" y="702945"/>
            <a:ext cx="4162425" cy="3753485"/>
          </a:xfrm>
          <a:prstGeom prst="rect">
            <a:avLst/>
          </a:prstGeom>
          <a:noFill/>
        </p:spPr>
        <p:txBody>
          <a:bodyPr wrap="square" rtlCol="0" anchor="t">
            <a:spAutoFit/>
          </a:bodyPr>
          <a:p>
            <a:pPr algn="just"/>
            <a:r>
              <a:rPr lang="en-US" altLang="zh-CN" b="1" dirty="0">
                <a:solidFill>
                  <a:schemeClr val="bg1"/>
                </a:solidFill>
                <a:latin typeface="楷体" panose="02010609060101010101" charset="-122"/>
                <a:ea typeface="楷体" panose="02010609060101010101" charset="-122"/>
                <a:cs typeface="楷体" panose="02010609060101010101" charset="-122"/>
                <a:sym typeface="+mn-ea"/>
              </a:rPr>
              <a:t>   </a:t>
            </a:r>
            <a:r>
              <a:rPr lang="zh-CN" altLang="zh-CN" sz="2000" b="1" dirty="0">
                <a:solidFill>
                  <a:schemeClr val="bg1"/>
                </a:solidFill>
                <a:latin typeface="楷体" panose="02010609060101010101" charset="-122"/>
                <a:ea typeface="楷体" panose="02010609060101010101" charset="-122"/>
                <a:cs typeface="楷体" panose="02010609060101010101" charset="-122"/>
                <a:sym typeface="+mn-ea"/>
              </a:rPr>
              <a:t>在春秋时代，城市基本是一个具有防御工事的城郭，外有城墙包围，君王的宫殿则位于中心，其规划在于强调城市是君王的防御堡垒。但到了战国时代，城市则普遍以城墙和运河为界，分成两个</a:t>
            </a:r>
            <a:r>
              <a:rPr lang="en-US" altLang="zh-CN" sz="2000" b="1" dirty="0">
                <a:solidFill>
                  <a:schemeClr val="bg1"/>
                </a:solidFill>
                <a:latin typeface="楷体" panose="02010609060101010101" charset="-122"/>
                <a:ea typeface="楷体" panose="02010609060101010101" charset="-122"/>
                <a:cs typeface="楷体" panose="02010609060101010101" charset="-122"/>
                <a:sym typeface="+mn-ea"/>
              </a:rPr>
              <a:t>(</a:t>
            </a:r>
            <a:r>
              <a:rPr lang="zh-CN" altLang="zh-CN" sz="2000" b="1" dirty="0">
                <a:solidFill>
                  <a:schemeClr val="bg1"/>
                </a:solidFill>
                <a:latin typeface="楷体" panose="02010609060101010101" charset="-122"/>
                <a:ea typeface="楷体" panose="02010609060101010101" charset="-122"/>
                <a:cs typeface="楷体" panose="02010609060101010101" charset="-122"/>
                <a:sym typeface="+mn-ea"/>
              </a:rPr>
              <a:t>甚至多个</a:t>
            </a:r>
            <a:r>
              <a:rPr lang="en-US" altLang="zh-CN" sz="2000" b="1" dirty="0">
                <a:solidFill>
                  <a:schemeClr val="bg1"/>
                </a:solidFill>
                <a:latin typeface="楷体" panose="02010609060101010101" charset="-122"/>
                <a:ea typeface="楷体" panose="02010609060101010101" charset="-122"/>
                <a:cs typeface="楷体" panose="02010609060101010101" charset="-122"/>
                <a:sym typeface="+mn-ea"/>
              </a:rPr>
              <a:t>)</a:t>
            </a:r>
            <a:r>
              <a:rPr lang="zh-CN" altLang="zh-CN" sz="2000" b="1" dirty="0">
                <a:solidFill>
                  <a:schemeClr val="bg1"/>
                </a:solidFill>
                <a:latin typeface="楷体" panose="02010609060101010101" charset="-122"/>
                <a:ea typeface="楷体" panose="02010609060101010101" charset="-122"/>
                <a:cs typeface="楷体" panose="02010609060101010101" charset="-122"/>
                <a:sym typeface="+mn-ea"/>
              </a:rPr>
              <a:t>区域：一部分是地势高处的王城，宫殿和庙宇就立于其上，另外则是平民区，内有青铜、铁器、玉器、骨器以及铸币的作坊，居住着工匠，商人及在附近田地耕作的农民。</a:t>
            </a:r>
            <a:endParaRPr lang="en-US" altLang="zh-CN" sz="2000" b="1" dirty="0">
              <a:solidFill>
                <a:schemeClr val="bg1"/>
              </a:solidFill>
              <a:latin typeface="楷体" panose="02010609060101010101" charset="-122"/>
              <a:ea typeface="楷体" panose="02010609060101010101" charset="-122"/>
              <a:cs typeface="楷体" panose="02010609060101010101" charset="-122"/>
            </a:endParaRPr>
          </a:p>
          <a:p>
            <a:pPr algn="r"/>
            <a:r>
              <a:rPr lang="en-US" altLang="zh-CN" b="1" dirty="0">
                <a:solidFill>
                  <a:schemeClr val="bg1"/>
                </a:solidFill>
                <a:latin typeface="楷体" panose="02010609060101010101" charset="-122"/>
                <a:ea typeface="楷体" panose="02010609060101010101" charset="-122"/>
                <a:cs typeface="楷体" panose="02010609060101010101" charset="-122"/>
                <a:sym typeface="+mn-ea"/>
              </a:rPr>
              <a:t>——</a:t>
            </a:r>
            <a:r>
              <a:rPr lang="zh-CN" altLang="en-US" b="1" dirty="0">
                <a:solidFill>
                  <a:schemeClr val="bg1"/>
                </a:solidFill>
                <a:latin typeface="楷体" panose="02010609060101010101" charset="-122"/>
                <a:ea typeface="楷体" panose="02010609060101010101" charset="-122"/>
                <a:cs typeface="楷体" panose="02010609060101010101" charset="-122"/>
                <a:sym typeface="+mn-ea"/>
              </a:rPr>
              <a:t>万志英</a:t>
            </a:r>
            <a:r>
              <a:rPr lang="en-US" altLang="zh-CN" b="1" dirty="0">
                <a:solidFill>
                  <a:schemeClr val="bg1"/>
                </a:solidFill>
                <a:latin typeface="楷体" panose="02010609060101010101" charset="-122"/>
                <a:ea typeface="楷体" panose="02010609060101010101" charset="-122"/>
                <a:cs typeface="楷体" panose="02010609060101010101" charset="-122"/>
                <a:sym typeface="+mn-ea"/>
              </a:rPr>
              <a:t>《</a:t>
            </a:r>
            <a:r>
              <a:rPr lang="zh-CN" altLang="en-US" b="1" dirty="0">
                <a:solidFill>
                  <a:schemeClr val="bg1"/>
                </a:solidFill>
                <a:latin typeface="楷体" panose="02010609060101010101" charset="-122"/>
                <a:ea typeface="楷体" panose="02010609060101010101" charset="-122"/>
                <a:cs typeface="楷体" panose="02010609060101010101" charset="-122"/>
                <a:sym typeface="+mn-ea"/>
              </a:rPr>
              <a:t>剑桥中国经济史</a:t>
            </a:r>
            <a:r>
              <a:rPr lang="en-US" altLang="zh-CN" b="1" dirty="0">
                <a:solidFill>
                  <a:schemeClr val="bg1"/>
                </a:solidFill>
                <a:latin typeface="楷体" panose="02010609060101010101" charset="-122"/>
                <a:ea typeface="楷体" panose="02010609060101010101" charset="-122"/>
                <a:cs typeface="楷体" panose="02010609060101010101" charset="-122"/>
                <a:sym typeface="+mn-ea"/>
              </a:rPr>
              <a:t>》</a:t>
            </a:r>
            <a:endParaRPr lang="zh-CN" altLang="en-US"/>
          </a:p>
        </p:txBody>
      </p:sp>
      <p:sp>
        <p:nvSpPr>
          <p:cNvPr id="13" name="文本框 12"/>
          <p:cNvSpPr txBox="1"/>
          <p:nvPr/>
        </p:nvSpPr>
        <p:spPr>
          <a:xfrm>
            <a:off x="4850765" y="4456430"/>
            <a:ext cx="4234815" cy="829945"/>
          </a:xfrm>
          <a:prstGeom prst="rect">
            <a:avLst/>
          </a:prstGeom>
          <a:noFill/>
        </p:spPr>
        <p:txBody>
          <a:bodyPr wrap="square" rtlCol="0" anchor="t">
            <a:spAutoFit/>
          </a:bodyPr>
          <a:p>
            <a:r>
              <a:rPr lang="zh-CN" altLang="en-US" sz="2400" b="1">
                <a:solidFill>
                  <a:srgbClr val="FFFF00"/>
                </a:solidFill>
                <a:latin typeface="华文中宋" charset="-122"/>
                <a:ea typeface="华文中宋" charset="-122"/>
                <a:sym typeface="+mn-ea"/>
              </a:rPr>
              <a:t>依据材料，结合所学，分析春秋战国时期经济变化？</a:t>
            </a:r>
            <a:endParaRPr lang="zh-CN" altLang="en-US" sz="2400" b="1">
              <a:solidFill>
                <a:srgbClr val="FFFF00"/>
              </a:solidFill>
              <a:latin typeface="华文中宋" charset="-122"/>
              <a:ea typeface="华文中宋"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82" name="圆角矩形 50181"/>
          <p:cNvSpPr/>
          <p:nvPr/>
        </p:nvSpPr>
        <p:spPr>
          <a:xfrm>
            <a:off x="4592320" y="64135"/>
            <a:ext cx="3450590" cy="551815"/>
          </a:xfrm>
          <a:prstGeom prst="roundRect">
            <a:avLst>
              <a:gd name="adj" fmla="val 16667"/>
            </a:avLst>
          </a:prstGeom>
          <a:solidFill>
            <a:srgbClr val="003399"/>
          </a:solidFill>
          <a:ln w="9525">
            <a:noFill/>
          </a:ln>
          <a:effectLst>
            <a:outerShdw dist="127000" dir="2212193" algn="ctr" rotWithShape="0">
              <a:schemeClr val="bg2"/>
            </a:outerShdw>
          </a:effectLst>
        </p:spPr>
        <p:txBody>
          <a:bodyPr wrap="none" anchor="ctr"/>
          <a:p>
            <a:r>
              <a:rPr lang="zh-CN" altLang="en-US" sz="2800" dirty="0">
                <a:solidFill>
                  <a:srgbClr val="FFFF00"/>
                </a:solidFill>
                <a:latin typeface="Times New Roman" panose="02020603050405020304" pitchFamily="18" charset="0"/>
                <a:ea typeface="黑体" panose="02010609060101010101" charset="-122"/>
              </a:rPr>
              <a:t>战国时期的变法概况</a:t>
            </a:r>
            <a:endParaRPr lang="zh-CN" altLang="en-US" sz="2800" dirty="0">
              <a:solidFill>
                <a:srgbClr val="FFFF00"/>
              </a:solidFill>
              <a:latin typeface="Times New Roman" panose="02020603050405020304" pitchFamily="18" charset="0"/>
              <a:ea typeface="黑体" panose="02010609060101010101" charset="-122"/>
            </a:endParaRPr>
          </a:p>
        </p:txBody>
      </p:sp>
      <p:sp>
        <p:nvSpPr>
          <p:cNvPr id="50185" name="文本框 50184"/>
          <p:cNvSpPr txBox="1"/>
          <p:nvPr/>
        </p:nvSpPr>
        <p:spPr>
          <a:xfrm>
            <a:off x="1613535" y="1385888"/>
            <a:ext cx="551815" cy="4392612"/>
          </a:xfrm>
          <a:prstGeom prst="rect">
            <a:avLst/>
          </a:prstGeom>
          <a:noFill/>
          <a:ln w="9525">
            <a:noFill/>
          </a:ln>
        </p:spPr>
        <p:txBody>
          <a:bodyPr vert="eaVert">
            <a:spAutoFit/>
          </a:bodyPr>
          <a:p>
            <a:pPr algn="l"/>
            <a:r>
              <a:rPr lang="zh-TW" altLang="en-US" sz="2400" dirty="0">
                <a:solidFill>
                  <a:srgbClr val="FFFF00"/>
                </a:solidFill>
                <a:latin typeface="Times New Roman" panose="02020603050405020304" pitchFamily="18" charset="0"/>
                <a:ea typeface="黑体" panose="02010609060101010101" charset="-122"/>
              </a:rPr>
              <a:t>魏</a:t>
            </a:r>
            <a:r>
              <a:rPr lang="zh-TW" altLang="en-US" sz="2400" b="1" dirty="0">
                <a:solidFill>
                  <a:schemeClr val="bg1"/>
                </a:solidFill>
                <a:latin typeface="Times New Roman" panose="02020603050405020304" pitchFamily="18" charset="0"/>
                <a:ea typeface="黑体" panose="02010609060101010101" charset="-122"/>
              </a:rPr>
              <a:t>文侯【李悝</a:t>
            </a:r>
            <a:r>
              <a:rPr lang="en-US" altLang="zh-TW" sz="2400" b="1">
                <a:solidFill>
                  <a:schemeClr val="bg1"/>
                </a:solidFill>
                <a:latin typeface="黑体" panose="02010609060101010101" charset="-122"/>
                <a:ea typeface="黑体" panose="02010609060101010101" charset="-122"/>
              </a:rPr>
              <a:t>﹑</a:t>
            </a:r>
            <a:r>
              <a:rPr lang="zh-CN" altLang="en-US" sz="2400" b="1" dirty="0">
                <a:solidFill>
                  <a:schemeClr val="bg1"/>
                </a:solidFill>
                <a:latin typeface="黑体" panose="02010609060101010101" charset="-122"/>
                <a:ea typeface="黑体" panose="02010609060101010101" charset="-122"/>
              </a:rPr>
              <a:t>吴起</a:t>
            </a:r>
            <a:r>
              <a:rPr lang="zh-CN" altLang="en-US" sz="2400" b="1" dirty="0">
                <a:solidFill>
                  <a:schemeClr val="bg1"/>
                </a:solidFill>
                <a:latin typeface="Times New Roman" panose="02020603050405020304" pitchFamily="18" charset="0"/>
                <a:ea typeface="黑体" panose="02010609060101010101" charset="-122"/>
              </a:rPr>
              <a:t>变法</a:t>
            </a:r>
            <a:r>
              <a:rPr lang="zh-CN" altLang="en-US" sz="2400" b="1">
                <a:solidFill>
                  <a:schemeClr val="bg1"/>
                </a:solidFill>
                <a:latin typeface="Times New Roman" panose="02020603050405020304" pitchFamily="18" charset="0"/>
                <a:ea typeface="黑体" panose="02010609060101010101" charset="-122"/>
              </a:rPr>
              <a:t>】</a:t>
            </a:r>
            <a:endParaRPr lang="zh-CN" altLang="en-US" sz="2400" b="1">
              <a:solidFill>
                <a:schemeClr val="bg1"/>
              </a:solidFill>
              <a:latin typeface="Times New Roman" panose="02020603050405020304" pitchFamily="18" charset="0"/>
              <a:ea typeface="黑体" panose="02010609060101010101" charset="-122"/>
            </a:endParaRPr>
          </a:p>
        </p:txBody>
      </p:sp>
      <p:sp>
        <p:nvSpPr>
          <p:cNvPr id="50190" name="文本框 50189"/>
          <p:cNvSpPr txBox="1"/>
          <p:nvPr/>
        </p:nvSpPr>
        <p:spPr>
          <a:xfrm>
            <a:off x="2405698" y="1385888"/>
            <a:ext cx="551815" cy="3529012"/>
          </a:xfrm>
          <a:prstGeom prst="rect">
            <a:avLst/>
          </a:prstGeom>
          <a:noFill/>
          <a:ln w="9525">
            <a:noFill/>
          </a:ln>
        </p:spPr>
        <p:txBody>
          <a:bodyPr vert="eaVert">
            <a:spAutoFit/>
          </a:bodyPr>
          <a:p>
            <a:pPr algn="l"/>
            <a:r>
              <a:rPr lang="zh-TW" altLang="en-US" sz="2400" dirty="0">
                <a:solidFill>
                  <a:srgbClr val="FFFF00"/>
                </a:solidFill>
                <a:latin typeface="Times New Roman" panose="02020603050405020304" pitchFamily="18" charset="0"/>
                <a:ea typeface="黑体" panose="02010609060101010101" charset="-122"/>
              </a:rPr>
              <a:t>楚</a:t>
            </a:r>
            <a:r>
              <a:rPr lang="zh-TW" altLang="en-US" sz="2400" dirty="0">
                <a:solidFill>
                  <a:schemeClr val="bg1"/>
                </a:solidFill>
                <a:latin typeface="Times New Roman" panose="02020603050405020304" pitchFamily="18" charset="0"/>
                <a:ea typeface="黑体" panose="02010609060101010101" charset="-122"/>
              </a:rPr>
              <a:t>悼王</a:t>
            </a:r>
            <a:r>
              <a:rPr lang="zh-CN" altLang="en-US" sz="2400" dirty="0">
                <a:solidFill>
                  <a:schemeClr val="bg1"/>
                </a:solidFill>
                <a:latin typeface="Times New Roman" panose="02020603050405020304" pitchFamily="18" charset="0"/>
                <a:ea typeface="黑体" panose="02010609060101010101" charset="-122"/>
              </a:rPr>
              <a:t>【吴起变法</a:t>
            </a:r>
            <a:r>
              <a:rPr lang="zh-CN" altLang="en-US" sz="2400">
                <a:solidFill>
                  <a:schemeClr val="bg1"/>
                </a:solidFill>
                <a:latin typeface="Times New Roman" panose="02020603050405020304" pitchFamily="18" charset="0"/>
                <a:ea typeface="黑体" panose="02010609060101010101" charset="-122"/>
              </a:rPr>
              <a:t>】</a:t>
            </a:r>
            <a:endParaRPr lang="zh-CN" altLang="en-US" sz="2400">
              <a:solidFill>
                <a:schemeClr val="bg1"/>
              </a:solidFill>
              <a:latin typeface="Times New Roman" panose="02020603050405020304" pitchFamily="18" charset="0"/>
              <a:ea typeface="黑体" panose="02010609060101010101" charset="-122"/>
            </a:endParaRPr>
          </a:p>
        </p:txBody>
      </p:sp>
      <p:sp>
        <p:nvSpPr>
          <p:cNvPr id="50195" name="文本框 50194"/>
          <p:cNvSpPr txBox="1"/>
          <p:nvPr/>
        </p:nvSpPr>
        <p:spPr>
          <a:xfrm>
            <a:off x="3305810" y="1385888"/>
            <a:ext cx="551815" cy="3905250"/>
          </a:xfrm>
          <a:prstGeom prst="rect">
            <a:avLst/>
          </a:prstGeom>
          <a:noFill/>
          <a:ln w="9525">
            <a:noFill/>
          </a:ln>
        </p:spPr>
        <p:txBody>
          <a:bodyPr vert="eaVert">
            <a:spAutoFit/>
          </a:bodyPr>
          <a:p>
            <a:pPr algn="l"/>
            <a:r>
              <a:rPr lang="zh-TW" altLang="en-US" sz="2400" dirty="0">
                <a:solidFill>
                  <a:srgbClr val="FFFF00"/>
                </a:solidFill>
                <a:latin typeface="Times New Roman" panose="02020603050405020304" pitchFamily="18" charset="0"/>
                <a:ea typeface="黑体" panose="02010609060101010101" charset="-122"/>
              </a:rPr>
              <a:t>秦孝公【商鞅</a:t>
            </a:r>
            <a:r>
              <a:rPr lang="zh-CN" altLang="en-US" sz="2400" dirty="0">
                <a:solidFill>
                  <a:srgbClr val="FFFF00"/>
                </a:solidFill>
                <a:latin typeface="Times New Roman" panose="02020603050405020304" pitchFamily="18" charset="0"/>
                <a:ea typeface="黑体" panose="02010609060101010101" charset="-122"/>
              </a:rPr>
              <a:t>变法</a:t>
            </a:r>
            <a:r>
              <a:rPr lang="zh-CN" altLang="en-US" sz="2400">
                <a:solidFill>
                  <a:srgbClr val="FFFF00"/>
                </a:solidFill>
                <a:latin typeface="Times New Roman" panose="02020603050405020304" pitchFamily="18" charset="0"/>
                <a:ea typeface="黑体" panose="02010609060101010101" charset="-122"/>
              </a:rPr>
              <a:t>】</a:t>
            </a:r>
            <a:endParaRPr lang="zh-CN" altLang="en-US" sz="2400">
              <a:solidFill>
                <a:srgbClr val="FFFF00"/>
              </a:solidFill>
              <a:latin typeface="Times New Roman" panose="02020603050405020304" pitchFamily="18" charset="0"/>
              <a:ea typeface="黑体" panose="02010609060101010101" charset="-122"/>
            </a:endParaRPr>
          </a:p>
        </p:txBody>
      </p:sp>
      <p:sp>
        <p:nvSpPr>
          <p:cNvPr id="50199" name="文本框 50198"/>
          <p:cNvSpPr txBox="1"/>
          <p:nvPr/>
        </p:nvSpPr>
        <p:spPr>
          <a:xfrm>
            <a:off x="5106035" y="1385888"/>
            <a:ext cx="551815" cy="3352800"/>
          </a:xfrm>
          <a:prstGeom prst="rect">
            <a:avLst/>
          </a:prstGeom>
          <a:noFill/>
          <a:ln w="9525">
            <a:noFill/>
          </a:ln>
        </p:spPr>
        <p:txBody>
          <a:bodyPr vert="eaVert">
            <a:spAutoFit/>
          </a:bodyPr>
          <a:p>
            <a:pPr algn="l"/>
            <a:r>
              <a:rPr lang="zh-CN" altLang="en-US" sz="2400" dirty="0">
                <a:solidFill>
                  <a:srgbClr val="FFFF00"/>
                </a:solidFill>
                <a:latin typeface="Times New Roman" panose="02020603050405020304" pitchFamily="18" charset="0"/>
                <a:ea typeface="黑体" panose="02010609060101010101" charset="-122"/>
              </a:rPr>
              <a:t>齐</a:t>
            </a:r>
            <a:r>
              <a:rPr lang="zh-CN" altLang="en-US" sz="2400" dirty="0">
                <a:solidFill>
                  <a:schemeClr val="bg1"/>
                </a:solidFill>
                <a:latin typeface="Times New Roman" panose="02020603050405020304" pitchFamily="18" charset="0"/>
                <a:ea typeface="黑体" panose="02010609060101010101" charset="-122"/>
              </a:rPr>
              <a:t>威</a:t>
            </a:r>
            <a:r>
              <a:rPr lang="zh-TW" altLang="en-US" sz="2400" dirty="0">
                <a:solidFill>
                  <a:schemeClr val="bg1"/>
                </a:solidFill>
                <a:latin typeface="Times New Roman" panose="02020603050405020304" pitchFamily="18" charset="0"/>
                <a:ea typeface="黑体" panose="02010609060101010101" charset="-122"/>
              </a:rPr>
              <a:t>王</a:t>
            </a:r>
            <a:r>
              <a:rPr lang="zh-CN" altLang="en-US" sz="2400" dirty="0">
                <a:solidFill>
                  <a:schemeClr val="bg1"/>
                </a:solidFill>
                <a:latin typeface="Times New Roman" panose="02020603050405020304" pitchFamily="18" charset="0"/>
                <a:ea typeface="黑体" panose="02010609060101010101" charset="-122"/>
              </a:rPr>
              <a:t>【邹忌变法</a:t>
            </a:r>
            <a:r>
              <a:rPr lang="zh-CN" altLang="en-US" sz="2400">
                <a:solidFill>
                  <a:schemeClr val="bg1"/>
                </a:solidFill>
                <a:latin typeface="Times New Roman" panose="02020603050405020304" pitchFamily="18" charset="0"/>
                <a:ea typeface="黑体" panose="02010609060101010101" charset="-122"/>
              </a:rPr>
              <a:t>】</a:t>
            </a:r>
            <a:endParaRPr lang="zh-CN" altLang="en-US" sz="2400">
              <a:solidFill>
                <a:schemeClr val="bg1"/>
              </a:solidFill>
              <a:latin typeface="Times New Roman" panose="02020603050405020304" pitchFamily="18" charset="0"/>
              <a:ea typeface="黑体" panose="02010609060101010101" charset="-122"/>
            </a:endParaRPr>
          </a:p>
        </p:txBody>
      </p:sp>
      <p:sp>
        <p:nvSpPr>
          <p:cNvPr id="50203" name="文本框 50202"/>
          <p:cNvSpPr txBox="1"/>
          <p:nvPr/>
        </p:nvSpPr>
        <p:spPr>
          <a:xfrm>
            <a:off x="6041073" y="1385888"/>
            <a:ext cx="551815" cy="4851400"/>
          </a:xfrm>
          <a:prstGeom prst="rect">
            <a:avLst/>
          </a:prstGeom>
          <a:noFill/>
          <a:ln w="9525">
            <a:noFill/>
          </a:ln>
        </p:spPr>
        <p:txBody>
          <a:bodyPr vert="eaVert">
            <a:spAutoFit/>
          </a:bodyPr>
          <a:p>
            <a:pPr algn="l"/>
            <a:r>
              <a:rPr lang="zh-CN" altLang="en-US" sz="2400" dirty="0">
                <a:solidFill>
                  <a:srgbClr val="FFFF00"/>
                </a:solidFill>
                <a:latin typeface="Times New Roman" panose="02020603050405020304" pitchFamily="18" charset="0"/>
                <a:ea typeface="黑体" panose="02010609060101010101" charset="-122"/>
              </a:rPr>
              <a:t>赵</a:t>
            </a:r>
            <a:r>
              <a:rPr lang="zh-CN" altLang="en-US" sz="2400" dirty="0">
                <a:solidFill>
                  <a:schemeClr val="bg1"/>
                </a:solidFill>
                <a:latin typeface="Times New Roman" panose="02020603050405020304" pitchFamily="18" charset="0"/>
                <a:ea typeface="黑体" panose="02010609060101010101" charset="-122"/>
              </a:rPr>
              <a:t>武灵</a:t>
            </a:r>
            <a:r>
              <a:rPr lang="zh-TW" altLang="en-US" sz="2400" dirty="0">
                <a:solidFill>
                  <a:schemeClr val="bg1"/>
                </a:solidFill>
                <a:latin typeface="Times New Roman" panose="02020603050405020304" pitchFamily="18" charset="0"/>
                <a:ea typeface="黑体" panose="02010609060101010101" charset="-122"/>
              </a:rPr>
              <a:t>王【胡服骑射改革</a:t>
            </a:r>
            <a:r>
              <a:rPr lang="zh-CN" altLang="en-US" sz="2400">
                <a:solidFill>
                  <a:schemeClr val="bg1"/>
                </a:solidFill>
                <a:latin typeface="Times New Roman" panose="02020603050405020304" pitchFamily="18" charset="0"/>
                <a:ea typeface="黑体" panose="02010609060101010101" charset="-122"/>
              </a:rPr>
              <a:t>】</a:t>
            </a:r>
            <a:endParaRPr lang="zh-CN" altLang="en-US" sz="2400">
              <a:solidFill>
                <a:schemeClr val="bg1"/>
              </a:solidFill>
              <a:latin typeface="Times New Roman" panose="02020603050405020304" pitchFamily="18" charset="0"/>
              <a:ea typeface="黑体" panose="02010609060101010101" charset="-122"/>
            </a:endParaRPr>
          </a:p>
        </p:txBody>
      </p:sp>
      <p:sp>
        <p:nvSpPr>
          <p:cNvPr id="50207" name="文本框 50206"/>
          <p:cNvSpPr txBox="1"/>
          <p:nvPr/>
        </p:nvSpPr>
        <p:spPr>
          <a:xfrm>
            <a:off x="6906260" y="1385888"/>
            <a:ext cx="551815" cy="4697412"/>
          </a:xfrm>
          <a:prstGeom prst="rect">
            <a:avLst/>
          </a:prstGeom>
          <a:noFill/>
          <a:ln w="9525">
            <a:noFill/>
          </a:ln>
        </p:spPr>
        <p:txBody>
          <a:bodyPr vert="eaVert">
            <a:spAutoFit/>
          </a:bodyPr>
          <a:p>
            <a:pPr algn="l"/>
            <a:r>
              <a:rPr lang="zh-TW" altLang="en-US" sz="2400" dirty="0">
                <a:solidFill>
                  <a:srgbClr val="FFFF00"/>
                </a:solidFill>
                <a:latin typeface="Times New Roman" panose="02020603050405020304" pitchFamily="18" charset="0"/>
                <a:ea typeface="黑体" panose="02010609060101010101" charset="-122"/>
              </a:rPr>
              <a:t>燕</a:t>
            </a:r>
            <a:r>
              <a:rPr lang="zh-TW" altLang="en-US" sz="2400" dirty="0">
                <a:solidFill>
                  <a:schemeClr val="bg1"/>
                </a:solidFill>
                <a:latin typeface="Times New Roman" panose="02020603050405020304" pitchFamily="18" charset="0"/>
                <a:ea typeface="黑体" panose="02010609060101010101" charset="-122"/>
              </a:rPr>
              <a:t>昭王</a:t>
            </a:r>
            <a:r>
              <a:rPr lang="zh-CN" altLang="en-US" sz="2400" dirty="0">
                <a:solidFill>
                  <a:schemeClr val="bg1"/>
                </a:solidFill>
                <a:latin typeface="Times New Roman" panose="02020603050405020304" pitchFamily="18" charset="0"/>
                <a:ea typeface="黑体" panose="02010609060101010101" charset="-122"/>
              </a:rPr>
              <a:t>【乐毅变法</a:t>
            </a:r>
            <a:r>
              <a:rPr lang="zh-CN" altLang="en-US" sz="2400">
                <a:solidFill>
                  <a:schemeClr val="bg1"/>
                </a:solidFill>
                <a:latin typeface="Times New Roman" panose="02020603050405020304" pitchFamily="18" charset="0"/>
                <a:ea typeface="黑体" panose="02010609060101010101" charset="-122"/>
              </a:rPr>
              <a:t>】</a:t>
            </a:r>
            <a:endParaRPr lang="zh-CN" altLang="en-US" sz="2400">
              <a:solidFill>
                <a:schemeClr val="bg1"/>
              </a:solidFill>
              <a:latin typeface="Times New Roman" panose="02020603050405020304" pitchFamily="18" charset="0"/>
              <a:ea typeface="黑体" panose="02010609060101010101" charset="-122"/>
            </a:endParaRPr>
          </a:p>
        </p:txBody>
      </p:sp>
      <p:sp>
        <p:nvSpPr>
          <p:cNvPr id="50211" name="文本框 50210"/>
          <p:cNvSpPr txBox="1"/>
          <p:nvPr/>
        </p:nvSpPr>
        <p:spPr>
          <a:xfrm>
            <a:off x="4240848" y="1385888"/>
            <a:ext cx="551815" cy="3914775"/>
          </a:xfrm>
          <a:prstGeom prst="rect">
            <a:avLst/>
          </a:prstGeom>
          <a:noFill/>
          <a:ln w="9525">
            <a:noFill/>
          </a:ln>
        </p:spPr>
        <p:txBody>
          <a:bodyPr vert="eaVert">
            <a:spAutoFit/>
          </a:bodyPr>
          <a:p>
            <a:pPr algn="l"/>
            <a:r>
              <a:rPr lang="zh-CN" altLang="en-US" sz="2400">
                <a:solidFill>
                  <a:srgbClr val="FFFF00"/>
                </a:solidFill>
                <a:latin typeface="Times New Roman" panose="02020603050405020304" pitchFamily="18" charset="0"/>
                <a:ea typeface="黑体" panose="02010609060101010101" charset="-122"/>
              </a:rPr>
              <a:t>韩</a:t>
            </a:r>
            <a:r>
              <a:rPr lang="zh-TW" altLang="en-US" sz="2400" dirty="0">
                <a:solidFill>
                  <a:schemeClr val="bg1"/>
                </a:solidFill>
                <a:latin typeface="Times New Roman" panose="02020603050405020304" pitchFamily="18" charset="0"/>
                <a:ea typeface="黑体" panose="02010609060101010101" charset="-122"/>
              </a:rPr>
              <a:t>昭侯【申不害</a:t>
            </a:r>
            <a:r>
              <a:rPr lang="zh-CN" altLang="en-US" sz="2400" dirty="0">
                <a:solidFill>
                  <a:schemeClr val="bg1"/>
                </a:solidFill>
                <a:latin typeface="Times New Roman" panose="02020603050405020304" pitchFamily="18" charset="0"/>
                <a:ea typeface="黑体" panose="02010609060101010101" charset="-122"/>
              </a:rPr>
              <a:t>变法</a:t>
            </a:r>
            <a:r>
              <a:rPr lang="zh-CN" altLang="en-US" sz="2400">
                <a:solidFill>
                  <a:schemeClr val="bg1"/>
                </a:solidFill>
                <a:latin typeface="Times New Roman" panose="02020603050405020304" pitchFamily="18" charset="0"/>
                <a:ea typeface="黑体" panose="02010609060101010101" charset="-122"/>
              </a:rPr>
              <a:t>】</a:t>
            </a:r>
            <a:endParaRPr lang="zh-CN" altLang="en-US" sz="2400">
              <a:solidFill>
                <a:schemeClr val="bg1"/>
              </a:solidFill>
              <a:latin typeface="Times New Roman" panose="02020603050405020304" pitchFamily="18" charset="0"/>
              <a:ea typeface="黑体" panose="02010609060101010101" charset="-122"/>
            </a:endParaRPr>
          </a:p>
        </p:txBody>
      </p:sp>
      <p:sp>
        <p:nvSpPr>
          <p:cNvPr id="50216" name="直接连接符 50215"/>
          <p:cNvSpPr/>
          <p:nvPr/>
        </p:nvSpPr>
        <p:spPr>
          <a:xfrm>
            <a:off x="509588" y="1243013"/>
            <a:ext cx="8208962" cy="0"/>
          </a:xfrm>
          <a:prstGeom prst="line">
            <a:avLst/>
          </a:prstGeom>
          <a:ln w="12700" cap="flat" cmpd="sng">
            <a:solidFill>
              <a:schemeClr val="bg1"/>
            </a:solidFill>
            <a:prstDash val="solid"/>
            <a:headEnd type="none" w="med" len="med"/>
            <a:tailEnd type="triangle" w="med" len="med"/>
          </a:ln>
          <a:effectLst>
            <a:outerShdw dist="45791" dir="2021404" algn="ctr" rotWithShape="0">
              <a:srgbClr val="808080">
                <a:alpha val="80000"/>
              </a:srgbClr>
            </a:outerShdw>
          </a:effectLst>
        </p:spPr>
      </p:sp>
      <p:sp>
        <p:nvSpPr>
          <p:cNvPr id="50217" name="直接连接符 50216"/>
          <p:cNvSpPr/>
          <p:nvPr/>
        </p:nvSpPr>
        <p:spPr>
          <a:xfrm>
            <a:off x="869950" y="1169988"/>
            <a:ext cx="0" cy="144462"/>
          </a:xfrm>
          <a:prstGeom prst="line">
            <a:avLst/>
          </a:prstGeom>
          <a:ln w="38100" cap="flat" cmpd="sng">
            <a:solidFill>
              <a:schemeClr val="bg1"/>
            </a:solidFill>
            <a:prstDash val="solid"/>
            <a:headEnd type="none" w="med" len="med"/>
            <a:tailEnd type="none" w="med" len="med"/>
          </a:ln>
          <a:effectLst>
            <a:outerShdw dist="45791" dir="2021404" algn="ctr" rotWithShape="0">
              <a:srgbClr val="808080">
                <a:alpha val="80000"/>
              </a:srgbClr>
            </a:outerShdw>
          </a:effectLst>
        </p:spPr>
      </p:sp>
      <p:sp>
        <p:nvSpPr>
          <p:cNvPr id="50218" name="直接连接符 50217"/>
          <p:cNvSpPr/>
          <p:nvPr/>
        </p:nvSpPr>
        <p:spPr>
          <a:xfrm>
            <a:off x="1760538" y="1169988"/>
            <a:ext cx="0" cy="144462"/>
          </a:xfrm>
          <a:prstGeom prst="line">
            <a:avLst/>
          </a:prstGeom>
          <a:ln w="38100" cap="flat" cmpd="sng">
            <a:solidFill>
              <a:schemeClr val="bg1"/>
            </a:solidFill>
            <a:prstDash val="solid"/>
            <a:headEnd type="none" w="med" len="med"/>
            <a:tailEnd type="none" w="med" len="med"/>
          </a:ln>
          <a:effectLst>
            <a:outerShdw dist="45791" dir="2021404" algn="ctr" rotWithShape="0">
              <a:srgbClr val="808080">
                <a:alpha val="80000"/>
              </a:srgbClr>
            </a:outerShdw>
          </a:effectLst>
        </p:spPr>
      </p:sp>
      <p:sp>
        <p:nvSpPr>
          <p:cNvPr id="50219" name="直接连接符 50218"/>
          <p:cNvSpPr/>
          <p:nvPr/>
        </p:nvSpPr>
        <p:spPr>
          <a:xfrm>
            <a:off x="2651125" y="1169988"/>
            <a:ext cx="0" cy="144462"/>
          </a:xfrm>
          <a:prstGeom prst="line">
            <a:avLst/>
          </a:prstGeom>
          <a:ln w="38100" cap="flat" cmpd="sng">
            <a:solidFill>
              <a:schemeClr val="bg1"/>
            </a:solidFill>
            <a:prstDash val="solid"/>
            <a:headEnd type="none" w="med" len="med"/>
            <a:tailEnd type="none" w="med" len="med"/>
          </a:ln>
          <a:effectLst>
            <a:outerShdw dist="45791" dir="2021404" algn="ctr" rotWithShape="0">
              <a:srgbClr val="808080">
                <a:alpha val="80000"/>
              </a:srgbClr>
            </a:outerShdw>
          </a:effectLst>
        </p:spPr>
      </p:sp>
      <p:sp>
        <p:nvSpPr>
          <p:cNvPr id="50220" name="直接连接符 50219"/>
          <p:cNvSpPr/>
          <p:nvPr/>
        </p:nvSpPr>
        <p:spPr>
          <a:xfrm>
            <a:off x="3543300" y="1169988"/>
            <a:ext cx="0" cy="144462"/>
          </a:xfrm>
          <a:prstGeom prst="line">
            <a:avLst/>
          </a:prstGeom>
          <a:ln w="38100" cap="flat" cmpd="sng">
            <a:solidFill>
              <a:schemeClr val="bg1"/>
            </a:solidFill>
            <a:prstDash val="solid"/>
            <a:headEnd type="none" w="med" len="med"/>
            <a:tailEnd type="none" w="med" len="med"/>
          </a:ln>
          <a:effectLst>
            <a:outerShdw dist="45791" dir="2021404" algn="ctr" rotWithShape="0">
              <a:srgbClr val="808080">
                <a:alpha val="80000"/>
              </a:srgbClr>
            </a:outerShdw>
          </a:effectLst>
        </p:spPr>
      </p:sp>
      <p:sp>
        <p:nvSpPr>
          <p:cNvPr id="50221" name="直接连接符 50220"/>
          <p:cNvSpPr/>
          <p:nvPr/>
        </p:nvSpPr>
        <p:spPr>
          <a:xfrm>
            <a:off x="4433888" y="1169988"/>
            <a:ext cx="0" cy="144462"/>
          </a:xfrm>
          <a:prstGeom prst="line">
            <a:avLst/>
          </a:prstGeom>
          <a:ln w="38100" cap="flat" cmpd="sng">
            <a:solidFill>
              <a:schemeClr val="bg1"/>
            </a:solidFill>
            <a:prstDash val="solid"/>
            <a:headEnd type="none" w="med" len="med"/>
            <a:tailEnd type="none" w="med" len="med"/>
          </a:ln>
          <a:effectLst>
            <a:outerShdw dist="45791" dir="2021404" algn="ctr" rotWithShape="0">
              <a:srgbClr val="808080">
                <a:alpha val="80000"/>
              </a:srgbClr>
            </a:outerShdw>
          </a:effectLst>
        </p:spPr>
      </p:sp>
      <p:sp>
        <p:nvSpPr>
          <p:cNvPr id="50222" name="直接连接符 50221"/>
          <p:cNvSpPr/>
          <p:nvPr/>
        </p:nvSpPr>
        <p:spPr>
          <a:xfrm>
            <a:off x="7107238" y="1169988"/>
            <a:ext cx="0" cy="144462"/>
          </a:xfrm>
          <a:prstGeom prst="line">
            <a:avLst/>
          </a:prstGeom>
          <a:ln w="38100" cap="flat" cmpd="sng">
            <a:solidFill>
              <a:schemeClr val="bg1"/>
            </a:solidFill>
            <a:prstDash val="solid"/>
            <a:headEnd type="none" w="med" len="med"/>
            <a:tailEnd type="none" w="med" len="med"/>
          </a:ln>
          <a:effectLst>
            <a:outerShdw dist="45791" dir="2021404" algn="ctr" rotWithShape="0">
              <a:srgbClr val="808080">
                <a:alpha val="80000"/>
              </a:srgbClr>
            </a:outerShdw>
          </a:effectLst>
        </p:spPr>
      </p:sp>
      <p:sp>
        <p:nvSpPr>
          <p:cNvPr id="50223" name="直接连接符 50222"/>
          <p:cNvSpPr/>
          <p:nvPr/>
        </p:nvSpPr>
        <p:spPr>
          <a:xfrm>
            <a:off x="7999413" y="1169988"/>
            <a:ext cx="0" cy="144462"/>
          </a:xfrm>
          <a:prstGeom prst="line">
            <a:avLst/>
          </a:prstGeom>
          <a:ln w="38100" cap="flat" cmpd="sng">
            <a:solidFill>
              <a:schemeClr val="bg1"/>
            </a:solidFill>
            <a:prstDash val="solid"/>
            <a:headEnd type="none" w="med" len="med"/>
            <a:tailEnd type="none" w="med" len="med"/>
          </a:ln>
          <a:effectLst>
            <a:outerShdw dist="45791" dir="2021404" algn="ctr" rotWithShape="0">
              <a:srgbClr val="808080">
                <a:alpha val="80000"/>
              </a:srgbClr>
            </a:outerShdw>
          </a:effectLst>
        </p:spPr>
      </p:sp>
      <p:sp>
        <p:nvSpPr>
          <p:cNvPr id="50224" name="文本框 50223"/>
          <p:cNvSpPr txBox="1"/>
          <p:nvPr/>
        </p:nvSpPr>
        <p:spPr>
          <a:xfrm>
            <a:off x="227013" y="615950"/>
            <a:ext cx="1191260" cy="521970"/>
          </a:xfrm>
          <a:prstGeom prst="rect">
            <a:avLst/>
          </a:prstGeom>
          <a:noFill/>
          <a:ln w="12700">
            <a:noFill/>
          </a:ln>
        </p:spPr>
        <p:txBody>
          <a:bodyPr wrap="none" anchor="t">
            <a:spAutoFit/>
          </a:bodyPr>
          <a:p>
            <a:r>
              <a:rPr lang="en-US" altLang="zh-CN" sz="2800">
                <a:solidFill>
                  <a:schemeClr val="bg1"/>
                </a:solidFill>
                <a:latin typeface="Times New Roman" panose="02020603050405020304" pitchFamily="18" charset="0"/>
              </a:rPr>
              <a:t>475BC</a:t>
            </a:r>
            <a:endParaRPr lang="en-US" altLang="zh-CN" sz="2800">
              <a:solidFill>
                <a:schemeClr val="bg1"/>
              </a:solidFill>
              <a:latin typeface="Times New Roman" panose="02020603050405020304" pitchFamily="18" charset="0"/>
            </a:endParaRPr>
          </a:p>
        </p:txBody>
      </p:sp>
      <p:sp>
        <p:nvSpPr>
          <p:cNvPr id="50225" name="直接连接符 50224"/>
          <p:cNvSpPr/>
          <p:nvPr/>
        </p:nvSpPr>
        <p:spPr>
          <a:xfrm>
            <a:off x="5324475" y="1169988"/>
            <a:ext cx="0" cy="144462"/>
          </a:xfrm>
          <a:prstGeom prst="line">
            <a:avLst/>
          </a:prstGeom>
          <a:ln w="38100" cap="flat" cmpd="sng">
            <a:solidFill>
              <a:schemeClr val="bg1"/>
            </a:solidFill>
            <a:prstDash val="solid"/>
            <a:headEnd type="none" w="med" len="med"/>
            <a:tailEnd type="none" w="med" len="med"/>
          </a:ln>
          <a:effectLst>
            <a:outerShdw dist="45791" dir="2021404" algn="ctr" rotWithShape="0">
              <a:srgbClr val="808080">
                <a:alpha val="80000"/>
              </a:srgbClr>
            </a:outerShdw>
          </a:effectLst>
        </p:spPr>
      </p:sp>
      <p:sp>
        <p:nvSpPr>
          <p:cNvPr id="50226" name="直接连接符 50225"/>
          <p:cNvSpPr/>
          <p:nvPr/>
        </p:nvSpPr>
        <p:spPr>
          <a:xfrm>
            <a:off x="6216650" y="1169988"/>
            <a:ext cx="0" cy="144462"/>
          </a:xfrm>
          <a:prstGeom prst="line">
            <a:avLst/>
          </a:prstGeom>
          <a:ln w="38100" cap="flat" cmpd="sng">
            <a:solidFill>
              <a:schemeClr val="bg1"/>
            </a:solidFill>
            <a:prstDash val="solid"/>
            <a:headEnd type="none" w="med" len="med"/>
            <a:tailEnd type="none" w="med" len="med"/>
          </a:ln>
          <a:effectLst>
            <a:outerShdw dist="45791" dir="2021404" algn="ctr" rotWithShape="0">
              <a:srgbClr val="808080">
                <a:alpha val="80000"/>
              </a:srgbClr>
            </a:outerShdw>
          </a:effectLst>
        </p:spPr>
      </p:sp>
      <p:sp>
        <p:nvSpPr>
          <p:cNvPr id="50227" name="文本框 50226"/>
          <p:cNvSpPr txBox="1"/>
          <p:nvPr/>
        </p:nvSpPr>
        <p:spPr>
          <a:xfrm>
            <a:off x="7502525" y="615950"/>
            <a:ext cx="1191260" cy="521970"/>
          </a:xfrm>
          <a:prstGeom prst="rect">
            <a:avLst/>
          </a:prstGeom>
          <a:noFill/>
          <a:ln w="12700">
            <a:noFill/>
          </a:ln>
        </p:spPr>
        <p:txBody>
          <a:bodyPr wrap="none" anchor="t">
            <a:spAutoFit/>
          </a:bodyPr>
          <a:p>
            <a:r>
              <a:rPr lang="en-US" altLang="zh-CN" sz="2800">
                <a:solidFill>
                  <a:schemeClr val="bg1"/>
                </a:solidFill>
                <a:latin typeface="Times New Roman" panose="02020603050405020304" pitchFamily="18" charset="0"/>
              </a:rPr>
              <a:t>221BC</a:t>
            </a:r>
            <a:endParaRPr lang="en-US" altLang="zh-CN" sz="2800">
              <a:solidFill>
                <a:schemeClr val="bg1"/>
              </a:solidFill>
              <a:latin typeface="Times New Roman" panose="02020603050405020304" pitchFamily="18" charset="0"/>
            </a:endParaRPr>
          </a:p>
        </p:txBody>
      </p:sp>
      <p:sp>
        <p:nvSpPr>
          <p:cNvPr id="50228" name="直接连接符 50227"/>
          <p:cNvSpPr/>
          <p:nvPr/>
        </p:nvSpPr>
        <p:spPr>
          <a:xfrm>
            <a:off x="2124075" y="1412875"/>
            <a:ext cx="0" cy="4105275"/>
          </a:xfrm>
          <a:prstGeom prst="line">
            <a:avLst/>
          </a:prstGeom>
          <a:ln w="28575" cap="flat" cmpd="sng">
            <a:solidFill>
              <a:schemeClr val="bg1"/>
            </a:solidFill>
            <a:prstDash val="solid"/>
            <a:headEnd type="none" w="med" len="med"/>
            <a:tailEnd type="none" w="med" len="med"/>
          </a:ln>
          <a:effectLst>
            <a:outerShdw dist="45791" dir="2021404" algn="ctr" rotWithShape="0">
              <a:srgbClr val="808080">
                <a:alpha val="80000"/>
              </a:srgbClr>
            </a:outerShdw>
          </a:effectLst>
        </p:spPr>
      </p:sp>
      <p:sp>
        <p:nvSpPr>
          <p:cNvPr id="50229" name="直接连接符 50228"/>
          <p:cNvSpPr/>
          <p:nvPr/>
        </p:nvSpPr>
        <p:spPr>
          <a:xfrm>
            <a:off x="3851275" y="1412875"/>
            <a:ext cx="0" cy="2952750"/>
          </a:xfrm>
          <a:prstGeom prst="line">
            <a:avLst/>
          </a:prstGeom>
          <a:ln w="28575" cap="flat" cmpd="sng">
            <a:solidFill>
              <a:schemeClr val="bg1"/>
            </a:solidFill>
            <a:prstDash val="solid"/>
            <a:headEnd type="none" w="med" len="med"/>
            <a:tailEnd type="none" w="med" len="med"/>
          </a:ln>
          <a:effectLst>
            <a:outerShdw dist="45791" dir="2021404" algn="ctr" rotWithShape="0">
              <a:srgbClr val="808080">
                <a:alpha val="80000"/>
              </a:srgbClr>
            </a:outerShdw>
          </a:effectLst>
        </p:spPr>
      </p:sp>
      <p:sp>
        <p:nvSpPr>
          <p:cNvPr id="50231" name="文本框 50230"/>
          <p:cNvSpPr txBox="1"/>
          <p:nvPr/>
        </p:nvSpPr>
        <p:spPr>
          <a:xfrm>
            <a:off x="2987675" y="188913"/>
            <a:ext cx="1191260" cy="953135"/>
          </a:xfrm>
          <a:prstGeom prst="rect">
            <a:avLst/>
          </a:prstGeom>
          <a:noFill/>
          <a:ln w="12700">
            <a:noFill/>
          </a:ln>
        </p:spPr>
        <p:txBody>
          <a:bodyPr wrap="none" anchor="t">
            <a:spAutoFit/>
          </a:bodyPr>
          <a:p>
            <a:r>
              <a:rPr lang="en-US" altLang="zh-CN" sz="2800">
                <a:solidFill>
                  <a:schemeClr val="bg1"/>
                </a:solidFill>
                <a:latin typeface="Times New Roman" panose="02020603050405020304" pitchFamily="18" charset="0"/>
              </a:rPr>
              <a:t>356BC</a:t>
            </a:r>
            <a:endParaRPr lang="en-US" altLang="zh-CN" sz="2800">
              <a:solidFill>
                <a:schemeClr val="bg1"/>
              </a:solidFill>
              <a:latin typeface="Times New Roman" panose="02020603050405020304" pitchFamily="18" charset="0"/>
            </a:endParaRPr>
          </a:p>
          <a:p>
            <a:r>
              <a:rPr lang="en-US" altLang="zh-CN" sz="2800">
                <a:solidFill>
                  <a:schemeClr val="bg1"/>
                </a:solidFill>
                <a:latin typeface="Times New Roman" panose="02020603050405020304" pitchFamily="18" charset="0"/>
              </a:rPr>
              <a:t>350BC</a:t>
            </a:r>
            <a:endParaRPr lang="en-US" altLang="zh-CN" sz="2800">
              <a:solidFill>
                <a:schemeClr val="bg1"/>
              </a:solidFill>
              <a:latin typeface="Times New Roman" panose="02020603050405020304" pitchFamily="18" charset="0"/>
            </a:endParaRPr>
          </a:p>
        </p:txBody>
      </p:sp>
      <p:sp>
        <p:nvSpPr>
          <p:cNvPr id="50232" name="文本框 50231"/>
          <p:cNvSpPr txBox="1"/>
          <p:nvPr/>
        </p:nvSpPr>
        <p:spPr>
          <a:xfrm>
            <a:off x="1403350" y="611188"/>
            <a:ext cx="1191260" cy="521970"/>
          </a:xfrm>
          <a:prstGeom prst="rect">
            <a:avLst/>
          </a:prstGeom>
          <a:noFill/>
          <a:ln w="12700">
            <a:noFill/>
          </a:ln>
        </p:spPr>
        <p:txBody>
          <a:bodyPr wrap="none" anchor="t">
            <a:spAutoFit/>
          </a:bodyPr>
          <a:p>
            <a:r>
              <a:rPr lang="en-US" altLang="zh-CN" sz="2800">
                <a:solidFill>
                  <a:schemeClr val="bg1"/>
                </a:solidFill>
                <a:latin typeface="Times New Roman" panose="02020603050405020304" pitchFamily="18" charset="0"/>
              </a:rPr>
              <a:t>400BC</a:t>
            </a:r>
            <a:endParaRPr lang="en-US" altLang="zh-CN" sz="2800">
              <a:solidFill>
                <a:schemeClr val="bg1"/>
              </a:solidFill>
              <a:latin typeface="Times New Roman" panose="02020603050405020304" pitchFamily="18" charset="0"/>
            </a:endParaRPr>
          </a:p>
        </p:txBody>
      </p:sp>
      <p:sp>
        <p:nvSpPr>
          <p:cNvPr id="50233" name="五角星 50232"/>
          <p:cNvSpPr/>
          <p:nvPr/>
        </p:nvSpPr>
        <p:spPr>
          <a:xfrm>
            <a:off x="3403283" y="4365625"/>
            <a:ext cx="360362" cy="360363"/>
          </a:xfrm>
          <a:prstGeom prst="star5">
            <a:avLst/>
          </a:prstGeom>
          <a:solidFill>
            <a:srgbClr val="FFFF00"/>
          </a:solidFill>
          <a:ln w="12700" cap="flat" cmpd="sng">
            <a:solidFill>
              <a:srgbClr val="000000"/>
            </a:solidFill>
            <a:prstDash val="solid"/>
            <a:miter/>
            <a:headEnd type="none" w="med" len="med"/>
            <a:tailEnd type="none" w="med" len="med"/>
          </a:ln>
          <a:effectLst>
            <a:outerShdw dist="45791" dir="2021404" algn="ctr" rotWithShape="0">
              <a:srgbClr val="808080">
                <a:alpha val="80000"/>
              </a:srgbClr>
            </a:outerShdw>
          </a:effectLst>
        </p:spPr>
        <p:txBody>
          <a:bodyPr/>
          <a:p>
            <a:endParaRPr lang="zh-CN" altLang="en-US"/>
          </a:p>
        </p:txBody>
      </p:sp>
      <p:sp>
        <p:nvSpPr>
          <p:cNvPr id="2" name="文本框 1"/>
          <p:cNvSpPr txBox="1"/>
          <p:nvPr/>
        </p:nvSpPr>
        <p:spPr>
          <a:xfrm>
            <a:off x="618490" y="5778500"/>
            <a:ext cx="8075295" cy="829945"/>
          </a:xfrm>
          <a:prstGeom prst="rect">
            <a:avLst/>
          </a:prstGeom>
          <a:noFill/>
        </p:spPr>
        <p:txBody>
          <a:bodyPr wrap="square" rtlCol="0">
            <a:spAutoFit/>
          </a:bodyPr>
          <a:p>
            <a:r>
              <a:rPr lang="en-US" altLang="zh-CN" sz="2400">
                <a:solidFill>
                  <a:srgbClr val="FFFF00"/>
                </a:solidFill>
              </a:rPr>
              <a:t>  </a:t>
            </a:r>
            <a:r>
              <a:rPr lang="zh-CN" altLang="en-US" sz="2400" b="1">
                <a:solidFill>
                  <a:srgbClr val="FFFF00"/>
                </a:solidFill>
              </a:rPr>
              <a:t>战国时期兼并战争剧烈，各国为了富国强兵，纷纷开展各方面的改革，变法运动成为一股潮流，推动了社会转型。</a:t>
            </a:r>
            <a:endParaRPr lang="zh-CN" altLang="en-US" sz="2400" b="1">
              <a:solidFill>
                <a:srgbClr val="FFFF00"/>
              </a:solidFill>
            </a:endParaRP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185"/>
                                        </p:tgtEl>
                                        <p:attrNameLst>
                                          <p:attrName>style.visibility</p:attrName>
                                        </p:attrNameLst>
                                      </p:cBhvr>
                                      <p:to>
                                        <p:strVal val="visible"/>
                                      </p:to>
                                    </p:set>
                                    <p:animEffect transition="in" filter="fade">
                                      <p:cBhvr>
                                        <p:cTn id="7" dur="2000"/>
                                        <p:tgtEl>
                                          <p:spTgt spid="5018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190"/>
                                        </p:tgtEl>
                                        <p:attrNameLst>
                                          <p:attrName>style.visibility</p:attrName>
                                        </p:attrNameLst>
                                      </p:cBhvr>
                                      <p:to>
                                        <p:strVal val="visible"/>
                                      </p:to>
                                    </p:set>
                                    <p:animEffect transition="in" filter="fade">
                                      <p:cBhvr>
                                        <p:cTn id="10" dur="2000"/>
                                        <p:tgtEl>
                                          <p:spTgt spid="50190"/>
                                        </p:tgtEl>
                                      </p:cBhvr>
                                    </p:animEffect>
                                  </p:childTnLst>
                                  <p:subTnLst>
                                    <p:animClr clrSpc="rgb" dir="cw">
                                      <p:cBhvr override="childStyle">
                                        <p:cTn dur="1" fill="hold" display="0" masterRel="nextClick" afterEffect="1"/>
                                        <p:tgtEl>
                                          <p:spTgt spid="50190"/>
                                        </p:tgtEl>
                                        <p:attrNameLst>
                                          <p:attrName>ppt_c</p:attrName>
                                        </p:attrNameLst>
                                      </p:cBhvr>
                                      <p:to>
                                        <a:srgbClr val="4D4D4D"/>
                                      </p:to>
                                    </p:animClr>
                                  </p:subTnLst>
                                </p:cTn>
                              </p:par>
                              <p:par>
                                <p:cTn id="11" presetID="10" presetClass="entr" presetSubtype="0" fill="hold" grpId="0" nodeType="withEffect">
                                  <p:stCondLst>
                                    <p:cond delay="0"/>
                                  </p:stCondLst>
                                  <p:childTnLst>
                                    <p:set>
                                      <p:cBhvr>
                                        <p:cTn id="12" dur="1" fill="hold">
                                          <p:stCondLst>
                                            <p:cond delay="0"/>
                                          </p:stCondLst>
                                        </p:cTn>
                                        <p:tgtEl>
                                          <p:spTgt spid="50195"/>
                                        </p:tgtEl>
                                        <p:attrNameLst>
                                          <p:attrName>style.visibility</p:attrName>
                                        </p:attrNameLst>
                                      </p:cBhvr>
                                      <p:to>
                                        <p:strVal val="visible"/>
                                      </p:to>
                                    </p:set>
                                    <p:animEffect transition="in" filter="fade">
                                      <p:cBhvr>
                                        <p:cTn id="13" dur="2000"/>
                                        <p:tgtEl>
                                          <p:spTgt spid="5019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211"/>
                                        </p:tgtEl>
                                        <p:attrNameLst>
                                          <p:attrName>style.visibility</p:attrName>
                                        </p:attrNameLst>
                                      </p:cBhvr>
                                      <p:to>
                                        <p:strVal val="visible"/>
                                      </p:to>
                                    </p:set>
                                    <p:animEffect transition="in" filter="fade">
                                      <p:cBhvr>
                                        <p:cTn id="16" dur="2000"/>
                                        <p:tgtEl>
                                          <p:spTgt spid="50211"/>
                                        </p:tgtEl>
                                      </p:cBhvr>
                                    </p:animEffect>
                                  </p:childTnLst>
                                  <p:subTnLst>
                                    <p:animClr clrSpc="rgb" dir="cw">
                                      <p:cBhvr override="childStyle">
                                        <p:cTn dur="1" fill="hold" display="0" masterRel="nextClick" afterEffect="1"/>
                                        <p:tgtEl>
                                          <p:spTgt spid="50211"/>
                                        </p:tgtEl>
                                        <p:attrNameLst>
                                          <p:attrName>ppt_c</p:attrName>
                                        </p:attrNameLst>
                                      </p:cBhvr>
                                      <p:to>
                                        <a:srgbClr val="4D4D4D"/>
                                      </p:to>
                                    </p:animClr>
                                  </p:subTnLst>
                                </p:cTn>
                              </p:par>
                              <p:par>
                                <p:cTn id="17" presetID="10" presetClass="entr" presetSubtype="0" fill="hold" grpId="0" nodeType="withEffect">
                                  <p:stCondLst>
                                    <p:cond delay="0"/>
                                  </p:stCondLst>
                                  <p:childTnLst>
                                    <p:set>
                                      <p:cBhvr>
                                        <p:cTn id="18" dur="1" fill="hold">
                                          <p:stCondLst>
                                            <p:cond delay="0"/>
                                          </p:stCondLst>
                                        </p:cTn>
                                        <p:tgtEl>
                                          <p:spTgt spid="50199"/>
                                        </p:tgtEl>
                                        <p:attrNameLst>
                                          <p:attrName>style.visibility</p:attrName>
                                        </p:attrNameLst>
                                      </p:cBhvr>
                                      <p:to>
                                        <p:strVal val="visible"/>
                                      </p:to>
                                    </p:set>
                                    <p:animEffect transition="in" filter="fade">
                                      <p:cBhvr>
                                        <p:cTn id="19" dur="2000"/>
                                        <p:tgtEl>
                                          <p:spTgt spid="50199"/>
                                        </p:tgtEl>
                                      </p:cBhvr>
                                    </p:animEffect>
                                  </p:childTnLst>
                                  <p:subTnLst>
                                    <p:animClr clrSpc="rgb" dir="cw">
                                      <p:cBhvr override="childStyle">
                                        <p:cTn dur="1" fill="hold" display="0" masterRel="nextClick" afterEffect="1"/>
                                        <p:tgtEl>
                                          <p:spTgt spid="50199"/>
                                        </p:tgtEl>
                                        <p:attrNameLst>
                                          <p:attrName>ppt_c</p:attrName>
                                        </p:attrNameLst>
                                      </p:cBhvr>
                                      <p:to>
                                        <a:srgbClr val="4D4D4D"/>
                                      </p:to>
                                    </p:animClr>
                                  </p:subTnLst>
                                </p:cTn>
                              </p:par>
                              <p:par>
                                <p:cTn id="20" presetID="10" presetClass="entr" presetSubtype="0" fill="hold" grpId="0" nodeType="withEffect">
                                  <p:stCondLst>
                                    <p:cond delay="0"/>
                                  </p:stCondLst>
                                  <p:childTnLst>
                                    <p:set>
                                      <p:cBhvr>
                                        <p:cTn id="21" dur="1" fill="hold">
                                          <p:stCondLst>
                                            <p:cond delay="0"/>
                                          </p:stCondLst>
                                        </p:cTn>
                                        <p:tgtEl>
                                          <p:spTgt spid="50203"/>
                                        </p:tgtEl>
                                        <p:attrNameLst>
                                          <p:attrName>style.visibility</p:attrName>
                                        </p:attrNameLst>
                                      </p:cBhvr>
                                      <p:to>
                                        <p:strVal val="visible"/>
                                      </p:to>
                                    </p:set>
                                    <p:animEffect transition="in" filter="fade">
                                      <p:cBhvr>
                                        <p:cTn id="22" dur="2000"/>
                                        <p:tgtEl>
                                          <p:spTgt spid="50203"/>
                                        </p:tgtEl>
                                      </p:cBhvr>
                                    </p:animEffect>
                                  </p:childTnLst>
                                  <p:subTnLst>
                                    <p:animClr clrSpc="rgb" dir="cw">
                                      <p:cBhvr override="childStyle">
                                        <p:cTn dur="1" fill="hold" display="0" masterRel="nextClick" afterEffect="1"/>
                                        <p:tgtEl>
                                          <p:spTgt spid="50203"/>
                                        </p:tgtEl>
                                        <p:attrNameLst>
                                          <p:attrName>ppt_c</p:attrName>
                                        </p:attrNameLst>
                                      </p:cBhvr>
                                      <p:to>
                                        <a:srgbClr val="4D4D4D"/>
                                      </p:to>
                                    </p:animClr>
                                  </p:subTnLst>
                                </p:cTn>
                              </p:par>
                              <p:par>
                                <p:cTn id="23" presetID="10" presetClass="entr" presetSubtype="0" fill="hold" grpId="0" nodeType="withEffect">
                                  <p:stCondLst>
                                    <p:cond delay="0"/>
                                  </p:stCondLst>
                                  <p:childTnLst>
                                    <p:set>
                                      <p:cBhvr>
                                        <p:cTn id="24" dur="1" fill="hold">
                                          <p:stCondLst>
                                            <p:cond delay="0"/>
                                          </p:stCondLst>
                                        </p:cTn>
                                        <p:tgtEl>
                                          <p:spTgt spid="50207"/>
                                        </p:tgtEl>
                                        <p:attrNameLst>
                                          <p:attrName>style.visibility</p:attrName>
                                        </p:attrNameLst>
                                      </p:cBhvr>
                                      <p:to>
                                        <p:strVal val="visible"/>
                                      </p:to>
                                    </p:set>
                                    <p:animEffect transition="in" filter="fade">
                                      <p:cBhvr>
                                        <p:cTn id="25" dur="2000"/>
                                        <p:tgtEl>
                                          <p:spTgt spid="50207"/>
                                        </p:tgtEl>
                                      </p:cBhvr>
                                    </p:animEffect>
                                  </p:childTnLst>
                                  <p:subTnLst>
                                    <p:animClr clrSpc="rgb" dir="cw">
                                      <p:cBhvr override="childStyle">
                                        <p:cTn dur="1" fill="hold" display="0" masterRel="nextClick" afterEffect="1"/>
                                        <p:tgtEl>
                                          <p:spTgt spid="50207"/>
                                        </p:tgtEl>
                                        <p:attrNameLst>
                                          <p:attrName>ppt_c</p:attrName>
                                        </p:attrNameLst>
                                      </p:cBhvr>
                                      <p:to>
                                        <a:srgbClr val="4D4D4D"/>
                                      </p:to>
                                    </p:animClr>
                                  </p:sub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50228"/>
                                        </p:tgtEl>
                                        <p:attrNameLst>
                                          <p:attrName>style.visibility</p:attrName>
                                        </p:attrNameLst>
                                      </p:cBhvr>
                                      <p:to>
                                        <p:strVal val="visible"/>
                                      </p:to>
                                    </p:set>
                                    <p:animEffect transition="in" filter="wipe(up)">
                                      <p:cBhvr>
                                        <p:cTn id="30" dur="5000"/>
                                        <p:tgtEl>
                                          <p:spTgt spid="50228"/>
                                        </p:tgtEl>
                                      </p:cBhvr>
                                    </p:animEffect>
                                  </p:childTnLst>
                                </p:cTn>
                              </p:par>
                              <p:par>
                                <p:cTn id="31" presetID="22" presetClass="entr" presetSubtype="1" fill="hold" nodeType="withEffect">
                                  <p:stCondLst>
                                    <p:cond delay="0"/>
                                  </p:stCondLst>
                                  <p:childTnLst>
                                    <p:set>
                                      <p:cBhvr>
                                        <p:cTn id="32" dur="1" fill="hold">
                                          <p:stCondLst>
                                            <p:cond delay="0"/>
                                          </p:stCondLst>
                                        </p:cTn>
                                        <p:tgtEl>
                                          <p:spTgt spid="50229"/>
                                        </p:tgtEl>
                                        <p:attrNameLst>
                                          <p:attrName>style.visibility</p:attrName>
                                        </p:attrNameLst>
                                      </p:cBhvr>
                                      <p:to>
                                        <p:strVal val="visible"/>
                                      </p:to>
                                    </p:set>
                                    <p:animEffect transition="in" filter="wipe(up)">
                                      <p:cBhvr>
                                        <p:cTn id="33" dur="5000"/>
                                        <p:tgtEl>
                                          <p:spTgt spid="50229"/>
                                        </p:tgtEl>
                                      </p:cBhvr>
                                    </p:animEffect>
                                  </p:childTnLst>
                                </p:cTn>
                              </p:par>
                            </p:childTnLst>
                          </p:cTn>
                        </p:par>
                        <p:par>
                          <p:cTn id="34" fill="hold">
                            <p:stCondLst>
                              <p:cond delay="5000"/>
                            </p:stCondLst>
                            <p:childTnLst>
                              <p:par>
                                <p:cTn id="35" presetID="10" presetClass="entr" presetSubtype="0" fill="hold" grpId="0" nodeType="afterEffect">
                                  <p:stCondLst>
                                    <p:cond delay="0"/>
                                  </p:stCondLst>
                                  <p:childTnLst>
                                    <p:set>
                                      <p:cBhvr>
                                        <p:cTn id="36" dur="1" fill="hold">
                                          <p:stCondLst>
                                            <p:cond delay="0"/>
                                          </p:stCondLst>
                                        </p:cTn>
                                        <p:tgtEl>
                                          <p:spTgt spid="50232"/>
                                        </p:tgtEl>
                                        <p:attrNameLst>
                                          <p:attrName>style.visibility</p:attrName>
                                        </p:attrNameLst>
                                      </p:cBhvr>
                                      <p:to>
                                        <p:strVal val="visible"/>
                                      </p:to>
                                    </p:set>
                                    <p:animEffect transition="in" filter="fade">
                                      <p:cBhvr>
                                        <p:cTn id="37" dur="500"/>
                                        <p:tgtEl>
                                          <p:spTgt spid="5023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0231"/>
                                        </p:tgtEl>
                                        <p:attrNameLst>
                                          <p:attrName>style.visibility</p:attrName>
                                        </p:attrNameLst>
                                      </p:cBhvr>
                                      <p:to>
                                        <p:strVal val="visible"/>
                                      </p:to>
                                    </p:set>
                                    <p:animEffect transition="in" filter="fade">
                                      <p:cBhvr>
                                        <p:cTn id="40" dur="500"/>
                                        <p:tgtEl>
                                          <p:spTgt spid="50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5" grpId="0"/>
      <p:bldP spid="50190" grpId="0"/>
      <p:bldP spid="50195" grpId="0"/>
      <p:bldP spid="50199" grpId="0"/>
      <p:bldP spid="50203" grpId="0"/>
      <p:bldP spid="50207" grpId="0"/>
      <p:bldP spid="50211" grpId="0"/>
      <p:bldP spid="50231" grpId="0"/>
      <p:bldP spid="502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42910" y="1000108"/>
            <a:ext cx="8001056" cy="2071702"/>
          </a:xfrm>
        </p:spPr>
        <p:txBody>
          <a:bodyPr>
            <a:normAutofit fontScale="90000"/>
          </a:bodyPr>
          <a:lstStyle/>
          <a:p>
            <a:pPr algn="l"/>
            <a:r>
              <a:rPr lang="zh-CN" altLang="en-US" b="1" dirty="0" smtClean="0">
                <a:solidFill>
                  <a:schemeClr val="bg1"/>
                </a:solidFill>
              </a:rPr>
              <a:t>                       </a:t>
            </a:r>
            <a:r>
              <a:rPr lang="zh-CN" altLang="en-US" b="1" dirty="0" smtClean="0">
                <a:solidFill>
                  <a:srgbClr val="FFFF00"/>
                </a:solidFill>
              </a:rPr>
              <a:t>第一单元</a:t>
            </a:r>
            <a:br>
              <a:rPr lang="en-US" altLang="zh-CN" b="1" dirty="0" smtClean="0">
                <a:solidFill>
                  <a:srgbClr val="FFFF00"/>
                </a:solidFill>
              </a:rPr>
            </a:br>
            <a:r>
              <a:rPr lang="zh-CN" altLang="en-US" b="1" dirty="0" smtClean="0">
                <a:solidFill>
                  <a:srgbClr val="FFFF00"/>
                </a:solidFill>
              </a:rPr>
              <a:t>从中华文明起源到秦汉统一多民族封建国家的建立与巩固</a:t>
            </a:r>
            <a:endParaRPr lang="zh-CN" altLang="en-US" b="1" dirty="0">
              <a:solidFill>
                <a:srgbClr val="FFFF00"/>
              </a:solidFill>
            </a:endParaRPr>
          </a:p>
        </p:txBody>
      </p:sp>
      <p:sp>
        <p:nvSpPr>
          <p:cNvPr id="4" name="TextBox 3"/>
          <p:cNvSpPr txBox="1"/>
          <p:nvPr/>
        </p:nvSpPr>
        <p:spPr>
          <a:xfrm>
            <a:off x="213995" y="213995"/>
            <a:ext cx="7073265" cy="460375"/>
          </a:xfrm>
          <a:prstGeom prst="rect">
            <a:avLst/>
          </a:prstGeom>
          <a:noFill/>
        </p:spPr>
        <p:txBody>
          <a:bodyPr wrap="square" rtlCol="0">
            <a:spAutoFit/>
          </a:bodyPr>
          <a:lstStyle/>
          <a:p>
            <a:r>
              <a:rPr lang="zh-CN" altLang="en-US" sz="2400" b="1" dirty="0" smtClean="0">
                <a:solidFill>
                  <a:schemeClr val="bg1"/>
                </a:solidFill>
              </a:rPr>
              <a:t>高中历史必修</a:t>
            </a:r>
            <a:r>
              <a:rPr lang="en-US" altLang="zh-CN" sz="2400" b="1" dirty="0" smtClean="0">
                <a:solidFill>
                  <a:schemeClr val="bg1"/>
                </a:solidFill>
              </a:rPr>
              <a:t>——</a:t>
            </a:r>
            <a:r>
              <a:rPr lang="zh-CN" altLang="en-US" sz="2400" b="1" dirty="0" smtClean="0">
                <a:solidFill>
                  <a:schemeClr val="bg1"/>
                </a:solidFill>
              </a:rPr>
              <a:t>中外历史纲要（上）</a:t>
            </a:r>
            <a:endParaRPr lang="zh-CN" altLang="en-US" sz="2400" b="1" dirty="0">
              <a:solidFill>
                <a:schemeClr val="bg1"/>
              </a:solidFill>
            </a:endParaRPr>
          </a:p>
        </p:txBody>
      </p:sp>
      <p:cxnSp>
        <p:nvCxnSpPr>
          <p:cNvPr id="8" name="直接箭头连接符 7"/>
          <p:cNvCxnSpPr/>
          <p:nvPr/>
        </p:nvCxnSpPr>
        <p:spPr>
          <a:xfrm>
            <a:off x="357158" y="4929198"/>
            <a:ext cx="8429684" cy="1588"/>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5400000">
            <a:off x="214282" y="4786322"/>
            <a:ext cx="28575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1928794" y="4786322"/>
            <a:ext cx="28575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a:off x="3643306" y="4786322"/>
            <a:ext cx="28575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5400000">
            <a:off x="5286380" y="4786322"/>
            <a:ext cx="28575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6643702" y="4786322"/>
            <a:ext cx="28575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上弧形箭头 17"/>
          <p:cNvSpPr/>
          <p:nvPr/>
        </p:nvSpPr>
        <p:spPr>
          <a:xfrm>
            <a:off x="285720" y="4143380"/>
            <a:ext cx="1714512" cy="357190"/>
          </a:xfrm>
          <a:prstGeom prst="curved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上弧形箭头 18"/>
          <p:cNvSpPr/>
          <p:nvPr/>
        </p:nvSpPr>
        <p:spPr>
          <a:xfrm flipV="1">
            <a:off x="2071670" y="5000636"/>
            <a:ext cx="1785950" cy="357190"/>
          </a:xfrm>
          <a:prstGeom prst="curved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上弧形箭头 19"/>
          <p:cNvSpPr/>
          <p:nvPr/>
        </p:nvSpPr>
        <p:spPr>
          <a:xfrm>
            <a:off x="6786578" y="4214818"/>
            <a:ext cx="1643074" cy="357190"/>
          </a:xfrm>
          <a:prstGeom prst="curved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TextBox 20"/>
          <p:cNvSpPr txBox="1"/>
          <p:nvPr/>
        </p:nvSpPr>
        <p:spPr>
          <a:xfrm>
            <a:off x="357158" y="3571876"/>
            <a:ext cx="2071702" cy="461665"/>
          </a:xfrm>
          <a:prstGeom prst="rect">
            <a:avLst/>
          </a:prstGeom>
          <a:noFill/>
        </p:spPr>
        <p:txBody>
          <a:bodyPr wrap="square" rtlCol="0">
            <a:spAutoFit/>
          </a:bodyPr>
          <a:lstStyle/>
          <a:p>
            <a:r>
              <a:rPr lang="zh-CN" altLang="en-US" sz="2400" b="1" dirty="0" smtClean="0">
                <a:solidFill>
                  <a:schemeClr val="bg1"/>
                </a:solidFill>
              </a:rPr>
              <a:t>旧石器时代</a:t>
            </a:r>
            <a:endParaRPr lang="zh-CN" altLang="en-US" sz="2400" b="1" dirty="0">
              <a:solidFill>
                <a:schemeClr val="bg1"/>
              </a:solidFill>
            </a:endParaRPr>
          </a:p>
        </p:txBody>
      </p:sp>
      <p:sp>
        <p:nvSpPr>
          <p:cNvPr id="22" name="TextBox 21"/>
          <p:cNvSpPr txBox="1"/>
          <p:nvPr/>
        </p:nvSpPr>
        <p:spPr>
          <a:xfrm>
            <a:off x="2000232" y="5429264"/>
            <a:ext cx="2071702" cy="461665"/>
          </a:xfrm>
          <a:prstGeom prst="rect">
            <a:avLst/>
          </a:prstGeom>
          <a:noFill/>
        </p:spPr>
        <p:txBody>
          <a:bodyPr wrap="square" rtlCol="0">
            <a:spAutoFit/>
          </a:bodyPr>
          <a:lstStyle/>
          <a:p>
            <a:r>
              <a:rPr lang="zh-CN" altLang="en-US" sz="2400" b="1" dirty="0" smtClean="0">
                <a:solidFill>
                  <a:schemeClr val="bg1"/>
                </a:solidFill>
              </a:rPr>
              <a:t>新石器时代</a:t>
            </a:r>
            <a:endParaRPr lang="zh-CN" altLang="en-US" sz="2400" b="1" dirty="0">
              <a:solidFill>
                <a:schemeClr val="bg1"/>
              </a:solidFill>
            </a:endParaRPr>
          </a:p>
        </p:txBody>
      </p:sp>
      <p:sp>
        <p:nvSpPr>
          <p:cNvPr id="23" name="TextBox 22"/>
          <p:cNvSpPr txBox="1"/>
          <p:nvPr/>
        </p:nvSpPr>
        <p:spPr>
          <a:xfrm>
            <a:off x="3857620" y="3643314"/>
            <a:ext cx="1857388" cy="461665"/>
          </a:xfrm>
          <a:prstGeom prst="rect">
            <a:avLst/>
          </a:prstGeom>
          <a:noFill/>
        </p:spPr>
        <p:txBody>
          <a:bodyPr wrap="square" rtlCol="0">
            <a:spAutoFit/>
          </a:bodyPr>
          <a:lstStyle/>
          <a:p>
            <a:r>
              <a:rPr lang="zh-CN" altLang="en-US" sz="2400" b="1" dirty="0" smtClean="0">
                <a:solidFill>
                  <a:schemeClr val="bg1"/>
                </a:solidFill>
              </a:rPr>
              <a:t>夏商周时期</a:t>
            </a:r>
            <a:endParaRPr lang="zh-CN" altLang="en-US" sz="2400" b="1" dirty="0">
              <a:solidFill>
                <a:schemeClr val="bg1"/>
              </a:solidFill>
            </a:endParaRPr>
          </a:p>
        </p:txBody>
      </p:sp>
      <p:cxnSp>
        <p:nvCxnSpPr>
          <p:cNvPr id="24" name="直接连接符 23"/>
          <p:cNvCxnSpPr/>
          <p:nvPr/>
        </p:nvCxnSpPr>
        <p:spPr>
          <a:xfrm rot="5400000">
            <a:off x="8286776" y="4786322"/>
            <a:ext cx="28575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上弧形箭头 24"/>
          <p:cNvSpPr/>
          <p:nvPr/>
        </p:nvSpPr>
        <p:spPr>
          <a:xfrm flipV="1">
            <a:off x="5429256" y="5000636"/>
            <a:ext cx="1357322" cy="285752"/>
          </a:xfrm>
          <a:prstGeom prst="curved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TextBox 25"/>
          <p:cNvSpPr txBox="1"/>
          <p:nvPr/>
        </p:nvSpPr>
        <p:spPr>
          <a:xfrm>
            <a:off x="5286380" y="5500702"/>
            <a:ext cx="2071702" cy="461665"/>
          </a:xfrm>
          <a:prstGeom prst="rect">
            <a:avLst/>
          </a:prstGeom>
          <a:noFill/>
        </p:spPr>
        <p:txBody>
          <a:bodyPr wrap="square" rtlCol="0">
            <a:spAutoFit/>
          </a:bodyPr>
          <a:lstStyle/>
          <a:p>
            <a:r>
              <a:rPr lang="zh-CN" altLang="en-US" sz="2400" b="1" dirty="0" smtClean="0">
                <a:solidFill>
                  <a:schemeClr val="bg1"/>
                </a:solidFill>
              </a:rPr>
              <a:t>春秋战国时期</a:t>
            </a:r>
            <a:endParaRPr lang="zh-CN" altLang="en-US" sz="2400" b="1" dirty="0">
              <a:solidFill>
                <a:schemeClr val="bg1"/>
              </a:solidFill>
            </a:endParaRPr>
          </a:p>
        </p:txBody>
      </p:sp>
      <p:sp>
        <p:nvSpPr>
          <p:cNvPr id="27" name="上弧形箭头 26"/>
          <p:cNvSpPr/>
          <p:nvPr/>
        </p:nvSpPr>
        <p:spPr>
          <a:xfrm>
            <a:off x="3786182" y="4214818"/>
            <a:ext cx="1643074" cy="357190"/>
          </a:xfrm>
          <a:prstGeom prst="curved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TextBox 27"/>
          <p:cNvSpPr txBox="1"/>
          <p:nvPr/>
        </p:nvSpPr>
        <p:spPr>
          <a:xfrm>
            <a:off x="6715140" y="3714752"/>
            <a:ext cx="1928826" cy="461665"/>
          </a:xfrm>
          <a:prstGeom prst="rect">
            <a:avLst/>
          </a:prstGeom>
          <a:noFill/>
        </p:spPr>
        <p:txBody>
          <a:bodyPr wrap="square" rtlCol="0">
            <a:spAutoFit/>
          </a:bodyPr>
          <a:lstStyle/>
          <a:p>
            <a:r>
              <a:rPr lang="zh-CN" altLang="en-US" sz="2400" b="1" dirty="0" smtClean="0">
                <a:solidFill>
                  <a:schemeClr val="bg1"/>
                </a:solidFill>
              </a:rPr>
              <a:t>秦汉时期</a:t>
            </a:r>
            <a:endParaRPr lang="zh-CN" altLang="en-US" sz="2400" b="1" dirty="0">
              <a:solidFill>
                <a:schemeClr val="bg1"/>
              </a:solidFill>
            </a:endParaRPr>
          </a:p>
        </p:txBody>
      </p:sp>
      <p:sp>
        <p:nvSpPr>
          <p:cNvPr id="29" name="TextBox 28"/>
          <p:cNvSpPr txBox="1"/>
          <p:nvPr/>
        </p:nvSpPr>
        <p:spPr>
          <a:xfrm>
            <a:off x="357158" y="5000636"/>
            <a:ext cx="2357454" cy="707886"/>
          </a:xfrm>
          <a:prstGeom prst="rect">
            <a:avLst/>
          </a:prstGeom>
          <a:noFill/>
        </p:spPr>
        <p:txBody>
          <a:bodyPr wrap="square" rtlCol="0">
            <a:spAutoFit/>
          </a:bodyPr>
          <a:lstStyle/>
          <a:p>
            <a:r>
              <a:rPr lang="en-US" altLang="zh-CN" sz="2000" dirty="0" smtClean="0">
                <a:solidFill>
                  <a:srgbClr val="FFFF00"/>
                </a:solidFill>
              </a:rPr>
              <a:t>170</a:t>
            </a:r>
            <a:r>
              <a:rPr lang="zh-CN" altLang="en-US" sz="2000" dirty="0" smtClean="0">
                <a:solidFill>
                  <a:srgbClr val="FFFF00"/>
                </a:solidFill>
              </a:rPr>
              <a:t>万</a:t>
            </a:r>
            <a:r>
              <a:rPr lang="en-US" altLang="zh-CN" sz="2000" dirty="0" smtClean="0">
                <a:solidFill>
                  <a:srgbClr val="FFFF00"/>
                </a:solidFill>
              </a:rPr>
              <a:t>—</a:t>
            </a:r>
            <a:endParaRPr lang="en-US" altLang="zh-CN" sz="2000" dirty="0" smtClean="0">
              <a:solidFill>
                <a:srgbClr val="FFFF00"/>
              </a:solidFill>
            </a:endParaRPr>
          </a:p>
          <a:p>
            <a:r>
              <a:rPr lang="en-US" altLang="zh-CN" sz="2000" dirty="0" smtClean="0">
                <a:solidFill>
                  <a:srgbClr val="FFFF00"/>
                </a:solidFill>
              </a:rPr>
              <a:t>20</a:t>
            </a:r>
            <a:r>
              <a:rPr lang="zh-CN" altLang="en-US" sz="2000" dirty="0" smtClean="0">
                <a:solidFill>
                  <a:srgbClr val="FFFF00"/>
                </a:solidFill>
              </a:rPr>
              <a:t>万年前</a:t>
            </a:r>
            <a:endParaRPr lang="zh-CN" altLang="en-US" sz="2000" dirty="0">
              <a:solidFill>
                <a:srgbClr val="FFFF00"/>
              </a:solidFill>
            </a:endParaRPr>
          </a:p>
        </p:txBody>
      </p:sp>
      <p:sp>
        <p:nvSpPr>
          <p:cNvPr id="30" name="TextBox 29"/>
          <p:cNvSpPr txBox="1"/>
          <p:nvPr/>
        </p:nvSpPr>
        <p:spPr>
          <a:xfrm>
            <a:off x="1928794" y="4214818"/>
            <a:ext cx="2357454" cy="398780"/>
          </a:xfrm>
          <a:prstGeom prst="rect">
            <a:avLst/>
          </a:prstGeom>
          <a:noFill/>
        </p:spPr>
        <p:txBody>
          <a:bodyPr wrap="square" rtlCol="0">
            <a:spAutoFit/>
          </a:bodyPr>
          <a:lstStyle/>
          <a:p>
            <a:r>
              <a:rPr lang="en-US" altLang="zh-CN" sz="2000" dirty="0" smtClean="0">
                <a:solidFill>
                  <a:srgbClr val="FFFF00"/>
                </a:solidFill>
              </a:rPr>
              <a:t>1</a:t>
            </a:r>
            <a:r>
              <a:rPr lang="zh-CN" altLang="en-US" sz="2000" dirty="0" smtClean="0">
                <a:solidFill>
                  <a:srgbClr val="FFFF00"/>
                </a:solidFill>
              </a:rPr>
              <a:t>万</a:t>
            </a:r>
            <a:r>
              <a:rPr lang="en-US" altLang="zh-CN" sz="2000" dirty="0" smtClean="0">
                <a:solidFill>
                  <a:srgbClr val="FFFF00"/>
                </a:solidFill>
              </a:rPr>
              <a:t>—5000</a:t>
            </a:r>
            <a:r>
              <a:rPr lang="zh-CN" altLang="en-US" sz="2000" dirty="0" smtClean="0">
                <a:solidFill>
                  <a:srgbClr val="FFFF00"/>
                </a:solidFill>
              </a:rPr>
              <a:t>年前</a:t>
            </a:r>
            <a:endParaRPr lang="zh-CN" altLang="en-US" sz="2000" dirty="0">
              <a:solidFill>
                <a:srgbClr val="FFFF00"/>
              </a:solidFill>
            </a:endParaRPr>
          </a:p>
        </p:txBody>
      </p:sp>
      <p:sp>
        <p:nvSpPr>
          <p:cNvPr id="31" name="TextBox 30"/>
          <p:cNvSpPr txBox="1"/>
          <p:nvPr/>
        </p:nvSpPr>
        <p:spPr>
          <a:xfrm>
            <a:off x="3786182" y="5000636"/>
            <a:ext cx="2357454" cy="707886"/>
          </a:xfrm>
          <a:prstGeom prst="rect">
            <a:avLst/>
          </a:prstGeom>
          <a:noFill/>
        </p:spPr>
        <p:txBody>
          <a:bodyPr wrap="square" rtlCol="0">
            <a:spAutoFit/>
          </a:bodyPr>
          <a:lstStyle/>
          <a:p>
            <a:r>
              <a:rPr lang="zh-CN" altLang="en-US" sz="2000" dirty="0" smtClean="0">
                <a:solidFill>
                  <a:srgbClr val="FFFF00"/>
                </a:solidFill>
              </a:rPr>
              <a:t>前</a:t>
            </a:r>
            <a:r>
              <a:rPr lang="en-US" altLang="zh-CN" sz="2000" dirty="0" smtClean="0">
                <a:solidFill>
                  <a:srgbClr val="FFFF00"/>
                </a:solidFill>
              </a:rPr>
              <a:t>2070</a:t>
            </a:r>
            <a:r>
              <a:rPr lang="zh-CN" altLang="en-US" sz="2000" dirty="0" smtClean="0">
                <a:solidFill>
                  <a:srgbClr val="FFFF00"/>
                </a:solidFill>
              </a:rPr>
              <a:t>年</a:t>
            </a:r>
            <a:r>
              <a:rPr lang="en-US" altLang="zh-CN" sz="2000" dirty="0" smtClean="0">
                <a:solidFill>
                  <a:srgbClr val="FFFF00"/>
                </a:solidFill>
              </a:rPr>
              <a:t>—</a:t>
            </a:r>
            <a:endParaRPr lang="en-US" altLang="zh-CN" sz="2000" dirty="0" smtClean="0">
              <a:solidFill>
                <a:srgbClr val="FFFF00"/>
              </a:solidFill>
            </a:endParaRPr>
          </a:p>
          <a:p>
            <a:r>
              <a:rPr lang="zh-CN" altLang="en-US" sz="2000" dirty="0" smtClean="0">
                <a:solidFill>
                  <a:srgbClr val="FFFF00"/>
                </a:solidFill>
              </a:rPr>
              <a:t>前</a:t>
            </a:r>
            <a:r>
              <a:rPr lang="en-US" altLang="zh-CN" sz="2000" dirty="0" smtClean="0">
                <a:solidFill>
                  <a:srgbClr val="FFFF00"/>
                </a:solidFill>
              </a:rPr>
              <a:t>770</a:t>
            </a:r>
            <a:r>
              <a:rPr lang="zh-CN" altLang="en-US" sz="2000" dirty="0" smtClean="0">
                <a:solidFill>
                  <a:srgbClr val="FFFF00"/>
                </a:solidFill>
              </a:rPr>
              <a:t>年</a:t>
            </a:r>
            <a:endParaRPr lang="zh-CN" altLang="en-US" sz="2000" dirty="0">
              <a:solidFill>
                <a:srgbClr val="FFFF00"/>
              </a:solidFill>
            </a:endParaRPr>
          </a:p>
        </p:txBody>
      </p:sp>
      <p:sp>
        <p:nvSpPr>
          <p:cNvPr id="33" name="TextBox 32"/>
          <p:cNvSpPr txBox="1"/>
          <p:nvPr/>
        </p:nvSpPr>
        <p:spPr>
          <a:xfrm>
            <a:off x="5500694" y="4071942"/>
            <a:ext cx="2357454" cy="707886"/>
          </a:xfrm>
          <a:prstGeom prst="rect">
            <a:avLst/>
          </a:prstGeom>
          <a:noFill/>
        </p:spPr>
        <p:txBody>
          <a:bodyPr wrap="square" rtlCol="0">
            <a:spAutoFit/>
          </a:bodyPr>
          <a:lstStyle/>
          <a:p>
            <a:r>
              <a:rPr lang="zh-CN" altLang="en-US" sz="2000" dirty="0" smtClean="0">
                <a:solidFill>
                  <a:srgbClr val="FFFF00"/>
                </a:solidFill>
              </a:rPr>
              <a:t>前</a:t>
            </a:r>
            <a:r>
              <a:rPr lang="en-US" altLang="zh-CN" sz="2000" dirty="0" smtClean="0">
                <a:solidFill>
                  <a:srgbClr val="FFFF00"/>
                </a:solidFill>
              </a:rPr>
              <a:t>770</a:t>
            </a:r>
            <a:r>
              <a:rPr lang="zh-CN" altLang="en-US" sz="2000" dirty="0" smtClean="0">
                <a:solidFill>
                  <a:srgbClr val="FFFF00"/>
                </a:solidFill>
              </a:rPr>
              <a:t>年</a:t>
            </a:r>
            <a:r>
              <a:rPr lang="en-US" altLang="zh-CN" sz="2000" dirty="0" smtClean="0">
                <a:solidFill>
                  <a:srgbClr val="FFFF00"/>
                </a:solidFill>
              </a:rPr>
              <a:t>—</a:t>
            </a:r>
            <a:endParaRPr lang="en-US" altLang="zh-CN" sz="2000" dirty="0" smtClean="0">
              <a:solidFill>
                <a:srgbClr val="FFFF00"/>
              </a:solidFill>
            </a:endParaRPr>
          </a:p>
          <a:p>
            <a:r>
              <a:rPr lang="zh-CN" altLang="en-US" sz="2000" dirty="0" smtClean="0">
                <a:solidFill>
                  <a:srgbClr val="FFFF00"/>
                </a:solidFill>
              </a:rPr>
              <a:t>前</a:t>
            </a:r>
            <a:r>
              <a:rPr lang="en-US" altLang="zh-CN" sz="2000" dirty="0" smtClean="0">
                <a:solidFill>
                  <a:srgbClr val="FFFF00"/>
                </a:solidFill>
              </a:rPr>
              <a:t>221</a:t>
            </a:r>
            <a:r>
              <a:rPr lang="zh-CN" altLang="en-US" sz="2000" dirty="0" smtClean="0">
                <a:solidFill>
                  <a:srgbClr val="FFFF00"/>
                </a:solidFill>
              </a:rPr>
              <a:t>年</a:t>
            </a:r>
            <a:endParaRPr lang="zh-CN" altLang="en-US" sz="2000" dirty="0">
              <a:solidFill>
                <a:srgbClr val="FFFF00"/>
              </a:solidFill>
            </a:endParaRPr>
          </a:p>
        </p:txBody>
      </p:sp>
      <p:sp>
        <p:nvSpPr>
          <p:cNvPr id="34" name="TextBox 33"/>
          <p:cNvSpPr txBox="1"/>
          <p:nvPr/>
        </p:nvSpPr>
        <p:spPr>
          <a:xfrm>
            <a:off x="6786546" y="5072074"/>
            <a:ext cx="2357454" cy="400110"/>
          </a:xfrm>
          <a:prstGeom prst="rect">
            <a:avLst/>
          </a:prstGeom>
          <a:noFill/>
        </p:spPr>
        <p:txBody>
          <a:bodyPr wrap="square" rtlCol="0">
            <a:spAutoFit/>
          </a:bodyPr>
          <a:lstStyle/>
          <a:p>
            <a:r>
              <a:rPr lang="zh-CN" altLang="en-US" sz="2000" dirty="0" smtClean="0">
                <a:solidFill>
                  <a:srgbClr val="FFFF00"/>
                </a:solidFill>
              </a:rPr>
              <a:t>前</a:t>
            </a:r>
            <a:r>
              <a:rPr lang="en-US" altLang="zh-CN" sz="2000" dirty="0" smtClean="0">
                <a:solidFill>
                  <a:srgbClr val="FFFF00"/>
                </a:solidFill>
              </a:rPr>
              <a:t>221</a:t>
            </a:r>
            <a:r>
              <a:rPr lang="zh-CN" altLang="en-US" sz="2000" dirty="0" smtClean="0">
                <a:solidFill>
                  <a:srgbClr val="FFFF00"/>
                </a:solidFill>
              </a:rPr>
              <a:t>年</a:t>
            </a:r>
            <a:r>
              <a:rPr lang="en-US" altLang="zh-CN" sz="2000" dirty="0" smtClean="0">
                <a:solidFill>
                  <a:srgbClr val="FFFF00"/>
                </a:solidFill>
              </a:rPr>
              <a:t>—220</a:t>
            </a:r>
            <a:r>
              <a:rPr lang="zh-CN" altLang="en-US" sz="2000" dirty="0" smtClean="0">
                <a:solidFill>
                  <a:srgbClr val="FFFF00"/>
                </a:solidFill>
              </a:rPr>
              <a:t>年</a:t>
            </a:r>
            <a:endParaRPr lang="zh-CN" altLang="en-US" sz="2000"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5" name="文本框 4"/>
          <p:cNvSpPr txBox="1"/>
          <p:nvPr/>
        </p:nvSpPr>
        <p:spPr>
          <a:xfrm>
            <a:off x="2837180" y="172720"/>
            <a:ext cx="3582035" cy="521970"/>
          </a:xfrm>
          <a:prstGeom prst="rect">
            <a:avLst/>
          </a:prstGeom>
          <a:noFill/>
        </p:spPr>
        <p:txBody>
          <a:bodyPr wrap="none" rtlCol="0" anchor="t">
            <a:spAutoFit/>
          </a:bodyPr>
          <a:p>
            <a:r>
              <a:rPr lang="zh-CN" altLang="en-US" sz="2800" b="1" dirty="0">
                <a:solidFill>
                  <a:srgbClr val="FFFF00"/>
                </a:solidFill>
                <a:latin typeface="方正粗雅宋_GBK" panose="02000000000000000000" pitchFamily="2" charset="-122"/>
                <a:ea typeface="方正粗雅宋_GBK" panose="02000000000000000000" pitchFamily="2" charset="-122"/>
                <a:sym typeface="+mn-ea"/>
              </a:rPr>
              <a:t>商鞅变法（前</a:t>
            </a:r>
            <a:r>
              <a:rPr lang="en-US" altLang="zh-CN" sz="2800" b="1" dirty="0">
                <a:solidFill>
                  <a:srgbClr val="FFFF00"/>
                </a:solidFill>
                <a:latin typeface="方正粗雅宋_GBK" panose="02000000000000000000" pitchFamily="2" charset="-122"/>
                <a:ea typeface="方正粗雅宋_GBK" panose="02000000000000000000" pitchFamily="2" charset="-122"/>
                <a:sym typeface="+mn-ea"/>
              </a:rPr>
              <a:t>356</a:t>
            </a:r>
            <a:r>
              <a:rPr lang="zh-CN" altLang="en-US" sz="2800" b="1" dirty="0">
                <a:solidFill>
                  <a:srgbClr val="FFFF00"/>
                </a:solidFill>
                <a:latin typeface="方正粗雅宋_GBK" panose="02000000000000000000" pitchFamily="2" charset="-122"/>
                <a:ea typeface="方正粗雅宋_GBK" panose="02000000000000000000" pitchFamily="2" charset="-122"/>
                <a:sym typeface="+mn-ea"/>
              </a:rPr>
              <a:t>年）</a:t>
            </a:r>
            <a:endParaRPr lang="zh-CN" altLang="en-US" sz="2800" b="1" dirty="0">
              <a:solidFill>
                <a:srgbClr val="FFFF00"/>
              </a:solidFill>
              <a:latin typeface="方正粗雅宋_GBK" panose="02000000000000000000" pitchFamily="2" charset="-122"/>
              <a:ea typeface="方正粗雅宋_GBK" panose="02000000000000000000" pitchFamily="2" charset="-122"/>
              <a:sym typeface="+mn-ea"/>
            </a:endParaRPr>
          </a:p>
        </p:txBody>
      </p:sp>
      <p:graphicFrame>
        <p:nvGraphicFramePr>
          <p:cNvPr id="4" name="内容占位符 3"/>
          <p:cNvGraphicFramePr/>
          <p:nvPr>
            <p:ph idx="1"/>
            <p:custDataLst>
              <p:tags r:id="rId1"/>
            </p:custDataLst>
          </p:nvPr>
        </p:nvGraphicFramePr>
        <p:xfrm>
          <a:off x="363855" y="753745"/>
          <a:ext cx="8214360" cy="5865495"/>
        </p:xfrm>
        <a:graphic>
          <a:graphicData uri="http://schemas.openxmlformats.org/drawingml/2006/table">
            <a:tbl>
              <a:tblPr firstRow="1" bandRow="1">
                <a:tableStyleId>{69CF1AB2-1976-4502-BF36-3FF5EA218861}</a:tableStyleId>
              </a:tblPr>
              <a:tblGrid>
                <a:gridCol w="803910"/>
                <a:gridCol w="1730375"/>
                <a:gridCol w="3128645"/>
                <a:gridCol w="2551430"/>
              </a:tblGrid>
              <a:tr h="518160">
                <a:tc>
                  <a:txBody>
                    <a:bodyPr/>
                    <a:p>
                      <a:pPr algn="ctr">
                        <a:buNone/>
                      </a:pPr>
                      <a:endParaRPr lang="zh-CN" altLang="en-US" sz="2800" b="1">
                        <a:solidFill>
                          <a:srgbClr val="FF0000"/>
                        </a:solidFill>
                      </a:endParaRPr>
                    </a:p>
                  </a:txBody>
                  <a:tcPr marL="91435" marR="91435" marT="45717" marB="45717">
                    <a:solidFill>
                      <a:schemeClr val="bg1"/>
                    </a:solidFill>
                  </a:tcPr>
                </a:tc>
                <a:tc>
                  <a:txBody>
                    <a:bodyPr/>
                    <a:p>
                      <a:pPr algn="ctr">
                        <a:buNone/>
                      </a:pPr>
                      <a:r>
                        <a:rPr lang="zh-CN" altLang="en-US" sz="2400" b="1">
                          <a:solidFill>
                            <a:srgbClr val="FF0000"/>
                          </a:solidFill>
                        </a:rPr>
                        <a:t>措施</a:t>
                      </a:r>
                      <a:endParaRPr lang="zh-CN" altLang="en-US" sz="2400" b="1">
                        <a:solidFill>
                          <a:srgbClr val="FF0000"/>
                        </a:solidFill>
                      </a:endParaRPr>
                    </a:p>
                  </a:txBody>
                  <a:tcPr marL="91435" marR="91435" marT="45717" marB="45717">
                    <a:solidFill>
                      <a:schemeClr val="bg1"/>
                    </a:solidFill>
                  </a:tcPr>
                </a:tc>
                <a:tc>
                  <a:txBody>
                    <a:bodyPr/>
                    <a:p>
                      <a:pPr algn="ctr">
                        <a:buNone/>
                      </a:pPr>
                      <a:r>
                        <a:rPr lang="zh-CN" altLang="en-US" sz="2400" b="1">
                          <a:solidFill>
                            <a:srgbClr val="FF0000"/>
                          </a:solidFill>
                        </a:rPr>
                        <a:t>目的或作用</a:t>
                      </a:r>
                      <a:endParaRPr lang="zh-CN" altLang="en-US" sz="2400" b="1">
                        <a:solidFill>
                          <a:srgbClr val="FF0000"/>
                        </a:solidFill>
                      </a:endParaRPr>
                    </a:p>
                  </a:txBody>
                  <a:tcPr marL="91435" marR="91435" marT="45717" marB="45717">
                    <a:solidFill>
                      <a:schemeClr val="bg1"/>
                    </a:solidFill>
                  </a:tcPr>
                </a:tc>
                <a:tc>
                  <a:txBody>
                    <a:bodyPr/>
                    <a:p>
                      <a:pPr algn="ctr">
                        <a:buNone/>
                      </a:pPr>
                      <a:r>
                        <a:rPr lang="zh-CN" altLang="en-US" sz="2400" b="1">
                          <a:solidFill>
                            <a:srgbClr val="FF0000"/>
                          </a:solidFill>
                        </a:rPr>
                        <a:t>评价</a:t>
                      </a:r>
                      <a:endParaRPr lang="zh-CN" altLang="en-US" sz="2400" b="1">
                        <a:solidFill>
                          <a:srgbClr val="FF0000"/>
                        </a:solidFill>
                      </a:endParaRPr>
                    </a:p>
                  </a:txBody>
                  <a:tcPr marL="91435" marR="91435" marT="45717" marB="45717">
                    <a:solidFill>
                      <a:schemeClr val="bg1"/>
                    </a:solidFill>
                  </a:tcPr>
                </a:tc>
              </a:tr>
              <a:tr h="701040">
                <a:tc rowSpan="2">
                  <a:txBody>
                    <a:bodyPr/>
                    <a:p>
                      <a:pPr algn="ctr">
                        <a:buNone/>
                      </a:pPr>
                      <a:r>
                        <a:rPr lang="zh-CN" altLang="en-US" sz="2000" b="1">
                          <a:solidFill>
                            <a:srgbClr val="0070C0"/>
                          </a:solidFill>
                        </a:rPr>
                        <a:t>经济</a:t>
                      </a:r>
                      <a:endParaRPr lang="zh-CN" altLang="en-US" sz="2000" b="1">
                        <a:solidFill>
                          <a:srgbClr val="0070C0"/>
                        </a:solidFill>
                      </a:endParaRPr>
                    </a:p>
                  </a:txBody>
                  <a:tcPr marL="91435" marR="91435" marT="45717" marB="45717">
                    <a:solidFill>
                      <a:schemeClr val="bg1"/>
                    </a:solidFill>
                  </a:tcPr>
                </a:tc>
                <a:tc>
                  <a:txBody>
                    <a:bodyPr/>
                    <a:p>
                      <a:pPr algn="l">
                        <a:buNone/>
                      </a:pPr>
                      <a:r>
                        <a:rPr lang="en-US" sz="2000" b="1" kern="0" dirty="0">
                          <a:solidFill>
                            <a:srgbClr val="FF0000"/>
                          </a:solidFill>
                          <a:effectLst/>
                          <a:latin typeface="+mn-ea"/>
                          <a:cs typeface="+mn-ea"/>
                        </a:rPr>
                        <a:t>“</a:t>
                      </a:r>
                      <a:r>
                        <a:rPr lang="zh-CN" altLang="en-US" sz="2000" b="1" kern="0" dirty="0">
                          <a:solidFill>
                            <a:srgbClr val="FF0000"/>
                          </a:solidFill>
                          <a:effectLst/>
                          <a:latin typeface="+mn-ea"/>
                          <a:cs typeface="+mn-ea"/>
                        </a:rPr>
                        <a:t>废井田，</a:t>
                      </a:r>
                      <a:r>
                        <a:rPr lang="zh-CN" sz="2000" b="1" kern="0" dirty="0">
                          <a:solidFill>
                            <a:srgbClr val="FF0000"/>
                          </a:solidFill>
                          <a:effectLst/>
                          <a:latin typeface="+mn-ea"/>
                          <a:cs typeface="+mn-ea"/>
                        </a:rPr>
                        <a:t>开阡陌</a:t>
                      </a:r>
                      <a:r>
                        <a:rPr lang="en-US" altLang="zh-CN" sz="2000" b="1" kern="0" dirty="0">
                          <a:solidFill>
                            <a:srgbClr val="FF0000"/>
                          </a:solidFill>
                          <a:effectLst/>
                          <a:latin typeface="+mn-ea"/>
                          <a:cs typeface="+mn-ea"/>
                        </a:rPr>
                        <a:t>”</a:t>
                      </a:r>
                      <a:endParaRPr lang="en-US" altLang="en-US" sz="2000" b="1" kern="0" dirty="0">
                        <a:solidFill>
                          <a:srgbClr val="FF0000"/>
                        </a:solidFill>
                        <a:effectLst/>
                        <a:latin typeface="+mn-ea"/>
                        <a:cs typeface="+mn-ea"/>
                      </a:endParaRPr>
                    </a:p>
                  </a:txBody>
                  <a:tcPr marL="91435" marR="91435" marT="45717" marB="45717">
                    <a:solidFill>
                      <a:schemeClr val="bg1"/>
                    </a:solidFill>
                  </a:tcPr>
                </a:tc>
                <a:tc>
                  <a:txBody>
                    <a:bodyPr/>
                    <a:p>
                      <a:pPr algn="l">
                        <a:buNone/>
                      </a:pPr>
                      <a:r>
                        <a:rPr lang="zh-CN" sz="2000" b="1" kern="0" dirty="0">
                          <a:solidFill>
                            <a:srgbClr val="FF0000"/>
                          </a:solidFill>
                          <a:effectLst/>
                          <a:latin typeface="+mn-ea"/>
                        </a:rPr>
                        <a:t>以法律形式废除</a:t>
                      </a:r>
                      <a:r>
                        <a:rPr lang="en-US" sz="2000" b="1" kern="0" dirty="0" err="1">
                          <a:solidFill>
                            <a:srgbClr val="FF0000"/>
                          </a:solidFill>
                          <a:effectLst/>
                          <a:latin typeface="+mn-ea"/>
                        </a:rPr>
                        <a:t>井田</a:t>
                      </a:r>
                      <a:r>
                        <a:rPr lang="zh-CN" sz="2000" b="1" kern="0" dirty="0">
                          <a:solidFill>
                            <a:srgbClr val="FF0000"/>
                          </a:solidFill>
                          <a:effectLst/>
                          <a:latin typeface="+mn-ea"/>
                        </a:rPr>
                        <a:t>制度</a:t>
                      </a:r>
                      <a:r>
                        <a:rPr lang="zh-CN" sz="2000" b="1" kern="0" dirty="0" smtClean="0">
                          <a:solidFill>
                            <a:srgbClr val="FF0000"/>
                          </a:solidFill>
                          <a:effectLst/>
                          <a:latin typeface="+mn-ea"/>
                        </a:rPr>
                        <a:t>，</a:t>
                      </a:r>
                      <a:r>
                        <a:rPr lang="zh-CN" altLang="en-US" sz="2000" b="1" kern="0" dirty="0" smtClean="0">
                          <a:solidFill>
                            <a:srgbClr val="FF0000"/>
                          </a:solidFill>
                          <a:effectLst/>
                          <a:latin typeface="+mn-ea"/>
                        </a:rPr>
                        <a:t>确立封建</a:t>
                      </a:r>
                      <a:r>
                        <a:rPr lang="en-US" sz="2000" b="1" kern="0" dirty="0" err="1" smtClean="0">
                          <a:solidFill>
                            <a:srgbClr val="FF0000"/>
                          </a:solidFill>
                          <a:effectLst/>
                          <a:latin typeface="+mn-ea"/>
                        </a:rPr>
                        <a:t>土地私有</a:t>
                      </a:r>
                      <a:r>
                        <a:rPr lang="zh-CN" altLang="en-US" sz="2000" b="1" kern="0" dirty="0" smtClean="0">
                          <a:solidFill>
                            <a:srgbClr val="FF0000"/>
                          </a:solidFill>
                          <a:effectLst/>
                          <a:latin typeface="+mn-ea"/>
                        </a:rPr>
                        <a:t>制</a:t>
                      </a:r>
                      <a:endParaRPr lang="zh-CN" altLang="en-US" sz="2000" b="1" kern="0" dirty="0" smtClean="0">
                        <a:solidFill>
                          <a:srgbClr val="FF0000"/>
                        </a:solidFill>
                        <a:effectLst/>
                        <a:latin typeface="+mn-ea"/>
                      </a:endParaRPr>
                    </a:p>
                  </a:txBody>
                  <a:tcPr marL="91435" marR="91435" marT="45717" marB="45717">
                    <a:solidFill>
                      <a:schemeClr val="bg1"/>
                    </a:solidFill>
                  </a:tcPr>
                </a:tc>
                <a:tc rowSpan="6">
                  <a:txBody>
                    <a:bodyPr/>
                    <a:p>
                      <a:pPr algn="l">
                        <a:buNone/>
                      </a:pPr>
                      <a:r>
                        <a:rPr lang="en-US" altLang="zh-CN" sz="2000" b="1" kern="0" dirty="0" smtClean="0">
                          <a:solidFill>
                            <a:srgbClr val="FF0000"/>
                          </a:solidFill>
                          <a:effectLst/>
                          <a:latin typeface="+mn-ea"/>
                        </a:rPr>
                        <a:t>1</a:t>
                      </a:r>
                      <a:r>
                        <a:rPr lang="zh-CN" altLang="en-US" sz="2000" b="1" kern="0" dirty="0" smtClean="0">
                          <a:solidFill>
                            <a:srgbClr val="FF0000"/>
                          </a:solidFill>
                          <a:effectLst/>
                          <a:latin typeface="+mn-ea"/>
                        </a:rPr>
                        <a:t>、是战国时期时间最长、最全面、最彻底的一次变法。</a:t>
                      </a:r>
                      <a:endParaRPr lang="zh-CN" altLang="en-US" sz="2000" b="1" kern="0" dirty="0" smtClean="0">
                        <a:solidFill>
                          <a:srgbClr val="FF0000"/>
                        </a:solidFill>
                        <a:effectLst/>
                        <a:latin typeface="+mn-ea"/>
                      </a:endParaRPr>
                    </a:p>
                    <a:p>
                      <a:pPr algn="l">
                        <a:buNone/>
                      </a:pPr>
                      <a:r>
                        <a:rPr lang="en-US" altLang="zh-CN" sz="2000" b="1" kern="0" dirty="0" smtClean="0">
                          <a:solidFill>
                            <a:srgbClr val="FF0000"/>
                          </a:solidFill>
                          <a:effectLst/>
                          <a:latin typeface="+mn-ea"/>
                        </a:rPr>
                        <a:t>2</a:t>
                      </a:r>
                      <a:r>
                        <a:rPr lang="zh-CN" altLang="en-US" sz="2000" b="1" kern="0" dirty="0" smtClean="0">
                          <a:solidFill>
                            <a:srgbClr val="FF0000"/>
                          </a:solidFill>
                          <a:effectLst/>
                          <a:latin typeface="+mn-ea"/>
                        </a:rPr>
                        <a:t>、使秦国富国强兵，为秦统一奠定了基础。</a:t>
                      </a:r>
                      <a:endParaRPr lang="zh-CN" altLang="en-US" sz="2000" b="1" kern="0" dirty="0" smtClean="0">
                        <a:solidFill>
                          <a:srgbClr val="FF0000"/>
                        </a:solidFill>
                        <a:effectLst/>
                        <a:latin typeface="+mn-ea"/>
                      </a:endParaRPr>
                    </a:p>
                  </a:txBody>
                  <a:tcPr marL="91435" marR="91435" marT="45717" marB="45717">
                    <a:solidFill>
                      <a:schemeClr val="bg1"/>
                    </a:solidFill>
                  </a:tcPr>
                </a:tc>
              </a:tr>
              <a:tr h="701040">
                <a:tc vMerge="1">
                  <a:tcPr/>
                </a:tc>
                <a:tc>
                  <a:txBody>
                    <a:bodyPr/>
                    <a:p>
                      <a:pPr algn="l">
                        <a:buNone/>
                      </a:pPr>
                      <a:r>
                        <a:rPr lang="en-US" sz="2000" b="1" kern="0" dirty="0" err="1">
                          <a:solidFill>
                            <a:srgbClr val="FF0000"/>
                          </a:solidFill>
                          <a:effectLst/>
                          <a:latin typeface="+mn-ea"/>
                        </a:rPr>
                        <a:t>重农抑商</a:t>
                      </a:r>
                      <a:r>
                        <a:rPr lang="zh-CN" sz="2000" b="1" kern="0" dirty="0">
                          <a:solidFill>
                            <a:srgbClr val="FF0000"/>
                          </a:solidFill>
                          <a:effectLst/>
                          <a:latin typeface="+mn-ea"/>
                        </a:rPr>
                        <a:t>、奖励耕织</a:t>
                      </a:r>
                      <a:endParaRPr lang="zh-CN" altLang="en-US" sz="2000" b="1" kern="0" dirty="0">
                        <a:solidFill>
                          <a:srgbClr val="FF0000"/>
                        </a:solidFill>
                        <a:effectLst/>
                        <a:latin typeface="+mn-ea"/>
                      </a:endParaRPr>
                    </a:p>
                  </a:txBody>
                  <a:tcPr marL="91435" marR="91435" marT="45717" marB="45717">
                    <a:solidFill>
                      <a:schemeClr val="bg1"/>
                    </a:solidFill>
                  </a:tcPr>
                </a:tc>
                <a:tc>
                  <a:txBody>
                    <a:bodyPr/>
                    <a:p>
                      <a:pPr algn="l">
                        <a:buNone/>
                      </a:pPr>
                      <a:r>
                        <a:rPr lang="zh-CN" sz="2000" b="1" kern="0" dirty="0" smtClean="0">
                          <a:solidFill>
                            <a:srgbClr val="FF0000"/>
                          </a:solidFill>
                          <a:effectLst/>
                          <a:latin typeface="+mn-ea"/>
                        </a:rPr>
                        <a:t>发展</a:t>
                      </a:r>
                      <a:r>
                        <a:rPr lang="zh-CN" altLang="en-US" sz="2000" b="1" kern="0" dirty="0" smtClean="0">
                          <a:solidFill>
                            <a:srgbClr val="FF0000"/>
                          </a:solidFill>
                          <a:effectLst/>
                          <a:latin typeface="+mn-ea"/>
                        </a:rPr>
                        <a:t>农耕</a:t>
                      </a:r>
                      <a:r>
                        <a:rPr lang="zh-CN" sz="2000" b="1" kern="0" dirty="0" smtClean="0">
                          <a:solidFill>
                            <a:srgbClr val="FF0000"/>
                          </a:solidFill>
                          <a:effectLst/>
                          <a:latin typeface="+mn-ea"/>
                        </a:rPr>
                        <a:t>，</a:t>
                      </a:r>
                      <a:r>
                        <a:rPr lang="zh-CN" sz="2000" b="1" kern="0" dirty="0">
                          <a:solidFill>
                            <a:srgbClr val="FF0000"/>
                          </a:solidFill>
                          <a:effectLst/>
                          <a:latin typeface="+mn-ea"/>
                        </a:rPr>
                        <a:t>富国强兵</a:t>
                      </a:r>
                      <a:endParaRPr lang="zh-CN" altLang="en-US" sz="2000" b="1" kern="0" dirty="0">
                        <a:solidFill>
                          <a:srgbClr val="FF0000"/>
                        </a:solidFill>
                        <a:effectLst/>
                        <a:latin typeface="+mn-ea"/>
                      </a:endParaRPr>
                    </a:p>
                  </a:txBody>
                  <a:tcPr marL="91435" marR="91435" marT="45717" marB="45717">
                    <a:solidFill>
                      <a:schemeClr val="bg1"/>
                    </a:solidFill>
                  </a:tcPr>
                </a:tc>
                <a:tc vMerge="1">
                  <a:tcPr marL="91435" marR="91435" marT="45717" marB="45717">
                    <a:solidFill>
                      <a:schemeClr val="bg1"/>
                    </a:solidFill>
                  </a:tcPr>
                </a:tc>
              </a:tr>
              <a:tr h="1005840">
                <a:tc rowSpan="2">
                  <a:txBody>
                    <a:bodyPr/>
                    <a:p>
                      <a:pPr algn="ctr">
                        <a:buNone/>
                      </a:pPr>
                      <a:r>
                        <a:rPr lang="zh-CN" altLang="en-US" sz="2000" b="1">
                          <a:solidFill>
                            <a:srgbClr val="0070C0"/>
                          </a:solidFill>
                        </a:rPr>
                        <a:t>政治</a:t>
                      </a:r>
                      <a:endParaRPr lang="zh-CN" altLang="en-US" sz="2000" b="1">
                        <a:solidFill>
                          <a:srgbClr val="0070C0"/>
                        </a:solidFill>
                      </a:endParaRPr>
                    </a:p>
                  </a:txBody>
                  <a:tcPr marL="91435" marR="91435" marT="45717" marB="45717">
                    <a:solidFill>
                      <a:schemeClr val="bg1"/>
                    </a:solidFill>
                  </a:tcPr>
                </a:tc>
                <a:tc>
                  <a:txBody>
                    <a:bodyPr/>
                    <a:p>
                      <a:pPr algn="l">
                        <a:buNone/>
                      </a:pPr>
                      <a:r>
                        <a:rPr lang="zh-CN" altLang="en-US" sz="2000" b="1">
                          <a:solidFill>
                            <a:srgbClr val="FF0000"/>
                          </a:solidFill>
                          <a:latin typeface="+mn-ea"/>
                        </a:rPr>
                        <a:t>奖励军功</a:t>
                      </a:r>
                      <a:endParaRPr lang="zh-CN" altLang="en-US" sz="2000" b="1">
                        <a:solidFill>
                          <a:srgbClr val="FF0000"/>
                        </a:solidFill>
                        <a:latin typeface="+mn-ea"/>
                      </a:endParaRPr>
                    </a:p>
                  </a:txBody>
                  <a:tcPr marL="91435" marR="91435" marT="45717" marB="45717">
                    <a:solidFill>
                      <a:schemeClr val="bg1"/>
                    </a:solidFill>
                  </a:tcPr>
                </a:tc>
                <a:tc>
                  <a:txBody>
                    <a:bodyPr/>
                    <a:p>
                      <a:pPr algn="l">
                        <a:buNone/>
                      </a:pPr>
                      <a:r>
                        <a:rPr lang="zh-CN" sz="2000" b="1" kern="0" dirty="0">
                          <a:solidFill>
                            <a:srgbClr val="FF0000"/>
                          </a:solidFill>
                          <a:effectLst/>
                          <a:latin typeface="+mn-ea"/>
                        </a:rPr>
                        <a:t>打破世袭贵族的世卿世禄特权</a:t>
                      </a:r>
                      <a:r>
                        <a:rPr lang="zh-CN" sz="2000" b="1" kern="0" dirty="0" smtClean="0">
                          <a:effectLst/>
                          <a:latin typeface="+mn-ea"/>
                        </a:rPr>
                        <a:t>，</a:t>
                      </a:r>
                      <a:r>
                        <a:rPr lang="zh-CN" altLang="en-US" sz="2000" b="1" kern="0" dirty="0" smtClean="0">
                          <a:effectLst/>
                          <a:latin typeface="+mn-ea"/>
                        </a:rPr>
                        <a:t>发展官僚制度，</a:t>
                      </a:r>
                      <a:r>
                        <a:rPr lang="zh-CN" altLang="en-US" sz="2000" b="1">
                          <a:latin typeface="+mn-ea"/>
                          <a:sym typeface="+mn-ea"/>
                        </a:rPr>
                        <a:t>秦国军事实力迅速发展</a:t>
                      </a:r>
                      <a:endParaRPr lang="zh-CN" altLang="en-US" sz="2000" b="1" kern="0" dirty="0" smtClean="0">
                        <a:effectLst/>
                        <a:latin typeface="+mn-ea"/>
                        <a:sym typeface="+mn-ea"/>
                      </a:endParaRPr>
                    </a:p>
                  </a:txBody>
                  <a:tcPr marL="91435" marR="91435" marT="45717" marB="45717">
                    <a:solidFill>
                      <a:schemeClr val="bg1"/>
                    </a:solidFill>
                  </a:tcPr>
                </a:tc>
                <a:tc vMerge="1">
                  <a:tcPr marL="91435" marR="91435" marT="45717" marB="45717">
                    <a:solidFill>
                      <a:schemeClr val="bg1"/>
                    </a:solidFill>
                  </a:tcPr>
                </a:tc>
              </a:tr>
              <a:tr h="1005840">
                <a:tc vMerge="1">
                  <a:tcPr/>
                </a:tc>
                <a:tc>
                  <a:txBody>
                    <a:bodyPr/>
                    <a:p>
                      <a:pPr algn="l">
                        <a:buNone/>
                      </a:pPr>
                      <a:r>
                        <a:rPr lang="zh-CN" altLang="en-US" sz="2000" b="1">
                          <a:solidFill>
                            <a:srgbClr val="FF0000"/>
                          </a:solidFill>
                          <a:latin typeface="+mn-ea"/>
                        </a:rPr>
                        <a:t>推行县制，实行什伍连坐制</a:t>
                      </a:r>
                      <a:endParaRPr lang="zh-CN" altLang="en-US" sz="2000" b="1">
                        <a:solidFill>
                          <a:srgbClr val="FF0000"/>
                        </a:solidFill>
                        <a:latin typeface="+mn-ea"/>
                      </a:endParaRPr>
                    </a:p>
                  </a:txBody>
                  <a:tcPr marL="91435" marR="91435" marT="45717" marB="45717">
                    <a:solidFill>
                      <a:schemeClr val="bg1"/>
                    </a:solidFill>
                  </a:tcPr>
                </a:tc>
                <a:tc>
                  <a:txBody>
                    <a:bodyPr/>
                    <a:p>
                      <a:pPr algn="l">
                        <a:buNone/>
                      </a:pPr>
                      <a:r>
                        <a:rPr lang="zh-CN" altLang="en-US" sz="2000" b="1" kern="0" dirty="0" err="1">
                          <a:solidFill>
                            <a:srgbClr val="FF0000"/>
                          </a:solidFill>
                          <a:effectLst/>
                          <a:latin typeface="+mn-ea"/>
                        </a:rPr>
                        <a:t>加强了</a:t>
                      </a:r>
                      <a:r>
                        <a:rPr lang="en-US" sz="2000" b="1" kern="0" dirty="0" err="1">
                          <a:solidFill>
                            <a:srgbClr val="FF0000"/>
                          </a:solidFill>
                          <a:effectLst/>
                          <a:latin typeface="+mn-ea"/>
                        </a:rPr>
                        <a:t>中央集权</a:t>
                      </a:r>
                      <a:r>
                        <a:rPr lang="zh-CN" altLang="en-US" sz="2000" b="1" kern="0" dirty="0" err="1">
                          <a:solidFill>
                            <a:srgbClr val="FF0000"/>
                          </a:solidFill>
                          <a:effectLst/>
                          <a:latin typeface="+mn-ea"/>
                        </a:rPr>
                        <a:t>，加强对人民和地方的控制。</a:t>
                      </a:r>
                      <a:endParaRPr lang="zh-CN" altLang="en-US" sz="2000" b="1" kern="0" dirty="0" err="1">
                        <a:solidFill>
                          <a:srgbClr val="FF0000"/>
                        </a:solidFill>
                        <a:effectLst/>
                        <a:latin typeface="+mn-ea"/>
                      </a:endParaRPr>
                    </a:p>
                  </a:txBody>
                  <a:tcPr marL="91435" marR="91435" marT="45717" marB="45717">
                    <a:solidFill>
                      <a:schemeClr val="bg1"/>
                    </a:solidFill>
                  </a:tcPr>
                </a:tc>
                <a:tc vMerge="1">
                  <a:tcPr marL="91435" marR="91435" marT="45717" marB="45717">
                    <a:solidFill>
                      <a:schemeClr val="bg1"/>
                    </a:solidFill>
                  </a:tcPr>
                </a:tc>
              </a:tr>
              <a:tr h="673735">
                <a:tc>
                  <a:txBody>
                    <a:bodyPr/>
                    <a:p>
                      <a:pPr algn="ctr">
                        <a:buNone/>
                      </a:pPr>
                      <a:r>
                        <a:rPr lang="zh-CN" altLang="en-US" sz="2000" b="1">
                          <a:solidFill>
                            <a:srgbClr val="0070C0"/>
                          </a:solidFill>
                        </a:rPr>
                        <a:t>文化</a:t>
                      </a:r>
                      <a:endParaRPr lang="zh-CN" altLang="en-US" sz="2000" b="1">
                        <a:solidFill>
                          <a:srgbClr val="0070C0"/>
                        </a:solidFill>
                      </a:endParaRPr>
                    </a:p>
                  </a:txBody>
                  <a:tcPr marL="91435" marR="91435" marT="45717" marB="45717">
                    <a:solidFill>
                      <a:schemeClr val="bg1"/>
                    </a:solidFill>
                  </a:tcPr>
                </a:tc>
                <a:tc>
                  <a:txBody>
                    <a:bodyPr/>
                    <a:p>
                      <a:pPr algn="l">
                        <a:buNone/>
                      </a:pPr>
                      <a:r>
                        <a:rPr lang="en-US" altLang="zh-CN" sz="2000" b="1" kern="0" dirty="0">
                          <a:effectLst/>
                          <a:latin typeface="+mn-ea"/>
                          <a:cs typeface="+mn-ea"/>
                        </a:rPr>
                        <a:t>“</a:t>
                      </a:r>
                      <a:r>
                        <a:rPr lang="zh-CN" sz="2000" b="1" kern="0" dirty="0">
                          <a:effectLst/>
                          <a:latin typeface="+mn-ea"/>
                          <a:cs typeface="+mn-ea"/>
                        </a:rPr>
                        <a:t>明法令</a:t>
                      </a:r>
                      <a:r>
                        <a:rPr lang="en-US" altLang="zh-CN" sz="2000" b="1" kern="0" dirty="0">
                          <a:effectLst/>
                          <a:latin typeface="+mn-ea"/>
                          <a:cs typeface="+mn-ea"/>
                        </a:rPr>
                        <a:t>”</a:t>
                      </a:r>
                      <a:endParaRPr lang="en-US" altLang="zh-CN" sz="2000" b="1" kern="0" dirty="0">
                        <a:effectLst/>
                        <a:latin typeface="+mn-ea"/>
                        <a:cs typeface="+mn-ea"/>
                      </a:endParaRPr>
                    </a:p>
                  </a:txBody>
                  <a:tcPr marL="91435" marR="91435" marT="45717" marB="45717">
                    <a:solidFill>
                      <a:schemeClr val="bg1"/>
                    </a:solidFill>
                  </a:tcPr>
                </a:tc>
                <a:tc>
                  <a:txBody>
                    <a:bodyPr/>
                    <a:p>
                      <a:pPr algn="l">
                        <a:buNone/>
                      </a:pPr>
                      <a:r>
                        <a:rPr lang="zh-CN" sz="2000" b="1" kern="0" dirty="0">
                          <a:effectLst/>
                          <a:latin typeface="+mn-ea"/>
                        </a:rPr>
                        <a:t>加强了思想控制</a:t>
                      </a:r>
                      <a:endParaRPr lang="zh-CN" altLang="en-US" sz="2000" b="1" kern="0" dirty="0">
                        <a:effectLst/>
                        <a:latin typeface="+mn-ea"/>
                      </a:endParaRPr>
                    </a:p>
                  </a:txBody>
                  <a:tcPr marL="91435" marR="91435" marT="45717" marB="45717">
                    <a:solidFill>
                      <a:schemeClr val="bg1"/>
                    </a:solidFill>
                  </a:tcPr>
                </a:tc>
                <a:tc vMerge="1">
                  <a:tcPr marL="91435" marR="91435" marT="45717" marB="45717">
                    <a:solidFill>
                      <a:schemeClr val="bg1"/>
                    </a:solidFill>
                  </a:tcPr>
                </a:tc>
              </a:tr>
              <a:tr h="1259840">
                <a:tc>
                  <a:txBody>
                    <a:bodyPr/>
                    <a:p>
                      <a:pPr algn="ctr">
                        <a:buNone/>
                      </a:pPr>
                      <a:r>
                        <a:rPr lang="zh-CN" altLang="en-US" sz="2000" b="1">
                          <a:solidFill>
                            <a:srgbClr val="0070C0"/>
                          </a:solidFill>
                        </a:rPr>
                        <a:t>社会</a:t>
                      </a:r>
                      <a:endParaRPr lang="zh-CN" altLang="en-US" sz="2000" b="1">
                        <a:solidFill>
                          <a:srgbClr val="0070C0"/>
                        </a:solidFill>
                      </a:endParaRPr>
                    </a:p>
                    <a:p>
                      <a:pPr algn="ctr">
                        <a:buNone/>
                      </a:pPr>
                      <a:r>
                        <a:rPr lang="zh-CN" altLang="en-US" sz="2000" b="1">
                          <a:solidFill>
                            <a:srgbClr val="0070C0"/>
                          </a:solidFill>
                        </a:rPr>
                        <a:t>风俗</a:t>
                      </a:r>
                      <a:endParaRPr lang="zh-CN" altLang="en-US" sz="2000" b="1">
                        <a:solidFill>
                          <a:srgbClr val="0070C0"/>
                        </a:solidFill>
                      </a:endParaRPr>
                    </a:p>
                  </a:txBody>
                  <a:tcPr marL="91435" marR="91435" marT="45717" marB="45717">
                    <a:solidFill>
                      <a:schemeClr val="bg1"/>
                    </a:solidFill>
                  </a:tcPr>
                </a:tc>
                <a:tc>
                  <a:txBody>
                    <a:bodyPr/>
                    <a:p>
                      <a:pPr algn="l">
                        <a:buNone/>
                      </a:pPr>
                      <a:r>
                        <a:rPr lang="zh-CN" altLang="en-US" sz="2000" b="1" dirty="0" smtClean="0">
                          <a:latin typeface="+mn-ea"/>
                          <a:cs typeface="+mn-ea"/>
                        </a:rPr>
                        <a:t>强制大家庭拆散为个体小家庭</a:t>
                      </a:r>
                      <a:endParaRPr lang="zh-CN" altLang="en-US" sz="2000" b="1" dirty="0" smtClean="0">
                        <a:latin typeface="+mn-ea"/>
                        <a:cs typeface="+mn-ea"/>
                      </a:endParaRPr>
                    </a:p>
                  </a:txBody>
                  <a:tcPr marL="91435" marR="91435" marT="45717" marB="45717">
                    <a:solidFill>
                      <a:schemeClr val="bg1"/>
                    </a:solidFill>
                  </a:tcPr>
                </a:tc>
                <a:tc>
                  <a:txBody>
                    <a:bodyPr/>
                    <a:p>
                      <a:pPr algn="l">
                        <a:buNone/>
                      </a:pPr>
                      <a:r>
                        <a:rPr lang="zh-CN" sz="2000" b="1" kern="0" dirty="0">
                          <a:effectLst/>
                          <a:latin typeface="+mn-ea"/>
                        </a:rPr>
                        <a:t>推行分户制，方便税收和交换，加强集权制度</a:t>
                      </a:r>
                      <a:endParaRPr lang="zh-CN" altLang="en-US" sz="2000" b="1" kern="0" dirty="0">
                        <a:effectLst/>
                        <a:latin typeface="+mn-ea"/>
                      </a:endParaRPr>
                    </a:p>
                  </a:txBody>
                  <a:tcPr marL="91435" marR="91435" marT="45717" marB="45717">
                    <a:solidFill>
                      <a:schemeClr val="bg1"/>
                    </a:solidFill>
                  </a:tcPr>
                </a:tc>
                <a:tc vMerge="1">
                  <a:tcPr marL="91435" marR="91435" marT="45717" marB="45717">
                    <a:solidFill>
                      <a:schemeClr val="bg1"/>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p:nvPr/>
        </p:nvSpPr>
        <p:spPr>
          <a:xfrm rot="5424023">
            <a:off x="4444365" y="2104311"/>
            <a:ext cx="507206" cy="1081088"/>
          </a:xfrm>
          <a:prstGeom prst="upArrow">
            <a:avLst>
              <a:gd name="adj1" fmla="val 50000"/>
              <a:gd name="adj2" fmla="val 53286"/>
            </a:avLst>
          </a:prstGeom>
          <a:solidFill>
            <a:srgbClr val="FF6600"/>
          </a:solidFill>
          <a:ln w="38100" cap="flat" cmpd="sng">
            <a:solidFill>
              <a:schemeClr val="tx1"/>
            </a:solidFill>
            <a:prstDash val="solid"/>
            <a:miter/>
            <a:headEnd type="none" w="med" len="med"/>
            <a:tailEnd type="none" w="med" len="med"/>
          </a:ln>
        </p:spPr>
        <p:txBody>
          <a:bodyPr rot="10800000" vert="eaVert" wrap="none" anchor="ctr"/>
          <a:lstStyle/>
          <a:p>
            <a:pPr algn="ctr"/>
            <a:endParaRPr lang="zh-CN" altLang="en-US" dirty="0">
              <a:latin typeface="Times New Roman" panose="02020603050405020304" pitchFamily="18" charset="0"/>
            </a:endParaRPr>
          </a:p>
        </p:txBody>
      </p:sp>
      <p:sp>
        <p:nvSpPr>
          <p:cNvPr id="7171" name="Text Box 3"/>
          <p:cNvSpPr txBox="1">
            <a:spLocks noChangeArrowheads="1"/>
          </p:cNvSpPr>
          <p:nvPr/>
        </p:nvSpPr>
        <p:spPr bwMode="auto">
          <a:xfrm>
            <a:off x="1511856" y="1851899"/>
            <a:ext cx="2511029" cy="1014730"/>
          </a:xfrm>
          <a:prstGeom prst="rect">
            <a:avLst/>
          </a:prstGeom>
          <a:solidFill>
            <a:srgbClr val="FFCC99"/>
          </a:solidFill>
          <a:ln w="63500" cmpd="sng">
            <a:solidFill>
              <a:schemeClr val="folHlink"/>
            </a:solidFill>
            <a:miter lim="800000"/>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400" b="1" i="0" u="none" strike="noStrike" kern="1200" cap="none" spc="0" normalizeH="0" baseline="0" noProof="0" smtClean="0">
                <a:ln>
                  <a:noFill/>
                </a:ln>
                <a:solidFill>
                  <a:srgbClr val="FF0000"/>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（西周）</a:t>
            </a:r>
            <a:r>
              <a:rPr kumimoji="0" lang="zh-CN" altLang="en-US" b="1" i="0" u="none" strike="noStrike" kern="1200" cap="none" spc="0" normalizeH="0" baseline="0" noProof="0" smtClean="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平王东迁</a:t>
            </a:r>
            <a:r>
              <a:rPr kumimoji="0" lang="zh-CN" altLang="en-US"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 </a:t>
            </a:r>
            <a:endParaRPr kumimoji="0" lang="zh-CN" altLang="en-US" sz="3000" b="1" i="0" u="none" strike="noStrike" kern="1200" cap="none" spc="0" normalizeH="0" baseline="0" noProof="0" smtClean="0">
              <a:ln>
                <a:noFill/>
              </a:ln>
              <a:solidFill>
                <a:srgbClr val="FF0000"/>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400" b="1" i="0" u="sng"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分封制、宗法制</a:t>
            </a:r>
            <a:endParaRPr kumimoji="0" lang="zh-CN" altLang="en-US" sz="2400" b="1" i="0" u="sng"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2" name="Text Box 4"/>
          <p:cNvSpPr txBox="1">
            <a:spLocks noChangeArrowheads="1"/>
          </p:cNvSpPr>
          <p:nvPr/>
        </p:nvSpPr>
        <p:spPr bwMode="auto">
          <a:xfrm>
            <a:off x="5346859" y="2013824"/>
            <a:ext cx="2106216" cy="1037590"/>
          </a:xfrm>
          <a:prstGeom prst="rect">
            <a:avLst/>
          </a:prstGeom>
          <a:solidFill>
            <a:srgbClr val="C0C0C0"/>
          </a:solidFill>
          <a:ln w="63500" cmpd="sng">
            <a:solidFill>
              <a:schemeClr val="folHlink"/>
            </a:solidFill>
            <a:miter lim="800000"/>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3000" b="1" i="0"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（春秋）</a:t>
            </a:r>
            <a:endParaRPr kumimoji="0" lang="zh-CN" altLang="en-US" sz="3000" b="1" i="0"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100" b="1" i="0" u="sng"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诸侯割据混战</a:t>
            </a:r>
            <a:endParaRPr kumimoji="0" lang="zh-CN" altLang="en-US" sz="2100" b="1" i="0" u="sng"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3" name="AutoShape 5"/>
          <p:cNvSpPr/>
          <p:nvPr/>
        </p:nvSpPr>
        <p:spPr>
          <a:xfrm rot="-5421449">
            <a:off x="3878819" y="3806905"/>
            <a:ext cx="504825" cy="1674019"/>
          </a:xfrm>
          <a:prstGeom prst="upArrow">
            <a:avLst>
              <a:gd name="adj1" fmla="val 50000"/>
              <a:gd name="adj2" fmla="val 82900"/>
            </a:avLst>
          </a:prstGeom>
          <a:solidFill>
            <a:srgbClr val="FF6600"/>
          </a:solidFill>
          <a:ln w="38100" cap="flat" cmpd="sng">
            <a:solidFill>
              <a:schemeClr val="tx1"/>
            </a:solidFill>
            <a:prstDash val="solid"/>
            <a:miter/>
            <a:headEnd type="none" w="med" len="med"/>
            <a:tailEnd type="none" w="med" len="med"/>
          </a:ln>
        </p:spPr>
        <p:txBody>
          <a:bodyPr vert="eaVert" wrap="none" anchor="ctr"/>
          <a:lstStyle/>
          <a:p>
            <a:pPr algn="ctr"/>
            <a:endParaRPr lang="zh-CN" altLang="en-US" dirty="0">
              <a:latin typeface="Times New Roman" panose="02020603050405020304" pitchFamily="18" charset="0"/>
            </a:endParaRPr>
          </a:p>
        </p:txBody>
      </p:sp>
      <p:sp>
        <p:nvSpPr>
          <p:cNvPr id="7175" name="Text Box 7"/>
          <p:cNvSpPr txBox="1">
            <a:spLocks noChangeArrowheads="1"/>
          </p:cNvSpPr>
          <p:nvPr/>
        </p:nvSpPr>
        <p:spPr bwMode="auto">
          <a:xfrm>
            <a:off x="5130165" y="3921205"/>
            <a:ext cx="2106216" cy="1568450"/>
          </a:xfrm>
          <a:prstGeom prst="rect">
            <a:avLst/>
          </a:prstGeom>
          <a:solidFill>
            <a:srgbClr val="FFFF99"/>
          </a:solidFill>
          <a:ln w="63500" cmpd="sng">
            <a:solidFill>
              <a:schemeClr val="folHlink"/>
            </a:solidFill>
            <a:miter lim="800000"/>
          </a:ln>
          <a:effectLst>
            <a:outerShdw dist="35921" dir="2700000" algn="ctr" rotWithShape="0">
              <a:schemeClr val="bg2">
                <a:alpha val="78000"/>
              </a:schemeClr>
            </a:outerShdw>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000" b="1" i="0"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（战国）</a:t>
            </a:r>
            <a:endParaRPr kumimoji="0" lang="zh-CN" altLang="en-US" sz="3000" b="1" i="0"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sng"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en-US" sz="2100" b="1" i="0" u="sng"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各国纷纷掀起富国强兵的改革变法运动</a:t>
            </a:r>
            <a:endParaRPr kumimoji="0" lang="zh-CN" altLang="en-US" sz="2100" b="1" i="0" u="sng"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6" name="Text Box 8"/>
          <p:cNvSpPr txBox="1"/>
          <p:nvPr/>
        </p:nvSpPr>
        <p:spPr>
          <a:xfrm>
            <a:off x="1565434" y="5091589"/>
            <a:ext cx="1566863" cy="460375"/>
          </a:xfrm>
          <a:prstGeom prst="rect">
            <a:avLst/>
          </a:prstGeom>
          <a:solidFill>
            <a:srgbClr val="FFCC00"/>
          </a:solidFill>
          <a:ln w="63500" cap="flat" cmpd="sng">
            <a:solidFill>
              <a:schemeClr val="folHlink"/>
            </a:solidFill>
            <a:prstDash val="solid"/>
            <a:miter/>
            <a:headEnd type="none" w="med" len="med"/>
            <a:tailEnd type="none" w="med" len="med"/>
          </a:ln>
        </p:spPr>
        <p:txBody>
          <a:bodyPr>
            <a:spAutoFit/>
          </a:bodyPr>
          <a:lstStyle/>
          <a:p>
            <a:pPr algn="ctr">
              <a:spcBef>
                <a:spcPct val="50000"/>
              </a:spcBef>
            </a:pPr>
            <a:r>
              <a:rPr lang="zh-CN" altLang="en-US" sz="2400" b="1" u="sng" dirty="0">
                <a:latin typeface="Arial" panose="020B0604020202020204" pitchFamily="34" charset="0"/>
              </a:rPr>
              <a:t>秦的统一</a:t>
            </a:r>
            <a:endParaRPr lang="zh-CN" altLang="en-US" sz="2400" b="1" u="sng" dirty="0">
              <a:latin typeface="Arial" panose="020B0604020202020204" pitchFamily="34" charset="0"/>
            </a:endParaRPr>
          </a:p>
        </p:txBody>
      </p:sp>
      <p:sp>
        <p:nvSpPr>
          <p:cNvPr id="7177" name="Text Box 9"/>
          <p:cNvSpPr txBox="1"/>
          <p:nvPr/>
        </p:nvSpPr>
        <p:spPr>
          <a:xfrm>
            <a:off x="3668395" y="1144905"/>
            <a:ext cx="2748280" cy="706755"/>
          </a:xfrm>
          <a:prstGeom prst="rect">
            <a:avLst/>
          </a:prstGeom>
          <a:solidFill>
            <a:schemeClr val="bg1"/>
          </a:solidFill>
          <a:ln w="9525">
            <a:noFill/>
          </a:ln>
        </p:spPr>
        <p:txBody>
          <a:bodyPr wrap="square">
            <a:spAutoFit/>
          </a:bodyPr>
          <a:lstStyle/>
          <a:p>
            <a:pPr algn="l">
              <a:spcBef>
                <a:spcPct val="50000"/>
              </a:spcBef>
            </a:pPr>
            <a:r>
              <a:rPr lang="zh-CN" altLang="en-US" sz="2000" b="1" dirty="0">
                <a:latin typeface="新宋体" panose="02010609030101010101" charset="-122"/>
                <a:ea typeface="新宋体" panose="02010609030101010101" charset="-122"/>
              </a:rPr>
              <a:t>诸侯势力强大，旧统治秩序逐渐崩溃</a:t>
            </a:r>
            <a:r>
              <a:rPr lang="zh-CN" altLang="en-US" sz="2000" dirty="0">
                <a:latin typeface="新宋体" panose="02010609030101010101" charset="-122"/>
                <a:ea typeface="新宋体" panose="02010609030101010101" charset="-122"/>
              </a:rPr>
              <a:t> </a:t>
            </a:r>
            <a:endParaRPr lang="zh-CN" altLang="en-US" sz="2000" dirty="0">
              <a:latin typeface="新宋体" panose="02010609030101010101" charset="-122"/>
              <a:ea typeface="新宋体" panose="02010609030101010101" charset="-122"/>
            </a:endParaRPr>
          </a:p>
        </p:txBody>
      </p:sp>
      <p:sp>
        <p:nvSpPr>
          <p:cNvPr id="7178" name="Text Box 10"/>
          <p:cNvSpPr txBox="1"/>
          <p:nvPr/>
        </p:nvSpPr>
        <p:spPr>
          <a:xfrm>
            <a:off x="7710805" y="2202815"/>
            <a:ext cx="490220" cy="2582545"/>
          </a:xfrm>
          <a:prstGeom prst="rect">
            <a:avLst/>
          </a:prstGeom>
          <a:solidFill>
            <a:schemeClr val="bg1"/>
          </a:solidFill>
          <a:ln w="9525">
            <a:noFill/>
          </a:ln>
        </p:spPr>
        <p:txBody>
          <a:bodyPr vert="eaVert" wrap="square">
            <a:spAutoFit/>
          </a:bodyPr>
          <a:lstStyle/>
          <a:p>
            <a:pPr algn="ctr">
              <a:spcBef>
                <a:spcPct val="50000"/>
              </a:spcBef>
            </a:pPr>
            <a:r>
              <a:rPr lang="zh-CN" altLang="en-US" sz="2000" b="1" dirty="0">
                <a:latin typeface="Arial" panose="020B0604020202020204" pitchFamily="34" charset="0"/>
              </a:rPr>
              <a:t>社会经济的巨大变化</a:t>
            </a:r>
            <a:endParaRPr lang="zh-CN" altLang="en-US" sz="2000" b="1" dirty="0">
              <a:latin typeface="Arial" panose="020B0604020202020204" pitchFamily="34" charset="0"/>
            </a:endParaRPr>
          </a:p>
        </p:txBody>
      </p:sp>
      <p:sp>
        <p:nvSpPr>
          <p:cNvPr id="7179" name="Text Box 11"/>
          <p:cNvSpPr txBox="1"/>
          <p:nvPr/>
        </p:nvSpPr>
        <p:spPr>
          <a:xfrm>
            <a:off x="3441065" y="3679825"/>
            <a:ext cx="1616075" cy="70675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spcBef>
                <a:spcPct val="50000"/>
              </a:spcBef>
            </a:pPr>
            <a:r>
              <a:rPr lang="zh-CN" altLang="en-US" sz="2000" b="1" dirty="0">
                <a:latin typeface="新宋体" panose="02010609030101010101" charset="-122"/>
                <a:ea typeface="新宋体" panose="02010609030101010101" charset="-122"/>
              </a:rPr>
              <a:t>秦商鞅变法成效最大</a:t>
            </a:r>
            <a:r>
              <a:rPr lang="zh-CN" altLang="en-US" dirty="0">
                <a:latin typeface="新宋体" panose="02010609030101010101" charset="-122"/>
                <a:ea typeface="新宋体" panose="02010609030101010101" charset="-122"/>
              </a:rPr>
              <a:t> </a:t>
            </a:r>
            <a:endParaRPr lang="zh-CN" altLang="en-US" dirty="0">
              <a:latin typeface="新宋体" panose="02010609030101010101" charset="-122"/>
              <a:ea typeface="新宋体" panose="02010609030101010101" charset="-122"/>
            </a:endParaRPr>
          </a:p>
        </p:txBody>
      </p:sp>
      <p:sp>
        <p:nvSpPr>
          <p:cNvPr id="7182" name="Text Box 15"/>
          <p:cNvSpPr txBox="1"/>
          <p:nvPr/>
        </p:nvSpPr>
        <p:spPr>
          <a:xfrm>
            <a:off x="1565434" y="3958114"/>
            <a:ext cx="1675210" cy="460375"/>
          </a:xfrm>
          <a:prstGeom prst="rect">
            <a:avLst/>
          </a:prstGeom>
          <a:solidFill>
            <a:srgbClr val="FFCC00"/>
          </a:solidFill>
          <a:ln w="38100" cap="flat" cmpd="sng">
            <a:solidFill>
              <a:schemeClr val="folHlink"/>
            </a:solidFill>
            <a:prstDash val="solid"/>
            <a:miter/>
            <a:headEnd type="none" w="med" len="med"/>
            <a:tailEnd type="none" w="med" len="med"/>
          </a:ln>
        </p:spPr>
        <p:txBody>
          <a:bodyPr>
            <a:spAutoFit/>
          </a:bodyPr>
          <a:lstStyle/>
          <a:p>
            <a:pPr>
              <a:spcBef>
                <a:spcPct val="50000"/>
              </a:spcBef>
            </a:pPr>
            <a:r>
              <a:rPr lang="zh-CN" altLang="en-US" sz="2400" b="1" dirty="0">
                <a:latin typeface="Arial" panose="020B0604020202020204" pitchFamily="34" charset="0"/>
              </a:rPr>
              <a:t>    灭六国</a:t>
            </a:r>
            <a:endParaRPr lang="zh-CN" altLang="en-US" sz="2400" b="1" dirty="0">
              <a:latin typeface="Arial" panose="020B0604020202020204" pitchFamily="34" charset="0"/>
            </a:endParaRPr>
          </a:p>
        </p:txBody>
      </p:sp>
      <p:sp>
        <p:nvSpPr>
          <p:cNvPr id="7183" name="AutoShape 16"/>
          <p:cNvSpPr/>
          <p:nvPr/>
        </p:nvSpPr>
        <p:spPr>
          <a:xfrm>
            <a:off x="2186940" y="4473655"/>
            <a:ext cx="432197" cy="594122"/>
          </a:xfrm>
          <a:prstGeom prst="downArrow">
            <a:avLst>
              <a:gd name="adj1" fmla="val 50000"/>
              <a:gd name="adj2" fmla="val 34366"/>
            </a:avLst>
          </a:prstGeom>
          <a:solidFill>
            <a:srgbClr val="993300"/>
          </a:solidFill>
          <a:ln w="9525" cap="flat" cmpd="sng">
            <a:solidFill>
              <a:srgbClr val="000000"/>
            </a:solidFill>
            <a:prstDash val="solid"/>
            <a:miter/>
            <a:headEnd type="none" w="med" len="med"/>
            <a:tailEnd type="none" w="med" len="med"/>
          </a:ln>
        </p:spPr>
        <p:txBody>
          <a:bodyPr vert="eaVert" wrap="none" anchor="ctr"/>
          <a:lstStyle/>
          <a:p>
            <a:endParaRPr lang="zh-CN" altLang="en-US" sz="1350" dirty="0">
              <a:latin typeface="Arial" panose="020B060402020202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wipe(left)">
                                      <p:cBhvr>
                                        <p:cTn id="12" dur="500"/>
                                        <p:tgtEl>
                                          <p:spTgt spid="717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177"/>
                                        </p:tgtEl>
                                        <p:attrNameLst>
                                          <p:attrName>style.visibility</p:attrName>
                                        </p:attrNameLst>
                                      </p:cBhvr>
                                      <p:to>
                                        <p:strVal val="visible"/>
                                      </p:to>
                                    </p:set>
                                    <p:animEffect transition="in" filter="wipe(left)">
                                      <p:cBhvr>
                                        <p:cTn id="15" dur="500"/>
                                        <p:tgtEl>
                                          <p:spTgt spid="717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172"/>
                                        </p:tgtEl>
                                        <p:attrNameLst>
                                          <p:attrName>style.visibility</p:attrName>
                                        </p:attrNameLst>
                                      </p:cBhvr>
                                      <p:to>
                                        <p:strVal val="visible"/>
                                      </p:to>
                                    </p:set>
                                    <p:animEffect transition="in" filter="fade">
                                      <p:cBhvr>
                                        <p:cTn id="20" dur="1000"/>
                                        <p:tgtEl>
                                          <p:spTgt spid="7172"/>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7178"/>
                                        </p:tgtEl>
                                        <p:attrNameLst>
                                          <p:attrName>style.visibility</p:attrName>
                                        </p:attrNameLst>
                                      </p:cBhvr>
                                      <p:to>
                                        <p:strVal val="visible"/>
                                      </p:to>
                                    </p:set>
                                    <p:animEffect transition="in" filter="wipe(up)">
                                      <p:cBhvr>
                                        <p:cTn id="23" dur="500"/>
                                        <p:tgtEl>
                                          <p:spTgt spid="717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175"/>
                                        </p:tgtEl>
                                        <p:attrNameLst>
                                          <p:attrName>style.visibility</p:attrName>
                                        </p:attrNameLst>
                                      </p:cBhvr>
                                      <p:to>
                                        <p:strVal val="visible"/>
                                      </p:to>
                                    </p:set>
                                    <p:animEffect transition="in" filter="fade">
                                      <p:cBhvr>
                                        <p:cTn id="28" dur="1000"/>
                                        <p:tgtEl>
                                          <p:spTgt spid="717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7173"/>
                                        </p:tgtEl>
                                        <p:attrNameLst>
                                          <p:attrName>style.visibility</p:attrName>
                                        </p:attrNameLst>
                                      </p:cBhvr>
                                      <p:to>
                                        <p:strVal val="visible"/>
                                      </p:to>
                                    </p:set>
                                    <p:animEffect transition="in" filter="wipe(right)">
                                      <p:cBhvr>
                                        <p:cTn id="33" dur="500"/>
                                        <p:tgtEl>
                                          <p:spTgt spid="7173"/>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7179"/>
                                        </p:tgtEl>
                                        <p:attrNameLst>
                                          <p:attrName>style.visibility</p:attrName>
                                        </p:attrNameLst>
                                      </p:cBhvr>
                                      <p:to>
                                        <p:strVal val="visible"/>
                                      </p:to>
                                    </p:set>
                                    <p:animEffect transition="in" filter="wipe(right)">
                                      <p:cBhvr>
                                        <p:cTn id="36" dur="500"/>
                                        <p:tgtEl>
                                          <p:spTgt spid="7179"/>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182"/>
                                        </p:tgtEl>
                                        <p:attrNameLst>
                                          <p:attrName>style.visibility</p:attrName>
                                        </p:attrNameLst>
                                      </p:cBhvr>
                                      <p:to>
                                        <p:strVal val="visible"/>
                                      </p:to>
                                    </p:set>
                                    <p:animEffect transition="in" filter="fade">
                                      <p:cBhvr>
                                        <p:cTn id="41" dur="1000"/>
                                        <p:tgtEl>
                                          <p:spTgt spid="7182"/>
                                        </p:tgtEl>
                                      </p:cBhvr>
                                    </p:animEffect>
                                    <p:anim calcmode="lin" valueType="num">
                                      <p:cBhvr>
                                        <p:cTn id="42" dur="1000" fill="hold"/>
                                        <p:tgtEl>
                                          <p:spTgt spid="7182"/>
                                        </p:tgtEl>
                                        <p:attrNameLst>
                                          <p:attrName>ppt_x</p:attrName>
                                        </p:attrNameLst>
                                      </p:cBhvr>
                                      <p:tavLst>
                                        <p:tav tm="0">
                                          <p:val>
                                            <p:strVal val="#ppt_x"/>
                                          </p:val>
                                        </p:tav>
                                        <p:tav tm="100000">
                                          <p:val>
                                            <p:strVal val="#ppt_x"/>
                                          </p:val>
                                        </p:tav>
                                      </p:tavLst>
                                    </p:anim>
                                    <p:anim calcmode="lin" valueType="num">
                                      <p:cBhvr>
                                        <p:cTn id="43" dur="1000" fill="hold"/>
                                        <p:tgtEl>
                                          <p:spTgt spid="718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7183"/>
                                        </p:tgtEl>
                                        <p:attrNameLst>
                                          <p:attrName>style.visibility</p:attrName>
                                        </p:attrNameLst>
                                      </p:cBhvr>
                                      <p:to>
                                        <p:strVal val="visible"/>
                                      </p:to>
                                    </p:set>
                                    <p:animEffect transition="in" filter="fade">
                                      <p:cBhvr>
                                        <p:cTn id="48" dur="1000"/>
                                        <p:tgtEl>
                                          <p:spTgt spid="7183"/>
                                        </p:tgtEl>
                                      </p:cBhvr>
                                    </p:animEffect>
                                    <p:anim calcmode="lin" valueType="num">
                                      <p:cBhvr>
                                        <p:cTn id="49" dur="1000" fill="hold"/>
                                        <p:tgtEl>
                                          <p:spTgt spid="7183"/>
                                        </p:tgtEl>
                                        <p:attrNameLst>
                                          <p:attrName>ppt_x</p:attrName>
                                        </p:attrNameLst>
                                      </p:cBhvr>
                                      <p:tavLst>
                                        <p:tav tm="0">
                                          <p:val>
                                            <p:strVal val="#ppt_x"/>
                                          </p:val>
                                        </p:tav>
                                        <p:tav tm="100000">
                                          <p:val>
                                            <p:strVal val="#ppt_x"/>
                                          </p:val>
                                        </p:tav>
                                      </p:tavLst>
                                    </p:anim>
                                    <p:anim calcmode="lin" valueType="num">
                                      <p:cBhvr>
                                        <p:cTn id="50" dur="1000" fill="hold"/>
                                        <p:tgtEl>
                                          <p:spTgt spid="718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7176"/>
                                        </p:tgtEl>
                                        <p:attrNameLst>
                                          <p:attrName>style.visibility</p:attrName>
                                        </p:attrNameLst>
                                      </p:cBhvr>
                                      <p:to>
                                        <p:strVal val="visible"/>
                                      </p:to>
                                    </p:set>
                                    <p:animEffect transition="in" filter="fade">
                                      <p:cBhvr>
                                        <p:cTn id="55" dur="10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ldLvl="0" animBg="1"/>
      <p:bldP spid="7171" grpId="0" bldLvl="0" animBg="1"/>
      <p:bldP spid="7172" grpId="0" bldLvl="0" animBg="1"/>
      <p:bldP spid="7173" grpId="0" bldLvl="0" animBg="1"/>
      <p:bldP spid="7175" grpId="0" bldLvl="0" animBg="1"/>
      <p:bldP spid="7176" grpId="0" bldLvl="0" animBg="1"/>
      <p:bldP spid="7177" grpId="0" bldLvl="0" animBg="1"/>
      <p:bldP spid="7178" grpId="0" bldLvl="0" animBg="1"/>
      <p:bldP spid="7179" grpId="0" bldLvl="0" animBg="1"/>
      <p:bldP spid="7182" grpId="0" bldLvl="0" animBg="1"/>
      <p:bldP spid="7183"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4" name="文本框 3"/>
          <p:cNvSpPr txBox="1"/>
          <p:nvPr/>
        </p:nvSpPr>
        <p:spPr>
          <a:xfrm>
            <a:off x="533400" y="773430"/>
            <a:ext cx="8076565" cy="3415030"/>
          </a:xfrm>
          <a:prstGeom prst="rect">
            <a:avLst/>
          </a:prstGeom>
          <a:noFill/>
        </p:spPr>
        <p:txBody>
          <a:bodyPr wrap="square" rtlCol="0" anchor="t">
            <a:spAutoFit/>
          </a:bodyPr>
          <a:p>
            <a:r>
              <a:rPr lang="en-US" altLang="zh-CN" sz="2000" b="1" dirty="0">
                <a:solidFill>
                  <a:schemeClr val="bg1"/>
                </a:solidFill>
                <a:latin typeface="楷体" panose="02010609060101010101" charset="-122"/>
                <a:ea typeface="楷体" panose="02010609060101010101" charset="-122"/>
                <a:cs typeface="楷体" panose="02010609060101010101" charset="-122"/>
                <a:sym typeface="+mn-ea"/>
              </a:rPr>
              <a:t>    </a:t>
            </a:r>
            <a:r>
              <a:rPr lang="zh-CN" altLang="en-US" sz="2400" b="1" dirty="0">
                <a:solidFill>
                  <a:schemeClr val="bg1"/>
                </a:solidFill>
                <a:latin typeface="楷体" panose="02010609060101010101" charset="-122"/>
                <a:ea typeface="楷体" panose="02010609060101010101" charset="-122"/>
                <a:cs typeface="楷体" panose="02010609060101010101" charset="-122"/>
                <a:sym typeface="+mn-ea"/>
              </a:rPr>
              <a:t>百家争鸣指春秋战国时期，</a:t>
            </a:r>
            <a:r>
              <a:rPr lang="zh-CN" altLang="en-US" sz="2400" b="1" dirty="0">
                <a:solidFill>
                  <a:schemeClr val="bg1"/>
                </a:solidFill>
                <a:latin typeface="楷体" panose="02010609060101010101" charset="-122"/>
                <a:ea typeface="楷体" panose="02010609060101010101" charset="-122"/>
                <a:cs typeface="楷体" panose="02010609060101010101" charset="-122"/>
                <a:sym typeface="+mn-ea"/>
              </a:rPr>
              <a:t>在社会上形成的一些</a:t>
            </a:r>
            <a:r>
              <a:rPr lang="zh-CN" altLang="en-US" sz="2400" b="1" dirty="0">
                <a:solidFill>
                  <a:schemeClr val="bg1"/>
                </a:solidFill>
                <a:latin typeface="楷体" panose="02010609060101010101" charset="-122"/>
                <a:ea typeface="楷体" panose="02010609060101010101" charset="-122"/>
                <a:cs typeface="楷体" panose="02010609060101010101" charset="-122"/>
                <a:sym typeface="+mn-ea"/>
              </a:rPr>
              <a:t>代表各阶层、各政治派别的学者和思想流派，都希望按照本阶层或本集团的利益和要求，对宇宙对社会对万事万物作出解释。他们著书立说，广收门徒，高谈阔论，互相辩难，争相发表自己</a:t>
            </a:r>
            <a:r>
              <a:rPr lang="zh-CN" altLang="en-US" sz="2400" b="1" dirty="0">
                <a:solidFill>
                  <a:schemeClr val="bg1"/>
                </a:solidFill>
                <a:latin typeface="楷体" panose="02010609060101010101" charset="-122"/>
                <a:ea typeface="楷体" panose="02010609060101010101" charset="-122"/>
                <a:cs typeface="楷体" panose="02010609060101010101" charset="-122"/>
                <a:sym typeface="+mn-ea"/>
              </a:rPr>
              <a:t>的</a:t>
            </a:r>
            <a:r>
              <a:rPr lang="zh-CN" altLang="en-US" sz="2400" b="1" dirty="0">
                <a:solidFill>
                  <a:schemeClr val="bg1"/>
                </a:solidFill>
                <a:latin typeface="楷体" panose="02010609060101010101" charset="-122"/>
                <a:ea typeface="楷体" panose="02010609060101010101" charset="-122"/>
                <a:cs typeface="楷体" panose="02010609060101010101" charset="-122"/>
                <a:sym typeface="+mn-ea"/>
              </a:rPr>
              <a:t>见解所呈现的一个争鸣的局面。</a:t>
            </a:r>
            <a:r>
              <a:rPr lang="zh-CN" altLang="en-US" sz="2400" b="1" dirty="0">
                <a:solidFill>
                  <a:srgbClr val="FFFF00"/>
                </a:solidFill>
                <a:latin typeface="楷体" panose="02010609060101010101" charset="-122"/>
                <a:ea typeface="楷体" panose="02010609060101010101" charset="-122"/>
                <a:cs typeface="楷体" panose="02010609060101010101" charset="-122"/>
                <a:sym typeface="+mn-ea"/>
              </a:rPr>
              <a:t>百家争鸣是</a:t>
            </a:r>
            <a:r>
              <a:rPr lang="zh-CN" altLang="en-US" sz="2400" b="1">
                <a:solidFill>
                  <a:srgbClr val="FFFF00"/>
                </a:solidFill>
                <a:latin typeface="楷体" panose="02010609060101010101" charset="-122"/>
                <a:ea typeface="楷体" panose="02010609060101010101" charset="-122"/>
                <a:sym typeface="+mn-ea"/>
              </a:rPr>
              <a:t>中国历史上第一次思想解放运动，是春秋战国时期社会大变革在思想文化领域的反映，是后世中华思想文化的源头，影响深远。</a:t>
            </a:r>
            <a:endParaRPr lang="zh-CN" altLang="en-US" sz="2400" b="1" dirty="0">
              <a:solidFill>
                <a:schemeClr val="bg1"/>
              </a:solidFill>
              <a:latin typeface="楷体" panose="02010609060101010101" charset="-122"/>
              <a:ea typeface="楷体" panose="02010609060101010101" charset="-122"/>
            </a:endParaRPr>
          </a:p>
          <a:p>
            <a:endParaRPr lang="zh-CN" altLang="en-US" sz="2400" b="1" dirty="0">
              <a:solidFill>
                <a:schemeClr val="bg1"/>
              </a:solidFill>
              <a:latin typeface="楷体" panose="02010609060101010101" charset="-122"/>
              <a:ea typeface="楷体" panose="02010609060101010101" charset="-122"/>
            </a:endParaRPr>
          </a:p>
        </p:txBody>
      </p:sp>
      <p:sp>
        <p:nvSpPr>
          <p:cNvPr id="5" name="文本框 4"/>
          <p:cNvSpPr txBox="1"/>
          <p:nvPr/>
        </p:nvSpPr>
        <p:spPr>
          <a:xfrm>
            <a:off x="457200" y="4040505"/>
            <a:ext cx="7733030" cy="2368550"/>
          </a:xfrm>
          <a:prstGeom prst="rect">
            <a:avLst/>
          </a:prstGeom>
          <a:noFill/>
          <a:ln w="28575" cmpd="sng">
            <a:solidFill>
              <a:srgbClr val="FFFF00"/>
            </a:solidFill>
            <a:prstDash val="solid"/>
          </a:ln>
        </p:spPr>
        <p:txBody>
          <a:bodyPr wrap="square" rtlCol="0" anchor="t">
            <a:spAutoFit/>
          </a:bodyPr>
          <a:p>
            <a:r>
              <a:rPr lang="en-US" altLang="x-none" b="1" dirty="0">
                <a:solidFill>
                  <a:srgbClr val="FFC000"/>
                </a:solidFill>
                <a:latin typeface="黑体" panose="02010609060101010101" charset="-122"/>
                <a:ea typeface="黑体" panose="02010609060101010101" charset="-122"/>
                <a:sym typeface="+mn-ea"/>
              </a:rPr>
              <a:t>  </a:t>
            </a:r>
            <a:r>
              <a:rPr lang="zh-CN" altLang="en-US" sz="2400" b="1" dirty="0">
                <a:solidFill>
                  <a:srgbClr val="FFFF00"/>
                </a:solidFill>
                <a:latin typeface="黑体" panose="02010609060101010101" charset="-122"/>
                <a:ea typeface="黑体" panose="02010609060101010101" charset="-122"/>
                <a:cs typeface="楷体" panose="02010609060101010101" charset="-122"/>
                <a:sym typeface="+mn-ea"/>
              </a:rPr>
              <a:t>百家争鸣局面出现的社会背景</a:t>
            </a:r>
            <a:endParaRPr lang="zh-CN" altLang="en-US" sz="2400" b="1" dirty="0">
              <a:solidFill>
                <a:srgbClr val="FFFF00"/>
              </a:solidFill>
              <a:latin typeface="黑体" panose="02010609060101010101" charset="-122"/>
              <a:ea typeface="黑体" panose="02010609060101010101" charset="-122"/>
              <a:cs typeface="楷体" panose="02010609060101010101" charset="-122"/>
              <a:sym typeface="+mn-ea"/>
            </a:endParaRPr>
          </a:p>
          <a:p>
            <a:endParaRPr lang="zh-CN" altLang="en-US" sz="2400" b="1" dirty="0">
              <a:solidFill>
                <a:srgbClr val="FFFF00"/>
              </a:solidFill>
              <a:latin typeface="楷体" panose="02010609060101010101" charset="-122"/>
              <a:ea typeface="楷体" panose="02010609060101010101" charset="-122"/>
              <a:cs typeface="楷体" panose="02010609060101010101" charset="-122"/>
              <a:sym typeface="+mn-ea"/>
            </a:endParaRPr>
          </a:p>
          <a:p>
            <a:r>
              <a:rPr lang="zh-CN" altLang="en-US" sz="2000" b="1" dirty="0">
                <a:solidFill>
                  <a:srgbClr val="FFFF00"/>
                </a:solidFill>
                <a:latin typeface="楷体" panose="02010609060101010101" charset="-122"/>
                <a:ea typeface="楷体" panose="02010609060101010101" charset="-122"/>
                <a:cs typeface="楷体" panose="02010609060101010101" charset="-122"/>
                <a:sym typeface="+mn-ea"/>
              </a:rPr>
              <a:t>  </a:t>
            </a:r>
            <a:r>
              <a:rPr lang="en-US" altLang="zh-CN" sz="2000" b="1" dirty="0">
                <a:solidFill>
                  <a:schemeClr val="bg1"/>
                </a:solidFill>
                <a:latin typeface="楷体" panose="02010609060101010101" charset="-122"/>
                <a:ea typeface="楷体" panose="02010609060101010101" charset="-122"/>
                <a:cs typeface="楷体" panose="02010609060101010101" charset="-122"/>
                <a:sym typeface="+mn-ea"/>
              </a:rPr>
              <a:t>1</a:t>
            </a:r>
            <a:r>
              <a:rPr lang="zh-CN" altLang="en-US" sz="2000" b="1" dirty="0">
                <a:solidFill>
                  <a:schemeClr val="bg1"/>
                </a:solidFill>
                <a:latin typeface="楷体" panose="02010609060101010101" charset="-122"/>
                <a:ea typeface="楷体" panose="02010609060101010101" charset="-122"/>
                <a:cs typeface="楷体" panose="02010609060101010101" charset="-122"/>
                <a:sym typeface="+mn-ea"/>
              </a:rPr>
              <a:t>、</a:t>
            </a:r>
            <a:r>
              <a:rPr lang="en-US" altLang="x-none" sz="2000" b="1" dirty="0">
                <a:solidFill>
                  <a:srgbClr val="FFFF00"/>
                </a:solidFill>
                <a:latin typeface="黑体" panose="02010609060101010101" charset="-122"/>
                <a:ea typeface="黑体" panose="02010609060101010101" charset="-122"/>
                <a:sym typeface="+mn-ea"/>
              </a:rPr>
              <a:t>经济上</a:t>
            </a:r>
            <a:r>
              <a:rPr lang="en-US" altLang="x-none" sz="2000" b="1" dirty="0">
                <a:solidFill>
                  <a:schemeClr val="bg1"/>
                </a:solidFill>
                <a:latin typeface="黑体" panose="02010609060101010101" charset="-122"/>
                <a:ea typeface="黑体" panose="02010609060101010101" charset="-122"/>
                <a:sym typeface="+mn-ea"/>
              </a:rPr>
              <a:t>，</a:t>
            </a:r>
            <a:r>
              <a:rPr lang="en-US" altLang="x-none" sz="2000" dirty="0">
                <a:solidFill>
                  <a:schemeClr val="bg1"/>
                </a:solidFill>
                <a:latin typeface="黑体" panose="02010609060101010101" charset="-122"/>
                <a:ea typeface="黑体" panose="02010609060101010101" charset="-122"/>
                <a:sym typeface="+mn-ea"/>
              </a:rPr>
              <a:t>铁器的使用和牛耕的推广，促使井田制走向瓦解，         </a:t>
            </a:r>
            <a:r>
              <a:rPr lang="zh-CN" altLang="en-US" sz="2000" dirty="0">
                <a:solidFill>
                  <a:schemeClr val="bg1"/>
                </a:solidFill>
                <a:latin typeface="黑体" panose="02010609060101010101" charset="-122"/>
                <a:ea typeface="黑体" panose="02010609060101010101" charset="-122"/>
                <a:sym typeface="+mn-ea"/>
              </a:rPr>
              <a:t>土地私有制形成</a:t>
            </a:r>
            <a:endParaRPr lang="en-US" altLang="x-none" sz="2000" dirty="0">
              <a:solidFill>
                <a:schemeClr val="bg1"/>
              </a:solidFill>
              <a:latin typeface="黑体" panose="02010609060101010101" charset="-122"/>
              <a:ea typeface="黑体" panose="02010609060101010101" charset="-122"/>
              <a:sym typeface="+mn-ea"/>
            </a:endParaRPr>
          </a:p>
          <a:p>
            <a:r>
              <a:rPr lang="en-US" altLang="zh-CN" sz="2000" dirty="0">
                <a:solidFill>
                  <a:schemeClr val="bg1"/>
                </a:solidFill>
                <a:latin typeface="黑体" panose="02010609060101010101" charset="-122"/>
                <a:ea typeface="黑体" panose="02010609060101010101" charset="-122"/>
                <a:sym typeface="+mn-ea"/>
              </a:rPr>
              <a:t>  2</a:t>
            </a:r>
            <a:r>
              <a:rPr lang="zh-CN" altLang="en-US" sz="2000" dirty="0">
                <a:solidFill>
                  <a:schemeClr val="bg1"/>
                </a:solidFill>
                <a:latin typeface="黑体" panose="02010609060101010101" charset="-122"/>
                <a:ea typeface="黑体" panose="02010609060101010101" charset="-122"/>
                <a:sym typeface="+mn-ea"/>
              </a:rPr>
              <a:t>、</a:t>
            </a:r>
            <a:r>
              <a:rPr lang="en-US" altLang="x-none" sz="2000" b="1" dirty="0">
                <a:solidFill>
                  <a:srgbClr val="FFFF00"/>
                </a:solidFill>
                <a:latin typeface="黑体" panose="02010609060101010101" charset="-122"/>
                <a:ea typeface="黑体" panose="02010609060101010101" charset="-122"/>
                <a:sym typeface="+mn-ea"/>
              </a:rPr>
              <a:t>政治上</a:t>
            </a:r>
            <a:r>
              <a:rPr lang="en-US" altLang="x-none" sz="2000" b="1" dirty="0">
                <a:solidFill>
                  <a:schemeClr val="bg1"/>
                </a:solidFill>
                <a:latin typeface="黑体" panose="02010609060101010101" charset="-122"/>
                <a:ea typeface="黑体" panose="02010609060101010101" charset="-122"/>
                <a:sym typeface="+mn-ea"/>
              </a:rPr>
              <a:t>，周王室衰微，诸侯纷争。</a:t>
            </a:r>
            <a:endParaRPr lang="en-US" altLang="x-none" sz="2000" b="1" dirty="0">
              <a:solidFill>
                <a:schemeClr val="bg1"/>
              </a:solidFill>
              <a:latin typeface="黑体" panose="02010609060101010101" charset="-122"/>
              <a:ea typeface="黑体" panose="02010609060101010101" charset="-122"/>
              <a:sym typeface="+mn-ea"/>
            </a:endParaRPr>
          </a:p>
          <a:p>
            <a:r>
              <a:rPr lang="en-US" altLang="x-none" sz="2000" dirty="0">
                <a:solidFill>
                  <a:schemeClr val="bg1"/>
                </a:solidFill>
                <a:latin typeface="黑体" panose="02010609060101010101" charset="-122"/>
                <a:ea typeface="黑体" panose="02010609060101010101" charset="-122"/>
                <a:sym typeface="+mn-ea"/>
              </a:rPr>
              <a:t>  3</a:t>
            </a:r>
            <a:r>
              <a:rPr lang="zh-CN" altLang="en-US" sz="2000" dirty="0">
                <a:solidFill>
                  <a:schemeClr val="bg1"/>
                </a:solidFill>
                <a:latin typeface="黑体" panose="02010609060101010101" charset="-122"/>
                <a:ea typeface="黑体" panose="02010609060101010101" charset="-122"/>
                <a:sym typeface="+mn-ea"/>
              </a:rPr>
              <a:t>、</a:t>
            </a:r>
            <a:r>
              <a:rPr lang="en-US" altLang="x-none" sz="2000" b="1" dirty="0">
                <a:solidFill>
                  <a:srgbClr val="FFFF00"/>
                </a:solidFill>
                <a:latin typeface="黑体" panose="02010609060101010101" charset="-122"/>
                <a:ea typeface="黑体" panose="02010609060101010101" charset="-122"/>
                <a:sym typeface="+mn-ea"/>
              </a:rPr>
              <a:t>阶级关系上</a:t>
            </a:r>
            <a:r>
              <a:rPr lang="en-US" altLang="x-none" sz="2000" b="1" dirty="0">
                <a:solidFill>
                  <a:schemeClr val="bg1"/>
                </a:solidFill>
                <a:latin typeface="黑体" panose="02010609060101010101" charset="-122"/>
                <a:ea typeface="黑体" panose="02010609060101010101" charset="-122"/>
                <a:sym typeface="+mn-ea"/>
              </a:rPr>
              <a:t>，</a:t>
            </a:r>
            <a:r>
              <a:rPr lang="en-US" altLang="x-none" sz="2000" b="1" dirty="0">
                <a:solidFill>
                  <a:schemeClr val="bg1"/>
                </a:solidFill>
                <a:latin typeface="Arial" panose="020B0604020202020204" pitchFamily="34" charset="0"/>
                <a:ea typeface="黑体" panose="02010609060101010101" charset="-122"/>
                <a:sym typeface="+mn-ea"/>
              </a:rPr>
              <a:t>“</a:t>
            </a:r>
            <a:r>
              <a:rPr lang="en-US" altLang="x-none" sz="2000" b="1" dirty="0">
                <a:solidFill>
                  <a:schemeClr val="bg1"/>
                </a:solidFill>
                <a:latin typeface="黑体" panose="02010609060101010101" charset="-122"/>
                <a:ea typeface="黑体" panose="02010609060101010101" charset="-122"/>
                <a:sym typeface="+mn-ea"/>
              </a:rPr>
              <a:t>士</a:t>
            </a:r>
            <a:r>
              <a:rPr lang="en-US" altLang="x-none" sz="2000" b="1" dirty="0">
                <a:solidFill>
                  <a:schemeClr val="bg1"/>
                </a:solidFill>
                <a:latin typeface="Arial" panose="020B0604020202020204" pitchFamily="34" charset="0"/>
                <a:ea typeface="黑体" panose="02010609060101010101" charset="-122"/>
                <a:sym typeface="+mn-ea"/>
              </a:rPr>
              <a:t>”</a:t>
            </a:r>
            <a:r>
              <a:rPr lang="en-US" altLang="x-none" sz="2000" b="1" dirty="0">
                <a:solidFill>
                  <a:schemeClr val="bg1"/>
                </a:solidFill>
                <a:latin typeface="黑体" panose="02010609060101010101" charset="-122"/>
                <a:ea typeface="黑体" panose="02010609060101010101" charset="-122"/>
                <a:sym typeface="+mn-ea"/>
              </a:rPr>
              <a:t>阶层的活跃和受重用。</a:t>
            </a:r>
            <a:endParaRPr lang="en-US" altLang="x-none" sz="2000" b="1" dirty="0">
              <a:solidFill>
                <a:schemeClr val="bg1"/>
              </a:solidFill>
              <a:latin typeface="黑体" panose="02010609060101010101" charset="-122"/>
              <a:ea typeface="黑体" panose="02010609060101010101" charset="-122"/>
              <a:sym typeface="+mn-ea"/>
            </a:endParaRPr>
          </a:p>
          <a:p>
            <a:r>
              <a:rPr lang="en-US" altLang="x-none" sz="2000" dirty="0">
                <a:solidFill>
                  <a:schemeClr val="bg1"/>
                </a:solidFill>
                <a:latin typeface="黑体" panose="02010609060101010101" charset="-122"/>
                <a:ea typeface="黑体" panose="02010609060101010101" charset="-122"/>
                <a:sym typeface="+mn-ea"/>
              </a:rPr>
              <a:t>  4</a:t>
            </a:r>
            <a:r>
              <a:rPr lang="zh-CN" altLang="en-US" sz="2000" dirty="0">
                <a:solidFill>
                  <a:schemeClr val="bg1"/>
                </a:solidFill>
                <a:latin typeface="黑体" panose="02010609060101010101" charset="-122"/>
                <a:ea typeface="黑体" panose="02010609060101010101" charset="-122"/>
                <a:sym typeface="+mn-ea"/>
              </a:rPr>
              <a:t>、</a:t>
            </a:r>
            <a:r>
              <a:rPr lang="en-US" altLang="x-none" sz="2000" b="1" dirty="0">
                <a:solidFill>
                  <a:srgbClr val="FFFF00"/>
                </a:solidFill>
                <a:latin typeface="黑体" panose="02010609060101010101" charset="-122"/>
                <a:ea typeface="黑体" panose="02010609060101010101" charset="-122"/>
                <a:sym typeface="+mn-ea"/>
              </a:rPr>
              <a:t>思想文化上</a:t>
            </a:r>
            <a:r>
              <a:rPr lang="en-US" altLang="x-none" sz="2000" b="1" dirty="0">
                <a:solidFill>
                  <a:schemeClr val="bg1"/>
                </a:solidFill>
                <a:latin typeface="黑体" panose="02010609060101010101" charset="-122"/>
                <a:ea typeface="黑体" panose="02010609060101010101" charset="-122"/>
                <a:sym typeface="+mn-ea"/>
              </a:rPr>
              <a:t>，</a:t>
            </a:r>
            <a:r>
              <a:rPr lang="en-US" altLang="x-none" sz="2000" dirty="0">
                <a:solidFill>
                  <a:schemeClr val="bg1"/>
                </a:solidFill>
                <a:latin typeface="黑体" panose="02010609060101010101" charset="-122"/>
                <a:ea typeface="黑体" panose="02010609060101010101" charset="-122"/>
                <a:sym typeface="+mn-ea"/>
              </a:rPr>
              <a:t>私学的兴起</a:t>
            </a:r>
            <a:r>
              <a:rPr lang="en-US" altLang="x-none" sz="2000" b="1" dirty="0">
                <a:solidFill>
                  <a:schemeClr val="bg1"/>
                </a:solidFill>
                <a:latin typeface="黑体" panose="02010609060101010101" charset="-122"/>
                <a:ea typeface="黑体" panose="02010609060101010101" charset="-122"/>
                <a:sym typeface="+mn-ea"/>
              </a:rPr>
              <a:t>从</a:t>
            </a:r>
            <a:r>
              <a:rPr lang="en-US" altLang="x-none" sz="2000" b="1" dirty="0">
                <a:solidFill>
                  <a:schemeClr val="bg1"/>
                </a:solidFill>
                <a:latin typeface="Arial" panose="020B0604020202020204" pitchFamily="34" charset="0"/>
                <a:ea typeface="黑体" panose="02010609060101010101" charset="-122"/>
                <a:sym typeface="+mn-ea"/>
              </a:rPr>
              <a:t>“</a:t>
            </a:r>
            <a:r>
              <a:rPr lang="en-US" altLang="x-none" sz="2000" b="1" dirty="0">
                <a:solidFill>
                  <a:schemeClr val="bg1"/>
                </a:solidFill>
                <a:latin typeface="黑体" panose="02010609060101010101" charset="-122"/>
                <a:ea typeface="黑体" panose="02010609060101010101" charset="-122"/>
                <a:sym typeface="+mn-ea"/>
              </a:rPr>
              <a:t>学在官府</a:t>
            </a:r>
            <a:r>
              <a:rPr lang="en-US" altLang="x-none" sz="2000" b="1" dirty="0">
                <a:solidFill>
                  <a:schemeClr val="bg1"/>
                </a:solidFill>
                <a:latin typeface="Arial" panose="020B0604020202020204" pitchFamily="34" charset="0"/>
                <a:ea typeface="黑体" panose="02010609060101010101" charset="-122"/>
                <a:sym typeface="+mn-ea"/>
              </a:rPr>
              <a:t>”</a:t>
            </a:r>
            <a:r>
              <a:rPr lang="en-US" altLang="x-none" sz="2000" b="1" dirty="0">
                <a:solidFill>
                  <a:schemeClr val="bg1"/>
                </a:solidFill>
                <a:latin typeface="黑体" panose="02010609060101010101" charset="-122"/>
                <a:ea typeface="黑体" panose="02010609060101010101" charset="-122"/>
                <a:sym typeface="+mn-ea"/>
              </a:rPr>
              <a:t>到</a:t>
            </a:r>
            <a:r>
              <a:rPr lang="en-US" altLang="x-none" sz="2000" b="1" dirty="0">
                <a:solidFill>
                  <a:schemeClr val="bg1"/>
                </a:solidFill>
                <a:latin typeface="Arial" panose="020B0604020202020204" pitchFamily="34" charset="0"/>
                <a:ea typeface="黑体" panose="02010609060101010101" charset="-122"/>
                <a:sym typeface="+mn-ea"/>
              </a:rPr>
              <a:t>“</a:t>
            </a:r>
            <a:r>
              <a:rPr lang="en-US" altLang="x-none" sz="2000" b="1" dirty="0">
                <a:solidFill>
                  <a:schemeClr val="bg1"/>
                </a:solidFill>
                <a:latin typeface="黑体" panose="02010609060101010101" charset="-122"/>
                <a:ea typeface="黑体" panose="02010609060101010101" charset="-122"/>
                <a:sym typeface="+mn-ea"/>
              </a:rPr>
              <a:t>学在民间</a:t>
            </a:r>
            <a:r>
              <a:rPr lang="en-US" altLang="x-none" sz="2000" b="1" dirty="0">
                <a:solidFill>
                  <a:schemeClr val="bg1"/>
                </a:solidFill>
                <a:latin typeface="Arial" panose="020B0604020202020204" pitchFamily="34" charset="0"/>
                <a:ea typeface="黑体" panose="02010609060101010101" charset="-122"/>
                <a:sym typeface="+mn-ea"/>
              </a:rPr>
              <a:t>”</a:t>
            </a:r>
            <a:r>
              <a:rPr lang="en-US" altLang="x-none" sz="2000" b="1" dirty="0">
                <a:solidFill>
                  <a:schemeClr val="bg1"/>
                </a:solidFill>
                <a:latin typeface="黑体" panose="02010609060101010101" charset="-122"/>
                <a:ea typeface="黑体" panose="02010609060101010101" charset="-122"/>
                <a:sym typeface="+mn-ea"/>
              </a:rPr>
              <a:t>。</a:t>
            </a:r>
            <a:endParaRPr lang="en-US" altLang="x-none" sz="2000" b="1" dirty="0">
              <a:solidFill>
                <a:schemeClr val="bg1"/>
              </a:solidFill>
              <a:latin typeface="黑体" panose="02010609060101010101" charset="-122"/>
              <a:ea typeface="黑体" panose="02010609060101010101" charset="-122"/>
              <a:sym typeface="+mn-ea"/>
            </a:endParaRPr>
          </a:p>
        </p:txBody>
      </p:sp>
      <p:sp>
        <p:nvSpPr>
          <p:cNvPr id="7" name="文本框 6"/>
          <p:cNvSpPr txBox="1"/>
          <p:nvPr/>
        </p:nvSpPr>
        <p:spPr>
          <a:xfrm>
            <a:off x="285115" y="180975"/>
            <a:ext cx="4476750" cy="521970"/>
          </a:xfrm>
          <a:prstGeom prst="rect">
            <a:avLst/>
          </a:prstGeom>
          <a:noFill/>
        </p:spPr>
        <p:txBody>
          <a:bodyPr wrap="none" rtlCol="0" anchor="t">
            <a:spAutoFit/>
          </a:bodyPr>
          <a:p>
            <a:r>
              <a:rPr lang="en-US" altLang="zh-CN" sz="2800" b="1" dirty="0">
                <a:solidFill>
                  <a:srgbClr val="FFFF00"/>
                </a:solidFill>
                <a:latin typeface="方正粗雅宋_GBK" panose="02000000000000000000" pitchFamily="2" charset="-122"/>
                <a:ea typeface="方正粗雅宋_GBK" panose="02000000000000000000" pitchFamily="2" charset="-122"/>
                <a:sym typeface="+mn-ea"/>
              </a:rPr>
              <a:t>2.3 </a:t>
            </a:r>
            <a:r>
              <a:rPr lang="zh-CN" altLang="en-US" sz="2800" b="1" dirty="0">
                <a:solidFill>
                  <a:srgbClr val="FFFF00"/>
                </a:solidFill>
                <a:latin typeface="方正粗雅宋_GBK" panose="02000000000000000000" pitchFamily="2" charset="-122"/>
                <a:ea typeface="方正粗雅宋_GBK" panose="02000000000000000000" pitchFamily="2" charset="-122"/>
                <a:sym typeface="+mn-ea"/>
              </a:rPr>
              <a:t>孔子、老子与百家争鸣</a:t>
            </a:r>
            <a:endParaRPr lang="zh-CN" altLang="en-US" sz="2800" b="1" dirty="0">
              <a:solidFill>
                <a:srgbClr val="FFFF00"/>
              </a:solidFill>
              <a:latin typeface="方正粗雅宋_GBK" panose="02000000000000000000" pitchFamily="2" charset="-122"/>
              <a:ea typeface="方正粗雅宋_GBK" panose="02000000000000000000" pitchFamily="2" charset="-122"/>
              <a:sym typeface="+mn-ea"/>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graphicFrame>
        <p:nvGraphicFramePr>
          <p:cNvPr id="15363" name="表格 15362"/>
          <p:cNvGraphicFramePr/>
          <p:nvPr>
            <p:custDataLst>
              <p:tags r:id="rId1"/>
            </p:custDataLst>
          </p:nvPr>
        </p:nvGraphicFramePr>
        <p:xfrm>
          <a:off x="228600" y="191770"/>
          <a:ext cx="8686800" cy="6475095"/>
        </p:xfrm>
        <a:graphic>
          <a:graphicData uri="http://schemas.openxmlformats.org/drawingml/2006/table">
            <a:tbl>
              <a:tblPr/>
              <a:tblGrid>
                <a:gridCol w="838200"/>
                <a:gridCol w="976630"/>
                <a:gridCol w="887730"/>
                <a:gridCol w="5984240"/>
              </a:tblGrid>
              <a:tr h="71945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b="1" dirty="0">
                          <a:ea typeface="黑体" panose="02010609060101010101" charset="-122"/>
                        </a:rPr>
                        <a:t>学派</a:t>
                      </a:r>
                      <a:endParaRPr lang="zh-CN" altLang="en-US" b="1">
                        <a:ea typeface="黑体" panose="02010609060101010101" charset="-122"/>
                      </a:endParaRPr>
                    </a:p>
                  </a:txBody>
                  <a:tcPr marL="38100" marR="38100" marT="38100" marB="38100" anchor="ctr" anchorCtr="1">
                    <a:lnL w="57150" cap="flat" cmpd="sng">
                      <a:solidFill>
                        <a:srgbClr val="990099"/>
                      </a:solidFill>
                      <a:prstDash val="solid"/>
                      <a:headEnd type="none" w="med" len="med"/>
                      <a:tailEnd type="none" w="med" len="med"/>
                    </a:lnL>
                    <a:lnR w="12700" cap="flat" cmpd="sng">
                      <a:solidFill>
                        <a:schemeClr val="tx1"/>
                      </a:solidFill>
                      <a:prstDash val="solid"/>
                      <a:headEnd type="none" w="med" len="med"/>
                      <a:tailEnd type="none" w="med" len="med"/>
                    </a:lnR>
                    <a:lnT w="57150" cap="flat" cmpd="sng">
                      <a:solidFill>
                        <a:srgbClr val="990099"/>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CCFF"/>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b="1" dirty="0">
                          <a:ea typeface="黑体" panose="02010609060101010101" charset="-122"/>
                        </a:rPr>
                        <a:t>人物</a:t>
                      </a:r>
                      <a:endParaRPr lang="zh-CN" altLang="en-US" b="1">
                        <a:ea typeface="黑体" panose="02010609060101010101" charset="-122"/>
                      </a:endParaRPr>
                    </a:p>
                  </a:txBody>
                  <a:tcPr marL="38100" marR="38100" marT="38100" marB="381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57150" cap="flat" cmpd="sng">
                      <a:solidFill>
                        <a:srgbClr val="990099"/>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CCFF"/>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b="1" dirty="0">
                          <a:ea typeface="黑体" panose="02010609060101010101" charset="-122"/>
                        </a:rPr>
                        <a:t>时代</a:t>
                      </a:r>
                      <a:endParaRPr lang="zh-CN" altLang="en-US" b="1">
                        <a:ea typeface="黑体" panose="02010609060101010101" charset="-122"/>
                      </a:endParaRPr>
                    </a:p>
                  </a:txBody>
                  <a:tcPr marL="38100" marR="38100" marT="38100" marB="381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57150" cap="flat" cmpd="sng">
                      <a:solidFill>
                        <a:srgbClr val="990099"/>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CCFF"/>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b="1" dirty="0">
                          <a:ea typeface="黑体" panose="02010609060101010101" charset="-122"/>
                        </a:rPr>
                        <a:t>主要思想</a:t>
                      </a:r>
                      <a:endParaRPr lang="zh-CN" altLang="en-US" b="1">
                        <a:ea typeface="黑体" panose="02010609060101010101" charset="-122"/>
                      </a:endParaRPr>
                    </a:p>
                  </a:txBody>
                  <a:tcPr marL="38100" marR="38100" marT="38100" marB="38100" anchor="ctr" anchorCtr="1">
                    <a:lnL w="12700" cap="flat" cmpd="sng">
                      <a:solidFill>
                        <a:schemeClr val="tx1"/>
                      </a:solidFill>
                      <a:prstDash val="solid"/>
                      <a:headEnd type="none" w="med" len="med"/>
                      <a:tailEnd type="none" w="med" len="med"/>
                    </a:lnL>
                    <a:lnR w="57150" cap="flat" cmpd="sng">
                      <a:solidFill>
                        <a:srgbClr val="990099"/>
                      </a:solidFill>
                      <a:prstDash val="solid"/>
                      <a:headEnd type="none" w="med" len="med"/>
                      <a:tailEnd type="none" w="med" len="med"/>
                    </a:lnR>
                    <a:lnT w="57150" cap="flat" cmpd="sng">
                      <a:solidFill>
                        <a:srgbClr val="990099"/>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CCFF"/>
                    </a:solidFill>
                  </a:tcPr>
                </a:tc>
              </a:tr>
              <a:tr h="719455">
                <a:tc rowSpan="3">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b="1" dirty="0">
                          <a:solidFill>
                            <a:srgbClr val="FF3300"/>
                          </a:solidFill>
                          <a:ea typeface="楷体_GB2312" pitchFamily="49" charset="-122"/>
                        </a:rPr>
                        <a:t>儒家</a:t>
                      </a:r>
                      <a:endParaRPr lang="zh-CN" altLang="en-US" b="1">
                        <a:solidFill>
                          <a:srgbClr val="FF3300"/>
                        </a:solidFill>
                        <a:ea typeface="楷体_GB2312" pitchFamily="49" charset="-122"/>
                      </a:endParaRPr>
                    </a:p>
                  </a:txBody>
                  <a:tcPr marL="38100" marR="38100" marT="38100" marB="38100" anchor="ctr" anchorCtr="1">
                    <a:lnL w="57150" cap="flat" cmpd="sng">
                      <a:solidFill>
                        <a:srgbClr val="990099"/>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lnTlToBr>
                      <a:noFill/>
                    </a:lnTlToBr>
                    <a:lnBlToTr>
                      <a:noFill/>
                    </a:lnBlToTr>
                    <a:solidFill>
                      <a:srgbClr val="CCCCFF"/>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400" b="1">
                          <a:solidFill>
                            <a:schemeClr val="accent2"/>
                          </a:solidFill>
                          <a:ea typeface="楷体_GB2312" pitchFamily="49" charset="-122"/>
                        </a:rPr>
                        <a:t>孔子</a:t>
                      </a:r>
                      <a:endParaRPr lang="zh-CN" altLang="en-US" sz="2400" b="1">
                        <a:solidFill>
                          <a:schemeClr val="accent2"/>
                        </a:solidFill>
                        <a:ea typeface="楷体_GB2312" pitchFamily="49" charset="-122"/>
                      </a:endParaRPr>
                    </a:p>
                  </a:txBody>
                  <a:tcPr marL="38100" marR="38100" marT="38100" marB="381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400" b="1">
                          <a:solidFill>
                            <a:schemeClr val="accent2"/>
                          </a:solidFill>
                          <a:ea typeface="楷体_GB2312" pitchFamily="49" charset="-122"/>
                        </a:rPr>
                        <a:t>春秋</a:t>
                      </a:r>
                      <a:endParaRPr lang="zh-CN" altLang="en-US" sz="2400" b="1">
                        <a:solidFill>
                          <a:schemeClr val="accent2"/>
                        </a:solidFill>
                        <a:ea typeface="楷体_GB2312" pitchFamily="49" charset="-122"/>
                      </a:endParaRPr>
                    </a:p>
                  </a:txBody>
                  <a:tcPr marL="38100" marR="38100" marT="38100" marB="381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spcBef>
                          <a:spcPct val="0"/>
                        </a:spcBef>
                        <a:buNone/>
                      </a:pPr>
                      <a:r>
                        <a:rPr lang="en-US" altLang="zh-CN" sz="2000" b="1">
                          <a:ea typeface="楷体_GB2312" pitchFamily="49" charset="-122"/>
                        </a:rPr>
                        <a:t>“</a:t>
                      </a:r>
                      <a:r>
                        <a:rPr lang="zh-CN" altLang="en-US" sz="2000" b="1">
                          <a:ea typeface="楷体_GB2312" pitchFamily="49" charset="-122"/>
                        </a:rPr>
                        <a:t>仁</a:t>
                      </a:r>
                      <a:r>
                        <a:rPr lang="en-US" altLang="zh-CN" sz="2000" b="1">
                          <a:ea typeface="楷体_GB2312" pitchFamily="49" charset="-122"/>
                        </a:rPr>
                        <a:t>”</a:t>
                      </a:r>
                      <a:r>
                        <a:rPr lang="zh-CN" altLang="en-US" sz="2000" b="1">
                          <a:ea typeface="楷体_GB2312" pitchFamily="49" charset="-122"/>
                        </a:rPr>
                        <a:t>、</a:t>
                      </a:r>
                      <a:r>
                        <a:rPr lang="en-US" altLang="zh-CN" sz="2000" b="1">
                          <a:ea typeface="楷体_GB2312" pitchFamily="49" charset="-122"/>
                        </a:rPr>
                        <a:t>“</a:t>
                      </a:r>
                      <a:r>
                        <a:rPr lang="zh-CN" altLang="en-US" sz="2000" b="1">
                          <a:ea typeface="楷体_GB2312" pitchFamily="49" charset="-122"/>
                        </a:rPr>
                        <a:t>礼</a:t>
                      </a:r>
                      <a:r>
                        <a:rPr lang="en-US" altLang="zh-CN" sz="2000" b="1">
                          <a:ea typeface="楷体_GB2312" pitchFamily="49" charset="-122"/>
                        </a:rPr>
                        <a:t>”</a:t>
                      </a:r>
                      <a:r>
                        <a:rPr lang="zh-CN" altLang="en-US" sz="2000" b="1">
                          <a:ea typeface="楷体_GB2312" pitchFamily="49" charset="-122"/>
                        </a:rPr>
                        <a:t>，德政，有教无类等教育思想</a:t>
                      </a:r>
                      <a:endParaRPr lang="zh-CN" altLang="en-US" sz="2000" b="1">
                        <a:ea typeface="楷体_GB2312" pitchFamily="49" charset="-122"/>
                      </a:endParaRPr>
                    </a:p>
                  </a:txBody>
                  <a:tcPr marL="38100" marR="38100" marT="38100" marB="38100" anchor="ctr">
                    <a:lnL w="12700" cap="flat" cmpd="sng">
                      <a:solidFill>
                        <a:schemeClr val="tx1"/>
                      </a:solidFill>
                      <a:prstDash val="solid"/>
                      <a:headEnd type="none" w="med" len="med"/>
                      <a:tailEnd type="none" w="med" len="med"/>
                    </a:lnL>
                    <a:lnR w="57150" cap="flat" cmpd="sng">
                      <a:solidFill>
                        <a:srgbClr val="990099"/>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2">
                        <a:lumMod val="20000"/>
                        <a:lumOff val="80000"/>
                      </a:schemeClr>
                    </a:solidFill>
                  </a:tcPr>
                </a:tc>
              </a:tr>
              <a:tr h="719455">
                <a:tc vMerge="1">
                  <a:tcPr>
                    <a:lnL w="57150" cap="flat" cmpd="sng">
                      <a:solidFill>
                        <a:srgbClr val="990099"/>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400" b="1">
                          <a:solidFill>
                            <a:schemeClr val="accent2"/>
                          </a:solidFill>
                          <a:ea typeface="楷体_GB2312" pitchFamily="49" charset="-122"/>
                        </a:rPr>
                        <a:t>孟子</a:t>
                      </a:r>
                      <a:endParaRPr lang="zh-CN" altLang="en-US" sz="2400" b="1">
                        <a:solidFill>
                          <a:schemeClr val="accent2"/>
                        </a:solidFill>
                        <a:ea typeface="楷体_GB2312" pitchFamily="49" charset="-122"/>
                      </a:endParaRPr>
                    </a:p>
                  </a:txBody>
                  <a:tcPr marL="38100" marR="38100" marT="38100" marB="381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CCFF"/>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400" b="1" dirty="0">
                          <a:solidFill>
                            <a:schemeClr val="accent2"/>
                          </a:solidFill>
                          <a:ea typeface="楷体_GB2312" pitchFamily="49" charset="-122"/>
                          <a:sym typeface="+mn-ea"/>
                        </a:rPr>
                        <a:t>战国</a:t>
                      </a:r>
                      <a:endParaRPr lang="zh-CN" altLang="en-US" sz="2400" b="1" dirty="0">
                        <a:solidFill>
                          <a:schemeClr val="accent2"/>
                        </a:solidFill>
                        <a:ea typeface="楷体_GB2312" pitchFamily="49" charset="-122"/>
                        <a:sym typeface="+mn-ea"/>
                      </a:endParaRPr>
                    </a:p>
                  </a:txBody>
                  <a:tcPr marL="38100" marR="38100" marT="38100" marB="381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CCFF"/>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spcBef>
                          <a:spcPct val="0"/>
                        </a:spcBef>
                        <a:buNone/>
                      </a:pPr>
                      <a:r>
                        <a:rPr lang="en-US" altLang="zh-CN" sz="2000" b="1" dirty="0">
                          <a:ea typeface="楷体_GB2312" pitchFamily="49" charset="-122"/>
                          <a:sym typeface="+mn-ea"/>
                        </a:rPr>
                        <a:t>“</a:t>
                      </a:r>
                      <a:r>
                        <a:rPr lang="zh-CN" altLang="en-US" sz="2000" b="1" dirty="0">
                          <a:ea typeface="楷体_GB2312" pitchFamily="49" charset="-122"/>
                          <a:sym typeface="+mn-ea"/>
                        </a:rPr>
                        <a:t>仁政”；“民贵君轻”；认为人性善。</a:t>
                      </a:r>
                      <a:endParaRPr lang="zh-CN" altLang="en-US" sz="2000" b="1" dirty="0">
                        <a:ea typeface="楷体_GB2312" pitchFamily="49" charset="-122"/>
                        <a:sym typeface="+mn-ea"/>
                      </a:endParaRPr>
                    </a:p>
                  </a:txBody>
                  <a:tcPr marL="38100" marR="38100" marT="38100" marB="38100" anchor="ctr">
                    <a:lnL w="12700" cap="flat" cmpd="sng">
                      <a:solidFill>
                        <a:schemeClr val="tx1"/>
                      </a:solidFill>
                      <a:prstDash val="solid"/>
                      <a:headEnd type="none" w="med" len="med"/>
                      <a:tailEnd type="none" w="med" len="med"/>
                    </a:lnL>
                    <a:lnR w="57150" cap="flat" cmpd="sng">
                      <a:solidFill>
                        <a:srgbClr val="990099"/>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CCFF"/>
                    </a:solidFill>
                  </a:tcPr>
                </a:tc>
              </a:tr>
              <a:tr h="719455">
                <a:tc vMerge="1">
                  <a:tcPr>
                    <a:lnL w="57150" cap="flat" cmpd="sng">
                      <a:solidFill>
                        <a:srgbClr val="990099"/>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solidFill>
                      <a:srgbClr val="CCCCFF"/>
                    </a:solidFill>
                  </a:tcPr>
                </a:tc>
                <a:tc>
                  <a:txBody>
                    <a:bodyPr/>
                    <a:p>
                      <a:pPr marL="0" lvl="0" indent="0">
                        <a:buNone/>
                      </a:pPr>
                      <a:r>
                        <a:rPr lang="zh-CN" altLang="en-US" sz="2400" b="1" dirty="0">
                          <a:solidFill>
                            <a:schemeClr val="accent2"/>
                          </a:solidFill>
                          <a:ea typeface="楷体_GB2312" pitchFamily="49" charset="-122"/>
                          <a:sym typeface="+mn-ea"/>
                        </a:rPr>
                        <a:t>荀子</a:t>
                      </a:r>
                      <a:endParaRPr lang="zh-CN" altLang="en-US" sz="2400" b="1" dirty="0">
                        <a:solidFill>
                          <a:schemeClr val="accent2"/>
                        </a:solidFill>
                        <a:ea typeface="楷体_GB2312" pitchFamily="49" charset="-122"/>
                        <a:sym typeface="+mn-ea"/>
                      </a:endParaRPr>
                    </a:p>
                  </a:txBody>
                  <a:tcPr marL="38100" marR="38100" marT="38100" marB="381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CCFF"/>
                    </a:solidFill>
                  </a:tcPr>
                </a:tc>
                <a:tc>
                  <a:txBody>
                    <a:bodyPr/>
                    <a:p>
                      <a:pPr marL="0" lvl="0" indent="0">
                        <a:buNone/>
                      </a:pPr>
                      <a:r>
                        <a:rPr lang="zh-CN" altLang="en-US" sz="2400" b="1" dirty="0">
                          <a:solidFill>
                            <a:schemeClr val="accent2"/>
                          </a:solidFill>
                          <a:ea typeface="楷体_GB2312" pitchFamily="49" charset="-122"/>
                          <a:sym typeface="+mn-ea"/>
                        </a:rPr>
                        <a:t>战国</a:t>
                      </a:r>
                      <a:endParaRPr lang="zh-CN" altLang="en-US" sz="2400" b="1" dirty="0">
                        <a:solidFill>
                          <a:schemeClr val="accent2"/>
                        </a:solidFill>
                        <a:ea typeface="楷体_GB2312" pitchFamily="49" charset="-122"/>
                        <a:sym typeface="+mn-ea"/>
                      </a:endParaRPr>
                    </a:p>
                  </a:txBody>
                  <a:tcPr marL="38100" marR="38100" marT="38100" marB="381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CCFF"/>
                    </a:solidFill>
                  </a:tcPr>
                </a:tc>
                <a:tc>
                  <a:txBody>
                    <a:bodyPr/>
                    <a:p>
                      <a:pPr marL="0" lvl="0" indent="0">
                        <a:spcBef>
                          <a:spcPct val="0"/>
                        </a:spcBef>
                        <a:buNone/>
                      </a:pPr>
                      <a:r>
                        <a:rPr lang="zh-CN" altLang="en-US" sz="2000" b="1" dirty="0">
                          <a:ea typeface="楷体_GB2312" pitchFamily="49" charset="-122"/>
                          <a:sym typeface="+mn-ea"/>
                        </a:rPr>
                        <a:t>隆礼重法，认为人性恶。</a:t>
                      </a:r>
                      <a:endParaRPr lang="zh-CN" altLang="en-US" sz="2000" b="1" dirty="0">
                        <a:ea typeface="楷体_GB2312" pitchFamily="49" charset="-122"/>
                        <a:sym typeface="+mn-ea"/>
                      </a:endParaRPr>
                    </a:p>
                  </a:txBody>
                  <a:tcPr marL="38100" marR="38100" marT="38100" marB="38100" anchor="ctr">
                    <a:lnL w="12700" cap="flat" cmpd="sng">
                      <a:solidFill>
                        <a:schemeClr val="tx1"/>
                      </a:solidFill>
                      <a:prstDash val="solid"/>
                      <a:headEnd type="none" w="med" len="med"/>
                      <a:tailEnd type="none" w="med" len="med"/>
                    </a:lnL>
                    <a:lnR w="57150" cap="flat" cmpd="sng">
                      <a:solidFill>
                        <a:srgbClr val="990099"/>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CCFF"/>
                    </a:solidFill>
                  </a:tcPr>
                </a:tc>
              </a:tr>
              <a:tr h="71945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b="1" dirty="0">
                          <a:solidFill>
                            <a:srgbClr val="FF3300"/>
                          </a:solidFill>
                          <a:ea typeface="楷体_GB2312" pitchFamily="49" charset="-122"/>
                        </a:rPr>
                        <a:t>墨家</a:t>
                      </a:r>
                      <a:endParaRPr lang="zh-CN" altLang="en-US" b="1">
                        <a:solidFill>
                          <a:srgbClr val="FF3300"/>
                        </a:solidFill>
                        <a:ea typeface="楷体_GB2312" pitchFamily="49" charset="-122"/>
                      </a:endParaRPr>
                    </a:p>
                  </a:txBody>
                  <a:tcPr marL="38100" marR="38100" marT="38100" marB="38100" anchor="ctr" anchorCtr="1">
                    <a:lnL w="57150" cap="flat" cmpd="sng">
                      <a:solidFill>
                        <a:srgbClr val="990099"/>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CCFF"/>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400" b="1" dirty="0">
                          <a:solidFill>
                            <a:schemeClr val="accent2"/>
                          </a:solidFill>
                          <a:ea typeface="楷体_GB2312" pitchFamily="49" charset="-122"/>
                        </a:rPr>
                        <a:t>墨子</a:t>
                      </a:r>
                      <a:endParaRPr lang="zh-CN" altLang="en-US" sz="2400" b="1" dirty="0">
                        <a:solidFill>
                          <a:schemeClr val="accent2"/>
                        </a:solidFill>
                        <a:ea typeface="楷体_GB2312" pitchFamily="49" charset="-122"/>
                      </a:endParaRPr>
                    </a:p>
                  </a:txBody>
                  <a:tcPr marL="38100" marR="38100" marT="38100" marB="381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CCFF"/>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400" b="1" dirty="0">
                          <a:solidFill>
                            <a:schemeClr val="accent2"/>
                          </a:solidFill>
                          <a:ea typeface="楷体_GB2312" pitchFamily="49" charset="-122"/>
                        </a:rPr>
                        <a:t>战国</a:t>
                      </a:r>
                      <a:endParaRPr lang="zh-CN" altLang="en-US" sz="2400" b="1" dirty="0">
                        <a:solidFill>
                          <a:schemeClr val="accent2"/>
                        </a:solidFill>
                        <a:ea typeface="楷体_GB2312" pitchFamily="49" charset="-122"/>
                      </a:endParaRPr>
                    </a:p>
                  </a:txBody>
                  <a:tcPr marL="38100" marR="38100" marT="38100" marB="381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CCFF"/>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spcBef>
                          <a:spcPct val="0"/>
                        </a:spcBef>
                        <a:buNone/>
                      </a:pPr>
                      <a:r>
                        <a:rPr lang="en-US" altLang="zh-CN" sz="2000" b="1" dirty="0">
                          <a:ea typeface="楷体_GB2312" pitchFamily="49" charset="-122"/>
                        </a:rPr>
                        <a:t>“</a:t>
                      </a:r>
                      <a:r>
                        <a:rPr lang="zh-CN" altLang="en-US" sz="2000" b="1" dirty="0">
                          <a:ea typeface="楷体_GB2312" pitchFamily="49" charset="-122"/>
                        </a:rPr>
                        <a:t>兼爱”、“非攻”；尚贤；提倡节俭</a:t>
                      </a:r>
                      <a:endParaRPr lang="zh-CN" altLang="en-US" sz="2000" b="1" dirty="0">
                        <a:ea typeface="楷体_GB2312" pitchFamily="49" charset="-122"/>
                      </a:endParaRPr>
                    </a:p>
                  </a:txBody>
                  <a:tcPr marL="38100" marR="38100" marT="38100" marB="38100" anchor="ctr">
                    <a:lnL w="12700" cap="flat" cmpd="sng">
                      <a:solidFill>
                        <a:schemeClr val="tx1"/>
                      </a:solidFill>
                      <a:prstDash val="solid"/>
                      <a:headEnd type="none" w="med" len="med"/>
                      <a:tailEnd type="none" w="med" len="med"/>
                    </a:lnL>
                    <a:lnR w="57150" cap="flat" cmpd="sng">
                      <a:solidFill>
                        <a:srgbClr val="990099"/>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CCFF"/>
                    </a:solidFill>
                  </a:tcPr>
                </a:tc>
              </a:tr>
              <a:tr h="719455">
                <a:tc rowSpan="2">
                  <a:txBody>
                    <a:bodyPr/>
                    <a:p>
                      <a:pPr marL="0" lvl="0" indent="0">
                        <a:buNone/>
                      </a:pPr>
                      <a:r>
                        <a:rPr lang="zh-CN" altLang="en-US" sz="2400" b="1" u="none" baseline="0" dirty="0">
                          <a:solidFill>
                            <a:srgbClr val="FF3300"/>
                          </a:solidFill>
                          <a:latin typeface="Times New Roman" panose="02020603050405020304" pitchFamily="18" charset="0"/>
                          <a:ea typeface="楷体_GB2312" pitchFamily="49" charset="-122"/>
                        </a:rPr>
                        <a:t>道家</a:t>
                      </a:r>
                      <a:endParaRPr lang="zh-CN" altLang="en-US" b="1">
                        <a:solidFill>
                          <a:srgbClr val="FF3300"/>
                        </a:solidFill>
                        <a:ea typeface="楷体_GB2312" pitchFamily="49" charset="-122"/>
                      </a:endParaRPr>
                    </a:p>
                  </a:txBody>
                  <a:tcPr marL="38100" marR="38100" marT="38100" marB="38100" anchor="ctr" anchorCtr="1">
                    <a:lnL w="57150" cap="flat" cmpd="sng">
                      <a:solidFill>
                        <a:srgbClr val="990099"/>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CCFF"/>
                    </a:solidFill>
                  </a:tcPr>
                </a:tc>
                <a:tc>
                  <a:txBody>
                    <a:bodyPr/>
                    <a:p>
                      <a:pPr marL="0" lvl="0" indent="0">
                        <a:buNone/>
                      </a:pPr>
                      <a:r>
                        <a:rPr lang="zh-CN" altLang="en-US" sz="2400" b="1" dirty="0">
                          <a:solidFill>
                            <a:schemeClr val="accent2"/>
                          </a:solidFill>
                          <a:ea typeface="楷体_GB2312" pitchFamily="49" charset="-122"/>
                        </a:rPr>
                        <a:t>老子</a:t>
                      </a:r>
                      <a:endParaRPr lang="zh-CN" altLang="en-US" sz="2400" b="1" dirty="0">
                        <a:solidFill>
                          <a:schemeClr val="accent2"/>
                        </a:solidFill>
                        <a:ea typeface="楷体_GB2312" pitchFamily="49" charset="-122"/>
                      </a:endParaRPr>
                    </a:p>
                  </a:txBody>
                  <a:tcPr marL="38100" marR="38100" marT="38100" marB="381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2">
                        <a:lumMod val="20000"/>
                        <a:lumOff val="80000"/>
                      </a:schemeClr>
                    </a:solidFill>
                  </a:tcPr>
                </a:tc>
                <a:tc>
                  <a:txBody>
                    <a:bodyPr/>
                    <a:p>
                      <a:pPr marL="0" lvl="0" indent="0">
                        <a:buNone/>
                      </a:pPr>
                      <a:r>
                        <a:rPr lang="zh-CN" altLang="en-US" sz="2400" b="1" dirty="0">
                          <a:solidFill>
                            <a:schemeClr val="accent2"/>
                          </a:solidFill>
                          <a:ea typeface="楷体_GB2312" pitchFamily="49" charset="-122"/>
                        </a:rPr>
                        <a:t>春秋</a:t>
                      </a:r>
                      <a:endParaRPr lang="zh-CN" altLang="en-US" sz="2400" b="1" dirty="0">
                        <a:solidFill>
                          <a:schemeClr val="accent2"/>
                        </a:solidFill>
                        <a:ea typeface="楷体_GB2312" pitchFamily="49" charset="-122"/>
                      </a:endParaRPr>
                    </a:p>
                  </a:txBody>
                  <a:tcPr marL="38100" marR="38100" marT="38100" marB="381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2">
                        <a:lumMod val="20000"/>
                        <a:lumOff val="80000"/>
                      </a:schemeClr>
                    </a:solidFill>
                  </a:tcPr>
                </a:tc>
                <a:tc>
                  <a:txBody>
                    <a:bodyPr/>
                    <a:p>
                      <a:pPr marL="0" lvl="0" indent="0">
                        <a:spcBef>
                          <a:spcPct val="0"/>
                        </a:spcBef>
                        <a:buNone/>
                      </a:pPr>
                      <a:r>
                        <a:rPr lang="zh-CN" altLang="en-US" sz="2000" b="1" dirty="0">
                          <a:ea typeface="楷体_GB2312" pitchFamily="49" charset="-122"/>
                        </a:rPr>
                        <a:t>道是万物本原；朴素辩证法；主张顺其自然，无为而治</a:t>
                      </a:r>
                      <a:endParaRPr lang="zh-CN" altLang="en-US" sz="2000" b="1" dirty="0">
                        <a:ea typeface="楷体_GB2312" pitchFamily="49" charset="-122"/>
                      </a:endParaRPr>
                    </a:p>
                  </a:txBody>
                  <a:tcPr marL="38100" marR="38100" marT="38100" marB="38100" anchor="ctr">
                    <a:lnL w="12700" cap="flat" cmpd="sng">
                      <a:solidFill>
                        <a:schemeClr val="tx1"/>
                      </a:solidFill>
                      <a:prstDash val="solid"/>
                      <a:headEnd type="none" w="med" len="med"/>
                      <a:tailEnd type="none" w="med" len="med"/>
                    </a:lnL>
                    <a:lnR w="57150" cap="flat" cmpd="sng">
                      <a:solidFill>
                        <a:srgbClr val="990099"/>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2">
                        <a:lumMod val="20000"/>
                        <a:lumOff val="80000"/>
                      </a:schemeClr>
                    </a:solidFill>
                  </a:tcPr>
                </a:tc>
              </a:tr>
              <a:tr h="719455">
                <a:tc vMerge="1">
                  <a:tcPr marL="38100" marR="38100" marT="38100" marB="38100" anchor="ctr" anchorCtr="1">
                    <a:lnL w="57150" cap="flat" cmpd="sng">
                      <a:solidFill>
                        <a:srgbClr val="990099"/>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lnTlToBr>
                      <a:noFill/>
                    </a:lnTlToBr>
                    <a:lnBlToTr>
                      <a:noFill/>
                    </a:lnBlToTr>
                    <a:solidFill>
                      <a:srgbClr val="CCCCFF"/>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400" b="1" dirty="0">
                          <a:solidFill>
                            <a:schemeClr val="accent2"/>
                          </a:solidFill>
                          <a:ea typeface="楷体_GB2312" pitchFamily="49" charset="-122"/>
                        </a:rPr>
                        <a:t>庄子</a:t>
                      </a:r>
                      <a:endParaRPr lang="zh-CN" altLang="en-US" sz="2400" b="1" dirty="0">
                        <a:solidFill>
                          <a:schemeClr val="accent2"/>
                        </a:solidFill>
                        <a:ea typeface="楷体_GB2312" pitchFamily="49" charset="-122"/>
                      </a:endParaRPr>
                    </a:p>
                  </a:txBody>
                  <a:tcPr marL="38100" marR="38100" marT="38100" marB="381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CCFF"/>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400" b="1" dirty="0">
                          <a:solidFill>
                            <a:schemeClr val="accent2"/>
                          </a:solidFill>
                          <a:ea typeface="楷体_GB2312" pitchFamily="49" charset="-122"/>
                        </a:rPr>
                        <a:t>战国</a:t>
                      </a:r>
                      <a:endParaRPr lang="zh-CN" altLang="en-US" sz="2400" b="1" dirty="0">
                        <a:solidFill>
                          <a:schemeClr val="accent2"/>
                        </a:solidFill>
                        <a:ea typeface="楷体_GB2312" pitchFamily="49" charset="-122"/>
                      </a:endParaRPr>
                    </a:p>
                  </a:txBody>
                  <a:tcPr marL="38100" marR="38100" marT="38100" marB="381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CCFF"/>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spcBef>
                          <a:spcPct val="0"/>
                        </a:spcBef>
                        <a:buNone/>
                      </a:pPr>
                      <a:r>
                        <a:rPr lang="zh-CN" altLang="en-US" sz="2000" b="1" dirty="0">
                          <a:ea typeface="楷体_GB2312" pitchFamily="49" charset="-122"/>
                        </a:rPr>
                        <a:t>崇尚逍遥自由</a:t>
                      </a:r>
                      <a:endParaRPr lang="zh-CN" altLang="en-US" sz="2000" b="1" dirty="0">
                        <a:ea typeface="楷体_GB2312" pitchFamily="49" charset="-122"/>
                      </a:endParaRPr>
                    </a:p>
                  </a:txBody>
                  <a:tcPr marL="38100" marR="38100" marT="38100" marB="38100" anchor="ctr">
                    <a:lnL w="12700" cap="flat" cmpd="sng">
                      <a:solidFill>
                        <a:schemeClr val="tx1"/>
                      </a:solidFill>
                      <a:prstDash val="solid"/>
                      <a:headEnd type="none" w="med" len="med"/>
                      <a:tailEnd type="none" w="med" len="med"/>
                    </a:lnL>
                    <a:lnR w="57150" cap="flat" cmpd="sng">
                      <a:solidFill>
                        <a:srgbClr val="990099"/>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CCFF"/>
                    </a:solidFill>
                  </a:tcPr>
                </a:tc>
              </a:tr>
              <a:tr h="71945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400" b="1" dirty="0">
                          <a:solidFill>
                            <a:srgbClr val="FF3300"/>
                          </a:solidFill>
                          <a:ea typeface="楷体_GB2312" pitchFamily="49" charset="-122"/>
                        </a:rPr>
                        <a:t>法家</a:t>
                      </a:r>
                      <a:endParaRPr lang="zh-CN" altLang="en-US" sz="2400" b="1" dirty="0">
                        <a:solidFill>
                          <a:srgbClr val="FF3300"/>
                        </a:solidFill>
                        <a:ea typeface="楷体_GB2312" pitchFamily="49" charset="-122"/>
                      </a:endParaRPr>
                    </a:p>
                  </a:txBody>
                  <a:tcPr marL="38100" marR="38100" marT="38100" marB="38100" anchor="ctr" anchorCtr="1">
                    <a:lnL w="57150" cap="flat" cmpd="sng">
                      <a:solidFill>
                        <a:srgbClr val="990099"/>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CCFF"/>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400" b="1" dirty="0">
                          <a:solidFill>
                            <a:schemeClr val="accent2"/>
                          </a:solidFill>
                          <a:ea typeface="楷体_GB2312" pitchFamily="49" charset="-122"/>
                        </a:rPr>
                        <a:t>韩非</a:t>
                      </a:r>
                      <a:endParaRPr lang="zh-CN" altLang="en-US" sz="2400" b="1" dirty="0">
                        <a:solidFill>
                          <a:schemeClr val="accent2"/>
                        </a:solidFill>
                        <a:ea typeface="楷体_GB2312" pitchFamily="49" charset="-122"/>
                      </a:endParaRPr>
                    </a:p>
                  </a:txBody>
                  <a:tcPr marL="38100" marR="38100" marT="38100" marB="381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CCFF"/>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400" b="1" dirty="0">
                          <a:solidFill>
                            <a:schemeClr val="accent2"/>
                          </a:solidFill>
                          <a:ea typeface="楷体_GB2312" pitchFamily="49" charset="-122"/>
                        </a:rPr>
                        <a:t>战国</a:t>
                      </a:r>
                      <a:endParaRPr lang="zh-CN" altLang="en-US" sz="2400" b="1" dirty="0">
                        <a:solidFill>
                          <a:schemeClr val="accent2"/>
                        </a:solidFill>
                        <a:ea typeface="楷体_GB2312" pitchFamily="49" charset="-122"/>
                      </a:endParaRPr>
                    </a:p>
                  </a:txBody>
                  <a:tcPr marL="38100" marR="38100" marT="38100" marB="381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CCFF"/>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spcBef>
                          <a:spcPct val="0"/>
                        </a:spcBef>
                        <a:buNone/>
                      </a:pPr>
                      <a:r>
                        <a:rPr lang="zh-CN" altLang="en-US" sz="2000" b="1" dirty="0">
                          <a:ea typeface="楷体_GB2312" pitchFamily="49" charset="-122"/>
                        </a:rPr>
                        <a:t>主张改革；主张建立君主专制中央集权；以法治国</a:t>
                      </a:r>
                      <a:endParaRPr lang="zh-CN" altLang="en-US" sz="2000" b="1" dirty="0">
                        <a:ea typeface="楷体_GB2312" pitchFamily="49" charset="-122"/>
                      </a:endParaRPr>
                    </a:p>
                  </a:txBody>
                  <a:tcPr marL="38100" marR="38100" marT="38100" marB="38100" anchor="ctr">
                    <a:lnL w="12700" cap="flat" cmpd="sng">
                      <a:solidFill>
                        <a:schemeClr val="tx1"/>
                      </a:solidFill>
                      <a:prstDash val="solid"/>
                      <a:headEnd type="none" w="med" len="med"/>
                      <a:tailEnd type="none" w="med" len="med"/>
                    </a:lnL>
                    <a:lnR w="57150" cap="flat" cmpd="sng">
                      <a:solidFill>
                        <a:srgbClr val="990099"/>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CCFF"/>
                    </a:solidFill>
                  </a:tcPr>
                </a:tc>
              </a:tr>
              <a:tr h="71945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b="1" dirty="0">
                          <a:solidFill>
                            <a:srgbClr val="FF3300"/>
                          </a:solidFill>
                          <a:ea typeface="楷体_GB2312" pitchFamily="49" charset="-122"/>
                        </a:rPr>
                        <a:t>阴阳家</a:t>
                      </a:r>
                      <a:endParaRPr lang="zh-CN" altLang="en-US" sz="1800" b="1" dirty="0">
                        <a:solidFill>
                          <a:srgbClr val="FF3300"/>
                        </a:solidFill>
                        <a:ea typeface="楷体_GB2312" pitchFamily="49" charset="-122"/>
                      </a:endParaRPr>
                    </a:p>
                  </a:txBody>
                  <a:tcPr marL="38100" marR="38100" marT="38100" marB="38100" anchor="ctr" anchorCtr="1">
                    <a:lnL w="57150" cap="flat" cmpd="sng">
                      <a:solidFill>
                        <a:srgbClr val="990099"/>
                      </a:solidFill>
                      <a:prstDash val="solid"/>
                      <a:headEnd type="none" w="med" len="med"/>
                      <a:tailEnd type="none" w="med" len="med"/>
                    </a:lnL>
                    <a:lnR w="12700" cap="flat" cmpd="sng">
                      <a:solidFill>
                        <a:schemeClr val="tx1"/>
                      </a:solidFill>
                      <a:prstDash val="solid"/>
                      <a:headEnd type="none" w="med" len="med"/>
                      <a:tailEnd type="none" w="med" len="med"/>
                    </a:lnR>
                    <a:lnB w="57150" cap="flat" cmpd="sng">
                      <a:solidFill>
                        <a:srgbClr val="990099"/>
                      </a:solidFill>
                      <a:prstDash val="solid"/>
                      <a:headEnd type="none" w="med" len="med"/>
                      <a:tailEnd type="none" w="med" len="med"/>
                    </a:lnB>
                    <a:lnTlToBr>
                      <a:noFill/>
                    </a:lnTlToBr>
                    <a:lnBlToTr>
                      <a:noFill/>
                    </a:lnBlToTr>
                    <a:solidFill>
                      <a:srgbClr val="CCCCFF"/>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400" b="1" dirty="0">
                          <a:solidFill>
                            <a:schemeClr val="accent2"/>
                          </a:solidFill>
                          <a:ea typeface="楷体_GB2312" pitchFamily="49" charset="-122"/>
                        </a:rPr>
                        <a:t>邹衍</a:t>
                      </a:r>
                      <a:endParaRPr lang="zh-CN" altLang="en-US" sz="2400" b="1" dirty="0">
                        <a:solidFill>
                          <a:schemeClr val="accent2"/>
                        </a:solidFill>
                        <a:ea typeface="楷体_GB2312" pitchFamily="49" charset="-122"/>
                      </a:endParaRPr>
                    </a:p>
                  </a:txBody>
                  <a:tcPr marL="38100" marR="38100" marT="38100" marB="381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57150" cap="flat" cmpd="sng">
                      <a:solidFill>
                        <a:srgbClr val="990099"/>
                      </a:solidFill>
                      <a:prstDash val="solid"/>
                      <a:headEnd type="none" w="med" len="med"/>
                      <a:tailEnd type="none" w="med" len="med"/>
                    </a:lnB>
                    <a:lnTlToBr>
                      <a:noFill/>
                    </a:lnTlToBr>
                    <a:lnBlToTr>
                      <a:noFill/>
                    </a:lnBlToTr>
                    <a:solidFill>
                      <a:srgbClr val="CCCCFF"/>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400" b="1" dirty="0">
                          <a:solidFill>
                            <a:schemeClr val="accent2"/>
                          </a:solidFill>
                          <a:ea typeface="楷体_GB2312" pitchFamily="49" charset="-122"/>
                        </a:rPr>
                        <a:t>战国</a:t>
                      </a:r>
                      <a:endParaRPr lang="zh-CN" altLang="en-US" sz="2400" b="1" dirty="0">
                        <a:solidFill>
                          <a:schemeClr val="accent2"/>
                        </a:solidFill>
                        <a:ea typeface="楷体_GB2312" pitchFamily="49" charset="-122"/>
                      </a:endParaRPr>
                    </a:p>
                  </a:txBody>
                  <a:tcPr marL="38100" marR="38100" marT="38100" marB="381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57150" cap="flat" cmpd="sng">
                      <a:solidFill>
                        <a:srgbClr val="990099"/>
                      </a:solidFill>
                      <a:prstDash val="solid"/>
                      <a:headEnd type="none" w="med" len="med"/>
                      <a:tailEnd type="none" w="med" len="med"/>
                    </a:lnB>
                    <a:lnTlToBr>
                      <a:noFill/>
                    </a:lnTlToBr>
                    <a:lnBlToTr>
                      <a:noFill/>
                    </a:lnBlToTr>
                    <a:solidFill>
                      <a:srgbClr val="CCCCFF"/>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spcBef>
                          <a:spcPct val="0"/>
                        </a:spcBef>
                        <a:buNone/>
                      </a:pPr>
                      <a:r>
                        <a:rPr lang="zh-CN" altLang="en-US" sz="2000" b="1" dirty="0">
                          <a:ea typeface="楷体_GB2312" pitchFamily="49" charset="-122"/>
                        </a:rPr>
                        <a:t>认为五行间相互促进相互制约，提出</a:t>
                      </a:r>
                      <a:r>
                        <a:rPr lang="en-US" altLang="zh-CN" sz="2000" b="1" dirty="0">
                          <a:ea typeface="楷体_GB2312" pitchFamily="49" charset="-122"/>
                        </a:rPr>
                        <a:t>“</a:t>
                      </a:r>
                      <a:r>
                        <a:rPr lang="zh-CN" altLang="en-US" sz="2000" b="1" dirty="0">
                          <a:ea typeface="楷体_GB2312" pitchFamily="49" charset="-122"/>
                        </a:rPr>
                        <a:t>相生相胜</a:t>
                      </a:r>
                      <a:r>
                        <a:rPr lang="en-US" altLang="zh-CN" sz="2000" b="1" dirty="0">
                          <a:ea typeface="楷体_GB2312" pitchFamily="49" charset="-122"/>
                        </a:rPr>
                        <a:t>”</a:t>
                      </a:r>
                      <a:r>
                        <a:rPr lang="zh-CN" altLang="en-US" sz="2000" b="1" dirty="0">
                          <a:ea typeface="楷体_GB2312" pitchFamily="49" charset="-122"/>
                        </a:rPr>
                        <a:t>理论</a:t>
                      </a:r>
                      <a:endParaRPr lang="zh-CN" altLang="en-US" sz="2000" b="1" dirty="0">
                        <a:ea typeface="楷体_GB2312" pitchFamily="49" charset="-122"/>
                      </a:endParaRPr>
                    </a:p>
                  </a:txBody>
                  <a:tcPr marL="38100" marR="38100" marT="38100" marB="38100" anchor="ctr">
                    <a:lnL w="12700" cap="flat" cmpd="sng">
                      <a:solidFill>
                        <a:schemeClr val="tx1"/>
                      </a:solidFill>
                      <a:prstDash val="solid"/>
                      <a:headEnd type="none" w="med" len="med"/>
                      <a:tailEnd type="none" w="med" len="med"/>
                    </a:lnL>
                    <a:lnR w="57150" cap="flat" cmpd="sng">
                      <a:solidFill>
                        <a:srgbClr val="990099"/>
                      </a:solidFill>
                      <a:prstDash val="solid"/>
                      <a:headEnd type="none" w="med" len="med"/>
                      <a:tailEnd type="none" w="med" len="med"/>
                    </a:lnR>
                    <a:lnT w="12700" cap="flat" cmpd="sng">
                      <a:solidFill>
                        <a:schemeClr val="tx1"/>
                      </a:solidFill>
                      <a:prstDash val="solid"/>
                      <a:headEnd type="none" w="med" len="med"/>
                      <a:tailEnd type="none" w="med" len="med"/>
                    </a:lnT>
                    <a:lnB w="57150" cap="flat" cmpd="sng">
                      <a:solidFill>
                        <a:srgbClr val="990099"/>
                      </a:solidFill>
                      <a:prstDash val="solid"/>
                      <a:headEnd type="none" w="med" len="med"/>
                      <a:tailEnd type="none" w="med" len="med"/>
                    </a:lnB>
                    <a:lnTlToBr>
                      <a:noFill/>
                    </a:lnTlToBr>
                    <a:lnBlToTr>
                      <a:noFill/>
                    </a:lnBlToTr>
                    <a:solidFill>
                      <a:srgbClr val="CCCCFF"/>
                    </a:solidFill>
                  </a:tcPr>
                </a:tc>
              </a:tr>
            </a:tbl>
          </a:graphicData>
        </a:graphic>
      </p:graphicFrame>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92784" y="817232"/>
            <a:ext cx="7358114" cy="1569660"/>
          </a:xfrm>
          <a:prstGeom prst="rect">
            <a:avLst/>
          </a:prstGeom>
          <a:noFill/>
        </p:spPr>
        <p:txBody>
          <a:bodyPr wrap="square" rtlCol="0">
            <a:spAutoFit/>
          </a:bodyPr>
          <a:lstStyle/>
          <a:p>
            <a:r>
              <a:rPr lang="zh-CN" altLang="en-US" sz="4800" dirty="0" smtClean="0">
                <a:solidFill>
                  <a:schemeClr val="bg1"/>
                </a:solidFill>
              </a:rPr>
              <a:t>                    第</a:t>
            </a:r>
            <a:r>
              <a:rPr lang="en-US" altLang="zh-CN" sz="4800" dirty="0" smtClean="0">
                <a:solidFill>
                  <a:schemeClr val="bg1"/>
                </a:solidFill>
              </a:rPr>
              <a:t>3</a:t>
            </a:r>
            <a:r>
              <a:rPr lang="zh-CN" altLang="en-US" sz="4800" dirty="0" smtClean="0">
                <a:solidFill>
                  <a:schemeClr val="bg1"/>
                </a:solidFill>
              </a:rPr>
              <a:t>课 </a:t>
            </a:r>
            <a:endParaRPr lang="en-US" altLang="zh-CN" sz="4800" dirty="0" smtClean="0">
              <a:solidFill>
                <a:schemeClr val="bg1"/>
              </a:solidFill>
            </a:endParaRPr>
          </a:p>
          <a:p>
            <a:r>
              <a:rPr lang="zh-CN" altLang="en-US" sz="4800" dirty="0" smtClean="0">
                <a:solidFill>
                  <a:schemeClr val="bg1"/>
                </a:solidFill>
              </a:rPr>
              <a:t>秦统一多民族国家的建立</a:t>
            </a:r>
            <a:endParaRPr lang="zh-CN" altLang="en-US" sz="4800" dirty="0">
              <a:solidFill>
                <a:schemeClr val="bg1"/>
              </a:solidFill>
            </a:endParaRPr>
          </a:p>
        </p:txBody>
      </p:sp>
      <p:sp>
        <p:nvSpPr>
          <p:cNvPr id="7" name="TextBox 6"/>
          <p:cNvSpPr txBox="1"/>
          <p:nvPr/>
        </p:nvSpPr>
        <p:spPr>
          <a:xfrm>
            <a:off x="214282" y="214290"/>
            <a:ext cx="3214710" cy="461665"/>
          </a:xfrm>
          <a:prstGeom prst="rect">
            <a:avLst/>
          </a:prstGeom>
          <a:noFill/>
        </p:spPr>
        <p:txBody>
          <a:bodyPr wrap="square" rtlCol="0">
            <a:spAutoFit/>
          </a:bodyPr>
          <a:lstStyle/>
          <a:p>
            <a:r>
              <a:rPr lang="zh-CN" altLang="en-US" sz="2400" dirty="0" smtClean="0">
                <a:solidFill>
                  <a:schemeClr val="bg1"/>
                </a:solidFill>
              </a:rPr>
              <a:t>中外历史纲要（上）</a:t>
            </a:r>
            <a:endParaRPr lang="zh-CN" altLang="en-US" sz="2400" dirty="0" smtClean="0">
              <a:solidFill>
                <a:schemeClr val="bg1"/>
              </a:solidFill>
            </a:endParaRPr>
          </a:p>
        </p:txBody>
      </p:sp>
      <p:sp>
        <p:nvSpPr>
          <p:cNvPr id="8" name="文本框 1"/>
          <p:cNvSpPr txBox="1"/>
          <p:nvPr/>
        </p:nvSpPr>
        <p:spPr>
          <a:xfrm>
            <a:off x="428596" y="2386967"/>
            <a:ext cx="8286808" cy="1938020"/>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a:lstStyle>
          <a:p>
            <a:r>
              <a:rPr lang="zh-CN" altLang="en-US" sz="2400" dirty="0">
                <a:solidFill>
                  <a:srgbClr val="FFFF00"/>
                </a:solidFill>
              </a:rPr>
              <a:t>课程目标：</a:t>
            </a:r>
            <a:endParaRPr lang="en-US" altLang="zh-CN" sz="2400" dirty="0">
              <a:solidFill>
                <a:srgbClr val="FFFF00"/>
              </a:solidFill>
            </a:endParaRPr>
          </a:p>
          <a:p>
            <a:r>
              <a:rPr lang="en-US" altLang="zh-CN" sz="2400" dirty="0">
                <a:solidFill>
                  <a:srgbClr val="FFFF00"/>
                </a:solidFill>
              </a:rPr>
              <a:t>1.</a:t>
            </a:r>
            <a:r>
              <a:rPr lang="zh-CN" altLang="zh-CN" sz="2400" dirty="0">
                <a:solidFill>
                  <a:srgbClr val="FFFF00"/>
                </a:solidFill>
              </a:rPr>
              <a:t>通过了解秦朝的统一业绩，认识统一多民族封建国家的建立及巩固在中国历史上的意义；</a:t>
            </a:r>
            <a:endParaRPr lang="en-US" altLang="zh-CN" sz="2400" dirty="0">
              <a:solidFill>
                <a:srgbClr val="FFFF00"/>
              </a:solidFill>
            </a:endParaRPr>
          </a:p>
          <a:p>
            <a:r>
              <a:rPr lang="en-US" altLang="zh-CN" sz="2400" dirty="0">
                <a:solidFill>
                  <a:srgbClr val="FFFF00"/>
                </a:solidFill>
              </a:rPr>
              <a:t>2.</a:t>
            </a:r>
            <a:r>
              <a:rPr lang="zh-CN" altLang="zh-CN" sz="2400" dirty="0">
                <a:solidFill>
                  <a:srgbClr val="FFFF00"/>
                </a:solidFill>
              </a:rPr>
              <a:t>通过了解秦时期的社会矛盾和农民起义， 认识秦朝崩溃的原因。</a:t>
            </a:r>
            <a:endParaRPr lang="zh-CN" altLang="en-US" sz="2400" dirty="0">
              <a:solidFill>
                <a:srgbClr val="FFFF00"/>
              </a:solidFill>
            </a:endParaRPr>
          </a:p>
        </p:txBody>
      </p:sp>
      <p:pic>
        <p:nvPicPr>
          <p:cNvPr id="4" name="Picture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9115" y="4324985"/>
            <a:ext cx="7712075" cy="219329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Box 5"/>
          <p:cNvSpPr txBox="1"/>
          <p:nvPr/>
        </p:nvSpPr>
        <p:spPr>
          <a:xfrm>
            <a:off x="297149" y="179047"/>
            <a:ext cx="3286148" cy="521970"/>
          </a:xfrm>
          <a:prstGeom prst="rect">
            <a:avLst/>
          </a:prstGeom>
          <a:noFill/>
        </p:spPr>
        <p:txBody>
          <a:bodyPr wrap="square" rtlCol="0">
            <a:spAutoFit/>
          </a:bodyPr>
          <a:p>
            <a:r>
              <a:rPr lang="en-US" altLang="zh-CN" sz="2800" dirty="0" smtClean="0">
                <a:solidFill>
                  <a:srgbClr val="FFFF00"/>
                </a:solidFill>
              </a:rPr>
              <a:t>3.1 </a:t>
            </a:r>
            <a:r>
              <a:rPr lang="zh-CN" altLang="en-US" sz="2800" dirty="0" smtClean="0">
                <a:solidFill>
                  <a:srgbClr val="FFFF00"/>
                </a:solidFill>
              </a:rPr>
              <a:t>秦的统一</a:t>
            </a:r>
            <a:endParaRPr lang="zh-CN" altLang="en-US" sz="2800" dirty="0">
              <a:solidFill>
                <a:srgbClr val="FFFF00"/>
              </a:solidFill>
            </a:endParaRPr>
          </a:p>
        </p:txBody>
      </p:sp>
      <p:sp>
        <p:nvSpPr>
          <p:cNvPr id="4" name="文本框 3"/>
          <p:cNvSpPr txBox="1"/>
          <p:nvPr/>
        </p:nvSpPr>
        <p:spPr>
          <a:xfrm>
            <a:off x="297180" y="764540"/>
            <a:ext cx="8479155" cy="2306955"/>
          </a:xfrm>
          <a:prstGeom prst="rect">
            <a:avLst/>
          </a:prstGeom>
          <a:noFill/>
        </p:spPr>
        <p:txBody>
          <a:bodyPr wrap="square" rtlCol="0" anchor="t">
            <a:spAutoFit/>
          </a:bodyPr>
          <a:p>
            <a:pPr indent="200025" fontAlgn="auto">
              <a:lnSpc>
                <a:spcPct val="100000"/>
              </a:lnSpc>
            </a:pPr>
            <a:r>
              <a:rPr lang="en-US" altLang="zh-CN" sz="2400" dirty="0">
                <a:solidFill>
                  <a:srgbClr val="FFFF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1</a:t>
            </a:r>
            <a:r>
              <a:rPr lang="zh-CN" altLang="en-US" sz="2400" dirty="0">
                <a:solidFill>
                  <a:srgbClr val="FFFF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、秦统一的背景：</a:t>
            </a:r>
            <a:endParaRPr lang="en-US" altLang="zh-CN" sz="2400" dirty="0">
              <a:solidFill>
                <a:schemeClr val="bg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indent="200025" fontAlgn="auto">
              <a:lnSpc>
                <a:spcPct val="100000"/>
              </a:lnSpc>
            </a:pPr>
            <a:r>
              <a:rPr lang="zh-CN" altLang="en-US" sz="2400" dirty="0">
                <a:solidFill>
                  <a:schemeClr val="bg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r>
              <a:rPr lang="en-US" altLang="zh-CN" sz="2400" dirty="0">
                <a:solidFill>
                  <a:schemeClr val="bg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1</a:t>
            </a:r>
            <a:r>
              <a:rPr lang="zh-CN" altLang="en-US" sz="2400" dirty="0">
                <a:solidFill>
                  <a:schemeClr val="bg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）战乱频繁、百姓渴望安定统一。</a:t>
            </a:r>
            <a:endParaRPr lang="en-US" altLang="zh-CN" sz="2400" dirty="0">
              <a:solidFill>
                <a:schemeClr val="bg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indent="200025" fontAlgn="auto">
              <a:lnSpc>
                <a:spcPct val="100000"/>
              </a:lnSpc>
            </a:pPr>
            <a:r>
              <a:rPr lang="zh-CN" altLang="en-US" sz="2400" dirty="0">
                <a:solidFill>
                  <a:schemeClr val="bg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r>
              <a:rPr lang="en-US" altLang="zh-CN" sz="2400" dirty="0">
                <a:solidFill>
                  <a:schemeClr val="bg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2</a:t>
            </a:r>
            <a:r>
              <a:rPr lang="zh-CN" altLang="en-US" sz="2400" dirty="0">
                <a:solidFill>
                  <a:schemeClr val="bg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）各地区经济的发展要求打破政治分裂所带来的阻碍</a:t>
            </a:r>
            <a:endParaRPr lang="en-US" altLang="zh-CN" sz="2400" dirty="0">
              <a:solidFill>
                <a:schemeClr val="bg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indent="200025" fontAlgn="auto">
              <a:lnSpc>
                <a:spcPct val="100000"/>
              </a:lnSpc>
            </a:pPr>
            <a:r>
              <a:rPr lang="zh-CN" altLang="en-US" sz="2400" dirty="0">
                <a:solidFill>
                  <a:schemeClr val="bg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r>
              <a:rPr lang="en-US" altLang="zh-CN" sz="2400" dirty="0">
                <a:solidFill>
                  <a:schemeClr val="bg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3</a:t>
            </a:r>
            <a:r>
              <a:rPr lang="zh-CN" altLang="en-US" sz="2400" dirty="0">
                <a:solidFill>
                  <a:schemeClr val="bg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）秦国地理位置优越、物质基础雄厚。</a:t>
            </a:r>
            <a:endParaRPr lang="zh-CN" altLang="en-US" sz="2400" dirty="0">
              <a:solidFill>
                <a:schemeClr val="bg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indent="200025" fontAlgn="auto">
              <a:lnSpc>
                <a:spcPct val="100000"/>
              </a:lnSpc>
            </a:pPr>
            <a:r>
              <a:rPr lang="zh-CN" altLang="en-US" sz="2400" dirty="0">
                <a:solidFill>
                  <a:schemeClr val="bg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r>
              <a:rPr lang="en-US" altLang="zh-CN" sz="2400" dirty="0">
                <a:solidFill>
                  <a:schemeClr val="bg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4</a:t>
            </a:r>
            <a:r>
              <a:rPr lang="zh-CN" altLang="en-US" sz="2400" dirty="0">
                <a:solidFill>
                  <a:schemeClr val="bg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）商鞅变法使秦国实力日益强盛。</a:t>
            </a:r>
            <a:endParaRPr lang="zh-CN" altLang="en-US" sz="2400" dirty="0">
              <a:solidFill>
                <a:schemeClr val="bg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indent="200025" fontAlgn="auto">
              <a:lnSpc>
                <a:spcPct val="100000"/>
              </a:lnSpc>
            </a:pPr>
            <a:r>
              <a:rPr lang="zh-CN" altLang="en-US" sz="2400" dirty="0">
                <a:solidFill>
                  <a:schemeClr val="bg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r>
              <a:rPr lang="en-US" altLang="zh-CN" sz="2400" dirty="0">
                <a:solidFill>
                  <a:schemeClr val="bg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5</a:t>
            </a:r>
            <a:r>
              <a:rPr lang="zh-CN" altLang="en-US" sz="2400" dirty="0">
                <a:solidFill>
                  <a:schemeClr val="bg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）秦王嬴政励精图治，广纳人才，积极策划。</a:t>
            </a:r>
            <a:endParaRPr lang="zh-CN" altLang="en-US" sz="2400" dirty="0">
              <a:solidFill>
                <a:schemeClr val="bg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pic>
        <p:nvPicPr>
          <p:cNvPr id="5" name="Picture 2" descr="秦灭六国"/>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238250" y="3531870"/>
            <a:ext cx="565912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565785" y="3071495"/>
            <a:ext cx="2773680" cy="460375"/>
          </a:xfrm>
          <a:prstGeom prst="rect">
            <a:avLst/>
          </a:prstGeom>
          <a:noFill/>
        </p:spPr>
        <p:txBody>
          <a:bodyPr wrap="none" rtlCol="0" anchor="t">
            <a:spAutoFit/>
          </a:bodyPr>
          <a:p>
            <a:r>
              <a:rPr lang="en-US" altLang="zh-CN" sz="2400" dirty="0">
                <a:solidFill>
                  <a:srgbClr val="FFFF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2</a:t>
            </a:r>
            <a:r>
              <a:rPr lang="zh-CN" altLang="en-US" sz="2400" dirty="0">
                <a:solidFill>
                  <a:srgbClr val="FFFF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、秦统一的过程：</a:t>
            </a:r>
            <a:endParaRPr lang="zh-CN" altLang="en-US"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Box 5"/>
          <p:cNvSpPr txBox="1"/>
          <p:nvPr/>
        </p:nvSpPr>
        <p:spPr>
          <a:xfrm>
            <a:off x="297149" y="179047"/>
            <a:ext cx="3286148" cy="521970"/>
          </a:xfrm>
          <a:prstGeom prst="rect">
            <a:avLst/>
          </a:prstGeom>
          <a:noFill/>
        </p:spPr>
        <p:txBody>
          <a:bodyPr wrap="square" rtlCol="0">
            <a:spAutoFit/>
          </a:bodyPr>
          <a:p>
            <a:r>
              <a:rPr lang="en-US" altLang="zh-CN" sz="2800" dirty="0" smtClean="0">
                <a:solidFill>
                  <a:srgbClr val="FFFF00"/>
                </a:solidFill>
              </a:rPr>
              <a:t>3.1 </a:t>
            </a:r>
            <a:r>
              <a:rPr lang="zh-CN" altLang="en-US" sz="2800" dirty="0" smtClean="0">
                <a:solidFill>
                  <a:srgbClr val="FFFF00"/>
                </a:solidFill>
              </a:rPr>
              <a:t>秦的统一</a:t>
            </a:r>
            <a:endParaRPr lang="zh-CN" altLang="en-US" sz="2800" dirty="0">
              <a:solidFill>
                <a:srgbClr val="FFFF00"/>
              </a:solidFill>
            </a:endParaRPr>
          </a:p>
        </p:txBody>
      </p:sp>
      <p:sp>
        <p:nvSpPr>
          <p:cNvPr id="4" name="TextBox 3"/>
          <p:cNvSpPr txBox="1"/>
          <p:nvPr/>
        </p:nvSpPr>
        <p:spPr>
          <a:xfrm>
            <a:off x="297150" y="701336"/>
            <a:ext cx="4214842" cy="460375"/>
          </a:xfrm>
          <a:prstGeom prst="rect">
            <a:avLst/>
          </a:prstGeom>
          <a:noFill/>
        </p:spPr>
        <p:txBody>
          <a:bodyPr wrap="square" rtlCol="0">
            <a:spAutoFit/>
          </a:bodyPr>
          <a:p>
            <a:r>
              <a:rPr lang="en-US" altLang="zh-CN" sz="2400" b="1" dirty="0" smtClean="0">
                <a:solidFill>
                  <a:srgbClr val="FFFF00"/>
                </a:solidFill>
              </a:rPr>
              <a:t>3</a:t>
            </a:r>
            <a:r>
              <a:rPr lang="zh-CN" altLang="en-US" sz="2400" b="1" dirty="0" smtClean="0">
                <a:solidFill>
                  <a:srgbClr val="FFFF00"/>
                </a:solidFill>
              </a:rPr>
              <a:t>、秦巩固统一的措施</a:t>
            </a:r>
            <a:endParaRPr lang="zh-CN" altLang="en-US" sz="2400" b="1" dirty="0">
              <a:solidFill>
                <a:srgbClr val="FFFF00"/>
              </a:solidFill>
            </a:endParaRPr>
          </a:p>
        </p:txBody>
      </p:sp>
      <p:graphicFrame>
        <p:nvGraphicFramePr>
          <p:cNvPr id="5" name="表格 4"/>
          <p:cNvGraphicFramePr/>
          <p:nvPr>
            <p:custDataLst>
              <p:tags r:id="rId1"/>
            </p:custDataLst>
          </p:nvPr>
        </p:nvGraphicFramePr>
        <p:xfrm>
          <a:off x="472440" y="1412875"/>
          <a:ext cx="8098155" cy="4356735"/>
        </p:xfrm>
        <a:graphic>
          <a:graphicData uri="http://schemas.openxmlformats.org/drawingml/2006/table">
            <a:tbl>
              <a:tblPr firstRow="1" bandRow="1">
                <a:tableStyleId>{5C22544A-7EE6-4342-B048-85BDC9FD1C3A}</a:tableStyleId>
              </a:tblPr>
              <a:tblGrid>
                <a:gridCol w="1028065"/>
                <a:gridCol w="5070475"/>
                <a:gridCol w="1999615"/>
              </a:tblGrid>
              <a:tr h="553720">
                <a:tc>
                  <a:txBody>
                    <a:bodyPr/>
                    <a:p>
                      <a:pPr>
                        <a:buNone/>
                      </a:pPr>
                      <a:r>
                        <a:rPr lang="zh-CN" altLang="en-US" sz="2400">
                          <a:solidFill>
                            <a:srgbClr val="FF0000"/>
                          </a:solidFill>
                        </a:rPr>
                        <a:t> 方面</a:t>
                      </a:r>
                      <a:endParaRPr lang="zh-CN" altLang="en-US" sz="2400">
                        <a:solidFill>
                          <a:srgbClr val="FF0000"/>
                        </a:solidFill>
                      </a:endParaRPr>
                    </a:p>
                  </a:txBody>
                  <a:tcPr>
                    <a:lnB w="12700" cmpd="sng">
                      <a:solidFill>
                        <a:schemeClr val="tx1"/>
                      </a:solidFill>
                      <a:prstDash val="solid"/>
                    </a:lnB>
                    <a:solidFill>
                      <a:schemeClr val="accent2">
                        <a:lumMod val="20000"/>
                        <a:lumOff val="80000"/>
                      </a:schemeClr>
                    </a:solidFill>
                  </a:tcPr>
                </a:tc>
                <a:tc>
                  <a:txBody>
                    <a:bodyPr/>
                    <a:p>
                      <a:pPr algn="ctr">
                        <a:buNone/>
                      </a:pPr>
                      <a:r>
                        <a:rPr lang="zh-CN" altLang="en-US" sz="2400">
                          <a:solidFill>
                            <a:srgbClr val="FF0000"/>
                          </a:solidFill>
                        </a:rPr>
                        <a:t>措施</a:t>
                      </a:r>
                      <a:endParaRPr lang="zh-CN" altLang="en-US" sz="2400">
                        <a:solidFill>
                          <a:srgbClr val="FF0000"/>
                        </a:solidFill>
                      </a:endParaRPr>
                    </a:p>
                  </a:txBody>
                  <a:tcPr>
                    <a:lnB w="12700" cmpd="sng">
                      <a:solidFill>
                        <a:schemeClr val="tx1"/>
                      </a:solidFill>
                      <a:prstDash val="solid"/>
                    </a:lnB>
                    <a:solidFill>
                      <a:schemeClr val="accent2">
                        <a:lumMod val="20000"/>
                        <a:lumOff val="80000"/>
                      </a:schemeClr>
                    </a:solidFill>
                  </a:tcPr>
                </a:tc>
                <a:tc>
                  <a:txBody>
                    <a:bodyPr/>
                    <a:p>
                      <a:pPr algn="ctr">
                        <a:buNone/>
                      </a:pPr>
                      <a:r>
                        <a:rPr lang="zh-CN" altLang="en-US" sz="2400">
                          <a:solidFill>
                            <a:srgbClr val="FF0000"/>
                          </a:solidFill>
                        </a:rPr>
                        <a:t>作用</a:t>
                      </a:r>
                      <a:endParaRPr lang="zh-CN" altLang="en-US" sz="2400">
                        <a:solidFill>
                          <a:srgbClr val="FF0000"/>
                        </a:solidFill>
                      </a:endParaRPr>
                    </a:p>
                  </a:txBody>
                  <a:tcPr>
                    <a:lnB w="12700" cmpd="sng">
                      <a:solidFill>
                        <a:schemeClr val="tx1"/>
                      </a:solidFill>
                      <a:prstDash val="solid"/>
                    </a:lnB>
                    <a:solidFill>
                      <a:schemeClr val="accent2">
                        <a:lumMod val="20000"/>
                        <a:lumOff val="80000"/>
                      </a:schemeClr>
                    </a:solidFill>
                  </a:tcPr>
                </a:tc>
              </a:tr>
              <a:tr h="980440">
                <a:tc>
                  <a:txBody>
                    <a:bodyPr/>
                    <a:p>
                      <a:pPr>
                        <a:buNone/>
                      </a:pPr>
                      <a:r>
                        <a:rPr lang="zh-CN" altLang="en-US" sz="2400"/>
                        <a:t>政治</a:t>
                      </a:r>
                      <a:endParaRPr lang="zh-CN" altLang="en-US" sz="24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c>
                  <a:txBody>
                    <a:bodyPr/>
                    <a:p>
                      <a:pPr>
                        <a:buNone/>
                      </a:pPr>
                      <a:r>
                        <a:rPr lang="en-US" altLang="zh-CN" sz="2000"/>
                        <a:t>1</a:t>
                      </a:r>
                      <a:r>
                        <a:rPr lang="zh-CN" altLang="en-US" sz="2000"/>
                        <a:t>、</a:t>
                      </a:r>
                      <a:r>
                        <a:rPr lang="zh-CN" altLang="en-US" sz="2000"/>
                        <a:t>建立君主专制中央集权制度：</a:t>
                      </a:r>
                      <a:endParaRPr lang="zh-CN" altLang="en-US" sz="2000"/>
                    </a:p>
                    <a:p>
                      <a:pPr>
                        <a:buNone/>
                      </a:pPr>
                      <a:r>
                        <a:rPr lang="zh-CN" altLang="en-US" sz="2000">
                          <a:latin typeface="Calibri" panose="020F0502020204030204" charset="0"/>
                        </a:rPr>
                        <a:t>①创立皇帝制度：皇权至上，皇位世袭。</a:t>
                      </a:r>
                      <a:endParaRPr lang="zh-CN" altLang="en-US" sz="2000">
                        <a:latin typeface="Calibri" panose="020F0502020204030204" charset="0"/>
                      </a:endParaRPr>
                    </a:p>
                    <a:p>
                      <a:pPr>
                        <a:buNone/>
                      </a:pPr>
                      <a:r>
                        <a:rPr lang="zh-CN" altLang="en-US" sz="2000">
                          <a:latin typeface="Calibri" panose="020F0502020204030204" charset="0"/>
                        </a:rPr>
                        <a:t>②设立三公九卿制：丞相、御史大夫、太尉</a:t>
                      </a:r>
                      <a:endParaRPr lang="zh-CN" altLang="en-US" sz="2000">
                        <a:latin typeface="Calibri" panose="020F0502020204030204" charset="0"/>
                      </a:endParaRPr>
                    </a:p>
                    <a:p>
                      <a:pPr>
                        <a:buNone/>
                      </a:pPr>
                      <a:r>
                        <a:rPr lang="zh-CN" altLang="en-US" sz="2000">
                          <a:latin typeface="Calibri" panose="020F0502020204030204" charset="0"/>
                        </a:rPr>
                        <a:t>③在全国推行郡县制，官吏由中央任免</a:t>
                      </a:r>
                      <a:endParaRPr lang="zh-CN" altLang="en-US" sz="2000">
                        <a:latin typeface="Calibri" panose="020F0502020204030204" charset="0"/>
                      </a:endParaRPr>
                    </a:p>
                    <a:p>
                      <a:pPr>
                        <a:buNone/>
                      </a:pPr>
                      <a:r>
                        <a:rPr lang="en-US" altLang="zh-CN" sz="2000">
                          <a:latin typeface="Calibri" panose="020F0502020204030204" charset="0"/>
                        </a:rPr>
                        <a:t>2</a:t>
                      </a:r>
                      <a:r>
                        <a:rPr lang="zh-CN" altLang="en-US" sz="2000">
                          <a:latin typeface="Calibri" panose="020F0502020204030204" charset="0"/>
                        </a:rPr>
                        <a:t>、颁行法律，编制户籍</a:t>
                      </a:r>
                      <a:endParaRPr lang="zh-CN" altLang="en-US" sz="2000">
                        <a:latin typeface="Calibri" panose="020F05020202040302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c rowSpan="4">
                  <a:txBody>
                    <a:bodyPr/>
                    <a:p>
                      <a:pPr>
                        <a:buNone/>
                      </a:pPr>
                      <a:r>
                        <a:rPr lang="en-US" altLang="zh-CN" b="1">
                          <a:solidFill>
                            <a:srgbClr val="FF0000"/>
                          </a:solidFill>
                        </a:rPr>
                        <a:t>1</a:t>
                      </a:r>
                      <a:r>
                        <a:rPr lang="zh-CN" altLang="en-US" b="1">
                          <a:solidFill>
                            <a:srgbClr val="FF0000"/>
                          </a:solidFill>
                        </a:rPr>
                        <a:t>、形成</a:t>
                      </a:r>
                      <a:r>
                        <a:rPr lang="zh-CN" altLang="en-US" sz="1800" b="1">
                          <a:solidFill>
                            <a:srgbClr val="FF0000"/>
                          </a:solidFill>
                          <a:sym typeface="+mn-ea"/>
                        </a:rPr>
                        <a:t>统一</a:t>
                      </a:r>
                      <a:r>
                        <a:rPr lang="zh-CN" altLang="en-US" b="1">
                          <a:solidFill>
                            <a:srgbClr val="FF0000"/>
                          </a:solidFill>
                        </a:rPr>
                        <a:t>中央集权国家，促进了各民族的交往交流交融，推动了统一多民族国家政治、经济、社会的发展</a:t>
                      </a:r>
                      <a:r>
                        <a:rPr lang="zh-CN" altLang="en-US">
                          <a:solidFill>
                            <a:srgbClr val="FF0000"/>
                          </a:solidFill>
                        </a:rPr>
                        <a:t>。</a:t>
                      </a:r>
                      <a:endParaRPr lang="zh-CN" altLang="en-US"/>
                    </a:p>
                    <a:p>
                      <a:pPr>
                        <a:buNone/>
                      </a:pPr>
                      <a:r>
                        <a:rPr lang="en-US" altLang="zh-CN"/>
                        <a:t>2</a:t>
                      </a:r>
                      <a:r>
                        <a:rPr lang="zh-CN" altLang="en-US"/>
                        <a:t>、秦朝的政治制度奠定了中国古代王朝的制度基础，对后世影响深远。</a:t>
                      </a: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r>
              <a:tr h="708025">
                <a:tc>
                  <a:txBody>
                    <a:bodyPr/>
                    <a:p>
                      <a:pPr>
                        <a:buNone/>
                      </a:pPr>
                      <a:r>
                        <a:rPr lang="zh-CN" altLang="en-US" sz="2400"/>
                        <a:t>经济</a:t>
                      </a:r>
                      <a:endParaRPr lang="zh-CN" altLang="en-US" sz="24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c>
                  <a:txBody>
                    <a:bodyPr/>
                    <a:p>
                      <a:pPr>
                        <a:buNone/>
                      </a:pPr>
                      <a:r>
                        <a:rPr lang="zh-CN" altLang="en-US" sz="2000"/>
                        <a:t>统一车轨、统一度量衡、统一货币，修驰道、直道，建立全国交通网络。</a:t>
                      </a:r>
                      <a:endParaRPr lang="zh-CN" altLang="en-US" sz="20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r>
              <a:tr h="980440">
                <a:tc>
                  <a:txBody>
                    <a:bodyPr/>
                    <a:p>
                      <a:pPr>
                        <a:buNone/>
                      </a:pPr>
                      <a:r>
                        <a:rPr lang="zh-CN" altLang="en-US" sz="2400"/>
                        <a:t>思想</a:t>
                      </a:r>
                      <a:endParaRPr lang="zh-CN" altLang="en-US" sz="2400"/>
                    </a:p>
                    <a:p>
                      <a:pPr>
                        <a:buNone/>
                      </a:pPr>
                      <a:r>
                        <a:rPr lang="zh-CN" altLang="en-US" sz="2400"/>
                        <a:t>文化</a:t>
                      </a:r>
                      <a:endParaRPr lang="zh-CN" altLang="en-US" sz="24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c>
                  <a:txBody>
                    <a:bodyPr/>
                    <a:p>
                      <a:pPr>
                        <a:buNone/>
                      </a:pPr>
                      <a:r>
                        <a:rPr lang="zh-CN" altLang="en-US" sz="2000"/>
                        <a:t>统一文字；焚书坑儒</a:t>
                      </a:r>
                      <a:endParaRPr lang="zh-CN" altLang="en-US" sz="20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r>
              <a:tr h="499110">
                <a:tc>
                  <a:txBody>
                    <a:bodyPr/>
                    <a:p>
                      <a:pPr>
                        <a:buNone/>
                      </a:pPr>
                      <a:r>
                        <a:rPr lang="zh-CN" altLang="en-US" sz="2400"/>
                        <a:t>军事</a:t>
                      </a:r>
                      <a:endParaRPr lang="zh-CN" altLang="en-US" sz="24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c>
                  <a:txBody>
                    <a:bodyPr/>
                    <a:p>
                      <a:pPr>
                        <a:buNone/>
                      </a:pPr>
                      <a:r>
                        <a:rPr lang="zh-CN" altLang="en-US" sz="2000"/>
                        <a:t>北击匈奴，南征越族，打通西南夷；修长城。</a:t>
                      </a:r>
                      <a:endParaRPr lang="zh-CN" altLang="en-US" sz="20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87045" y="251460"/>
            <a:ext cx="8170545" cy="4154170"/>
          </a:xfrm>
          <a:prstGeom prst="rect">
            <a:avLst/>
          </a:prstGeom>
          <a:noFill/>
        </p:spPr>
        <p:txBody>
          <a:bodyPr wrap="square" rtlCol="0" anchor="t">
            <a:spAutoFit/>
          </a:bodyPr>
          <a:p>
            <a:pPr algn="just">
              <a:lnSpc>
                <a:spcPct val="95000"/>
              </a:lnSpc>
              <a:spcAft>
                <a:spcPts val="0"/>
              </a:spcAft>
            </a:pPr>
            <a:r>
              <a:rPr lang="zh-CN" altLang="en-US" sz="2400" dirty="0">
                <a:solidFill>
                  <a:schemeClr val="bg1"/>
                </a:solidFill>
                <a:latin typeface="+mn-ea"/>
                <a:ea typeface="微软繁隶书" pitchFamily="2" charset="-122"/>
                <a:sym typeface="+mn-ea"/>
              </a:rPr>
              <a:t>材料一：</a:t>
            </a:r>
            <a:r>
              <a:rPr lang="zh-CN" altLang="en-US" sz="2400" dirty="0">
                <a:solidFill>
                  <a:srgbClr val="FFFF00"/>
                </a:solidFill>
                <a:latin typeface="楷体" panose="02010609060101010101" charset="-122"/>
                <a:ea typeface="楷体" panose="02010609060101010101" charset="-122"/>
                <a:cs typeface="楷体" panose="02010609060101010101" charset="-122"/>
                <a:sym typeface="+mn-ea"/>
              </a:rPr>
              <a:t>丞相绾</a:t>
            </a:r>
            <a:r>
              <a:rPr lang="zh-CN" altLang="en-US" sz="2400" dirty="0">
                <a:solidFill>
                  <a:schemeClr val="bg1"/>
                </a:solidFill>
                <a:latin typeface="楷体" panose="02010609060101010101" charset="-122"/>
                <a:ea typeface="楷体" panose="02010609060101010101" charset="-122"/>
                <a:cs typeface="楷体" panose="02010609060101010101" charset="-122"/>
                <a:sym typeface="+mn-ea"/>
              </a:rPr>
              <a:t>等言：“诸侯初破，燕、齐、荆地远，不为置王，毋以填之。请立诸子，唯上幸许。</a:t>
            </a:r>
            <a:r>
              <a:rPr lang="zh-CN" altLang="en-US" sz="2400" dirty="0" smtClean="0">
                <a:solidFill>
                  <a:schemeClr val="bg1"/>
                </a:solidFill>
                <a:latin typeface="楷体" panose="02010609060101010101" charset="-122"/>
                <a:ea typeface="楷体" panose="02010609060101010101" charset="-122"/>
                <a:cs typeface="楷体" panose="02010609060101010101" charset="-122"/>
                <a:sym typeface="+mn-ea"/>
              </a:rPr>
              <a:t>”始</a:t>
            </a:r>
            <a:r>
              <a:rPr lang="zh-CN" altLang="en-US" sz="2400" dirty="0">
                <a:solidFill>
                  <a:schemeClr val="bg1"/>
                </a:solidFill>
                <a:latin typeface="楷体" panose="02010609060101010101" charset="-122"/>
                <a:ea typeface="楷体" panose="02010609060101010101" charset="-122"/>
                <a:cs typeface="楷体" panose="02010609060101010101" charset="-122"/>
                <a:sym typeface="+mn-ea"/>
              </a:rPr>
              <a:t>皇下其议於群臣，群臣皆以为便。</a:t>
            </a:r>
            <a:endParaRPr lang="en-US" altLang="zh-CN" sz="2400" dirty="0">
              <a:solidFill>
                <a:schemeClr val="bg1"/>
              </a:solidFill>
              <a:latin typeface="楷体" panose="02010609060101010101" charset="-122"/>
              <a:ea typeface="楷体" panose="02010609060101010101" charset="-122"/>
              <a:cs typeface="楷体" panose="02010609060101010101" charset="-122"/>
            </a:endParaRPr>
          </a:p>
          <a:p>
            <a:pPr algn="just">
              <a:lnSpc>
                <a:spcPct val="95000"/>
              </a:lnSpc>
              <a:spcAft>
                <a:spcPts val="0"/>
              </a:spcAft>
            </a:pPr>
            <a:r>
              <a:rPr lang="en-US" altLang="zh-CN" sz="2400" dirty="0">
                <a:solidFill>
                  <a:schemeClr val="bg1"/>
                </a:solidFill>
                <a:latin typeface="楷体" panose="02010609060101010101" charset="-122"/>
                <a:ea typeface="楷体" panose="02010609060101010101" charset="-122"/>
                <a:cs typeface="楷体" panose="02010609060101010101" charset="-122"/>
                <a:sym typeface="+mn-ea"/>
              </a:rPr>
              <a:t>    </a:t>
            </a:r>
            <a:r>
              <a:rPr lang="zh-CN" altLang="en-US" sz="2400" dirty="0">
                <a:solidFill>
                  <a:srgbClr val="FFFF00"/>
                </a:solidFill>
                <a:latin typeface="楷体" panose="02010609060101010101" charset="-122"/>
                <a:ea typeface="楷体" panose="02010609060101010101" charset="-122"/>
                <a:cs typeface="楷体" panose="02010609060101010101" charset="-122"/>
                <a:sym typeface="+mn-ea"/>
              </a:rPr>
              <a:t>廷尉李斯</a:t>
            </a:r>
            <a:r>
              <a:rPr lang="zh-CN" altLang="en-US" sz="2400" dirty="0">
                <a:solidFill>
                  <a:schemeClr val="bg1"/>
                </a:solidFill>
                <a:latin typeface="楷体" panose="02010609060101010101" charset="-122"/>
                <a:ea typeface="楷体" panose="02010609060101010101" charset="-122"/>
                <a:cs typeface="楷体" panose="02010609060101010101" charset="-122"/>
                <a:sym typeface="+mn-ea"/>
              </a:rPr>
              <a:t>议曰：“周文武所封子弟同姓甚众，然後属疏远，相攻击如仇雠，诸侯更相诛伐，周天子弗能禁止。今海内赖陛下神灵一统，皆为郡县，诸子功臣以公赋税重赏赐之，甚足易制。天下无异意，则安宁之术也。置诸侯不便。”</a:t>
            </a:r>
            <a:endParaRPr lang="en-US" altLang="zh-CN" sz="2400" dirty="0">
              <a:solidFill>
                <a:schemeClr val="bg1"/>
              </a:solidFill>
              <a:latin typeface="楷体" panose="02010609060101010101" charset="-122"/>
              <a:ea typeface="楷体" panose="02010609060101010101" charset="-122"/>
              <a:cs typeface="楷体" panose="02010609060101010101" charset="-122"/>
            </a:endParaRPr>
          </a:p>
          <a:p>
            <a:pPr algn="just">
              <a:lnSpc>
                <a:spcPct val="95000"/>
              </a:lnSpc>
              <a:spcAft>
                <a:spcPts val="0"/>
              </a:spcAft>
            </a:pPr>
            <a:r>
              <a:rPr lang="en-US" altLang="zh-CN" sz="2400" dirty="0">
                <a:solidFill>
                  <a:schemeClr val="bg1"/>
                </a:solidFill>
                <a:latin typeface="楷体" panose="02010609060101010101" charset="-122"/>
                <a:ea typeface="楷体" panose="02010609060101010101" charset="-122"/>
                <a:cs typeface="楷体" panose="02010609060101010101" charset="-122"/>
                <a:sym typeface="+mn-ea"/>
              </a:rPr>
              <a:t>    </a:t>
            </a:r>
            <a:r>
              <a:rPr lang="zh-CN" altLang="en-US" sz="2400" dirty="0">
                <a:solidFill>
                  <a:srgbClr val="FFFF00"/>
                </a:solidFill>
                <a:latin typeface="楷体" panose="02010609060101010101" charset="-122"/>
                <a:ea typeface="楷体" panose="02010609060101010101" charset="-122"/>
                <a:cs typeface="楷体" panose="02010609060101010101" charset="-122"/>
                <a:sym typeface="+mn-ea"/>
              </a:rPr>
              <a:t>始皇</a:t>
            </a:r>
            <a:r>
              <a:rPr lang="zh-CN" altLang="en-US" sz="2400" dirty="0">
                <a:solidFill>
                  <a:schemeClr val="bg1"/>
                </a:solidFill>
                <a:latin typeface="楷体" panose="02010609060101010101" charset="-122"/>
                <a:ea typeface="楷体" panose="02010609060101010101" charset="-122"/>
                <a:cs typeface="楷体" panose="02010609060101010101" charset="-122"/>
                <a:sym typeface="+mn-ea"/>
              </a:rPr>
              <a:t>曰</a:t>
            </a:r>
            <a:r>
              <a:rPr lang="zh-CN" altLang="en-US" sz="2400" dirty="0">
                <a:solidFill>
                  <a:schemeClr val="bg1"/>
                </a:solidFill>
                <a:latin typeface="楷体" panose="02010609060101010101" charset="-122"/>
                <a:ea typeface="楷体" panose="02010609060101010101" charset="-122"/>
                <a:cs typeface="楷体" panose="02010609060101010101" charset="-122"/>
                <a:sym typeface="+mn-ea"/>
              </a:rPr>
              <a:t>：“天下共苦战斗不休，以有侯王。赖宗庙，天下初定，又复立国，是树兵也，而求其宁息，岂不难哉！廷尉议是。</a:t>
            </a:r>
            <a:r>
              <a:rPr lang="zh-CN" altLang="en-US" sz="2400" dirty="0" smtClean="0">
                <a:solidFill>
                  <a:schemeClr val="bg1"/>
                </a:solidFill>
                <a:latin typeface="楷体" panose="02010609060101010101" charset="-122"/>
                <a:ea typeface="楷体" panose="02010609060101010101" charset="-122"/>
                <a:cs typeface="楷体" panose="02010609060101010101" charset="-122"/>
                <a:sym typeface="+mn-ea"/>
              </a:rPr>
              <a:t>” </a:t>
            </a:r>
            <a:r>
              <a:rPr lang="zh-CN" altLang="en-US" dirty="0" smtClean="0">
                <a:solidFill>
                  <a:schemeClr val="bg1"/>
                </a:solidFill>
                <a:latin typeface="+mn-ea"/>
                <a:ea typeface="微软繁隶书" pitchFamily="2" charset="-122"/>
                <a:sym typeface="+mn-ea"/>
              </a:rPr>
              <a:t>                             </a:t>
            </a:r>
            <a:r>
              <a:rPr lang="en-US" altLang="zh-CN" sz="2000" dirty="0" smtClean="0">
                <a:solidFill>
                  <a:schemeClr val="bg1"/>
                </a:solidFill>
                <a:latin typeface="+mn-ea"/>
                <a:ea typeface="微软繁隶书" pitchFamily="2" charset="-122"/>
                <a:sym typeface="+mn-ea"/>
              </a:rPr>
              <a:t>——《</a:t>
            </a:r>
            <a:r>
              <a:rPr lang="zh-CN" altLang="en-US" sz="2000" dirty="0">
                <a:solidFill>
                  <a:schemeClr val="bg1"/>
                </a:solidFill>
                <a:latin typeface="+mn-ea"/>
                <a:ea typeface="微软繁隶书" pitchFamily="2" charset="-122"/>
                <a:sym typeface="+mn-ea"/>
              </a:rPr>
              <a:t>史记</a:t>
            </a:r>
            <a:r>
              <a:rPr lang="en-US" altLang="zh-CN" sz="2000" dirty="0">
                <a:solidFill>
                  <a:schemeClr val="bg1"/>
                </a:solidFill>
                <a:latin typeface="+mn-ea"/>
                <a:ea typeface="微软繁隶书" pitchFamily="2" charset="-122"/>
                <a:sym typeface="+mn-ea"/>
              </a:rPr>
              <a:t>·</a:t>
            </a:r>
            <a:r>
              <a:rPr lang="zh-CN" altLang="en-US" sz="2000" dirty="0">
                <a:solidFill>
                  <a:schemeClr val="bg1"/>
                </a:solidFill>
                <a:latin typeface="+mn-ea"/>
                <a:ea typeface="微软繁隶书" pitchFamily="2" charset="-122"/>
                <a:sym typeface="+mn-ea"/>
              </a:rPr>
              <a:t>秦始皇本纪</a:t>
            </a:r>
            <a:r>
              <a:rPr lang="en-US" altLang="zh-CN" sz="2000" dirty="0" smtClean="0">
                <a:solidFill>
                  <a:schemeClr val="bg1"/>
                </a:solidFill>
                <a:latin typeface="+mn-ea"/>
                <a:ea typeface="微软繁隶书" pitchFamily="2" charset="-122"/>
                <a:sym typeface="+mn-ea"/>
              </a:rPr>
              <a:t>》</a:t>
            </a:r>
            <a:endParaRPr lang="zh-CN" altLang="en-US" sz="2000"/>
          </a:p>
          <a:p>
            <a:pPr algn="just">
              <a:lnSpc>
                <a:spcPct val="95000"/>
              </a:lnSpc>
              <a:spcAft>
                <a:spcPts val="0"/>
              </a:spcAft>
            </a:pPr>
            <a:endParaRPr lang="en-US" altLang="zh-CN" dirty="0" smtClean="0">
              <a:solidFill>
                <a:schemeClr val="bg1"/>
              </a:solidFill>
              <a:latin typeface="+mn-ea"/>
              <a:ea typeface="微软繁隶书" pitchFamily="2" charset="-122"/>
            </a:endParaRPr>
          </a:p>
          <a:p>
            <a:pPr algn="r">
              <a:lnSpc>
                <a:spcPct val="95000"/>
              </a:lnSpc>
              <a:spcAft>
                <a:spcPts val="0"/>
              </a:spcAft>
            </a:pPr>
            <a:endParaRPr lang="zh-CN" altLang="en-US" sz="2000"/>
          </a:p>
        </p:txBody>
      </p:sp>
      <p:sp>
        <p:nvSpPr>
          <p:cNvPr id="6" name="文本框 5"/>
          <p:cNvSpPr txBox="1"/>
          <p:nvPr/>
        </p:nvSpPr>
        <p:spPr>
          <a:xfrm>
            <a:off x="961390" y="3824605"/>
            <a:ext cx="7222490" cy="460375"/>
          </a:xfrm>
          <a:prstGeom prst="rect">
            <a:avLst/>
          </a:prstGeom>
          <a:noFill/>
        </p:spPr>
        <p:txBody>
          <a:bodyPr wrap="none" rtlCol="0">
            <a:spAutoFit/>
          </a:bodyPr>
          <a:p>
            <a:pPr algn="l"/>
            <a:r>
              <a:rPr lang="zh-CN" altLang="en-US" sz="2400" b="1" dirty="0">
                <a:solidFill>
                  <a:srgbClr val="FFFF00"/>
                </a:solidFill>
                <a:latin typeface="方正粗雅宋_GBK" panose="02000000000000000000" pitchFamily="2" charset="-122"/>
                <a:ea typeface="方正粗雅宋_GBK" panose="02000000000000000000" pitchFamily="2" charset="-122"/>
                <a:sym typeface="+mn-ea"/>
              </a:rPr>
              <a:t>思考：依据上述材料，比较分封制与郡县制的不同。</a:t>
            </a:r>
            <a:endParaRPr lang="zh-CN" altLang="en-US" sz="2400"/>
          </a:p>
        </p:txBody>
      </p:sp>
      <p:graphicFrame>
        <p:nvGraphicFramePr>
          <p:cNvPr id="7" name="Group 4"/>
          <p:cNvGraphicFramePr>
            <a:graphicFrameLocks noGrp="1"/>
          </p:cNvGraphicFramePr>
          <p:nvPr>
            <p:custDataLst>
              <p:tags r:id="rId1"/>
            </p:custDataLst>
          </p:nvPr>
        </p:nvGraphicFramePr>
        <p:xfrm>
          <a:off x="260350" y="4405313"/>
          <a:ext cx="8458200" cy="1952625"/>
        </p:xfrm>
        <a:graphic>
          <a:graphicData uri="http://schemas.openxmlformats.org/drawingml/2006/table">
            <a:tbl>
              <a:tblPr/>
              <a:tblGrid>
                <a:gridCol w="1727200"/>
                <a:gridCol w="2381250"/>
                <a:gridCol w="4349750"/>
              </a:tblGrid>
              <a:tr h="518160">
                <a:tc>
                  <a:txBody>
                    <a:bodyPr/>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zh-CN" sz="28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400" b="1" i="0" u="none" strike="noStrike" cap="none" normalizeH="0" baseline="0">
                          <a:ln>
                            <a:noFill/>
                          </a:ln>
                          <a:solidFill>
                            <a:srgbClr val="CC0000"/>
                          </a:solidFill>
                          <a:effectLst/>
                          <a:latin typeface="Arial" panose="020B0604020202020204" pitchFamily="34" charset="0"/>
                          <a:ea typeface="宋体" panose="02010600030101010101" pitchFamily="2" charset="-122"/>
                        </a:rPr>
                        <a:t>分 封 制</a:t>
                      </a:r>
                      <a:endParaRPr kumimoji="0" lang="zh-CN" altLang="en-US" sz="2400" b="1" i="0" u="none" strike="noStrike" cap="none" normalizeH="0" baseline="0">
                        <a:ln>
                          <a:noFill/>
                        </a:ln>
                        <a:solidFill>
                          <a:srgbClr val="CC0000"/>
                        </a:solidFill>
                        <a:effectLst/>
                        <a:latin typeface="Arial" panose="020B0604020202020204" pitchFamily="34" charset="0"/>
                        <a:ea typeface="宋体" panose="02010600030101010101" pitchFamily="2" charset="-122"/>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400" b="1" i="0" u="none" strike="noStrike" cap="none" normalizeH="0" baseline="0">
                          <a:ln>
                            <a:noFill/>
                          </a:ln>
                          <a:solidFill>
                            <a:srgbClr val="CC0000"/>
                          </a:solidFill>
                          <a:effectLst/>
                          <a:latin typeface="Arial" panose="020B0604020202020204" pitchFamily="34" charset="0"/>
                          <a:ea typeface="宋体" panose="02010600030101010101" pitchFamily="2" charset="-122"/>
                        </a:rPr>
                        <a:t>郡 县 制</a:t>
                      </a:r>
                      <a:endParaRPr kumimoji="0" lang="zh-CN" altLang="en-US" sz="2400" b="1" i="0" u="none" strike="noStrike" cap="none" normalizeH="0" baseline="0">
                        <a:ln>
                          <a:noFill/>
                        </a:ln>
                        <a:solidFill>
                          <a:srgbClr val="CC0000"/>
                        </a:solidFill>
                        <a:effectLst/>
                        <a:latin typeface="Arial" panose="020B0604020202020204" pitchFamily="34" charset="0"/>
                        <a:ea typeface="宋体" panose="02010600030101010101" pitchFamily="2" charset="-122"/>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509270">
                <a:tc>
                  <a:txBody>
                    <a:bodyPr/>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000" b="1" i="0" u="none" strike="noStrike" cap="none" normalizeH="0" baseline="0">
                          <a:ln>
                            <a:noFill/>
                          </a:ln>
                          <a:solidFill>
                            <a:srgbClr val="0000FF"/>
                          </a:solidFill>
                          <a:effectLst/>
                          <a:latin typeface="Arial" panose="020B0604020202020204" pitchFamily="34" charset="0"/>
                          <a:ea typeface="宋体" panose="02010600030101010101" pitchFamily="2" charset="-122"/>
                        </a:rPr>
                        <a:t>官员产生方式</a:t>
                      </a:r>
                      <a:endParaRPr kumimoji="0" lang="zh-CN" altLang="en-US" sz="2000" b="1" i="0" u="none" strike="noStrike" cap="none" normalizeH="0" baseline="0">
                        <a:ln>
                          <a:noFill/>
                        </a:ln>
                        <a:solidFill>
                          <a:srgbClr val="0000FF"/>
                        </a:solidFill>
                        <a:effectLst/>
                        <a:latin typeface="Arial" panose="020B0604020202020204" pitchFamily="34" charset="0"/>
                        <a:ea typeface="宋体" panose="02010600030101010101" pitchFamily="2" charset="-122"/>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zh-CN" sz="2000" b="1" i="0" u="none" strike="noStrike" cap="none" normalizeH="0" baseline="0">
                          <a:ln>
                            <a:noFill/>
                          </a:ln>
                          <a:solidFill>
                            <a:schemeClr val="tx2"/>
                          </a:solidFill>
                          <a:effectLst/>
                          <a:latin typeface="Arial" panose="020B0604020202020204" pitchFamily="34" charset="0"/>
                          <a:ea typeface="宋体" panose="02010600030101010101" pitchFamily="2" charset="-122"/>
                        </a:rPr>
                        <a:t>世卿世禄</a:t>
                      </a:r>
                      <a:endParaRPr kumimoji="0" lang="zh-CN" altLang="zh-CN" sz="2000" b="1" i="0" u="none" strike="noStrike" cap="none" normalizeH="0" baseline="0">
                        <a:ln>
                          <a:noFill/>
                        </a:ln>
                        <a:solidFill>
                          <a:schemeClr val="tx2"/>
                        </a:solidFill>
                        <a:effectLst/>
                        <a:latin typeface="Arial" panose="020B0604020202020204" pitchFamily="34" charset="0"/>
                        <a:ea typeface="宋体" panose="02010600030101010101" pitchFamily="2" charset="-122"/>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zh-CN" sz="2000" b="1" i="0" u="none" strike="noStrike" cap="none" normalizeH="0" baseline="0">
                          <a:ln>
                            <a:noFill/>
                          </a:ln>
                          <a:solidFill>
                            <a:schemeClr val="tx2"/>
                          </a:solidFill>
                          <a:effectLst/>
                          <a:latin typeface="Arial" panose="020B0604020202020204" pitchFamily="34" charset="0"/>
                          <a:ea typeface="宋体" panose="02010600030101010101" pitchFamily="2" charset="-122"/>
                        </a:rPr>
                        <a:t>中央任免</a:t>
                      </a:r>
                      <a:endParaRPr kumimoji="0" lang="zh-CN" altLang="zh-CN" sz="2000" b="1" i="0" u="none" strike="noStrike" cap="none" normalizeH="0" baseline="0">
                        <a:ln>
                          <a:noFill/>
                        </a:ln>
                        <a:solidFill>
                          <a:schemeClr val="tx2"/>
                        </a:solidFill>
                        <a:effectLst/>
                        <a:latin typeface="Arial" panose="020B0604020202020204" pitchFamily="34" charset="0"/>
                        <a:ea typeface="宋体" panose="02010600030101010101" pitchFamily="2" charset="-122"/>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70535">
                <a:tc>
                  <a:txBody>
                    <a:bodyPr/>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000" b="1" i="0" u="none" strike="noStrike" cap="none" normalizeH="0" baseline="0">
                          <a:ln>
                            <a:noFill/>
                          </a:ln>
                          <a:solidFill>
                            <a:srgbClr val="0000FF"/>
                          </a:solidFill>
                          <a:effectLst/>
                          <a:latin typeface="Arial" panose="020B0604020202020204" pitchFamily="34" charset="0"/>
                          <a:ea typeface="宋体" panose="02010600030101010101" pitchFamily="2" charset="-122"/>
                        </a:rPr>
                        <a:t>划分标准</a:t>
                      </a:r>
                      <a:endParaRPr kumimoji="0" lang="zh-CN" altLang="en-US" sz="2000" b="1" i="0" u="none" strike="noStrike" cap="none" normalizeH="0" baseline="0">
                        <a:ln>
                          <a:noFill/>
                        </a:ln>
                        <a:solidFill>
                          <a:srgbClr val="0000FF"/>
                        </a:solidFill>
                        <a:effectLst/>
                        <a:latin typeface="Arial" panose="020B0604020202020204" pitchFamily="34" charset="0"/>
                        <a:ea typeface="宋体" panose="02010600030101010101" pitchFamily="2" charset="-122"/>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zh-CN" sz="2000" b="1" i="0" u="none" strike="noStrike" cap="none" normalizeH="0" baseline="0">
                          <a:ln>
                            <a:noFill/>
                          </a:ln>
                          <a:solidFill>
                            <a:schemeClr val="tx2"/>
                          </a:solidFill>
                          <a:effectLst/>
                          <a:latin typeface="Arial" panose="020B0604020202020204" pitchFamily="34" charset="0"/>
                          <a:ea typeface="宋体" panose="02010600030101010101" pitchFamily="2" charset="-122"/>
                        </a:rPr>
                        <a:t>按血缘关系划分</a:t>
                      </a:r>
                      <a:endParaRPr kumimoji="0" lang="zh-CN" altLang="zh-CN" sz="2000" b="1" i="0" u="none" strike="noStrike" cap="none" normalizeH="0" baseline="0">
                        <a:ln>
                          <a:noFill/>
                        </a:ln>
                        <a:solidFill>
                          <a:schemeClr val="tx2"/>
                        </a:solidFill>
                        <a:effectLst/>
                        <a:latin typeface="Arial" panose="020B0604020202020204" pitchFamily="34" charset="0"/>
                        <a:ea typeface="宋体" panose="02010600030101010101" pitchFamily="2" charset="-122"/>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zh-CN" sz="2000" b="1" i="0" u="none" strike="noStrike" cap="none" normalizeH="0" baseline="0">
                          <a:ln>
                            <a:noFill/>
                          </a:ln>
                          <a:solidFill>
                            <a:schemeClr val="tx2"/>
                          </a:solidFill>
                          <a:effectLst/>
                          <a:latin typeface="Arial" panose="020B0604020202020204" pitchFamily="34" charset="0"/>
                          <a:ea typeface="宋体" panose="02010600030101010101" pitchFamily="2" charset="-122"/>
                        </a:rPr>
                        <a:t>按地域划分</a:t>
                      </a:r>
                      <a:endParaRPr kumimoji="0" lang="zh-CN" altLang="zh-CN" sz="2000" b="1" i="0" u="none" strike="noStrike" cap="none" normalizeH="0" baseline="0">
                        <a:ln>
                          <a:noFill/>
                        </a:ln>
                        <a:solidFill>
                          <a:schemeClr val="tx2"/>
                        </a:solidFill>
                        <a:effectLst/>
                        <a:latin typeface="Arial" panose="020B0604020202020204" pitchFamily="34" charset="0"/>
                        <a:ea typeface="宋体" panose="02010600030101010101" pitchFamily="2" charset="-122"/>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54660">
                <a:tc>
                  <a:txBody>
                    <a:bodyPr/>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000" b="1" i="0" u="none" strike="noStrike" cap="none" normalizeH="0" baseline="0">
                          <a:ln>
                            <a:noFill/>
                          </a:ln>
                          <a:solidFill>
                            <a:srgbClr val="0000FF"/>
                          </a:solidFill>
                          <a:effectLst/>
                          <a:latin typeface="Arial" panose="020B0604020202020204" pitchFamily="34" charset="0"/>
                          <a:ea typeface="宋体" panose="02010600030101010101" pitchFamily="2" charset="-122"/>
                        </a:rPr>
                        <a:t>影   响</a:t>
                      </a:r>
                      <a:endParaRPr kumimoji="0" lang="zh-CN" altLang="en-US" sz="2000" b="1" i="0" u="none" strike="noStrike" cap="none" normalizeH="0" baseline="0">
                        <a:ln>
                          <a:noFill/>
                        </a:ln>
                        <a:solidFill>
                          <a:srgbClr val="0000FF"/>
                        </a:solidFill>
                        <a:effectLst/>
                        <a:latin typeface="Arial" panose="020B0604020202020204" pitchFamily="34" charset="0"/>
                        <a:ea typeface="宋体" panose="02010600030101010101" pitchFamily="2" charset="-122"/>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zh-CN" sz="2000" b="1" i="0" u="none" strike="noStrike" cap="none" normalizeH="0" baseline="0">
                          <a:ln>
                            <a:noFill/>
                          </a:ln>
                          <a:solidFill>
                            <a:schemeClr val="tx2"/>
                          </a:solidFill>
                          <a:effectLst/>
                          <a:latin typeface="Arial" panose="020B0604020202020204" pitchFamily="34" charset="0"/>
                          <a:ea typeface="宋体" panose="02010600030101010101" pitchFamily="2" charset="-122"/>
                        </a:rPr>
                        <a:t>易造成分类割据</a:t>
                      </a:r>
                      <a:endParaRPr kumimoji="0" lang="zh-CN" altLang="zh-CN" sz="2000" b="1" i="0" u="none" strike="noStrike" cap="none" normalizeH="0" baseline="0">
                        <a:ln>
                          <a:noFill/>
                        </a:ln>
                        <a:solidFill>
                          <a:schemeClr val="tx2"/>
                        </a:solidFill>
                        <a:effectLst/>
                        <a:latin typeface="Arial" panose="020B0604020202020204" pitchFamily="34" charset="0"/>
                        <a:ea typeface="宋体" panose="02010600030101010101" pitchFamily="2" charset="-122"/>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zh-CN" sz="2000" b="1" i="0" u="none" strike="noStrike" cap="none" normalizeH="0" baseline="0">
                          <a:ln>
                            <a:noFill/>
                          </a:ln>
                          <a:solidFill>
                            <a:schemeClr val="tx2"/>
                          </a:solidFill>
                          <a:effectLst/>
                          <a:latin typeface="Arial" panose="020B0604020202020204" pitchFamily="34" charset="0"/>
                          <a:ea typeface="宋体" panose="02010600030101010101" pitchFamily="2" charset="-122"/>
                        </a:rPr>
                        <a:t>有利于加强中央集权和维护国家统一</a:t>
                      </a:r>
                      <a:endParaRPr kumimoji="0" lang="zh-CN" altLang="zh-CN" sz="2000" b="1" i="0" u="none" strike="noStrike" cap="none" normalizeH="0" baseline="0">
                        <a:ln>
                          <a:noFill/>
                        </a:ln>
                        <a:solidFill>
                          <a:schemeClr val="tx2"/>
                        </a:solidFill>
                        <a:effectLst/>
                        <a:latin typeface="Arial" panose="020B0604020202020204" pitchFamily="34" charset="0"/>
                        <a:ea typeface="宋体" panose="02010600030101010101" pitchFamily="2" charset="-122"/>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4" name="TextBox 3"/>
          <p:cNvSpPr txBox="1"/>
          <p:nvPr/>
        </p:nvSpPr>
        <p:spPr>
          <a:xfrm>
            <a:off x="259715" y="274955"/>
            <a:ext cx="8644255" cy="521970"/>
          </a:xfrm>
          <a:prstGeom prst="rect">
            <a:avLst/>
          </a:prstGeom>
          <a:noFill/>
        </p:spPr>
        <p:txBody>
          <a:bodyPr wrap="square" rtlCol="0">
            <a:spAutoFit/>
          </a:bodyPr>
          <a:p>
            <a:r>
              <a:rPr lang="en-US" altLang="zh-CN" sz="2800" b="1" dirty="0" smtClean="0">
                <a:solidFill>
                  <a:srgbClr val="FFFF00"/>
                </a:solidFill>
              </a:rPr>
              <a:t>3.2</a:t>
            </a:r>
            <a:r>
              <a:rPr lang="zh-CN" altLang="en-US" sz="2800" b="1" dirty="0" smtClean="0">
                <a:solidFill>
                  <a:srgbClr val="FFFF00"/>
                </a:solidFill>
              </a:rPr>
              <a:t>、秦的暴政与秦末农民起义、楚汉之争与秦朝灭亡</a:t>
            </a:r>
            <a:endParaRPr lang="zh-CN" altLang="en-US" sz="2800" b="1" dirty="0">
              <a:solidFill>
                <a:srgbClr val="FFFF00"/>
              </a:solidFill>
            </a:endParaRPr>
          </a:p>
        </p:txBody>
      </p:sp>
      <p:sp>
        <p:nvSpPr>
          <p:cNvPr id="5" name="文本框 4"/>
          <p:cNvSpPr txBox="1"/>
          <p:nvPr/>
        </p:nvSpPr>
        <p:spPr>
          <a:xfrm>
            <a:off x="457200" y="892810"/>
            <a:ext cx="8093710" cy="4399915"/>
          </a:xfrm>
          <a:prstGeom prst="rect">
            <a:avLst/>
          </a:prstGeom>
          <a:noFill/>
        </p:spPr>
        <p:txBody>
          <a:bodyPr wrap="square" rtlCol="0" anchor="t">
            <a:spAutoFit/>
          </a:bodyPr>
          <a:p>
            <a:r>
              <a:rPr lang="en-US" altLang="zh-CN" sz="2000" b="1" spc="-75" dirty="0">
                <a:solidFill>
                  <a:schemeClr val="bg1"/>
                </a:solidFill>
                <a:latin typeface="楷体" panose="02010609060101010101" charset="-122"/>
                <a:ea typeface="楷体" panose="02010609060101010101" charset="-122"/>
                <a:cs typeface="Times New Roman" panose="02020603050405020304" pitchFamily="18" charset="0"/>
                <a:sym typeface="+mn-ea"/>
              </a:rPr>
              <a:t>   </a:t>
            </a:r>
            <a:r>
              <a:rPr lang="zh-CN" altLang="en-US" sz="2000" b="1" spc="-75" dirty="0">
                <a:solidFill>
                  <a:schemeClr val="bg1"/>
                </a:solidFill>
                <a:latin typeface="楷体" panose="02010609060101010101" charset="-122"/>
                <a:ea typeface="楷体" panose="02010609060101010101" charset="-122"/>
                <a:cs typeface="Times New Roman" panose="02020603050405020304" pitchFamily="18" charset="0"/>
                <a:sym typeface="+mn-ea"/>
              </a:rPr>
              <a:t>至于始皇，遂并天下，内兴功作，外攘夷狄，收太半之赋，发阎左之戍。男子力耕不足粮饷，女于纺绩不足衣服。竭天下之资财以奉其政，犹未足以澹</a:t>
            </a:r>
            <a:r>
              <a:rPr lang="en-US" altLang="zh-CN" sz="2000" b="1" spc="-75" dirty="0">
                <a:solidFill>
                  <a:schemeClr val="bg1"/>
                </a:solidFill>
                <a:latin typeface="楷体" panose="02010609060101010101" charset="-122"/>
                <a:ea typeface="楷体" panose="02010609060101010101" charset="-122"/>
                <a:cs typeface="Times New Roman" panose="02020603050405020304" pitchFamily="18" charset="0"/>
                <a:sym typeface="+mn-ea"/>
              </a:rPr>
              <a:t>(</a:t>
            </a:r>
            <a:r>
              <a:rPr lang="zh-CN" altLang="en-US" sz="2000" b="1" spc="-75" dirty="0">
                <a:solidFill>
                  <a:schemeClr val="bg1"/>
                </a:solidFill>
                <a:latin typeface="楷体" panose="02010609060101010101" charset="-122"/>
                <a:ea typeface="楷体" panose="02010609060101010101" charset="-122"/>
                <a:cs typeface="Times New Roman" panose="02020603050405020304" pitchFamily="18" charset="0"/>
                <a:sym typeface="+mn-ea"/>
              </a:rPr>
              <a:t>赡</a:t>
            </a:r>
            <a:r>
              <a:rPr lang="en-US" altLang="zh-CN" sz="2000" b="1" spc="-75" dirty="0">
                <a:solidFill>
                  <a:schemeClr val="bg1"/>
                </a:solidFill>
                <a:latin typeface="楷体" panose="02010609060101010101" charset="-122"/>
                <a:ea typeface="楷体" panose="02010609060101010101" charset="-122"/>
                <a:cs typeface="Times New Roman" panose="02020603050405020304" pitchFamily="18" charset="0"/>
                <a:sym typeface="+mn-ea"/>
              </a:rPr>
              <a:t>)</a:t>
            </a:r>
            <a:r>
              <a:rPr lang="zh-CN" altLang="en-US" sz="2000" b="1" spc="-75" dirty="0">
                <a:solidFill>
                  <a:schemeClr val="bg1"/>
                </a:solidFill>
                <a:latin typeface="楷体" panose="02010609060101010101" charset="-122"/>
                <a:ea typeface="楷体" panose="02010609060101010101" charset="-122"/>
                <a:cs typeface="Times New Roman" panose="02020603050405020304" pitchFamily="18" charset="0"/>
                <a:sym typeface="+mn-ea"/>
              </a:rPr>
              <a:t>其欲也。海内愁怨，遂用溃畔</a:t>
            </a:r>
            <a:r>
              <a:rPr lang="en-US" altLang="zh-CN" sz="2000" b="1" spc="-75" dirty="0">
                <a:solidFill>
                  <a:schemeClr val="bg1"/>
                </a:solidFill>
                <a:latin typeface="楷体" panose="02010609060101010101" charset="-122"/>
                <a:ea typeface="楷体" panose="02010609060101010101" charset="-122"/>
                <a:cs typeface="Times New Roman" panose="02020603050405020304" pitchFamily="18" charset="0"/>
                <a:sym typeface="+mn-ea"/>
              </a:rPr>
              <a:t>(</a:t>
            </a:r>
            <a:r>
              <a:rPr lang="zh-CN" altLang="en-US" sz="2000" b="1" spc="-75" dirty="0">
                <a:solidFill>
                  <a:schemeClr val="bg1"/>
                </a:solidFill>
                <a:latin typeface="楷体" panose="02010609060101010101" charset="-122"/>
                <a:ea typeface="楷体" panose="02010609060101010101" charset="-122"/>
                <a:cs typeface="Times New Roman" panose="02020603050405020304" pitchFamily="18" charset="0"/>
                <a:sym typeface="+mn-ea"/>
              </a:rPr>
              <a:t>叛</a:t>
            </a:r>
            <a:r>
              <a:rPr lang="en-US" altLang="zh-CN" sz="2000" b="1" spc="-75" dirty="0">
                <a:solidFill>
                  <a:schemeClr val="bg1"/>
                </a:solidFill>
                <a:latin typeface="楷体" panose="02010609060101010101" charset="-122"/>
                <a:ea typeface="楷体" panose="02010609060101010101" charset="-122"/>
                <a:cs typeface="Times New Roman" panose="02020603050405020304" pitchFamily="18" charset="0"/>
                <a:sym typeface="+mn-ea"/>
              </a:rPr>
              <a:t>)</a:t>
            </a:r>
            <a:r>
              <a:rPr lang="zh-CN" altLang="en-US" sz="2000" b="1" spc="-75" dirty="0">
                <a:solidFill>
                  <a:schemeClr val="bg1"/>
                </a:solidFill>
                <a:latin typeface="楷体" panose="02010609060101010101" charset="-122"/>
                <a:ea typeface="楷体" panose="02010609060101010101" charset="-122"/>
                <a:cs typeface="Times New Roman" panose="02020603050405020304" pitchFamily="18" charset="0"/>
                <a:sym typeface="+mn-ea"/>
              </a:rPr>
              <a:t>。</a:t>
            </a:r>
            <a:endParaRPr lang="zh-CN" altLang="en-US" sz="2000" b="1" spc="-75" dirty="0">
              <a:solidFill>
                <a:schemeClr val="bg1"/>
              </a:solidFill>
              <a:latin typeface="楷体" panose="02010609060101010101" charset="-122"/>
              <a:ea typeface="楷体" panose="02010609060101010101" charset="-122"/>
              <a:cs typeface="Times New Roman" panose="02020603050405020304" pitchFamily="18" charset="0"/>
              <a:sym typeface="+mn-ea"/>
            </a:endParaRPr>
          </a:p>
          <a:p>
            <a:r>
              <a:rPr lang="zh-CN" altLang="en-US" sz="2000" b="1" spc="-75" dirty="0">
                <a:solidFill>
                  <a:schemeClr val="bg1"/>
                </a:solidFill>
                <a:latin typeface="楷体" panose="02010609060101010101" charset="-122"/>
                <a:ea typeface="楷体" panose="02010609060101010101" charset="-122"/>
                <a:cs typeface="Times New Roman" panose="02020603050405020304" pitchFamily="18" charset="0"/>
                <a:sym typeface="+mn-ea"/>
              </a:rPr>
              <a:t>                                       </a:t>
            </a:r>
            <a:r>
              <a:rPr lang="en-US" altLang="zh-CN" sz="2000" b="1" spc="-75" dirty="0">
                <a:solidFill>
                  <a:schemeClr val="bg1"/>
                </a:solidFill>
                <a:latin typeface="楷体" panose="02010609060101010101" charset="-122"/>
                <a:ea typeface="楷体" panose="02010609060101010101" charset="-122"/>
                <a:cs typeface="Times New Roman" panose="02020603050405020304" pitchFamily="18" charset="0"/>
                <a:sym typeface="+mn-ea"/>
              </a:rPr>
              <a:t>——</a:t>
            </a:r>
            <a:r>
              <a:rPr lang="zh-CN" altLang="en-US" sz="2000" b="1" spc="-75" dirty="0">
                <a:solidFill>
                  <a:schemeClr val="bg1"/>
                </a:solidFill>
                <a:latin typeface="楷体" panose="02010609060101010101" charset="-122"/>
                <a:ea typeface="楷体" panose="02010609060101010101" charset="-122"/>
                <a:cs typeface="Times New Roman" panose="02020603050405020304" pitchFamily="18" charset="0"/>
                <a:sym typeface="+mn-ea"/>
              </a:rPr>
              <a:t>《汉书</a:t>
            </a:r>
            <a:r>
              <a:rPr lang="zh-CN" altLang="en-US" sz="2000" b="1" spc="-75" dirty="0">
                <a:solidFill>
                  <a:schemeClr val="bg1"/>
                </a:solidFill>
                <a:latin typeface="宋体" panose="02010600030101010101" pitchFamily="2" charset="-122"/>
                <a:ea typeface="宋体" panose="02010600030101010101" pitchFamily="2" charset="-122"/>
                <a:cs typeface="Times New Roman" panose="02020603050405020304" pitchFamily="18" charset="0"/>
                <a:sym typeface="+mn-ea"/>
              </a:rPr>
              <a:t>·食货志》</a:t>
            </a:r>
            <a:endParaRPr lang="zh-CN" altLang="en-US" sz="2000" b="1" spc="-75" dirty="0">
              <a:solidFill>
                <a:schemeClr val="bg1"/>
              </a:solidFill>
              <a:latin typeface="楷体" panose="02010609060101010101" charset="-122"/>
              <a:ea typeface="楷体" panose="02010609060101010101" charset="-122"/>
              <a:cs typeface="Times New Roman" panose="02020603050405020304" pitchFamily="18" charset="0"/>
              <a:sym typeface="+mn-ea"/>
            </a:endParaRPr>
          </a:p>
          <a:p>
            <a:r>
              <a:rPr lang="zh-CN" altLang="en-US" sz="2000" b="1" spc="-75" dirty="0">
                <a:solidFill>
                  <a:schemeClr val="bg1"/>
                </a:solidFill>
                <a:latin typeface="楷体" panose="02010609060101010101" charset="-122"/>
                <a:ea typeface="楷体" panose="02010609060101010101" charset="-122"/>
                <a:cs typeface="Times New Roman" panose="02020603050405020304" pitchFamily="18" charset="0"/>
                <a:sym typeface="+mn-ea"/>
              </a:rPr>
              <a:t>   </a:t>
            </a:r>
            <a:r>
              <a:rPr lang="zh-CN" altLang="en-US" sz="2000" b="1" spc="-75" dirty="0">
                <a:solidFill>
                  <a:schemeClr val="bg1"/>
                </a:solidFill>
                <a:latin typeface="楷体" panose="02010609060101010101" charset="-122"/>
                <a:ea typeface="楷体" panose="02010609060101010101" charset="-122"/>
                <a:cs typeface="Times New Roman" panose="02020603050405020304" pitchFamily="18" charset="0"/>
                <a:sym typeface="+mn-ea"/>
              </a:rPr>
              <a:t>至于秦始皇，兼吞战国。遂毁先王之法，灭礼谊之官，专任刑罚。躬操文墨，昼断狱，夜理书，自程决事日县石之一。而奸邪并生，赭衣塞路，囹圄成市，天下愁怨，溃而叛之。</a:t>
            </a:r>
            <a:endParaRPr lang="zh-CN" altLang="en-US" sz="2000" b="1" spc="-75" dirty="0">
              <a:solidFill>
                <a:schemeClr val="bg1"/>
              </a:solidFill>
              <a:latin typeface="楷体" panose="02010609060101010101" charset="-122"/>
              <a:ea typeface="楷体" panose="02010609060101010101" charset="-122"/>
              <a:cs typeface="Times New Roman" panose="02020603050405020304" pitchFamily="18" charset="0"/>
              <a:sym typeface="+mn-ea"/>
            </a:endParaRPr>
          </a:p>
          <a:p>
            <a:r>
              <a:rPr lang="en-US" altLang="zh-CN" sz="2000" b="1" spc="-75" dirty="0">
                <a:solidFill>
                  <a:schemeClr val="bg1"/>
                </a:solidFill>
                <a:latin typeface="楷体" panose="02010609060101010101" charset="-122"/>
                <a:ea typeface="楷体" panose="02010609060101010101" charset="-122"/>
                <a:cs typeface="Times New Roman" panose="02020603050405020304" pitchFamily="18" charset="0"/>
                <a:sym typeface="+mn-ea"/>
              </a:rPr>
              <a:t>                                       —— </a:t>
            </a:r>
            <a:r>
              <a:rPr lang="en-US" altLang="zh-CN" sz="2000" b="1" spc="-75" dirty="0">
                <a:solidFill>
                  <a:schemeClr val="bg1"/>
                </a:solidFill>
                <a:latin typeface="楷体" panose="02010609060101010101" charset="-122"/>
                <a:ea typeface="楷体" panose="02010609060101010101" charset="-122"/>
                <a:cs typeface="Times New Roman" panose="02020603050405020304" pitchFamily="18" charset="0"/>
                <a:sym typeface="+mn-ea"/>
              </a:rPr>
              <a:t>《</a:t>
            </a:r>
            <a:r>
              <a:rPr lang="zh-CN" altLang="en-US" sz="2000" b="1" spc="-75" dirty="0">
                <a:solidFill>
                  <a:schemeClr val="bg1"/>
                </a:solidFill>
                <a:latin typeface="楷体" panose="02010609060101010101" charset="-122"/>
                <a:ea typeface="楷体" panose="02010609060101010101" charset="-122"/>
                <a:cs typeface="Times New Roman" panose="02020603050405020304" pitchFamily="18" charset="0"/>
                <a:sym typeface="+mn-ea"/>
              </a:rPr>
              <a:t>汉书</a:t>
            </a:r>
            <a:r>
              <a:rPr lang="en-US" altLang="zh-CN" sz="2000" b="1" spc="-75" dirty="0">
                <a:solidFill>
                  <a:schemeClr val="bg1"/>
                </a:solidFill>
                <a:latin typeface="楷体" panose="02010609060101010101" charset="-122"/>
                <a:ea typeface="楷体" panose="02010609060101010101" charset="-122"/>
                <a:cs typeface="Times New Roman" panose="02020603050405020304" pitchFamily="18" charset="0"/>
                <a:sym typeface="+mn-ea"/>
              </a:rPr>
              <a:t>•</a:t>
            </a:r>
            <a:r>
              <a:rPr lang="zh-CN" altLang="en-US" sz="2000" b="1" spc="-75" dirty="0">
                <a:solidFill>
                  <a:schemeClr val="bg1"/>
                </a:solidFill>
                <a:latin typeface="楷体" panose="02010609060101010101" charset="-122"/>
                <a:ea typeface="楷体" panose="02010609060101010101" charset="-122"/>
                <a:cs typeface="Times New Roman" panose="02020603050405020304" pitchFamily="18" charset="0"/>
                <a:sym typeface="+mn-ea"/>
              </a:rPr>
              <a:t>刑法志</a:t>
            </a:r>
            <a:r>
              <a:rPr lang="en-US" altLang="zh-CN" sz="2000" b="1" spc="-75" dirty="0">
                <a:solidFill>
                  <a:schemeClr val="bg1"/>
                </a:solidFill>
                <a:latin typeface="楷体" panose="02010609060101010101" charset="-122"/>
                <a:ea typeface="楷体" panose="02010609060101010101" charset="-122"/>
                <a:cs typeface="Times New Roman" panose="02020603050405020304" pitchFamily="18" charset="0"/>
                <a:sym typeface="+mn-ea"/>
              </a:rPr>
              <a:t>》</a:t>
            </a:r>
            <a:endParaRPr lang="zh-CN" altLang="en-US" sz="2000" b="1" spc="-75" dirty="0">
              <a:solidFill>
                <a:schemeClr val="bg1"/>
              </a:solidFill>
              <a:latin typeface="楷体" panose="02010609060101010101" charset="-122"/>
              <a:ea typeface="楷体" panose="02010609060101010101" charset="-122"/>
              <a:cs typeface="Times New Roman" panose="02020603050405020304" pitchFamily="18" charset="0"/>
              <a:sym typeface="+mn-ea"/>
            </a:endParaRPr>
          </a:p>
          <a:p>
            <a:pPr algn="just"/>
            <a:r>
              <a:rPr lang="zh-CN" altLang="zh-CN" sz="2000" b="1" dirty="0" smtClean="0">
                <a:solidFill>
                  <a:schemeClr val="bg1"/>
                </a:solidFill>
                <a:latin typeface="楷体" panose="02010609060101010101" charset="-122"/>
                <a:ea typeface="楷体" panose="02010609060101010101" charset="-122"/>
                <a:sym typeface="+mn-ea"/>
              </a:rPr>
              <a:t>   臣</a:t>
            </a:r>
            <a:r>
              <a:rPr lang="zh-CN" altLang="zh-CN" sz="2000" b="1" dirty="0">
                <a:solidFill>
                  <a:schemeClr val="bg1"/>
                </a:solidFill>
                <a:latin typeface="楷体" panose="02010609060101010101" charset="-122"/>
                <a:ea typeface="楷体" panose="02010609060101010101" charset="-122"/>
                <a:sym typeface="+mn-ea"/>
              </a:rPr>
              <a:t>请史官非秦记皆烧之。非博士官所职，天下敢有藏</a:t>
            </a:r>
            <a:r>
              <a:rPr lang="zh-CN" altLang="zh-CN" sz="2000" b="1" dirty="0" smtClean="0">
                <a:solidFill>
                  <a:schemeClr val="bg1"/>
                </a:solidFill>
                <a:latin typeface="楷体" panose="02010609060101010101" charset="-122"/>
                <a:ea typeface="楷体" panose="02010609060101010101" charset="-122"/>
                <a:sym typeface="+mn-ea"/>
              </a:rPr>
              <a:t>《诗》《书》百</a:t>
            </a:r>
            <a:r>
              <a:rPr lang="zh-CN" altLang="zh-CN" sz="2000" b="1" dirty="0">
                <a:solidFill>
                  <a:schemeClr val="bg1"/>
                </a:solidFill>
                <a:latin typeface="楷体" panose="02010609060101010101" charset="-122"/>
                <a:ea typeface="楷体" panose="02010609060101010101" charset="-122"/>
                <a:sym typeface="+mn-ea"/>
              </a:rPr>
              <a:t>家语者，悉诣守、尉杂等烧之。有敢偶语</a:t>
            </a:r>
            <a:r>
              <a:rPr lang="zh-CN" altLang="zh-CN" sz="2000" b="1" dirty="0" smtClean="0">
                <a:solidFill>
                  <a:schemeClr val="bg1"/>
                </a:solidFill>
                <a:latin typeface="楷体" panose="02010609060101010101" charset="-122"/>
                <a:ea typeface="楷体" panose="02010609060101010101" charset="-122"/>
                <a:sym typeface="+mn-ea"/>
              </a:rPr>
              <a:t>《诗》《书》</a:t>
            </a:r>
            <a:r>
              <a:rPr lang="zh-CN" altLang="zh-CN" sz="2000" b="1" dirty="0">
                <a:solidFill>
                  <a:schemeClr val="bg1"/>
                </a:solidFill>
                <a:latin typeface="楷体" panose="02010609060101010101" charset="-122"/>
                <a:ea typeface="楷体" panose="02010609060101010101" charset="-122"/>
                <a:sym typeface="+mn-ea"/>
              </a:rPr>
              <a:t>者弃市。以古非今者族。吏见知不举者与其同罪。令下三十日不烧，黥为城旦。所不去者，医药、卜筮、种树之书。若欲有学法令，以吏为师</a:t>
            </a:r>
            <a:r>
              <a:rPr lang="zh-CN" altLang="zh-CN" sz="2000" b="1" dirty="0" smtClean="0">
                <a:solidFill>
                  <a:schemeClr val="bg1"/>
                </a:solidFill>
                <a:latin typeface="楷体" panose="02010609060101010101" charset="-122"/>
                <a:ea typeface="楷体" panose="02010609060101010101" charset="-122"/>
                <a:sym typeface="+mn-ea"/>
              </a:rPr>
              <a:t>。</a:t>
            </a:r>
            <a:endParaRPr lang="zh-CN" altLang="zh-CN" sz="2000" b="1" dirty="0" smtClean="0">
              <a:solidFill>
                <a:schemeClr val="bg1"/>
              </a:solidFill>
              <a:latin typeface="楷体" panose="02010609060101010101" charset="-122"/>
              <a:ea typeface="楷体" panose="02010609060101010101" charset="-122"/>
              <a:sym typeface="+mn-ea"/>
            </a:endParaRPr>
          </a:p>
          <a:p>
            <a:pPr algn="just"/>
            <a:r>
              <a:rPr lang="zh-CN" altLang="zh-CN" sz="2000" b="1" dirty="0" smtClean="0">
                <a:solidFill>
                  <a:schemeClr val="bg1"/>
                </a:solidFill>
                <a:latin typeface="楷体" panose="02010609060101010101" charset="-122"/>
                <a:ea typeface="楷体" panose="02010609060101010101" charset="-122"/>
                <a:sym typeface="+mn-ea"/>
              </a:rPr>
              <a:t>                                    </a:t>
            </a:r>
            <a:r>
              <a:rPr lang="en-US" altLang="zh-CN" sz="2000" b="1" dirty="0" smtClean="0">
                <a:solidFill>
                  <a:schemeClr val="bg1"/>
                </a:solidFill>
                <a:latin typeface="楷体" panose="02010609060101010101" charset="-122"/>
                <a:ea typeface="楷体" panose="02010609060101010101" charset="-122"/>
                <a:cs typeface="楷体" panose="02010609060101010101" charset="-122"/>
                <a:sym typeface="+mn-ea"/>
              </a:rPr>
              <a:t>——《</a:t>
            </a:r>
            <a:r>
              <a:rPr lang="zh-CN" altLang="en-US" sz="2000" b="1" dirty="0">
                <a:solidFill>
                  <a:schemeClr val="bg1"/>
                </a:solidFill>
                <a:latin typeface="楷体" panose="02010609060101010101" charset="-122"/>
                <a:ea typeface="楷体" panose="02010609060101010101" charset="-122"/>
                <a:cs typeface="楷体" panose="02010609060101010101" charset="-122"/>
                <a:sym typeface="+mn-ea"/>
              </a:rPr>
              <a:t>史记</a:t>
            </a:r>
            <a:r>
              <a:rPr lang="en-US" altLang="zh-CN" sz="2000" b="1" dirty="0">
                <a:solidFill>
                  <a:schemeClr val="bg1"/>
                </a:solidFill>
                <a:latin typeface="楷体" panose="02010609060101010101" charset="-122"/>
                <a:ea typeface="楷体" panose="02010609060101010101" charset="-122"/>
                <a:cs typeface="楷体" panose="02010609060101010101" charset="-122"/>
                <a:sym typeface="+mn-ea"/>
              </a:rPr>
              <a:t>·</a:t>
            </a:r>
            <a:r>
              <a:rPr lang="zh-CN" altLang="en-US" sz="2000" b="1" dirty="0">
                <a:solidFill>
                  <a:schemeClr val="bg1"/>
                </a:solidFill>
                <a:latin typeface="楷体" panose="02010609060101010101" charset="-122"/>
                <a:ea typeface="楷体" panose="02010609060101010101" charset="-122"/>
                <a:cs typeface="楷体" panose="02010609060101010101" charset="-122"/>
                <a:sym typeface="+mn-ea"/>
              </a:rPr>
              <a:t>秦始皇本纪</a:t>
            </a:r>
            <a:r>
              <a:rPr lang="en-US" altLang="zh-CN" sz="2000" b="1" dirty="0">
                <a:solidFill>
                  <a:schemeClr val="bg1"/>
                </a:solidFill>
                <a:latin typeface="楷体" panose="02010609060101010101" charset="-122"/>
                <a:ea typeface="楷体" panose="02010609060101010101" charset="-122"/>
                <a:cs typeface="楷体" panose="02010609060101010101" charset="-122"/>
                <a:sym typeface="+mn-ea"/>
              </a:rPr>
              <a:t>》</a:t>
            </a:r>
            <a:endParaRPr lang="zh-CN" altLang="en-US" sz="2000" b="1"/>
          </a:p>
          <a:p>
            <a:endParaRPr lang="zh-CN" altLang="en-US" sz="2000" b="1"/>
          </a:p>
        </p:txBody>
      </p:sp>
      <p:sp>
        <p:nvSpPr>
          <p:cNvPr id="7" name="文本框 6"/>
          <p:cNvSpPr txBox="1"/>
          <p:nvPr/>
        </p:nvSpPr>
        <p:spPr>
          <a:xfrm>
            <a:off x="457200" y="4986655"/>
            <a:ext cx="8446770" cy="829945"/>
          </a:xfrm>
          <a:prstGeom prst="rect">
            <a:avLst/>
          </a:prstGeom>
          <a:noFill/>
        </p:spPr>
        <p:txBody>
          <a:bodyPr wrap="none" rtlCol="0">
            <a:spAutoFit/>
          </a:bodyPr>
          <a:p>
            <a:pPr algn="l"/>
            <a:r>
              <a:rPr lang="zh-CN" altLang="en-US" sz="2400" b="1" dirty="0">
                <a:solidFill>
                  <a:srgbClr val="FFFF00"/>
                </a:solidFill>
                <a:latin typeface="方正粗雅宋_GBK" panose="02000000000000000000" pitchFamily="2" charset="-122"/>
                <a:ea typeface="方正粗雅宋_GBK" panose="02000000000000000000" pitchFamily="2" charset="-122"/>
                <a:sym typeface="+mn-ea"/>
              </a:rPr>
              <a:t>思考：依据上述材料，谈谈秦朝暴政与秦末农民起义的关系，</a:t>
            </a:r>
            <a:endParaRPr lang="zh-CN" altLang="en-US" sz="2400" b="1" dirty="0">
              <a:solidFill>
                <a:srgbClr val="FFFF00"/>
              </a:solidFill>
              <a:latin typeface="方正粗雅宋_GBK" panose="02000000000000000000" pitchFamily="2" charset="-122"/>
              <a:ea typeface="方正粗雅宋_GBK" panose="02000000000000000000" pitchFamily="2" charset="-122"/>
              <a:sym typeface="+mn-ea"/>
            </a:endParaRPr>
          </a:p>
          <a:p>
            <a:pPr algn="l"/>
            <a:r>
              <a:rPr lang="zh-CN" altLang="en-US" sz="2400" b="1" dirty="0">
                <a:solidFill>
                  <a:srgbClr val="FFFF00"/>
                </a:solidFill>
                <a:latin typeface="方正粗雅宋_GBK" panose="02000000000000000000" pitchFamily="2" charset="-122"/>
                <a:ea typeface="方正粗雅宋_GBK" panose="02000000000000000000" pitchFamily="2" charset="-122"/>
                <a:sym typeface="+mn-ea"/>
              </a:rPr>
              <a:t>有何启示？</a:t>
            </a:r>
            <a:endParaRPr lang="zh-CN" altLang="en-US" sz="2400"/>
          </a:p>
        </p:txBody>
      </p:sp>
      <p:sp>
        <p:nvSpPr>
          <p:cNvPr id="8" name="文本框 7"/>
          <p:cNvSpPr txBox="1"/>
          <p:nvPr/>
        </p:nvSpPr>
        <p:spPr>
          <a:xfrm>
            <a:off x="562610" y="5816600"/>
            <a:ext cx="8019415" cy="829945"/>
          </a:xfrm>
          <a:prstGeom prst="rect">
            <a:avLst/>
          </a:prstGeom>
          <a:noFill/>
          <a:ln w="28575" cmpd="sng">
            <a:solidFill>
              <a:srgbClr val="FFFF00"/>
            </a:solidFill>
            <a:prstDash val="solid"/>
          </a:ln>
        </p:spPr>
        <p:txBody>
          <a:bodyPr wrap="square" rtlCol="0">
            <a:spAutoFit/>
          </a:bodyPr>
          <a:p>
            <a:r>
              <a:rPr lang="zh-CN" altLang="en-US" sz="2400">
                <a:solidFill>
                  <a:srgbClr val="FFFF00"/>
                </a:solidFill>
              </a:rPr>
              <a:t>关系：秦的暴政是导致秦末农民起义爆发的根本原因。</a:t>
            </a:r>
            <a:endParaRPr lang="zh-CN" altLang="en-US" sz="2400">
              <a:solidFill>
                <a:srgbClr val="FFFF00"/>
              </a:solidFill>
            </a:endParaRPr>
          </a:p>
          <a:p>
            <a:r>
              <a:rPr lang="zh-CN" altLang="en-US" sz="2400">
                <a:solidFill>
                  <a:srgbClr val="FFFF00"/>
                </a:solidFill>
              </a:rPr>
              <a:t>启示：得民心者得天下，失民心者失天下。</a:t>
            </a:r>
            <a:endParaRPr lang="zh-CN" altLang="en-US" sz="2400">
              <a:solidFill>
                <a:srgbClr val="FFFF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748665" y="839470"/>
            <a:ext cx="7966710" cy="1383665"/>
          </a:xfrm>
          <a:prstGeom prst="rect">
            <a:avLst/>
          </a:prstGeom>
          <a:noFill/>
        </p:spPr>
        <p:txBody>
          <a:bodyPr wrap="square" rtlCol="0">
            <a:spAutoFit/>
          </a:bodyPr>
          <a:lstStyle/>
          <a:p>
            <a:r>
              <a:rPr lang="zh-CN" altLang="en-US" sz="4800" dirty="0" smtClean="0">
                <a:solidFill>
                  <a:schemeClr val="bg1"/>
                </a:solidFill>
              </a:rPr>
              <a:t>                </a:t>
            </a:r>
            <a:r>
              <a:rPr lang="zh-CN" altLang="en-US" sz="4800" b="1" dirty="0" smtClean="0">
                <a:solidFill>
                  <a:schemeClr val="tx1"/>
                </a:solidFill>
              </a:rPr>
              <a:t>    </a:t>
            </a:r>
            <a:r>
              <a:rPr lang="zh-CN" altLang="en-US" sz="4000" b="1" dirty="0" smtClean="0">
                <a:solidFill>
                  <a:schemeClr val="tx1"/>
                </a:solidFill>
              </a:rPr>
              <a:t>第</a:t>
            </a:r>
            <a:r>
              <a:rPr lang="en-US" altLang="zh-CN" sz="4000" b="1" dirty="0" smtClean="0">
                <a:solidFill>
                  <a:schemeClr val="tx1"/>
                </a:solidFill>
              </a:rPr>
              <a:t>4</a:t>
            </a:r>
            <a:r>
              <a:rPr lang="zh-CN" altLang="en-US" sz="4000" b="1" dirty="0" smtClean="0">
                <a:solidFill>
                  <a:schemeClr val="tx1"/>
                </a:solidFill>
              </a:rPr>
              <a:t>课</a:t>
            </a:r>
            <a:r>
              <a:rPr lang="zh-CN" altLang="en-US" sz="4800" b="1" dirty="0" smtClean="0">
                <a:solidFill>
                  <a:schemeClr val="tx1"/>
                </a:solidFill>
              </a:rPr>
              <a:t> </a:t>
            </a:r>
            <a:endParaRPr lang="en-US" altLang="zh-CN" sz="4800" b="1" dirty="0" smtClean="0">
              <a:solidFill>
                <a:schemeClr val="tx1"/>
              </a:solidFill>
            </a:endParaRPr>
          </a:p>
          <a:p>
            <a:r>
              <a:rPr lang="zh-CN" altLang="en-US" sz="3600" b="1" dirty="0">
                <a:solidFill>
                  <a:schemeClr val="tx1"/>
                </a:solidFill>
              </a:rPr>
              <a:t>西汉与东汉</a:t>
            </a:r>
            <a:r>
              <a:rPr lang="en-US" altLang="zh-CN" sz="3600" b="1" dirty="0">
                <a:solidFill>
                  <a:schemeClr val="tx1"/>
                </a:solidFill>
              </a:rPr>
              <a:t>——</a:t>
            </a:r>
            <a:r>
              <a:rPr lang="zh-CN" altLang="en-US" sz="3600" b="1" dirty="0">
                <a:solidFill>
                  <a:schemeClr val="tx1"/>
                </a:solidFill>
              </a:rPr>
              <a:t>统一多民族国家的巩固</a:t>
            </a:r>
            <a:endParaRPr lang="zh-CN" altLang="en-US" sz="3600" b="1" dirty="0">
              <a:solidFill>
                <a:schemeClr val="tx1"/>
              </a:solidFill>
            </a:endParaRPr>
          </a:p>
        </p:txBody>
      </p:sp>
      <p:sp>
        <p:nvSpPr>
          <p:cNvPr id="7" name="TextBox 6"/>
          <p:cNvSpPr txBox="1"/>
          <p:nvPr/>
        </p:nvSpPr>
        <p:spPr>
          <a:xfrm>
            <a:off x="214282" y="214290"/>
            <a:ext cx="3214710" cy="460375"/>
          </a:xfrm>
          <a:prstGeom prst="rect">
            <a:avLst/>
          </a:prstGeom>
          <a:noFill/>
        </p:spPr>
        <p:txBody>
          <a:bodyPr wrap="square" rtlCol="0">
            <a:spAutoFit/>
          </a:bodyPr>
          <a:lstStyle/>
          <a:p>
            <a:r>
              <a:rPr lang="zh-CN" altLang="en-US" sz="2400" b="1" dirty="0" smtClean="0">
                <a:solidFill>
                  <a:schemeClr val="tx1"/>
                </a:solidFill>
              </a:rPr>
              <a:t>中外历史纲要（上）</a:t>
            </a:r>
            <a:endParaRPr lang="zh-CN" altLang="en-US" sz="2400" b="1" dirty="0" smtClean="0">
              <a:solidFill>
                <a:schemeClr val="tx1"/>
              </a:solidFill>
            </a:endParaRPr>
          </a:p>
        </p:txBody>
      </p:sp>
      <p:sp>
        <p:nvSpPr>
          <p:cNvPr id="8" name="文本框 1"/>
          <p:cNvSpPr txBox="1"/>
          <p:nvPr/>
        </p:nvSpPr>
        <p:spPr>
          <a:xfrm>
            <a:off x="428596" y="2386967"/>
            <a:ext cx="8286808" cy="1568450"/>
          </a:xfrm>
          <a:prstGeom prst="rect">
            <a:avLst/>
          </a:prstGeom>
          <a:noFill/>
          <a:ln w="28575" cmpd="sng">
            <a:solidFill>
              <a:schemeClr val="tx1"/>
            </a:solidFill>
            <a:prstDash val="solid"/>
          </a:ln>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a:lstStyle>
          <a:p>
            <a:r>
              <a:rPr lang="en-US" altLang="zh-CN" sz="2400" b="1" dirty="0">
                <a:solidFill>
                  <a:schemeClr val="tx1"/>
                </a:solidFill>
                <a:sym typeface="+mn-ea"/>
              </a:rPr>
              <a:t>1</a:t>
            </a:r>
            <a:r>
              <a:rPr lang="zh-CN" altLang="en-US" sz="2400" b="1" dirty="0">
                <a:solidFill>
                  <a:schemeClr val="tx1"/>
                </a:solidFill>
                <a:sym typeface="+mn-ea"/>
              </a:rPr>
              <a:t>、通过了解汉朝削藩、开疆拓土、尊崇儒术等举措，认识统一多民族封建国家的建立及巩固在中国历史上的意义；</a:t>
            </a:r>
            <a:endParaRPr lang="en-US" altLang="zh-CN" sz="2400" b="1" dirty="0">
              <a:solidFill>
                <a:schemeClr val="tx1"/>
              </a:solidFill>
            </a:endParaRPr>
          </a:p>
          <a:p>
            <a:r>
              <a:rPr lang="en-US" altLang="zh-CN" sz="2400" b="1" dirty="0">
                <a:solidFill>
                  <a:schemeClr val="tx1"/>
                </a:solidFill>
                <a:sym typeface="+mn-ea"/>
              </a:rPr>
              <a:t>2</a:t>
            </a:r>
            <a:r>
              <a:rPr lang="zh-CN" altLang="en-US" sz="2400" b="1" dirty="0">
                <a:solidFill>
                  <a:schemeClr val="tx1"/>
                </a:solidFill>
                <a:sym typeface="+mn-ea"/>
              </a:rPr>
              <a:t>、通过了解汉时期的社会矛盾和农民起义， 认识两汉衰亡的原因。 </a:t>
            </a:r>
            <a:endParaRPr lang="zh-CN" altLang="en-US" sz="2400" b="1" dirty="0">
              <a:solidFill>
                <a:schemeClr val="tx1"/>
              </a:solidFill>
              <a:sym typeface="+mn-ea"/>
            </a:endParaRPr>
          </a:p>
        </p:txBody>
      </p:sp>
      <p:grpSp>
        <p:nvGrpSpPr>
          <p:cNvPr id="13" name="组合 12"/>
          <p:cNvGrpSpPr/>
          <p:nvPr/>
        </p:nvGrpSpPr>
        <p:grpSpPr>
          <a:xfrm>
            <a:off x="325755" y="4618355"/>
            <a:ext cx="8582894" cy="1727835"/>
            <a:chOff x="78" y="1802"/>
            <a:chExt cx="19387" cy="2284"/>
          </a:xfrm>
          <a:solidFill>
            <a:schemeClr val="bg2"/>
          </a:solidFill>
        </p:grpSpPr>
        <p:cxnSp>
          <p:nvCxnSpPr>
            <p:cNvPr id="14" name="直接箭头连接符 13"/>
            <p:cNvCxnSpPr/>
            <p:nvPr/>
          </p:nvCxnSpPr>
          <p:spPr>
            <a:xfrm flipV="1">
              <a:off x="187" y="3061"/>
              <a:ext cx="18840" cy="44"/>
            </a:xfrm>
            <a:prstGeom prst="straightConnector1">
              <a:avLst/>
            </a:prstGeom>
            <a:grpFill/>
            <a:ln>
              <a:tailEnd type="triangle"/>
            </a:ln>
          </p:spPr>
          <p:style>
            <a:lnRef idx="3">
              <a:schemeClr val="dk1"/>
            </a:lnRef>
            <a:fillRef idx="0">
              <a:schemeClr val="dk1"/>
            </a:fillRef>
            <a:effectRef idx="2">
              <a:schemeClr val="dk1"/>
            </a:effectRef>
            <a:fontRef idx="minor">
              <a:schemeClr val="tx1"/>
            </a:fontRef>
          </p:style>
        </p:cxnSp>
        <p:cxnSp>
          <p:nvCxnSpPr>
            <p:cNvPr id="15" name="直接连接符 14"/>
            <p:cNvCxnSpPr/>
            <p:nvPr/>
          </p:nvCxnSpPr>
          <p:spPr>
            <a:xfrm>
              <a:off x="1079" y="2894"/>
              <a:ext cx="0" cy="216"/>
            </a:xfrm>
            <a:prstGeom prst="line">
              <a:avLst/>
            </a:prstGeom>
            <a:grpFill/>
          </p:spPr>
          <p:style>
            <a:lnRef idx="3">
              <a:schemeClr val="dk1"/>
            </a:lnRef>
            <a:fillRef idx="0">
              <a:schemeClr val="dk1"/>
            </a:fillRef>
            <a:effectRef idx="2">
              <a:schemeClr val="dk1"/>
            </a:effectRef>
            <a:fontRef idx="minor">
              <a:schemeClr val="tx1"/>
            </a:fontRef>
          </p:style>
        </p:cxnSp>
        <p:sp>
          <p:nvSpPr>
            <p:cNvPr id="16" name="矩形 15"/>
            <p:cNvSpPr/>
            <p:nvPr/>
          </p:nvSpPr>
          <p:spPr>
            <a:xfrm>
              <a:off x="7732" y="1877"/>
              <a:ext cx="1473" cy="9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solidFill>
                    <a:schemeClr val="tx1"/>
                  </a:solidFill>
                </a:rPr>
                <a:t>公元</a:t>
              </a:r>
              <a:r>
                <a:rPr lang="en-US" altLang="zh-CN" b="1" dirty="0">
                  <a:solidFill>
                    <a:schemeClr val="tx1"/>
                  </a:solidFill>
                </a:rPr>
                <a:t>9</a:t>
              </a:r>
              <a:r>
                <a:rPr lang="zh-CN" altLang="en-US" b="1" dirty="0">
                  <a:solidFill>
                    <a:schemeClr val="tx1"/>
                  </a:solidFill>
                </a:rPr>
                <a:t>年</a:t>
              </a:r>
              <a:endParaRPr lang="zh-CN" altLang="en-US" b="1" dirty="0">
                <a:solidFill>
                  <a:schemeClr val="tx1"/>
                </a:solidFill>
              </a:endParaRPr>
            </a:p>
          </p:txBody>
        </p:sp>
        <p:sp>
          <p:nvSpPr>
            <p:cNvPr id="17" name="矩形 16"/>
            <p:cNvSpPr/>
            <p:nvPr/>
          </p:nvSpPr>
          <p:spPr>
            <a:xfrm>
              <a:off x="9575" y="1802"/>
              <a:ext cx="1853" cy="1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dirty="0">
                  <a:solidFill>
                    <a:schemeClr val="tx1"/>
                  </a:solidFill>
                </a:rPr>
                <a:t>25</a:t>
              </a:r>
              <a:r>
                <a:rPr lang="zh-CN" altLang="en-US" b="1" dirty="0">
                  <a:solidFill>
                    <a:schemeClr val="tx1"/>
                  </a:solidFill>
                </a:rPr>
                <a:t>年</a:t>
              </a:r>
              <a:endParaRPr lang="zh-CN" altLang="en-US" b="1" dirty="0">
                <a:solidFill>
                  <a:schemeClr val="tx1"/>
                </a:solidFill>
              </a:endParaRPr>
            </a:p>
          </p:txBody>
        </p:sp>
        <p:cxnSp>
          <p:nvCxnSpPr>
            <p:cNvPr id="18" name="直接连接符 17"/>
            <p:cNvCxnSpPr/>
            <p:nvPr/>
          </p:nvCxnSpPr>
          <p:spPr>
            <a:xfrm>
              <a:off x="8707" y="2856"/>
              <a:ext cx="0" cy="216"/>
            </a:xfrm>
            <a:prstGeom prst="line">
              <a:avLst/>
            </a:prstGeom>
            <a:grpFill/>
          </p:spPr>
          <p:style>
            <a:lnRef idx="3">
              <a:schemeClr val="dk1"/>
            </a:lnRef>
            <a:fillRef idx="0">
              <a:schemeClr val="dk1"/>
            </a:fillRef>
            <a:effectRef idx="2">
              <a:schemeClr val="dk1"/>
            </a:effectRef>
            <a:fontRef idx="minor">
              <a:schemeClr val="tx1"/>
            </a:fontRef>
          </p:style>
        </p:cxnSp>
        <p:cxnSp>
          <p:nvCxnSpPr>
            <p:cNvPr id="19" name="直接连接符 18"/>
            <p:cNvCxnSpPr/>
            <p:nvPr/>
          </p:nvCxnSpPr>
          <p:spPr>
            <a:xfrm>
              <a:off x="10360" y="2837"/>
              <a:ext cx="0" cy="216"/>
            </a:xfrm>
            <a:prstGeom prst="line">
              <a:avLst/>
            </a:prstGeom>
            <a:grpFill/>
          </p:spPr>
          <p:style>
            <a:lnRef idx="3">
              <a:schemeClr val="dk1"/>
            </a:lnRef>
            <a:fillRef idx="0">
              <a:schemeClr val="dk1"/>
            </a:fillRef>
            <a:effectRef idx="2">
              <a:schemeClr val="dk1"/>
            </a:effectRef>
            <a:fontRef idx="minor">
              <a:schemeClr val="tx1"/>
            </a:fontRef>
          </p:style>
        </p:cxnSp>
        <p:sp>
          <p:nvSpPr>
            <p:cNvPr id="20" name="矩形 19"/>
            <p:cNvSpPr/>
            <p:nvPr/>
          </p:nvSpPr>
          <p:spPr>
            <a:xfrm>
              <a:off x="187" y="1802"/>
              <a:ext cx="2145" cy="9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dirty="0" smtClean="0">
                  <a:solidFill>
                    <a:schemeClr val="tx1"/>
                  </a:solidFill>
                </a:rPr>
                <a:t>BC202</a:t>
              </a:r>
              <a:r>
                <a:rPr lang="zh-CN" altLang="en-US" b="1" dirty="0" smtClean="0">
                  <a:solidFill>
                    <a:schemeClr val="tx1"/>
                  </a:solidFill>
                </a:rPr>
                <a:t>年</a:t>
              </a:r>
              <a:endParaRPr lang="zh-CN" altLang="en-US" b="1" dirty="0">
                <a:solidFill>
                  <a:schemeClr val="tx1"/>
                </a:solidFill>
              </a:endParaRPr>
            </a:p>
          </p:txBody>
        </p:sp>
        <p:sp>
          <p:nvSpPr>
            <p:cNvPr id="21" name="矩形 20"/>
            <p:cNvSpPr/>
            <p:nvPr/>
          </p:nvSpPr>
          <p:spPr>
            <a:xfrm>
              <a:off x="16839" y="1873"/>
              <a:ext cx="2145" cy="9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dirty="0" smtClean="0">
                  <a:solidFill>
                    <a:schemeClr val="tx1"/>
                  </a:solidFill>
                </a:rPr>
                <a:t>220</a:t>
              </a:r>
              <a:r>
                <a:rPr lang="zh-CN" altLang="en-US" b="1" dirty="0" smtClean="0">
                  <a:solidFill>
                    <a:schemeClr val="tx1"/>
                  </a:solidFill>
                </a:rPr>
                <a:t>年</a:t>
              </a:r>
              <a:endParaRPr lang="zh-CN" altLang="en-US" b="1" dirty="0">
                <a:solidFill>
                  <a:schemeClr val="tx1"/>
                </a:solidFill>
              </a:endParaRPr>
            </a:p>
          </p:txBody>
        </p:sp>
        <p:cxnSp>
          <p:nvCxnSpPr>
            <p:cNvPr id="22" name="直接连接符 21"/>
            <p:cNvCxnSpPr/>
            <p:nvPr/>
          </p:nvCxnSpPr>
          <p:spPr>
            <a:xfrm>
              <a:off x="17921" y="2824"/>
              <a:ext cx="1" cy="229"/>
            </a:xfrm>
            <a:prstGeom prst="line">
              <a:avLst/>
            </a:prstGeom>
            <a:grpFill/>
          </p:spPr>
          <p:style>
            <a:lnRef idx="3">
              <a:schemeClr val="dk1"/>
            </a:lnRef>
            <a:fillRef idx="0">
              <a:schemeClr val="dk1"/>
            </a:fillRef>
            <a:effectRef idx="2">
              <a:schemeClr val="dk1"/>
            </a:effectRef>
            <a:fontRef idx="minor">
              <a:schemeClr val="tx1"/>
            </a:fontRef>
          </p:style>
        </p:cxnSp>
        <p:sp>
          <p:nvSpPr>
            <p:cNvPr id="23" name="矩形 22"/>
            <p:cNvSpPr/>
            <p:nvPr/>
          </p:nvSpPr>
          <p:spPr>
            <a:xfrm>
              <a:off x="78" y="3026"/>
              <a:ext cx="2375" cy="9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smtClean="0">
                  <a:solidFill>
                    <a:srgbClr val="002060"/>
                  </a:solidFill>
                </a:rPr>
                <a:t>西汉建立</a:t>
              </a:r>
              <a:endParaRPr lang="zh-CN" altLang="en-US" sz="2000" b="1" dirty="0" smtClean="0">
                <a:solidFill>
                  <a:srgbClr val="002060"/>
                </a:solidFill>
              </a:endParaRPr>
            </a:p>
          </p:txBody>
        </p:sp>
        <p:sp>
          <p:nvSpPr>
            <p:cNvPr id="26" name="矩形 25"/>
            <p:cNvSpPr/>
            <p:nvPr/>
          </p:nvSpPr>
          <p:spPr>
            <a:xfrm>
              <a:off x="16639" y="3184"/>
              <a:ext cx="2826" cy="9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002060"/>
                  </a:solidFill>
                </a:rPr>
                <a:t>曹丕称帝，</a:t>
              </a:r>
              <a:endParaRPr lang="zh-CN" altLang="en-US" sz="2000" b="1" dirty="0">
                <a:solidFill>
                  <a:srgbClr val="002060"/>
                </a:solidFill>
              </a:endParaRPr>
            </a:p>
            <a:p>
              <a:pPr algn="ctr"/>
              <a:r>
                <a:rPr lang="zh-CN" altLang="en-US" sz="2000" b="1" dirty="0">
                  <a:solidFill>
                    <a:srgbClr val="002060"/>
                  </a:solidFill>
                </a:rPr>
                <a:t>东汉灭亡</a:t>
              </a:r>
              <a:endParaRPr lang="zh-CN" altLang="en-US" sz="2000" b="1" dirty="0">
                <a:solidFill>
                  <a:srgbClr val="002060"/>
                </a:solidFill>
              </a:endParaRPr>
            </a:p>
          </p:txBody>
        </p:sp>
      </p:grpSp>
      <p:sp>
        <p:nvSpPr>
          <p:cNvPr id="28" name="矩形 27"/>
          <p:cNvSpPr/>
          <p:nvPr/>
        </p:nvSpPr>
        <p:spPr>
          <a:xfrm>
            <a:off x="3016885" y="5663565"/>
            <a:ext cx="1965960" cy="572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smtClean="0">
                <a:solidFill>
                  <a:srgbClr val="002060"/>
                </a:solidFill>
              </a:rPr>
              <a:t>王莽建立新朝，西汉灭亡</a:t>
            </a:r>
            <a:endParaRPr lang="zh-CN" altLang="en-US" sz="2000" b="1" dirty="0" smtClean="0">
              <a:solidFill>
                <a:srgbClr val="002060"/>
              </a:solidFill>
            </a:endParaRPr>
          </a:p>
        </p:txBody>
      </p:sp>
      <p:sp>
        <p:nvSpPr>
          <p:cNvPr id="30" name="矩形 29"/>
          <p:cNvSpPr/>
          <p:nvPr/>
        </p:nvSpPr>
        <p:spPr>
          <a:xfrm>
            <a:off x="4877435" y="5654040"/>
            <a:ext cx="1508125" cy="572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smtClean="0">
                <a:solidFill>
                  <a:srgbClr val="002060"/>
                </a:solidFill>
              </a:rPr>
              <a:t>东汉建立</a:t>
            </a:r>
            <a:endParaRPr lang="zh-CN" altLang="en-US" sz="2000" b="1" dirty="0" smtClean="0">
              <a:solidFill>
                <a:srgbClr val="002060"/>
              </a:solidFill>
            </a:endParaRPr>
          </a:p>
        </p:txBody>
      </p:sp>
      <p:sp>
        <p:nvSpPr>
          <p:cNvPr id="31" name="文本框 30"/>
          <p:cNvSpPr txBox="1"/>
          <p:nvPr/>
        </p:nvSpPr>
        <p:spPr>
          <a:xfrm>
            <a:off x="1377315" y="5701030"/>
            <a:ext cx="1301750" cy="368300"/>
          </a:xfrm>
          <a:prstGeom prst="rect">
            <a:avLst/>
          </a:prstGeom>
          <a:noFill/>
        </p:spPr>
        <p:txBody>
          <a:bodyPr wrap="none" rtlCol="0" anchor="t">
            <a:spAutoFit/>
          </a:bodyPr>
          <a:p>
            <a:r>
              <a:rPr lang="en-US" altLang="zh-CN" b="1" dirty="0">
                <a:sym typeface="+mn-ea"/>
              </a:rPr>
              <a:t>“</a:t>
            </a:r>
            <a:r>
              <a:rPr lang="zh-CN" altLang="en-US" b="1" dirty="0">
                <a:sym typeface="+mn-ea"/>
              </a:rPr>
              <a:t>文景之治</a:t>
            </a:r>
            <a:r>
              <a:rPr lang="en-US" altLang="zh-CN" b="1" dirty="0" smtClean="0">
                <a:sym typeface="+mn-ea"/>
              </a:rPr>
              <a:t>”</a:t>
            </a:r>
            <a:endParaRPr lang="zh-CN" altLang="en-US"/>
          </a:p>
        </p:txBody>
      </p:sp>
      <p:sp>
        <p:nvSpPr>
          <p:cNvPr id="32" name="文本框 31"/>
          <p:cNvSpPr txBox="1"/>
          <p:nvPr/>
        </p:nvSpPr>
        <p:spPr>
          <a:xfrm>
            <a:off x="2096770" y="5008245"/>
            <a:ext cx="1332230" cy="368300"/>
          </a:xfrm>
          <a:prstGeom prst="rect">
            <a:avLst/>
          </a:prstGeom>
          <a:noFill/>
        </p:spPr>
        <p:txBody>
          <a:bodyPr wrap="none" rtlCol="0" anchor="t">
            <a:spAutoFit/>
          </a:bodyPr>
          <a:p>
            <a:r>
              <a:rPr lang="zh-CN" altLang="en-US" b="1" dirty="0" smtClean="0">
                <a:sym typeface="+mn-ea"/>
              </a:rPr>
              <a:t>西汉的强盛</a:t>
            </a:r>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42910" y="1714488"/>
            <a:ext cx="7772400" cy="1470025"/>
          </a:xfrm>
        </p:spPr>
        <p:txBody>
          <a:bodyPr/>
          <a:lstStyle/>
          <a:p>
            <a:r>
              <a:rPr lang="zh-CN" altLang="en-US" b="1" dirty="0" smtClean="0">
                <a:solidFill>
                  <a:schemeClr val="bg1"/>
                </a:solidFill>
              </a:rPr>
              <a:t>第</a:t>
            </a:r>
            <a:r>
              <a:rPr lang="en-US" altLang="zh-CN" b="1" dirty="0" smtClean="0">
                <a:solidFill>
                  <a:schemeClr val="bg1"/>
                </a:solidFill>
              </a:rPr>
              <a:t>1</a:t>
            </a:r>
            <a:r>
              <a:rPr lang="zh-CN" altLang="en-US" b="1" dirty="0" smtClean="0">
                <a:solidFill>
                  <a:schemeClr val="bg1"/>
                </a:solidFill>
              </a:rPr>
              <a:t>课</a:t>
            </a:r>
            <a:br>
              <a:rPr lang="en-US" altLang="zh-CN" b="1" dirty="0" smtClean="0">
                <a:solidFill>
                  <a:schemeClr val="bg1"/>
                </a:solidFill>
              </a:rPr>
            </a:br>
            <a:r>
              <a:rPr lang="zh-CN" altLang="en-US" b="1" dirty="0" smtClean="0">
                <a:solidFill>
                  <a:schemeClr val="bg1"/>
                </a:solidFill>
              </a:rPr>
              <a:t>中华文明的起源与早期国家</a:t>
            </a:r>
            <a:endParaRPr lang="zh-CN" altLang="en-US" b="1" dirty="0">
              <a:solidFill>
                <a:schemeClr val="bg1"/>
              </a:solidFill>
            </a:endParaRPr>
          </a:p>
        </p:txBody>
      </p:sp>
      <p:sp>
        <p:nvSpPr>
          <p:cNvPr id="3" name="副标题 2"/>
          <p:cNvSpPr>
            <a:spLocks noGrp="1"/>
          </p:cNvSpPr>
          <p:nvPr>
            <p:ph type="subTitle" idx="1"/>
          </p:nvPr>
        </p:nvSpPr>
        <p:spPr>
          <a:xfrm>
            <a:off x="464474" y="3749043"/>
            <a:ext cx="8215370" cy="2286016"/>
          </a:xfrm>
        </p:spPr>
        <p:txBody>
          <a:bodyPr>
            <a:noAutofit/>
          </a:bodyPr>
          <a:lstStyle/>
          <a:p>
            <a:pPr algn="l"/>
            <a:r>
              <a:rPr lang="zh-CN" altLang="en-US" sz="2400" dirty="0" smtClean="0">
                <a:solidFill>
                  <a:srgbClr val="FFFF00"/>
                </a:solidFill>
              </a:rPr>
              <a:t>课程标准：</a:t>
            </a:r>
            <a:endParaRPr lang="en-US" altLang="zh-CN" sz="2400" dirty="0" smtClean="0">
              <a:solidFill>
                <a:srgbClr val="FFFF00"/>
              </a:solidFill>
            </a:endParaRPr>
          </a:p>
          <a:p>
            <a:pPr algn="l"/>
            <a:r>
              <a:rPr lang="en-US" altLang="zh-CN" sz="2400" dirty="0" smtClean="0">
                <a:solidFill>
                  <a:srgbClr val="FFFF00"/>
                </a:solidFill>
              </a:rPr>
              <a:t>1</a:t>
            </a:r>
            <a:r>
              <a:rPr lang="zh-CN" altLang="en-US" sz="2400" dirty="0" smtClean="0">
                <a:solidFill>
                  <a:srgbClr val="FFFF00"/>
                </a:solidFill>
              </a:rPr>
              <a:t>、通过了解新石器时代中国境内有代表性的文化遗存，认识它们与中华文明起源以及私有制、阶级和国家产生的关系；</a:t>
            </a:r>
            <a:endParaRPr lang="en-US" altLang="zh-CN" sz="2400" dirty="0" smtClean="0">
              <a:solidFill>
                <a:srgbClr val="FFFF00"/>
              </a:solidFill>
            </a:endParaRPr>
          </a:p>
          <a:p>
            <a:pPr algn="l"/>
            <a:r>
              <a:rPr lang="en-US" altLang="zh-CN" sz="2400" dirty="0" smtClean="0">
                <a:solidFill>
                  <a:srgbClr val="FFFF00"/>
                </a:solidFill>
              </a:rPr>
              <a:t>2</a:t>
            </a:r>
            <a:r>
              <a:rPr lang="zh-CN" altLang="en-US" sz="2400" dirty="0" smtClean="0">
                <a:solidFill>
                  <a:srgbClr val="FFFF00"/>
                </a:solidFill>
              </a:rPr>
              <a:t>、通过甲骨文、青铜铭文以及其他文献记载了解私有制、阶级和早期国家的特征。</a:t>
            </a:r>
            <a:endParaRPr lang="zh-CN" altLang="en-US" sz="2400" dirty="0">
              <a:solidFill>
                <a:srgbClr val="FFFF00"/>
              </a:solidFill>
            </a:endParaRPr>
          </a:p>
        </p:txBody>
      </p:sp>
      <p:sp>
        <p:nvSpPr>
          <p:cNvPr id="4" name="TextBox 3"/>
          <p:cNvSpPr txBox="1"/>
          <p:nvPr/>
        </p:nvSpPr>
        <p:spPr>
          <a:xfrm>
            <a:off x="214282" y="214290"/>
            <a:ext cx="4357718" cy="461665"/>
          </a:xfrm>
          <a:prstGeom prst="rect">
            <a:avLst/>
          </a:prstGeom>
          <a:noFill/>
        </p:spPr>
        <p:txBody>
          <a:bodyPr wrap="square" rtlCol="0">
            <a:spAutoFit/>
          </a:bodyPr>
          <a:lstStyle/>
          <a:p>
            <a:r>
              <a:rPr lang="zh-CN" altLang="en-US" sz="2400" b="1" dirty="0" smtClean="0">
                <a:solidFill>
                  <a:schemeClr val="bg1"/>
                </a:solidFill>
              </a:rPr>
              <a:t>必修</a:t>
            </a:r>
            <a:r>
              <a:rPr lang="en-US" altLang="zh-CN" sz="2400" b="1" dirty="0" smtClean="0">
                <a:solidFill>
                  <a:schemeClr val="bg1"/>
                </a:solidFill>
              </a:rPr>
              <a:t>——</a:t>
            </a:r>
            <a:r>
              <a:rPr lang="zh-CN" altLang="en-US" sz="2400" b="1" dirty="0" smtClean="0">
                <a:solidFill>
                  <a:schemeClr val="bg1"/>
                </a:solidFill>
              </a:rPr>
              <a:t>中外历史纲要（上）</a:t>
            </a:r>
            <a:endParaRPr lang="zh-CN" altLang="en-US"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Box 5"/>
          <p:cNvSpPr txBox="1"/>
          <p:nvPr/>
        </p:nvSpPr>
        <p:spPr>
          <a:xfrm>
            <a:off x="297180" y="224155"/>
            <a:ext cx="4893945" cy="521970"/>
          </a:xfrm>
          <a:prstGeom prst="rect">
            <a:avLst/>
          </a:prstGeom>
          <a:noFill/>
        </p:spPr>
        <p:txBody>
          <a:bodyPr wrap="square" rtlCol="0">
            <a:spAutoFit/>
          </a:bodyPr>
          <a:p>
            <a:r>
              <a:rPr lang="en-US" altLang="zh-CN" sz="2800" dirty="0" smtClean="0">
                <a:solidFill>
                  <a:srgbClr val="FFFF00"/>
                </a:solidFill>
              </a:rPr>
              <a:t>4.1 </a:t>
            </a:r>
            <a:r>
              <a:rPr lang="zh-CN" altLang="en-US" sz="2800" b="1" dirty="0" smtClean="0">
                <a:solidFill>
                  <a:srgbClr val="FFFF00"/>
                </a:solidFill>
                <a:latin typeface="宋体" panose="02010600030101010101" pitchFamily="2" charset="-122"/>
                <a:ea typeface="宋体" panose="02010600030101010101" pitchFamily="2" charset="-122"/>
                <a:cs typeface="宋体" panose="02010600030101010101" pitchFamily="2" charset="-122"/>
              </a:rPr>
              <a:t>西汉的建立与</a:t>
            </a:r>
            <a:r>
              <a:rPr lang="en-US" altLang="zh-CN" sz="2800" b="1" dirty="0" smtClean="0">
                <a:solidFill>
                  <a:srgbClr val="FFFF00"/>
                </a:solidFill>
                <a:latin typeface="宋体" panose="02010600030101010101" pitchFamily="2" charset="-122"/>
                <a:ea typeface="宋体" panose="02010600030101010101" pitchFamily="2" charset="-122"/>
                <a:cs typeface="宋体" panose="02010600030101010101" pitchFamily="2" charset="-122"/>
              </a:rPr>
              <a:t>“</a:t>
            </a:r>
            <a:r>
              <a:rPr lang="zh-CN" altLang="en-US" sz="2800" b="1" dirty="0" smtClean="0">
                <a:solidFill>
                  <a:srgbClr val="FFFF00"/>
                </a:solidFill>
                <a:latin typeface="宋体" panose="02010600030101010101" pitchFamily="2" charset="-122"/>
                <a:ea typeface="宋体" panose="02010600030101010101" pitchFamily="2" charset="-122"/>
                <a:cs typeface="宋体" panose="02010600030101010101" pitchFamily="2" charset="-122"/>
              </a:rPr>
              <a:t>文景之治</a:t>
            </a:r>
            <a:r>
              <a:rPr lang="en-US" altLang="zh-CN" sz="2800" b="1" dirty="0" smtClean="0">
                <a:solidFill>
                  <a:srgbClr val="FFFF00"/>
                </a:solidFill>
                <a:latin typeface="宋体" panose="02010600030101010101" pitchFamily="2" charset="-122"/>
                <a:ea typeface="宋体" panose="02010600030101010101" pitchFamily="2" charset="-122"/>
                <a:cs typeface="宋体" panose="02010600030101010101" pitchFamily="2" charset="-122"/>
              </a:rPr>
              <a:t>”</a:t>
            </a:r>
            <a:r>
              <a:rPr lang="en-US" altLang="zh-CN" sz="2800" dirty="0" smtClean="0">
                <a:solidFill>
                  <a:srgbClr val="FFFF00"/>
                </a:solidFill>
              </a:rPr>
              <a:t> </a:t>
            </a:r>
            <a:endParaRPr lang="zh-CN" altLang="en-US" sz="2800" dirty="0">
              <a:solidFill>
                <a:srgbClr val="FFFF00"/>
              </a:solidFill>
            </a:endParaRPr>
          </a:p>
        </p:txBody>
      </p:sp>
      <p:sp>
        <p:nvSpPr>
          <p:cNvPr id="4" name="TextBox 5"/>
          <p:cNvSpPr txBox="1"/>
          <p:nvPr/>
        </p:nvSpPr>
        <p:spPr>
          <a:xfrm>
            <a:off x="231140" y="805180"/>
            <a:ext cx="8681720" cy="521970"/>
          </a:xfrm>
          <a:prstGeom prst="rect">
            <a:avLst/>
          </a:prstGeom>
          <a:noFill/>
        </p:spPr>
        <p:txBody>
          <a:bodyPr wrap="square" rtlCol="0">
            <a:spAutoFit/>
          </a:bodyPr>
          <a:p>
            <a:r>
              <a:rPr lang="en-US" altLang="zh-CN" sz="2800" dirty="0" smtClean="0">
                <a:solidFill>
                  <a:srgbClr val="FFFF00"/>
                </a:solidFill>
              </a:rPr>
              <a:t>1</a:t>
            </a:r>
            <a:r>
              <a:rPr lang="zh-CN" altLang="en-US" sz="2800" dirty="0" smtClean="0">
                <a:solidFill>
                  <a:srgbClr val="FFFF00"/>
                </a:solidFill>
              </a:rPr>
              <a:t>、</a:t>
            </a:r>
            <a:r>
              <a:rPr lang="en-US" altLang="zh-CN" sz="2800" dirty="0" smtClean="0">
                <a:solidFill>
                  <a:srgbClr val="FFFF00"/>
                </a:solidFill>
              </a:rPr>
              <a:t> </a:t>
            </a:r>
            <a:r>
              <a:rPr lang="zh-CN" altLang="en-US" sz="2800" b="1" dirty="0" smtClean="0">
                <a:solidFill>
                  <a:srgbClr val="FFFF00"/>
                </a:solidFill>
                <a:latin typeface="宋体" panose="02010600030101010101" pitchFamily="2" charset="-122"/>
                <a:ea typeface="宋体" panose="02010600030101010101" pitchFamily="2" charset="-122"/>
                <a:cs typeface="宋体" panose="02010600030101010101" pitchFamily="2" charset="-122"/>
              </a:rPr>
              <a:t>西汉的建立：前</a:t>
            </a:r>
            <a:r>
              <a:rPr lang="en-US" altLang="zh-CN" sz="2800" b="1" dirty="0" smtClean="0">
                <a:solidFill>
                  <a:srgbClr val="FFFF00"/>
                </a:solidFill>
                <a:latin typeface="宋体" panose="02010600030101010101" pitchFamily="2" charset="-122"/>
                <a:ea typeface="宋体" panose="02010600030101010101" pitchFamily="2" charset="-122"/>
                <a:cs typeface="宋体" panose="02010600030101010101" pitchFamily="2" charset="-122"/>
              </a:rPr>
              <a:t>202</a:t>
            </a:r>
            <a:r>
              <a:rPr lang="zh-CN" altLang="en-US" sz="2800" b="1" dirty="0" smtClean="0">
                <a:solidFill>
                  <a:srgbClr val="FFFF00"/>
                </a:solidFill>
                <a:latin typeface="宋体" panose="02010600030101010101" pitchFamily="2" charset="-122"/>
                <a:ea typeface="宋体" panose="02010600030101010101" pitchFamily="2" charset="-122"/>
                <a:cs typeface="宋体" panose="02010600030101010101" pitchFamily="2" charset="-122"/>
              </a:rPr>
              <a:t>年，刘邦建汉。</a:t>
            </a:r>
            <a:r>
              <a:rPr lang="en-US" altLang="zh-CN" sz="2800" dirty="0" smtClean="0">
                <a:solidFill>
                  <a:srgbClr val="FFFF00"/>
                </a:solidFill>
              </a:rPr>
              <a:t> </a:t>
            </a:r>
            <a:endParaRPr lang="zh-CN" altLang="en-US" sz="2800" dirty="0">
              <a:solidFill>
                <a:srgbClr val="FFFF00"/>
              </a:solidFill>
            </a:endParaRPr>
          </a:p>
        </p:txBody>
      </p:sp>
      <p:sp>
        <p:nvSpPr>
          <p:cNvPr id="7" name="TextBox 5"/>
          <p:cNvSpPr txBox="1"/>
          <p:nvPr/>
        </p:nvSpPr>
        <p:spPr>
          <a:xfrm>
            <a:off x="231140" y="1327150"/>
            <a:ext cx="8681720" cy="521970"/>
          </a:xfrm>
          <a:prstGeom prst="rect">
            <a:avLst/>
          </a:prstGeom>
          <a:noFill/>
        </p:spPr>
        <p:txBody>
          <a:bodyPr wrap="square" rtlCol="0">
            <a:spAutoFit/>
          </a:bodyPr>
          <a:p>
            <a:r>
              <a:rPr lang="en-US" altLang="zh-CN" sz="2800" dirty="0" smtClean="0">
                <a:solidFill>
                  <a:srgbClr val="FFFF00"/>
                </a:solidFill>
              </a:rPr>
              <a:t>2</a:t>
            </a:r>
            <a:r>
              <a:rPr lang="zh-CN" altLang="en-US" sz="2800" dirty="0" smtClean="0">
                <a:solidFill>
                  <a:srgbClr val="FFFF00"/>
                </a:solidFill>
              </a:rPr>
              <a:t>、</a:t>
            </a:r>
            <a:r>
              <a:rPr lang="en-US" altLang="zh-CN" sz="2800" b="1" dirty="0" smtClean="0">
                <a:solidFill>
                  <a:srgbClr val="FFFF00"/>
                </a:solidFill>
                <a:latin typeface="宋体" panose="02010600030101010101" pitchFamily="2" charset="-122"/>
                <a:ea typeface="宋体" panose="02010600030101010101" pitchFamily="2" charset="-122"/>
                <a:cs typeface="宋体" panose="02010600030101010101" pitchFamily="2" charset="-122"/>
              </a:rPr>
              <a:t>“</a:t>
            </a:r>
            <a:r>
              <a:rPr lang="zh-CN" altLang="en-US" sz="2800" b="1" dirty="0" smtClean="0">
                <a:solidFill>
                  <a:srgbClr val="FFFF00"/>
                </a:solidFill>
                <a:latin typeface="宋体" panose="02010600030101010101" pitchFamily="2" charset="-122"/>
                <a:ea typeface="宋体" panose="02010600030101010101" pitchFamily="2" charset="-122"/>
                <a:cs typeface="宋体" panose="02010600030101010101" pitchFamily="2" charset="-122"/>
              </a:rPr>
              <a:t>文景之治</a:t>
            </a:r>
            <a:r>
              <a:rPr lang="en-US" altLang="zh-CN" sz="2800" b="1" dirty="0" smtClean="0">
                <a:solidFill>
                  <a:srgbClr val="FFFF00"/>
                </a:solidFill>
                <a:latin typeface="宋体" panose="02010600030101010101" pitchFamily="2" charset="-122"/>
                <a:ea typeface="宋体" panose="02010600030101010101" pitchFamily="2" charset="-122"/>
                <a:cs typeface="宋体" panose="02010600030101010101" pitchFamily="2" charset="-122"/>
              </a:rPr>
              <a:t>”</a:t>
            </a:r>
            <a:r>
              <a:rPr lang="zh-CN" altLang="en-US" sz="2800" b="1" dirty="0" smtClean="0">
                <a:solidFill>
                  <a:srgbClr val="FFFF00"/>
                </a:solidFill>
                <a:latin typeface="宋体" panose="02010600030101010101" pitchFamily="2" charset="-122"/>
                <a:ea typeface="宋体" panose="02010600030101010101" pitchFamily="2" charset="-122"/>
                <a:cs typeface="宋体" panose="02010600030101010101" pitchFamily="2" charset="-122"/>
              </a:rPr>
              <a:t>：</a:t>
            </a:r>
            <a:r>
              <a:rPr lang="zh-CN" altLang="en-US" sz="2400" b="1" dirty="0" smtClean="0">
                <a:solidFill>
                  <a:srgbClr val="FFFF00"/>
                </a:solidFill>
                <a:latin typeface="宋体" panose="02010600030101010101" pitchFamily="2" charset="-122"/>
                <a:ea typeface="宋体" panose="02010600030101010101" pitchFamily="2" charset="-122"/>
                <a:cs typeface="宋体" panose="02010600030101010101" pitchFamily="2" charset="-122"/>
              </a:rPr>
              <a:t>实行休养生息政策，经济快速恢复</a:t>
            </a:r>
            <a:endParaRPr lang="zh-CN" altLang="en-US" sz="2400" b="1" dirty="0" smtClean="0">
              <a:solidFill>
                <a:srgbClr val="FFFF00"/>
              </a:solidFill>
              <a:latin typeface="宋体" panose="02010600030101010101" pitchFamily="2" charset="-122"/>
              <a:ea typeface="宋体" panose="02010600030101010101" pitchFamily="2" charset="-122"/>
              <a:cs typeface="宋体" panose="02010600030101010101" pitchFamily="2" charset="-122"/>
            </a:endParaRPr>
          </a:p>
        </p:txBody>
      </p:sp>
      <p:sp>
        <p:nvSpPr>
          <p:cNvPr id="42" name="文本框 41"/>
          <p:cNvSpPr txBox="1"/>
          <p:nvPr/>
        </p:nvSpPr>
        <p:spPr>
          <a:xfrm>
            <a:off x="231140" y="1849120"/>
            <a:ext cx="4714240" cy="47847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fontAlgn="auto">
              <a:lnSpc>
                <a:spcPct val="125000"/>
              </a:lnSpc>
            </a:pPr>
            <a:r>
              <a:rPr lang="zh-CN" altLang="en-US" sz="2400" b="1" dirty="0">
                <a:solidFill>
                  <a:srgbClr val="FF0000"/>
                </a:solidFill>
              </a:rPr>
              <a:t>西汉初建</a:t>
            </a:r>
            <a:r>
              <a:rPr lang="zh-CN" altLang="en-US" sz="2400" b="1" dirty="0" smtClean="0"/>
              <a:t>时刘邦面临的局面</a:t>
            </a:r>
            <a:endParaRPr lang="zh-CN" altLang="en-US" sz="2000" b="1" dirty="0" smtClean="0"/>
          </a:p>
          <a:p>
            <a:pPr fontAlgn="auto">
              <a:lnSpc>
                <a:spcPct val="125000"/>
              </a:lnSpc>
            </a:pPr>
            <a:r>
              <a:rPr lang="zh-CN" altLang="en-US" sz="2000" b="1" dirty="0" smtClean="0">
                <a:solidFill>
                  <a:srgbClr val="FF0000"/>
                </a:solidFill>
              </a:rPr>
              <a:t>政治方面</a:t>
            </a:r>
            <a:r>
              <a:rPr lang="zh-CN" altLang="en-US" sz="2000" b="1" dirty="0" smtClean="0"/>
              <a:t>：异姓王实力雄厚</a:t>
            </a:r>
            <a:endParaRPr lang="en-US" altLang="zh-CN" sz="2000" b="1" dirty="0" smtClean="0"/>
          </a:p>
          <a:p>
            <a:pPr fontAlgn="auto">
              <a:lnSpc>
                <a:spcPct val="125000"/>
              </a:lnSpc>
            </a:pPr>
            <a:r>
              <a:rPr lang="zh-CN" altLang="en-US" sz="2000" b="1" dirty="0" smtClean="0">
                <a:solidFill>
                  <a:srgbClr val="FF0000"/>
                </a:solidFill>
              </a:rPr>
              <a:t>措施：实行郡国并行制，</a:t>
            </a:r>
            <a:r>
              <a:rPr lang="zh-CN" altLang="en-US" sz="2000" b="1" dirty="0" smtClean="0">
                <a:solidFill>
                  <a:schemeClr val="tx1"/>
                </a:solidFill>
              </a:rPr>
              <a:t>先安抚异姓王，后各个击破，代之以同姓王</a:t>
            </a:r>
            <a:endParaRPr lang="zh-CN" altLang="en-US" sz="2000" b="1" dirty="0">
              <a:solidFill>
                <a:schemeClr val="tx1"/>
              </a:solidFill>
            </a:endParaRPr>
          </a:p>
          <a:p>
            <a:pPr fontAlgn="auto">
              <a:lnSpc>
                <a:spcPct val="125000"/>
              </a:lnSpc>
            </a:pPr>
            <a:r>
              <a:rPr lang="zh-CN" altLang="en-US" sz="2000" b="1" dirty="0">
                <a:solidFill>
                  <a:srgbClr val="FF0000"/>
                </a:solidFill>
              </a:rPr>
              <a:t>经济方面</a:t>
            </a:r>
            <a:r>
              <a:rPr lang="zh-CN" altLang="en-US" sz="2000" b="1" dirty="0" smtClean="0"/>
              <a:t>：经济</a:t>
            </a:r>
            <a:r>
              <a:rPr lang="zh-CN" altLang="en-US" sz="2000" b="1" dirty="0"/>
              <a:t>残破，</a:t>
            </a:r>
            <a:r>
              <a:rPr lang="zh-CN" altLang="en-US" sz="2000" b="1" dirty="0" smtClean="0"/>
              <a:t>民不聊生；</a:t>
            </a:r>
            <a:r>
              <a:rPr lang="zh-CN" altLang="en-US" sz="2000" b="1" dirty="0" smtClean="0">
                <a:sym typeface="+mn-ea"/>
              </a:rPr>
              <a:t>地方诸侯国拥有</a:t>
            </a:r>
            <a:r>
              <a:rPr lang="zh-CN" altLang="en-US" sz="2000" b="1" dirty="0" smtClean="0">
                <a:sym typeface="+mn-ea"/>
              </a:rPr>
              <a:t>铸币权、盐铁经营权。</a:t>
            </a:r>
            <a:endParaRPr lang="en-US" altLang="zh-CN" sz="2000" b="1" dirty="0" smtClean="0"/>
          </a:p>
          <a:p>
            <a:pPr fontAlgn="auto">
              <a:lnSpc>
                <a:spcPct val="125000"/>
              </a:lnSpc>
            </a:pPr>
            <a:r>
              <a:rPr lang="zh-CN" altLang="en-US" sz="2000" b="1" dirty="0" smtClean="0">
                <a:solidFill>
                  <a:srgbClr val="FF0000"/>
                </a:solidFill>
              </a:rPr>
              <a:t>措施：轻徭薄赋，与民休息</a:t>
            </a:r>
            <a:endParaRPr lang="zh-CN" altLang="en-US" sz="2000" b="1" dirty="0">
              <a:solidFill>
                <a:schemeClr val="bg1"/>
              </a:solidFill>
            </a:endParaRPr>
          </a:p>
          <a:p>
            <a:pPr fontAlgn="auto">
              <a:lnSpc>
                <a:spcPct val="125000"/>
              </a:lnSpc>
            </a:pPr>
            <a:r>
              <a:rPr lang="zh-CN" altLang="en-US" sz="2000" b="1" dirty="0">
                <a:solidFill>
                  <a:srgbClr val="FF0000"/>
                </a:solidFill>
              </a:rPr>
              <a:t>文化方面</a:t>
            </a:r>
            <a:r>
              <a:rPr lang="zh-CN" altLang="en-US" sz="2000" b="1" dirty="0"/>
              <a:t>：</a:t>
            </a:r>
            <a:r>
              <a:rPr lang="zh-CN" altLang="en-US" sz="2000" b="1" dirty="0" smtClean="0"/>
              <a:t>法家独</a:t>
            </a:r>
            <a:r>
              <a:rPr lang="zh-CN" altLang="en-US" sz="2000" b="1" dirty="0"/>
              <a:t>尊</a:t>
            </a:r>
            <a:r>
              <a:rPr lang="zh-CN" altLang="en-US" sz="2000" b="1" dirty="0" smtClean="0"/>
              <a:t>地位消失</a:t>
            </a:r>
            <a:endParaRPr lang="en-US" altLang="zh-CN" sz="2000" b="1" dirty="0" smtClean="0"/>
          </a:p>
          <a:p>
            <a:pPr fontAlgn="auto">
              <a:lnSpc>
                <a:spcPct val="125000"/>
              </a:lnSpc>
            </a:pPr>
            <a:r>
              <a:rPr lang="zh-CN" altLang="en-US" sz="2000" b="1" dirty="0" smtClean="0">
                <a:solidFill>
                  <a:srgbClr val="FF0000"/>
                </a:solidFill>
              </a:rPr>
              <a:t>措施：遵奉黄老无为思想</a:t>
            </a:r>
            <a:endParaRPr lang="en-US" altLang="zh-CN" sz="2000" b="1" dirty="0" smtClean="0">
              <a:solidFill>
                <a:schemeClr val="bg1"/>
              </a:solidFill>
            </a:endParaRPr>
          </a:p>
          <a:p>
            <a:pPr fontAlgn="auto">
              <a:lnSpc>
                <a:spcPct val="125000"/>
              </a:lnSpc>
            </a:pPr>
            <a:r>
              <a:rPr lang="zh-CN" altLang="en-US" sz="2000" b="1" dirty="0">
                <a:solidFill>
                  <a:srgbClr val="FF0000"/>
                </a:solidFill>
              </a:rPr>
              <a:t>与</a:t>
            </a:r>
            <a:r>
              <a:rPr lang="zh-CN" altLang="en-US" sz="2000" b="1" dirty="0" smtClean="0">
                <a:solidFill>
                  <a:srgbClr val="FF0000"/>
                </a:solidFill>
              </a:rPr>
              <a:t>周边少数民族的关系</a:t>
            </a:r>
            <a:r>
              <a:rPr lang="zh-CN" altLang="en-US" sz="2000" b="1" dirty="0" smtClean="0"/>
              <a:t>：匈奴强大，侵扰边境</a:t>
            </a:r>
            <a:endParaRPr lang="en-US" altLang="zh-CN" sz="2000" b="1" dirty="0" smtClean="0"/>
          </a:p>
          <a:p>
            <a:pPr fontAlgn="auto">
              <a:lnSpc>
                <a:spcPct val="125000"/>
              </a:lnSpc>
            </a:pPr>
            <a:r>
              <a:rPr lang="zh-CN" altLang="en-US" sz="2000" b="1" dirty="0" smtClean="0">
                <a:solidFill>
                  <a:srgbClr val="FF0000"/>
                </a:solidFill>
              </a:rPr>
              <a:t>措施：以和亲、互市为主</a:t>
            </a:r>
            <a:endParaRPr lang="en-US" altLang="zh-CN" sz="2000" b="1" dirty="0" smtClean="0">
              <a:solidFill>
                <a:srgbClr val="FF0000"/>
              </a:solidFill>
            </a:endParaRPr>
          </a:p>
        </p:txBody>
      </p:sp>
      <p:sp>
        <p:nvSpPr>
          <p:cNvPr id="41" name="文本框 40"/>
          <p:cNvSpPr txBox="1"/>
          <p:nvPr/>
        </p:nvSpPr>
        <p:spPr>
          <a:xfrm>
            <a:off x="5363845" y="1849120"/>
            <a:ext cx="3549015" cy="46310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nSpc>
                <a:spcPct val="125000"/>
              </a:lnSpc>
            </a:pPr>
            <a:r>
              <a:rPr lang="zh-CN" altLang="en-US" sz="2400" b="1" dirty="0">
                <a:solidFill>
                  <a:srgbClr val="FF0000"/>
                </a:solidFill>
              </a:rPr>
              <a:t>文景时期</a:t>
            </a:r>
            <a:r>
              <a:rPr lang="zh-CN" altLang="en-US" sz="2400" b="1" dirty="0"/>
              <a:t>的社会状况</a:t>
            </a:r>
            <a:endParaRPr lang="en-US" altLang="zh-CN" sz="2400" b="1" dirty="0"/>
          </a:p>
          <a:p>
            <a:pPr fontAlgn="auto">
              <a:lnSpc>
                <a:spcPct val="125000"/>
              </a:lnSpc>
            </a:pPr>
            <a:endParaRPr lang="en-US" altLang="zh-CN" sz="2400" b="1" dirty="0" smtClean="0"/>
          </a:p>
          <a:p>
            <a:pPr fontAlgn="auto">
              <a:lnSpc>
                <a:spcPct val="125000"/>
              </a:lnSpc>
            </a:pPr>
            <a:endParaRPr lang="en-US" altLang="zh-CN" sz="2400" b="1" dirty="0" smtClean="0"/>
          </a:p>
          <a:p>
            <a:pPr fontAlgn="auto">
              <a:lnSpc>
                <a:spcPct val="125000"/>
              </a:lnSpc>
            </a:pPr>
            <a:endParaRPr lang="en-US" altLang="zh-CN" sz="2400" b="1" dirty="0" smtClean="0"/>
          </a:p>
          <a:p>
            <a:pPr fontAlgn="auto">
              <a:lnSpc>
                <a:spcPct val="125000"/>
              </a:lnSpc>
            </a:pPr>
            <a:r>
              <a:rPr lang="zh-CN" altLang="en-US" sz="2400" b="1" dirty="0" smtClean="0">
                <a:solidFill>
                  <a:schemeClr val="bg1"/>
                </a:solidFill>
              </a:rPr>
              <a:t>经济</a:t>
            </a:r>
            <a:r>
              <a:rPr lang="zh-CN" altLang="en-US" sz="2400" b="1" dirty="0">
                <a:solidFill>
                  <a:schemeClr val="bg1"/>
                </a:solidFill>
              </a:rPr>
              <a:t>方面</a:t>
            </a:r>
            <a:r>
              <a:rPr lang="zh-CN" altLang="en-US" sz="2400" b="1" dirty="0" smtClean="0">
                <a:solidFill>
                  <a:schemeClr val="bg1"/>
                </a:solidFill>
              </a:rPr>
              <a:t>：经济得到明显恢复，国库充裕；大商人、大手工业者实力雄厚，土地兼并严重</a:t>
            </a:r>
            <a:endParaRPr lang="en-US" altLang="zh-CN" sz="2400" b="1" dirty="0" smtClean="0">
              <a:solidFill>
                <a:schemeClr val="bg1"/>
              </a:solidFill>
            </a:endParaRPr>
          </a:p>
          <a:p>
            <a:pPr fontAlgn="auto">
              <a:lnSpc>
                <a:spcPct val="125000"/>
              </a:lnSpc>
            </a:pPr>
            <a:r>
              <a:rPr lang="zh-CN" altLang="en-US" sz="2400" b="1" dirty="0" smtClean="0">
                <a:solidFill>
                  <a:schemeClr val="bg1"/>
                </a:solidFill>
              </a:rPr>
              <a:t>族的关系：匈</a:t>
            </a:r>
            <a:r>
              <a:rPr lang="zh-CN" altLang="en-US" sz="2000" b="1" dirty="0" smtClean="0">
                <a:solidFill>
                  <a:schemeClr val="bg1"/>
                </a:solidFill>
              </a:rPr>
              <a:t>奴骄横，侵扰边境</a:t>
            </a:r>
            <a:endParaRPr lang="en-US" altLang="zh-CN" sz="2000" b="1" dirty="0" smtClean="0">
              <a:solidFill>
                <a:schemeClr val="bg1"/>
              </a:solidFill>
            </a:endParaRPr>
          </a:p>
        </p:txBody>
      </p:sp>
      <p:sp>
        <p:nvSpPr>
          <p:cNvPr id="9" name="文本框 8"/>
          <p:cNvSpPr txBox="1"/>
          <p:nvPr/>
        </p:nvSpPr>
        <p:spPr>
          <a:xfrm>
            <a:off x="5520055" y="2379980"/>
            <a:ext cx="3253740" cy="4892675"/>
          </a:xfrm>
          <a:prstGeom prst="rect">
            <a:avLst/>
          </a:prstGeom>
          <a:noFill/>
        </p:spPr>
        <p:txBody>
          <a:bodyPr wrap="square" rtlCol="0">
            <a:spAutoFit/>
          </a:bodyPr>
          <a:p>
            <a:r>
              <a:rPr lang="zh-CN" altLang="en-US" sz="2000" b="1" dirty="0" smtClean="0">
                <a:solidFill>
                  <a:srgbClr val="FF0000"/>
                </a:solidFill>
                <a:sym typeface="+mn-ea"/>
              </a:rPr>
              <a:t>政治方面</a:t>
            </a:r>
            <a:r>
              <a:rPr lang="zh-CN" altLang="en-US" sz="2000" b="1" dirty="0" smtClean="0">
                <a:sym typeface="+mn-ea"/>
              </a:rPr>
              <a:t>：诸侯王势力过大，对统治造成威胁（七国之乱）</a:t>
            </a:r>
            <a:endParaRPr lang="zh-CN" altLang="en-US" sz="2000" b="1" dirty="0" smtClean="0">
              <a:sym typeface="+mn-ea"/>
            </a:endParaRPr>
          </a:p>
          <a:p>
            <a:endParaRPr lang="zh-CN" altLang="en-US" sz="2000" b="1" dirty="0" smtClean="0">
              <a:solidFill>
                <a:srgbClr val="FF0000"/>
              </a:solidFill>
              <a:sym typeface="+mn-ea"/>
            </a:endParaRPr>
          </a:p>
          <a:p>
            <a:r>
              <a:rPr lang="zh-CN" altLang="en-US" sz="2000" b="1" dirty="0" smtClean="0">
                <a:solidFill>
                  <a:srgbClr val="FF0000"/>
                </a:solidFill>
                <a:sym typeface="+mn-ea"/>
              </a:rPr>
              <a:t>经济方面</a:t>
            </a:r>
            <a:r>
              <a:rPr lang="zh-CN" altLang="en-US" sz="2000" b="1" dirty="0">
                <a:solidFill>
                  <a:srgbClr val="FF0000"/>
                </a:solidFill>
                <a:sym typeface="+mn-ea"/>
              </a:rPr>
              <a:t>：</a:t>
            </a:r>
            <a:r>
              <a:rPr lang="zh-CN" altLang="en-US" sz="2000" b="1" dirty="0">
                <a:sym typeface="+mn-ea"/>
              </a:rPr>
              <a:t>经济得到明显恢复，国库充裕</a:t>
            </a:r>
            <a:r>
              <a:rPr lang="zh-CN" altLang="en-US" sz="2000" b="1" dirty="0" smtClean="0">
                <a:sym typeface="+mn-ea"/>
              </a:rPr>
              <a:t>，</a:t>
            </a:r>
            <a:r>
              <a:rPr lang="zh-CN" altLang="en-US" sz="2000" b="1" dirty="0">
                <a:sym typeface="+mn-ea"/>
              </a:rPr>
              <a:t>人民</a:t>
            </a:r>
            <a:r>
              <a:rPr lang="zh-CN" altLang="en-US" sz="2000" b="1" dirty="0" smtClean="0">
                <a:sym typeface="+mn-ea"/>
              </a:rPr>
              <a:t>相对富足，</a:t>
            </a:r>
            <a:r>
              <a:rPr lang="zh-CN" altLang="en-US" sz="2000" b="1" dirty="0">
                <a:sym typeface="+mn-ea"/>
              </a:rPr>
              <a:t>史称“文景之治”</a:t>
            </a:r>
            <a:endParaRPr lang="zh-CN" altLang="en-US" sz="2000" b="1" dirty="0">
              <a:sym typeface="+mn-ea"/>
            </a:endParaRPr>
          </a:p>
          <a:p>
            <a:endParaRPr lang="zh-CN" altLang="en-US" sz="2000" b="1" dirty="0" smtClean="0">
              <a:solidFill>
                <a:srgbClr val="FF0000"/>
              </a:solidFill>
              <a:sym typeface="+mn-ea"/>
            </a:endParaRPr>
          </a:p>
          <a:p>
            <a:r>
              <a:rPr lang="zh-CN" altLang="en-US" sz="2000" b="1" dirty="0" smtClean="0">
                <a:solidFill>
                  <a:srgbClr val="FF0000"/>
                </a:solidFill>
                <a:sym typeface="+mn-ea"/>
              </a:rPr>
              <a:t>文化</a:t>
            </a:r>
            <a:r>
              <a:rPr lang="zh-CN" altLang="en-US" sz="2000" b="1" dirty="0">
                <a:solidFill>
                  <a:srgbClr val="FF0000"/>
                </a:solidFill>
                <a:sym typeface="+mn-ea"/>
              </a:rPr>
              <a:t>方面</a:t>
            </a:r>
            <a:r>
              <a:rPr lang="zh-CN" altLang="en-US" sz="2000" b="1" dirty="0" smtClean="0">
                <a:solidFill>
                  <a:srgbClr val="FF0000"/>
                </a:solidFill>
                <a:sym typeface="+mn-ea"/>
              </a:rPr>
              <a:t>：</a:t>
            </a:r>
            <a:r>
              <a:rPr lang="zh-CN" altLang="en-US" sz="2000" b="1" dirty="0" smtClean="0">
                <a:sym typeface="+mn-ea"/>
              </a:rPr>
              <a:t>黄老无为思想占主流地位</a:t>
            </a:r>
            <a:endParaRPr lang="zh-CN" altLang="en-US" sz="2000" b="1" dirty="0" smtClean="0">
              <a:sym typeface="+mn-ea"/>
            </a:endParaRPr>
          </a:p>
          <a:p>
            <a:endParaRPr lang="zh-CN" altLang="en-US" sz="2000" b="1" dirty="0" smtClean="0">
              <a:solidFill>
                <a:srgbClr val="FF0000"/>
              </a:solidFill>
              <a:sym typeface="+mn-ea"/>
            </a:endParaRPr>
          </a:p>
          <a:p>
            <a:r>
              <a:rPr lang="zh-CN" altLang="en-US" sz="2000" b="1" dirty="0" smtClean="0">
                <a:solidFill>
                  <a:srgbClr val="FF0000"/>
                </a:solidFill>
                <a:sym typeface="+mn-ea"/>
              </a:rPr>
              <a:t>与周边少数民族的关系：</a:t>
            </a:r>
            <a:r>
              <a:rPr lang="zh-CN" altLang="en-US" sz="2000" b="1" dirty="0" smtClean="0">
                <a:sym typeface="+mn-ea"/>
              </a:rPr>
              <a:t>匈奴骄横，</a:t>
            </a:r>
            <a:r>
              <a:rPr lang="zh-CN" altLang="en-US" sz="2000" b="1" dirty="0">
                <a:sym typeface="+mn-ea"/>
              </a:rPr>
              <a:t>为患</a:t>
            </a:r>
            <a:r>
              <a:rPr lang="zh-CN" altLang="en-US" sz="2000" b="1" dirty="0" smtClean="0">
                <a:sym typeface="+mn-ea"/>
              </a:rPr>
              <a:t>边境</a:t>
            </a:r>
            <a:endParaRPr lang="en-US" altLang="zh-CN" sz="2000" b="1" dirty="0" smtClean="0"/>
          </a:p>
          <a:p>
            <a:endParaRPr lang="zh-CN" altLang="en-US" sz="2400" b="1" dirty="0" smtClean="0">
              <a:sym typeface="+mn-ea"/>
            </a:endParaRPr>
          </a:p>
          <a:p>
            <a:endParaRPr lang="zh-CN" altLang="en-US" sz="2400" b="1" dirty="0">
              <a:sym typeface="+mn-ea"/>
            </a:endParaRPr>
          </a:p>
          <a:p>
            <a:endParaRPr lang="zh-CN" altLang="en-US" sz="2400" b="1" dirty="0" smtClean="0">
              <a:sym typeface="+mn-ea"/>
            </a:endParaRPr>
          </a:p>
        </p:txBody>
      </p:sp>
      <p:sp>
        <p:nvSpPr>
          <p:cNvPr id="12" name="右箭头 11"/>
          <p:cNvSpPr/>
          <p:nvPr/>
        </p:nvSpPr>
        <p:spPr>
          <a:xfrm>
            <a:off x="4932045" y="2564765"/>
            <a:ext cx="431800" cy="144145"/>
          </a:xfrm>
          <a:prstGeom prst="rightArrow">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右箭头 12"/>
          <p:cNvSpPr/>
          <p:nvPr/>
        </p:nvSpPr>
        <p:spPr>
          <a:xfrm>
            <a:off x="4932045" y="3463290"/>
            <a:ext cx="431800" cy="144145"/>
          </a:xfrm>
          <a:prstGeom prst="rightArrow">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右箭头 14"/>
          <p:cNvSpPr/>
          <p:nvPr/>
        </p:nvSpPr>
        <p:spPr>
          <a:xfrm>
            <a:off x="4945380" y="4690110"/>
            <a:ext cx="431800" cy="144145"/>
          </a:xfrm>
          <a:prstGeom prst="rightArrow">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右箭头 15"/>
          <p:cNvSpPr/>
          <p:nvPr/>
        </p:nvSpPr>
        <p:spPr>
          <a:xfrm>
            <a:off x="4932045" y="5570855"/>
            <a:ext cx="431800" cy="144145"/>
          </a:xfrm>
          <a:prstGeom prst="rightArrow">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graphicFrame>
        <p:nvGraphicFramePr>
          <p:cNvPr id="50" name="表格 6"/>
          <p:cNvGraphicFramePr/>
          <p:nvPr>
            <p:custDataLst>
              <p:tags r:id="rId1"/>
            </p:custDataLst>
          </p:nvPr>
        </p:nvGraphicFramePr>
        <p:xfrm>
          <a:off x="409575" y="1202055"/>
          <a:ext cx="8197850" cy="5120640"/>
        </p:xfrm>
        <a:graphic>
          <a:graphicData uri="http://schemas.openxmlformats.org/drawingml/2006/table">
            <a:tbl>
              <a:tblPr firstRow="1" bandRow="1">
                <a:tableStyleId>{4C3C2611-4C71-4FC5-86AE-919BDF0F9419}</a:tableStyleId>
              </a:tblPr>
              <a:tblGrid>
                <a:gridCol w="711131"/>
                <a:gridCol w="3743360"/>
                <a:gridCol w="3743359"/>
              </a:tblGrid>
              <a:tr h="487680">
                <a:tc>
                  <a:txBody>
                    <a:bodyPr/>
                    <a:p>
                      <a:pPr algn="l">
                        <a:defRPr sz="2000">
                          <a:solidFill>
                            <a:srgbClr val="000000"/>
                          </a:solidFill>
                          <a:latin typeface="Arial" panose="020B0604020202020204"/>
                          <a:ea typeface="Arial" panose="020B0604020202020204"/>
                          <a:cs typeface="Arial" panose="020B0604020202020204"/>
                          <a:sym typeface="Arial" panose="020B0604020202020204"/>
                        </a:defRPr>
                      </a:pPr>
                      <a:endParaRPr sz="2400" dirty="0"/>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bg1"/>
                    </a:solidFill>
                  </a:tcPr>
                </a:tc>
                <a:tc>
                  <a:txBody>
                    <a:bodyPr/>
                    <a:p>
                      <a:pPr algn="ctr">
                        <a:defRPr sz="2000">
                          <a:solidFill>
                            <a:srgbClr val="000000"/>
                          </a:solidFill>
                          <a:latin typeface="Arial" panose="020B0604020202020204"/>
                          <a:ea typeface="Arial" panose="020B0604020202020204"/>
                          <a:cs typeface="Arial" panose="020B0604020202020204"/>
                          <a:sym typeface="Arial" panose="020B0604020202020204"/>
                        </a:defRPr>
                      </a:pPr>
                      <a:r>
                        <a:rPr lang="zh-CN" sz="2400" b="0" dirty="0" err="1">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汉武帝</a:t>
                      </a:r>
                      <a:r>
                        <a:rPr sz="2400" b="0" dirty="0" err="1">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巩固统一的措施</a:t>
                      </a:r>
                      <a:endParaRPr sz="2400" b="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bg1"/>
                    </a:solidFill>
                  </a:tcPr>
                </a:tc>
                <a:tc>
                  <a:txBody>
                    <a:bodyPr/>
                    <a:p>
                      <a:pPr algn="ctr">
                        <a:buNone/>
                        <a:defRPr sz="2000">
                          <a:solidFill>
                            <a:srgbClr val="000000"/>
                          </a:solidFill>
                          <a:latin typeface="Arial" panose="020B0604020202020204"/>
                          <a:ea typeface="Arial" panose="020B0604020202020204"/>
                          <a:cs typeface="Arial" panose="020B0604020202020204"/>
                          <a:sym typeface="Arial" panose="020B0604020202020204"/>
                        </a:defRPr>
                      </a:pPr>
                      <a:r>
                        <a:rPr lang="zh-CN" altLang="en-US" sz="2400" b="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作用</a:t>
                      </a:r>
                      <a:endParaRPr lang="zh-CN" altLang="en-US" sz="2400" b="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bg1"/>
                    </a:solidFill>
                  </a:tcPr>
                </a:tc>
              </a:tr>
              <a:tr h="487045">
                <a:tc>
                  <a:txBody>
                    <a:bodyPr/>
                    <a:p>
                      <a:pPr algn="l">
                        <a:defRPr sz="2000">
                          <a:latin typeface="Arial" panose="020B0604020202020204"/>
                          <a:ea typeface="Arial" panose="020B0604020202020204"/>
                          <a:cs typeface="Arial" panose="020B0604020202020204"/>
                          <a:sym typeface="Arial" panose="020B0604020202020204"/>
                        </a:defRPr>
                      </a:pPr>
                      <a:r>
                        <a:rPr lang="zh-CN" sz="24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政治</a:t>
                      </a:r>
                      <a:endParaRPr lang="zh-CN" sz="24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bg1"/>
                    </a:solidFill>
                  </a:tcPr>
                </a:tc>
                <a:tc>
                  <a:txBody>
                    <a:bodyPr/>
                    <a:p>
                      <a:pPr algn="l">
                        <a:defRPr sz="2000">
                          <a:latin typeface="Arial" panose="020B0604020202020204"/>
                          <a:ea typeface="Arial" panose="020B0604020202020204"/>
                          <a:cs typeface="Arial" panose="020B0604020202020204"/>
                          <a:sym typeface="Arial" panose="020B0604020202020204"/>
                        </a:defRPr>
                      </a:pPr>
                      <a:r>
                        <a:rPr lang="zh-CN" sz="2000" b="1"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颁布推恩令，削弱诸侯王势力；</a:t>
                      </a:r>
                      <a:r>
                        <a:rPr lang="zh-CN" sz="2000" b="1"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设立中朝，加强皇权，削弱相权；确立察举制为新的选官制度；划分</a:t>
                      </a:r>
                      <a:r>
                        <a:rPr lang="en-US" altLang="zh-CN" sz="2000" b="1"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13</a:t>
                      </a:r>
                      <a:r>
                        <a:rPr lang="zh-CN" altLang="en-US" sz="2000" b="1"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州部，设刺史监察地方；任用酷吏治理地方，打击地方豪强势力。</a:t>
                      </a:r>
                      <a:endParaRPr lang="zh-CN" altLang="en-US" sz="2000" b="1"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bg1"/>
                    </a:solidFill>
                  </a:tcPr>
                </a:tc>
                <a:tc>
                  <a:txBody>
                    <a:bodyPr/>
                    <a:p>
                      <a:pPr algn="l">
                        <a:buNone/>
                        <a:defRPr sz="2000">
                          <a:latin typeface="Arial" panose="020B0604020202020204"/>
                          <a:ea typeface="Arial" panose="020B0604020202020204"/>
                          <a:cs typeface="Arial" panose="020B0604020202020204"/>
                          <a:sym typeface="Arial" panose="020B0604020202020204"/>
                        </a:defRPr>
                      </a:pPr>
                      <a:r>
                        <a:rPr lang="zh-CN" altLang="en-US" sz="2000" b="1"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加强中央集权，有利于中央对地方的管理和维护国家统一，</a:t>
                      </a:r>
                      <a:r>
                        <a:rPr lang="zh-CN" altLang="en-US" sz="20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统一多民族国家得到巩固加强。</a:t>
                      </a:r>
                      <a:endParaRPr lang="zh-CN" altLang="en-US" sz="20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bg1"/>
                    </a:solidFill>
                  </a:tcPr>
                </a:tc>
              </a:tr>
              <a:tr h="889000">
                <a:tc>
                  <a:txBody>
                    <a:bodyPr/>
                    <a:p>
                      <a:pPr algn="l">
                        <a:defRPr sz="2000">
                          <a:latin typeface="Arial" panose="020B0604020202020204"/>
                          <a:ea typeface="Arial" panose="020B0604020202020204"/>
                          <a:cs typeface="Arial" panose="020B0604020202020204"/>
                          <a:sym typeface="Arial" panose="020B0604020202020204"/>
                        </a:defRPr>
                      </a:pPr>
                      <a:r>
                        <a:rPr 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经济</a:t>
                      </a:r>
                      <a:endParaRPr 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bg1"/>
                    </a:solidFill>
                  </a:tcPr>
                </a:tc>
                <a:tc>
                  <a:txBody>
                    <a:bodyPr/>
                    <a:p>
                      <a:pPr algn="l">
                        <a:defRPr sz="2000">
                          <a:latin typeface="Arial" panose="020B0604020202020204"/>
                          <a:ea typeface="Arial" panose="020B0604020202020204"/>
                          <a:cs typeface="Arial" panose="020B0604020202020204"/>
                          <a:sym typeface="Arial" panose="020B0604020202020204"/>
                        </a:defRPr>
                      </a:pPr>
                      <a:r>
                        <a:rPr lang="zh-CN" sz="2000" b="1"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改革币制，铸币权收归中央；实行盐铁专营；推行均输平准，平抑物价；抑制工商业者；</a:t>
                      </a:r>
                      <a:endParaRPr lang="zh-CN" sz="2000" b="1"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bg1"/>
                    </a:solidFill>
                  </a:tcPr>
                </a:tc>
                <a:tc>
                  <a:txBody>
                    <a:bodyPr/>
                    <a:p>
                      <a:pPr algn="l">
                        <a:buNone/>
                        <a:defRPr sz="2000">
                          <a:latin typeface="Arial" panose="020B0604020202020204"/>
                          <a:ea typeface="Arial" panose="020B0604020202020204"/>
                          <a:cs typeface="Arial" panose="020B0604020202020204"/>
                          <a:sym typeface="Arial" panose="020B0604020202020204"/>
                        </a:defRPr>
                      </a:pPr>
                      <a:r>
                        <a:rPr lang="zh-CN" altLang="en-US" sz="2000" b="1"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加强中央对国家经济的控制</a:t>
                      </a:r>
                      <a:endParaRPr lang="zh-CN" altLang="en-US" sz="2000" b="1"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bg1"/>
                    </a:solidFill>
                  </a:tcPr>
                </a:tc>
              </a:tr>
              <a:tr h="487045">
                <a:tc>
                  <a:txBody>
                    <a:bodyPr/>
                    <a:p>
                      <a:pPr algn="l">
                        <a:defRPr sz="2000">
                          <a:latin typeface="Arial" panose="020B0604020202020204"/>
                          <a:ea typeface="Arial" panose="020B0604020202020204"/>
                          <a:cs typeface="Arial" panose="020B0604020202020204"/>
                          <a:sym typeface="Arial" panose="020B0604020202020204"/>
                        </a:defRPr>
                      </a:pPr>
                      <a:r>
                        <a:rPr sz="2400" b="1">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思想</a:t>
                      </a:r>
                      <a:endParaRPr sz="2400" b="1">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bg1"/>
                    </a:solidFill>
                  </a:tcPr>
                </a:tc>
                <a:tc>
                  <a:txBody>
                    <a:bodyPr/>
                    <a:p>
                      <a:pPr algn="l">
                        <a:defRPr sz="2000">
                          <a:latin typeface="Arial" panose="020B0604020202020204"/>
                          <a:ea typeface="Arial" panose="020B0604020202020204"/>
                          <a:cs typeface="Arial" panose="020B0604020202020204"/>
                          <a:sym typeface="Arial" panose="020B0604020202020204"/>
                        </a:defRPr>
                      </a:pPr>
                      <a:r>
                        <a:rPr sz="2000" b="1" dirty="0" err="1">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罢黜百家，独尊儒术</a:t>
                      </a:r>
                      <a:r>
                        <a:rPr lang="zh-CN" sz="2000" b="1" dirty="0" err="1">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r>
                        <a:rPr sz="2000" b="1" dirty="0" err="1">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设五经博士</a:t>
                      </a:r>
                      <a:r>
                        <a:rPr lang="zh-CN" sz="2000" b="1" dirty="0" err="1">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endParaRPr lang="zh-CN" sz="2000" b="1" dirty="0" err="1">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bg1"/>
                    </a:solidFill>
                  </a:tcPr>
                </a:tc>
                <a:tc>
                  <a:txBody>
                    <a:bodyPr/>
                    <a:p>
                      <a:pPr algn="l">
                        <a:buNone/>
                        <a:defRPr sz="2000">
                          <a:latin typeface="Arial" panose="020B0604020202020204"/>
                          <a:ea typeface="Arial" panose="020B0604020202020204"/>
                          <a:cs typeface="Arial" panose="020B0604020202020204"/>
                          <a:sym typeface="Arial" panose="020B0604020202020204"/>
                        </a:defRPr>
                      </a:pPr>
                      <a:r>
                        <a:rPr lang="zh-CN" altLang="en-US" sz="2000" b="1"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儒学成为我国主流意识形态，取得独尊地位。</a:t>
                      </a:r>
                      <a:endParaRPr lang="zh-CN" altLang="en-US" sz="2000" b="1"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bg1"/>
                    </a:solidFill>
                  </a:tcPr>
                </a:tc>
              </a:tr>
              <a:tr h="889000">
                <a:tc>
                  <a:txBody>
                    <a:bodyPr/>
                    <a:p>
                      <a:pPr algn="l">
                        <a:defRPr sz="2000">
                          <a:latin typeface="Arial" panose="020B0604020202020204"/>
                          <a:ea typeface="Arial" panose="020B0604020202020204"/>
                          <a:cs typeface="Arial" panose="020B0604020202020204"/>
                          <a:sym typeface="Arial" panose="020B0604020202020204"/>
                        </a:defRPr>
                      </a:pPr>
                      <a:r>
                        <a:rPr sz="2400" b="1">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边疆</a:t>
                      </a:r>
                      <a:endParaRPr sz="2400" b="1">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bg1"/>
                    </a:solidFill>
                  </a:tcPr>
                </a:tc>
                <a:tc>
                  <a:txBody>
                    <a:bodyPr/>
                    <a:p>
                      <a:pPr algn="l">
                        <a:defRPr sz="2000">
                          <a:latin typeface="Arial" panose="020B0604020202020204"/>
                          <a:ea typeface="Arial" panose="020B0604020202020204"/>
                          <a:cs typeface="Arial" panose="020B0604020202020204"/>
                          <a:sym typeface="Arial" panose="020B0604020202020204"/>
                        </a:defRPr>
                      </a:pPr>
                      <a:r>
                        <a:rPr sz="2000" b="1" dirty="0" err="1">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三次大规模反击匈奴</a:t>
                      </a:r>
                      <a:r>
                        <a:rPr lang="zh-CN" sz="2000" b="1" dirty="0" err="1">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；派</a:t>
                      </a:r>
                      <a:r>
                        <a:rPr sz="2000" b="1" dirty="0" err="1">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张骞出使西域</a:t>
                      </a:r>
                      <a:r>
                        <a:rPr lang="zh-CN" sz="2000" b="1" dirty="0" err="1">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；加强对</a:t>
                      </a:r>
                      <a:r>
                        <a:rPr sz="2000" b="1" dirty="0" err="1">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东南</a:t>
                      </a:r>
                      <a:r>
                        <a:rPr lang="zh-CN" sz="2000" b="1" dirty="0" err="1">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r>
                        <a:rPr sz="2000" b="1" dirty="0" err="1">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西南</a:t>
                      </a:r>
                      <a:r>
                        <a:rPr lang="zh-CN" sz="2000" b="1" dirty="0" err="1">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地区的管理。</a:t>
                      </a:r>
                      <a:endParaRPr lang="zh-CN" sz="2000" b="1" dirty="0" err="1">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bg1"/>
                    </a:solidFill>
                  </a:tcPr>
                </a:tc>
                <a:tc>
                  <a:txBody>
                    <a:bodyPr/>
                    <a:p>
                      <a:pPr algn="l">
                        <a:buNone/>
                        <a:defRPr sz="2000">
                          <a:latin typeface="Arial" panose="020B0604020202020204"/>
                          <a:ea typeface="Arial" panose="020B0604020202020204"/>
                          <a:cs typeface="Arial" panose="020B0604020202020204"/>
                          <a:sym typeface="Arial" panose="020B0604020202020204"/>
                        </a:defRPr>
                      </a:pPr>
                      <a:r>
                        <a:rPr lang="zh-CN" altLang="en-US" sz="2000" b="1"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巩固了国家的统一；促进了中原与西域、边疆少数民族地区的联系</a:t>
                      </a:r>
                      <a:endParaRPr lang="zh-CN" altLang="en-US" sz="2000" b="1"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bg1"/>
                    </a:solidFill>
                  </a:tcPr>
                </a:tc>
              </a:tr>
            </a:tbl>
          </a:graphicData>
        </a:graphic>
      </p:graphicFrame>
      <p:sp>
        <p:nvSpPr>
          <p:cNvPr id="4" name="TextBox 5"/>
          <p:cNvSpPr txBox="1"/>
          <p:nvPr/>
        </p:nvSpPr>
        <p:spPr>
          <a:xfrm>
            <a:off x="231140" y="378460"/>
            <a:ext cx="8681720" cy="521970"/>
          </a:xfrm>
          <a:prstGeom prst="rect">
            <a:avLst/>
          </a:prstGeom>
          <a:noFill/>
        </p:spPr>
        <p:txBody>
          <a:bodyPr wrap="square" rtlCol="0">
            <a:spAutoFit/>
          </a:bodyPr>
          <a:p>
            <a:r>
              <a:rPr lang="en-US" altLang="zh-CN" sz="2800" dirty="0" smtClean="0">
                <a:solidFill>
                  <a:srgbClr val="FFFF00"/>
                </a:solidFill>
              </a:rPr>
              <a:t>3</a:t>
            </a:r>
            <a:r>
              <a:rPr lang="zh-CN" altLang="en-US" sz="2800" dirty="0" smtClean="0">
                <a:solidFill>
                  <a:srgbClr val="FFFF00"/>
                </a:solidFill>
              </a:rPr>
              <a:t>、</a:t>
            </a:r>
            <a:r>
              <a:rPr lang="en-US" altLang="zh-CN" sz="2800" dirty="0" smtClean="0">
                <a:solidFill>
                  <a:srgbClr val="FFFF00"/>
                </a:solidFill>
              </a:rPr>
              <a:t> </a:t>
            </a:r>
            <a:r>
              <a:rPr lang="zh-CN" altLang="en-US" sz="2800" b="1" dirty="0" smtClean="0">
                <a:solidFill>
                  <a:srgbClr val="FFFF00"/>
                </a:solidFill>
                <a:latin typeface="宋体" panose="02010600030101010101" pitchFamily="2" charset="-122"/>
                <a:ea typeface="宋体" panose="02010600030101010101" pitchFamily="2" charset="-122"/>
                <a:cs typeface="宋体" panose="02010600030101010101" pitchFamily="2" charset="-122"/>
              </a:rPr>
              <a:t>西汉的强盛：汉武帝巩固统一的措施、作用</a:t>
            </a:r>
            <a:r>
              <a:rPr lang="en-US" altLang="zh-CN" sz="2800" dirty="0" smtClean="0">
                <a:solidFill>
                  <a:srgbClr val="FFFF00"/>
                </a:solidFill>
              </a:rPr>
              <a:t> </a:t>
            </a:r>
            <a:endParaRPr lang="zh-CN" altLang="en-US"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indefinite" fill="hold"/>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4" name="文本框 3"/>
          <p:cNvSpPr txBox="1"/>
          <p:nvPr/>
        </p:nvSpPr>
        <p:spPr>
          <a:xfrm>
            <a:off x="1320165" y="274955"/>
            <a:ext cx="6242685" cy="460375"/>
          </a:xfrm>
          <a:prstGeom prst="rect">
            <a:avLst/>
          </a:prstGeom>
          <a:noFill/>
        </p:spPr>
        <p:txBody>
          <a:bodyPr wrap="none" rtlCol="0" anchor="t">
            <a:spAutoFit/>
          </a:bodyPr>
          <a:p>
            <a:pPr indent="268605" eaLnBrk="0" hangingPunct="0"/>
            <a:r>
              <a:rPr lang="zh-CN" altLang="en-US" sz="2400" b="1" dirty="0">
                <a:solidFill>
                  <a:srgbClr val="FFFF00"/>
                </a:solidFill>
                <a:latin typeface="微软雅黑" panose="020B0503020204020204" charset="-122"/>
                <a:ea typeface="微软雅黑" panose="020B0503020204020204" charset="-122"/>
                <a:sym typeface="+mn-ea"/>
              </a:rPr>
              <a:t>问题探究：对比秦汉两朝巩固大一统的措施</a:t>
            </a:r>
            <a:endParaRPr lang="zh-CN" altLang="en-US" sz="2400" b="1" dirty="0">
              <a:solidFill>
                <a:srgbClr val="FFFF00"/>
              </a:solidFill>
              <a:latin typeface="微软雅黑" panose="020B0503020204020204" charset="-122"/>
              <a:ea typeface="微软雅黑" panose="020B0503020204020204" charset="-122"/>
              <a:sym typeface="+mn-ea"/>
            </a:endParaRPr>
          </a:p>
        </p:txBody>
      </p:sp>
      <p:graphicFrame>
        <p:nvGraphicFramePr>
          <p:cNvPr id="5" name="表格 4"/>
          <p:cNvGraphicFramePr>
            <a:graphicFrameLocks noGrp="1"/>
          </p:cNvGraphicFramePr>
          <p:nvPr>
            <p:custDataLst>
              <p:tags r:id="rId1"/>
            </p:custDataLst>
          </p:nvPr>
        </p:nvGraphicFramePr>
        <p:xfrm>
          <a:off x="273685" y="841375"/>
          <a:ext cx="8572500" cy="5733415"/>
        </p:xfrm>
        <a:graphic>
          <a:graphicData uri="http://schemas.openxmlformats.org/drawingml/2006/table">
            <a:tbl>
              <a:tblPr/>
              <a:tblGrid>
                <a:gridCol w="1519555"/>
                <a:gridCol w="3383280"/>
                <a:gridCol w="3669665"/>
              </a:tblGrid>
              <a:tr h="457835">
                <a:tc>
                  <a:txBody>
                    <a:bodyPr/>
                    <a:p>
                      <a:pPr algn="ctr">
                        <a:spcAft>
                          <a:spcPts val="0"/>
                        </a:spcAft>
                      </a:pPr>
                      <a:endParaRPr lang="en-US" sz="2400" b="1" kern="100" dirty="0">
                        <a:solidFill>
                          <a:srgbClr val="0000FF"/>
                        </a:solidFill>
                        <a:latin typeface="微软雅黑" panose="020B0503020204020204" charset="-122"/>
                        <a:ea typeface="微软雅黑" panose="020B0503020204020204"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algn="ctr">
                        <a:spcAft>
                          <a:spcPts val="0"/>
                        </a:spcAft>
                      </a:pPr>
                      <a:r>
                        <a:rPr lang="zh-CN" sz="2400" b="1" kern="100" dirty="0">
                          <a:solidFill>
                            <a:srgbClr val="0000FF"/>
                          </a:solidFill>
                          <a:latin typeface="微软雅黑" panose="020B0503020204020204" charset="-122"/>
                          <a:ea typeface="微软雅黑" panose="020B0503020204020204" charset="-122"/>
                          <a:cs typeface="Times New Roman" panose="02020603050405020304"/>
                        </a:rPr>
                        <a:t>秦始皇</a:t>
                      </a:r>
                      <a:endParaRPr lang="zh-CN" sz="2400" b="1" kern="100" dirty="0">
                        <a:solidFill>
                          <a:srgbClr val="0000FF"/>
                        </a:solidFill>
                        <a:latin typeface="微软雅黑" panose="020B0503020204020204" charset="-122"/>
                        <a:ea typeface="微软雅黑" panose="020B050302020402020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algn="ctr">
                        <a:spcAft>
                          <a:spcPts val="0"/>
                        </a:spcAft>
                      </a:pPr>
                      <a:r>
                        <a:rPr lang="zh-CN" sz="2400" b="1" kern="100" dirty="0">
                          <a:solidFill>
                            <a:srgbClr val="0000FF"/>
                          </a:solidFill>
                          <a:latin typeface="微软雅黑" panose="020B0503020204020204" charset="-122"/>
                          <a:ea typeface="微软雅黑" panose="020B0503020204020204" charset="-122"/>
                          <a:cs typeface="Times New Roman" panose="02020603050405020304"/>
                        </a:rPr>
                        <a:t>汉武帝</a:t>
                      </a:r>
                      <a:endParaRPr lang="zh-CN" sz="2400" b="1" kern="100" dirty="0">
                        <a:solidFill>
                          <a:srgbClr val="0000FF"/>
                        </a:solidFill>
                        <a:latin typeface="微软雅黑" panose="020B0503020204020204" charset="-122"/>
                        <a:ea typeface="微软雅黑" panose="020B050302020402020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13890">
                <a:tc>
                  <a:txBody>
                    <a:bodyPr/>
                    <a:p>
                      <a:pPr algn="ctr">
                        <a:spcAft>
                          <a:spcPts val="0"/>
                        </a:spcAft>
                      </a:pPr>
                      <a:r>
                        <a:rPr lang="zh-CN" sz="2400" b="1" kern="100" dirty="0">
                          <a:solidFill>
                            <a:srgbClr val="0000FF"/>
                          </a:solidFill>
                          <a:latin typeface="微软雅黑" panose="020B0503020204020204" charset="-122"/>
                          <a:ea typeface="微软雅黑" panose="020B0503020204020204" charset="-122"/>
                          <a:cs typeface="Times New Roman" panose="02020603050405020304"/>
                        </a:rPr>
                        <a:t>政治上</a:t>
                      </a:r>
                      <a:endParaRPr lang="zh-CN" sz="2400" b="1" kern="100" dirty="0">
                        <a:solidFill>
                          <a:srgbClr val="0000FF"/>
                        </a:solidFill>
                        <a:latin typeface="微软雅黑" panose="020B0503020204020204" charset="-122"/>
                        <a:ea typeface="微软雅黑" panose="020B050302020402020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algn="l">
                        <a:spcAft>
                          <a:spcPts val="0"/>
                        </a:spcAft>
                      </a:pPr>
                      <a:r>
                        <a:rPr lang="zh-CN" sz="2000" b="1" kern="100" dirty="0">
                          <a:latin typeface="微软雅黑" panose="020B0503020204020204" charset="-122"/>
                          <a:ea typeface="微软雅黑" panose="020B0503020204020204" charset="-122"/>
                          <a:cs typeface="Times New Roman" panose="02020603050405020304"/>
                        </a:rPr>
                        <a:t>建立君主专制的中央集权制度：中央创立皇帝制；三公九卿制；地方推行郡县制；颁行法律，编制户籍</a:t>
                      </a:r>
                      <a:endParaRPr lang="zh-CN" sz="2000" b="1" kern="100" dirty="0">
                        <a:latin typeface="微软雅黑" panose="020B0503020204020204" charset="-122"/>
                        <a:ea typeface="微软雅黑" panose="020B050302020402020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algn="l">
                        <a:spcAft>
                          <a:spcPts val="0"/>
                        </a:spcAft>
                      </a:pPr>
                      <a:r>
                        <a:rPr lang="zh-CN" sz="2000" b="1" i="0" kern="100" dirty="0">
                          <a:latin typeface="微软雅黑" panose="020B0503020204020204" charset="-122"/>
                          <a:ea typeface="微软雅黑" panose="020B0503020204020204" charset="-122"/>
                          <a:cs typeface="Times New Roman" panose="02020603050405020304"/>
                        </a:rPr>
                        <a:t>颁布</a:t>
                      </a:r>
                      <a:r>
                        <a:rPr lang="en-US" sz="2000" b="1" i="0" kern="100" dirty="0">
                          <a:latin typeface="微软雅黑" panose="020B0503020204020204" charset="-122"/>
                          <a:ea typeface="微软雅黑" panose="020B0503020204020204" charset="-122"/>
                          <a:cs typeface="Times New Roman" panose="02020603050405020304"/>
                        </a:rPr>
                        <a:t>“</a:t>
                      </a:r>
                      <a:r>
                        <a:rPr lang="zh-CN" sz="2000" b="1" i="0" kern="100" dirty="0">
                          <a:latin typeface="微软雅黑" panose="020B0503020204020204" charset="-122"/>
                          <a:ea typeface="微软雅黑" panose="020B0503020204020204" charset="-122"/>
                          <a:cs typeface="Times New Roman" panose="02020603050405020304"/>
                        </a:rPr>
                        <a:t>推恩令</a:t>
                      </a:r>
                      <a:r>
                        <a:rPr lang="en-US" altLang="zh-CN" sz="2000" b="1" i="0" kern="100" dirty="0">
                          <a:latin typeface="微软雅黑" panose="020B0503020204020204" charset="-122"/>
                          <a:ea typeface="微软雅黑" panose="020B0503020204020204" charset="-122"/>
                          <a:cs typeface="Times New Roman" panose="02020603050405020304"/>
                        </a:rPr>
                        <a:t>“</a:t>
                      </a:r>
                      <a:r>
                        <a:rPr lang="zh-CN" altLang="en-US" sz="2000" b="1" i="0" kern="100" dirty="0">
                          <a:latin typeface="微软雅黑" panose="020B0503020204020204" charset="-122"/>
                          <a:ea typeface="微软雅黑" panose="020B0503020204020204" charset="-122"/>
                          <a:cs typeface="Times New Roman" panose="02020603050405020304"/>
                        </a:rPr>
                        <a:t>，削弱诸侯王；设中朝，加强皇权；察举制；设刺史监察各州；任用酷吏治理地方。</a:t>
                      </a:r>
                      <a:endParaRPr lang="zh-CN" altLang="en-US" sz="2000" b="1" i="0" kern="100" dirty="0">
                        <a:latin typeface="微软雅黑" panose="020B0503020204020204" charset="-122"/>
                        <a:ea typeface="微软雅黑" panose="020B0503020204020204"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65175">
                <a:tc>
                  <a:txBody>
                    <a:bodyPr/>
                    <a:p>
                      <a:pPr algn="ctr">
                        <a:spcAft>
                          <a:spcPts val="0"/>
                        </a:spcAft>
                      </a:pPr>
                      <a:r>
                        <a:rPr lang="zh-CN" sz="2400" b="1" kern="100" dirty="0">
                          <a:solidFill>
                            <a:srgbClr val="0000FF"/>
                          </a:solidFill>
                          <a:latin typeface="微软雅黑" panose="020B0503020204020204" charset="-122"/>
                          <a:ea typeface="微软雅黑" panose="020B0503020204020204" charset="-122"/>
                          <a:cs typeface="Times New Roman" panose="02020603050405020304"/>
                        </a:rPr>
                        <a:t>经济上</a:t>
                      </a:r>
                      <a:endParaRPr lang="zh-CN" sz="2400" b="1" kern="100" dirty="0">
                        <a:solidFill>
                          <a:srgbClr val="0000FF"/>
                        </a:solidFill>
                        <a:latin typeface="微软雅黑" panose="020B0503020204020204" charset="-122"/>
                        <a:ea typeface="微软雅黑" panose="020B050302020402020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algn="ctr">
                        <a:spcAft>
                          <a:spcPts val="0"/>
                        </a:spcAft>
                      </a:pPr>
                      <a:r>
                        <a:rPr lang="zh-CN" sz="2000" b="1" kern="100" dirty="0">
                          <a:latin typeface="微软雅黑" panose="020B0503020204020204" charset="-122"/>
                          <a:ea typeface="微软雅黑" panose="020B0503020204020204" charset="-122"/>
                          <a:cs typeface="Times New Roman" panose="02020603050405020304"/>
                        </a:rPr>
                        <a:t>统一车轨、货币、度量衡；</a:t>
                      </a:r>
                      <a:endParaRPr lang="zh-CN" sz="2000" b="1" kern="100" dirty="0">
                        <a:latin typeface="微软雅黑" panose="020B0503020204020204" charset="-122"/>
                        <a:ea typeface="微软雅黑" panose="020B0503020204020204"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algn="l">
                        <a:spcAft>
                          <a:spcPts val="0"/>
                        </a:spcAft>
                      </a:pPr>
                      <a:r>
                        <a:rPr lang="zh-CN" sz="2000" b="1" kern="100" dirty="0">
                          <a:latin typeface="微软雅黑" panose="020B0503020204020204" charset="-122"/>
                          <a:ea typeface="微软雅黑" panose="020B0503020204020204" charset="-122"/>
                          <a:cs typeface="Times New Roman" panose="02020603050405020304"/>
                        </a:rPr>
                        <a:t>改革币制，铸币权收归中央；盐铁官营；抑制工商业者；均输平准，平抑物价；</a:t>
                      </a:r>
                      <a:endParaRPr lang="zh-CN" sz="2000" b="1" kern="100" dirty="0">
                        <a:latin typeface="微软雅黑" panose="020B0503020204020204" charset="-122"/>
                        <a:ea typeface="微软雅黑" panose="020B0503020204020204"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16305">
                <a:tc>
                  <a:txBody>
                    <a:bodyPr/>
                    <a:p>
                      <a:pPr algn="ctr">
                        <a:spcAft>
                          <a:spcPts val="0"/>
                        </a:spcAft>
                      </a:pPr>
                      <a:r>
                        <a:rPr lang="zh-CN" sz="2400" b="1" kern="100" dirty="0">
                          <a:solidFill>
                            <a:srgbClr val="0000FF"/>
                          </a:solidFill>
                          <a:latin typeface="微软雅黑" panose="020B0503020204020204" charset="-122"/>
                          <a:ea typeface="微软雅黑" panose="020B0503020204020204" charset="-122"/>
                          <a:cs typeface="Times New Roman" panose="02020603050405020304"/>
                        </a:rPr>
                        <a:t>思想上</a:t>
                      </a:r>
                      <a:endParaRPr lang="zh-CN" sz="2400" b="1" kern="100" dirty="0">
                        <a:solidFill>
                          <a:srgbClr val="0000FF"/>
                        </a:solidFill>
                        <a:latin typeface="微软雅黑" panose="020B0503020204020204" charset="-122"/>
                        <a:ea typeface="微软雅黑" panose="020B050302020402020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algn="ctr">
                        <a:spcAft>
                          <a:spcPts val="0"/>
                        </a:spcAft>
                      </a:pPr>
                      <a:r>
                        <a:rPr lang="zh-CN" altLang="en-US" sz="2000" b="1" kern="100" dirty="0">
                          <a:latin typeface="微软雅黑" panose="020B0503020204020204" charset="-122"/>
                          <a:ea typeface="微软雅黑" panose="020B0503020204020204" charset="-122"/>
                          <a:cs typeface="Times New Roman" panose="02020603050405020304"/>
                        </a:rPr>
                        <a:t>法家治国，</a:t>
                      </a:r>
                      <a:r>
                        <a:rPr lang="en-US" sz="2000" b="1" kern="100" dirty="0">
                          <a:latin typeface="微软雅黑" panose="020B0503020204020204" charset="-122"/>
                          <a:ea typeface="微软雅黑" panose="020B0503020204020204" charset="-122"/>
                          <a:cs typeface="Times New Roman" panose="02020603050405020304"/>
                        </a:rPr>
                        <a:t>“</a:t>
                      </a:r>
                      <a:r>
                        <a:rPr lang="zh-CN" sz="2000" b="1" kern="100" dirty="0">
                          <a:latin typeface="微软雅黑" panose="020B0503020204020204" charset="-122"/>
                          <a:ea typeface="微软雅黑" panose="020B0503020204020204" charset="-122"/>
                          <a:cs typeface="Times New Roman" panose="02020603050405020304"/>
                        </a:rPr>
                        <a:t>焚书坑儒</a:t>
                      </a:r>
                      <a:r>
                        <a:rPr lang="en-US" sz="2000" b="1" kern="100" dirty="0">
                          <a:latin typeface="微软雅黑" panose="020B0503020204020204" charset="-122"/>
                          <a:ea typeface="微软雅黑" panose="020B0503020204020204" charset="-122"/>
                          <a:cs typeface="Times New Roman" panose="02020603050405020304"/>
                        </a:rPr>
                        <a:t>”</a:t>
                      </a:r>
                      <a:endParaRPr lang="zh-CN" sz="2000" b="1" kern="100" dirty="0">
                        <a:latin typeface="微软雅黑" panose="020B0503020204020204" charset="-122"/>
                        <a:ea typeface="微软雅黑" panose="020B0503020204020204"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algn="l">
                        <a:spcAft>
                          <a:spcPts val="0"/>
                        </a:spcAft>
                      </a:pPr>
                      <a:r>
                        <a:rPr lang="zh-CN" sz="2000" b="1" kern="100" dirty="0">
                          <a:latin typeface="微软雅黑" panose="020B0503020204020204" charset="-122"/>
                          <a:ea typeface="微软雅黑" panose="020B0503020204020204" charset="-122"/>
                          <a:cs typeface="Times New Roman" panose="02020603050405020304"/>
                        </a:rPr>
                        <a:t>接受董仲舒的建议：</a:t>
                      </a:r>
                      <a:r>
                        <a:rPr lang="en-US" sz="2000" b="1" kern="100" dirty="0">
                          <a:latin typeface="微软雅黑" panose="020B0503020204020204" charset="-122"/>
                          <a:ea typeface="微软雅黑" panose="020B0503020204020204" charset="-122"/>
                          <a:cs typeface="Times New Roman" panose="02020603050405020304"/>
                        </a:rPr>
                        <a:t>“</a:t>
                      </a:r>
                      <a:r>
                        <a:rPr lang="zh-CN" sz="2000" b="1" kern="100" dirty="0">
                          <a:latin typeface="微软雅黑" panose="020B0503020204020204" charset="-122"/>
                          <a:ea typeface="微软雅黑" panose="020B0503020204020204" charset="-122"/>
                          <a:cs typeface="Times New Roman" panose="02020603050405020304"/>
                        </a:rPr>
                        <a:t>罢黜百家，独尊儒术</a:t>
                      </a:r>
                      <a:r>
                        <a:rPr lang="en-US" sz="2000" b="1" kern="100" dirty="0">
                          <a:latin typeface="微软雅黑" panose="020B0503020204020204" charset="-122"/>
                          <a:ea typeface="微软雅黑" panose="020B0503020204020204" charset="-122"/>
                          <a:cs typeface="Times New Roman" panose="02020603050405020304"/>
                        </a:rPr>
                        <a:t>”</a:t>
                      </a:r>
                      <a:endParaRPr lang="zh-CN" sz="2000" b="1" kern="100" dirty="0">
                        <a:latin typeface="微软雅黑" panose="020B0503020204020204" charset="-122"/>
                        <a:ea typeface="微软雅黑" panose="020B0503020204020204"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65175">
                <a:tc>
                  <a:txBody>
                    <a:bodyPr/>
                    <a:p>
                      <a:pPr algn="ctr">
                        <a:spcAft>
                          <a:spcPts val="0"/>
                        </a:spcAft>
                      </a:pPr>
                      <a:r>
                        <a:rPr lang="zh-CN" sz="2400" b="1" kern="100" dirty="0">
                          <a:solidFill>
                            <a:srgbClr val="0000FF"/>
                          </a:solidFill>
                          <a:latin typeface="微软雅黑" panose="020B0503020204020204" charset="-122"/>
                          <a:ea typeface="微软雅黑" panose="020B0503020204020204" charset="-122"/>
                          <a:cs typeface="Times New Roman" panose="02020603050405020304"/>
                        </a:rPr>
                        <a:t>文化上</a:t>
                      </a:r>
                      <a:endParaRPr lang="zh-CN" sz="2400" b="1" kern="100" dirty="0">
                        <a:solidFill>
                          <a:srgbClr val="0000FF"/>
                        </a:solidFill>
                        <a:latin typeface="微软雅黑" panose="020B0503020204020204" charset="-122"/>
                        <a:ea typeface="微软雅黑" panose="020B050302020402020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algn="ctr">
                        <a:spcAft>
                          <a:spcPts val="0"/>
                        </a:spcAft>
                      </a:pPr>
                      <a:r>
                        <a:rPr lang="zh-CN" sz="2000" b="1" kern="100" dirty="0">
                          <a:latin typeface="微软雅黑" panose="020B0503020204020204" charset="-122"/>
                          <a:ea typeface="微软雅黑" panose="020B0503020204020204" charset="-122"/>
                          <a:cs typeface="Times New Roman" panose="02020603050405020304"/>
                        </a:rPr>
                        <a:t>统一文字</a:t>
                      </a:r>
                      <a:endParaRPr lang="zh-CN" sz="2000" b="1" kern="100" dirty="0">
                        <a:latin typeface="微软雅黑" panose="020B0503020204020204" charset="-122"/>
                        <a:ea typeface="微软雅黑" panose="020B0503020204020204"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algn="l">
                        <a:spcAft>
                          <a:spcPts val="0"/>
                        </a:spcAft>
                      </a:pPr>
                      <a:r>
                        <a:rPr lang="zh-CN" sz="2000" b="1" kern="100" dirty="0">
                          <a:latin typeface="微软雅黑" panose="020B0503020204020204" charset="-122"/>
                          <a:ea typeface="微软雅黑" panose="020B0503020204020204" charset="-122"/>
                          <a:cs typeface="Times New Roman" panose="02020603050405020304"/>
                        </a:rPr>
                        <a:t>大力推行儒学教育，在长安兴办太学</a:t>
                      </a:r>
                      <a:endParaRPr lang="zh-CN" sz="2000" b="1" kern="100" dirty="0">
                        <a:latin typeface="微软雅黑" panose="020B0503020204020204" charset="-122"/>
                        <a:ea typeface="微软雅黑" panose="020B0503020204020204"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65810">
                <a:tc>
                  <a:txBody>
                    <a:bodyPr/>
                    <a:p>
                      <a:pPr algn="ctr">
                        <a:spcAft>
                          <a:spcPts val="0"/>
                        </a:spcAft>
                      </a:pPr>
                      <a:r>
                        <a:rPr lang="zh-CN" altLang="en-US" sz="2400" b="1" kern="100" dirty="0">
                          <a:solidFill>
                            <a:srgbClr val="0000FF"/>
                          </a:solidFill>
                          <a:latin typeface="微软雅黑" panose="020B0503020204020204" charset="-122"/>
                          <a:ea typeface="微软雅黑" panose="020B0503020204020204" charset="-122"/>
                          <a:cs typeface="Courier New" panose="02070309020205020404"/>
                        </a:rPr>
                        <a:t>军事上</a:t>
                      </a:r>
                      <a:endParaRPr lang="zh-CN" sz="2400" b="1" kern="100" dirty="0">
                        <a:solidFill>
                          <a:srgbClr val="0000FF"/>
                        </a:solidFill>
                        <a:latin typeface="微软雅黑" panose="020B0503020204020204" charset="-122"/>
                        <a:ea typeface="微软雅黑" panose="020B050302020402020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algn="l">
                        <a:spcAft>
                          <a:spcPts val="0"/>
                        </a:spcAft>
                      </a:pPr>
                      <a:r>
                        <a:rPr lang="zh-CN" altLang="en-US" sz="2000" b="1" dirty="0">
                          <a:latin typeface="微软雅黑" panose="020B0503020204020204" charset="-122"/>
                          <a:ea typeface="微软雅黑" panose="020B0503020204020204" charset="-122"/>
                        </a:rPr>
                        <a:t>蒙恬北击匈奴、</a:t>
                      </a:r>
                      <a:r>
                        <a:rPr lang="zh-CN" altLang="en-US" sz="2000" b="1" kern="100" dirty="0">
                          <a:latin typeface="微软雅黑" panose="020B0503020204020204" charset="-122"/>
                          <a:ea typeface="微软雅黑" panose="020B0503020204020204" charset="-122"/>
                          <a:cs typeface="Courier New" panose="02070309020205020404"/>
                        </a:rPr>
                        <a:t>修建长城等</a:t>
                      </a:r>
                      <a:endParaRPr lang="zh-CN" altLang="en-US" sz="2000" b="1" kern="100" dirty="0">
                        <a:latin typeface="微软雅黑" panose="020B0503020204020204" charset="-122"/>
                        <a:ea typeface="微软雅黑" panose="020B050302020402020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algn="ctr">
                        <a:spcAft>
                          <a:spcPts val="0"/>
                        </a:spcAft>
                      </a:pPr>
                      <a:r>
                        <a:rPr lang="zh-CN" altLang="en-US" sz="2000" b="1" kern="100" dirty="0">
                          <a:latin typeface="微软雅黑" panose="020B0503020204020204" charset="-122"/>
                          <a:ea typeface="微软雅黑" panose="020B0503020204020204" charset="-122"/>
                          <a:cs typeface="Courier New" panose="02070309020205020404"/>
                        </a:rPr>
                        <a:t>卫青、霍去病北击匈奴；张骞出使西域，开通丝绸之路。</a:t>
                      </a:r>
                      <a:endParaRPr lang="zh-CN" sz="2000" b="1" kern="100" dirty="0">
                        <a:latin typeface="微软雅黑" panose="020B0503020204020204" charset="-122"/>
                        <a:ea typeface="微软雅黑" panose="020B050302020402020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4" name="TextBox 5"/>
          <p:cNvSpPr txBox="1"/>
          <p:nvPr/>
        </p:nvSpPr>
        <p:spPr>
          <a:xfrm>
            <a:off x="231140" y="378460"/>
            <a:ext cx="8681720" cy="521970"/>
          </a:xfrm>
          <a:prstGeom prst="rect">
            <a:avLst/>
          </a:prstGeom>
          <a:noFill/>
        </p:spPr>
        <p:txBody>
          <a:bodyPr wrap="square" rtlCol="0">
            <a:spAutoFit/>
          </a:bodyPr>
          <a:p>
            <a:r>
              <a:rPr lang="en-US" altLang="zh-CN" sz="2800" dirty="0" smtClean="0">
                <a:solidFill>
                  <a:srgbClr val="FFFF00"/>
                </a:solidFill>
              </a:rPr>
              <a:t>3</a:t>
            </a:r>
            <a:r>
              <a:rPr lang="zh-CN" altLang="en-US" sz="2800" dirty="0" smtClean="0">
                <a:solidFill>
                  <a:srgbClr val="FFFF00"/>
                </a:solidFill>
              </a:rPr>
              <a:t>、</a:t>
            </a:r>
            <a:r>
              <a:rPr lang="en-US" altLang="zh-CN" sz="2800" dirty="0" smtClean="0">
                <a:solidFill>
                  <a:srgbClr val="FFFF00"/>
                </a:solidFill>
              </a:rPr>
              <a:t> </a:t>
            </a:r>
            <a:r>
              <a:rPr lang="zh-CN" altLang="en-US" sz="2800" dirty="0" smtClean="0">
                <a:solidFill>
                  <a:srgbClr val="FFFF00"/>
                </a:solidFill>
              </a:rPr>
              <a:t>东汉的兴衰（</a:t>
            </a:r>
            <a:r>
              <a:rPr lang="en-US" altLang="zh-CN" sz="2800" dirty="0" smtClean="0">
                <a:solidFill>
                  <a:srgbClr val="FFFF00"/>
                </a:solidFill>
              </a:rPr>
              <a:t>25</a:t>
            </a:r>
            <a:r>
              <a:rPr lang="zh-CN" altLang="en-US" sz="2800" dirty="0" smtClean="0">
                <a:solidFill>
                  <a:srgbClr val="FFFF00"/>
                </a:solidFill>
              </a:rPr>
              <a:t>年</a:t>
            </a:r>
            <a:r>
              <a:rPr lang="en-US" altLang="zh-CN" sz="2800" dirty="0" smtClean="0">
                <a:solidFill>
                  <a:srgbClr val="FFFF00"/>
                </a:solidFill>
              </a:rPr>
              <a:t>—220</a:t>
            </a:r>
            <a:r>
              <a:rPr lang="zh-CN" altLang="en-US" sz="2800" dirty="0" smtClean="0">
                <a:solidFill>
                  <a:srgbClr val="FFFF00"/>
                </a:solidFill>
              </a:rPr>
              <a:t>年）</a:t>
            </a:r>
            <a:endParaRPr lang="zh-CN" altLang="en-US" sz="2800" dirty="0" smtClean="0">
              <a:solidFill>
                <a:srgbClr val="FFFF00"/>
              </a:solidFill>
            </a:endParaRPr>
          </a:p>
        </p:txBody>
      </p:sp>
      <p:sp>
        <p:nvSpPr>
          <p:cNvPr id="5" name="文本框 4"/>
          <p:cNvSpPr txBox="1"/>
          <p:nvPr/>
        </p:nvSpPr>
        <p:spPr>
          <a:xfrm>
            <a:off x="3563620" y="1234440"/>
            <a:ext cx="2487930" cy="1568450"/>
          </a:xfrm>
          <a:prstGeom prst="rect">
            <a:avLst/>
          </a:prstGeom>
          <a:noFill/>
          <a:ln w="28575" cmpd="sng">
            <a:solidFill>
              <a:schemeClr val="bg1"/>
            </a:solidFill>
            <a:prstDash val="solid"/>
          </a:ln>
        </p:spPr>
        <p:txBody>
          <a:bodyPr wrap="square" rtlCol="0">
            <a:spAutoFit/>
          </a:bodyPr>
          <a:p>
            <a:r>
              <a:rPr lang="zh-CN" altLang="en-US" sz="2400" b="1">
                <a:solidFill>
                  <a:schemeClr val="bg1"/>
                </a:solidFill>
              </a:rPr>
              <a:t>西汉的灭亡，王莽篡汉，进行改革，改革失败，激化社会矛盾</a:t>
            </a:r>
            <a:endParaRPr lang="zh-CN" altLang="en-US" sz="2400" b="1">
              <a:solidFill>
                <a:schemeClr val="bg1"/>
              </a:solidFill>
            </a:endParaRPr>
          </a:p>
        </p:txBody>
      </p:sp>
      <p:sp>
        <p:nvSpPr>
          <p:cNvPr id="6" name="文本框 5"/>
          <p:cNvSpPr txBox="1"/>
          <p:nvPr/>
        </p:nvSpPr>
        <p:spPr>
          <a:xfrm>
            <a:off x="457200" y="1234440"/>
            <a:ext cx="2460625" cy="1568450"/>
          </a:xfrm>
          <a:prstGeom prst="rect">
            <a:avLst/>
          </a:prstGeom>
          <a:noFill/>
          <a:ln w="28575" cmpd="sng">
            <a:solidFill>
              <a:schemeClr val="bg1"/>
            </a:solidFill>
            <a:prstDash val="solid"/>
          </a:ln>
        </p:spPr>
        <p:txBody>
          <a:bodyPr wrap="square" rtlCol="0">
            <a:spAutoFit/>
          </a:bodyPr>
          <a:p>
            <a:r>
              <a:rPr lang="zh-CN" altLang="en-US" sz="2400" b="1">
                <a:solidFill>
                  <a:schemeClr val="bg1"/>
                </a:solidFill>
              </a:rPr>
              <a:t>西汉末年政治黑暗，土地兼并严重，赋税沉重，社会动荡。</a:t>
            </a:r>
            <a:endParaRPr lang="zh-CN" altLang="en-US" sz="2400" b="1">
              <a:solidFill>
                <a:schemeClr val="bg1"/>
              </a:solidFill>
            </a:endParaRPr>
          </a:p>
        </p:txBody>
      </p:sp>
      <p:sp>
        <p:nvSpPr>
          <p:cNvPr id="7" name="文本框 6"/>
          <p:cNvSpPr txBox="1"/>
          <p:nvPr/>
        </p:nvSpPr>
        <p:spPr>
          <a:xfrm>
            <a:off x="6614795" y="1352550"/>
            <a:ext cx="1951355" cy="1198880"/>
          </a:xfrm>
          <a:prstGeom prst="rect">
            <a:avLst/>
          </a:prstGeom>
          <a:noFill/>
          <a:ln w="28575" cmpd="sng">
            <a:solidFill>
              <a:schemeClr val="bg1"/>
            </a:solidFill>
            <a:prstDash val="solid"/>
          </a:ln>
        </p:spPr>
        <p:txBody>
          <a:bodyPr wrap="square" rtlCol="0">
            <a:spAutoFit/>
          </a:bodyPr>
          <a:p>
            <a:r>
              <a:rPr lang="zh-CN" altLang="en-US" sz="2400" b="1">
                <a:solidFill>
                  <a:schemeClr val="bg1"/>
                </a:solidFill>
              </a:rPr>
              <a:t>绿林、赤眉农民起义推翻王莽政权。</a:t>
            </a:r>
            <a:endParaRPr lang="zh-CN" altLang="en-US" sz="2400" b="1">
              <a:solidFill>
                <a:schemeClr val="bg1"/>
              </a:solidFill>
            </a:endParaRPr>
          </a:p>
        </p:txBody>
      </p:sp>
      <p:sp>
        <p:nvSpPr>
          <p:cNvPr id="8" name="文本框 7"/>
          <p:cNvSpPr txBox="1"/>
          <p:nvPr/>
        </p:nvSpPr>
        <p:spPr>
          <a:xfrm>
            <a:off x="231140" y="3469005"/>
            <a:ext cx="3001645" cy="1568450"/>
          </a:xfrm>
          <a:prstGeom prst="rect">
            <a:avLst/>
          </a:prstGeom>
          <a:noFill/>
          <a:ln w="28575" cmpd="sng">
            <a:solidFill>
              <a:schemeClr val="bg1"/>
            </a:solidFill>
            <a:prstDash val="solid"/>
          </a:ln>
        </p:spPr>
        <p:txBody>
          <a:bodyPr wrap="square" rtlCol="0">
            <a:spAutoFit/>
          </a:bodyPr>
          <a:p>
            <a:r>
              <a:rPr lang="en-US" altLang="zh-CN" sz="2400" b="1">
                <a:solidFill>
                  <a:schemeClr val="bg1"/>
                </a:solidFill>
              </a:rPr>
              <a:t>25</a:t>
            </a:r>
            <a:r>
              <a:rPr lang="zh-CN" altLang="en-US" sz="2400" b="1">
                <a:solidFill>
                  <a:schemeClr val="bg1"/>
                </a:solidFill>
              </a:rPr>
              <a:t>年，刘秀建立东汉，进行改革，社会经济恢复，出现</a:t>
            </a:r>
            <a:r>
              <a:rPr lang="en-US" altLang="zh-CN" sz="2400" b="1">
                <a:solidFill>
                  <a:schemeClr val="bg1"/>
                </a:solidFill>
              </a:rPr>
              <a:t>“</a:t>
            </a:r>
            <a:r>
              <a:rPr lang="zh-CN" altLang="en-US" sz="2400" b="1">
                <a:solidFill>
                  <a:schemeClr val="bg1"/>
                </a:solidFill>
              </a:rPr>
              <a:t>光武中兴</a:t>
            </a:r>
            <a:r>
              <a:rPr lang="en-US" altLang="zh-CN" sz="2400" b="1">
                <a:solidFill>
                  <a:schemeClr val="bg1"/>
                </a:solidFill>
              </a:rPr>
              <a:t>”</a:t>
            </a:r>
            <a:r>
              <a:rPr lang="zh-CN" altLang="en-US" sz="2400" b="1">
                <a:solidFill>
                  <a:schemeClr val="bg1"/>
                </a:solidFill>
              </a:rPr>
              <a:t>局面。</a:t>
            </a:r>
            <a:endParaRPr lang="zh-CN" altLang="en-US" sz="2400" b="1">
              <a:solidFill>
                <a:schemeClr val="bg1"/>
              </a:solidFill>
            </a:endParaRPr>
          </a:p>
        </p:txBody>
      </p:sp>
      <p:sp>
        <p:nvSpPr>
          <p:cNvPr id="9" name="文本框 8"/>
          <p:cNvSpPr txBox="1"/>
          <p:nvPr/>
        </p:nvSpPr>
        <p:spPr>
          <a:xfrm>
            <a:off x="3563620" y="3233420"/>
            <a:ext cx="2686685" cy="2306955"/>
          </a:xfrm>
          <a:prstGeom prst="rect">
            <a:avLst/>
          </a:prstGeom>
          <a:noFill/>
          <a:ln w="28575" cmpd="sng">
            <a:solidFill>
              <a:schemeClr val="bg1"/>
            </a:solidFill>
            <a:prstDash val="solid"/>
          </a:ln>
        </p:spPr>
        <p:txBody>
          <a:bodyPr wrap="square" rtlCol="0">
            <a:spAutoFit/>
          </a:bodyPr>
          <a:p>
            <a:r>
              <a:rPr lang="zh-CN" altLang="en-US" sz="2400" b="1">
                <a:solidFill>
                  <a:schemeClr val="bg1"/>
                </a:solidFill>
              </a:rPr>
              <a:t>东汉中期以来宦官和外戚交替专权，政治黑暗，地方豪强地主势力崛起，土地兼并严重，矛盾尖锐</a:t>
            </a:r>
            <a:endParaRPr lang="zh-CN" altLang="en-US" sz="2400" b="1">
              <a:solidFill>
                <a:schemeClr val="bg1"/>
              </a:solidFill>
            </a:endParaRPr>
          </a:p>
        </p:txBody>
      </p:sp>
      <p:sp>
        <p:nvSpPr>
          <p:cNvPr id="10" name="文本框 9"/>
          <p:cNvSpPr txBox="1"/>
          <p:nvPr/>
        </p:nvSpPr>
        <p:spPr>
          <a:xfrm>
            <a:off x="6614795" y="3531870"/>
            <a:ext cx="2177415" cy="1198880"/>
          </a:xfrm>
          <a:prstGeom prst="rect">
            <a:avLst/>
          </a:prstGeom>
          <a:noFill/>
          <a:ln w="28575" cmpd="sng">
            <a:solidFill>
              <a:schemeClr val="bg1"/>
            </a:solidFill>
            <a:prstDash val="solid"/>
          </a:ln>
        </p:spPr>
        <p:txBody>
          <a:bodyPr wrap="square" rtlCol="0">
            <a:spAutoFit/>
          </a:bodyPr>
          <a:p>
            <a:r>
              <a:rPr lang="zh-CN" altLang="en-US" sz="2400" b="1">
                <a:solidFill>
                  <a:schemeClr val="bg1"/>
                </a:solidFill>
              </a:rPr>
              <a:t>引发黄巾军起义，动摇东汉政权。</a:t>
            </a:r>
            <a:endParaRPr lang="zh-CN" altLang="en-US" sz="2400" b="1">
              <a:solidFill>
                <a:schemeClr val="bg1"/>
              </a:solidFill>
            </a:endParaRPr>
          </a:p>
        </p:txBody>
      </p:sp>
      <p:sp>
        <p:nvSpPr>
          <p:cNvPr id="11" name="文本框 10"/>
          <p:cNvSpPr txBox="1"/>
          <p:nvPr/>
        </p:nvSpPr>
        <p:spPr>
          <a:xfrm>
            <a:off x="6727825" y="5294630"/>
            <a:ext cx="1951355" cy="1198880"/>
          </a:xfrm>
          <a:prstGeom prst="rect">
            <a:avLst/>
          </a:prstGeom>
          <a:noFill/>
          <a:ln w="28575" cmpd="sng">
            <a:solidFill>
              <a:schemeClr val="bg1"/>
            </a:solidFill>
            <a:prstDash val="solid"/>
          </a:ln>
        </p:spPr>
        <p:txBody>
          <a:bodyPr wrap="square" rtlCol="0">
            <a:spAutoFit/>
          </a:bodyPr>
          <a:p>
            <a:r>
              <a:rPr lang="zh-CN" altLang="en-US" sz="2400" b="1">
                <a:solidFill>
                  <a:schemeClr val="bg1"/>
                </a:solidFill>
              </a:rPr>
              <a:t>军阀割据局面出现，东汉名存实亡。</a:t>
            </a:r>
            <a:endParaRPr lang="zh-CN" altLang="en-US" sz="2400" b="1">
              <a:solidFill>
                <a:schemeClr val="bg1"/>
              </a:solidFill>
            </a:endParaRPr>
          </a:p>
        </p:txBody>
      </p:sp>
      <p:sp>
        <p:nvSpPr>
          <p:cNvPr id="12" name="右箭头 11"/>
          <p:cNvSpPr/>
          <p:nvPr/>
        </p:nvSpPr>
        <p:spPr>
          <a:xfrm>
            <a:off x="2915920" y="1844675"/>
            <a:ext cx="648335" cy="288290"/>
          </a:xfrm>
          <a:prstGeom prst="rightArrow">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右箭头 12"/>
          <p:cNvSpPr/>
          <p:nvPr/>
        </p:nvSpPr>
        <p:spPr>
          <a:xfrm>
            <a:off x="6120130" y="1874520"/>
            <a:ext cx="494665" cy="288290"/>
          </a:xfrm>
          <a:prstGeom prst="rightArrow">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右箭头 13"/>
          <p:cNvSpPr/>
          <p:nvPr/>
        </p:nvSpPr>
        <p:spPr>
          <a:xfrm>
            <a:off x="3232785" y="4109085"/>
            <a:ext cx="330835" cy="288290"/>
          </a:xfrm>
          <a:prstGeom prst="rightArrow">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右箭头 14"/>
          <p:cNvSpPr/>
          <p:nvPr/>
        </p:nvSpPr>
        <p:spPr>
          <a:xfrm>
            <a:off x="6250940" y="3987165"/>
            <a:ext cx="363220" cy="288290"/>
          </a:xfrm>
          <a:prstGeom prst="rightArrow">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下箭头 15"/>
          <p:cNvSpPr/>
          <p:nvPr/>
        </p:nvSpPr>
        <p:spPr>
          <a:xfrm>
            <a:off x="7524115" y="4796790"/>
            <a:ext cx="288290" cy="432435"/>
          </a:xfrm>
          <a:prstGeom prst="downArrow">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4" name="TextBox 5"/>
          <p:cNvSpPr txBox="1"/>
          <p:nvPr/>
        </p:nvSpPr>
        <p:spPr>
          <a:xfrm>
            <a:off x="231140" y="378460"/>
            <a:ext cx="8681720" cy="521970"/>
          </a:xfrm>
          <a:prstGeom prst="rect">
            <a:avLst/>
          </a:prstGeom>
          <a:noFill/>
        </p:spPr>
        <p:txBody>
          <a:bodyPr wrap="square" rtlCol="0">
            <a:spAutoFit/>
          </a:bodyPr>
          <a:p>
            <a:r>
              <a:rPr lang="en-US" altLang="zh-CN" sz="2800" dirty="0" smtClean="0">
                <a:solidFill>
                  <a:srgbClr val="FFFF00"/>
                </a:solidFill>
              </a:rPr>
              <a:t>4</a:t>
            </a:r>
            <a:r>
              <a:rPr lang="zh-CN" altLang="en-US" sz="2800" dirty="0" smtClean="0">
                <a:solidFill>
                  <a:srgbClr val="FFFF00"/>
                </a:solidFill>
              </a:rPr>
              <a:t>、</a:t>
            </a:r>
            <a:r>
              <a:rPr lang="en-US" altLang="zh-CN" sz="2800" dirty="0" smtClean="0">
                <a:solidFill>
                  <a:srgbClr val="FFFF00"/>
                </a:solidFill>
              </a:rPr>
              <a:t> </a:t>
            </a:r>
            <a:r>
              <a:rPr lang="zh-CN" altLang="en-US" sz="2800" dirty="0" smtClean="0">
                <a:solidFill>
                  <a:srgbClr val="FFFF00"/>
                </a:solidFill>
              </a:rPr>
              <a:t>两汉的文化</a:t>
            </a:r>
            <a:endParaRPr lang="zh-CN" altLang="en-US" sz="2800" dirty="0" smtClean="0">
              <a:solidFill>
                <a:srgbClr val="FFFF00"/>
              </a:solidFill>
            </a:endParaRPr>
          </a:p>
        </p:txBody>
      </p:sp>
      <p:sp>
        <p:nvSpPr>
          <p:cNvPr id="100" name="文本框 99"/>
          <p:cNvSpPr txBox="1"/>
          <p:nvPr/>
        </p:nvSpPr>
        <p:spPr>
          <a:xfrm>
            <a:off x="324485" y="1014730"/>
            <a:ext cx="8294370" cy="5631180"/>
          </a:xfrm>
          <a:prstGeom prst="rect">
            <a:avLst/>
          </a:prstGeom>
          <a:noFill/>
          <a:ln w="28575" cmpd="sng">
            <a:solidFill>
              <a:schemeClr val="bg1"/>
            </a:solidFill>
            <a:prstDash val="solid"/>
          </a:ln>
        </p:spPr>
        <p:txBody>
          <a:bodyPr wrap="square">
            <a:spAutoFit/>
          </a:bodyPr>
          <a:p>
            <a:pPr indent="0"/>
            <a:r>
              <a:rPr lang="zh-CN" sz="2400" b="1">
                <a:solidFill>
                  <a:srgbClr val="FFFF00"/>
                </a:solidFill>
                <a:latin typeface="宋体" panose="02010600030101010101" pitchFamily="2" charset="-122"/>
                <a:ea typeface="宋体" panose="02010600030101010101" pitchFamily="2" charset="-122"/>
                <a:cs typeface="宋体" panose="02010600030101010101" pitchFamily="2" charset="-122"/>
              </a:rPr>
              <a:t>（1）</a:t>
            </a:r>
            <a:r>
              <a:rPr lang="zh-CN" sz="2400" b="1">
                <a:solidFill>
                  <a:srgbClr val="FFFF00"/>
                </a:solidFill>
                <a:latin typeface="宋体" panose="02010600030101010101" pitchFamily="2" charset="-122"/>
                <a:ea typeface="宋体" panose="02010600030101010101" pitchFamily="2" charset="-122"/>
                <a:cs typeface="宋体" panose="02010600030101010101" pitchFamily="2" charset="-122"/>
              </a:rPr>
              <a:t>史学成就</a:t>
            </a:r>
            <a:r>
              <a:rPr lang="zh-CN" sz="2400" b="1">
                <a:solidFill>
                  <a:schemeClr val="bg1"/>
                </a:solidFill>
                <a:latin typeface="宋体" panose="02010600030101010101" pitchFamily="2" charset="-122"/>
                <a:ea typeface="宋体" panose="02010600030101010101" pitchFamily="2" charset="-122"/>
                <a:cs typeface="宋体" panose="02010600030101010101" pitchFamily="2" charset="-122"/>
              </a:rPr>
              <a:t>：</a:t>
            </a:r>
            <a:endParaRPr lang="zh-CN" sz="2400" b="1">
              <a:solidFill>
                <a:schemeClr val="bg1"/>
              </a:solidFill>
              <a:latin typeface="宋体" panose="02010600030101010101" pitchFamily="2" charset="-122"/>
              <a:ea typeface="宋体" panose="02010600030101010101" pitchFamily="2" charset="-122"/>
              <a:cs typeface="宋体" panose="02010600030101010101" pitchFamily="2" charset="-122"/>
            </a:endParaRPr>
          </a:p>
          <a:p>
            <a:pPr indent="0"/>
            <a:r>
              <a:rPr lang="zh-CN" sz="2400" b="1">
                <a:solidFill>
                  <a:srgbClr val="FFFF00"/>
                </a:solidFill>
                <a:latin typeface="宋体" panose="02010600030101010101" pitchFamily="2" charset="-122"/>
                <a:ea typeface="宋体" panose="02010600030101010101" pitchFamily="2" charset="-122"/>
                <a:cs typeface="宋体" panose="02010600030101010101" pitchFamily="2" charset="-122"/>
                <a:sym typeface="+mn-ea"/>
              </a:rPr>
              <a:t>《</a:t>
            </a:r>
            <a:r>
              <a:rPr lang="zh-CN" sz="2400" b="1">
                <a:solidFill>
                  <a:srgbClr val="FFFF00"/>
                </a:solidFill>
                <a:latin typeface="宋体" panose="02010600030101010101" pitchFamily="2" charset="-122"/>
                <a:ea typeface="宋体" panose="02010600030101010101" pitchFamily="2" charset="-122"/>
                <a:cs typeface="宋体" panose="02010600030101010101" pitchFamily="2" charset="-122"/>
              </a:rPr>
              <a:t>史记》</a:t>
            </a:r>
            <a:r>
              <a:rPr lang="zh-CN" sz="2400" b="1">
                <a:solidFill>
                  <a:schemeClr val="bg1"/>
                </a:solidFill>
                <a:latin typeface="宋体" panose="02010600030101010101" pitchFamily="2" charset="-122"/>
                <a:ea typeface="宋体" panose="02010600030101010101" pitchFamily="2" charset="-122"/>
                <a:cs typeface="宋体" panose="02010600030101010101" pitchFamily="2" charset="-122"/>
              </a:rPr>
              <a:t>，西汉司马迁著，我国第一部纪传体通史。</a:t>
            </a:r>
            <a:endParaRPr lang="zh-CN" sz="2400" b="1">
              <a:solidFill>
                <a:schemeClr val="bg1"/>
              </a:solidFill>
              <a:latin typeface="宋体" panose="02010600030101010101" pitchFamily="2" charset="-122"/>
              <a:ea typeface="宋体" panose="02010600030101010101" pitchFamily="2" charset="-122"/>
              <a:cs typeface="宋体" panose="02010600030101010101" pitchFamily="2" charset="-122"/>
            </a:endParaRPr>
          </a:p>
          <a:p>
            <a:pPr indent="0"/>
            <a:r>
              <a:rPr lang="zh-CN" sz="2400" b="1">
                <a:solidFill>
                  <a:srgbClr val="FFFF00"/>
                </a:solidFill>
                <a:latin typeface="宋体" panose="02010600030101010101" pitchFamily="2" charset="-122"/>
                <a:ea typeface="宋体" panose="02010600030101010101" pitchFamily="2" charset="-122"/>
                <a:cs typeface="宋体" panose="02010600030101010101" pitchFamily="2" charset="-122"/>
              </a:rPr>
              <a:t>《汉书》</a:t>
            </a:r>
            <a:r>
              <a:rPr lang="zh-CN" sz="2400" b="1">
                <a:solidFill>
                  <a:schemeClr val="bg1"/>
                </a:solidFill>
                <a:latin typeface="宋体" panose="02010600030101010101" pitchFamily="2" charset="-122"/>
                <a:ea typeface="宋体" panose="02010600030101010101" pitchFamily="2" charset="-122"/>
                <a:cs typeface="宋体" panose="02010600030101010101" pitchFamily="2" charset="-122"/>
              </a:rPr>
              <a:t>，东汉班固著，我国第一部纪传体断代史。</a:t>
            </a:r>
            <a:endParaRPr lang="zh-CN" sz="2400" b="1">
              <a:solidFill>
                <a:schemeClr val="bg1"/>
              </a:solidFill>
              <a:latin typeface="宋体" panose="02010600030101010101" pitchFamily="2" charset="-122"/>
              <a:ea typeface="宋体" panose="02010600030101010101" pitchFamily="2" charset="-122"/>
              <a:cs typeface="宋体" panose="02010600030101010101" pitchFamily="2" charset="-122"/>
            </a:endParaRPr>
          </a:p>
          <a:p>
            <a:pPr indent="0"/>
            <a:r>
              <a:rPr lang="zh-CN" sz="2400" b="1">
                <a:solidFill>
                  <a:srgbClr val="FFFF00"/>
                </a:solidFill>
                <a:latin typeface="宋体" panose="02010600030101010101" pitchFamily="2" charset="-122"/>
                <a:ea typeface="宋体" panose="02010600030101010101" pitchFamily="2" charset="-122"/>
                <a:cs typeface="宋体" panose="02010600030101010101" pitchFamily="2" charset="-122"/>
              </a:rPr>
              <a:t>（2）</a:t>
            </a:r>
            <a:r>
              <a:rPr lang="zh-CN" sz="2400" b="1">
                <a:solidFill>
                  <a:srgbClr val="FFFF00"/>
                </a:solidFill>
                <a:latin typeface="宋体" panose="02010600030101010101" pitchFamily="2" charset="-122"/>
                <a:ea typeface="宋体" panose="02010600030101010101" pitchFamily="2" charset="-122"/>
                <a:cs typeface="宋体" panose="02010600030101010101" pitchFamily="2" charset="-122"/>
              </a:rPr>
              <a:t>文学成就：</a:t>
            </a:r>
            <a:endParaRPr lang="zh-CN" sz="2400" b="1">
              <a:solidFill>
                <a:srgbClr val="FFFF00"/>
              </a:solidFill>
              <a:latin typeface="宋体" panose="02010600030101010101" pitchFamily="2" charset="-122"/>
              <a:ea typeface="宋体" panose="02010600030101010101" pitchFamily="2" charset="-122"/>
              <a:cs typeface="宋体" panose="02010600030101010101" pitchFamily="2" charset="-122"/>
            </a:endParaRPr>
          </a:p>
          <a:p>
            <a:pPr indent="0"/>
            <a:r>
              <a:rPr lang="zh-CN" sz="2400" b="1">
                <a:solidFill>
                  <a:srgbClr val="FFFF00"/>
                </a:solidFill>
                <a:latin typeface="宋体" panose="02010600030101010101" pitchFamily="2" charset="-122"/>
                <a:ea typeface="宋体" panose="02010600030101010101" pitchFamily="2" charset="-122"/>
                <a:cs typeface="宋体" panose="02010600030101010101" pitchFamily="2" charset="-122"/>
              </a:rPr>
              <a:t>汉赋</a:t>
            </a:r>
            <a:r>
              <a:rPr lang="zh-CN" sz="2400" b="1">
                <a:solidFill>
                  <a:schemeClr val="bg1"/>
                </a:solidFill>
                <a:latin typeface="宋体" panose="02010600030101010101" pitchFamily="2" charset="-122"/>
                <a:ea typeface="宋体" panose="02010600030101010101" pitchFamily="2" charset="-122"/>
                <a:cs typeface="宋体" panose="02010600030101010101" pitchFamily="2" charset="-122"/>
              </a:rPr>
              <a:t>：是一种韵文和散文之间的文体，讲究铺陈排比，辞藻华丽。</a:t>
            </a:r>
            <a:endParaRPr lang="zh-CN" sz="2400" b="1">
              <a:solidFill>
                <a:schemeClr val="bg1"/>
              </a:solidFill>
              <a:latin typeface="宋体" panose="02010600030101010101" pitchFamily="2" charset="-122"/>
              <a:ea typeface="宋体" panose="02010600030101010101" pitchFamily="2" charset="-122"/>
              <a:cs typeface="宋体" panose="02010600030101010101" pitchFamily="2" charset="-122"/>
            </a:endParaRPr>
          </a:p>
          <a:p>
            <a:pPr indent="0"/>
            <a:r>
              <a:rPr lang="zh-CN" sz="2400" b="1">
                <a:solidFill>
                  <a:srgbClr val="FFFF00"/>
                </a:solidFill>
                <a:latin typeface="宋体" panose="02010600030101010101" pitchFamily="2" charset="-122"/>
                <a:ea typeface="宋体" panose="02010600030101010101" pitchFamily="2" charset="-122"/>
                <a:cs typeface="宋体" panose="02010600030101010101" pitchFamily="2" charset="-122"/>
              </a:rPr>
              <a:t>乐府诗</a:t>
            </a:r>
            <a:r>
              <a:rPr lang="zh-CN" sz="2400" b="1">
                <a:solidFill>
                  <a:schemeClr val="bg1"/>
                </a:solidFill>
                <a:latin typeface="宋体" panose="02010600030101010101" pitchFamily="2" charset="-122"/>
                <a:ea typeface="宋体" panose="02010600030101010101" pitchFamily="2" charset="-122"/>
                <a:cs typeface="宋体" panose="02010600030101010101" pitchFamily="2" charset="-122"/>
              </a:rPr>
              <a:t>，乐府是国家音乐的机构，乐府采集民歌修改而成的诗为乐府诗。有现实主义色彩。</a:t>
            </a:r>
            <a:endParaRPr lang="zh-CN" sz="2400" b="1">
              <a:solidFill>
                <a:schemeClr val="bg1"/>
              </a:solidFill>
              <a:latin typeface="宋体" panose="02010600030101010101" pitchFamily="2" charset="-122"/>
              <a:ea typeface="宋体" panose="02010600030101010101" pitchFamily="2" charset="-122"/>
              <a:cs typeface="宋体" panose="02010600030101010101" pitchFamily="2" charset="-122"/>
            </a:endParaRPr>
          </a:p>
          <a:p>
            <a:pPr indent="0"/>
            <a:r>
              <a:rPr lang="zh-CN" sz="2400" b="1">
                <a:solidFill>
                  <a:srgbClr val="FFFF00"/>
                </a:solidFill>
                <a:latin typeface="宋体" panose="02010600030101010101" pitchFamily="2" charset="-122"/>
                <a:ea typeface="宋体" panose="02010600030101010101" pitchFamily="2" charset="-122"/>
                <a:cs typeface="宋体" panose="02010600030101010101" pitchFamily="2" charset="-122"/>
              </a:rPr>
              <a:t>（3）</a:t>
            </a:r>
            <a:r>
              <a:rPr lang="zh-CN" sz="2400" b="1">
                <a:solidFill>
                  <a:srgbClr val="FFFF00"/>
                </a:solidFill>
                <a:latin typeface="宋体" panose="02010600030101010101" pitchFamily="2" charset="-122"/>
                <a:ea typeface="宋体" panose="02010600030101010101" pitchFamily="2" charset="-122"/>
                <a:cs typeface="宋体" panose="02010600030101010101" pitchFamily="2" charset="-122"/>
              </a:rPr>
              <a:t>科技成就：（医学、数学、造纸术）</a:t>
            </a:r>
            <a:endParaRPr lang="zh-CN" sz="2400" b="1">
              <a:solidFill>
                <a:srgbClr val="FFFF00"/>
              </a:solidFill>
              <a:latin typeface="宋体" panose="02010600030101010101" pitchFamily="2" charset="-122"/>
              <a:ea typeface="宋体" panose="02010600030101010101" pitchFamily="2" charset="-122"/>
              <a:cs typeface="宋体" panose="02010600030101010101" pitchFamily="2" charset="-122"/>
            </a:endParaRPr>
          </a:p>
          <a:p>
            <a:pPr indent="0"/>
            <a:r>
              <a:rPr lang="zh-CN" sz="2400" b="1">
                <a:solidFill>
                  <a:schemeClr val="bg1"/>
                </a:solidFill>
                <a:latin typeface="宋体" panose="02010600030101010101" pitchFamily="2" charset="-122"/>
                <a:ea typeface="宋体" panose="02010600030101010101" pitchFamily="2" charset="-122"/>
                <a:cs typeface="宋体" panose="02010600030101010101" pitchFamily="2" charset="-122"/>
              </a:rPr>
              <a:t>战国至西汉成书的</a:t>
            </a:r>
            <a:r>
              <a:rPr lang="zh-CN" sz="2400" b="1">
                <a:solidFill>
                  <a:srgbClr val="FFFF00"/>
                </a:solidFill>
                <a:latin typeface="宋体" panose="02010600030101010101" pitchFamily="2" charset="-122"/>
                <a:ea typeface="宋体" panose="02010600030101010101" pitchFamily="2" charset="-122"/>
                <a:cs typeface="宋体" panose="02010600030101010101" pitchFamily="2" charset="-122"/>
              </a:rPr>
              <a:t>《黄帝内经》</a:t>
            </a:r>
            <a:r>
              <a:rPr lang="zh-CN" sz="2400" b="1">
                <a:solidFill>
                  <a:schemeClr val="bg1"/>
                </a:solidFill>
                <a:latin typeface="宋体" panose="02010600030101010101" pitchFamily="2" charset="-122"/>
                <a:ea typeface="宋体" panose="02010600030101010101" pitchFamily="2" charset="-122"/>
                <a:cs typeface="宋体" panose="02010600030101010101" pitchFamily="2" charset="-122"/>
              </a:rPr>
              <a:t>，奠定中医理论的基础；</a:t>
            </a:r>
            <a:endParaRPr lang="zh-CN" sz="2400" b="1">
              <a:solidFill>
                <a:schemeClr val="bg1"/>
              </a:solidFill>
              <a:latin typeface="宋体" panose="02010600030101010101" pitchFamily="2" charset="-122"/>
              <a:ea typeface="宋体" panose="02010600030101010101" pitchFamily="2" charset="-122"/>
              <a:cs typeface="宋体" panose="02010600030101010101" pitchFamily="2" charset="-122"/>
            </a:endParaRPr>
          </a:p>
          <a:p>
            <a:pPr indent="0"/>
            <a:r>
              <a:rPr lang="zh-CN" sz="2400" b="1">
                <a:solidFill>
                  <a:schemeClr val="bg1"/>
                </a:solidFill>
                <a:latin typeface="宋体" panose="02010600030101010101" pitchFamily="2" charset="-122"/>
                <a:ea typeface="宋体" panose="02010600030101010101" pitchFamily="2" charset="-122"/>
                <a:cs typeface="宋体" panose="02010600030101010101" pitchFamily="2" charset="-122"/>
              </a:rPr>
              <a:t>东汉的</a:t>
            </a:r>
            <a:r>
              <a:rPr lang="zh-CN" sz="2400" b="1">
                <a:solidFill>
                  <a:srgbClr val="FFFF00"/>
                </a:solidFill>
                <a:latin typeface="宋体" panose="02010600030101010101" pitchFamily="2" charset="-122"/>
                <a:ea typeface="宋体" panose="02010600030101010101" pitchFamily="2" charset="-122"/>
                <a:cs typeface="宋体" panose="02010600030101010101" pitchFamily="2" charset="-122"/>
              </a:rPr>
              <a:t>《神农本草经》</a:t>
            </a:r>
            <a:r>
              <a:rPr lang="zh-CN" sz="2400" b="1">
                <a:solidFill>
                  <a:schemeClr val="bg1"/>
                </a:solidFill>
                <a:latin typeface="宋体" panose="02010600030101010101" pitchFamily="2" charset="-122"/>
                <a:ea typeface="宋体" panose="02010600030101010101" pitchFamily="2" charset="-122"/>
                <a:cs typeface="宋体" panose="02010600030101010101" pitchFamily="2" charset="-122"/>
              </a:rPr>
              <a:t>是中国古代第一部药物学专著；</a:t>
            </a:r>
            <a:endParaRPr lang="zh-CN" sz="2400" b="1">
              <a:solidFill>
                <a:schemeClr val="bg1"/>
              </a:solidFill>
              <a:latin typeface="宋体" panose="02010600030101010101" pitchFamily="2" charset="-122"/>
              <a:ea typeface="宋体" panose="02010600030101010101" pitchFamily="2" charset="-122"/>
              <a:cs typeface="宋体" panose="02010600030101010101" pitchFamily="2" charset="-122"/>
            </a:endParaRPr>
          </a:p>
          <a:p>
            <a:pPr indent="0"/>
            <a:r>
              <a:rPr lang="zh-CN" sz="2400" b="1">
                <a:solidFill>
                  <a:schemeClr val="bg1"/>
                </a:solidFill>
                <a:latin typeface="宋体" panose="02010600030101010101" pitchFamily="2" charset="-122"/>
                <a:ea typeface="宋体" panose="02010600030101010101" pitchFamily="2" charset="-122"/>
                <a:cs typeface="宋体" panose="02010600030101010101" pitchFamily="2" charset="-122"/>
              </a:rPr>
              <a:t>东汉的</a:t>
            </a:r>
            <a:r>
              <a:rPr lang="zh-CN" sz="2400" b="1">
                <a:solidFill>
                  <a:srgbClr val="FFFF00"/>
                </a:solidFill>
                <a:latin typeface="宋体" panose="02010600030101010101" pitchFamily="2" charset="-122"/>
                <a:ea typeface="宋体" panose="02010600030101010101" pitchFamily="2" charset="-122"/>
                <a:cs typeface="宋体" panose="02010600030101010101" pitchFamily="2" charset="-122"/>
              </a:rPr>
              <a:t>《九章算术》</a:t>
            </a:r>
            <a:r>
              <a:rPr lang="zh-CN" sz="2400" b="1">
                <a:solidFill>
                  <a:schemeClr val="bg1"/>
                </a:solidFill>
                <a:latin typeface="宋体" panose="02010600030101010101" pitchFamily="2" charset="-122"/>
                <a:ea typeface="宋体" panose="02010600030101010101" pitchFamily="2" charset="-122"/>
                <a:cs typeface="宋体" panose="02010600030101010101" pitchFamily="2" charset="-122"/>
              </a:rPr>
              <a:t>在中国数学史上乃至世界数学史上都占有重要地位。</a:t>
            </a:r>
            <a:endParaRPr lang="zh-CN" sz="2400" b="1">
              <a:solidFill>
                <a:schemeClr val="bg1"/>
              </a:solidFill>
              <a:latin typeface="宋体" panose="02010600030101010101" pitchFamily="2" charset="-122"/>
              <a:ea typeface="宋体" panose="02010600030101010101" pitchFamily="2" charset="-122"/>
              <a:cs typeface="宋体" panose="02010600030101010101" pitchFamily="2" charset="-122"/>
            </a:endParaRPr>
          </a:p>
          <a:p>
            <a:pPr indent="0"/>
            <a:r>
              <a:rPr lang="zh-CN" sz="2400" b="1">
                <a:solidFill>
                  <a:schemeClr val="bg1"/>
                </a:solidFill>
                <a:latin typeface="宋体" panose="02010600030101010101" pitchFamily="2" charset="-122"/>
                <a:ea typeface="宋体" panose="02010600030101010101" pitchFamily="2" charset="-122"/>
                <a:cs typeface="宋体" panose="02010600030101010101" pitchFamily="2" charset="-122"/>
              </a:rPr>
              <a:t>东汉的</a:t>
            </a:r>
            <a:r>
              <a:rPr lang="zh-CN" sz="2400" b="1">
                <a:solidFill>
                  <a:srgbClr val="FFFF00"/>
                </a:solidFill>
                <a:latin typeface="宋体" panose="02010600030101010101" pitchFamily="2" charset="-122"/>
                <a:ea typeface="宋体" panose="02010600030101010101" pitchFamily="2" charset="-122"/>
                <a:cs typeface="宋体" panose="02010600030101010101" pitchFamily="2" charset="-122"/>
              </a:rPr>
              <a:t>蔡伦改进造纸术</a:t>
            </a:r>
            <a:r>
              <a:rPr lang="zh-CN" sz="2400" b="1">
                <a:solidFill>
                  <a:schemeClr val="bg1"/>
                </a:solidFill>
                <a:latin typeface="宋体" panose="02010600030101010101" pitchFamily="2" charset="-122"/>
                <a:ea typeface="宋体" panose="02010600030101010101" pitchFamily="2" charset="-122"/>
                <a:cs typeface="宋体" panose="02010600030101010101" pitchFamily="2" charset="-122"/>
              </a:rPr>
              <a:t>，纸成为主要书写材料，促进了中国和世界的文化的传播与发展。</a:t>
            </a:r>
            <a:endParaRPr lang="zh-CN" altLang="en-US" sz="2400" b="1">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t="764" b="55974"/>
          <a:stretch>
            <a:fillRect/>
          </a:stretch>
        </p:blipFill>
        <p:spPr>
          <a:xfrm>
            <a:off x="-635" y="485140"/>
            <a:ext cx="9144000" cy="6068695"/>
          </a:xfrm>
          <a:prstGeom prst="rect">
            <a:avLst/>
          </a:prstGeom>
        </p:spPr>
      </p:pic>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l="3416" t="12045" r="31981" b="24572"/>
          <a:stretch>
            <a:fillRect/>
          </a:stretch>
        </p:blipFill>
        <p:spPr>
          <a:xfrm>
            <a:off x="7008805" y="4691695"/>
            <a:ext cx="1636467" cy="1456425"/>
          </a:xfrm>
          <a:prstGeom prst="rect">
            <a:avLst/>
          </a:prstGeom>
        </p:spPr>
      </p:pic>
      <p:pic>
        <p:nvPicPr>
          <p:cNvPr id="2" name="图片 1" descr="111 (2)"/>
          <p:cNvPicPr>
            <a:picLocks noChangeAspect="1"/>
          </p:cNvPicPr>
          <p:nvPr/>
        </p:nvPicPr>
        <p:blipFill>
          <a:blip r:embed="rId3"/>
          <a:stretch>
            <a:fillRect/>
          </a:stretch>
        </p:blipFill>
        <p:spPr>
          <a:xfrm>
            <a:off x="611505" y="1783715"/>
            <a:ext cx="7920355" cy="1818640"/>
          </a:xfrm>
          <a:prstGeom prst="rect">
            <a:avLst/>
          </a:prstGeom>
        </p:spPr>
      </p:pic>
      <p:sp>
        <p:nvSpPr>
          <p:cNvPr id="3" name="矩形 2"/>
          <p:cNvSpPr/>
          <p:nvPr/>
        </p:nvSpPr>
        <p:spPr>
          <a:xfrm>
            <a:off x="3155633" y="3874135"/>
            <a:ext cx="2249805" cy="583565"/>
          </a:xfrm>
          <a:prstGeom prst="rect">
            <a:avLst/>
          </a:prstGeom>
          <a:solidFill>
            <a:schemeClr val="bg1"/>
          </a:solidFill>
          <a:ln>
            <a:noFill/>
          </a:ln>
          <a:effectLst>
            <a:outerShdw blurRad="50800" dist="38100" dir="2700000" algn="tl" rotWithShape="0">
              <a:schemeClr val="accent1">
                <a:lumMod val="75000"/>
                <a:alpha val="20000"/>
              </a:schemeClr>
            </a:outerShdw>
            <a:softEdge rad="12700"/>
          </a:effectLst>
        </p:spPr>
        <p:txBody>
          <a:bodyPr wrap="none" rtlCol="0" anchor="t">
            <a:spAutoFit/>
            <a:scene3d>
              <a:camera prst="orthographicFront"/>
              <a:lightRig rig="threePt" dir="t"/>
            </a:scene3d>
          </a:bodyPr>
          <a:p>
            <a:pPr algn="ctr"/>
            <a:r>
              <a:rPr lang="en-US" altLang="zh-CN" sz="3200" b="1">
                <a:ln w="9525">
                  <a:solidFill>
                    <a:schemeClr val="bg1"/>
                  </a:solidFill>
                  <a:prstDash val="solid"/>
                </a:ln>
                <a:solidFill>
                  <a:schemeClr val="accent5"/>
                </a:solidFill>
                <a:effectLst>
                  <a:outerShdw blurRad="50800" dist="50800" dir="5400000" algn="ctr" rotWithShape="0">
                    <a:schemeClr val="tx2">
                      <a:lumMod val="60000"/>
                      <a:lumOff val="40000"/>
                      <a:alpha val="100000"/>
                    </a:schemeClr>
                  </a:outerShdw>
                </a:effectLst>
                <a:latin typeface="微软雅黑" panose="020B0503020204020204" charset="-122"/>
                <a:ea typeface="微软雅黑" panose="020B0503020204020204" charset="-122"/>
                <a:cs typeface="微软雅黑" panose="020B0503020204020204" charset="-122"/>
              </a:rPr>
              <a:t>2020</a:t>
            </a:r>
            <a:r>
              <a:rPr lang="zh-CN" altLang="en-US" sz="3200" b="1">
                <a:ln w="9525">
                  <a:solidFill>
                    <a:schemeClr val="bg1"/>
                  </a:solidFill>
                  <a:prstDash val="solid"/>
                </a:ln>
                <a:solidFill>
                  <a:schemeClr val="accent5"/>
                </a:solidFill>
                <a:effectLst>
                  <a:outerShdw blurRad="50800" dist="50800" dir="5400000" algn="ctr" rotWithShape="0">
                    <a:schemeClr val="tx2">
                      <a:lumMod val="60000"/>
                      <a:lumOff val="40000"/>
                      <a:alpha val="100000"/>
                    </a:schemeClr>
                  </a:outerShdw>
                </a:effectLst>
                <a:latin typeface="微软雅黑" panose="020B0503020204020204" charset="-122"/>
                <a:ea typeface="微软雅黑" panose="020B0503020204020204" charset="-122"/>
                <a:cs typeface="微软雅黑" panose="020B0503020204020204" charset="-122"/>
              </a:rPr>
              <a:t>年</a:t>
            </a:r>
            <a:r>
              <a:rPr lang="en-US" altLang="zh-CN" sz="3200" b="1">
                <a:ln w="9525">
                  <a:solidFill>
                    <a:schemeClr val="bg1"/>
                  </a:solidFill>
                  <a:prstDash val="solid"/>
                </a:ln>
                <a:solidFill>
                  <a:schemeClr val="accent5"/>
                </a:solidFill>
                <a:effectLst>
                  <a:outerShdw blurRad="50800" dist="50800" dir="5400000" algn="ctr" rotWithShape="0">
                    <a:schemeClr val="tx2">
                      <a:lumMod val="60000"/>
                      <a:lumOff val="40000"/>
                      <a:alpha val="100000"/>
                    </a:schemeClr>
                  </a:outerShdw>
                </a:effectLst>
                <a:latin typeface="微软雅黑" panose="020B0503020204020204" charset="-122"/>
                <a:ea typeface="微软雅黑" panose="020B0503020204020204" charset="-122"/>
                <a:cs typeface="微软雅黑" panose="020B0503020204020204" charset="-122"/>
              </a:rPr>
              <a:t>2</a:t>
            </a:r>
            <a:r>
              <a:rPr lang="zh-CN" altLang="en-US" sz="3200" b="1">
                <a:ln w="9525">
                  <a:solidFill>
                    <a:schemeClr val="bg1"/>
                  </a:solidFill>
                  <a:prstDash val="solid"/>
                </a:ln>
                <a:solidFill>
                  <a:schemeClr val="accent5"/>
                </a:solidFill>
                <a:effectLst>
                  <a:outerShdw blurRad="50800" dist="50800" dir="5400000" algn="ctr" rotWithShape="0">
                    <a:schemeClr val="tx2">
                      <a:lumMod val="60000"/>
                      <a:lumOff val="40000"/>
                      <a:alpha val="100000"/>
                    </a:schemeClr>
                  </a:outerShdw>
                </a:effectLst>
                <a:latin typeface="微软雅黑" panose="020B0503020204020204" charset="-122"/>
                <a:ea typeface="微软雅黑" panose="020B0503020204020204" charset="-122"/>
                <a:cs typeface="微软雅黑" panose="020B0503020204020204" charset="-122"/>
              </a:rPr>
              <a:t>月</a:t>
            </a:r>
            <a:endParaRPr lang="zh-CN" altLang="en-US" sz="3200" b="1">
              <a:ln w="9525">
                <a:solidFill>
                  <a:schemeClr val="bg1"/>
                </a:solidFill>
                <a:prstDash val="solid"/>
              </a:ln>
              <a:solidFill>
                <a:schemeClr val="accent5"/>
              </a:solidFill>
              <a:effectLst>
                <a:outerShdw blurRad="50800" dist="50800" dir="5400000" algn="ctr" rotWithShape="0">
                  <a:schemeClr val="tx2">
                    <a:lumMod val="60000"/>
                    <a:lumOff val="40000"/>
                    <a:alpha val="100000"/>
                  </a:schemeClr>
                </a:outerShdw>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9917" y="99695"/>
            <a:ext cx="7358082" cy="785794"/>
          </a:xfrm>
        </p:spPr>
        <p:txBody>
          <a:bodyPr>
            <a:normAutofit/>
          </a:bodyPr>
          <a:lstStyle/>
          <a:p>
            <a:r>
              <a:rPr lang="en-US" altLang="zh-CN" sz="3200" dirty="0" smtClean="0">
                <a:solidFill>
                  <a:schemeClr val="bg1"/>
                </a:solidFill>
              </a:rPr>
              <a:t>1.1</a:t>
            </a:r>
            <a:r>
              <a:rPr lang="zh-CN" altLang="en-US" sz="3200" dirty="0" smtClean="0">
                <a:solidFill>
                  <a:schemeClr val="bg1"/>
                </a:solidFill>
              </a:rPr>
              <a:t>石器时代的古人类和文化遗存</a:t>
            </a:r>
            <a:endParaRPr lang="zh-CN" altLang="en-US" sz="3200" dirty="0">
              <a:solidFill>
                <a:schemeClr val="bg1"/>
              </a:solidFill>
            </a:endParaRPr>
          </a:p>
        </p:txBody>
      </p:sp>
      <p:pic>
        <p:nvPicPr>
          <p:cNvPr id="4"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5729"/>
          <a:stretch>
            <a:fillRect/>
          </a:stretch>
        </p:blipFill>
        <p:spPr bwMode="auto">
          <a:xfrm>
            <a:off x="147955" y="967105"/>
            <a:ext cx="4452620" cy="3891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64791" y="5041563"/>
            <a:ext cx="8358246" cy="521970"/>
          </a:xfrm>
          <a:prstGeom prst="rect">
            <a:avLst/>
          </a:prstGeom>
          <a:noFill/>
        </p:spPr>
        <p:txBody>
          <a:bodyPr wrap="square" rtlCol="0">
            <a:spAutoFit/>
          </a:bodyPr>
          <a:lstStyle/>
          <a:p>
            <a:r>
              <a:rPr lang="zh-CN" altLang="en-US" sz="2800" dirty="0" smtClean="0">
                <a:solidFill>
                  <a:srgbClr val="FFFF00"/>
                </a:solidFill>
              </a:rPr>
              <a:t>思考</a:t>
            </a:r>
            <a:r>
              <a:rPr lang="en-US" altLang="zh-CN" sz="2800" dirty="0" smtClean="0">
                <a:solidFill>
                  <a:srgbClr val="FFFF00"/>
                </a:solidFill>
              </a:rPr>
              <a:t>1</a:t>
            </a:r>
            <a:r>
              <a:rPr lang="zh-CN" altLang="en-US" sz="2800" dirty="0" smtClean="0">
                <a:solidFill>
                  <a:srgbClr val="FFFF00"/>
                </a:solidFill>
              </a:rPr>
              <a:t>：依据上图指出中国早期人类分布的基本特点？</a:t>
            </a:r>
            <a:endParaRPr lang="zh-CN" altLang="en-US" sz="2800" dirty="0">
              <a:solidFill>
                <a:srgbClr val="FFFF00"/>
              </a:solidFill>
            </a:endParaRPr>
          </a:p>
        </p:txBody>
      </p:sp>
      <p:sp>
        <p:nvSpPr>
          <p:cNvPr id="6" name="椭圆 5"/>
          <p:cNvSpPr/>
          <p:nvPr/>
        </p:nvSpPr>
        <p:spPr>
          <a:xfrm>
            <a:off x="2819400" y="2442845"/>
            <a:ext cx="615315" cy="4819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796727" y="3667449"/>
            <a:ext cx="642942"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21" name="内容占位符 3" descr="102959026[1]"/>
          <p:cNvPicPr>
            <a:picLocks noGrp="1" noChangeAspect="1"/>
          </p:cNvPicPr>
          <p:nvPr>
            <p:ph idx="1"/>
          </p:nvPr>
        </p:nvPicPr>
        <p:blipFill>
          <a:blip r:embed="rId2"/>
          <a:stretch>
            <a:fillRect/>
          </a:stretch>
        </p:blipFill>
        <p:spPr>
          <a:xfrm>
            <a:off x="4250690" y="967105"/>
            <a:ext cx="4714875" cy="3892550"/>
          </a:xfrm>
        </p:spPr>
      </p:pic>
      <p:sp>
        <p:nvSpPr>
          <p:cNvPr id="8" name="椭圆 7"/>
          <p:cNvSpPr/>
          <p:nvPr/>
        </p:nvSpPr>
        <p:spPr>
          <a:xfrm>
            <a:off x="7519035" y="3095625"/>
            <a:ext cx="480695" cy="2146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nvSpPr>
        <p:spPr>
          <a:xfrm>
            <a:off x="7519035" y="2442845"/>
            <a:ext cx="643255" cy="292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7464425" y="1596390"/>
            <a:ext cx="643255" cy="292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nvSpPr>
        <p:spPr>
          <a:xfrm>
            <a:off x="6875780" y="2734945"/>
            <a:ext cx="643255" cy="292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椭圆 11"/>
          <p:cNvSpPr/>
          <p:nvPr/>
        </p:nvSpPr>
        <p:spPr>
          <a:xfrm>
            <a:off x="7600315" y="2735580"/>
            <a:ext cx="399415" cy="1892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3" name="直接箭头连接符 12"/>
          <p:cNvCxnSpPr>
            <a:stCxn id="10" idx="2"/>
          </p:cNvCxnSpPr>
          <p:nvPr/>
        </p:nvCxnSpPr>
        <p:spPr>
          <a:xfrm flipH="1" flipV="1">
            <a:off x="6948805" y="1700530"/>
            <a:ext cx="515620" cy="41910"/>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6266815" y="1304925"/>
            <a:ext cx="681990" cy="583565"/>
          </a:xfrm>
          <a:prstGeom prst="rect">
            <a:avLst/>
          </a:prstGeom>
          <a:solidFill>
            <a:schemeClr val="accent2">
              <a:lumMod val="20000"/>
              <a:lumOff val="80000"/>
            </a:schemeClr>
          </a:solidFill>
        </p:spPr>
        <p:txBody>
          <a:bodyPr wrap="square" rtlCol="0">
            <a:spAutoFit/>
          </a:bodyPr>
          <a:p>
            <a:r>
              <a:rPr lang="zh-CN" altLang="en-US" sz="1600" b="1">
                <a:solidFill>
                  <a:srgbClr val="FF0000"/>
                </a:solidFill>
                <a:latin typeface="微软雅黑" panose="020B0503020204020204" charset="-122"/>
                <a:ea typeface="微软雅黑" panose="020B0503020204020204" charset="-122"/>
              </a:rPr>
              <a:t>红山文化</a:t>
            </a:r>
            <a:endParaRPr lang="zh-CN" altLang="en-US" sz="1600" b="1">
              <a:solidFill>
                <a:srgbClr val="FF0000"/>
              </a:solidFill>
              <a:latin typeface="微软雅黑" panose="020B0503020204020204" charset="-122"/>
              <a:ea typeface="微软雅黑" panose="020B0503020204020204" charset="-122"/>
            </a:endParaRPr>
          </a:p>
        </p:txBody>
      </p:sp>
      <p:cxnSp>
        <p:nvCxnSpPr>
          <p:cNvPr id="15" name="直接箭头连接符 14"/>
          <p:cNvCxnSpPr/>
          <p:nvPr/>
        </p:nvCxnSpPr>
        <p:spPr>
          <a:xfrm flipH="1" flipV="1">
            <a:off x="6516370" y="2564765"/>
            <a:ext cx="432435" cy="212090"/>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5834380" y="2049145"/>
            <a:ext cx="681990" cy="583565"/>
          </a:xfrm>
          <a:prstGeom prst="rect">
            <a:avLst/>
          </a:prstGeom>
          <a:solidFill>
            <a:schemeClr val="accent2">
              <a:lumMod val="20000"/>
              <a:lumOff val="80000"/>
            </a:schemeClr>
          </a:solidFill>
        </p:spPr>
        <p:txBody>
          <a:bodyPr wrap="square" rtlCol="0">
            <a:spAutoFit/>
          </a:bodyPr>
          <a:p>
            <a:r>
              <a:rPr lang="zh-CN" altLang="en-US" sz="1600" b="1">
                <a:solidFill>
                  <a:srgbClr val="FF0000"/>
                </a:solidFill>
                <a:latin typeface="微软雅黑" panose="020B0503020204020204" charset="-122"/>
                <a:ea typeface="微软雅黑" panose="020B0503020204020204" charset="-122"/>
              </a:rPr>
              <a:t>仰韶文化</a:t>
            </a:r>
            <a:endParaRPr lang="zh-CN" altLang="en-US" sz="1600" b="1">
              <a:solidFill>
                <a:srgbClr val="FF0000"/>
              </a:solidFill>
              <a:latin typeface="微软雅黑" panose="020B0503020204020204" charset="-122"/>
              <a:ea typeface="微软雅黑" panose="020B0503020204020204" charset="-122"/>
            </a:endParaRPr>
          </a:p>
        </p:txBody>
      </p:sp>
      <p:cxnSp>
        <p:nvCxnSpPr>
          <p:cNvPr id="17" name="直接箭头连接符 16"/>
          <p:cNvCxnSpPr/>
          <p:nvPr/>
        </p:nvCxnSpPr>
        <p:spPr>
          <a:xfrm>
            <a:off x="7802245" y="3310255"/>
            <a:ext cx="360045" cy="288290"/>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V="1">
            <a:off x="7896860" y="2276475"/>
            <a:ext cx="347980" cy="166370"/>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12" idx="6"/>
          </p:cNvCxnSpPr>
          <p:nvPr/>
        </p:nvCxnSpPr>
        <p:spPr>
          <a:xfrm>
            <a:off x="7999730" y="2830195"/>
            <a:ext cx="244475" cy="22860"/>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8162290" y="3379470"/>
            <a:ext cx="681990" cy="583565"/>
          </a:xfrm>
          <a:prstGeom prst="rect">
            <a:avLst/>
          </a:prstGeom>
          <a:solidFill>
            <a:schemeClr val="accent2">
              <a:lumMod val="20000"/>
              <a:lumOff val="80000"/>
            </a:schemeClr>
          </a:solidFill>
        </p:spPr>
        <p:txBody>
          <a:bodyPr wrap="square" rtlCol="0">
            <a:spAutoFit/>
          </a:bodyPr>
          <a:p>
            <a:r>
              <a:rPr lang="zh-CN" altLang="en-US" sz="1600" b="1">
                <a:solidFill>
                  <a:srgbClr val="FF0000"/>
                </a:solidFill>
                <a:latin typeface="微软雅黑" panose="020B0503020204020204" charset="-122"/>
                <a:ea typeface="微软雅黑" panose="020B0503020204020204" charset="-122"/>
              </a:rPr>
              <a:t>良渚文化</a:t>
            </a:r>
            <a:endParaRPr lang="zh-CN" altLang="en-US" sz="1600" b="1">
              <a:solidFill>
                <a:srgbClr val="FF0000"/>
              </a:solidFill>
              <a:latin typeface="微软雅黑" panose="020B0503020204020204" charset="-122"/>
              <a:ea typeface="微软雅黑" panose="020B0503020204020204" charset="-122"/>
            </a:endParaRPr>
          </a:p>
        </p:txBody>
      </p:sp>
      <p:sp>
        <p:nvSpPr>
          <p:cNvPr id="21" name="文本框 20"/>
          <p:cNvSpPr txBox="1"/>
          <p:nvPr/>
        </p:nvSpPr>
        <p:spPr>
          <a:xfrm>
            <a:off x="8243570" y="1742440"/>
            <a:ext cx="681990" cy="583565"/>
          </a:xfrm>
          <a:prstGeom prst="rect">
            <a:avLst/>
          </a:prstGeom>
          <a:solidFill>
            <a:schemeClr val="accent2">
              <a:lumMod val="20000"/>
              <a:lumOff val="80000"/>
            </a:schemeClr>
          </a:solidFill>
        </p:spPr>
        <p:txBody>
          <a:bodyPr wrap="square" rtlCol="0">
            <a:spAutoFit/>
          </a:bodyPr>
          <a:p>
            <a:r>
              <a:rPr lang="zh-CN" altLang="en-US" sz="1600" b="1">
                <a:solidFill>
                  <a:srgbClr val="FF0000"/>
                </a:solidFill>
                <a:latin typeface="微软雅黑" panose="020B0503020204020204" charset="-122"/>
                <a:ea typeface="微软雅黑" panose="020B0503020204020204" charset="-122"/>
              </a:rPr>
              <a:t>龙山文化</a:t>
            </a:r>
            <a:endParaRPr lang="zh-CN" altLang="en-US" sz="1600" b="1">
              <a:solidFill>
                <a:srgbClr val="FF0000"/>
              </a:solidFill>
              <a:latin typeface="微软雅黑" panose="020B0503020204020204" charset="-122"/>
              <a:ea typeface="微软雅黑" panose="020B0503020204020204" charset="-122"/>
            </a:endParaRPr>
          </a:p>
        </p:txBody>
      </p:sp>
      <p:sp>
        <p:nvSpPr>
          <p:cNvPr id="22" name="文本框 21"/>
          <p:cNvSpPr txBox="1"/>
          <p:nvPr/>
        </p:nvSpPr>
        <p:spPr>
          <a:xfrm>
            <a:off x="8242935" y="2632710"/>
            <a:ext cx="813435" cy="583565"/>
          </a:xfrm>
          <a:prstGeom prst="rect">
            <a:avLst/>
          </a:prstGeom>
          <a:solidFill>
            <a:schemeClr val="accent2">
              <a:lumMod val="20000"/>
              <a:lumOff val="80000"/>
            </a:schemeClr>
          </a:solidFill>
        </p:spPr>
        <p:txBody>
          <a:bodyPr wrap="square" rtlCol="0">
            <a:spAutoFit/>
          </a:bodyPr>
          <a:p>
            <a:r>
              <a:rPr lang="zh-CN" altLang="en-US" sz="1600" b="1">
                <a:solidFill>
                  <a:srgbClr val="FF0000"/>
                </a:solidFill>
                <a:latin typeface="微软雅黑" panose="020B0503020204020204" charset="-122"/>
                <a:ea typeface="微软雅黑" panose="020B0503020204020204" charset="-122"/>
              </a:rPr>
              <a:t>大汶口文化</a:t>
            </a:r>
            <a:endParaRPr lang="zh-CN" altLang="en-US" sz="1600" b="1">
              <a:solidFill>
                <a:srgbClr val="FF0000"/>
              </a:solidFill>
              <a:latin typeface="微软雅黑" panose="020B0503020204020204" charset="-122"/>
              <a:ea typeface="微软雅黑" panose="020B0503020204020204" charset="-122"/>
            </a:endParaRPr>
          </a:p>
        </p:txBody>
      </p:sp>
      <p:sp>
        <p:nvSpPr>
          <p:cNvPr id="23" name="文本框 22"/>
          <p:cNvSpPr txBox="1"/>
          <p:nvPr/>
        </p:nvSpPr>
        <p:spPr>
          <a:xfrm>
            <a:off x="1093470" y="5667375"/>
            <a:ext cx="6034405" cy="829945"/>
          </a:xfrm>
          <a:prstGeom prst="rect">
            <a:avLst/>
          </a:prstGeom>
          <a:noFill/>
          <a:ln w="28575" cmpd="sng">
            <a:solidFill>
              <a:srgbClr val="FFFF00"/>
            </a:solidFill>
            <a:prstDash val="solid"/>
          </a:ln>
        </p:spPr>
        <p:txBody>
          <a:bodyPr wrap="square" rtlCol="0">
            <a:spAutoFit/>
          </a:bodyPr>
          <a:p>
            <a:r>
              <a:rPr lang="zh-CN" altLang="en-US" sz="2400" b="1" u="sng">
                <a:solidFill>
                  <a:srgbClr val="FFFF00"/>
                </a:solidFill>
              </a:rPr>
              <a:t>分布特点</a:t>
            </a:r>
            <a:r>
              <a:rPr lang="zh-CN" altLang="en-US" sz="2400" b="1">
                <a:solidFill>
                  <a:srgbClr val="FFFF00"/>
                </a:solidFill>
              </a:rPr>
              <a:t>：靠近河流，分布广泛，数量多，奠定多元一体的发展基础</a:t>
            </a:r>
            <a:r>
              <a:rPr lang="zh-CN" altLang="en-US">
                <a:solidFill>
                  <a:srgbClr val="FFFF00"/>
                </a:solidFill>
              </a:rPr>
              <a:t>。</a:t>
            </a:r>
            <a:endParaRPr lang="zh-CN" altLang="en-US">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idx="1"/>
            <p:custDataLst>
              <p:tags r:id="rId1"/>
            </p:custDataLst>
          </p:nvPr>
        </p:nvGraphicFramePr>
        <p:xfrm>
          <a:off x="220345" y="527685"/>
          <a:ext cx="8703945" cy="3265170"/>
        </p:xfrm>
        <a:graphic>
          <a:graphicData uri="http://schemas.openxmlformats.org/drawingml/2006/table">
            <a:tbl>
              <a:tblPr firstRow="1" bandRow="1">
                <a:tableStyleId>{5C22544A-7EE6-4342-B048-85BDC9FD1C3A}</a:tableStyleId>
              </a:tblPr>
              <a:tblGrid>
                <a:gridCol w="1233805"/>
                <a:gridCol w="1207770"/>
                <a:gridCol w="1670050"/>
                <a:gridCol w="1612900"/>
                <a:gridCol w="1014095"/>
                <a:gridCol w="1965325"/>
              </a:tblGrid>
              <a:tr h="1170940">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buNone/>
                      </a:pPr>
                      <a:r>
                        <a:rPr lang="zh-CN" altLang="en-US" sz="2800" dirty="0">
                          <a:solidFill>
                            <a:srgbClr val="FFFF00"/>
                          </a:solidFill>
                        </a:rPr>
                        <a:t>距</a:t>
                      </a:r>
                      <a:r>
                        <a:rPr lang="zh-CN" altLang="en-US" sz="2800" dirty="0" smtClean="0">
                          <a:solidFill>
                            <a:srgbClr val="FFFF00"/>
                          </a:solidFill>
                        </a:rPr>
                        <a:t>今  年代</a:t>
                      </a:r>
                      <a:endParaRPr lang="zh-CN" altLang="en-US" sz="2800" dirty="0">
                        <a:solidFill>
                          <a:srgbClr val="FFFF00"/>
                        </a:solidFill>
                      </a:endParaRPr>
                    </a:p>
                  </a:txBody>
                  <a:tcPr marL="68580" marR="68580"/>
                </a:tc>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buNone/>
                      </a:pPr>
                      <a:r>
                        <a:rPr lang="zh-CN" altLang="en-US" sz="2800" dirty="0">
                          <a:solidFill>
                            <a:srgbClr val="FFFF00"/>
                          </a:solidFill>
                        </a:rPr>
                        <a:t>不同</a:t>
                      </a:r>
                      <a:endParaRPr lang="zh-CN" altLang="en-US" sz="2800" dirty="0">
                        <a:solidFill>
                          <a:srgbClr val="FFFF00"/>
                        </a:solidFill>
                      </a:endParaRPr>
                    </a:p>
                    <a:p>
                      <a:pPr algn="ctr">
                        <a:buNone/>
                      </a:pPr>
                      <a:r>
                        <a:rPr lang="zh-CN" altLang="en-US" sz="2800" dirty="0">
                          <a:solidFill>
                            <a:srgbClr val="FFFF00"/>
                          </a:solidFill>
                        </a:rPr>
                        <a:t>时期</a:t>
                      </a:r>
                      <a:endParaRPr lang="zh-CN" altLang="en-US" sz="2800" dirty="0">
                        <a:solidFill>
                          <a:srgbClr val="FFFF00"/>
                        </a:solidFill>
                      </a:endParaRPr>
                    </a:p>
                  </a:txBody>
                  <a:tcPr marL="68580" marR="68580"/>
                </a:tc>
                <a:tc>
                  <a:txBody>
                    <a:bodyPr/>
                    <a:lstStyle/>
                    <a:p>
                      <a:pPr algn="ctr">
                        <a:buNone/>
                      </a:pPr>
                      <a:r>
                        <a:rPr lang="zh-CN" altLang="en-US" sz="2800" dirty="0" smtClean="0">
                          <a:solidFill>
                            <a:srgbClr val="FFFF00"/>
                          </a:solidFill>
                        </a:rPr>
                        <a:t>社会阶段</a:t>
                      </a:r>
                      <a:endParaRPr lang="zh-CN" altLang="en-US" sz="2800" dirty="0">
                        <a:solidFill>
                          <a:srgbClr val="FFFF00"/>
                        </a:solidFill>
                      </a:endParaRPr>
                    </a:p>
                  </a:txBody>
                  <a:tcPr marL="68580" marR="68580"/>
                </a:tc>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buNone/>
                      </a:pPr>
                      <a:r>
                        <a:rPr lang="zh-CN" altLang="en-US" sz="2800" dirty="0">
                          <a:solidFill>
                            <a:srgbClr val="FFFF00"/>
                          </a:solidFill>
                        </a:rPr>
                        <a:t>代表</a:t>
                      </a:r>
                      <a:endParaRPr lang="zh-CN" altLang="en-US" sz="2800" dirty="0">
                        <a:solidFill>
                          <a:srgbClr val="FFFF00"/>
                        </a:solidFill>
                      </a:endParaRPr>
                    </a:p>
                    <a:p>
                      <a:pPr algn="ctr">
                        <a:buNone/>
                      </a:pPr>
                      <a:r>
                        <a:rPr lang="zh-CN" altLang="en-US" sz="2800" dirty="0">
                          <a:solidFill>
                            <a:srgbClr val="FFFF00"/>
                          </a:solidFill>
                        </a:rPr>
                        <a:t>遗址</a:t>
                      </a:r>
                      <a:endParaRPr lang="zh-CN" altLang="en-US" sz="2800" dirty="0">
                        <a:solidFill>
                          <a:srgbClr val="FFFF00"/>
                        </a:solidFill>
                      </a:endParaRPr>
                    </a:p>
                  </a:txBody>
                  <a:tcPr marL="68580" marR="68580"/>
                </a:tc>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buNone/>
                      </a:pPr>
                      <a:r>
                        <a:rPr lang="zh-CN" altLang="en-US" sz="2800" dirty="0" smtClean="0">
                          <a:solidFill>
                            <a:srgbClr val="FFFF00"/>
                          </a:solidFill>
                        </a:rPr>
                        <a:t>生产    工</a:t>
                      </a:r>
                      <a:r>
                        <a:rPr lang="zh-CN" altLang="en-US" sz="2800" dirty="0">
                          <a:solidFill>
                            <a:srgbClr val="FFFF00"/>
                          </a:solidFill>
                        </a:rPr>
                        <a:t>具</a:t>
                      </a:r>
                      <a:endParaRPr lang="zh-CN" altLang="en-US" sz="2800" dirty="0">
                        <a:solidFill>
                          <a:srgbClr val="FFFF00"/>
                        </a:solidFill>
                      </a:endParaRPr>
                    </a:p>
                  </a:txBody>
                  <a:tcPr marL="68580" marR="68580"/>
                </a:tc>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buNone/>
                      </a:pPr>
                      <a:r>
                        <a:rPr lang="zh-CN" altLang="en-US" sz="2800" dirty="0" smtClean="0">
                          <a:solidFill>
                            <a:srgbClr val="FFFF00"/>
                          </a:solidFill>
                        </a:rPr>
                        <a:t>生产生活</a:t>
                      </a:r>
                      <a:endParaRPr lang="zh-CN" altLang="en-US" sz="2800" dirty="0">
                        <a:solidFill>
                          <a:srgbClr val="FFFF00"/>
                        </a:solidFill>
                      </a:endParaRPr>
                    </a:p>
                  </a:txBody>
                  <a:tcPr marL="68580" marR="68580"/>
                </a:tc>
              </a:tr>
              <a:tr h="2094230">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400" b="1" dirty="0" smtClean="0"/>
                        <a:t>170</a:t>
                      </a:r>
                      <a:r>
                        <a:rPr lang="zh-CN" altLang="en-US" sz="2400" b="1" dirty="0" smtClean="0"/>
                        <a:t>万年前</a:t>
                      </a:r>
                      <a:r>
                        <a:rPr lang="en-US" altLang="zh-CN" sz="2400" b="1" dirty="0" smtClean="0"/>
                        <a:t>—</a:t>
                      </a:r>
                      <a:r>
                        <a:rPr lang="en-US" altLang="zh-CN" sz="2400" b="1" dirty="0" smtClean="0"/>
                        <a:t>1</a:t>
                      </a:r>
                      <a:r>
                        <a:rPr lang="zh-CN" altLang="en-US" sz="2400" b="1" dirty="0" smtClean="0"/>
                        <a:t>万年前</a:t>
                      </a:r>
                      <a:endParaRPr lang="zh-CN" altLang="en-US" sz="2400" b="1" dirty="0" smtClean="0"/>
                    </a:p>
                    <a:p>
                      <a:pPr>
                        <a:buNone/>
                      </a:pPr>
                      <a:endParaRPr lang="zh-CN" altLang="en-US" sz="2400" dirty="0"/>
                    </a:p>
                  </a:txBody>
                  <a:tcPr marL="68580" marR="68580"/>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buNone/>
                      </a:pPr>
                      <a:r>
                        <a:rPr lang="zh-CN" altLang="en-US" sz="2400" b="1" dirty="0"/>
                        <a:t>旧石器时代</a:t>
                      </a:r>
                      <a:endParaRPr lang="zh-CN" altLang="en-US" sz="2400" b="1" dirty="0"/>
                    </a:p>
                  </a:txBody>
                  <a:tcPr marL="68580" marR="68580"/>
                </a:tc>
                <a:tc>
                  <a:txBody>
                    <a:bodyPr/>
                    <a:lstStyle/>
                    <a:p>
                      <a:pPr>
                        <a:buNone/>
                      </a:pPr>
                      <a:r>
                        <a:rPr lang="zh-CN" altLang="en-US" sz="2400" b="1" dirty="0" smtClean="0"/>
                        <a:t>原始人群</a:t>
                      </a:r>
                      <a:endParaRPr lang="zh-CN" altLang="en-US" sz="2400" b="1" dirty="0"/>
                    </a:p>
                  </a:txBody>
                  <a:tcPr marL="68580" marR="68580"/>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buNone/>
                      </a:pPr>
                      <a:r>
                        <a:rPr lang="zh-CN" altLang="en-US" sz="2400" b="1" dirty="0">
                          <a:solidFill>
                            <a:srgbClr val="FF0000"/>
                          </a:solidFill>
                        </a:rPr>
                        <a:t>元谋人</a:t>
                      </a:r>
                      <a:endParaRPr lang="zh-CN" altLang="en-US" sz="2400" b="1" dirty="0">
                        <a:solidFill>
                          <a:srgbClr val="FF0000"/>
                        </a:solidFill>
                      </a:endParaRPr>
                    </a:p>
                    <a:p>
                      <a:pPr>
                        <a:buNone/>
                      </a:pPr>
                      <a:r>
                        <a:rPr lang="zh-CN" altLang="en-US" sz="2400" b="1" dirty="0">
                          <a:solidFill>
                            <a:srgbClr val="FF0000"/>
                          </a:solidFill>
                        </a:rPr>
                        <a:t>北京人</a:t>
                      </a:r>
                      <a:endParaRPr lang="zh-CN" altLang="en-US" sz="2400" b="1" dirty="0">
                        <a:solidFill>
                          <a:srgbClr val="FF0000"/>
                        </a:solidFill>
                      </a:endParaRPr>
                    </a:p>
                  </a:txBody>
                  <a:tcPr marL="68580" marR="68580"/>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2400" b="1" dirty="0" smtClean="0"/>
                        <a:t>打制石</a:t>
                      </a:r>
                      <a:r>
                        <a:rPr lang="zh-CN" altLang="en-US" sz="2400" b="1" dirty="0" smtClean="0"/>
                        <a:t>器</a:t>
                      </a:r>
                      <a:endParaRPr lang="zh-CN" altLang="en-US" sz="2400" b="1" dirty="0" smtClean="0"/>
                    </a:p>
                  </a:txBody>
                  <a:tcPr marL="68580" marR="68580"/>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2400" b="1" dirty="0" smtClean="0"/>
                        <a:t>渔猎采</a:t>
                      </a:r>
                      <a:r>
                        <a:rPr lang="zh-CN" altLang="en-US" sz="2400" b="1" dirty="0" smtClean="0"/>
                        <a:t>集，群居，会用火</a:t>
                      </a:r>
                      <a:endParaRPr lang="zh-CN" altLang="en-US" sz="2400" b="1" dirty="0" smtClean="0"/>
                    </a:p>
                    <a:p>
                      <a:pPr>
                        <a:buNone/>
                      </a:pPr>
                      <a:endParaRPr lang="zh-CN" altLang="en-US" sz="2400" dirty="0">
                        <a:solidFill>
                          <a:srgbClr val="FFFF00"/>
                        </a:solidFill>
                      </a:endParaRPr>
                    </a:p>
                  </a:txBody>
                  <a:tcPr marL="68580" marR="68580"/>
                </a:tc>
              </a:tr>
            </a:tbl>
          </a:graphicData>
        </a:graphic>
      </p:graphicFrame>
      <p:sp>
        <p:nvSpPr>
          <p:cNvPr id="6" name="TextBox 5"/>
          <p:cNvSpPr txBox="1"/>
          <p:nvPr/>
        </p:nvSpPr>
        <p:spPr>
          <a:xfrm>
            <a:off x="1357290" y="59985"/>
            <a:ext cx="6715172" cy="523220"/>
          </a:xfrm>
          <a:prstGeom prst="rect">
            <a:avLst/>
          </a:prstGeom>
          <a:noFill/>
        </p:spPr>
        <p:txBody>
          <a:bodyPr wrap="square" rtlCol="0">
            <a:spAutoFit/>
          </a:bodyPr>
          <a:lstStyle/>
          <a:p>
            <a:r>
              <a:rPr lang="zh-CN" altLang="en-US" sz="2800" dirty="0" smtClean="0">
                <a:solidFill>
                  <a:srgbClr val="FFFF00"/>
                </a:solidFill>
              </a:rPr>
              <a:t>“石器时代的古人类和文化遗存</a:t>
            </a:r>
            <a:r>
              <a:rPr lang="zh-CN" altLang="en-US" sz="2800" dirty="0" smtClean="0">
                <a:solidFill>
                  <a:srgbClr val="FFFF00"/>
                </a:solidFill>
              </a:rPr>
              <a:t>”</a:t>
            </a:r>
            <a:r>
              <a:rPr lang="zh-CN" altLang="en-US" sz="2800" dirty="0" smtClean="0">
                <a:solidFill>
                  <a:srgbClr val="FFFF00"/>
                </a:solidFill>
              </a:rPr>
              <a:t>表</a:t>
            </a:r>
            <a:endParaRPr lang="zh-CN" altLang="en-US" sz="2800" dirty="0">
              <a:solidFill>
                <a:srgbClr val="FFFF00"/>
              </a:solidFill>
            </a:endParaRPr>
          </a:p>
        </p:txBody>
      </p:sp>
      <p:graphicFrame>
        <p:nvGraphicFramePr>
          <p:cNvPr id="7" name="表格 6"/>
          <p:cNvGraphicFramePr>
            <a:graphicFrameLocks noGrp="1"/>
          </p:cNvGraphicFramePr>
          <p:nvPr>
            <p:custDataLst>
              <p:tags r:id="rId2"/>
            </p:custDataLst>
          </p:nvPr>
        </p:nvGraphicFramePr>
        <p:xfrm>
          <a:off x="220345" y="2961005"/>
          <a:ext cx="8717280" cy="3840480"/>
        </p:xfrm>
        <a:graphic>
          <a:graphicData uri="http://schemas.openxmlformats.org/drawingml/2006/table">
            <a:tbl>
              <a:tblPr firstRow="1" bandRow="1">
                <a:tableStyleId>{5C22544A-7EE6-4342-B048-85BDC9FD1C3A}</a:tableStyleId>
              </a:tblPr>
              <a:tblGrid>
                <a:gridCol w="1111885"/>
                <a:gridCol w="1311275"/>
                <a:gridCol w="1700530"/>
                <a:gridCol w="1592580"/>
                <a:gridCol w="1015365"/>
                <a:gridCol w="1985645"/>
              </a:tblGrid>
              <a:tr h="1920240">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400" b="1" dirty="0" smtClean="0">
                          <a:solidFill>
                            <a:schemeClr val="tx1"/>
                          </a:solidFill>
                        </a:rPr>
                        <a:t>1</a:t>
                      </a:r>
                      <a:r>
                        <a:rPr lang="zh-CN" altLang="en-US" sz="2400" b="1" dirty="0" smtClean="0">
                          <a:solidFill>
                            <a:schemeClr val="tx1"/>
                          </a:solidFill>
                        </a:rPr>
                        <a:t>万</a:t>
                      </a:r>
                      <a:r>
                        <a:rPr lang="en-US" altLang="zh-CN" sz="2400" b="1" dirty="0" smtClean="0">
                          <a:solidFill>
                            <a:schemeClr val="tx1"/>
                          </a:solidFill>
                        </a:rPr>
                        <a:t>—5000</a:t>
                      </a:r>
                      <a:r>
                        <a:rPr lang="zh-CN" altLang="en-US" sz="2400" b="1" dirty="0" smtClean="0">
                          <a:solidFill>
                            <a:schemeClr val="tx1"/>
                          </a:solidFill>
                        </a:rPr>
                        <a:t>年前</a:t>
                      </a:r>
                      <a:endParaRPr lang="zh-CN" altLang="en-US" sz="2400" b="1" dirty="0" smtClean="0">
                        <a:solidFill>
                          <a:schemeClr val="tx1"/>
                        </a:solidFill>
                      </a:endParaRPr>
                    </a:p>
                    <a:p>
                      <a:pPr>
                        <a:buNone/>
                      </a:pPr>
                      <a:endParaRPr lang="zh-CN" altLang="en-US" sz="2400" dirty="0">
                        <a:solidFill>
                          <a:schemeClr val="tx1"/>
                        </a:solidFill>
                      </a:endParaRPr>
                    </a:p>
                  </a:txBody>
                  <a:tcPr marL="68580" marR="68580">
                    <a:solidFill>
                      <a:schemeClr val="bg2"/>
                    </a:solidFill>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buNone/>
                      </a:pPr>
                      <a:r>
                        <a:rPr lang="zh-CN" altLang="en-US" sz="2400" b="1" u="none" dirty="0">
                          <a:solidFill>
                            <a:schemeClr val="tx1"/>
                          </a:solidFill>
                        </a:rPr>
                        <a:t>新石器时代早、中期</a:t>
                      </a:r>
                      <a:endParaRPr lang="zh-CN" altLang="en-US" sz="2400" b="1" u="none" dirty="0">
                        <a:solidFill>
                          <a:schemeClr val="tx1"/>
                        </a:solidFill>
                      </a:endParaRPr>
                    </a:p>
                  </a:txBody>
                  <a:tcPr marL="68580" marR="68580">
                    <a:solidFill>
                      <a:schemeClr val="bg2"/>
                    </a:solidFill>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2400" b="1" dirty="0" smtClean="0">
                          <a:solidFill>
                            <a:schemeClr val="tx1"/>
                          </a:solidFill>
                        </a:rPr>
                        <a:t>母系氏族社会，未出现贫富分化现象。</a:t>
                      </a:r>
                      <a:endParaRPr lang="zh-CN" altLang="en-US" sz="2400" b="1" dirty="0" smtClean="0">
                        <a:solidFill>
                          <a:schemeClr val="tx1"/>
                        </a:solidFill>
                      </a:endParaRPr>
                    </a:p>
                  </a:txBody>
                  <a:tcPr marL="68580" marR="68580">
                    <a:solidFill>
                      <a:schemeClr val="bg2"/>
                    </a:solidFill>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buNone/>
                      </a:pPr>
                      <a:r>
                        <a:rPr lang="zh-CN" altLang="en-US" sz="2400" dirty="0">
                          <a:solidFill>
                            <a:srgbClr val="FF0000"/>
                          </a:solidFill>
                        </a:rPr>
                        <a:t>仰韶文化</a:t>
                      </a:r>
                      <a:endParaRPr lang="zh-CN" altLang="en-US" sz="2400" dirty="0">
                        <a:solidFill>
                          <a:srgbClr val="FF0000"/>
                        </a:solidFill>
                      </a:endParaRPr>
                    </a:p>
                    <a:p>
                      <a:pPr>
                        <a:buNone/>
                      </a:pPr>
                      <a:r>
                        <a:rPr lang="zh-CN" altLang="en-US" sz="2400" dirty="0">
                          <a:solidFill>
                            <a:srgbClr val="FF0000"/>
                          </a:solidFill>
                        </a:rPr>
                        <a:t>大汶口文化</a:t>
                      </a:r>
                      <a:endParaRPr lang="zh-CN" altLang="en-US" sz="2400" dirty="0">
                        <a:solidFill>
                          <a:srgbClr val="FF0000"/>
                        </a:solidFill>
                      </a:endParaRPr>
                    </a:p>
                    <a:p>
                      <a:pPr>
                        <a:buNone/>
                      </a:pPr>
                      <a:r>
                        <a:rPr lang="zh-CN" altLang="en-US" sz="2400" dirty="0">
                          <a:solidFill>
                            <a:srgbClr val="FF0000"/>
                          </a:solidFill>
                        </a:rPr>
                        <a:t>河姆渡文化</a:t>
                      </a:r>
                      <a:endParaRPr lang="zh-CN" altLang="en-US" sz="2400" dirty="0">
                        <a:solidFill>
                          <a:srgbClr val="FF0000"/>
                        </a:solidFill>
                      </a:endParaRPr>
                    </a:p>
                  </a:txBody>
                  <a:tcPr marL="68580" marR="68580">
                    <a:solidFill>
                      <a:schemeClr val="bg2"/>
                    </a:solidFill>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zh-CN" altLang="en-US" sz="2400" b="1" dirty="0" smtClean="0">
                          <a:solidFill>
                            <a:schemeClr val="tx1"/>
                          </a:solidFill>
                        </a:rPr>
                        <a:t>磨制石器</a:t>
                      </a:r>
                      <a:endParaRPr lang="zh-CN" altLang="en-US" sz="2400" b="1" dirty="0" smtClean="0">
                        <a:solidFill>
                          <a:schemeClr val="tx1"/>
                        </a:solidFill>
                      </a:endParaRPr>
                    </a:p>
                  </a:txBody>
                  <a:tcPr marL="68580" marR="68580">
                    <a:solidFill>
                      <a:schemeClr val="bg2"/>
                    </a:solidFill>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buNone/>
                      </a:pPr>
                      <a:r>
                        <a:rPr lang="zh-CN" altLang="en-US" sz="2400" dirty="0">
                          <a:solidFill>
                            <a:schemeClr val="tx1"/>
                          </a:solidFill>
                        </a:rPr>
                        <a:t>从事原始农业、制作陶器、饲养家畜、定居生活</a:t>
                      </a:r>
                      <a:endParaRPr lang="zh-CN" altLang="en-US" sz="2400" dirty="0">
                        <a:solidFill>
                          <a:schemeClr val="tx1"/>
                        </a:solidFill>
                      </a:endParaRPr>
                    </a:p>
                  </a:txBody>
                  <a:tcPr marL="68580" marR="68580">
                    <a:solidFill>
                      <a:schemeClr val="bg2"/>
                    </a:solidFill>
                  </a:tcPr>
                </a:tc>
              </a:tr>
              <a:tr h="1920240">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buNone/>
                      </a:pPr>
                      <a:r>
                        <a:rPr lang="en-US" altLang="zh-CN" sz="2400" b="1" dirty="0">
                          <a:solidFill>
                            <a:schemeClr val="tx1"/>
                          </a:solidFill>
                        </a:rPr>
                        <a:t>5000</a:t>
                      </a:r>
                      <a:r>
                        <a:rPr lang="zh-CN" altLang="en-US" sz="2400" b="1" dirty="0">
                          <a:solidFill>
                            <a:schemeClr val="tx1"/>
                          </a:solidFill>
                        </a:rPr>
                        <a:t>年前</a:t>
                      </a:r>
                      <a:endParaRPr lang="zh-CN" altLang="en-US" sz="2400" b="1" dirty="0">
                        <a:solidFill>
                          <a:schemeClr val="tx1"/>
                        </a:solidFill>
                      </a:endParaRPr>
                    </a:p>
                  </a:txBody>
                  <a:tcPr marL="68580" marR="68580"/>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buNone/>
                      </a:pPr>
                      <a:r>
                        <a:rPr lang="zh-CN" altLang="en-US" sz="2400" b="1" dirty="0">
                          <a:solidFill>
                            <a:schemeClr val="tx1"/>
                          </a:solidFill>
                        </a:rPr>
                        <a:t>新石器时代晚</a:t>
                      </a:r>
                      <a:r>
                        <a:rPr lang="zh-CN" altLang="en-US" sz="2400" b="1" dirty="0" smtClean="0">
                          <a:solidFill>
                            <a:schemeClr val="tx1"/>
                          </a:solidFill>
                        </a:rPr>
                        <a:t>期</a:t>
                      </a:r>
                      <a:endParaRPr lang="zh-CN" altLang="en-US" sz="2400" b="1" dirty="0">
                        <a:solidFill>
                          <a:schemeClr val="tx1"/>
                        </a:solidFill>
                      </a:endParaRPr>
                    </a:p>
                  </a:txBody>
                  <a:tcPr marL="68580" marR="68580"/>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2400" b="1" dirty="0" smtClean="0">
                          <a:solidFill>
                            <a:schemeClr val="tx1"/>
                          </a:solidFill>
                        </a:rPr>
                        <a:t>父系氏族社会，出现贫富分化、私有制、阶级分化。</a:t>
                      </a:r>
                      <a:endParaRPr lang="zh-CN" altLang="en-US" sz="2400" b="1" dirty="0" smtClean="0">
                        <a:solidFill>
                          <a:schemeClr val="tx1"/>
                        </a:solidFill>
                      </a:endParaRPr>
                    </a:p>
                  </a:txBody>
                  <a:tcPr marL="68580" marR="68580"/>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buNone/>
                      </a:pPr>
                      <a:r>
                        <a:rPr lang="zh-CN" altLang="en-US" sz="2400" b="1" dirty="0">
                          <a:solidFill>
                            <a:srgbClr val="FF0000"/>
                          </a:solidFill>
                        </a:rPr>
                        <a:t>龙山文化</a:t>
                      </a:r>
                      <a:endParaRPr lang="zh-CN" altLang="en-US" sz="2400" b="1" dirty="0">
                        <a:solidFill>
                          <a:srgbClr val="FF0000"/>
                        </a:solidFill>
                      </a:endParaRPr>
                    </a:p>
                    <a:p>
                      <a:pPr>
                        <a:buNone/>
                      </a:pPr>
                      <a:r>
                        <a:rPr lang="zh-CN" altLang="en-US" sz="2400" b="1" dirty="0">
                          <a:solidFill>
                            <a:srgbClr val="FF0000"/>
                          </a:solidFill>
                        </a:rPr>
                        <a:t>良渚文化</a:t>
                      </a:r>
                      <a:endParaRPr lang="zh-CN" altLang="en-US" sz="2400" b="1" dirty="0">
                        <a:solidFill>
                          <a:srgbClr val="FF0000"/>
                        </a:solidFill>
                      </a:endParaRPr>
                    </a:p>
                  </a:txBody>
                  <a:tcPr marL="68580" marR="68580"/>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buNone/>
                      </a:pPr>
                      <a:r>
                        <a:rPr lang="zh-CN" altLang="en-US" sz="2400" b="1" dirty="0" smtClean="0">
                          <a:solidFill>
                            <a:schemeClr val="tx1"/>
                          </a:solidFill>
                          <a:sym typeface="+mn-ea"/>
                        </a:rPr>
                        <a:t>磨制石器</a:t>
                      </a:r>
                      <a:endParaRPr lang="zh-CN" altLang="en-US" sz="2400" dirty="0">
                        <a:solidFill>
                          <a:schemeClr val="tx1"/>
                        </a:solidFill>
                      </a:endParaRPr>
                    </a:p>
                  </a:txBody>
                  <a:tcPr marL="68580" marR="68580"/>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buNone/>
                      </a:pPr>
                      <a:r>
                        <a:rPr lang="zh-CN" altLang="en-US" sz="2400" b="1" dirty="0">
                          <a:solidFill>
                            <a:schemeClr val="tx1"/>
                          </a:solidFill>
                        </a:rPr>
                        <a:t>制作黑陶、玉器，出现祭坛神庙、宫殿建筑，具备国家初始形态。</a:t>
                      </a:r>
                      <a:endParaRPr lang="zh-CN" altLang="en-US" sz="2400" b="1" dirty="0">
                        <a:solidFill>
                          <a:schemeClr val="tx1"/>
                        </a:solidFill>
                      </a:endParaRPr>
                    </a:p>
                  </a:txBody>
                  <a:tcPr marL="68580" marR="68580"/>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285720" y="1320151"/>
            <a:ext cx="8572528" cy="378565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rgbClr val="FFFF00"/>
                </a:solidFill>
                <a:effectLst/>
                <a:latin typeface="宋体" panose="02010600030101010101" pitchFamily="2" charset="-122"/>
                <a:ea typeface="宋体" panose="02010600030101010101" pitchFamily="2" charset="-122"/>
                <a:cs typeface="Times New Roman" panose="02020603050405020304" pitchFamily="18" charset="0"/>
              </a:rPr>
              <a:t>    </a:t>
            </a:r>
            <a:r>
              <a:rPr kumimoji="0" lang="zh-CN" sz="2400" b="0" i="0" u="none" strike="noStrike" cap="none" normalizeH="0" baseline="0" dirty="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中华文明探源项目取得的另一项重大成果，是对中华文明多元一体格局的形成有了总体认识，并实证了</a:t>
            </a:r>
            <a:r>
              <a:rPr kumimoji="0" lang="zh-CN" sz="2400" b="0" i="0" u="none" strike="noStrike" cap="none" normalizeH="0" baseline="0" dirty="0" smtClean="0">
                <a:ln>
                  <a:noFill/>
                </a:ln>
                <a:solidFill>
                  <a:srgbClr val="FFFF00"/>
                </a:solidFill>
                <a:effectLst/>
                <a:latin typeface="宋体" panose="02010600030101010101" pitchFamily="2" charset="-122"/>
                <a:ea typeface="宋体" panose="02010600030101010101" pitchFamily="2" charset="-122"/>
                <a:cs typeface="Times New Roman" panose="02020603050405020304" pitchFamily="18" charset="0"/>
              </a:rPr>
              <a:t>中华文明</a:t>
            </a:r>
            <a:r>
              <a:rPr kumimoji="0" lang="zh-CN" sz="2400" b="0" i="0" u="none" strike="noStrike" cap="none" normalizeH="0" baseline="0" dirty="0" smtClean="0">
                <a:ln>
                  <a:noFill/>
                </a:ln>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rPr>
              <a:t>“多元一体、兼容并蓄、绵延不断”的总体特征。</a:t>
            </a:r>
            <a:endParaRPr kumimoji="0" lang="zh-CN" sz="2400" b="0" i="0" u="none" strike="noStrike" cap="none" normalizeH="0" baseline="0" dirty="0" smtClean="0">
              <a:ln>
                <a:noFill/>
              </a:ln>
              <a:solidFill>
                <a:srgbClr val="FFFF00"/>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dirty="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    </a:t>
            </a:r>
            <a:r>
              <a:rPr kumimoji="0" lang="zh-CN" sz="2400" b="0" i="0" u="none" strike="noStrike" cap="none" normalizeH="0" baseline="0" dirty="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研究表明，多元一体文化现象背后的各地方社会，在其文明起源和早期发展阶段，在各自的环境基础、经济内容、社会运作机制以及宗教和社会意识等方面，也存在各种各样的差别，</a:t>
            </a:r>
            <a:r>
              <a:rPr kumimoji="0" lang="zh-CN" sz="2400" b="0" i="0" u="none" strike="noStrike" cap="none" normalizeH="0" baseline="0" dirty="0" smtClean="0">
                <a:ln>
                  <a:noFill/>
                </a:ln>
                <a:solidFill>
                  <a:srgbClr val="FFFF00"/>
                </a:solidFill>
                <a:effectLst/>
                <a:latin typeface="宋体" panose="02010600030101010101" pitchFamily="2" charset="-122"/>
                <a:ea typeface="宋体" panose="02010600030101010101" pitchFamily="2" charset="-122"/>
                <a:cs typeface="Times New Roman" panose="02020603050405020304" pitchFamily="18" charset="0"/>
              </a:rPr>
              <a:t>呈现出多元的格局</a:t>
            </a:r>
            <a:r>
              <a:rPr kumimoji="0" lang="zh-CN" sz="2400" b="0" i="0" u="none" strike="noStrike" cap="none" normalizeH="0" baseline="0" dirty="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sz="2400" b="0" i="0" u="none" strike="noStrike" cap="none" normalizeH="0" baseline="0" dirty="0" smtClean="0">
                <a:ln>
                  <a:noFill/>
                </a:ln>
                <a:solidFill>
                  <a:srgbClr val="FFFF00"/>
                </a:solidFill>
                <a:effectLst/>
                <a:latin typeface="宋体" panose="02010600030101010101" pitchFamily="2" charset="-122"/>
                <a:ea typeface="宋体" panose="02010600030101010101" pitchFamily="2" charset="-122"/>
                <a:cs typeface="Times New Roman" panose="02020603050405020304" pitchFamily="18" charset="0"/>
              </a:rPr>
              <a:t>并在长期交流互动中相互促进、取长补短、兼收并蓄，最终融汇凝聚出以二里头文化为代表的文明核心，开启了夏商周三代文明。中华文明的起源和早期发展是一个多元一体的过程。</a:t>
            </a:r>
            <a:endParaRPr kumimoji="0" lang="zh-CN" sz="2400" b="0" i="0" u="none" strike="noStrike" cap="none" normalizeH="0" baseline="0" dirty="0" smtClean="0">
              <a:ln>
                <a:noFill/>
              </a:ln>
              <a:solidFill>
                <a:srgbClr val="FFFF00"/>
              </a:solidFill>
              <a:effectLst/>
              <a:latin typeface="宋体" panose="02010600030101010101" pitchFamily="2" charset="-122"/>
              <a:ea typeface="宋体" panose="02010600030101010101" pitchFamily="2" charset="-122"/>
              <a:cs typeface="Times New Roman" panose="02020603050405020304" pitchFamily="18" charset="0"/>
            </a:endParaRPr>
          </a:p>
        </p:txBody>
      </p:sp>
      <p:sp>
        <p:nvSpPr>
          <p:cNvPr id="6" name="矩形 5"/>
          <p:cNvSpPr/>
          <p:nvPr/>
        </p:nvSpPr>
        <p:spPr>
          <a:xfrm>
            <a:off x="2428860" y="500042"/>
            <a:ext cx="3416320" cy="523220"/>
          </a:xfrm>
          <a:prstGeom prst="rect">
            <a:avLst/>
          </a:prstGeom>
        </p:spPr>
        <p:txBody>
          <a:bodyPr wrap="none">
            <a:spAutoFit/>
          </a:bodyPr>
          <a:lstStyle/>
          <a:p>
            <a:r>
              <a:rPr lang="zh-CN" altLang="en-US" sz="2800" dirty="0">
                <a:solidFill>
                  <a:srgbClr val="FFFF00"/>
                </a:solidFill>
              </a:rPr>
              <a:t>多元一体格</a:t>
            </a:r>
            <a:r>
              <a:rPr lang="zh-CN" altLang="en-US" sz="2800" dirty="0" smtClean="0">
                <a:solidFill>
                  <a:srgbClr val="FFFF00"/>
                </a:solidFill>
              </a:rPr>
              <a:t>局的形成</a:t>
            </a:r>
            <a:endParaRPr lang="zh-CN" altLang="en-US" sz="2800" dirty="0">
              <a:solidFill>
                <a:srgbClr val="FFFF00"/>
              </a:solidFill>
            </a:endParaRPr>
          </a:p>
        </p:txBody>
      </p:sp>
      <p:sp>
        <p:nvSpPr>
          <p:cNvPr id="8" name="矩形 7"/>
          <p:cNvSpPr/>
          <p:nvPr/>
        </p:nvSpPr>
        <p:spPr>
          <a:xfrm>
            <a:off x="4248834" y="3244334"/>
            <a:ext cx="646331" cy="369332"/>
          </a:xfrm>
          <a:prstGeom prst="rect">
            <a:avLst/>
          </a:prstGeom>
        </p:spPr>
        <p:txBody>
          <a:bodyPr wrap="none">
            <a:spAutoFit/>
          </a:bodyPr>
          <a:lstStyle/>
          <a:p>
            <a:r>
              <a:rPr lang="zh-CN" altLang="en-US" dirty="0"/>
              <a:t>关强</a:t>
            </a:r>
            <a:endParaRPr lang="zh-CN" altLang="en-US" dirty="0"/>
          </a:p>
        </p:txBody>
      </p:sp>
      <p:sp>
        <p:nvSpPr>
          <p:cNvPr id="9" name="TextBox 8"/>
          <p:cNvSpPr txBox="1"/>
          <p:nvPr/>
        </p:nvSpPr>
        <p:spPr>
          <a:xfrm>
            <a:off x="1588432" y="5308615"/>
            <a:ext cx="7143800" cy="461665"/>
          </a:xfrm>
          <a:prstGeom prst="rect">
            <a:avLst/>
          </a:prstGeom>
          <a:noFill/>
        </p:spPr>
        <p:txBody>
          <a:bodyPr wrap="square" rtlCol="0">
            <a:spAutoFit/>
          </a:bodyPr>
          <a:lstStyle/>
          <a:p>
            <a:r>
              <a:rPr lang="en-US" altLang="zh-CN" sz="2400" dirty="0" smtClean="0">
                <a:solidFill>
                  <a:schemeClr val="bg1"/>
                </a:solidFill>
              </a:rPr>
              <a:t>——</a:t>
            </a:r>
            <a:r>
              <a:rPr lang="zh-CN" altLang="en-US" sz="2400" dirty="0" smtClean="0">
                <a:solidFill>
                  <a:schemeClr val="bg1"/>
                </a:solidFill>
              </a:rPr>
              <a:t>“中华文明起源与早期发展综合研究</a:t>
            </a:r>
            <a:r>
              <a:rPr lang="zh-CN" altLang="en-US" sz="2400" dirty="0" smtClean="0">
                <a:solidFill>
                  <a:schemeClr val="bg1"/>
                </a:solidFill>
              </a:rPr>
              <a:t>”</a:t>
            </a:r>
            <a:r>
              <a:rPr lang="zh-CN" altLang="en-US" sz="2400" dirty="0" smtClean="0">
                <a:solidFill>
                  <a:schemeClr val="bg1"/>
                </a:solidFill>
              </a:rPr>
              <a:t>项目</a:t>
            </a:r>
            <a:endParaRPr lang="zh-CN" altLang="en-US" sz="24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4267200" cy="939800"/>
          </a:xfrm>
        </p:spPr>
        <p:txBody>
          <a:bodyPr>
            <a:normAutofit/>
          </a:bodyPr>
          <a:lstStyle/>
          <a:p>
            <a:r>
              <a:rPr lang="en-US" altLang="zh-CN" sz="3200" dirty="0" smtClean="0">
                <a:solidFill>
                  <a:schemeClr val="bg1"/>
                </a:solidFill>
              </a:rPr>
              <a:t>1.2</a:t>
            </a:r>
            <a:r>
              <a:rPr lang="zh-CN" altLang="en-US" sz="3200" dirty="0" smtClean="0">
                <a:solidFill>
                  <a:schemeClr val="bg1"/>
                </a:solidFill>
              </a:rPr>
              <a:t>从部落到国家</a:t>
            </a:r>
            <a:endParaRPr lang="zh-CN" altLang="en-US" sz="3200" dirty="0">
              <a:solidFill>
                <a:schemeClr val="bg1"/>
              </a:solidFill>
            </a:endParaRPr>
          </a:p>
        </p:txBody>
      </p:sp>
      <p:sp>
        <p:nvSpPr>
          <p:cNvPr id="5" name="TextBox 4"/>
          <p:cNvSpPr txBox="1"/>
          <p:nvPr/>
        </p:nvSpPr>
        <p:spPr>
          <a:xfrm>
            <a:off x="357158" y="928670"/>
            <a:ext cx="7858180" cy="521970"/>
          </a:xfrm>
          <a:prstGeom prst="rect">
            <a:avLst/>
          </a:prstGeom>
          <a:noFill/>
        </p:spPr>
        <p:txBody>
          <a:bodyPr wrap="square" rtlCol="0">
            <a:spAutoFit/>
          </a:bodyPr>
          <a:lstStyle/>
          <a:p>
            <a:r>
              <a:rPr lang="en-US" altLang="zh-CN" sz="2800" dirty="0" smtClean="0">
                <a:solidFill>
                  <a:srgbClr val="FFFF00"/>
                </a:solidFill>
              </a:rPr>
              <a:t>1</a:t>
            </a:r>
            <a:r>
              <a:rPr lang="zh-CN" altLang="en-US" sz="2800" dirty="0" smtClean="0">
                <a:solidFill>
                  <a:srgbClr val="FFFF00"/>
                </a:solidFill>
              </a:rPr>
              <a:t>、三皇五帝</a:t>
            </a:r>
            <a:r>
              <a:rPr lang="zh-CN" altLang="en-US" sz="2800" dirty="0" smtClean="0">
                <a:solidFill>
                  <a:srgbClr val="FFFF00"/>
                </a:solidFill>
              </a:rPr>
              <a:t>传说时期（新石器时代晚期）</a:t>
            </a:r>
            <a:r>
              <a:rPr lang="zh-CN" altLang="en-US" sz="2800" dirty="0" smtClean="0">
                <a:solidFill>
                  <a:srgbClr val="FFFF00"/>
                </a:solidFill>
              </a:rPr>
              <a:t>：</a:t>
            </a:r>
            <a:endParaRPr lang="zh-CN" altLang="en-US" sz="2800" dirty="0">
              <a:solidFill>
                <a:srgbClr val="FFFF00"/>
              </a:solidFill>
            </a:endParaRPr>
          </a:p>
        </p:txBody>
      </p:sp>
      <p:sp>
        <p:nvSpPr>
          <p:cNvPr id="3" name="TextBox 4"/>
          <p:cNvSpPr txBox="1"/>
          <p:nvPr/>
        </p:nvSpPr>
        <p:spPr>
          <a:xfrm>
            <a:off x="357157" y="1747498"/>
            <a:ext cx="8715404" cy="1383665"/>
          </a:xfrm>
          <a:prstGeom prst="rect">
            <a:avLst/>
          </a:prstGeom>
          <a:noFill/>
        </p:spPr>
        <p:txBody>
          <a:bodyPr wrap="square" rtlCol="0">
            <a:spAutoFit/>
          </a:bodyPr>
          <a:p>
            <a:r>
              <a:rPr lang="en-US" altLang="zh-CN" sz="2800" dirty="0" smtClean="0">
                <a:solidFill>
                  <a:srgbClr val="FFFF00"/>
                </a:solidFill>
              </a:rPr>
              <a:t>2</a:t>
            </a:r>
            <a:r>
              <a:rPr lang="zh-CN" altLang="en-US" sz="2800" dirty="0" smtClean="0">
                <a:solidFill>
                  <a:srgbClr val="FFFF00"/>
                </a:solidFill>
              </a:rPr>
              <a:t>、夏朝的建立与灭亡：</a:t>
            </a:r>
            <a:endParaRPr lang="zh-CN" altLang="en-US" sz="2800" dirty="0" smtClean="0">
              <a:solidFill>
                <a:srgbClr val="FFFF00"/>
              </a:solidFill>
            </a:endParaRPr>
          </a:p>
          <a:p>
            <a:r>
              <a:rPr lang="zh-CN" altLang="en-US" sz="2800" dirty="0" smtClean="0">
                <a:solidFill>
                  <a:srgbClr val="FFFF00"/>
                </a:solidFill>
              </a:rPr>
              <a:t>（</a:t>
            </a:r>
            <a:r>
              <a:rPr lang="en-US" altLang="zh-CN" sz="2800" dirty="0" smtClean="0">
                <a:solidFill>
                  <a:srgbClr val="FFFF00"/>
                </a:solidFill>
              </a:rPr>
              <a:t>1</a:t>
            </a:r>
            <a:r>
              <a:rPr lang="zh-CN" altLang="en-US" sz="2800" dirty="0" smtClean="0">
                <a:solidFill>
                  <a:srgbClr val="FFFF00"/>
                </a:solidFill>
              </a:rPr>
              <a:t>）我国第一个国家政权形成</a:t>
            </a:r>
            <a:r>
              <a:rPr lang="zh-CN" altLang="en-US" sz="2400" dirty="0" smtClean="0">
                <a:solidFill>
                  <a:srgbClr val="FFFF00"/>
                </a:solidFill>
              </a:rPr>
              <a:t>（</a:t>
            </a:r>
            <a:r>
              <a:rPr lang="zh-CN" altLang="en-US" sz="2400" dirty="0" smtClean="0">
                <a:solidFill>
                  <a:srgbClr val="FFFF00"/>
                </a:solidFill>
              </a:rPr>
              <a:t>前</a:t>
            </a:r>
            <a:r>
              <a:rPr lang="en-US" altLang="zh-CN" sz="2400" dirty="0" smtClean="0">
                <a:solidFill>
                  <a:srgbClr val="FFFF00"/>
                </a:solidFill>
              </a:rPr>
              <a:t>2070</a:t>
            </a:r>
            <a:r>
              <a:rPr lang="zh-CN" altLang="en-US" sz="2400" dirty="0" smtClean="0">
                <a:solidFill>
                  <a:srgbClr val="FFFF00"/>
                </a:solidFill>
              </a:rPr>
              <a:t>年、二里头文化）</a:t>
            </a:r>
            <a:endParaRPr lang="zh-CN" altLang="en-US" sz="2400" dirty="0" smtClean="0">
              <a:solidFill>
                <a:srgbClr val="FFFF00"/>
              </a:solidFill>
            </a:endParaRPr>
          </a:p>
          <a:p>
            <a:r>
              <a:rPr lang="zh-CN" altLang="en-US" sz="2800" dirty="0">
                <a:solidFill>
                  <a:srgbClr val="FFFF00"/>
                </a:solidFill>
              </a:rPr>
              <a:t>（</a:t>
            </a:r>
            <a:r>
              <a:rPr lang="en-US" altLang="zh-CN" sz="2800" dirty="0">
                <a:solidFill>
                  <a:srgbClr val="FFFF00"/>
                </a:solidFill>
              </a:rPr>
              <a:t>2</a:t>
            </a:r>
            <a:r>
              <a:rPr lang="zh-CN" altLang="en-US" sz="2800" dirty="0">
                <a:solidFill>
                  <a:srgbClr val="FFFF00"/>
                </a:solidFill>
              </a:rPr>
              <a:t>）王位世袭制取代了禅让制</a:t>
            </a:r>
            <a:endParaRPr lang="zh-CN" altLang="en-US" sz="2800" dirty="0">
              <a:solidFill>
                <a:srgbClr val="FFFF00"/>
              </a:solidFill>
            </a:endParaRPr>
          </a:p>
        </p:txBody>
      </p:sp>
      <p:sp>
        <p:nvSpPr>
          <p:cNvPr id="6" name="文本框 5"/>
          <p:cNvSpPr txBox="1"/>
          <p:nvPr/>
        </p:nvSpPr>
        <p:spPr>
          <a:xfrm>
            <a:off x="583565" y="3232785"/>
            <a:ext cx="7830820" cy="1938020"/>
          </a:xfrm>
          <a:prstGeom prst="rect">
            <a:avLst/>
          </a:prstGeom>
          <a:noFill/>
        </p:spPr>
        <p:txBody>
          <a:bodyPr wrap="square" rtlCol="0">
            <a:spAutoFit/>
          </a:bodyPr>
          <a:p>
            <a:r>
              <a:rPr lang="en-US" altLang="zh-CN" sz="2400">
                <a:solidFill>
                  <a:schemeClr val="bg1"/>
                </a:solidFill>
                <a:latin typeface="楷体" panose="02010609060101010101" charset="-122"/>
                <a:ea typeface="楷体" panose="02010609060101010101" charset="-122"/>
              </a:rPr>
              <a:t>“</a:t>
            </a:r>
            <a:r>
              <a:rPr lang="zh-CN" altLang="en-US" sz="2400">
                <a:solidFill>
                  <a:schemeClr val="bg1"/>
                </a:solidFill>
                <a:latin typeface="楷体" panose="02010609060101010101" charset="-122"/>
                <a:ea typeface="楷体" panose="02010609060101010101" charset="-122"/>
              </a:rPr>
              <a:t>启与支党攻益，而夺之天下，是禹名传天下于益，其实令启自取之</a:t>
            </a:r>
            <a:r>
              <a:rPr lang="zh-CN" altLang="en-US">
                <a:solidFill>
                  <a:schemeClr val="bg1"/>
                </a:solidFill>
              </a:rPr>
              <a:t>。</a:t>
            </a:r>
            <a:r>
              <a:rPr lang="en-US" altLang="zh-CN" sz="2400">
                <a:solidFill>
                  <a:schemeClr val="bg1"/>
                </a:solidFill>
                <a:latin typeface="楷体" panose="02010609060101010101" charset="-122"/>
                <a:ea typeface="楷体" panose="02010609060101010101" charset="-122"/>
              </a:rPr>
              <a:t>”             </a:t>
            </a:r>
            <a:endParaRPr lang="en-US" altLang="zh-CN" sz="2400">
              <a:solidFill>
                <a:schemeClr val="bg1"/>
              </a:solidFill>
              <a:latin typeface="楷体" panose="02010609060101010101" charset="-122"/>
              <a:ea typeface="楷体" panose="02010609060101010101" charset="-122"/>
            </a:endParaRPr>
          </a:p>
          <a:p>
            <a:r>
              <a:rPr lang="en-US" altLang="zh-CN" sz="2400">
                <a:solidFill>
                  <a:schemeClr val="bg1"/>
                </a:solidFill>
                <a:latin typeface="楷体" panose="02010609060101010101" charset="-122"/>
                <a:ea typeface="楷体" panose="02010609060101010101" charset="-122"/>
              </a:rPr>
              <a:t>                             ——</a:t>
            </a:r>
            <a:r>
              <a:rPr lang="zh-CN" altLang="en-US" sz="2400">
                <a:solidFill>
                  <a:schemeClr val="bg1"/>
                </a:solidFill>
                <a:latin typeface="楷体" panose="02010609060101010101" charset="-122"/>
                <a:ea typeface="楷体" panose="02010609060101010101" charset="-122"/>
              </a:rPr>
              <a:t>战国策</a:t>
            </a:r>
            <a:r>
              <a:rPr lang="zh-CN" altLang="en-US" sz="2400">
                <a:solidFill>
                  <a:schemeClr val="bg1"/>
                </a:solidFill>
                <a:latin typeface="宋体" panose="02010600030101010101" pitchFamily="2" charset="-122"/>
                <a:ea typeface="宋体" panose="02010600030101010101" pitchFamily="2" charset="-122"/>
              </a:rPr>
              <a:t>·</a:t>
            </a:r>
            <a:r>
              <a:rPr lang="zh-CN" altLang="en-US" sz="2400">
                <a:solidFill>
                  <a:schemeClr val="bg1"/>
                </a:solidFill>
                <a:latin typeface="楷体" panose="02010609060101010101" charset="-122"/>
                <a:ea typeface="楷体" panose="02010609060101010101" charset="-122"/>
              </a:rPr>
              <a:t>燕策一</a:t>
            </a:r>
            <a:endParaRPr lang="zh-CN" altLang="en-US" sz="2400">
              <a:solidFill>
                <a:schemeClr val="bg1"/>
              </a:solidFill>
              <a:latin typeface="楷体" panose="02010609060101010101" charset="-122"/>
              <a:ea typeface="楷体" panose="02010609060101010101" charset="-122"/>
            </a:endParaRPr>
          </a:p>
          <a:p>
            <a:r>
              <a:rPr lang="en-US" altLang="zh-CN" sz="2400">
                <a:solidFill>
                  <a:schemeClr val="bg1"/>
                </a:solidFill>
                <a:latin typeface="楷体" panose="02010609060101010101" charset="-122"/>
                <a:ea typeface="楷体" panose="02010609060101010101" charset="-122"/>
              </a:rPr>
              <a:t>“</a:t>
            </a:r>
            <a:r>
              <a:rPr lang="zh-CN" altLang="en-US" sz="2400">
                <a:solidFill>
                  <a:schemeClr val="bg1"/>
                </a:solidFill>
                <a:latin typeface="楷体" panose="02010609060101010101" charset="-122"/>
                <a:ea typeface="楷体" panose="02010609060101010101" charset="-122"/>
              </a:rPr>
              <a:t>益干启位，启杀之。</a:t>
            </a:r>
            <a:r>
              <a:rPr lang="en-US" altLang="zh-CN" sz="2400">
                <a:solidFill>
                  <a:schemeClr val="bg1"/>
                </a:solidFill>
                <a:latin typeface="楷体" panose="02010609060101010101" charset="-122"/>
                <a:ea typeface="楷体" panose="02010609060101010101" charset="-122"/>
              </a:rPr>
              <a:t>”</a:t>
            </a:r>
            <a:endParaRPr lang="en-US" altLang="zh-CN" sz="2400">
              <a:solidFill>
                <a:schemeClr val="bg1"/>
              </a:solidFill>
              <a:latin typeface="楷体" panose="02010609060101010101" charset="-122"/>
              <a:ea typeface="楷体" panose="02010609060101010101" charset="-122"/>
            </a:endParaRPr>
          </a:p>
          <a:p>
            <a:r>
              <a:rPr lang="en-US" altLang="zh-CN" sz="2400">
                <a:solidFill>
                  <a:schemeClr val="bg1"/>
                </a:solidFill>
                <a:latin typeface="楷体" panose="02010609060101010101" charset="-122"/>
                <a:ea typeface="楷体" panose="02010609060101010101" charset="-122"/>
              </a:rPr>
              <a:t>                             ——</a:t>
            </a:r>
            <a:r>
              <a:rPr lang="zh-CN" altLang="en-US" sz="2400">
                <a:solidFill>
                  <a:schemeClr val="bg1"/>
                </a:solidFill>
                <a:latin typeface="楷体" panose="02010609060101010101" charset="-122"/>
                <a:ea typeface="楷体" panose="02010609060101010101" charset="-122"/>
              </a:rPr>
              <a:t>《</a:t>
            </a:r>
            <a:r>
              <a:rPr lang="zh-CN" altLang="en-US" sz="2400">
                <a:solidFill>
                  <a:schemeClr val="bg1"/>
                </a:solidFill>
                <a:latin typeface="楷体" panose="02010609060101010101" charset="-122"/>
                <a:ea typeface="楷体" panose="02010609060101010101" charset="-122"/>
              </a:rPr>
              <a:t>竹书纪年》</a:t>
            </a:r>
            <a:endParaRPr lang="zh-CN" altLang="en-US" sz="2400">
              <a:solidFill>
                <a:schemeClr val="bg1"/>
              </a:solidFill>
              <a:latin typeface="楷体" panose="02010609060101010101" charset="-122"/>
              <a:ea typeface="楷体" panose="02010609060101010101" charset="-122"/>
            </a:endParaRPr>
          </a:p>
        </p:txBody>
      </p:sp>
      <p:sp>
        <p:nvSpPr>
          <p:cNvPr id="9" name="TextBox 4"/>
          <p:cNvSpPr txBox="1"/>
          <p:nvPr/>
        </p:nvSpPr>
        <p:spPr>
          <a:xfrm>
            <a:off x="428913" y="5306360"/>
            <a:ext cx="7858180" cy="521970"/>
          </a:xfrm>
          <a:prstGeom prst="rect">
            <a:avLst/>
          </a:prstGeom>
          <a:noFill/>
        </p:spPr>
        <p:txBody>
          <a:bodyPr wrap="square" rtlCol="0">
            <a:spAutoFit/>
          </a:bodyPr>
          <a:p>
            <a:r>
              <a:rPr lang="zh-CN" altLang="en-US" sz="2800" dirty="0" smtClean="0">
                <a:solidFill>
                  <a:srgbClr val="FFFF00"/>
                </a:solidFill>
              </a:rPr>
              <a:t>（</a:t>
            </a:r>
            <a:r>
              <a:rPr lang="en-US" altLang="zh-CN" sz="2800" dirty="0" smtClean="0">
                <a:solidFill>
                  <a:srgbClr val="FFFF00"/>
                </a:solidFill>
              </a:rPr>
              <a:t>3</a:t>
            </a:r>
            <a:r>
              <a:rPr lang="zh-CN" altLang="en-US" sz="2800" dirty="0" smtClean="0">
                <a:solidFill>
                  <a:srgbClr val="FFFF00"/>
                </a:solidFill>
              </a:rPr>
              <a:t>）夏朝的灭亡：前</a:t>
            </a:r>
            <a:r>
              <a:rPr lang="en-US" altLang="zh-CN" sz="2800" dirty="0" smtClean="0">
                <a:solidFill>
                  <a:srgbClr val="FFFF00"/>
                </a:solidFill>
              </a:rPr>
              <a:t>1600</a:t>
            </a:r>
            <a:r>
              <a:rPr lang="zh-CN" altLang="en-US" sz="2800" dirty="0" smtClean="0">
                <a:solidFill>
                  <a:srgbClr val="FFFF00"/>
                </a:solidFill>
              </a:rPr>
              <a:t>年，商汤灭夏。</a:t>
            </a:r>
            <a:endParaRPr lang="zh-CN" altLang="en-US" sz="2800" dirty="0" smtClean="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346" y="0"/>
            <a:ext cx="3929058" cy="1143000"/>
          </a:xfrm>
        </p:spPr>
        <p:txBody>
          <a:bodyPr>
            <a:normAutofit/>
          </a:bodyPr>
          <a:lstStyle/>
          <a:p>
            <a:r>
              <a:rPr lang="en-US" altLang="zh-CN" sz="3600" dirty="0" smtClean="0">
                <a:solidFill>
                  <a:schemeClr val="bg1"/>
                </a:solidFill>
              </a:rPr>
              <a:t>1.3</a:t>
            </a:r>
            <a:r>
              <a:rPr lang="zh-CN" altLang="en-US" sz="3600" dirty="0" smtClean="0">
                <a:solidFill>
                  <a:schemeClr val="bg1"/>
                </a:solidFill>
              </a:rPr>
              <a:t>商和西周</a:t>
            </a:r>
            <a:endParaRPr lang="zh-CN" altLang="en-US" sz="3600" dirty="0">
              <a:solidFill>
                <a:schemeClr val="bg1"/>
              </a:solidFill>
            </a:endParaRPr>
          </a:p>
        </p:txBody>
      </p:sp>
      <p:pic>
        <p:nvPicPr>
          <p:cNvPr id="4" name="Picture 2" descr="商朝地图"/>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13995" y="1461770"/>
            <a:ext cx="4094480"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13995" y="883920"/>
            <a:ext cx="8817610" cy="521970"/>
          </a:xfrm>
          <a:prstGeom prst="rect">
            <a:avLst/>
          </a:prstGeom>
          <a:noFill/>
        </p:spPr>
        <p:txBody>
          <a:bodyPr wrap="square" rtlCol="0">
            <a:spAutoFit/>
          </a:bodyPr>
          <a:lstStyle/>
          <a:p>
            <a:r>
              <a:rPr lang="en-US" altLang="zh-CN" sz="2800" dirty="0" smtClean="0">
                <a:solidFill>
                  <a:srgbClr val="FFFF00"/>
                </a:solidFill>
              </a:rPr>
              <a:t>1</a:t>
            </a:r>
            <a:r>
              <a:rPr lang="zh-CN" altLang="en-US" sz="2800" dirty="0" smtClean="0">
                <a:solidFill>
                  <a:srgbClr val="FFFF00"/>
                </a:solidFill>
              </a:rPr>
              <a:t>、商朝：                            （</a:t>
            </a:r>
            <a:r>
              <a:rPr lang="en-US" altLang="zh-CN" sz="2800" dirty="0" smtClean="0">
                <a:solidFill>
                  <a:srgbClr val="FFFF00"/>
                </a:solidFill>
              </a:rPr>
              <a:t>1</a:t>
            </a:r>
            <a:r>
              <a:rPr lang="zh-CN" altLang="en-US" sz="2800" dirty="0" smtClean="0">
                <a:solidFill>
                  <a:srgbClr val="FFFF00"/>
                </a:solidFill>
              </a:rPr>
              <a:t>）</a:t>
            </a:r>
            <a:r>
              <a:rPr lang="zh-CN" altLang="en-US" sz="2800" dirty="0" smtClean="0">
                <a:solidFill>
                  <a:srgbClr val="FFFF00"/>
                </a:solidFill>
              </a:rPr>
              <a:t>政治制度：内外服制度</a:t>
            </a:r>
            <a:endParaRPr lang="zh-CN" altLang="en-US" sz="2800" dirty="0">
              <a:solidFill>
                <a:srgbClr val="FFFF00"/>
              </a:solidFill>
            </a:endParaRPr>
          </a:p>
        </p:txBody>
      </p:sp>
      <p:sp>
        <p:nvSpPr>
          <p:cNvPr id="3" name="文本框 2"/>
          <p:cNvSpPr txBox="1"/>
          <p:nvPr/>
        </p:nvSpPr>
        <p:spPr>
          <a:xfrm>
            <a:off x="4308475" y="1405890"/>
            <a:ext cx="4722495" cy="1322070"/>
          </a:xfrm>
          <a:prstGeom prst="rect">
            <a:avLst/>
          </a:prstGeom>
          <a:noFill/>
        </p:spPr>
        <p:txBody>
          <a:bodyPr wrap="square" rtlCol="0">
            <a:spAutoFit/>
          </a:bodyPr>
          <a:p>
            <a:r>
              <a:rPr lang="zh-CN" altLang="en-US" sz="2000" b="1">
                <a:solidFill>
                  <a:srgbClr val="FFFF00"/>
                </a:solidFill>
              </a:rPr>
              <a:t>内服</a:t>
            </a:r>
            <a:r>
              <a:rPr lang="zh-CN" altLang="en-US" sz="2000" b="1">
                <a:solidFill>
                  <a:schemeClr val="bg1"/>
                </a:solidFill>
              </a:rPr>
              <a:t>：商王直接控制的王畿地区；</a:t>
            </a:r>
            <a:endParaRPr lang="zh-CN" altLang="en-US" sz="2000" b="1">
              <a:solidFill>
                <a:schemeClr val="bg1"/>
              </a:solidFill>
            </a:endParaRPr>
          </a:p>
          <a:p>
            <a:r>
              <a:rPr lang="zh-CN" altLang="en-US" sz="2000" b="1">
                <a:solidFill>
                  <a:srgbClr val="FFFF00"/>
                </a:solidFill>
              </a:rPr>
              <a:t>外服</a:t>
            </a:r>
            <a:r>
              <a:rPr lang="zh-CN" altLang="en-US" sz="2000" b="1">
                <a:solidFill>
                  <a:schemeClr val="bg1"/>
                </a:solidFill>
              </a:rPr>
              <a:t>：商王间接控制的方国和部族。</a:t>
            </a:r>
            <a:endParaRPr lang="zh-CN" altLang="en-US" sz="2000" b="1">
              <a:solidFill>
                <a:schemeClr val="bg1"/>
              </a:solidFill>
            </a:endParaRPr>
          </a:p>
          <a:p>
            <a:r>
              <a:rPr lang="zh-CN" altLang="en-US" sz="2000" b="1">
                <a:solidFill>
                  <a:srgbClr val="FFFF00"/>
                </a:solidFill>
              </a:rPr>
              <a:t>内外服的关系</a:t>
            </a:r>
            <a:r>
              <a:rPr lang="zh-CN" altLang="en-US" sz="2000" b="1">
                <a:solidFill>
                  <a:schemeClr val="bg1"/>
                </a:solidFill>
              </a:rPr>
              <a:t>：隶属关系不稳定，</a:t>
            </a:r>
            <a:endParaRPr lang="zh-CN" altLang="en-US" sz="2000" b="1">
              <a:solidFill>
                <a:schemeClr val="bg1"/>
              </a:solidFill>
            </a:endParaRPr>
          </a:p>
          <a:p>
            <a:r>
              <a:rPr lang="zh-CN" altLang="en-US" sz="2000" b="1">
                <a:solidFill>
                  <a:schemeClr val="bg1"/>
                </a:solidFill>
              </a:rPr>
              <a:t>                              </a:t>
            </a:r>
            <a:r>
              <a:rPr lang="zh-CN" altLang="en-US" sz="2000" b="1" dirty="0">
                <a:solidFill>
                  <a:srgbClr val="FFFFFF"/>
                </a:solidFill>
                <a:latin typeface="方正粗雅宋_GBK" panose="02000000000000000000" pitchFamily="2" charset="-122"/>
                <a:ea typeface="方正粗雅宋_GBK" panose="02000000000000000000" pitchFamily="2" charset="-122"/>
                <a:sym typeface="+mn-ea"/>
              </a:rPr>
              <a:t>视商之国力盛衰</a:t>
            </a:r>
            <a:r>
              <a:rPr lang="zh-CN" altLang="en-US" sz="2000" b="1" dirty="0" smtClean="0">
                <a:solidFill>
                  <a:srgbClr val="FFFFFF"/>
                </a:solidFill>
                <a:latin typeface="方正粗雅宋_GBK" panose="02000000000000000000" pitchFamily="2" charset="-122"/>
                <a:ea typeface="方正粗雅宋_GBK" panose="02000000000000000000" pitchFamily="2" charset="-122"/>
                <a:sym typeface="+mn-ea"/>
              </a:rPr>
              <a:t>而定</a:t>
            </a:r>
            <a:r>
              <a:rPr lang="zh-CN" altLang="en-US" sz="2000" b="1" dirty="0">
                <a:solidFill>
                  <a:srgbClr val="FFFFFF"/>
                </a:solidFill>
                <a:latin typeface="方正粗雅宋_GBK" panose="02000000000000000000" pitchFamily="2" charset="-122"/>
                <a:ea typeface="方正粗雅宋_GBK" panose="02000000000000000000" pitchFamily="2" charset="-122"/>
                <a:sym typeface="+mn-ea"/>
              </a:rPr>
              <a:t>。</a:t>
            </a:r>
            <a:endParaRPr lang="zh-CN" altLang="en-US" sz="2000" b="1">
              <a:solidFill>
                <a:schemeClr val="bg1"/>
              </a:solidFill>
            </a:endParaRPr>
          </a:p>
        </p:txBody>
      </p:sp>
      <p:sp>
        <p:nvSpPr>
          <p:cNvPr id="7" name="TextBox 5"/>
          <p:cNvSpPr txBox="1"/>
          <p:nvPr/>
        </p:nvSpPr>
        <p:spPr>
          <a:xfrm>
            <a:off x="4154170" y="2727960"/>
            <a:ext cx="4411345" cy="521970"/>
          </a:xfrm>
          <a:prstGeom prst="rect">
            <a:avLst/>
          </a:prstGeom>
          <a:noFill/>
        </p:spPr>
        <p:txBody>
          <a:bodyPr wrap="square" rtlCol="0">
            <a:spAutoFit/>
          </a:bodyPr>
          <a:p>
            <a:r>
              <a:rPr lang="zh-CN" altLang="en-US" sz="2800" dirty="0" smtClean="0">
                <a:solidFill>
                  <a:srgbClr val="FFFF00"/>
                </a:solidFill>
              </a:rPr>
              <a:t>（</a:t>
            </a:r>
            <a:r>
              <a:rPr lang="en-US" altLang="zh-CN" sz="2800" dirty="0" smtClean="0">
                <a:solidFill>
                  <a:srgbClr val="FFFF00"/>
                </a:solidFill>
              </a:rPr>
              <a:t>2</a:t>
            </a:r>
            <a:r>
              <a:rPr lang="zh-CN" altLang="en-US" sz="2800" dirty="0" smtClean="0">
                <a:solidFill>
                  <a:srgbClr val="FFFF00"/>
                </a:solidFill>
              </a:rPr>
              <a:t>）商代甲骨文：</a:t>
            </a:r>
            <a:endParaRPr lang="zh-CN" altLang="en-US" sz="2800" dirty="0">
              <a:solidFill>
                <a:srgbClr val="FFFF00"/>
              </a:solidFill>
            </a:endParaRPr>
          </a:p>
        </p:txBody>
      </p:sp>
      <p:sp>
        <p:nvSpPr>
          <p:cNvPr id="8" name="TextBox 5"/>
          <p:cNvSpPr txBox="1"/>
          <p:nvPr/>
        </p:nvSpPr>
        <p:spPr>
          <a:xfrm>
            <a:off x="956310" y="6173470"/>
            <a:ext cx="2032000" cy="398780"/>
          </a:xfrm>
          <a:prstGeom prst="rect">
            <a:avLst/>
          </a:prstGeom>
          <a:noFill/>
        </p:spPr>
        <p:txBody>
          <a:bodyPr wrap="square" rtlCol="0">
            <a:spAutoFit/>
          </a:bodyPr>
          <a:p>
            <a:r>
              <a:rPr lang="zh-CN" altLang="en-US" sz="2000" b="1" dirty="0" smtClean="0">
                <a:solidFill>
                  <a:schemeClr val="bg1"/>
                </a:solidFill>
              </a:rPr>
              <a:t>商朝势力范围图</a:t>
            </a:r>
            <a:endParaRPr lang="zh-CN" altLang="en-US" sz="2000" b="1" dirty="0" smtClean="0">
              <a:solidFill>
                <a:schemeClr val="bg1"/>
              </a:solidFill>
            </a:endParaRPr>
          </a:p>
        </p:txBody>
      </p:sp>
      <p:pic>
        <p:nvPicPr>
          <p:cNvPr id="9" name="图片 8"/>
          <p:cNvPicPr>
            <a:picLocks noChangeAspect="1"/>
          </p:cNvPicPr>
          <p:nvPr/>
        </p:nvPicPr>
        <p:blipFill>
          <a:blip r:embed="rId2"/>
          <a:stretch>
            <a:fillRect/>
          </a:stretch>
        </p:blipFill>
        <p:spPr>
          <a:xfrm>
            <a:off x="4559300" y="3249930"/>
            <a:ext cx="1257935" cy="1457325"/>
          </a:xfrm>
          <a:prstGeom prst="rect">
            <a:avLst/>
          </a:prstGeom>
        </p:spPr>
      </p:pic>
      <p:pic>
        <p:nvPicPr>
          <p:cNvPr id="10" name="图片 9"/>
          <p:cNvPicPr>
            <a:picLocks noChangeAspect="1"/>
          </p:cNvPicPr>
          <p:nvPr/>
        </p:nvPicPr>
        <p:blipFill>
          <a:blip r:embed="rId3"/>
          <a:stretch>
            <a:fillRect/>
          </a:stretch>
        </p:blipFill>
        <p:spPr>
          <a:xfrm>
            <a:off x="5927090" y="3279775"/>
            <a:ext cx="1322705" cy="1397000"/>
          </a:xfrm>
          <a:prstGeom prst="rect">
            <a:avLst/>
          </a:prstGeom>
        </p:spPr>
      </p:pic>
      <p:sp>
        <p:nvSpPr>
          <p:cNvPr id="11" name="TextBox 5"/>
          <p:cNvSpPr txBox="1"/>
          <p:nvPr/>
        </p:nvSpPr>
        <p:spPr>
          <a:xfrm>
            <a:off x="4464050" y="4809490"/>
            <a:ext cx="4411345" cy="1630045"/>
          </a:xfrm>
          <a:prstGeom prst="rect">
            <a:avLst/>
          </a:prstGeom>
          <a:noFill/>
        </p:spPr>
        <p:txBody>
          <a:bodyPr wrap="square" rtlCol="0">
            <a:spAutoFit/>
          </a:bodyPr>
          <a:p>
            <a:r>
              <a:rPr lang="zh-CN" altLang="en-US" sz="2000" b="1" dirty="0">
                <a:solidFill>
                  <a:schemeClr val="bg1"/>
                </a:solidFill>
              </a:rPr>
              <a:t>甲骨文是一种成熟的文字，是研究商朝历史的实证史料。</a:t>
            </a:r>
            <a:endParaRPr lang="zh-CN" altLang="en-US" sz="2000" b="1" dirty="0">
              <a:solidFill>
                <a:schemeClr val="bg1"/>
              </a:solidFill>
            </a:endParaRPr>
          </a:p>
          <a:p>
            <a:r>
              <a:rPr lang="zh-CN" altLang="en-US" sz="2000" b="1" dirty="0">
                <a:solidFill>
                  <a:srgbClr val="FFFF00"/>
                </a:solidFill>
              </a:rPr>
              <a:t>（</a:t>
            </a:r>
            <a:r>
              <a:rPr lang="en-US" altLang="zh-CN" sz="2000" b="1" dirty="0">
                <a:solidFill>
                  <a:srgbClr val="FFFF00"/>
                </a:solidFill>
              </a:rPr>
              <a:t>3</a:t>
            </a:r>
            <a:r>
              <a:rPr lang="zh-CN" altLang="en-US" sz="2000" b="1" dirty="0">
                <a:solidFill>
                  <a:srgbClr val="FFFF00"/>
                </a:solidFill>
              </a:rPr>
              <a:t>）商代青铜器：</a:t>
            </a:r>
            <a:r>
              <a:rPr lang="zh-CN" altLang="en-US" sz="2000" b="1" dirty="0">
                <a:solidFill>
                  <a:schemeClr val="bg1"/>
                </a:solidFill>
              </a:rPr>
              <a:t>司（后）母戊鼎</a:t>
            </a:r>
            <a:endParaRPr lang="zh-CN" altLang="en-US" sz="2000" b="1" dirty="0">
              <a:solidFill>
                <a:schemeClr val="bg1"/>
              </a:solidFill>
            </a:endParaRPr>
          </a:p>
          <a:p>
            <a:r>
              <a:rPr lang="zh-CN" altLang="en-US" sz="2000" b="1" dirty="0">
                <a:solidFill>
                  <a:srgbClr val="FFFF00"/>
                </a:solidFill>
              </a:rPr>
              <a:t>（</a:t>
            </a:r>
            <a:r>
              <a:rPr lang="en-US" altLang="zh-CN" sz="2000" b="1" dirty="0">
                <a:solidFill>
                  <a:srgbClr val="FFFF00"/>
                </a:solidFill>
              </a:rPr>
              <a:t>4</a:t>
            </a:r>
            <a:r>
              <a:rPr lang="zh-CN" altLang="en-US" sz="2000" b="1" dirty="0">
                <a:solidFill>
                  <a:srgbClr val="FFFF00"/>
                </a:solidFill>
              </a:rPr>
              <a:t>）商朝的灭亡：</a:t>
            </a:r>
            <a:r>
              <a:rPr lang="zh-CN" altLang="en-US" sz="2000" b="1" dirty="0">
                <a:solidFill>
                  <a:schemeClr val="bg1"/>
                </a:solidFill>
              </a:rPr>
              <a:t>前</a:t>
            </a:r>
            <a:r>
              <a:rPr lang="en-US" altLang="zh-CN" sz="2000" b="1" dirty="0">
                <a:solidFill>
                  <a:schemeClr val="bg1"/>
                </a:solidFill>
              </a:rPr>
              <a:t>1046</a:t>
            </a:r>
            <a:r>
              <a:rPr lang="zh-CN" altLang="en-US" sz="2000" b="1" dirty="0">
                <a:solidFill>
                  <a:schemeClr val="bg1"/>
                </a:solidFill>
              </a:rPr>
              <a:t>年，武王伐纣，商朝灭亡。</a:t>
            </a:r>
            <a:endParaRPr lang="zh-CN" altLang="en-US" sz="2000"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596" y="142852"/>
            <a:ext cx="7286676" cy="523220"/>
          </a:xfrm>
          <a:prstGeom prst="rect">
            <a:avLst/>
          </a:prstGeom>
          <a:noFill/>
        </p:spPr>
        <p:txBody>
          <a:bodyPr wrap="square" rtlCol="0">
            <a:spAutoFit/>
          </a:bodyPr>
          <a:lstStyle/>
          <a:p>
            <a:r>
              <a:rPr lang="en-US" altLang="zh-CN" sz="2800" dirty="0" smtClean="0">
                <a:solidFill>
                  <a:srgbClr val="FFFF00"/>
                </a:solidFill>
              </a:rPr>
              <a:t>2</a:t>
            </a:r>
            <a:r>
              <a:rPr lang="zh-CN" altLang="en-US" sz="2800" dirty="0" smtClean="0">
                <a:solidFill>
                  <a:srgbClr val="FFFF00"/>
                </a:solidFill>
              </a:rPr>
              <a:t>、西周时期的政治制度：分封制与宗法制</a:t>
            </a:r>
            <a:endParaRPr lang="zh-CN" altLang="en-US" sz="2800" dirty="0">
              <a:solidFill>
                <a:srgbClr val="FFFF00"/>
              </a:solidFill>
            </a:endParaRPr>
          </a:p>
        </p:txBody>
      </p:sp>
      <p:sp>
        <p:nvSpPr>
          <p:cNvPr id="5" name="矩形 4"/>
          <p:cNvSpPr>
            <a:spLocks noChangeArrowheads="1"/>
          </p:cNvSpPr>
          <p:nvPr/>
        </p:nvSpPr>
        <p:spPr bwMode="auto">
          <a:xfrm>
            <a:off x="214282" y="1144571"/>
            <a:ext cx="8569325"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kumimoji="1" lang="zh-CN" altLang="en-US" sz="2400" dirty="0">
                <a:solidFill>
                  <a:schemeClr val="bg1"/>
                </a:solidFill>
              </a:rPr>
              <a:t> </a:t>
            </a:r>
            <a:r>
              <a:rPr kumimoji="1" lang="zh-CN" altLang="en-US" sz="2400" dirty="0">
                <a:solidFill>
                  <a:schemeClr val="bg1"/>
                </a:solidFill>
                <a:latin typeface="楷体" panose="02010609060101010101" charset="-122"/>
                <a:ea typeface="楷体" panose="02010609060101010101" charset="-122"/>
              </a:rPr>
              <a:t>材料一</a:t>
            </a:r>
            <a:r>
              <a:rPr kumimoji="1" lang="zh-CN" altLang="en-US" sz="2400" dirty="0">
                <a:solidFill>
                  <a:schemeClr val="bg1"/>
                </a:solidFill>
              </a:rPr>
              <a:t>   </a:t>
            </a:r>
            <a:r>
              <a:rPr kumimoji="1" lang="zh-CN" altLang="en-US" sz="2400" dirty="0">
                <a:solidFill>
                  <a:schemeClr val="bg1"/>
                </a:solidFill>
                <a:latin typeface="楷体" panose="02010609060101010101" charset="-122"/>
                <a:ea typeface="楷体" panose="02010609060101010101" charset="-122"/>
                <a:cs typeface="楷体" panose="02010609060101010101" charset="-122"/>
              </a:rPr>
              <a:t>武王追思先圣王，乃褒封神农之后于焦，黄帝之后于祝，帝尧之后于蓟，帝舜之后于陈，大禹之后于杞。于是封功臣谋士，而师尚父为首封。封尚父于营丘，曰齐。封弟周公旦于曲阜，曰鲁。封召公奭于燕。封弟叔鲜于管</a:t>
            </a:r>
            <a:r>
              <a:rPr kumimoji="1" lang="en-US" altLang="zh-CN" sz="2400" dirty="0">
                <a:solidFill>
                  <a:schemeClr val="bg1"/>
                </a:solidFill>
                <a:latin typeface="楷体" panose="02010609060101010101" charset="-122"/>
                <a:ea typeface="楷体" panose="02010609060101010101" charset="-122"/>
                <a:cs typeface="楷体" panose="02010609060101010101" charset="-122"/>
              </a:rPr>
              <a:t>, </a:t>
            </a:r>
            <a:r>
              <a:rPr kumimoji="1" lang="zh-CN" altLang="en-US" sz="2400" dirty="0">
                <a:solidFill>
                  <a:schemeClr val="bg1"/>
                </a:solidFill>
                <a:latin typeface="楷体" panose="02010609060101010101" charset="-122"/>
                <a:ea typeface="楷体" panose="02010609060101010101" charset="-122"/>
                <a:cs typeface="楷体" panose="02010609060101010101" charset="-122"/>
              </a:rPr>
              <a:t>弟叔度于蔡。余各以次受封。</a:t>
            </a:r>
            <a:endParaRPr kumimoji="1" lang="zh-CN" altLang="en-US" sz="2400" dirty="0">
              <a:solidFill>
                <a:schemeClr val="bg1"/>
              </a:solidFill>
              <a:latin typeface="楷体" panose="02010609060101010101" charset="-122"/>
              <a:ea typeface="楷体" panose="02010609060101010101" charset="-122"/>
              <a:cs typeface="楷体" panose="02010609060101010101" charset="-122"/>
            </a:endParaRPr>
          </a:p>
          <a:p>
            <a:pPr algn="r" eaLnBrk="1" hangingPunct="1">
              <a:spcBef>
                <a:spcPct val="0"/>
              </a:spcBef>
              <a:buFontTx/>
              <a:buNone/>
            </a:pPr>
            <a:r>
              <a:rPr kumimoji="1" lang="zh-CN" altLang="en-US" sz="2800" dirty="0">
                <a:solidFill>
                  <a:schemeClr val="bg1"/>
                </a:solidFill>
              </a:rPr>
              <a:t>               </a:t>
            </a:r>
            <a:r>
              <a:rPr kumimoji="1" lang="zh-CN" altLang="en-US" sz="2800" dirty="0">
                <a:solidFill>
                  <a:schemeClr val="bg1"/>
                </a:solidFill>
                <a:latin typeface="楷体" panose="02010609060101010101" charset="-122"/>
                <a:ea typeface="楷体" panose="02010609060101010101" charset="-122"/>
                <a:cs typeface="楷体" panose="02010609060101010101" charset="-122"/>
              </a:rPr>
              <a:t> </a:t>
            </a:r>
            <a:r>
              <a:rPr kumimoji="1" lang="en-US" altLang="zh-CN" sz="2400" dirty="0">
                <a:solidFill>
                  <a:schemeClr val="bg1"/>
                </a:solidFill>
                <a:latin typeface="楷体" panose="02010609060101010101" charset="-122"/>
                <a:ea typeface="楷体" panose="02010609060101010101" charset="-122"/>
                <a:cs typeface="楷体" panose="02010609060101010101" charset="-122"/>
              </a:rPr>
              <a:t>——《</a:t>
            </a:r>
            <a:r>
              <a:rPr kumimoji="1" lang="zh-CN" altLang="en-US" sz="2400" dirty="0">
                <a:solidFill>
                  <a:schemeClr val="bg1"/>
                </a:solidFill>
                <a:latin typeface="楷体" panose="02010609060101010101" charset="-122"/>
                <a:ea typeface="楷体" panose="02010609060101010101" charset="-122"/>
                <a:cs typeface="楷体" panose="02010609060101010101" charset="-122"/>
              </a:rPr>
              <a:t>史记</a:t>
            </a:r>
            <a:r>
              <a:rPr kumimoji="1" lang="en-US" altLang="zh-CN" sz="2400" dirty="0">
                <a:solidFill>
                  <a:schemeClr val="bg1"/>
                </a:solidFill>
                <a:latin typeface="楷体" panose="02010609060101010101" charset="-122"/>
                <a:ea typeface="楷体" panose="02010609060101010101" charset="-122"/>
                <a:cs typeface="楷体" panose="02010609060101010101" charset="-122"/>
              </a:rPr>
              <a:t>·</a:t>
            </a:r>
            <a:r>
              <a:rPr kumimoji="1" lang="zh-CN" altLang="en-US" sz="2400" dirty="0">
                <a:solidFill>
                  <a:schemeClr val="bg1"/>
                </a:solidFill>
                <a:latin typeface="楷体" panose="02010609060101010101" charset="-122"/>
                <a:ea typeface="楷体" panose="02010609060101010101" charset="-122"/>
                <a:cs typeface="楷体" panose="02010609060101010101" charset="-122"/>
              </a:rPr>
              <a:t>周本纪</a:t>
            </a:r>
            <a:r>
              <a:rPr kumimoji="1" lang="en-US" altLang="zh-CN" sz="2400" dirty="0">
                <a:solidFill>
                  <a:schemeClr val="bg1"/>
                </a:solidFill>
                <a:latin typeface="楷体" panose="02010609060101010101" charset="-122"/>
                <a:ea typeface="楷体" panose="02010609060101010101" charset="-122"/>
                <a:cs typeface="楷体" panose="02010609060101010101" charset="-122"/>
              </a:rPr>
              <a:t>》</a:t>
            </a:r>
            <a:endParaRPr kumimoji="1" lang="en-US" altLang="zh-CN" sz="2400" dirty="0">
              <a:solidFill>
                <a:schemeClr val="bg1"/>
              </a:solidFill>
              <a:latin typeface="楷体" panose="02010609060101010101" charset="-122"/>
              <a:ea typeface="楷体" panose="02010609060101010101" charset="-122"/>
              <a:cs typeface="楷体" panose="02010609060101010101" charset="-122"/>
            </a:endParaRPr>
          </a:p>
        </p:txBody>
      </p:sp>
      <p:sp>
        <p:nvSpPr>
          <p:cNvPr id="6" name="TextBox 5"/>
          <p:cNvSpPr txBox="1"/>
          <p:nvPr/>
        </p:nvSpPr>
        <p:spPr>
          <a:xfrm>
            <a:off x="428625" y="642620"/>
            <a:ext cx="7286625" cy="460375"/>
          </a:xfrm>
          <a:prstGeom prst="rect">
            <a:avLst/>
          </a:prstGeom>
          <a:noFill/>
        </p:spPr>
        <p:txBody>
          <a:bodyPr wrap="square" rtlCol="0">
            <a:spAutoFit/>
          </a:bodyPr>
          <a:lstStyle/>
          <a:p>
            <a:r>
              <a:rPr lang="zh-CN" altLang="en-US" sz="2400" dirty="0" smtClean="0">
                <a:solidFill>
                  <a:srgbClr val="FFFF00"/>
                </a:solidFill>
              </a:rPr>
              <a:t>（</a:t>
            </a:r>
            <a:r>
              <a:rPr lang="en-US" altLang="zh-CN" sz="2400" dirty="0" smtClean="0">
                <a:solidFill>
                  <a:srgbClr val="FFFF00"/>
                </a:solidFill>
              </a:rPr>
              <a:t>1</a:t>
            </a:r>
            <a:r>
              <a:rPr lang="zh-CN" altLang="en-US" sz="2400" dirty="0" smtClean="0">
                <a:solidFill>
                  <a:srgbClr val="FFFF00"/>
                </a:solidFill>
              </a:rPr>
              <a:t>）分封制：</a:t>
            </a:r>
            <a:r>
              <a:rPr lang="zh-CN" altLang="en-US" sz="2400" dirty="0" smtClean="0">
                <a:solidFill>
                  <a:srgbClr val="FFFF00"/>
                </a:solidFill>
                <a:latin typeface="Calibri" panose="020F0502020204030204" charset="0"/>
              </a:rPr>
              <a:t>①分封制的内容与特点</a:t>
            </a:r>
            <a:r>
              <a:rPr lang="zh-CN" altLang="en-US" dirty="0" smtClean="0"/>
              <a:t>）</a:t>
            </a:r>
            <a:endParaRPr lang="zh-CN" altLang="en-US" dirty="0"/>
          </a:p>
        </p:txBody>
      </p:sp>
      <p:sp>
        <p:nvSpPr>
          <p:cNvPr id="7" name="矩形 6"/>
          <p:cNvSpPr/>
          <p:nvPr/>
        </p:nvSpPr>
        <p:spPr>
          <a:xfrm>
            <a:off x="1928794" y="4286256"/>
            <a:ext cx="7000892" cy="52197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dirty="0" smtClean="0">
                <a:solidFill>
                  <a:schemeClr val="bg1"/>
                </a:solidFill>
              </a:rPr>
              <a:t>       </a:t>
            </a:r>
            <a:endParaRPr lang="zh-CN" altLang="en-US" sz="2400" b="1" dirty="0">
              <a:solidFill>
                <a:schemeClr val="bg1"/>
              </a:solidFill>
            </a:endParaRPr>
          </a:p>
        </p:txBody>
      </p:sp>
      <p:sp>
        <p:nvSpPr>
          <p:cNvPr id="10" name="矩形 9"/>
          <p:cNvSpPr/>
          <p:nvPr/>
        </p:nvSpPr>
        <p:spPr>
          <a:xfrm>
            <a:off x="374650" y="3512820"/>
            <a:ext cx="8247380" cy="829945"/>
          </a:xfrm>
          <a:prstGeom prst="rect">
            <a:avLst/>
          </a:prstGeom>
        </p:spPr>
        <p:txBody>
          <a:bodyPr wrap="square">
            <a:spAutoFit/>
          </a:bodyPr>
          <a:lstStyle/>
          <a:p>
            <a:r>
              <a:rPr lang="zh-CN" altLang="en-US" sz="2400" dirty="0" smtClean="0">
                <a:solidFill>
                  <a:schemeClr val="bg1"/>
                </a:solidFill>
                <a:latin typeface="楷体" panose="02010609060101010101" charset="-122"/>
                <a:ea typeface="楷体" panose="02010609060101010101" charset="-122"/>
                <a:cs typeface="楷体" panose="02010609060101010101" charset="-122"/>
                <a:sym typeface="+mn-ea"/>
              </a:rPr>
              <a:t>材料二（周公）兼制天下，立七十一国，姬姓独居五十三人。</a:t>
            </a:r>
            <a:endParaRPr lang="zh-CN" altLang="en-US" sz="2400" dirty="0" smtClean="0">
              <a:solidFill>
                <a:schemeClr val="bg1"/>
              </a:solidFill>
              <a:latin typeface="楷体" panose="02010609060101010101" charset="-122"/>
              <a:ea typeface="楷体" panose="02010609060101010101" charset="-122"/>
              <a:cs typeface="楷体" panose="02010609060101010101" charset="-122"/>
              <a:sym typeface="+mn-ea"/>
            </a:endParaRPr>
          </a:p>
          <a:p>
            <a:r>
              <a:rPr lang="zh-CN" altLang="en-US" sz="2400" dirty="0" smtClean="0">
                <a:solidFill>
                  <a:schemeClr val="bg1"/>
                </a:solidFill>
                <a:latin typeface="楷体" panose="02010609060101010101" charset="-122"/>
                <a:ea typeface="楷体" panose="02010609060101010101" charset="-122"/>
                <a:cs typeface="楷体" panose="02010609060101010101" charset="-122"/>
                <a:sym typeface="+mn-ea"/>
              </a:rPr>
              <a:t>                                 </a:t>
            </a:r>
            <a:r>
              <a:rPr lang="en-US" altLang="zh-CN" sz="2400" dirty="0" smtClean="0">
                <a:solidFill>
                  <a:schemeClr val="bg1"/>
                </a:solidFill>
                <a:latin typeface="楷体" panose="02010609060101010101" charset="-122"/>
                <a:ea typeface="楷体" panose="02010609060101010101" charset="-122"/>
                <a:cs typeface="楷体" panose="02010609060101010101" charset="-122"/>
                <a:sym typeface="+mn-ea"/>
              </a:rPr>
              <a:t>——</a:t>
            </a:r>
            <a:r>
              <a:rPr lang="zh-CN" altLang="en-US" sz="2400" dirty="0" smtClean="0">
                <a:solidFill>
                  <a:schemeClr val="bg1"/>
                </a:solidFill>
                <a:latin typeface="楷体" panose="02010609060101010101" charset="-122"/>
                <a:ea typeface="楷体" panose="02010609060101010101" charset="-122"/>
                <a:cs typeface="楷体" panose="02010609060101010101" charset="-122"/>
                <a:sym typeface="+mn-ea"/>
              </a:rPr>
              <a:t>《荀子·儒效》</a:t>
            </a:r>
            <a:r>
              <a:rPr lang="en-US" altLang="zh-CN" sz="2400" dirty="0" smtClean="0">
                <a:solidFill>
                  <a:schemeClr val="bg1"/>
                </a:solidFill>
                <a:latin typeface="楷体" panose="02010609060101010101" charset="-122"/>
                <a:ea typeface="楷体" panose="02010609060101010101" charset="-122"/>
                <a:cs typeface="楷体" panose="02010609060101010101" charset="-122"/>
                <a:sym typeface="+mn-ea"/>
              </a:rPr>
              <a:t>                                                            </a:t>
            </a:r>
            <a:endParaRPr lang="zh-CN" altLang="en-US" sz="2400" dirty="0">
              <a:solidFill>
                <a:schemeClr val="bg1"/>
              </a:solidFill>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688340" y="4480560"/>
            <a:ext cx="7222490" cy="460375"/>
          </a:xfrm>
          <a:prstGeom prst="rect">
            <a:avLst/>
          </a:prstGeom>
          <a:noFill/>
        </p:spPr>
        <p:txBody>
          <a:bodyPr wrap="none" rtlCol="0" anchor="t">
            <a:spAutoFit/>
          </a:bodyPr>
          <a:p>
            <a:r>
              <a:rPr kumimoji="1" lang="zh-CN" altLang="en-US" sz="2400" b="1" noProof="0" dirty="0">
                <a:ln>
                  <a:noFill/>
                </a:ln>
                <a:solidFill>
                  <a:srgbClr val="FFFF00"/>
                </a:solidFill>
                <a:effectLst/>
                <a:uLnTx/>
                <a:uFillTx/>
                <a:latin typeface="宋体" panose="02010600030101010101" pitchFamily="2" charset="-122"/>
                <a:ea typeface="宋体" panose="02010600030101010101" pitchFamily="2" charset="-122"/>
                <a:sym typeface="+mn-ea"/>
              </a:rPr>
              <a:t>阅读上述材料：</a:t>
            </a:r>
            <a:r>
              <a:rPr lang="zh-CN" altLang="en-US" sz="2400" b="1">
                <a:solidFill>
                  <a:srgbClr val="FFFF00"/>
                </a:solidFill>
                <a:latin typeface="宋体" panose="02010600030101010101" pitchFamily="2" charset="-122"/>
                <a:ea typeface="宋体" panose="02010600030101010101" pitchFamily="2" charset="-122"/>
                <a:sym typeface="+mn-ea"/>
              </a:rPr>
              <a:t>指出西周分封的对象及特点有哪些？</a:t>
            </a:r>
            <a:endParaRPr lang="zh-CN" altLang="en-US" sz="2400" b="1">
              <a:solidFill>
                <a:srgbClr val="FFFF00"/>
              </a:solidFill>
              <a:latin typeface="宋体" panose="02010600030101010101" pitchFamily="2" charset="-122"/>
              <a:ea typeface="宋体" panose="02010600030101010101" pitchFamily="2" charset="-122"/>
              <a:sym typeface="+mn-ea"/>
            </a:endParaRPr>
          </a:p>
        </p:txBody>
      </p:sp>
      <p:sp>
        <p:nvSpPr>
          <p:cNvPr id="3" name="文本框 2"/>
          <p:cNvSpPr txBox="1"/>
          <p:nvPr/>
        </p:nvSpPr>
        <p:spPr>
          <a:xfrm>
            <a:off x="767080" y="5227955"/>
            <a:ext cx="7208520" cy="706755"/>
          </a:xfrm>
          <a:prstGeom prst="rect">
            <a:avLst/>
          </a:prstGeom>
          <a:noFill/>
          <a:ln w="28575" cmpd="sng">
            <a:solidFill>
              <a:srgbClr val="FFFF00"/>
            </a:solidFill>
            <a:prstDash val="solid"/>
          </a:ln>
        </p:spPr>
        <p:txBody>
          <a:bodyPr wrap="square" rtlCol="0" anchor="t">
            <a:spAutoFit/>
          </a:bodyPr>
          <a:p>
            <a:r>
              <a:rPr lang="zh-CN" altLang="en-US" sz="2000" b="1" dirty="0">
                <a:solidFill>
                  <a:srgbClr val="FFFF00"/>
                </a:solidFill>
                <a:latin typeface="宋体" panose="02010600030101010101" pitchFamily="2" charset="-122"/>
                <a:ea typeface="宋体" panose="02010600030101010101" pitchFamily="2" charset="-122"/>
                <a:sym typeface="+mn-ea"/>
              </a:rPr>
              <a:t>分封对象包括王族、功臣、先代贵族等；</a:t>
            </a:r>
            <a:endParaRPr lang="zh-CN" altLang="en-US" sz="2000" b="1" dirty="0">
              <a:solidFill>
                <a:srgbClr val="FFFF00"/>
              </a:solidFill>
              <a:latin typeface="宋体" panose="02010600030101010101" pitchFamily="2" charset="-122"/>
              <a:ea typeface="宋体" panose="02010600030101010101" pitchFamily="2" charset="-122"/>
            </a:endParaRPr>
          </a:p>
          <a:p>
            <a:r>
              <a:rPr lang="zh-CN" altLang="en-US" sz="2000" b="1" dirty="0">
                <a:solidFill>
                  <a:srgbClr val="FFFF00"/>
                </a:solidFill>
                <a:latin typeface="宋体" panose="02010600030101010101" pitchFamily="2" charset="-122"/>
                <a:ea typeface="宋体" panose="02010600030101010101" pitchFamily="2" charset="-122"/>
                <a:sym typeface="+mn-ea"/>
              </a:rPr>
              <a:t>分封的特点：以同姓亲族为主体，以血缘关系远近进行分封</a:t>
            </a:r>
            <a:endParaRPr lang="zh-CN" altLang="en-US" sz="2000" b="1" dirty="0">
              <a:solidFill>
                <a:srgbClr val="FFFF00"/>
              </a:solidFill>
              <a:latin typeface="宋体" panose="02010600030101010101" pitchFamily="2" charset="-122"/>
              <a:ea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3" grpId="0" animBg="1"/>
      <p:bldP spid="2" grpId="0"/>
    </p:bldLst>
  </p:timing>
</p:sld>
</file>

<file path=ppt/tags/tag1.xml><?xml version="1.0" encoding="utf-8"?>
<p:tagLst xmlns:p="http://schemas.openxmlformats.org/presentationml/2006/main">
  <p:tag name="KSO_WM_UNIT_TABLE_BEAUTIFY" val="smartTable{4f6ed6fb-9cdf-44c0-9806-258de501ce67}"/>
</p:tagLst>
</file>

<file path=ppt/tags/tag10.xml><?xml version="1.0" encoding="utf-8"?>
<p:tagLst xmlns:p="http://schemas.openxmlformats.org/presentationml/2006/main">
  <p:tag name="KSO_WM_UNIT_TABLE_BEAUTIFY" val="smartTable{a13fab62-d588-4273-bf3c-a8278c262be9}"/>
</p:tagLst>
</file>

<file path=ppt/tags/tag11.xml><?xml version="1.0" encoding="utf-8"?>
<p:tagLst xmlns:p="http://schemas.openxmlformats.org/presentationml/2006/main">
  <p:tag name="KSO_WM_UNIT_TABLE_BEAUTIFY" val="smartTable{a476ea70-e241-4fbc-a41b-e18fe8d167b7}"/>
</p:tagLst>
</file>

<file path=ppt/tags/tag2.xml><?xml version="1.0" encoding="utf-8"?>
<p:tagLst xmlns:p="http://schemas.openxmlformats.org/presentationml/2006/main">
  <p:tag name="KSO_WM_UNIT_TABLE_BEAUTIFY" val="smartTable{6d8801bd-0c6b-4c9f-a8ae-cbb60c6822ab}"/>
</p:tagLst>
</file>

<file path=ppt/tags/tag3.xml><?xml version="1.0" encoding="utf-8"?>
<p:tagLst xmlns:p="http://schemas.openxmlformats.org/presentationml/2006/main">
  <p:tag name="KSO_WM_UNIT_TABLE_BEAUTIFY" val="smartTable{1ddbb293-4040-469f-b8c6-636b4ab96fa0}"/>
</p:tagLst>
</file>

<file path=ppt/tags/tag4.xml><?xml version="1.0" encoding="utf-8"?>
<p:tagLst xmlns:p="http://schemas.openxmlformats.org/presentationml/2006/main">
  <p:tag name="KSO_WM_BEAUTIFY_FLAG" val="#wm#"/>
  <p:tag name="KSO_WM_TEMPLATE_CATEGORY" val="basetag"/>
  <p:tag name="KSO_WM_TEMPLATE_INDEX" val="20164345"/>
</p:tagLst>
</file>

<file path=ppt/tags/tag5.xml><?xml version="1.0" encoding="utf-8"?>
<p:tagLst xmlns:p="http://schemas.openxmlformats.org/presentationml/2006/main">
  <p:tag name="KSO_WM_BEAUTIFY_FLAG" val="#wm#"/>
  <p:tag name="KSO_WM_TEMPLATE_CATEGORY" val="basetag"/>
  <p:tag name="KSO_WM_TEMPLATE_INDEX" val="20164345"/>
</p:tagLst>
</file>

<file path=ppt/tags/tag6.xml><?xml version="1.0" encoding="utf-8"?>
<p:tagLst xmlns:p="http://schemas.openxmlformats.org/presentationml/2006/main">
  <p:tag name="KSO_WM_UNIT_TABLE_BEAUTIFY" val="smartTable{9c7bb0ba-60c9-44cf-89ed-21f4f59f8d88}"/>
</p:tagLst>
</file>

<file path=ppt/tags/tag7.xml><?xml version="1.0" encoding="utf-8"?>
<p:tagLst xmlns:p="http://schemas.openxmlformats.org/presentationml/2006/main">
  <p:tag name="KSO_WM_BEAUTIFY_FLAG" val="#wm#"/>
  <p:tag name="KSO_WM_TEMPLATE_CATEGORY" val="basetag"/>
  <p:tag name="KSO_WM_TEMPLATE_INDEX" val="20164345"/>
</p:tagLst>
</file>

<file path=ppt/tags/tag8.xml><?xml version="1.0" encoding="utf-8"?>
<p:tagLst xmlns:p="http://schemas.openxmlformats.org/presentationml/2006/main">
  <p:tag name="KSO_WM_UNIT_TABLE_BEAUTIFY" val="smartTable{bbab2c8a-8fb0-4cce-9062-a5e277ddbffe}"/>
</p:tagLst>
</file>

<file path=ppt/tags/tag9.xml><?xml version="1.0" encoding="utf-8"?>
<p:tagLst xmlns:p="http://schemas.openxmlformats.org/presentationml/2006/main">
  <p:tag name="KSO_WM_UNIT_TABLE_BEAUTIFY" val="smartTable{03bef508-1482-453f-b103-44d4bcfb284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8205</Words>
  <Application>WPS 演示</Application>
  <PresentationFormat>全屏显示(4:3)</PresentationFormat>
  <Paragraphs>777</Paragraphs>
  <Slides>35</Slides>
  <Notes>0</Notes>
  <HiddenSlides>0</HiddenSlides>
  <MMClips>0</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35</vt:i4>
      </vt:variant>
    </vt:vector>
  </HeadingPairs>
  <TitlesOfParts>
    <vt:vector size="62" baseType="lpstr">
      <vt:lpstr>Arial</vt:lpstr>
      <vt:lpstr>宋体</vt:lpstr>
      <vt:lpstr>Wingdings</vt:lpstr>
      <vt:lpstr>微软雅黑</vt:lpstr>
      <vt:lpstr>Times New Roman</vt:lpstr>
      <vt:lpstr>楷体</vt:lpstr>
      <vt:lpstr>方正粗雅宋_GBK</vt:lpstr>
      <vt:lpstr>Calibri</vt:lpstr>
      <vt:lpstr>仿宋_GB2312</vt:lpstr>
      <vt:lpstr>仿宋</vt:lpstr>
      <vt:lpstr>Arial Unicode MS</vt:lpstr>
      <vt:lpstr>方正正粗黑简体</vt:lpstr>
      <vt:lpstr>黑体</vt:lpstr>
      <vt:lpstr>方正北魏楷书简体</vt:lpstr>
      <vt:lpstr>PMingLiU</vt:lpstr>
      <vt:lpstr>经典繁颜体</vt:lpstr>
      <vt:lpstr>楷体_GB2312</vt:lpstr>
      <vt:lpstr>Arial</vt:lpstr>
      <vt:lpstr>方正小标宋简体</vt:lpstr>
      <vt:lpstr>华文新魏</vt:lpstr>
      <vt:lpstr>华文中宋</vt:lpstr>
      <vt:lpstr>隶书</vt:lpstr>
      <vt:lpstr>新宋体</vt:lpstr>
      <vt:lpstr>微软繁隶书</vt:lpstr>
      <vt:lpstr>Times New Roman</vt:lpstr>
      <vt:lpstr>Courier New</vt:lpstr>
      <vt:lpstr>Office 主题</vt:lpstr>
      <vt:lpstr>PowerPoint 演示文稿</vt:lpstr>
      <vt:lpstr>                       第一单元 从中华文明起源到秦汉统一多民族封建国家的建立与巩固</vt:lpstr>
      <vt:lpstr>第1课 中华文明的起源与早期国家</vt:lpstr>
      <vt:lpstr>1.1石器时代的古人类和文化遗存</vt:lpstr>
      <vt:lpstr>PowerPoint 演示文稿</vt:lpstr>
      <vt:lpstr>PowerPoint 演示文稿</vt:lpstr>
      <vt:lpstr>1.2从部落到国家</vt:lpstr>
      <vt:lpstr>1.3商和西周</vt:lpstr>
      <vt:lpstr>PowerPoint 演示文稿</vt:lpstr>
      <vt:lpstr>PowerPoint 演示文稿</vt:lpstr>
      <vt:lpstr>（2）宗法制：</vt:lpstr>
      <vt:lpstr>PowerPoint 演示文稿</vt:lpstr>
      <vt:lpstr>PowerPoint 演示文稿</vt:lpstr>
      <vt:lpstr>第2课 诸侯纷争与变法运动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第一单元 从中华文明起源到秦汉统一多民族封建国家的建立与巩固</dc:title>
  <dc:creator>xzjd</dc:creator>
  <cp:lastModifiedBy>Administrator</cp:lastModifiedBy>
  <cp:revision>30</cp:revision>
  <dcterms:created xsi:type="dcterms:W3CDTF">2019-09-02T13:54:00Z</dcterms:created>
  <dcterms:modified xsi:type="dcterms:W3CDTF">2020-02-03T16:16:07Z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