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331" r:id="rId5"/>
    <p:sldId id="383" r:id="rId6"/>
    <p:sldId id="273" r:id="rId7"/>
    <p:sldId id="386" r:id="rId8"/>
    <p:sldId id="330" r:id="rId9"/>
    <p:sldId id="327" r:id="rId10"/>
    <p:sldId id="394" r:id="rId11"/>
    <p:sldId id="336" r:id="rId12"/>
    <p:sldId id="359" r:id="rId13"/>
    <p:sldId id="360" r:id="rId14"/>
    <p:sldId id="367" r:id="rId15"/>
    <p:sldId id="315" r:id="rId16"/>
    <p:sldId id="388" r:id="rId17"/>
    <p:sldId id="389" r:id="rId18"/>
    <p:sldId id="390" r:id="rId19"/>
    <p:sldId id="391" r:id="rId20"/>
    <p:sldId id="271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岩石圈物质在内外力作用下不断运动和变化，从岩浆到形成新的岩石，又到新岩浆的产生，周而复始，构成岩石圈物质循环过程。本部分在考查的时候大多呈现出地质图，将三类岩石的转化呈现在示意图中。</a:t>
            </a:r>
            <a:endParaRPr lang="zh-CN" altLang="en-US"/>
          </a:p>
          <a:p>
            <a:r>
              <a:rPr lang="zh-CN" altLang="en-US"/>
              <a:t>做这种题应该关注几点：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岩浆是岩石转化的起点和终点，其形成是重熔再生。岩浆分布于软流层。软流层在上地幔上部。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>
                <a:sym typeface="+mn-ea"/>
              </a:rPr>
              <a:t>岩浆岩的形成只能是岩浆活动而成，喷出的是玄武岩，从表面识别中有大量气孔；侵入型是花岗岩，是坚固美观的建筑材料。</a:t>
            </a:r>
            <a:endParaRPr lang="zh-CN" altLang="en-US"/>
          </a:p>
          <a:p>
            <a:r>
              <a:rPr lang="en-US" altLang="zh-CN">
                <a:sym typeface="+mn-ea"/>
              </a:rPr>
              <a:t>3.</a:t>
            </a:r>
            <a:r>
              <a:rPr lang="zh-CN" altLang="en-US"/>
              <a:t>沉积岩是外力作用形成，只有沉积岩有化石和层理，煤和石油是重要的能源，石灰岩、砂岩、页岩都分布于此，层理也是我们在进行岩石判断的重要依据。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大理岩、板岩、石英岩、片麻岩</a:t>
            </a:r>
            <a:r>
              <a:rPr lang="zh-CN" altLang="en-US">
                <a:sym typeface="+mn-ea"/>
              </a:rPr>
              <a:t>是变质岩。这些基础知识在进行判断的时候非常重要。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5.</a:t>
            </a:r>
            <a:r>
              <a:rPr lang="zh-CN" altLang="en-US">
                <a:sym typeface="+mn-ea"/>
              </a:rPr>
              <a:t>正如</a:t>
            </a:r>
            <a:r>
              <a:rPr lang="en-US" altLang="zh-CN">
                <a:sym typeface="+mn-ea"/>
              </a:rPr>
              <a:t>B</a:t>
            </a:r>
            <a:r>
              <a:rPr lang="zh-CN" altLang="en-US">
                <a:sym typeface="+mn-ea"/>
              </a:rPr>
              <a:t>选项涉及到的地层发生顺序，特别要关注新的岩层破坏了老的岩层，不完整的是老岩层。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en-US" altLang="zh-CN"/>
              <a:t>A</a:t>
            </a:r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en-US" altLang="zh-CN"/>
              <a:t>D</a:t>
            </a: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en-US" altLang="zh-CN"/>
              <a:t>D</a:t>
            </a:r>
            <a:endParaRPr lang="en-US" altLang="zh-CN"/>
          </a:p>
          <a:p>
            <a:r>
              <a:rPr lang="en-US" altLang="zh-CN"/>
              <a:t>示意图，考察地质过程以及地貌对聚落形成的影响。现实的地质过程应该是距今110万年前，依次形成了四个比较明显的沉积层，后来地层受到挤压上升，形成向斜构造，并伴随断裂发生，沿断裂面左侧继续抬升明显，右侧相对较低区域发育了河流，外力作用以下切侵蚀为主，由于时间相对较长，形成侵蚀宽谷和阶地，在河漫滩处伴随沉积。由于距今2300万年岩层被侵蚀，可以判断河流形成于后，排除A；根据地质过程推断，①地应该为先沉积后侵蚀，排除B；②处地层由下向上明显分为三层，不可能是连续的，排除C；根据河流流向和凹岸侵蚀、凸岸沉积特点，D项正确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en-US" altLang="zh-CN"/>
              <a:t>C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据图可知，甲处为花岗岩，为岩浆冷却凝固形成，岩浆主要来源于地幔的软流层，A错误；据图可知，断层的分布被顶部的砂岩破坏了，因此断层在砂岩之前形成，而花岗岩破坏了砂岩，说明花岗岩在砂岩之后形成，因此花岗岩是在断层之后形成。</a:t>
            </a:r>
            <a:r>
              <a:rPr lang="zh-CN" altLang="en-US"/>
              <a:t>B错误；岩浆侵入会提供高温条件，可能导致接触部位乙处岩石变质，C正确；丙处的溶洞景观是因石灰岩岩体受水的溶蚀作用形成的，D错误。故选C。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【点睛】遇到判定岩层的新老关系或形成时间的早晚，判定的关键是分析岩层所属类型：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1）如果是岩浆岩地层，则应先判定是侵入岩还是喷出岩。如果是侵入岩，则其与其它地层的关系是侵入与被侵入的关系，则被侵入的地层应先于侵入地层存在。如果是喷出岩，则判断时应分析其起点和终点，该喷出岩应晚于起点和终点之间的地层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（2）如果是沉积岩地层，一般我们按照沉积规律：老的在下，新的在上，即先形成的在下，晚形成的在上。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（3）如果是变质岩地层，先观察变质岩地层的存在位置，分析产生变质的原因，一般地，变质岩所需求的高温、高压条件往往是岩浆活动中提供的。故变质岩地层应晚于相应岩浆岩形成。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A、喀斯特地貌典型岩石为石灰岩，从图中可知此地无明显石灰岩分布，故不符合题意；</a:t>
            </a:r>
            <a:endParaRPr lang="zh-CN" altLang="en-US"/>
          </a:p>
          <a:p>
            <a:r>
              <a:rPr lang="zh-CN" altLang="en-US"/>
              <a:t>B、乙地位于山前平原，地势低平，而泥石流多发于山区，故不符合题意；</a:t>
            </a:r>
            <a:endParaRPr lang="zh-CN" altLang="en-US"/>
          </a:p>
          <a:p>
            <a:r>
              <a:rPr lang="zh-CN" altLang="en-US"/>
              <a:t>C、由图例可知，丁村位于砂砾石上，丙村位于黏土上，</a:t>
            </a:r>
            <a:r>
              <a:rPr lang="zh-CN" altLang="en-US" sz="2800"/>
              <a:t>粘土土层厚度大于砂砾石，</a:t>
            </a:r>
            <a:r>
              <a:rPr lang="zh-CN" altLang="en-US"/>
              <a:t>故正确；</a:t>
            </a:r>
            <a:endParaRPr lang="zh-CN" altLang="en-US"/>
          </a:p>
          <a:p>
            <a:r>
              <a:rPr lang="zh-CN" altLang="en-US"/>
              <a:t>D、根据引水渠自北向南的流向以及地下水水位可以排除，故不符合题意．</a:t>
            </a:r>
            <a:endParaRPr lang="zh-CN" altLang="en-US"/>
          </a:p>
          <a:p>
            <a:r>
              <a:rPr lang="zh-CN" altLang="en-US"/>
              <a:t>故选：C．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首先要明白这山是怎样形成的？在图中阶段1可以知道它是由岩浆喷出地表形成的，因此它就是一座火山，火山的形成是岩浆的活动，不是地壳的水平运动，所以A不对。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B岩浆喷出地表形成的岩石是喷出岩，也就是玄武岩，不可能是沉积岩，所以不对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C顶部形态，也就是平顶的形成，观察图2，3，可以看出平顶面积扩大，这应该是由外力作用形成，所以不对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D描述的过程和图示表达的过程相同，所以正确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地质</a:t>
            </a:r>
            <a:r>
              <a:rPr lang="zh-CN" altLang="en-US" u="heavy"/>
              <a:t>剖面图既可以体现静态的结构特征，也可以反映动态的演变过程。正确判读的关键是明确各种地质构造、地壳运动和岩石圈物质循环过程。</a:t>
            </a:r>
            <a:endParaRPr lang="zh-CN" altLang="en-US" u="heavy"/>
          </a:p>
          <a:p>
            <a:r>
              <a:rPr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>
                <a:sym typeface="+mn-ea"/>
              </a:rPr>
              <a:t>）根据地层层序律确定：一般岩层越老，位置越靠下，越新越靠上。</a:t>
            </a:r>
            <a:endParaRPr>
              <a:sym typeface="+mn-ea"/>
            </a:endParaRPr>
          </a:p>
          <a:p>
            <a:r>
              <a:rPr lang="zh-CN" altLang="en-US" u="heavy"/>
              <a:t>如图中</a:t>
            </a:r>
            <a:r>
              <a:rPr lang="en-US" altLang="zh-CN" u="heavy"/>
              <a:t>Ⅲ</a:t>
            </a:r>
            <a:r>
              <a:rPr lang="zh-CN" altLang="en-US" u="heavy"/>
              <a:t>位置靠下，岩层较老，</a:t>
            </a:r>
            <a:r>
              <a:rPr lang="en-US" altLang="zh-CN" u="heavy"/>
              <a:t>Ⅰ</a:t>
            </a:r>
            <a:r>
              <a:rPr lang="zh-CN" altLang="en-US" u="heavy"/>
              <a:t>位置靠上，岩层较新。</a:t>
            </a:r>
            <a:endParaRPr lang="zh-CN" altLang="en-US" u="heavy"/>
          </a:p>
          <a:p>
            <a:r>
              <a:rPr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>
                <a:sym typeface="+mn-ea"/>
              </a:rPr>
              <a:t>）根据岩层的接触关系确定。</a:t>
            </a:r>
            <a:r>
              <a:rPr lang="zh-CN">
                <a:sym typeface="+mn-ea"/>
              </a:rPr>
              <a:t>新形成的岩层破坏了原有岩层。</a:t>
            </a:r>
            <a:r>
              <a:rPr>
                <a:sym typeface="+mn-ea"/>
              </a:rPr>
              <a:t>岩浆岩可以按照其与沉积岩的关系来判断，喷出岩的形成晚于所切穿的岩层，侵入岩晚于其所在的岩层。</a:t>
            </a:r>
            <a:r>
              <a:rPr lang="zh-CN">
                <a:sym typeface="+mn-ea"/>
              </a:rPr>
              <a:t>如图中水平岩层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sym typeface="+mn-ea"/>
              </a:rPr>
              <a:t>沉积岩应该是自下而上堆积而成，越往上越年轻。</a:t>
            </a:r>
            <a:r>
              <a:rPr lang="en-US" altLang="zh-CN">
                <a:sym typeface="+mn-ea"/>
              </a:rPr>
              <a:t>Ⅳ</a:t>
            </a:r>
            <a:r>
              <a:rPr lang="zh-CN" altLang="en-US">
                <a:sym typeface="+mn-ea"/>
              </a:rPr>
              <a:t>岩层将岩层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sym typeface="+mn-ea"/>
              </a:rPr>
              <a:t>破坏了，形成晚于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。而岩层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Ⅱ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，将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Ⅲ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Ⅳ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都破坏了，所以形成晚于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Ⅳ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。</a:t>
            </a:r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地质</a:t>
            </a:r>
            <a:r>
              <a:rPr lang="zh-CN" altLang="en-US" u="heavy"/>
              <a:t>剖面图既可以体现静态的结构特征，也可以反映动态的演变过程。正确判读的关键是明确各种地质构造、地壳运动和岩石圈物质循环过程。</a:t>
            </a:r>
            <a:endParaRPr lang="zh-CN" altLang="en-US" u="heavy"/>
          </a:p>
          <a:p>
            <a:r>
              <a:rPr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>
                <a:sym typeface="+mn-ea"/>
              </a:rPr>
              <a:t>）根据地层层序律确定：一般岩层越老，位置越靠下，越新越靠上。</a:t>
            </a:r>
            <a:endParaRPr>
              <a:sym typeface="+mn-ea"/>
            </a:endParaRPr>
          </a:p>
          <a:p>
            <a:r>
              <a:rPr lang="zh-CN" altLang="en-US" u="heavy"/>
              <a:t>如图中</a:t>
            </a:r>
            <a:r>
              <a:rPr lang="en-US" altLang="zh-CN" u="heavy"/>
              <a:t>Ⅲ</a:t>
            </a:r>
            <a:r>
              <a:rPr lang="zh-CN" altLang="en-US" u="heavy"/>
              <a:t>位置靠下，岩层较老，</a:t>
            </a:r>
            <a:r>
              <a:rPr lang="en-US" altLang="zh-CN" u="heavy"/>
              <a:t>Ⅰ</a:t>
            </a:r>
            <a:r>
              <a:rPr lang="zh-CN" altLang="en-US" u="heavy"/>
              <a:t>位置靠上，岩层较新。</a:t>
            </a:r>
            <a:endParaRPr lang="zh-CN" altLang="en-US" u="heavy"/>
          </a:p>
          <a:p>
            <a:r>
              <a:rPr>
                <a:sym typeface="+mn-ea"/>
              </a:rPr>
              <a:t>（</a:t>
            </a:r>
            <a:r>
              <a:rPr lang="en-US" altLang="zh-CN">
                <a:sym typeface="+mn-ea"/>
              </a:rPr>
              <a:t>2</a:t>
            </a:r>
            <a:r>
              <a:rPr>
                <a:sym typeface="+mn-ea"/>
              </a:rPr>
              <a:t>）根据岩层的接触关系确定。</a:t>
            </a:r>
            <a:r>
              <a:rPr lang="zh-CN">
                <a:sym typeface="+mn-ea"/>
              </a:rPr>
              <a:t>新形成的岩层破坏了原有岩层。</a:t>
            </a:r>
            <a:r>
              <a:rPr>
                <a:sym typeface="+mn-ea"/>
              </a:rPr>
              <a:t>岩浆岩可以按照其与沉积岩的关系来判断，喷出岩的形成晚于所切穿的岩层，侵入岩晚于其所在的岩层。</a:t>
            </a:r>
            <a:r>
              <a:rPr lang="zh-CN">
                <a:sym typeface="+mn-ea"/>
              </a:rPr>
              <a:t>如图中水平岩层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sym typeface="+mn-ea"/>
              </a:rPr>
              <a:t>沉积岩应该是自下而上堆积而成，越往上越年轻。</a:t>
            </a:r>
            <a:r>
              <a:rPr lang="en-US" altLang="zh-CN">
                <a:sym typeface="+mn-ea"/>
              </a:rPr>
              <a:t>Ⅳ</a:t>
            </a:r>
            <a:r>
              <a:rPr lang="zh-CN" altLang="en-US">
                <a:sym typeface="+mn-ea"/>
              </a:rPr>
              <a:t>岩层将岩层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sym typeface="+mn-ea"/>
              </a:rPr>
              <a:t>破坏了，形成晚于</a:t>
            </a:r>
            <a:r>
              <a:rPr lang="en-US" altLang="zh-CN">
                <a:sym typeface="+mn-ea"/>
              </a:rPr>
              <a:t>Ⅲ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。而岩层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Ⅱ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，将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Ⅲ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和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Ⅳ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都破坏了，所以形成晚于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Ⅳ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。</a:t>
            </a:r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）看岩层是否连续，褶皱是由连续的褶曲组成。若连续，看岩层上供为背斜，未侵蚀前多为山岭；下弯为向斜，未侵蚀前为谷地或盆地。</a:t>
            </a:r>
            <a:endParaRPr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）看岩层新老关系，核老翼新为背斜，核新翼老为向斜，这是判断背斜和向斜最可靠的依据。</a:t>
            </a:r>
            <a:endParaRPr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</a:t>
            </a:r>
            <a:r>
              <a:rPr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）看岩层是否受力断裂沿断裂面产生明显的相对位移。</a:t>
            </a:r>
            <a:endParaRPr lang="en-US" altLang="zh-CN" b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pPr>
              <a:lnSpc>
                <a:spcPct val="150000"/>
              </a:lnSpc>
            </a:pPr>
            <a:r>
              <a:rPr>
                <a:latin typeface="+mn-ea"/>
                <a:ea typeface="+mn-ea"/>
                <a:cs typeface="+mn-ea"/>
                <a:sym typeface="+mn-ea"/>
              </a:rPr>
              <a:t>褶皱、断层存在说明经历了地壳的水平（或垂直）运动。</a:t>
            </a:r>
            <a:endParaRPr b="0"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>
                <a:latin typeface="+mn-ea"/>
                <a:ea typeface="+mn-ea"/>
                <a:cs typeface="+mn-ea"/>
                <a:sym typeface="+mn-ea"/>
              </a:rPr>
              <a:t>2</a:t>
            </a:r>
            <a:r>
              <a:rPr>
                <a:latin typeface="+mn-ea"/>
                <a:ea typeface="+mn-ea"/>
                <a:cs typeface="+mn-ea"/>
                <a:sym typeface="+mn-ea"/>
              </a:rPr>
              <a:t>）有沉积岩层或沉积物说明经历了沉积作用且沉积时地势低洼，也可能伴随着下降运动。</a:t>
            </a:r>
            <a:endParaRPr b="0"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>
                <a:latin typeface="+mn-ea"/>
                <a:ea typeface="+mn-ea"/>
                <a:cs typeface="+mn-ea"/>
                <a:sym typeface="+mn-ea"/>
              </a:rPr>
              <a:t>3</a:t>
            </a:r>
            <a:r>
              <a:rPr>
                <a:latin typeface="+mn-ea"/>
                <a:ea typeface="+mn-ea"/>
                <a:cs typeface="+mn-ea"/>
                <a:sym typeface="+mn-ea"/>
              </a:rPr>
              <a:t>）若某个年代的岩层缺失，说明该年代该地区地壳上升没有接受沉积，或者说明该年代地壳下沉形成了沉积层，后来该地壳上升，形成的岩层被侵蚀掉。</a:t>
            </a:r>
            <a:endParaRPr b="0">
              <a:latin typeface="+mn-ea"/>
              <a:ea typeface="+mn-ea"/>
              <a:cs typeface="+mn-ea"/>
            </a:endParaRPr>
          </a:p>
          <a:p>
            <a:endParaRPr lang="zh-CN" altLang="en-US" b="0"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r>
              <a:rPr lang="zh-CN" altLang="en-US"/>
              <a:t>营造地表形态的力量从能量来源看可以分为内力作用和外力作用，内力作用表现形式主要有地壳运动、岩浆活动和变质作用。外力作用主要从风化、侵蚀、搬运和堆积四方面进行，不同的外力源有不同的表现。地壳运动是塑造地表形态的主要内力。依托板块构造学说对宏观地形进行分析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6432557" y="466391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6432557" y="5138952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6432557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1" y="952625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6604000" y="2095441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2075" y="303847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355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867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217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70033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805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5029592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408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405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405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3809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365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3277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3" y="952625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考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04893" y="6921852"/>
            <a:ext cx="2844800" cy="365141"/>
          </a:xfrm>
          <a:prstGeom prst="rect">
            <a:avLst/>
          </a:prstGeom>
        </p:spPr>
        <p:txBody>
          <a:bodyPr/>
          <a:lstStyle/>
          <a:p>
            <a:fld id="{D819A9AE-DFF2-479B-AF37-FAA367F55B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60893" y="6921852"/>
            <a:ext cx="3860800" cy="36514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832893" y="6921852"/>
            <a:ext cx="2844800" cy="365141"/>
          </a:xfrm>
          <a:prstGeom prst="rect">
            <a:avLst/>
          </a:prstGeom>
        </p:spPr>
        <p:txBody>
          <a:bodyPr/>
          <a:lstStyle/>
          <a:p>
            <a:fld id="{3F8935AA-09F9-4C1A-89F2-CB34E0111C49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200425" y="324767"/>
            <a:ext cx="1227336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5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考点三</a:t>
            </a:r>
            <a:endParaRPr lang="zh-CN" altLang="en-US" sz="1865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4064000" y="5716721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625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1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699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1" y="1406699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7498080" y="2194831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1" y="952625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625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625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617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3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350617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0617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tags" Target="../tags/tag150.xml"/><Relationship Id="rId25" Type="http://schemas.openxmlformats.org/officeDocument/2006/relationships/tags" Target="../tags/tag149.xml"/><Relationship Id="rId24" Type="http://schemas.openxmlformats.org/officeDocument/2006/relationships/tags" Target="../tags/tag148.xml"/><Relationship Id="rId23" Type="http://schemas.openxmlformats.org/officeDocument/2006/relationships/tags" Target="../tags/tag147.xml"/><Relationship Id="rId22" Type="http://schemas.openxmlformats.org/officeDocument/2006/relationships/tags" Target="../tags/tag146.xml"/><Relationship Id="rId21" Type="http://schemas.openxmlformats.org/officeDocument/2006/relationships/tags" Target="../tags/tag145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3" y="961517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3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50617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0617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2" Type="http://schemas.openxmlformats.org/officeDocument/2006/relationships/image" Target="../media/image13.jpeg"/><Relationship Id="rId1" Type="http://schemas.openxmlformats.org/officeDocument/2006/relationships/tags" Target="../tags/tag16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8.xml"/><Relationship Id="rId2" Type="http://schemas.openxmlformats.org/officeDocument/2006/relationships/image" Target="../media/image13.jpeg"/><Relationship Id="rId1" Type="http://schemas.openxmlformats.org/officeDocument/2006/relationships/tags" Target="../tags/tag16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0.xml"/><Relationship Id="rId2" Type="http://schemas.openxmlformats.org/officeDocument/2006/relationships/image" Target="../media/image10.jpeg"/><Relationship Id="rId1" Type="http://schemas.openxmlformats.org/officeDocument/2006/relationships/tags" Target="../tags/tag16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2.xml"/><Relationship Id="rId2" Type="http://schemas.openxmlformats.org/officeDocument/2006/relationships/image" Target="../media/image10.jpeg"/><Relationship Id="rId1" Type="http://schemas.openxmlformats.org/officeDocument/2006/relationships/tags" Target="../tags/tag17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4.xml"/><Relationship Id="rId2" Type="http://schemas.openxmlformats.org/officeDocument/2006/relationships/image" Target="../media/image28.jpeg"/><Relationship Id="rId1" Type="http://schemas.openxmlformats.org/officeDocument/2006/relationships/tags" Target="../tags/tag17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8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0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702685" y="3465195"/>
            <a:ext cx="7908290" cy="1467485"/>
          </a:xfrm>
        </p:spPr>
        <p:txBody>
          <a:bodyPr>
            <a:normAutofit/>
          </a:bodyPr>
          <a:lstStyle/>
          <a:p>
            <a:pPr algn="r"/>
            <a:r>
              <a:rPr lang="en-US" altLang="zh-CN" sz="311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3110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读地质示意图 识地貌成因</a:t>
            </a:r>
            <a:endParaRPr lang="zh-CN" altLang="en-US" sz="3110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4"/>
            <a:ext cx="5458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高三年级地理</a:t>
            </a:r>
            <a:r>
              <a:rPr lang="zh-CN" altLang="en-US" sz="32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29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北京市和平街第一中学   马卫华</a:t>
            </a:r>
            <a:endParaRPr lang="zh-CN" altLang="en-US" sz="2665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4"/>
          <p:cNvSpPr>
            <a:spLocks noGrp="1"/>
          </p:cNvSpPr>
          <p:nvPr/>
        </p:nvSpPr>
        <p:spPr>
          <a:xfrm>
            <a:off x="3702050" y="2605405"/>
            <a:ext cx="8245475" cy="146748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fontScale="9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u="none" strike="noStrike" kern="1200" cap="none" spc="6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algn="ctr"/>
            <a:r>
              <a:rPr lang="zh-CN" altLang="en-US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地壳运动规律的理解与运用</a:t>
            </a:r>
            <a:endParaRPr lang="zh-CN" altLang="en-US" b="1" spc="3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1"/>
          <p:cNvSpPr>
            <a:spLocks noGrp="1"/>
          </p:cNvSpPr>
          <p:nvPr/>
        </p:nvSpPr>
        <p:spPr>
          <a:xfrm>
            <a:off x="803487" y="1251373"/>
            <a:ext cx="4367107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665"/>
              <a:t>2.</a:t>
            </a:r>
            <a:r>
              <a:rPr sz="2665"/>
              <a:t>地质构造的判断方法</a:t>
            </a:r>
            <a:endParaRPr sz="2665"/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5934287" y="1484207"/>
            <a:ext cx="5455920" cy="42164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sz="2400" b="0">
                <a:latin typeface="+mn-ea"/>
                <a:ea typeface="+mn-ea"/>
                <a:cs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</a:rPr>
              <a:t>1</a:t>
            </a:r>
            <a:r>
              <a:rPr sz="2400" b="0">
                <a:latin typeface="+mn-ea"/>
                <a:ea typeface="+mn-ea"/>
                <a:cs typeface="+mn-ea"/>
              </a:rPr>
              <a:t>）看</a:t>
            </a:r>
            <a:r>
              <a:rPr sz="2400" b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岩层是否连续</a:t>
            </a:r>
            <a:r>
              <a:rPr sz="2400" b="0">
                <a:latin typeface="+mn-ea"/>
                <a:ea typeface="+mn-ea"/>
                <a:cs typeface="+mn-ea"/>
              </a:rPr>
              <a:t>，褶皱是由连续的褶曲组成。若连续，看岩层上拱为背斜，未侵蚀前多为山岭；下弯为向斜，未侵蚀前为谷地或盆地。</a:t>
            </a:r>
            <a:endParaRPr sz="2400" b="0">
              <a:latin typeface="+mn-ea"/>
              <a:ea typeface="+mn-ea"/>
              <a:cs typeface="+mn-ea"/>
            </a:endParaRPr>
          </a:p>
          <a:p>
            <a:r>
              <a:rPr sz="2400" b="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  <a:sym typeface="+mn-ea"/>
              </a:rPr>
              <a:t>2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）看</a:t>
            </a:r>
            <a:r>
              <a:rPr sz="2400" b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岩层新老关系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，核老翼新为背斜，核新翼老为向斜，这是判断背斜和向斜最可靠的依据。</a:t>
            </a:r>
            <a:endParaRPr sz="2400" b="0">
              <a:latin typeface="+mn-ea"/>
              <a:ea typeface="+mn-ea"/>
              <a:cs typeface="+mn-ea"/>
              <a:sym typeface="+mn-ea"/>
            </a:endParaRPr>
          </a:p>
          <a:p>
            <a:r>
              <a:rPr sz="2400" b="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  <a:sym typeface="+mn-ea"/>
              </a:rPr>
              <a:t>3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）看岩层是否受力断裂沿断裂面产生明显的相对位移。若只有破裂无位移，只能是断裂而不是断层。</a:t>
            </a:r>
            <a:endParaRPr sz="2400" b="0">
              <a:latin typeface="+mn-ea"/>
              <a:ea typeface="+mn-ea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0585" t="7032" r="24043"/>
          <a:stretch>
            <a:fillRect/>
          </a:stretch>
        </p:blipFill>
        <p:spPr>
          <a:xfrm rot="16200000">
            <a:off x="1861820" y="1124585"/>
            <a:ext cx="2458720" cy="5504815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/>
        </p:nvSpPr>
        <p:spPr>
          <a:xfrm>
            <a:off x="1822238" y="5106882"/>
            <a:ext cx="3347720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sz="2400"/>
              <a:t>褶皱和断层构造</a:t>
            </a:r>
            <a:r>
              <a:rPr sz="2400"/>
              <a:t>示意图</a:t>
            </a:r>
            <a:endParaRPr sz="2400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1"/>
          <p:cNvSpPr>
            <a:spLocks noGrp="1"/>
          </p:cNvSpPr>
          <p:nvPr/>
        </p:nvSpPr>
        <p:spPr>
          <a:xfrm>
            <a:off x="803487" y="1251373"/>
            <a:ext cx="5762413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665"/>
              <a:t>3.</a:t>
            </a:r>
            <a:r>
              <a:rPr sz="2665"/>
              <a:t>地壳运动性质的判断方法</a:t>
            </a:r>
            <a:endParaRPr sz="2665"/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5843905" y="1461135"/>
            <a:ext cx="6223000" cy="4832985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fontScale="90000" lnSpcReduction="1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665" b="0">
                <a:latin typeface="+mn-ea"/>
                <a:ea typeface="+mn-ea"/>
                <a:cs typeface="+mn-ea"/>
              </a:rPr>
              <a:t>（1</a:t>
            </a:r>
            <a:r>
              <a:rPr sz="2665" b="0">
                <a:latin typeface="+mn-ea"/>
                <a:ea typeface="+mn-ea"/>
                <a:cs typeface="+mn-ea"/>
              </a:rPr>
              <a:t>）褶皱、断层存在说明经历了地壳运动。</a:t>
            </a:r>
            <a:endParaRPr sz="2665" b="0"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sz="2665" b="0">
                <a:latin typeface="+mn-ea"/>
                <a:ea typeface="+mn-ea"/>
                <a:cs typeface="+mn-ea"/>
              </a:rPr>
              <a:t>（</a:t>
            </a:r>
            <a:r>
              <a:rPr lang="en-US" altLang="zh-CN" sz="2665" b="0">
                <a:latin typeface="+mn-ea"/>
                <a:ea typeface="+mn-ea"/>
                <a:cs typeface="+mn-ea"/>
              </a:rPr>
              <a:t>2</a:t>
            </a:r>
            <a:r>
              <a:rPr sz="2665" b="0">
                <a:latin typeface="+mn-ea"/>
                <a:ea typeface="+mn-ea"/>
                <a:cs typeface="+mn-ea"/>
              </a:rPr>
              <a:t>）有沉积岩层或沉积物说明经历了沉积作用且沉积时地势低洼，也可能伴随着下降运动。</a:t>
            </a:r>
            <a:endParaRPr sz="2665" b="0">
              <a:latin typeface="+mn-ea"/>
              <a:ea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sz="2665" b="0">
                <a:latin typeface="+mn-ea"/>
                <a:ea typeface="+mn-ea"/>
                <a:cs typeface="+mn-ea"/>
              </a:rPr>
              <a:t>（</a:t>
            </a:r>
            <a:r>
              <a:rPr lang="en-US" altLang="zh-CN" sz="2665" b="0">
                <a:latin typeface="+mn-ea"/>
                <a:ea typeface="+mn-ea"/>
                <a:cs typeface="+mn-ea"/>
              </a:rPr>
              <a:t>3</a:t>
            </a:r>
            <a:r>
              <a:rPr sz="2665" b="0">
                <a:latin typeface="+mn-ea"/>
                <a:ea typeface="+mn-ea"/>
                <a:cs typeface="+mn-ea"/>
              </a:rPr>
              <a:t>）若某个年代的岩层缺失，说明该年代该地区地壳上升没有接受沉积，或者说明该年代地壳下沉形成了沉积层，后来该地壳上升，形成的岩层被侵蚀掉。</a:t>
            </a:r>
            <a:endParaRPr sz="2665" b="0">
              <a:latin typeface="+mn-ea"/>
              <a:ea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0585" t="7032" r="24043"/>
          <a:stretch>
            <a:fillRect/>
          </a:stretch>
        </p:blipFill>
        <p:spPr>
          <a:xfrm rot="16200000">
            <a:off x="1699260" y="842645"/>
            <a:ext cx="2458720" cy="5504815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659678" y="4824942"/>
            <a:ext cx="3347720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sz="2400"/>
              <a:t>褶皱和断层构造</a:t>
            </a:r>
            <a:r>
              <a:rPr sz="2400"/>
              <a:t>示意图</a:t>
            </a:r>
            <a:endParaRPr sz="2400"/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7107" y="688340"/>
            <a:ext cx="10852573" cy="673947"/>
          </a:xfrm>
        </p:spPr>
        <p:txBody>
          <a:bodyPr>
            <a:normAutofit/>
          </a:bodyPr>
          <a:p>
            <a:r>
              <a:rPr lang="zh-CN" altLang="en-US" sz="2665"/>
              <a:t>考点</a:t>
            </a:r>
            <a:r>
              <a:rPr lang="en-US" altLang="zh-CN" sz="2665"/>
              <a:t>1</a:t>
            </a:r>
            <a:r>
              <a:rPr sz="2665"/>
              <a:t>：内外力</a:t>
            </a:r>
            <a:r>
              <a:rPr sz="2665"/>
              <a:t>作用与地貌成因</a:t>
            </a:r>
            <a:endParaRPr sz="2665"/>
          </a:p>
        </p:txBody>
      </p:sp>
      <p:pic>
        <p:nvPicPr>
          <p:cNvPr id="3" name="图片 4" descr="textimage0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08667" y="1822873"/>
            <a:ext cx="8238913" cy="4754033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1410547" y="2768600"/>
            <a:ext cx="1501987" cy="8001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山地的形成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8599593" y="2733040"/>
            <a:ext cx="1247987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河流</a:t>
            </a:r>
            <a:endParaRPr sz="2400">
              <a:solidFill>
                <a:srgbClr val="FF0000"/>
              </a:solidFill>
            </a:endParaRPr>
          </a:p>
          <a:p>
            <a:pPr algn="ctr"/>
            <a:r>
              <a:rPr sz="2400">
                <a:solidFill>
                  <a:srgbClr val="FF0000"/>
                </a:solidFill>
              </a:rPr>
              <a:t>地貌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70485"/>
            <a:ext cx="10852150" cy="10274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960"/>
              <a:t>考 点 梳 理</a:t>
            </a:r>
            <a:endParaRPr lang="zh-CN" altLang="en-US" sz="296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95" y="2454275"/>
            <a:ext cx="1088390" cy="11982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695" y="2247265"/>
            <a:ext cx="2035810" cy="8394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695" y="3086735"/>
            <a:ext cx="2051685" cy="82994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3037628" y="5505450"/>
            <a:ext cx="1247987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岩浆岩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285615" y="5505450"/>
            <a:ext cx="148272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变质岩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7293610" y="5741670"/>
            <a:ext cx="148272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沉积</a:t>
            </a:r>
            <a:r>
              <a:rPr sz="2400">
                <a:solidFill>
                  <a:srgbClr val="FF0000"/>
                </a:solidFill>
              </a:rPr>
              <a:t>岩</a:t>
            </a:r>
            <a:endParaRPr sz="24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483447" y="1012613"/>
            <a:ext cx="10852573" cy="673947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2665"/>
              <a:t>考点</a:t>
            </a:r>
            <a:r>
              <a:rPr lang="en-US" altLang="zh-CN" sz="2665"/>
              <a:t>2</a:t>
            </a:r>
            <a:r>
              <a:rPr sz="2665"/>
              <a:t>：岩石圈物质循环</a:t>
            </a:r>
            <a:endParaRPr sz="2665"/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669713" y="73660"/>
            <a:ext cx="10852573" cy="1075267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665"/>
              <a:t>知识点梳理</a:t>
            </a:r>
            <a:endParaRPr sz="2665"/>
          </a:p>
        </p:txBody>
      </p:sp>
      <p:pic>
        <p:nvPicPr>
          <p:cNvPr id="6" name="图片 3" descr="textimage33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748280" y="1686560"/>
            <a:ext cx="5773420" cy="487426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6328833" y="1382607"/>
            <a:ext cx="261281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花岗岩、玄武岩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269240" y="5316220"/>
            <a:ext cx="2479040" cy="13690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砂岩、砾岩、页岩、石灰岩</a:t>
            </a:r>
            <a:endParaRPr sz="2400">
              <a:solidFill>
                <a:srgbClr val="FF0000"/>
              </a:solidFill>
            </a:endParaRPr>
          </a:p>
          <a:p>
            <a:pPr algn="ctr"/>
            <a:r>
              <a:rPr sz="2400">
                <a:solidFill>
                  <a:srgbClr val="FF0000"/>
                </a:solidFill>
              </a:rPr>
              <a:t>化石、层理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8521700" y="5123180"/>
            <a:ext cx="169333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大理岩</a:t>
            </a:r>
            <a:endParaRPr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3"/>
          <p:cNvSpPr>
            <a:spLocks noGrp="1"/>
          </p:cNvSpPr>
          <p:nvPr/>
        </p:nvSpPr>
        <p:spPr>
          <a:xfrm>
            <a:off x="2407285" y="369570"/>
            <a:ext cx="8139430" cy="5829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sz="2800"/>
              <a:t>思路方法迁移应用</a:t>
            </a:r>
            <a:endParaRPr sz="2800"/>
          </a:p>
        </p:txBody>
      </p:sp>
      <p:pic>
        <p:nvPicPr>
          <p:cNvPr id="12" name="图片 6" descr="图4 河谷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93645" y="2282190"/>
            <a:ext cx="6841490" cy="3321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64210" y="1370330"/>
            <a:ext cx="11282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sz="2400">
                <a:latin typeface="+mn-ea"/>
                <a:ea typeface="+mn-ea"/>
                <a:cs typeface="+mn-ea"/>
                <a:sym typeface="+mn-ea"/>
              </a:rPr>
              <a:t>2014</a:t>
            </a:r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年京卷）</a:t>
            </a:r>
            <a:r>
              <a:rPr sz="2400">
                <a:latin typeface="+mn-ea"/>
                <a:ea typeface="+mn-ea"/>
                <a:cs typeface="+mn-ea"/>
              </a:rPr>
              <a:t>图示某河谷断面经历的一次洪水过程。读图，回答第</a:t>
            </a:r>
            <a:r>
              <a:rPr lang="en-US" sz="2400">
                <a:latin typeface="+mn-ea"/>
                <a:ea typeface="+mn-ea"/>
                <a:cs typeface="+mn-ea"/>
              </a:rPr>
              <a:t>1</a:t>
            </a:r>
            <a:r>
              <a:rPr sz="2400">
                <a:latin typeface="+mn-ea"/>
                <a:ea typeface="+mn-ea"/>
                <a:cs typeface="+mn-ea"/>
              </a:rPr>
              <a:t>、</a:t>
            </a:r>
            <a:r>
              <a:rPr lang="en-US" sz="2400">
                <a:latin typeface="+mn-ea"/>
                <a:ea typeface="+mn-ea"/>
                <a:cs typeface="+mn-ea"/>
              </a:rPr>
              <a:t>2</a:t>
            </a:r>
            <a:r>
              <a:rPr sz="2400">
                <a:latin typeface="+mn-ea"/>
                <a:ea typeface="+mn-ea"/>
                <a:cs typeface="+mn-ea"/>
              </a:rPr>
              <a:t>题。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3125" y="5441950"/>
            <a:ext cx="104451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1.</a:t>
            </a:r>
            <a:r>
              <a:rPr sz="2400">
                <a:latin typeface="+mn-ea"/>
                <a:ea typeface="+mn-ea"/>
                <a:cs typeface="+mn-ea"/>
              </a:rPr>
              <a:t>该河谷</a:t>
            </a:r>
            <a:endParaRPr sz="2400">
              <a:latin typeface="+mn-ea"/>
              <a:ea typeface="+mn-ea"/>
              <a:cs typeface="+mn-ea"/>
            </a:endParaRPr>
          </a:p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A.</a:t>
            </a:r>
            <a:r>
              <a:rPr sz="2400">
                <a:latin typeface="+mn-ea"/>
                <a:ea typeface="+mn-ea"/>
                <a:cs typeface="+mn-ea"/>
              </a:rPr>
              <a:t>岩层①比岩层②形成年代早    </a:t>
            </a:r>
            <a:r>
              <a:rPr lang="en-US" sz="2400">
                <a:latin typeface="+mn-ea"/>
                <a:ea typeface="+mn-ea"/>
                <a:cs typeface="+mn-ea"/>
              </a:rPr>
              <a:t>B.</a:t>
            </a:r>
            <a:r>
              <a:rPr sz="2400">
                <a:latin typeface="+mn-ea"/>
                <a:ea typeface="+mn-ea"/>
                <a:cs typeface="+mn-ea"/>
              </a:rPr>
              <a:t>岩层②比岩层①易受侵蚀</a:t>
            </a:r>
            <a:endParaRPr sz="2400">
              <a:latin typeface="+mn-ea"/>
              <a:ea typeface="+mn-ea"/>
              <a:cs typeface="+mn-ea"/>
            </a:endParaRPr>
          </a:p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C.</a:t>
            </a:r>
            <a:r>
              <a:rPr sz="2400">
                <a:latin typeface="+mn-ea"/>
                <a:ea typeface="+mn-ea"/>
                <a:cs typeface="+mn-ea"/>
              </a:rPr>
              <a:t>是断层上发育形成的向斜谷     </a:t>
            </a:r>
            <a:r>
              <a:rPr lang="en-US" sz="2400">
                <a:latin typeface="+mn-ea"/>
                <a:ea typeface="+mn-ea"/>
                <a:cs typeface="+mn-ea"/>
              </a:rPr>
              <a:t>D.</a:t>
            </a:r>
            <a:r>
              <a:rPr sz="2400">
                <a:latin typeface="+mn-ea"/>
                <a:ea typeface="+mn-ea"/>
                <a:cs typeface="+mn-ea"/>
              </a:rPr>
              <a:t>呈“V”型，适宜修建水库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0034905" y="5441950"/>
            <a:ext cx="169333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A</a:t>
            </a:r>
            <a:endParaRPr lang="en-US" altLang="zh-CN" sz="2400">
              <a:solidFill>
                <a:srgbClr val="FF0000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613150" y="6221095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444740" y="625348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553325" y="664083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266565" y="6634480"/>
            <a:ext cx="972185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>
            <a:off x="5737860" y="3771265"/>
            <a:ext cx="182880" cy="283210"/>
          </a:xfrm>
          <a:custGeom>
            <a:avLst/>
            <a:gdLst>
              <a:gd name="connisteX0" fmla="*/ 85058 w 182848"/>
              <a:gd name="connsiteY0" fmla="*/ 0 h 283210"/>
              <a:gd name="connisteX1" fmla="*/ 41878 w 182848"/>
              <a:gd name="connsiteY1" fmla="*/ 130810 h 283210"/>
              <a:gd name="connisteX2" fmla="*/ 8858 w 182848"/>
              <a:gd name="connsiteY2" fmla="*/ 250825 h 283210"/>
              <a:gd name="connisteX3" fmla="*/ 182848 w 182848"/>
              <a:gd name="connsiteY3" fmla="*/ 283210 h 2832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82849" h="283210">
                <a:moveTo>
                  <a:pt x="85059" y="0"/>
                </a:moveTo>
                <a:cubicBezTo>
                  <a:pt x="76804" y="23495"/>
                  <a:pt x="57119" y="80645"/>
                  <a:pt x="41879" y="130810"/>
                </a:cubicBezTo>
                <a:cubicBezTo>
                  <a:pt x="26639" y="180975"/>
                  <a:pt x="-19081" y="220345"/>
                  <a:pt x="8859" y="250825"/>
                </a:cubicBezTo>
                <a:cubicBezTo>
                  <a:pt x="36799" y="281305"/>
                  <a:pt x="147289" y="279400"/>
                  <a:pt x="182849" y="2832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3"/>
          <p:cNvSpPr>
            <a:spLocks noGrp="1"/>
          </p:cNvSpPr>
          <p:nvPr/>
        </p:nvSpPr>
        <p:spPr>
          <a:xfrm>
            <a:off x="2407285" y="369570"/>
            <a:ext cx="8139430" cy="5829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sz="2800"/>
              <a:t>思路方法迁移应用</a:t>
            </a:r>
            <a:endParaRPr sz="2800"/>
          </a:p>
        </p:txBody>
      </p:sp>
      <p:pic>
        <p:nvPicPr>
          <p:cNvPr id="12" name="图片 6" descr="图4 河谷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97430" y="2120265"/>
            <a:ext cx="6841490" cy="33216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14350" y="5441950"/>
            <a:ext cx="114998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2.</a:t>
            </a:r>
            <a:r>
              <a:rPr sz="2400">
                <a:latin typeface="+mn-ea"/>
                <a:ea typeface="+mn-ea"/>
                <a:cs typeface="+mn-ea"/>
              </a:rPr>
              <a:t>本次洪水</a:t>
            </a:r>
            <a:endParaRPr sz="2400">
              <a:latin typeface="+mn-ea"/>
              <a:ea typeface="+mn-ea"/>
              <a:cs typeface="+mn-ea"/>
            </a:endParaRPr>
          </a:p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A</a:t>
            </a:r>
            <a:r>
              <a:rPr lang="en-US" altLang="zh-CN" sz="2400">
                <a:latin typeface="+mn-ea"/>
                <a:ea typeface="+mn-ea"/>
                <a:cs typeface="+mn-ea"/>
              </a:rPr>
              <a:t>.</a:t>
            </a:r>
            <a:r>
              <a:rPr sz="2400">
                <a:latin typeface="+mn-ea"/>
                <a:ea typeface="+mn-ea"/>
                <a:cs typeface="+mn-ea"/>
              </a:rPr>
              <a:t>水位上升时，河流搬运作用减弱    </a:t>
            </a:r>
            <a:r>
              <a:rPr lang="en-US" sz="2400">
                <a:latin typeface="+mn-ea"/>
                <a:ea typeface="+mn-ea"/>
                <a:cs typeface="+mn-ea"/>
              </a:rPr>
              <a:t>B.</a:t>
            </a:r>
            <a:r>
              <a:rPr sz="2400">
                <a:latin typeface="+mn-ea"/>
                <a:ea typeface="+mn-ea"/>
                <a:cs typeface="+mn-ea"/>
              </a:rPr>
              <a:t>水位下降时，河流含沙量增加</a:t>
            </a:r>
            <a:endParaRPr sz="2400">
              <a:latin typeface="+mn-ea"/>
              <a:ea typeface="+mn-ea"/>
              <a:cs typeface="+mn-ea"/>
            </a:endParaRPr>
          </a:p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C.</a:t>
            </a:r>
            <a:r>
              <a:rPr sz="2400">
                <a:latin typeface="+mn-ea"/>
                <a:ea typeface="+mn-ea"/>
                <a:cs typeface="+mn-ea"/>
              </a:rPr>
              <a:t>流量增大时，河流堆积作用增强    </a:t>
            </a:r>
            <a:r>
              <a:rPr lang="en-US" sz="2400">
                <a:latin typeface="+mn-ea"/>
                <a:ea typeface="+mn-ea"/>
                <a:cs typeface="+mn-ea"/>
              </a:rPr>
              <a:t>D.</a:t>
            </a:r>
            <a:r>
              <a:rPr sz="2400">
                <a:latin typeface="+mn-ea"/>
                <a:ea typeface="+mn-ea"/>
                <a:cs typeface="+mn-ea"/>
              </a:rPr>
              <a:t>河流侵蚀作用使河床加宽变深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4210" y="1370330"/>
            <a:ext cx="11282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sz="2400">
                <a:latin typeface="+mn-ea"/>
                <a:ea typeface="+mn-ea"/>
                <a:cs typeface="+mn-ea"/>
                <a:sym typeface="+mn-ea"/>
              </a:rPr>
              <a:t>2014</a:t>
            </a:r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年京卷）</a:t>
            </a:r>
            <a:r>
              <a:rPr sz="2400">
                <a:latin typeface="+mn-ea"/>
                <a:ea typeface="+mn-ea"/>
                <a:cs typeface="+mn-ea"/>
              </a:rPr>
              <a:t>图示某河谷断面经历的一次洪水过程。读图，回答第</a:t>
            </a:r>
            <a:r>
              <a:rPr lang="en-US" sz="2400">
                <a:latin typeface="+mn-ea"/>
                <a:ea typeface="+mn-ea"/>
                <a:cs typeface="+mn-ea"/>
              </a:rPr>
              <a:t>1</a:t>
            </a:r>
            <a:r>
              <a:rPr sz="2400">
                <a:latin typeface="+mn-ea"/>
                <a:ea typeface="+mn-ea"/>
                <a:cs typeface="+mn-ea"/>
              </a:rPr>
              <a:t>、</a:t>
            </a:r>
            <a:r>
              <a:rPr lang="en-US" sz="2400">
                <a:latin typeface="+mn-ea"/>
                <a:ea typeface="+mn-ea"/>
                <a:cs typeface="+mn-ea"/>
              </a:rPr>
              <a:t>2</a:t>
            </a:r>
            <a:r>
              <a:rPr sz="2400">
                <a:latin typeface="+mn-ea"/>
                <a:ea typeface="+mn-ea"/>
                <a:cs typeface="+mn-ea"/>
              </a:rPr>
              <a:t>题。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0034905" y="5441950"/>
            <a:ext cx="169333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967345" y="625348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3460750" y="623189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384550" y="664083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869555" y="664083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3"/>
          <p:cNvSpPr>
            <a:spLocks noGrp="1"/>
          </p:cNvSpPr>
          <p:nvPr/>
        </p:nvSpPr>
        <p:spPr>
          <a:xfrm>
            <a:off x="2407285" y="369570"/>
            <a:ext cx="8139430" cy="5829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sz="2800"/>
              <a:t>思路方法迁移应用</a:t>
            </a:r>
            <a:endParaRPr sz="2800"/>
          </a:p>
        </p:txBody>
      </p:sp>
      <p:sp>
        <p:nvSpPr>
          <p:cNvPr id="4" name="文本框 3"/>
          <p:cNvSpPr txBox="1"/>
          <p:nvPr/>
        </p:nvSpPr>
        <p:spPr>
          <a:xfrm>
            <a:off x="663998" y="1370330"/>
            <a:ext cx="105003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>
                <a:latin typeface="+mn-ea"/>
                <a:ea typeface="+mn-ea"/>
                <a:cs typeface="+mn-ea"/>
              </a:rPr>
              <a:t>（</a:t>
            </a:r>
            <a:r>
              <a:rPr lang="en-US" sz="2400">
                <a:latin typeface="+mn-ea"/>
                <a:ea typeface="+mn-ea"/>
                <a:cs typeface="+mn-ea"/>
              </a:rPr>
              <a:t>2011</a:t>
            </a:r>
            <a:r>
              <a:rPr lang="zh-CN" altLang="en-US" sz="2400">
                <a:latin typeface="+mn-ea"/>
                <a:ea typeface="+mn-ea"/>
                <a:cs typeface="+mn-ea"/>
              </a:rPr>
              <a:t>年京卷）</a:t>
            </a:r>
            <a:r>
              <a:rPr sz="2400">
                <a:latin typeface="+mn-ea"/>
                <a:ea typeface="+mn-ea"/>
                <a:cs typeface="+mn-ea"/>
              </a:rPr>
              <a:t>图为地处北纬50°附近欧洲中部的某聚落局部地区示意图。读图，回答第</a:t>
            </a:r>
            <a:r>
              <a:rPr lang="en-US" sz="2400">
                <a:latin typeface="+mn-ea"/>
                <a:ea typeface="+mn-ea"/>
                <a:cs typeface="+mn-ea"/>
              </a:rPr>
              <a:t>3</a:t>
            </a:r>
            <a:r>
              <a:rPr lang="zh-CN" altLang="en-US" sz="2400">
                <a:latin typeface="+mn-ea"/>
                <a:ea typeface="+mn-ea"/>
                <a:cs typeface="+mn-ea"/>
              </a:rPr>
              <a:t>、</a:t>
            </a:r>
            <a:r>
              <a:rPr lang="en-US" altLang="zh-CN" sz="2400">
                <a:latin typeface="+mn-ea"/>
                <a:ea typeface="+mn-ea"/>
                <a:cs typeface="+mn-ea"/>
              </a:rPr>
              <a:t>4</a:t>
            </a:r>
            <a:r>
              <a:rPr sz="2400">
                <a:latin typeface="+mn-ea"/>
                <a:ea typeface="+mn-ea"/>
                <a:cs typeface="+mn-ea"/>
              </a:rPr>
              <a:t>题。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4350" y="5441950"/>
            <a:ext cx="114998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3.</a:t>
            </a:r>
            <a:r>
              <a:rPr lang="zh-CN" altLang="en-US" sz="2400">
                <a:latin typeface="+mn-ea"/>
                <a:ea typeface="+mn-ea"/>
                <a:cs typeface="+mn-ea"/>
              </a:rPr>
              <a:t>图中</a:t>
            </a:r>
            <a:endParaRPr lang="en-US" sz="2400">
              <a:latin typeface="+mn-ea"/>
              <a:ea typeface="+mn-ea"/>
              <a:cs typeface="+mn-ea"/>
            </a:endParaRPr>
          </a:p>
          <a:p>
            <a:pPr indent="266700"/>
            <a:r>
              <a:rPr sz="2400">
                <a:latin typeface="+mn-ea"/>
                <a:ea typeface="+mn-ea"/>
                <a:cs typeface="+mn-ea"/>
              </a:rPr>
              <a:t>A.河流形成于距今2300万年前  B.①处经历了先侵蚀后沉积过程</a:t>
            </a:r>
            <a:endParaRPr sz="2400">
              <a:latin typeface="+mn-ea"/>
              <a:ea typeface="+mn-ea"/>
              <a:cs typeface="+mn-ea"/>
            </a:endParaRPr>
          </a:p>
          <a:p>
            <a:pPr indent="266700"/>
            <a:r>
              <a:rPr sz="2400">
                <a:latin typeface="+mn-ea"/>
                <a:ea typeface="+mn-ea"/>
                <a:cs typeface="+mn-ea"/>
              </a:rPr>
              <a:t>C.②处底层由下到上是连续的   D.河流③处左岸侵蚀，右岸堆积</a:t>
            </a:r>
            <a:endParaRPr sz="2400">
              <a:latin typeface="+mn-ea"/>
              <a:ea typeface="+mn-ea"/>
              <a:cs typeface="+mn-ea"/>
            </a:endParaRPr>
          </a:p>
        </p:txBody>
      </p:sp>
      <p:pic>
        <p:nvPicPr>
          <p:cNvPr id="8" name="图片 2" descr="weimar（8题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9780" y="2117090"/>
            <a:ext cx="6515100" cy="30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10034905" y="5441950"/>
            <a:ext cx="169333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D</a:t>
            </a:r>
            <a:endParaRPr lang="en-US" altLang="zh-CN" sz="2400">
              <a:solidFill>
                <a:srgbClr val="FF000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079750" y="623189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976745" y="6275070"/>
            <a:ext cx="1712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2407285" y="6634480"/>
            <a:ext cx="2316480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617335" y="6640830"/>
            <a:ext cx="270002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3"/>
          <p:cNvSpPr>
            <a:spLocks noGrp="1"/>
          </p:cNvSpPr>
          <p:nvPr/>
        </p:nvSpPr>
        <p:spPr>
          <a:xfrm>
            <a:off x="2407285" y="369570"/>
            <a:ext cx="8139430" cy="5829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1800" b="1" u="none" strike="noStrike" kern="1200" cap="none" spc="200" normalizeH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sz="2800"/>
              <a:t>思路方法迁移应用</a:t>
            </a:r>
            <a:endParaRPr sz="2800"/>
          </a:p>
        </p:txBody>
      </p:sp>
      <p:sp>
        <p:nvSpPr>
          <p:cNvPr id="4" name="文本框 3"/>
          <p:cNvSpPr txBox="1"/>
          <p:nvPr/>
        </p:nvSpPr>
        <p:spPr>
          <a:xfrm>
            <a:off x="663998" y="1370330"/>
            <a:ext cx="105003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>
                <a:latin typeface="+mn-ea"/>
                <a:ea typeface="+mn-ea"/>
                <a:cs typeface="+mn-ea"/>
              </a:rPr>
              <a:t>（</a:t>
            </a:r>
            <a:r>
              <a:rPr lang="en-US" sz="2400">
                <a:latin typeface="+mn-ea"/>
                <a:ea typeface="+mn-ea"/>
                <a:cs typeface="+mn-ea"/>
              </a:rPr>
              <a:t>2011</a:t>
            </a:r>
            <a:r>
              <a:rPr lang="zh-CN" altLang="en-US" sz="2400">
                <a:latin typeface="+mn-ea"/>
                <a:ea typeface="+mn-ea"/>
                <a:cs typeface="+mn-ea"/>
              </a:rPr>
              <a:t>年京卷）</a:t>
            </a:r>
            <a:r>
              <a:rPr sz="2400">
                <a:latin typeface="+mn-ea"/>
                <a:ea typeface="+mn-ea"/>
                <a:cs typeface="+mn-ea"/>
              </a:rPr>
              <a:t>图为地处北纬50°附近欧洲中部的某聚落局部地区示意图。读图，回答第</a:t>
            </a:r>
            <a:r>
              <a:rPr lang="en-US" sz="2400">
                <a:latin typeface="+mn-ea"/>
                <a:ea typeface="+mn-ea"/>
                <a:cs typeface="+mn-ea"/>
              </a:rPr>
              <a:t>3</a:t>
            </a:r>
            <a:r>
              <a:rPr lang="zh-CN" altLang="en-US" sz="2400">
                <a:latin typeface="+mn-ea"/>
                <a:ea typeface="+mn-ea"/>
                <a:cs typeface="+mn-ea"/>
              </a:rPr>
              <a:t>、</a:t>
            </a:r>
            <a:r>
              <a:rPr lang="en-US" altLang="zh-CN" sz="2400">
                <a:latin typeface="+mn-ea"/>
                <a:ea typeface="+mn-ea"/>
                <a:cs typeface="+mn-ea"/>
              </a:rPr>
              <a:t>4</a:t>
            </a:r>
            <a:r>
              <a:rPr sz="2400">
                <a:latin typeface="+mn-ea"/>
                <a:ea typeface="+mn-ea"/>
                <a:cs typeface="+mn-ea"/>
              </a:rPr>
              <a:t>题。</a:t>
            </a:r>
            <a:endParaRPr sz="2400">
              <a:latin typeface="+mn-ea"/>
              <a:ea typeface="+mn-ea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4350" y="5441950"/>
            <a:ext cx="114998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400">
                <a:latin typeface="+mn-ea"/>
                <a:ea typeface="+mn-ea"/>
                <a:cs typeface="+mn-ea"/>
              </a:rPr>
              <a:t>4.</a:t>
            </a:r>
            <a:r>
              <a:rPr lang="zh-CN" altLang="en-US" sz="2400">
                <a:latin typeface="+mn-ea"/>
                <a:ea typeface="+mn-ea"/>
                <a:cs typeface="+mn-ea"/>
              </a:rPr>
              <a:t>该聚落</a:t>
            </a:r>
            <a:endParaRPr lang="zh-CN" altLang="en-US" sz="2400">
              <a:latin typeface="+mn-ea"/>
              <a:ea typeface="+mn-ea"/>
              <a:cs typeface="+mn-ea"/>
            </a:endParaRPr>
          </a:p>
          <a:p>
            <a:pPr indent="266700"/>
            <a:r>
              <a:rPr lang="zh-CN" altLang="en-US" sz="2400">
                <a:latin typeface="+mn-ea"/>
                <a:ea typeface="+mn-ea"/>
                <a:cs typeface="+mn-ea"/>
              </a:rPr>
              <a:t>A．出现在图中所示断裂产生前	B．坐落在河流冲积平原上</a:t>
            </a:r>
            <a:endParaRPr lang="zh-CN" altLang="en-US" sz="2400">
              <a:latin typeface="+mn-ea"/>
              <a:ea typeface="+mn-ea"/>
              <a:cs typeface="+mn-ea"/>
            </a:endParaRPr>
          </a:p>
          <a:p>
            <a:pPr indent="266700"/>
            <a:r>
              <a:rPr lang="zh-CN" altLang="en-US" sz="2400">
                <a:latin typeface="+mn-ea"/>
                <a:ea typeface="+mn-ea"/>
                <a:cs typeface="+mn-ea"/>
              </a:rPr>
              <a:t>C．自然景观以落叶阔叶林为主	D．居住区适宜向河滩扩展</a:t>
            </a:r>
            <a:endParaRPr lang="zh-CN" altLang="en-US" sz="2400">
              <a:latin typeface="+mn-ea"/>
              <a:ea typeface="+mn-ea"/>
              <a:cs typeface="+mn-ea"/>
            </a:endParaRPr>
          </a:p>
        </p:txBody>
      </p:sp>
      <p:pic>
        <p:nvPicPr>
          <p:cNvPr id="8" name="图片 2" descr="weimar（8题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25" y="2362200"/>
            <a:ext cx="6515100" cy="30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10034905" y="5441950"/>
            <a:ext cx="1693333" cy="938953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C</a:t>
            </a:r>
            <a:endParaRPr lang="en-US" altLang="zh-CN" sz="2400">
              <a:solidFill>
                <a:srgbClr val="FF000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493770" y="6220460"/>
            <a:ext cx="1516380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7042150" y="6221095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884170" y="6612890"/>
            <a:ext cx="15347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585585" y="6640830"/>
            <a:ext cx="1534795" cy="279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3" y="3147060"/>
            <a:ext cx="621199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21310"/>
            <a:ext cx="10852150" cy="1027430"/>
          </a:xfrm>
        </p:spPr>
        <p:txBody>
          <a:bodyPr>
            <a:normAutofit/>
          </a:bodyPr>
          <a:p>
            <a:pPr algn="ctr"/>
            <a:r>
              <a:rPr lang="zh-CN" altLang="en-US" sz="2960"/>
              <a:t>十年北京卷</a:t>
            </a:r>
            <a:r>
              <a:rPr lang="zh-CN" altLang="en-US" sz="2960"/>
              <a:t>高考试题中的</a:t>
            </a:r>
            <a:r>
              <a:rPr lang="en-US" altLang="zh-CN" sz="2960"/>
              <a:t>“</a:t>
            </a:r>
            <a:r>
              <a:rPr sz="2960"/>
              <a:t>地质地貌</a:t>
            </a:r>
            <a:r>
              <a:rPr lang="en-US" altLang="zh-CN" sz="2960"/>
              <a:t>”</a:t>
            </a:r>
            <a:r>
              <a:rPr sz="2960"/>
              <a:t>的变与不变</a:t>
            </a:r>
            <a:endParaRPr sz="2960"/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1422400"/>
            <a:ext cx="3231515" cy="206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2" descr="weimar（8题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30" y="1515745"/>
            <a:ext cx="3968750" cy="18757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1056005" y="365823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2010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1-2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8895715" y="365823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2012</a:t>
            </a:r>
            <a:r>
              <a:rPr sz="2665">
                <a:latin typeface="+mn-ea"/>
                <a:ea typeface="+mn-ea"/>
                <a:cs typeface="+mn-ea"/>
              </a:rPr>
              <a:t>年综合</a:t>
            </a:r>
            <a:endParaRPr sz="2665">
              <a:latin typeface="+mn-ea"/>
              <a:ea typeface="+mn-ea"/>
              <a:cs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5184775" y="365823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2011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8-9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pic>
        <p:nvPicPr>
          <p:cNvPr id="11" name="图片 3" descr="36 新版 525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135" y="1080770"/>
            <a:ext cx="3185160" cy="2577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" descr="A图5 地质地貌剖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955" y="4521518"/>
            <a:ext cx="4207510" cy="1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2251710" y="6080760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2013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8-9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pic>
        <p:nvPicPr>
          <p:cNvPr id="14" name="图片 6" descr="图4 河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480" y="4521835"/>
            <a:ext cx="357378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标题 1"/>
          <p:cNvSpPr>
            <a:spLocks noGrp="1"/>
          </p:cNvSpPr>
          <p:nvPr/>
        </p:nvSpPr>
        <p:spPr>
          <a:xfrm>
            <a:off x="7031355" y="6080760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2014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6-7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916305" y="339153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2015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4-5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8895715" y="365823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2017</a:t>
            </a:r>
            <a:r>
              <a:rPr sz="2665">
                <a:latin typeface="+mn-ea"/>
                <a:ea typeface="+mn-ea"/>
                <a:cs typeface="+mn-ea"/>
              </a:rPr>
              <a:t>年综合</a:t>
            </a:r>
            <a:endParaRPr sz="2665">
              <a:latin typeface="+mn-ea"/>
              <a:ea typeface="+mn-ea"/>
              <a:cs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4769485" y="3554095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2016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4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2251710" y="6080760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2018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4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6754495" y="6080760"/>
            <a:ext cx="2794635" cy="86360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 sz="2665">
                <a:latin typeface="+mn-ea"/>
                <a:ea typeface="+mn-ea"/>
                <a:cs typeface="+mn-ea"/>
              </a:rPr>
              <a:t>2019</a:t>
            </a:r>
            <a:r>
              <a:rPr sz="2665">
                <a:latin typeface="+mn-ea"/>
                <a:ea typeface="+mn-ea"/>
                <a:cs typeface="+mn-ea"/>
              </a:rPr>
              <a:t>年</a:t>
            </a:r>
            <a:r>
              <a:rPr lang="en-US" altLang="zh-CN" sz="2665">
                <a:latin typeface="+mn-ea"/>
                <a:ea typeface="+mn-ea"/>
                <a:cs typeface="+mn-ea"/>
              </a:rPr>
              <a:t>11</a:t>
            </a:r>
            <a:endParaRPr lang="en-US" altLang="zh-CN" sz="2665">
              <a:latin typeface="+mn-ea"/>
              <a:ea typeface="+mn-ea"/>
              <a:cs typeface="+mn-ea"/>
            </a:endParaRPr>
          </a:p>
        </p:txBody>
      </p:sp>
      <p:pic>
        <p:nvPicPr>
          <p:cNvPr id="6" name="图片 3" descr="山前断块"/>
          <p:cNvPicPr>
            <a:picLocks noChangeAspect="1"/>
          </p:cNvPicPr>
          <p:nvPr/>
        </p:nvPicPr>
        <p:blipFill>
          <a:blip r:embed="rId1">
            <a:lum contrast="10000"/>
          </a:blip>
          <a:stretch>
            <a:fillRect/>
          </a:stretch>
        </p:blipFill>
        <p:spPr>
          <a:xfrm>
            <a:off x="407035" y="2019300"/>
            <a:ext cx="3813810" cy="1330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4836795" y="1816100"/>
            <a:ext cx="2727325" cy="1667558"/>
            <a:chOff x="6480" y="6781"/>
            <a:chExt cx="3642" cy="1967"/>
          </a:xfrm>
        </p:grpSpPr>
        <p:sp>
          <p:nvSpPr>
            <p:cNvPr id="7" name="文本框 2"/>
            <p:cNvSpPr txBox="1"/>
            <p:nvPr/>
          </p:nvSpPr>
          <p:spPr>
            <a:xfrm>
              <a:off x="7928" y="8585"/>
              <a:ext cx="693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0" tIns="0" rIns="0" bIns="0" upright="1">
              <a:spAutoFit/>
            </a:bodyPr>
            <a:lstStyle/>
            <a:p>
              <a:pPr algn="ctr"/>
              <a:r>
                <a:rPr lang="en-US" altLang="zh-CN" sz="900" kern="100">
                  <a:latin typeface="Times New Roman" panose="020206030504050203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图3</a:t>
              </a:r>
              <a:endParaRPr lang="en-US" altLang="zh-CN" sz="9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pic>
          <p:nvPicPr>
            <p:cNvPr id="16" name="图片 4" descr="海山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0" y="6781"/>
              <a:ext cx="3642" cy="17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图片 1" descr="匈牙利-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065" y="1816100"/>
            <a:ext cx="2627630" cy="173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928" y="3931920"/>
            <a:ext cx="2915285" cy="214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0" descr="C:\Users\xudong\AppData\Local\Temp\1562469759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031355" y="4055110"/>
            <a:ext cx="2060575" cy="211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标题 20"/>
          <p:cNvSpPr>
            <a:spLocks noGrp="1"/>
          </p:cNvSpPr>
          <p:nvPr>
            <p:ph type="title"/>
          </p:nvPr>
        </p:nvSpPr>
        <p:spPr>
          <a:xfrm>
            <a:off x="669925" y="321310"/>
            <a:ext cx="10852150" cy="1027430"/>
          </a:xfrm>
        </p:spPr>
        <p:txBody>
          <a:bodyPr>
            <a:normAutofit/>
          </a:bodyPr>
          <a:p>
            <a:pPr algn="ctr"/>
            <a:r>
              <a:rPr lang="zh-CN" altLang="en-US" sz="2960"/>
              <a:t>十年北京卷</a:t>
            </a:r>
            <a:r>
              <a:rPr lang="zh-CN" altLang="en-US" sz="2960"/>
              <a:t>高考试题中的</a:t>
            </a:r>
            <a:r>
              <a:rPr lang="en-US" altLang="zh-CN" sz="2960"/>
              <a:t>“</a:t>
            </a:r>
            <a:r>
              <a:rPr sz="2960"/>
              <a:t>地质地貌</a:t>
            </a:r>
            <a:r>
              <a:rPr lang="en-US" altLang="zh-CN" sz="2960"/>
              <a:t>”</a:t>
            </a:r>
            <a:r>
              <a:rPr sz="2960"/>
              <a:t>的变与不变</a:t>
            </a:r>
            <a:endParaRPr sz="296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/>
          <p:nvPr>
            <p:ph idx="1"/>
            <p:custDataLst>
              <p:tags r:id="rId1"/>
            </p:custDataLst>
          </p:nvPr>
        </p:nvGraphicFramePr>
        <p:xfrm>
          <a:off x="1327785" y="1556385"/>
          <a:ext cx="9453880" cy="40963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1980"/>
                <a:gridCol w="5041900"/>
              </a:tblGrid>
              <a:tr h="5283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65">
                          <a:latin typeface="+mn-ea"/>
                        </a:rPr>
                        <a:t>考点</a:t>
                      </a:r>
                      <a:endParaRPr lang="zh-CN" altLang="en-US" sz="2665">
                        <a:latin typeface="+mn-e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65">
                          <a:latin typeface="+mn-ea"/>
                        </a:rPr>
                        <a:t>考题示例</a:t>
                      </a:r>
                      <a:endParaRPr lang="zh-CN" altLang="en-US" sz="2665">
                        <a:latin typeface="+mn-ea"/>
                      </a:endParaRPr>
                    </a:p>
                  </a:txBody>
                  <a:tcPr marL="121920" marR="121920" marT="60960" marB="60960"/>
                </a:tc>
              </a:tr>
              <a:tr h="7321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65">
                          <a:latin typeface="+mn-ea"/>
                        </a:rPr>
                        <a:t>岩石圈物质循环</a:t>
                      </a:r>
                      <a:endParaRPr lang="zh-CN" altLang="en-US" sz="2665">
                        <a:latin typeface="+mn-e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665">
                          <a:latin typeface="+mn-ea"/>
                          <a:cs typeface="+mn-ea"/>
                        </a:rPr>
                        <a:t>2018</a:t>
                      </a:r>
                      <a:r>
                        <a:rPr lang="zh-CN" altLang="en-US" sz="2665">
                          <a:latin typeface="+mn-ea"/>
                          <a:cs typeface="+mn-ea"/>
                        </a:rPr>
                        <a:t>年北京卷，</a:t>
                      </a:r>
                      <a:r>
                        <a:rPr lang="en-US" altLang="zh-CN" sz="2665">
                          <a:latin typeface="+mn-ea"/>
                          <a:cs typeface="+mn-ea"/>
                        </a:rPr>
                        <a:t>4.</a:t>
                      </a:r>
                      <a:endParaRPr lang="en-US" altLang="zh-CN" sz="2665">
                        <a:latin typeface="+mn-ea"/>
                        <a:cs typeface="+mn-ea"/>
                      </a:endParaRPr>
                    </a:p>
                  </a:txBody>
                  <a:tcPr marL="121920" marR="121920" marT="60960" marB="60960"/>
                </a:tc>
              </a:tr>
              <a:tr h="19526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65">
                          <a:latin typeface="+mn-ea"/>
                        </a:rPr>
                        <a:t>内外力作用与地表形态</a:t>
                      </a:r>
                      <a:endParaRPr lang="zh-CN" altLang="en-US" sz="2665">
                        <a:latin typeface="+mn-e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2017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年北京卷，</a:t>
                      </a: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36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（</a:t>
                      </a: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）（</a:t>
                      </a: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）</a:t>
                      </a:r>
                      <a:endParaRPr lang="zh-CN" altLang="en-US" sz="2665">
                        <a:latin typeface="+mn-ea"/>
                        <a:cs typeface="+mn-ea"/>
                        <a:sym typeface="+mn-ea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2016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年北京卷，</a:t>
                      </a: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endParaRPr lang="zh-CN" altLang="en-US" sz="2665">
                        <a:latin typeface="+mn-ea"/>
                        <a:cs typeface="+mn-ea"/>
                        <a:sym typeface="+mn-ea"/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2015</a:t>
                      </a:r>
                      <a:r>
                        <a:rPr lang="zh-CN" altLang="en-US" sz="2665">
                          <a:latin typeface="+mn-ea"/>
                          <a:cs typeface="+mn-ea"/>
                          <a:sym typeface="+mn-ea"/>
                        </a:rPr>
                        <a:t>年北京卷，</a:t>
                      </a:r>
                      <a:r>
                        <a:rPr lang="en-US" altLang="zh-CN" sz="2665">
                          <a:latin typeface="+mn-ea"/>
                          <a:cs typeface="+mn-ea"/>
                          <a:sym typeface="+mn-ea"/>
                        </a:rPr>
                        <a:t>4.5.</a:t>
                      </a:r>
                      <a:endParaRPr lang="en-US" altLang="zh-CN" sz="2665"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121920" marR="121920" marT="60960" marB="60960"/>
                </a:tc>
              </a:tr>
              <a:tr h="8832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665">
                          <a:latin typeface="+mn-ea"/>
                          <a:sym typeface="+mn-ea"/>
                        </a:rPr>
                        <a:t>人类活动与地表形态的关系</a:t>
                      </a:r>
                      <a:endParaRPr lang="zh-CN" altLang="en-US" sz="2665">
                        <a:latin typeface="+mn-ea"/>
                        <a:sym typeface="+mn-ea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665">
                          <a:latin typeface="+mn-ea"/>
                          <a:cs typeface="+mn-ea"/>
                        </a:rPr>
                        <a:t>2019</a:t>
                      </a:r>
                      <a:r>
                        <a:rPr lang="zh-CN" altLang="en-US" sz="2665">
                          <a:latin typeface="+mn-ea"/>
                          <a:cs typeface="+mn-ea"/>
                        </a:rPr>
                        <a:t>年北京卷，</a:t>
                      </a:r>
                      <a:r>
                        <a:rPr lang="en-US" altLang="zh-CN" sz="2665">
                          <a:latin typeface="+mn-ea"/>
                          <a:cs typeface="+mn-ea"/>
                        </a:rPr>
                        <a:t>36</a:t>
                      </a:r>
                      <a:r>
                        <a:rPr lang="zh-CN" altLang="en-US" sz="2665">
                          <a:latin typeface="+mn-ea"/>
                          <a:cs typeface="+mn-ea"/>
                        </a:rPr>
                        <a:t>（</a:t>
                      </a:r>
                      <a:r>
                        <a:rPr lang="en-US" altLang="zh-CN" sz="2665">
                          <a:latin typeface="+mn-ea"/>
                          <a:cs typeface="+mn-ea"/>
                        </a:rPr>
                        <a:t>1</a:t>
                      </a:r>
                      <a:r>
                        <a:rPr lang="zh-CN" altLang="en-US" sz="2665">
                          <a:latin typeface="+mn-ea"/>
                          <a:cs typeface="+mn-ea"/>
                        </a:rPr>
                        <a:t>）</a:t>
                      </a:r>
                      <a:endParaRPr lang="zh-CN" altLang="en-US" sz="2665">
                        <a:latin typeface="+mn-ea"/>
                        <a:cs typeface="+mn-ea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3" name="标题 1"/>
          <p:cNvSpPr>
            <a:spLocks noGrp="1"/>
          </p:cNvSpPr>
          <p:nvPr/>
        </p:nvSpPr>
        <p:spPr>
          <a:xfrm>
            <a:off x="549487" y="598593"/>
            <a:ext cx="10852573" cy="8864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665">
                <a:latin typeface="+mn-ea"/>
                <a:ea typeface="+mn-ea"/>
                <a:cs typeface="+mn-ea"/>
              </a:rPr>
              <a:t>梳 理 相 关 考 点</a:t>
            </a:r>
            <a:endParaRPr sz="2665">
              <a:latin typeface="+mn-ea"/>
              <a:ea typeface="+mn-ea"/>
              <a:cs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8625" y="1256665"/>
            <a:ext cx="11214100" cy="3717290"/>
          </a:xfrm>
        </p:spPr>
        <p:txBody>
          <a:bodyPr>
            <a:noAutofit/>
          </a:bodyPr>
          <a:p>
            <a:r>
              <a:rPr lang="zh-CN" altLang="en-US" sz="2400">
                <a:latin typeface="+mn-ea"/>
                <a:ea typeface="+mn-ea"/>
                <a:cs typeface="+mn-ea"/>
              </a:rPr>
              <a:t>例</a:t>
            </a:r>
            <a:r>
              <a:rPr lang="en-US" altLang="zh-CN" sz="2400">
                <a:latin typeface="+mn-ea"/>
                <a:ea typeface="+mn-ea"/>
                <a:cs typeface="+mn-ea"/>
              </a:rPr>
              <a:t>1:</a:t>
            </a:r>
            <a:r>
              <a:rPr lang="zh-CN" altLang="en-US" sz="2400">
                <a:latin typeface="+mn-ea"/>
                <a:ea typeface="+mn-ea"/>
                <a:cs typeface="+mn-ea"/>
              </a:rPr>
              <a:t>（2018北京卷）图为某地的地质示意图，读图，回答下题。</a:t>
            </a:r>
            <a:endParaRPr lang="zh-CN" altLang="en-US" sz="2400">
              <a:latin typeface="+mn-ea"/>
              <a:ea typeface="+mn-ea"/>
              <a:cs typeface="+mn-ea"/>
            </a:endParaRPr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1"/>
          <a:srcRect b="9401"/>
          <a:stretch>
            <a:fillRect/>
          </a:stretch>
        </p:blipFill>
        <p:spPr>
          <a:xfrm>
            <a:off x="100753" y="1755140"/>
            <a:ext cx="6039273" cy="40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428413" y="488103"/>
            <a:ext cx="10852573" cy="1075267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665"/>
              <a:t>典型例题分析讲解</a:t>
            </a:r>
            <a:endParaRPr sz="2665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6140027" y="1932093"/>
            <a:ext cx="6241627" cy="4590627"/>
          </a:xfrm>
          <a:prstGeom prst="rect">
            <a:avLst/>
          </a:prstGeom>
        </p:spPr>
        <p:txBody>
          <a:bodyPr vert="horz" wrap="square" lIns="120226" tIns="62653" rIns="120226" bIns="62653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665">
              <a:latin typeface="+mn-ea"/>
              <a:ea typeface="+mn-ea"/>
              <a:cs typeface="+mn-ea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216650" y="2148840"/>
            <a:ext cx="5426710" cy="396875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1.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说出甲地区物质的来源地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。</a:t>
            </a:r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2.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由于甲的原因判断乙地区岩层可能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的类型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。</a:t>
            </a:r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3.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说出丙地区的外力作用。</a:t>
            </a:r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4.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描述本地区地质变化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的</a:t>
            </a:r>
            <a:r>
              <a:rPr sz="2400" b="0">
                <a:solidFill>
                  <a:schemeClr val="tx1"/>
                </a:solidFill>
                <a:latin typeface="+mn-ea"/>
                <a:ea typeface="+mn-ea"/>
                <a:cs typeface="+mn-ea"/>
              </a:rPr>
              <a:t>过程。</a:t>
            </a:r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/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  <a:p>
            <a:pPr algn="l"/>
            <a:endParaRPr sz="2400" b="0">
              <a:solidFill>
                <a:schemeClr val="tx1"/>
              </a:solidFill>
              <a:latin typeface="+mn-ea"/>
              <a:ea typeface="+mn-ea"/>
              <a:cs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458960" y="2976880"/>
            <a:ext cx="696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366385" y="4609465"/>
            <a:ext cx="696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7020560" y="4126230"/>
            <a:ext cx="729615" cy="13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5147945" y="5154295"/>
            <a:ext cx="729615" cy="13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>
            <a:spLocks noGrp="1"/>
          </p:cNvSpPr>
          <p:nvPr/>
        </p:nvSpPr>
        <p:spPr>
          <a:xfrm>
            <a:off x="5366385" y="5788660"/>
            <a:ext cx="6276340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堆积</a:t>
            </a:r>
            <a:r>
              <a:rPr lang="en-US" altLang="zh-CN" sz="2400">
                <a:solidFill>
                  <a:srgbClr val="FF0000"/>
                </a:solidFill>
              </a:rPr>
              <a:t>—</a:t>
            </a:r>
            <a:r>
              <a:rPr sz="2400">
                <a:solidFill>
                  <a:srgbClr val="FF0000"/>
                </a:solidFill>
              </a:rPr>
              <a:t>地壳运动</a:t>
            </a:r>
            <a:r>
              <a:rPr lang="en-US" altLang="zh-CN" sz="2400">
                <a:solidFill>
                  <a:srgbClr val="FF0000"/>
                </a:solidFill>
              </a:rPr>
              <a:t>—</a:t>
            </a:r>
            <a:r>
              <a:rPr sz="2400">
                <a:solidFill>
                  <a:srgbClr val="FF0000"/>
                </a:solidFill>
              </a:rPr>
              <a:t>断层</a:t>
            </a:r>
            <a:r>
              <a:rPr lang="en-US" altLang="zh-CN" sz="2400">
                <a:solidFill>
                  <a:srgbClr val="FF0000"/>
                </a:solidFill>
              </a:rPr>
              <a:t>—</a:t>
            </a:r>
            <a:r>
              <a:rPr sz="2400">
                <a:solidFill>
                  <a:srgbClr val="FF0000"/>
                </a:solidFill>
              </a:rPr>
              <a:t>堆积</a:t>
            </a:r>
            <a:r>
              <a:rPr lang="en-US" altLang="zh-CN" sz="2400">
                <a:solidFill>
                  <a:srgbClr val="FF0000"/>
                </a:solidFill>
              </a:rPr>
              <a:t>—</a:t>
            </a:r>
            <a:r>
              <a:rPr sz="2400">
                <a:solidFill>
                  <a:srgbClr val="FF0000"/>
                </a:solidFill>
              </a:rPr>
              <a:t>岩浆侵入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9962515" y="2385060"/>
            <a:ext cx="222948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软流层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7482840" y="3516630"/>
            <a:ext cx="222948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变质岩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9783445" y="3969385"/>
            <a:ext cx="222948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流水溶蚀</a:t>
            </a:r>
            <a:endParaRPr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3" descr="山前断块"/>
          <p:cNvPicPr>
            <a:picLocks noChangeAspect="1"/>
          </p:cNvPicPr>
          <p:nvPr>
            <p:ph idx="1"/>
          </p:nvPr>
        </p:nvPicPr>
        <p:blipFill>
          <a:blip r:embed="rId1">
            <a:lum contrast="10000"/>
          </a:blip>
          <a:stretch>
            <a:fillRect/>
          </a:stretch>
        </p:blipFill>
        <p:spPr>
          <a:xfrm>
            <a:off x="1539240" y="1661160"/>
            <a:ext cx="8836660" cy="3083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81940" y="901488"/>
            <a:ext cx="10500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例</a:t>
            </a:r>
            <a:r>
              <a:rPr lang="en-US" altLang="zh-CN" sz="2400">
                <a:latin typeface="+mn-ea"/>
                <a:ea typeface="+mn-ea"/>
                <a:cs typeface="+mn-ea"/>
                <a:sym typeface="+mn-ea"/>
              </a:rPr>
              <a:t>2</a:t>
            </a:r>
            <a:r>
              <a:rPr lang="en-US" altLang="zh-CN" sz="2400">
                <a:latin typeface="+mn-ea"/>
                <a:ea typeface="+mn-ea"/>
                <a:cs typeface="+mn-ea"/>
                <a:sym typeface="+mn-ea"/>
              </a:rPr>
              <a:t>:</a:t>
            </a:r>
            <a:r>
              <a:rPr lang="zh-CN" sz="2400">
                <a:latin typeface="+mn-ea"/>
                <a:ea typeface="+mn-ea"/>
                <a:cs typeface="+mn-ea"/>
              </a:rPr>
              <a:t>（</a:t>
            </a:r>
            <a:r>
              <a:rPr lang="en-US" altLang="zh-CN" sz="2400">
                <a:latin typeface="+mn-ea"/>
                <a:ea typeface="+mn-ea"/>
                <a:cs typeface="+mn-ea"/>
              </a:rPr>
              <a:t>2015</a:t>
            </a:r>
            <a:r>
              <a:rPr lang="zh-CN" altLang="en-US" sz="2400">
                <a:latin typeface="+mn-ea"/>
                <a:ea typeface="+mn-ea"/>
                <a:cs typeface="+mn-ea"/>
              </a:rPr>
              <a:t>京</a:t>
            </a:r>
            <a:r>
              <a:rPr lang="zh-CN" sz="2400">
                <a:latin typeface="+mn-ea"/>
                <a:ea typeface="+mn-ea"/>
                <a:cs typeface="+mn-ea"/>
              </a:rPr>
              <a:t>）图为华北某地局部示意图。读图，回答下列问题。</a:t>
            </a:r>
            <a:endParaRPr lang="zh-CN" altLang="en-US" sz="2400">
              <a:latin typeface="+mn-ea"/>
              <a:ea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836035" y="3295015"/>
            <a:ext cx="1544320" cy="492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38480" y="5214408"/>
            <a:ext cx="111150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400">
                <a:latin typeface="+mn-ea"/>
                <a:ea typeface="+mn-ea"/>
                <a:cs typeface="+mn-ea"/>
              </a:rPr>
              <a:t>1.</a:t>
            </a:r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对比丙村和丁村的地下水埋藏深度的差异</a:t>
            </a:r>
            <a:r>
              <a:rPr lang="zh-CN" altLang="en-US" sz="2400">
                <a:latin typeface="+mn-ea"/>
                <a:ea typeface="+mn-ea"/>
                <a:cs typeface="+mn-ea"/>
                <a:sym typeface="+mn-ea"/>
              </a:rPr>
              <a:t>。</a:t>
            </a:r>
            <a:endParaRPr lang="zh-CN" altLang="en-US" sz="2400">
              <a:latin typeface="+mn-ea"/>
              <a:ea typeface="+mn-ea"/>
              <a:cs typeface="+mn-ea"/>
              <a:sym typeface="+mn-ea"/>
            </a:endParaRPr>
          </a:p>
          <a:p>
            <a:endParaRPr lang="zh-CN" altLang="en-US" sz="2400">
              <a:latin typeface="+mn-ea"/>
              <a:ea typeface="+mn-ea"/>
              <a:cs typeface="+mn-ea"/>
            </a:endParaRPr>
          </a:p>
          <a:p>
            <a:r>
              <a:rPr lang="en-US" altLang="zh-CN" sz="2400">
                <a:latin typeface="+mn-ea"/>
                <a:ea typeface="+mn-ea"/>
                <a:cs typeface="+mn-ea"/>
              </a:rPr>
              <a:t>2.</a:t>
            </a:r>
            <a:r>
              <a:rPr lang="zh-CN" altLang="en-US" sz="2400">
                <a:latin typeface="+mn-ea"/>
                <a:ea typeface="+mn-ea"/>
                <a:cs typeface="+mn-ea"/>
              </a:rPr>
              <a:t>观察冲</a:t>
            </a:r>
            <a:r>
              <a:rPr lang="zh-CN" altLang="en-US" sz="2400">
                <a:latin typeface="+mn-ea"/>
                <a:ea typeface="+mn-ea"/>
                <a:cs typeface="+mn-ea"/>
              </a:rPr>
              <a:t>积扇分布范围的变化说出影响</a:t>
            </a:r>
            <a:r>
              <a:rPr lang="zh-CN" altLang="en-US" sz="2400">
                <a:latin typeface="+mn-ea"/>
                <a:ea typeface="+mn-ea"/>
                <a:cs typeface="+mn-ea"/>
              </a:rPr>
              <a:t>其变化的主要因素</a:t>
            </a:r>
            <a:r>
              <a:rPr lang="zh-CN" altLang="en-US" sz="2400">
                <a:latin typeface="+mn-ea"/>
                <a:ea typeface="+mn-ea"/>
                <a:cs typeface="+mn-ea"/>
              </a:rPr>
              <a:t>。</a:t>
            </a:r>
            <a:endParaRPr lang="zh-CN" altLang="en-US" sz="2400">
              <a:latin typeface="+mn-ea"/>
              <a:ea typeface="+mn-ea"/>
              <a:cs typeface="+mn-ea"/>
            </a:endParaRPr>
          </a:p>
          <a:p>
            <a:endParaRPr lang="zh-CN" altLang="en-US" sz="2400">
              <a:latin typeface="+mn-ea"/>
              <a:ea typeface="+mn-ea"/>
              <a:cs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436735" y="4827270"/>
            <a:ext cx="939800" cy="5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>
            <a:spLocks noGrp="1"/>
          </p:cNvSpPr>
          <p:nvPr/>
        </p:nvSpPr>
        <p:spPr>
          <a:xfrm>
            <a:off x="1861820" y="5391150"/>
            <a:ext cx="926147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地下水：丁村深于丙村</a:t>
            </a:r>
            <a:r>
              <a:rPr sz="2400">
                <a:solidFill>
                  <a:srgbClr val="FF0000"/>
                </a:solidFill>
              </a:rPr>
              <a:t>           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38480" y="6272530"/>
            <a:ext cx="1165415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冲积扇大小：沉积物供给量、气候因素、物质来源区与堆积区的地形条件</a:t>
            </a:r>
            <a:endParaRPr sz="2400">
              <a:solidFill>
                <a:srgbClr val="FF00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06240" y="3327400"/>
            <a:ext cx="933450" cy="923290"/>
            <a:chOff x="6624" y="5240"/>
            <a:chExt cx="1470" cy="145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624" y="5240"/>
              <a:ext cx="1471" cy="112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204" y="6128"/>
              <a:ext cx="549" cy="5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7273" y="6213"/>
              <a:ext cx="788" cy="1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624" y="5240"/>
              <a:ext cx="788" cy="1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5499735" y="1473835"/>
            <a:ext cx="1065530" cy="1490980"/>
            <a:chOff x="8661" y="2321"/>
            <a:chExt cx="1678" cy="2348"/>
          </a:xfrm>
        </p:grpSpPr>
        <p:sp>
          <p:nvSpPr>
            <p:cNvPr id="17" name="椭圆 16"/>
            <p:cNvSpPr/>
            <p:nvPr/>
          </p:nvSpPr>
          <p:spPr>
            <a:xfrm>
              <a:off x="8661" y="2424"/>
              <a:ext cx="531" cy="6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9809" y="2321"/>
              <a:ext cx="531" cy="6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 flipH="1">
              <a:off x="8901" y="2905"/>
              <a:ext cx="34" cy="17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0084" y="2836"/>
              <a:ext cx="7" cy="94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48403" y="967740"/>
            <a:ext cx="10500360" cy="501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660">
                <a:latin typeface="+mn-ea"/>
                <a:ea typeface="+mn-ea"/>
                <a:cs typeface="+mn-ea"/>
                <a:sym typeface="+mn-ea"/>
              </a:rPr>
              <a:t>例</a:t>
            </a:r>
            <a:r>
              <a:rPr lang="en-US" altLang="zh-CN" sz="2660">
                <a:latin typeface="+mn-ea"/>
                <a:ea typeface="+mn-ea"/>
                <a:cs typeface="+mn-ea"/>
                <a:sym typeface="+mn-ea"/>
              </a:rPr>
              <a:t>3</a:t>
            </a:r>
            <a:r>
              <a:rPr lang="en-US" altLang="zh-CN" sz="2660">
                <a:latin typeface="+mn-ea"/>
                <a:ea typeface="+mn-ea"/>
                <a:cs typeface="+mn-ea"/>
                <a:sym typeface="+mn-ea"/>
              </a:rPr>
              <a:t>:</a:t>
            </a:r>
            <a:r>
              <a:rPr lang="zh-CN" sz="2665">
                <a:latin typeface="+mn-ea"/>
                <a:ea typeface="+mn-ea"/>
                <a:cs typeface="+mn-ea"/>
              </a:rPr>
              <a:t>（</a:t>
            </a:r>
            <a:r>
              <a:rPr lang="en-US" altLang="zh-CN" sz="2665">
                <a:latin typeface="+mn-ea"/>
                <a:ea typeface="+mn-ea"/>
                <a:cs typeface="+mn-ea"/>
              </a:rPr>
              <a:t>2016</a:t>
            </a:r>
            <a:r>
              <a:rPr lang="zh-CN" altLang="en-US" sz="2665">
                <a:latin typeface="+mn-ea"/>
                <a:ea typeface="+mn-ea"/>
                <a:cs typeface="+mn-ea"/>
              </a:rPr>
              <a:t>京</a:t>
            </a:r>
            <a:r>
              <a:rPr lang="zh-CN" sz="2665">
                <a:latin typeface="+mn-ea"/>
                <a:ea typeface="+mn-ea"/>
                <a:cs typeface="+mn-ea"/>
              </a:rPr>
              <a:t>）图</a:t>
            </a:r>
            <a:r>
              <a:rPr sz="2665">
                <a:latin typeface="+mn-ea"/>
                <a:ea typeface="+mn-ea"/>
                <a:cs typeface="+mn-ea"/>
              </a:rPr>
              <a:t>示意平顶海山的形成过程。读图，回答</a:t>
            </a:r>
            <a:r>
              <a:rPr lang="zh-CN" sz="2665">
                <a:latin typeface="+mn-ea"/>
                <a:ea typeface="+mn-ea"/>
                <a:cs typeface="+mn-ea"/>
              </a:rPr>
              <a:t>下</a:t>
            </a:r>
            <a:r>
              <a:rPr sz="2665">
                <a:latin typeface="+mn-ea"/>
                <a:ea typeface="+mn-ea"/>
                <a:cs typeface="+mn-ea"/>
              </a:rPr>
              <a:t>题。</a:t>
            </a:r>
            <a:endParaRPr sz="2665">
              <a:latin typeface="+mn-ea"/>
              <a:ea typeface="+mn-ea"/>
              <a:cs typeface="+mn-ea"/>
            </a:endParaRPr>
          </a:p>
        </p:txBody>
      </p:sp>
      <p:pic>
        <p:nvPicPr>
          <p:cNvPr id="1073743670" name="图片 1073743669" descr="海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0125" y="1736725"/>
            <a:ext cx="7278370" cy="3436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29403" y="5706957"/>
            <a:ext cx="10695093" cy="501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665">
                <a:latin typeface="+mn-ea"/>
                <a:ea typeface="+mn-ea"/>
                <a:cs typeface="+mn-ea"/>
              </a:rPr>
              <a:t>结合图示</a:t>
            </a:r>
            <a:r>
              <a:rPr lang="zh-CN" sz="2665">
                <a:latin typeface="+mn-ea"/>
                <a:ea typeface="+mn-ea"/>
                <a:cs typeface="+mn-ea"/>
              </a:rPr>
              <a:t>说明平顶海山的形成过程。</a:t>
            </a:r>
            <a:endParaRPr lang="zh-CN" sz="2665">
              <a:latin typeface="+mn-ea"/>
              <a:ea typeface="+mn-ea"/>
              <a:cs typeface="+mn-ea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217035" y="5706745"/>
            <a:ext cx="9261475" cy="8356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>
                <a:solidFill>
                  <a:srgbClr val="FF0000"/>
                </a:solidFill>
              </a:rPr>
              <a:t>岩浆活动</a:t>
            </a:r>
            <a:r>
              <a:rPr lang="en-US" altLang="zh-CN" sz="2400">
                <a:solidFill>
                  <a:srgbClr val="FF0000"/>
                </a:solidFill>
              </a:rPr>
              <a:t>——</a:t>
            </a:r>
            <a:r>
              <a:rPr sz="2400">
                <a:solidFill>
                  <a:srgbClr val="FF0000"/>
                </a:solidFill>
              </a:rPr>
              <a:t>地壳运动</a:t>
            </a:r>
            <a:r>
              <a:rPr lang="en-US" altLang="zh-CN" sz="2400">
                <a:solidFill>
                  <a:srgbClr val="FF0000"/>
                </a:solidFill>
              </a:rPr>
              <a:t>——</a:t>
            </a:r>
            <a:r>
              <a:rPr sz="2400">
                <a:solidFill>
                  <a:srgbClr val="FF0000"/>
                </a:solidFill>
              </a:rPr>
              <a:t>外力作用</a:t>
            </a:r>
            <a:endParaRPr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13" y="882438"/>
            <a:ext cx="17012920" cy="441960"/>
          </a:xfrm>
        </p:spPr>
        <p:txBody>
          <a:bodyPr>
            <a:normAutofit fontScale="90000"/>
          </a:bodyPr>
          <a:p>
            <a:r>
              <a:rPr lang="zh-CN" altLang="en-US" sz="2960" b="0"/>
              <a:t>地质示意图的阅读方法：</a:t>
            </a:r>
            <a:endParaRPr lang="zh-CN" altLang="en-US" sz="2960" b="0"/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1399540" y="1462405"/>
            <a:ext cx="11581553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2665" b="0"/>
              <a:t>明确：各种地质构造、地壳运动和岩石圈物质循环过程</a:t>
            </a:r>
            <a:endParaRPr lang="zh-CN" altLang="en-US" sz="2665" b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70485"/>
            <a:ext cx="10852150" cy="10274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960"/>
              <a:t>方 法</a:t>
            </a:r>
            <a:r>
              <a:rPr lang="zh-CN" altLang="en-US" sz="2960"/>
              <a:t> 梳 理</a:t>
            </a:r>
            <a:endParaRPr lang="zh-CN" altLang="en-US" sz="296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9064" t="16963" r="27272" b="10722"/>
          <a:stretch>
            <a:fillRect/>
          </a:stretch>
        </p:blipFill>
        <p:spPr>
          <a:xfrm rot="16200000">
            <a:off x="3467100" y="739775"/>
            <a:ext cx="4785360" cy="7247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8287" b="15344"/>
          <a:stretch>
            <a:fillRect/>
          </a:stretch>
        </p:blipFill>
        <p:spPr>
          <a:xfrm>
            <a:off x="397087" y="2491740"/>
            <a:ext cx="5289127" cy="242316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669713" y="1416897"/>
            <a:ext cx="6845300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en-US" altLang="zh-CN" sz="2665" b="0"/>
              <a:t>1.</a:t>
            </a:r>
            <a:r>
              <a:rPr sz="2665" b="0"/>
              <a:t>岩层新老关系的判断方法</a:t>
            </a:r>
            <a:endParaRPr sz="2665" b="0"/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1761913" y="5195147"/>
            <a:ext cx="3347720" cy="44196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sz="2400"/>
              <a:t>地质地貌示意图</a:t>
            </a:r>
            <a:endParaRPr sz="2400"/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6066155" y="1783080"/>
            <a:ext cx="5455920" cy="4465320"/>
          </a:xfrm>
          <a:prstGeom prst="rect">
            <a:avLst/>
          </a:prstGeom>
        </p:spPr>
        <p:txBody>
          <a:bodyPr vert="horz" wrap="square" lIns="120226" tIns="62653" rIns="120226" bIns="62653" rtlCol="0" anchor="ctr" anchorCtr="0">
            <a:normAutofit fontScale="90000" lnSpcReduction="1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sz="2400" b="0">
                <a:latin typeface="+mn-ea"/>
                <a:ea typeface="+mn-ea"/>
                <a:cs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</a:rPr>
              <a:t>1</a:t>
            </a:r>
            <a:r>
              <a:rPr sz="2400" b="0">
                <a:latin typeface="+mn-ea"/>
                <a:ea typeface="+mn-ea"/>
                <a:cs typeface="+mn-ea"/>
              </a:rPr>
              <a:t>）</a:t>
            </a:r>
            <a:r>
              <a:rPr sz="2400" b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根据地层层序确定</a:t>
            </a:r>
            <a:r>
              <a:rPr sz="2400" b="0">
                <a:latin typeface="+mn-ea"/>
                <a:ea typeface="+mn-ea"/>
                <a:cs typeface="+mn-ea"/>
              </a:rPr>
              <a:t>：沉积岩是沉积作用而成，一般岩层越老，位置越靠下，越新越靠上。</a:t>
            </a:r>
            <a:br>
              <a:rPr sz="2400" b="0">
                <a:latin typeface="+mn-ea"/>
                <a:ea typeface="+mn-ea"/>
                <a:cs typeface="+mn-ea"/>
              </a:rPr>
            </a:br>
            <a:r>
              <a:rPr sz="2400" b="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  <a:sym typeface="+mn-ea"/>
              </a:rPr>
              <a:t>2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）</a:t>
            </a:r>
            <a:r>
              <a:rPr sz="2400" b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根据岩层的接触关系确定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。岩浆岩均晚于其所在的岩层。</a:t>
            </a:r>
            <a:endParaRPr sz="2400" b="0">
              <a:latin typeface="+mn-ea"/>
              <a:ea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400" b="0">
                <a:latin typeface="+mn-ea"/>
                <a:ea typeface="+mn-ea"/>
                <a:cs typeface="+mn-ea"/>
                <a:sym typeface="+mn-ea"/>
              </a:rPr>
              <a:t>       新形成的岩层破坏了原有岩层。</a:t>
            </a:r>
            <a:endParaRPr sz="2400" b="0">
              <a:latin typeface="+mn-ea"/>
              <a:ea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400" b="0">
                <a:latin typeface="+mn-ea"/>
                <a:ea typeface="+mn-ea"/>
                <a:cs typeface="+mn-ea"/>
                <a:sym typeface="+mn-ea"/>
              </a:rPr>
              <a:t>（</a:t>
            </a:r>
            <a:r>
              <a:rPr lang="en-US" altLang="zh-CN" sz="2400" b="0">
                <a:latin typeface="+mn-ea"/>
                <a:ea typeface="+mn-ea"/>
                <a:cs typeface="+mn-ea"/>
                <a:sym typeface="+mn-ea"/>
              </a:rPr>
              <a:t>3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）</a:t>
            </a:r>
            <a:r>
              <a:rPr sz="2400" b="0">
                <a:solidFill>
                  <a:srgbClr val="FF0000"/>
                </a:solidFill>
                <a:latin typeface="+mn-ea"/>
                <a:ea typeface="+mn-ea"/>
                <a:cs typeface="+mn-ea"/>
                <a:sym typeface="+mn-ea"/>
              </a:rPr>
              <a:t>根据生物进化规律判断：</a:t>
            </a:r>
            <a:r>
              <a:rPr sz="2400" b="0">
                <a:latin typeface="+mn-ea"/>
                <a:ea typeface="+mn-ea"/>
                <a:cs typeface="+mn-ea"/>
                <a:sym typeface="+mn-ea"/>
              </a:rPr>
              <a:t>保存复杂、高级生物化石的岩层总比那些保存简单、低级生物化石的岩层新。</a:t>
            </a:r>
            <a:endParaRPr sz="2400" b="0"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669925" y="70485"/>
            <a:ext cx="10852150" cy="102743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960"/>
              <a:t>方 法</a:t>
            </a:r>
            <a:r>
              <a:rPr lang="zh-CN" altLang="en-US" sz="2960"/>
              <a:t> 梳 理</a:t>
            </a:r>
            <a:endParaRPr lang="zh-CN" altLang="en-US" sz="2960"/>
          </a:p>
        </p:txBody>
      </p:sp>
      <p:sp>
        <p:nvSpPr>
          <p:cNvPr id="3" name="标题 2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p="http://schemas.openxmlformats.org/presentationml/2006/main">
  <p:tag name="KSO_WM_UNIT_TABLE_BEAUTIFY" val="smartTable{acf454d8-e8ea-4b18-baf2-12d450e4dd64}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5.xml><?xml version="1.0" encoding="utf-8"?>
<p:tagLst xmlns:p="http://schemas.openxmlformats.org/presentationml/2006/main">
  <p:tag name="REFSHAPE" val="585910148"/>
  <p:tag name="KSO_WM_UNIT_PLACING_PICTURE_USER_VIEWPORT" val="{&quot;height&quot;:4358,&quot;width&quot;:8976}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7.xml><?xml version="1.0" encoding="utf-8"?>
<p:tagLst xmlns:p="http://schemas.openxmlformats.org/presentationml/2006/main">
  <p:tag name="REFSHAPE" val="585910148"/>
  <p:tag name="KSO_WM_UNIT_PLACING_PICTURE_USER_VIEWPORT" val="{&quot;height&quot;:4358,&quot;width&quot;:8976}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9.xml><?xml version="1.0" encoding="utf-8"?>
<p:tagLst xmlns:p="http://schemas.openxmlformats.org/presentationml/2006/main">
  <p:tag name="REFSHAPE" val="174485364"/>
  <p:tag name="KSO_WM_UNIT_PLACING_PICTURE_USER_VIEWPORT" val="{&quot;height&quot;:2608,&quot;width&quot;:5518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71.xml><?xml version="1.0" encoding="utf-8"?>
<p:tagLst xmlns:p="http://schemas.openxmlformats.org/presentationml/2006/main">
  <p:tag name="REFSHAPE" val="174485364"/>
  <p:tag name="KSO_WM_UNIT_PLACING_PICTURE_USER_VIEWPORT" val="{&quot;height&quot;:2608,&quot;width&quot;:5518}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73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1731</Words>
  <Application>WPS 演示</Application>
  <PresentationFormat>全屏显示(16:9)</PresentationFormat>
  <Paragraphs>194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微软雅黑</vt:lpstr>
      <vt:lpstr>汉仪旗黑-85S</vt:lpstr>
      <vt:lpstr>黑体</vt:lpstr>
      <vt:lpstr>楷体</vt:lpstr>
      <vt:lpstr>Times New Roman</vt:lpstr>
      <vt:lpstr>华文中宋</vt:lpstr>
      <vt:lpstr>Arial Unicode MS</vt:lpstr>
      <vt:lpstr>1_Office 主题​​</vt:lpstr>
      <vt:lpstr>——读地质示意图 识地貌成因</vt:lpstr>
      <vt:lpstr>十年北京卷高考试题中的“地质地貌”的变与不变</vt:lpstr>
      <vt:lpstr>十年北京卷高考试题中的“地质地貌”的变与不变</vt:lpstr>
      <vt:lpstr>PowerPoint 演示文稿</vt:lpstr>
      <vt:lpstr>PowerPoint 演示文稿</vt:lpstr>
      <vt:lpstr>PowerPoint 演示文稿</vt:lpstr>
      <vt:lpstr>PowerPoint 演示文稿</vt:lpstr>
      <vt:lpstr>地质示意图的阅读方法：</vt:lpstr>
      <vt:lpstr>PowerPoint 演示文稿</vt:lpstr>
      <vt:lpstr>PowerPoint 演示文稿</vt:lpstr>
      <vt:lpstr>PowerPoint 演示文稿</vt:lpstr>
      <vt:lpstr>考点1：内外力作用与地貌成因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心情部落格</cp:lastModifiedBy>
  <cp:revision>76</cp:revision>
  <dcterms:created xsi:type="dcterms:W3CDTF">2020-02-01T11:21:00Z</dcterms:created>
  <dcterms:modified xsi:type="dcterms:W3CDTF">2020-02-06T21:16:06Z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