
<file path=[Content_Types].xml><?xml version="1.0" encoding="utf-8"?>
<Types xmlns="http://schemas.openxmlformats.org/package/2006/content-types">
  <Default Extension="vml" ContentType="application/vnd.openxmlformats-officedocument.vmlDrawing"/>
  <Default Extension="doc" ContentType="application/msword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5" r:id="rId3"/>
    <p:sldId id="282" r:id="rId5"/>
    <p:sldId id="345" r:id="rId6"/>
    <p:sldId id="330" r:id="rId7"/>
    <p:sldId id="399" r:id="rId8"/>
    <p:sldId id="402" r:id="rId9"/>
    <p:sldId id="417" r:id="rId10"/>
    <p:sldId id="347" r:id="rId11"/>
    <p:sldId id="348" r:id="rId12"/>
    <p:sldId id="350" r:id="rId13"/>
    <p:sldId id="396" r:id="rId14"/>
    <p:sldId id="353" r:id="rId15"/>
    <p:sldId id="405" r:id="rId16"/>
    <p:sldId id="394" r:id="rId17"/>
    <p:sldId id="354" r:id="rId18"/>
    <p:sldId id="407" r:id="rId19"/>
    <p:sldId id="344" r:id="rId20"/>
    <p:sldId id="398" r:id="rId21"/>
    <p:sldId id="419" r:id="rId22"/>
    <p:sldId id="408" r:id="rId23"/>
    <p:sldId id="412" r:id="rId24"/>
    <p:sldId id="413" r:id="rId25"/>
    <p:sldId id="415" r:id="rId26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216"/>
    <p:restoredTop sz="94646"/>
  </p:normalViewPr>
  <p:slideViewPr>
    <p:cSldViewPr snapToGrid="0">
      <p:cViewPr varScale="1">
        <p:scale>
          <a:sx n="102" d="100"/>
          <a:sy n="102" d="100"/>
        </p:scale>
        <p:origin x="17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commentAuthors" Target="commentAuthors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717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717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EF8CB23-A387-6C4B-9F49-0AE47B43F3E1}" type="slidenum">
              <a:rPr altLang="en-US">
                <a:latin typeface="等线" charset="-122"/>
                <a:ea typeface="等线" charset="-122"/>
              </a:rPr>
            </a:fld>
            <a:endParaRPr altLang="en-US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717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717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EF8CB23-A387-6C4B-9F49-0AE47B43F3E1}" type="slidenum">
              <a:rPr altLang="en-US">
                <a:latin typeface="等线" charset="-122"/>
                <a:ea typeface="等线" charset="-122"/>
              </a:rPr>
            </a:fld>
            <a:endParaRPr altLang="en-US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 smtClean="0"/>
              <a:t>等温线的弯曲表示同一纬度的地方气温的差异，</a:t>
            </a:r>
            <a:endParaRPr kumimoji="1"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6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image" Target="file:///C:\Users\1V994W2\PycharmProjects\PPT_Background_Generation/pic_temp/1_pic_quater_left_down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8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2" Type="http://schemas.openxmlformats.org/officeDocument/2006/relationships/tags" Target="../tags/tag86.xml"/><Relationship Id="rId11" Type="http://schemas.openxmlformats.org/officeDocument/2006/relationships/tags" Target="../tags/tag85.xml"/><Relationship Id="rId10" Type="http://schemas.openxmlformats.org/officeDocument/2006/relationships/tags" Target="../tags/tag84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90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4" Type="http://schemas.openxmlformats.org/officeDocument/2006/relationships/tags" Target="../tags/tag95.xml"/><Relationship Id="rId13" Type="http://schemas.openxmlformats.org/officeDocument/2006/relationships/tags" Target="../tags/tag94.xml"/><Relationship Id="rId12" Type="http://schemas.openxmlformats.org/officeDocument/2006/relationships/tags" Target="../tags/tag93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1" Type="http://schemas.openxmlformats.org/officeDocument/2006/relationships/tags" Target="../tags/tag103.xml"/><Relationship Id="rId10" Type="http://schemas.openxmlformats.org/officeDocument/2006/relationships/tags" Target="../tags/tag102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0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5" Type="http://schemas.openxmlformats.org/officeDocument/2006/relationships/tags" Target="../tags/tag113.xml"/><Relationship Id="rId14" Type="http://schemas.openxmlformats.org/officeDocument/2006/relationships/tags" Target="../tags/tag112.xml"/><Relationship Id="rId13" Type="http://schemas.openxmlformats.org/officeDocument/2006/relationships/tags" Target="../tags/tag111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1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5" Type="http://schemas.openxmlformats.org/officeDocument/2006/relationships/tags" Target="../tags/tag123.xml"/><Relationship Id="rId14" Type="http://schemas.openxmlformats.org/officeDocument/2006/relationships/tags" Target="../tags/tag122.xml"/><Relationship Id="rId13" Type="http://schemas.openxmlformats.org/officeDocument/2006/relationships/tags" Target="../tags/tag121.xml"/><Relationship Id="rId12" Type="http://schemas.openxmlformats.org/officeDocument/2006/relationships/tags" Target="../tags/tag120.xml"/><Relationship Id="rId11" Type="http://schemas.openxmlformats.org/officeDocument/2006/relationships/tags" Target="../tags/tag119.xml"/><Relationship Id="rId10" Type="http://schemas.openxmlformats.org/officeDocument/2006/relationships/tags" Target="../tags/tag118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2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7" Type="http://schemas.openxmlformats.org/officeDocument/2006/relationships/tags" Target="../tags/tag135.xml"/><Relationship Id="rId16" Type="http://schemas.openxmlformats.org/officeDocument/2006/relationships/tags" Target="../tags/tag134.xml"/><Relationship Id="rId15" Type="http://schemas.openxmlformats.org/officeDocument/2006/relationships/tags" Target="../tags/tag133.xml"/><Relationship Id="rId14" Type="http://schemas.openxmlformats.org/officeDocument/2006/relationships/tags" Target="../tags/tag132.xml"/><Relationship Id="rId13" Type="http://schemas.openxmlformats.org/officeDocument/2006/relationships/tags" Target="../tags/tag131.xml"/><Relationship Id="rId12" Type="http://schemas.openxmlformats.org/officeDocument/2006/relationships/tags" Target="../tags/tag130.xml"/><Relationship Id="rId11" Type="http://schemas.openxmlformats.org/officeDocument/2006/relationships/tags" Target="../tags/tag129.xml"/><Relationship Id="rId10" Type="http://schemas.openxmlformats.org/officeDocument/2006/relationships/tags" Target="../tags/tag128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left_down.png" TargetMode="External"/><Relationship Id="rId8" Type="http://schemas.openxmlformats.org/officeDocument/2006/relationships/image" Target="../media/image4.png"/><Relationship Id="rId7" Type="http://schemas.openxmlformats.org/officeDocument/2006/relationships/tags" Target="../tags/tag139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4" Type="http://schemas.openxmlformats.org/officeDocument/2006/relationships/tags" Target="../tags/tag144.xml"/><Relationship Id="rId13" Type="http://schemas.openxmlformats.org/officeDocument/2006/relationships/tags" Target="../tags/tag143.xml"/><Relationship Id="rId12" Type="http://schemas.openxmlformats.org/officeDocument/2006/relationships/tags" Target="../tags/tag142.xml"/><Relationship Id="rId11" Type="http://schemas.openxmlformats.org/officeDocument/2006/relationships/tags" Target="../tags/tag141.xml"/><Relationship Id="rId10" Type="http://schemas.openxmlformats.org/officeDocument/2006/relationships/tags" Target="../tags/tag140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image" Target="file:///C:\Users\1V994W2\PycharmProjects\PPT_Background_Generation/pic_temp/1_pic_quater_left_down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4" Type="http://schemas.openxmlformats.org/officeDocument/2006/relationships/tags" Target="../tags/tag29.xml"/><Relationship Id="rId13" Type="http://schemas.openxmlformats.org/officeDocument/2006/relationships/tags" Target="../tags/tag28.xml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3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6" Type="http://schemas.openxmlformats.org/officeDocument/2006/relationships/tags" Target="../tags/tag40.xml"/><Relationship Id="rId15" Type="http://schemas.openxmlformats.org/officeDocument/2006/relationships/tags" Target="../tags/tag39.xml"/><Relationship Id="rId14" Type="http://schemas.openxmlformats.org/officeDocument/2006/relationships/tags" Target="../tags/tag38.xml"/><Relationship Id="rId13" Type="http://schemas.openxmlformats.org/officeDocument/2006/relationships/tags" Target="../tags/tag37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tags" Target="../tags/tag4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42.xml"/><Relationship Id="rId4" Type="http://schemas.openxmlformats.org/officeDocument/2006/relationships/image" Target="file:///C:\Users\1V994W2\PycharmProjects\PPT_Background_Generation/pic_temp/1_pic_quater_left_down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41.xml"/><Relationship Id="rId11" Type="http://schemas.openxmlformats.org/officeDocument/2006/relationships/tags" Target="../tags/tag46.xml"/><Relationship Id="rId10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5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tags" Target="../tags/tag55.xml"/><Relationship Id="rId10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61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3" Type="http://schemas.openxmlformats.org/officeDocument/2006/relationships/tags" Target="../tags/tag66.xml"/><Relationship Id="rId12" Type="http://schemas.openxmlformats.org/officeDocument/2006/relationships/tags" Target="../tags/tag65.xml"/><Relationship Id="rId11" Type="http://schemas.openxmlformats.org/officeDocument/2006/relationships/tags" Target="../tags/tag64.xml"/><Relationship Id="rId10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6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7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8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9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9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5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6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7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0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3375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0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0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2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3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0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1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9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0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7" Type="http://schemas.openxmlformats.org/officeDocument/2006/relationships/theme" Target="../theme/theme1.xml"/><Relationship Id="rId26" Type="http://schemas.openxmlformats.org/officeDocument/2006/relationships/tags" Target="../tags/tag150.xml"/><Relationship Id="rId25" Type="http://schemas.openxmlformats.org/officeDocument/2006/relationships/tags" Target="../tags/tag149.xml"/><Relationship Id="rId24" Type="http://schemas.openxmlformats.org/officeDocument/2006/relationships/tags" Target="../tags/tag148.xml"/><Relationship Id="rId23" Type="http://schemas.openxmlformats.org/officeDocument/2006/relationships/tags" Target="../tags/tag147.xml"/><Relationship Id="rId22" Type="http://schemas.openxmlformats.org/officeDocument/2006/relationships/tags" Target="../tags/tag146.xml"/><Relationship Id="rId21" Type="http://schemas.openxmlformats.org/officeDocument/2006/relationships/tags" Target="../tags/tag145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1.xml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slide" Target="slide9.xml"/><Relationship Id="rId1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2.xml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emf"/><Relationship Id="rId1" Type="http://schemas.openxmlformats.org/officeDocument/2006/relationships/oleObject" Target="../embeddings/Document1.doc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154.xml"/><Relationship Id="rId2" Type="http://schemas.openxmlformats.org/officeDocument/2006/relationships/image" Target="../media/image17.jpeg"/><Relationship Id="rId1" Type="http://schemas.openxmlformats.org/officeDocument/2006/relationships/tags" Target="../tags/tag15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" Target="slide9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1" y="1918980"/>
            <a:ext cx="5412105" cy="728345"/>
          </a:xfrm>
        </p:spPr>
        <p:txBody>
          <a:bodyPr>
            <a:normAutofit/>
          </a:bodyPr>
          <a:lstStyle/>
          <a:p>
            <a:pPr algn="ctr"/>
            <a:r>
              <a:rPr lang="zh-CN" altLang="en-US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气候的影响因素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000" spc="226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高三地理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</a:t>
            </a: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朝阳区北京中学   张树宏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39466" y="1370410"/>
            <a:ext cx="702469" cy="1384995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zh-CN" altLang="en-US" sz="2100" b="1">
                <a:solidFill>
                  <a:srgbClr val="FFFF00"/>
                </a:solidFill>
              </a:rPr>
              <a:t>太阳辐射</a:t>
            </a:r>
            <a:endParaRPr lang="zh-CN" altLang="en-US" sz="2100" b="1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12675" y="3075355"/>
            <a:ext cx="702469" cy="1384995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zh-CN" altLang="en-US" sz="2100" b="1">
                <a:solidFill>
                  <a:srgbClr val="FFFF00"/>
                </a:solidFill>
              </a:rPr>
              <a:t>大气环流</a:t>
            </a:r>
            <a:endParaRPr lang="zh-CN" altLang="en-US" sz="2100" b="1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951560" y="1329929"/>
            <a:ext cx="2755106" cy="816249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2000"/>
              </a:lnSpc>
              <a:buFont typeface="Wingdings" panose="05000000000000000000" pitchFamily="2" charset="2"/>
              <a:buNone/>
            </a:pPr>
            <a:r>
              <a:rPr lang="zh-CN" altLang="en-US" sz="2100" b="1">
                <a:solidFill>
                  <a:srgbClr val="FFFF00"/>
                </a:solidFill>
                <a:latin typeface="宋体" panose="02010600030101010101" pitchFamily="2" charset="-122"/>
              </a:rPr>
              <a:t>形成全球气温变化的基本格局</a:t>
            </a:r>
            <a:r>
              <a:rPr lang="en-US" altLang="zh-CN" sz="2100" b="1">
                <a:solidFill>
                  <a:srgbClr val="FFFF00"/>
                </a:solidFill>
                <a:latin typeface="宋体" panose="02010600030101010101" pitchFamily="2" charset="-122"/>
              </a:rPr>
              <a:t>(</a:t>
            </a:r>
            <a:r>
              <a:rPr lang="zh-CN" altLang="en-US" sz="2100" b="1">
                <a:solidFill>
                  <a:srgbClr val="FFFF00"/>
                </a:solidFill>
                <a:latin typeface="宋体" panose="02010600030101010101" pitchFamily="2" charset="-122"/>
              </a:rPr>
              <a:t>低纬</a:t>
            </a:r>
            <a:r>
              <a:rPr lang="en-US" altLang="zh-CN" sz="2100" b="1">
                <a:solidFill>
                  <a:srgbClr val="FFFF00"/>
                </a:solidFill>
                <a:latin typeface="宋体" panose="02010600030101010101" pitchFamily="2" charset="-122"/>
              </a:rPr>
              <a:t>-</a:t>
            </a:r>
            <a:r>
              <a:rPr lang="zh-CN" altLang="en-US" sz="2100" b="1">
                <a:solidFill>
                  <a:srgbClr val="FFFF00"/>
                </a:solidFill>
                <a:latin typeface="宋体" panose="02010600030101010101" pitchFamily="2" charset="-122"/>
              </a:rPr>
              <a:t>高纬</a:t>
            </a:r>
            <a:r>
              <a:rPr lang="en-US" altLang="zh-CN" sz="2100" b="1">
                <a:solidFill>
                  <a:srgbClr val="FFFF00"/>
                </a:solidFill>
                <a:latin typeface="宋体" panose="02010600030101010101" pitchFamily="2" charset="-122"/>
              </a:rPr>
              <a:t>)</a:t>
            </a:r>
            <a:endParaRPr lang="zh-CN" altLang="zh-CN" sz="2100" b="1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033116" y="2484853"/>
            <a:ext cx="2915841" cy="454292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2000"/>
              </a:lnSpc>
              <a:buFont typeface="Wingdings" panose="05000000000000000000" pitchFamily="2" charset="2"/>
              <a:buNone/>
            </a:pPr>
            <a:r>
              <a:rPr lang="zh-CN" altLang="en-US" sz="2100" b="1" dirty="0">
                <a:solidFill>
                  <a:srgbClr val="FFFF00"/>
                </a:solidFill>
              </a:rPr>
              <a:t>局部区域气温呈复杂化</a:t>
            </a:r>
            <a:endParaRPr lang="zh-CN" altLang="zh-CN" sz="21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542485" y="2733675"/>
            <a:ext cx="1269206" cy="454292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2000"/>
              </a:lnSpc>
              <a:buFont typeface="Wingdings" panose="05000000000000000000" pitchFamily="2" charset="2"/>
              <a:buNone/>
            </a:pPr>
            <a:r>
              <a:rPr lang="zh-CN" altLang="en-US" sz="2100" b="1" dirty="0">
                <a:solidFill>
                  <a:srgbClr val="FFFF00"/>
                </a:solidFill>
              </a:rPr>
              <a:t>下垫面</a:t>
            </a:r>
            <a:endParaRPr lang="zh-CN" altLang="zh-CN" sz="2100" b="1" dirty="0">
              <a:solidFill>
                <a:srgbClr val="FFFF00"/>
              </a:solidFill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2141935" y="1707356"/>
            <a:ext cx="809625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4139804" y="2139553"/>
            <a:ext cx="0" cy="270272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H="1" flipV="1">
            <a:off x="5813822" y="2625329"/>
            <a:ext cx="728663" cy="32504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flipV="1">
            <a:off x="2250282" y="2680097"/>
            <a:ext cx="647700" cy="822519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16" name="椭圆 15"/>
          <p:cNvSpPr>
            <a:spLocks noChangeArrowheads="1"/>
          </p:cNvSpPr>
          <p:nvPr/>
        </p:nvSpPr>
        <p:spPr bwMode="auto">
          <a:xfrm>
            <a:off x="6246019" y="2711999"/>
            <a:ext cx="1565672" cy="42197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 anchor="ctr">
            <a:spAutoFit/>
          </a:bodyPr>
          <a:lstStyle>
            <a:lvl1pPr indent="4572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 typeface="Wingdings" panose="05000000000000000000" pitchFamily="2" charset="2"/>
              <a:buNone/>
            </a:pPr>
            <a:endParaRPr lang="zh-CN" altLang="en-US" sz="1350" b="1">
              <a:solidFill>
                <a:srgbClr val="FFFF00"/>
              </a:solidFill>
            </a:endParaRPr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 flipH="1">
            <a:off x="1763910" y="2085976"/>
            <a:ext cx="54175" cy="98938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22550" name="矩形 22"/>
          <p:cNvSpPr>
            <a:spLocks noChangeArrowheads="1"/>
          </p:cNvSpPr>
          <p:nvPr/>
        </p:nvSpPr>
        <p:spPr bwMode="auto">
          <a:xfrm>
            <a:off x="1741281" y="527240"/>
            <a:ext cx="60704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zh-CN" altLang="en-US" sz="2800" b="1" dirty="0" smtClean="0">
                <a:solidFill>
                  <a:srgbClr val="FFFF00"/>
                </a:solidFill>
              </a:rPr>
              <a:t>影响气温的自然因素</a:t>
            </a:r>
            <a:endParaRPr lang="zh-CN" alt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143000" y="902494"/>
            <a:ext cx="351235" cy="2585323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b="1">
                <a:solidFill>
                  <a:srgbClr val="FFFF00"/>
                </a:solidFill>
              </a:rPr>
              <a:t>气候特征的成因分析</a:t>
            </a:r>
            <a:endParaRPr lang="zh-CN" altLang="en-US" b="1">
              <a:solidFill>
                <a:srgbClr val="FFFF00"/>
              </a:solidFill>
            </a:endParaRPr>
          </a:p>
        </p:txBody>
      </p:sp>
      <p:sp>
        <p:nvSpPr>
          <p:cNvPr id="12291" name="AutoShape 3"/>
          <p:cNvSpPr/>
          <p:nvPr/>
        </p:nvSpPr>
        <p:spPr bwMode="auto">
          <a:xfrm>
            <a:off x="1506736" y="1054894"/>
            <a:ext cx="239316" cy="2758678"/>
          </a:xfrm>
          <a:prstGeom prst="leftBrace">
            <a:avLst>
              <a:gd name="adj1" fmla="val 96061"/>
              <a:gd name="adj2" fmla="val 50000"/>
            </a:avLst>
          </a:prstGeom>
          <a:noFill/>
          <a:ln w="38100" cmpd="sng">
            <a:solidFill>
              <a:srgbClr val="C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z="135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834753" y="1054894"/>
            <a:ext cx="354806" cy="646331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b="1">
                <a:solidFill>
                  <a:srgbClr val="FFFF00"/>
                </a:solidFill>
              </a:rPr>
              <a:t>气温</a:t>
            </a:r>
            <a:endParaRPr lang="zh-CN" altLang="en-US" b="1">
              <a:solidFill>
                <a:srgbClr val="FFFF00"/>
              </a:solidFill>
            </a:endParaRPr>
          </a:p>
        </p:txBody>
      </p:sp>
      <p:sp>
        <p:nvSpPr>
          <p:cNvPr id="12294" name="AutoShape 6"/>
          <p:cNvSpPr/>
          <p:nvPr/>
        </p:nvSpPr>
        <p:spPr bwMode="auto">
          <a:xfrm>
            <a:off x="2332555" y="786913"/>
            <a:ext cx="303609" cy="1182291"/>
          </a:xfrm>
          <a:prstGeom prst="leftBrace">
            <a:avLst>
              <a:gd name="adj1" fmla="val 32451"/>
              <a:gd name="adj2" fmla="val 50000"/>
            </a:avLst>
          </a:prstGeom>
          <a:noFill/>
          <a:ln w="38100" cmpd="sng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z="1350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2666697" y="717828"/>
            <a:ext cx="2576513" cy="369332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b="1" dirty="0">
                <a:solidFill>
                  <a:srgbClr val="FFFF00"/>
                </a:solidFill>
              </a:rPr>
              <a:t>宏观因素（主导因素）：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5273743" y="671662"/>
            <a:ext cx="1899047" cy="4154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100" b="1" dirty="0">
                <a:solidFill>
                  <a:srgbClr val="FF3300"/>
                </a:solidFill>
                <a:latin typeface="Times New Roman" panose="02020603050405020304" charset="0"/>
                <a:ea typeface="楷体_GB2312" charset="0"/>
              </a:rPr>
              <a:t>太阳辐射</a:t>
            </a:r>
            <a:endParaRPr lang="zh-CN" altLang="en-US" sz="2100" b="1" dirty="0">
              <a:solidFill>
                <a:srgbClr val="FF3300"/>
              </a:solidFill>
              <a:latin typeface="Times New Roman" panose="02020603050405020304" charset="0"/>
              <a:ea typeface="楷体_GB2312" charset="0"/>
            </a:endParaRP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2753914" y="1649849"/>
            <a:ext cx="1122760" cy="369332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b="1">
                <a:solidFill>
                  <a:srgbClr val="FFFF00"/>
                </a:solidFill>
              </a:rPr>
              <a:t>微观因素</a:t>
            </a:r>
            <a:endParaRPr lang="zh-CN" altLang="en-US" b="1">
              <a:solidFill>
                <a:srgbClr val="FFFF00"/>
              </a:solidFill>
            </a:endParaRP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3933299" y="2061057"/>
            <a:ext cx="1009148" cy="415498"/>
          </a:xfrm>
          <a:prstGeom prst="rect">
            <a:avLst/>
          </a:prstGeom>
          <a:noFill/>
          <a:ln w="9525" cmpd="sng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100" b="1" dirty="0">
                <a:solidFill>
                  <a:srgbClr val="FF0000"/>
                </a:solidFill>
                <a:latin typeface="Times New Roman" panose="02020603050405020304" charset="0"/>
                <a:ea typeface="楷体_GB2312" charset="0"/>
              </a:rPr>
              <a:t>下</a:t>
            </a:r>
            <a:r>
              <a:rPr lang="zh-CN" altLang="en-US" sz="2100" b="1" dirty="0" smtClean="0">
                <a:solidFill>
                  <a:srgbClr val="FF0000"/>
                </a:solidFill>
                <a:latin typeface="Times New Roman" panose="02020603050405020304" charset="0"/>
                <a:ea typeface="楷体_GB2312" charset="0"/>
              </a:rPr>
              <a:t>垫面</a:t>
            </a:r>
            <a:endParaRPr lang="zh-CN" altLang="en-US" sz="2100" b="1" dirty="0">
              <a:solidFill>
                <a:srgbClr val="FF0000"/>
              </a:solidFill>
              <a:latin typeface="Times New Roman" panose="02020603050405020304" charset="0"/>
              <a:ea typeface="楷体_GB2312" charset="0"/>
            </a:endParaRP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5301430" y="1133326"/>
            <a:ext cx="2013347" cy="23544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hangingPunct="1">
              <a:defRPr/>
            </a:pPr>
            <a:r>
              <a:rPr lang="zh-CN" altLang="en-US" sz="2100" b="1" dirty="0">
                <a:solidFill>
                  <a:schemeClr val="tx1"/>
                </a:solidFill>
                <a:latin typeface="Times New Roman" panose="02020603050405020304" charset="0"/>
                <a:ea typeface="楷体_GB2312" charset="0"/>
              </a:rPr>
              <a:t>大气环流</a:t>
            </a:r>
            <a:endParaRPr lang="zh-CN" altLang="en-US" sz="2100" b="1" dirty="0">
              <a:solidFill>
                <a:schemeClr val="tx1"/>
              </a:solidFill>
              <a:latin typeface="Times New Roman" panose="02020603050405020304" charset="0"/>
              <a:ea typeface="楷体_GB2312" charset="0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100" b="1" dirty="0" smtClean="0">
                <a:solidFill>
                  <a:srgbClr val="FF0000"/>
                </a:solidFill>
                <a:latin typeface="Times New Roman" panose="02020603050405020304" charset="0"/>
                <a:ea typeface="楷体_GB2312" charset="0"/>
              </a:rPr>
              <a:t>海陆热力性质</a:t>
            </a:r>
            <a:endParaRPr lang="en-US" altLang="zh-CN" sz="2100" b="1" dirty="0">
              <a:solidFill>
                <a:srgbClr val="FF0000"/>
              </a:solidFill>
              <a:latin typeface="Times New Roman" panose="02020603050405020304" charset="0"/>
              <a:ea typeface="楷体_GB2312" charset="0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100" b="1" dirty="0" smtClean="0">
                <a:solidFill>
                  <a:srgbClr val="FF0000"/>
                </a:solidFill>
                <a:latin typeface="Times New Roman" panose="02020603050405020304" charset="0"/>
                <a:ea typeface="楷体_GB2312" charset="0"/>
              </a:rPr>
              <a:t>洋流</a:t>
            </a:r>
            <a:endParaRPr lang="zh-CN" altLang="en-US" sz="2100" b="1" dirty="0">
              <a:solidFill>
                <a:srgbClr val="FF0000"/>
              </a:solidFill>
              <a:latin typeface="Times New Roman" panose="02020603050405020304" charset="0"/>
              <a:ea typeface="楷体_GB2312" charset="0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100" b="1" dirty="0">
                <a:solidFill>
                  <a:srgbClr val="FF0000"/>
                </a:solidFill>
                <a:latin typeface="Times New Roman" panose="02020603050405020304" charset="0"/>
                <a:ea typeface="楷体_GB2312" charset="0"/>
              </a:rPr>
              <a:t>地势高低</a:t>
            </a:r>
            <a:endParaRPr lang="zh-CN" altLang="en-US" sz="2100" b="1" dirty="0">
              <a:solidFill>
                <a:srgbClr val="FF0000"/>
              </a:solidFill>
              <a:latin typeface="Times New Roman" panose="02020603050405020304" charset="0"/>
              <a:ea typeface="楷体_GB2312" charset="0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100" b="1" dirty="0" smtClean="0">
                <a:solidFill>
                  <a:srgbClr val="FF0000"/>
                </a:solidFill>
                <a:latin typeface="Times New Roman" panose="02020603050405020304" charset="0"/>
                <a:ea typeface="楷体_GB2312" charset="0"/>
              </a:rPr>
              <a:t>坡向</a:t>
            </a:r>
            <a:endParaRPr lang="zh-CN" altLang="en-US" sz="2100" b="1" dirty="0">
              <a:solidFill>
                <a:srgbClr val="FF0000"/>
              </a:solidFill>
              <a:latin typeface="Times New Roman" panose="02020603050405020304" charset="0"/>
              <a:ea typeface="楷体_GB2312" charset="0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100" b="1" dirty="0">
                <a:solidFill>
                  <a:srgbClr val="FF0000"/>
                </a:solidFill>
                <a:latin typeface="Times New Roman" panose="02020603050405020304" charset="0"/>
                <a:ea typeface="楷体_GB2312" charset="0"/>
              </a:rPr>
              <a:t>水域面积大小</a:t>
            </a:r>
            <a:endParaRPr lang="zh-CN" altLang="en-US" sz="2100" b="1" dirty="0">
              <a:solidFill>
                <a:srgbClr val="FF0000"/>
              </a:solidFill>
              <a:latin typeface="Times New Roman" panose="02020603050405020304" charset="0"/>
              <a:ea typeface="楷体_GB2312" charset="0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100" b="1" dirty="0">
                <a:solidFill>
                  <a:srgbClr val="FF0000"/>
                </a:solidFill>
                <a:latin typeface="Times New Roman" panose="02020603050405020304" charset="0"/>
                <a:ea typeface="楷体_GB2312" charset="0"/>
              </a:rPr>
              <a:t>植被</a:t>
            </a:r>
            <a:r>
              <a:rPr lang="zh-CN" altLang="en-US" sz="2100" b="1" dirty="0" smtClean="0">
                <a:solidFill>
                  <a:srgbClr val="FF0000"/>
                </a:solidFill>
                <a:latin typeface="Times New Roman" panose="02020603050405020304" charset="0"/>
                <a:ea typeface="楷体_GB2312" charset="0"/>
              </a:rPr>
              <a:t>覆盖率等</a:t>
            </a:r>
            <a:endParaRPr lang="zh-CN" altLang="en-US" sz="2100" b="1" dirty="0">
              <a:solidFill>
                <a:srgbClr val="FF0000"/>
              </a:solidFill>
              <a:latin typeface="Times New Roman" panose="02020603050405020304" charset="0"/>
              <a:ea typeface="楷体_GB2312" charset="0"/>
            </a:endParaRPr>
          </a:p>
        </p:txBody>
      </p:sp>
      <p:sp>
        <p:nvSpPr>
          <p:cNvPr id="12" name="AutoShape 6"/>
          <p:cNvSpPr/>
          <p:nvPr/>
        </p:nvSpPr>
        <p:spPr bwMode="auto">
          <a:xfrm>
            <a:off x="4970134" y="1643936"/>
            <a:ext cx="303609" cy="1580594"/>
          </a:xfrm>
          <a:prstGeom prst="leftBrace">
            <a:avLst>
              <a:gd name="adj1" fmla="val 0"/>
              <a:gd name="adj2" fmla="val 50000"/>
            </a:avLst>
          </a:prstGeom>
          <a:noFill/>
          <a:ln w="38100" cmpd="sng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z="135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 bldLvl="0" animBg="1" autoUpdateAnimBg="0"/>
      <p:bldP spid="12302" grpId="0" bldLvl="0" animBg="1" autoUpdateAnimBg="0"/>
      <p:bldP spid="12303" grpId="0" bldLvl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 bwMode="auto">
          <a:xfrm>
            <a:off x="1595277" y="877314"/>
            <a:ext cx="5661422" cy="2319338"/>
            <a:chOff x="1800" y="1876"/>
            <a:chExt cx="8100" cy="4033"/>
          </a:xfrm>
        </p:grpSpPr>
        <p:grpSp>
          <p:nvGrpSpPr>
            <p:cNvPr id="5" name="Group 5"/>
            <p:cNvGrpSpPr/>
            <p:nvPr/>
          </p:nvGrpSpPr>
          <p:grpSpPr bwMode="auto">
            <a:xfrm>
              <a:off x="1800" y="1876"/>
              <a:ext cx="8100" cy="4033"/>
              <a:chOff x="1800" y="8042"/>
              <a:chExt cx="8280" cy="4190"/>
            </a:xfrm>
          </p:grpSpPr>
          <p:pic>
            <p:nvPicPr>
              <p:cNvPr id="7" name="Picture 6" descr="59"/>
              <p:cNvPicPr>
                <a:picLocks noChangeAspect="1"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282" t="67299" r="53888" b="8215"/>
              <a:stretch>
                <a:fillRect/>
              </a:stretch>
            </p:blipFill>
            <p:spPr bwMode="auto">
              <a:xfrm>
                <a:off x="1800" y="8042"/>
                <a:ext cx="3945" cy="4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7" descr="法国农作物发布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0" y="8044"/>
                <a:ext cx="4320" cy="4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6872" y="3562"/>
              <a:ext cx="710" cy="71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buFont typeface="Wingdings" panose="05000000000000000000" pitchFamily="2" charset="2"/>
                <a:buNone/>
              </a:pPr>
              <a:r>
                <a:rPr lang="en-US" altLang="zh-CN" sz="2100">
                  <a:solidFill>
                    <a:schemeClr val="bg2"/>
                  </a:solidFill>
                  <a:latin typeface="Calibri" panose="020F0502020204030204" charset="0"/>
                </a:rPr>
                <a:t>R</a:t>
              </a:r>
              <a:endParaRPr lang="zh-CN" altLang="zh-CN" sz="2100">
                <a:solidFill>
                  <a:schemeClr val="bg2"/>
                </a:solidFill>
              </a:endParaRPr>
            </a:p>
          </p:txBody>
        </p:sp>
      </p:grpSp>
      <p:cxnSp>
        <p:nvCxnSpPr>
          <p:cNvPr id="9" name="AutoShape 10"/>
          <p:cNvCxnSpPr>
            <a:cxnSpLocks noChangeShapeType="1"/>
          </p:cNvCxnSpPr>
          <p:nvPr/>
        </p:nvCxnSpPr>
        <p:spPr bwMode="auto">
          <a:xfrm>
            <a:off x="2927781" y="985998"/>
            <a:ext cx="0" cy="21336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9"/>
          <p:cNvCxnSpPr>
            <a:cxnSpLocks noChangeShapeType="1"/>
          </p:cNvCxnSpPr>
          <p:nvPr/>
        </p:nvCxnSpPr>
        <p:spPr bwMode="auto">
          <a:xfrm>
            <a:off x="1692620" y="2480466"/>
            <a:ext cx="2502694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文本框 1"/>
          <p:cNvSpPr txBox="1"/>
          <p:nvPr/>
        </p:nvSpPr>
        <p:spPr>
          <a:xfrm>
            <a:off x="1120997" y="200345"/>
            <a:ext cx="40879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200" dirty="0" smtClean="0">
                <a:solidFill>
                  <a:srgbClr val="FFFF00"/>
                </a:solidFill>
              </a:rPr>
              <a:t>例题</a:t>
            </a:r>
            <a:r>
              <a:rPr kumimoji="1" lang="en-US" altLang="zh-CN" sz="3200" dirty="0" smtClean="0">
                <a:solidFill>
                  <a:srgbClr val="FFFF00"/>
                </a:solidFill>
              </a:rPr>
              <a:t>2</a:t>
            </a:r>
            <a:r>
              <a:rPr kumimoji="1" lang="zh-CN" altLang="en-US" sz="3200" dirty="0" smtClean="0">
                <a:solidFill>
                  <a:srgbClr val="FFFF00"/>
                </a:solidFill>
              </a:rPr>
              <a:t>   </a:t>
            </a:r>
            <a:r>
              <a:rPr kumimoji="1" lang="zh-CN" altLang="en-US" sz="2800" dirty="0" smtClean="0">
                <a:solidFill>
                  <a:schemeClr val="bg1"/>
                </a:solidFill>
              </a:rPr>
              <a:t>读下图完成问题</a:t>
            </a:r>
            <a:endParaRPr kumimoji="1" lang="zh-CN" alt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1403787" y="3234602"/>
          <a:ext cx="6156722" cy="101203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56089"/>
                <a:gridCol w="809844"/>
                <a:gridCol w="1674447"/>
                <a:gridCol w="1512177"/>
                <a:gridCol w="1404165"/>
              </a:tblGrid>
              <a:tr h="4092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solidFill>
                            <a:schemeClr val="bg1"/>
                          </a:solidFill>
                        </a:rPr>
                        <a:t>地点</a:t>
                      </a:r>
                      <a:endParaRPr lang="zh-CN" sz="1800" kern="100" dirty="0">
                        <a:solidFill>
                          <a:schemeClr val="bg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solidFill>
                            <a:schemeClr val="bg1"/>
                          </a:solidFill>
                        </a:rPr>
                        <a:t>纬度</a:t>
                      </a:r>
                      <a:endParaRPr lang="zh-CN" sz="1800" kern="100" dirty="0">
                        <a:solidFill>
                          <a:schemeClr val="bg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800" kern="0">
                          <a:solidFill>
                            <a:schemeClr val="bg1"/>
                          </a:solidFill>
                        </a:rPr>
                        <a:t>海拔高度（米）</a:t>
                      </a:r>
                      <a:endParaRPr lang="zh-CN" sz="1800" kern="100">
                        <a:solidFill>
                          <a:schemeClr val="bg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zh-CN" sz="1800" kern="0" dirty="0">
                          <a:solidFill>
                            <a:schemeClr val="bg1"/>
                          </a:solidFill>
                        </a:rPr>
                        <a:t>月均温（℃）</a:t>
                      </a:r>
                      <a:endParaRPr lang="zh-CN" sz="1800" kern="100" dirty="0">
                        <a:solidFill>
                          <a:schemeClr val="bg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bg1"/>
                          </a:solidFill>
                        </a:rPr>
                        <a:t>7</a:t>
                      </a:r>
                      <a:r>
                        <a:rPr lang="zh-CN" sz="1800" kern="0" dirty="0">
                          <a:solidFill>
                            <a:schemeClr val="bg1"/>
                          </a:solidFill>
                        </a:rPr>
                        <a:t>月均温（℃）</a:t>
                      </a:r>
                      <a:endParaRPr lang="zh-CN" sz="1800" kern="100" dirty="0">
                        <a:solidFill>
                          <a:schemeClr val="bg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51431" marR="51431" marT="0" marB="0"/>
                </a:tc>
              </a:tr>
              <a:tr h="2813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bg1"/>
                          </a:solidFill>
                        </a:rPr>
                        <a:t>Q</a:t>
                      </a:r>
                      <a:endParaRPr lang="zh-CN" sz="1800" kern="100" dirty="0">
                        <a:solidFill>
                          <a:schemeClr val="bg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bg1"/>
                          </a:solidFill>
                        </a:rPr>
                        <a:t>38</a:t>
                      </a:r>
                      <a:r>
                        <a:rPr lang="zh-CN" sz="1800" kern="0" dirty="0">
                          <a:solidFill>
                            <a:schemeClr val="bg1"/>
                          </a:solidFill>
                        </a:rPr>
                        <a:t>°</a:t>
                      </a:r>
                      <a:r>
                        <a:rPr lang="en-US" sz="1800" kern="0" dirty="0">
                          <a:solidFill>
                            <a:schemeClr val="bg1"/>
                          </a:solidFill>
                        </a:rPr>
                        <a:t>N</a:t>
                      </a:r>
                      <a:endParaRPr lang="zh-CN" sz="1800" kern="100" dirty="0">
                        <a:solidFill>
                          <a:schemeClr val="bg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bg1"/>
                          </a:solidFill>
                        </a:rPr>
                        <a:t>1111</a:t>
                      </a:r>
                      <a:endParaRPr lang="zh-CN" sz="1800" kern="100" dirty="0">
                        <a:solidFill>
                          <a:schemeClr val="bg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kern="0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sz="1800" kern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r>
                        <a:rPr lang="zh-CN" sz="1800" kern="0" dirty="0">
                          <a:solidFill>
                            <a:schemeClr val="bg1"/>
                          </a:solidFill>
                        </a:rPr>
                        <a:t>．</a:t>
                      </a:r>
                      <a:r>
                        <a:rPr lang="en-US" sz="1800" kern="0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CN" sz="1800" kern="100" dirty="0">
                        <a:solidFill>
                          <a:schemeClr val="bg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bg1"/>
                          </a:solidFill>
                        </a:rPr>
                        <a:t>23</a:t>
                      </a:r>
                      <a:r>
                        <a:rPr lang="zh-CN" sz="1800" kern="0" dirty="0">
                          <a:solidFill>
                            <a:schemeClr val="bg1"/>
                          </a:solidFill>
                        </a:rPr>
                        <a:t>．</a:t>
                      </a:r>
                      <a:r>
                        <a:rPr lang="en-US" sz="1800" kern="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CN" sz="1800" kern="100" dirty="0">
                        <a:solidFill>
                          <a:schemeClr val="bg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51431" marR="51431" marT="0" marB="0"/>
                </a:tc>
              </a:tr>
              <a:tr h="32138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bg1"/>
                          </a:solidFill>
                        </a:rPr>
                        <a:t>R  </a:t>
                      </a:r>
                      <a:endParaRPr lang="zh-CN" sz="1800" kern="100" dirty="0">
                        <a:solidFill>
                          <a:schemeClr val="bg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bg1"/>
                          </a:solidFill>
                        </a:rPr>
                        <a:t>47</a:t>
                      </a:r>
                      <a:r>
                        <a:rPr lang="zh-CN" sz="1800" kern="0" dirty="0">
                          <a:solidFill>
                            <a:schemeClr val="bg1"/>
                          </a:solidFill>
                        </a:rPr>
                        <a:t>°</a:t>
                      </a:r>
                      <a:r>
                        <a:rPr lang="en-US" sz="1800" kern="0" dirty="0">
                          <a:solidFill>
                            <a:schemeClr val="bg1"/>
                          </a:solidFill>
                        </a:rPr>
                        <a:t>N</a:t>
                      </a:r>
                      <a:endParaRPr lang="zh-CN" sz="1800" kern="100" dirty="0">
                        <a:solidFill>
                          <a:schemeClr val="bg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0" dirty="0" smtClean="0">
                          <a:solidFill>
                            <a:schemeClr val="bg1"/>
                          </a:solidFill>
                        </a:rPr>
                        <a:t>201</a:t>
                      </a:r>
                      <a:endParaRPr lang="zh-CN" sz="1800" kern="100" dirty="0">
                        <a:solidFill>
                          <a:schemeClr val="bg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zh-CN" sz="1800" kern="0" dirty="0">
                          <a:solidFill>
                            <a:schemeClr val="bg1"/>
                          </a:solidFill>
                        </a:rPr>
                        <a:t>．</a:t>
                      </a:r>
                      <a:r>
                        <a:rPr lang="en-US" sz="1800" kern="0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zh-CN" sz="1800" kern="100" dirty="0">
                        <a:solidFill>
                          <a:schemeClr val="bg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bg1"/>
                          </a:solidFill>
                        </a:rPr>
                        <a:t>20</a:t>
                      </a:r>
                      <a:r>
                        <a:rPr lang="zh-CN" sz="1800" kern="0" dirty="0">
                          <a:solidFill>
                            <a:schemeClr val="bg1"/>
                          </a:solidFill>
                        </a:rPr>
                        <a:t>．</a:t>
                      </a:r>
                      <a:r>
                        <a:rPr lang="en-US" sz="1800" kern="0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zh-CN" sz="1800" kern="100" dirty="0">
                        <a:solidFill>
                          <a:schemeClr val="bg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51431" marR="51431" marT="0" marB="0"/>
                </a:tc>
              </a:tr>
            </a:tbl>
          </a:graphicData>
        </a:graphic>
      </p:graphicFrame>
      <p:sp>
        <p:nvSpPr>
          <p:cNvPr id="12" name="矩形 18"/>
          <p:cNvSpPr>
            <a:spLocks noChangeArrowheads="1"/>
          </p:cNvSpPr>
          <p:nvPr/>
        </p:nvSpPr>
        <p:spPr bwMode="auto">
          <a:xfrm>
            <a:off x="2943967" y="4179645"/>
            <a:ext cx="24416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zh-CN" b="1" dirty="0"/>
              <a:t> </a:t>
            </a:r>
            <a:r>
              <a:rPr lang="en-US" altLang="zh-CN" b="1" dirty="0">
                <a:solidFill>
                  <a:schemeClr val="bg1"/>
                </a:solidFill>
              </a:rPr>
              <a:t>Q</a:t>
            </a:r>
            <a:r>
              <a:rPr lang="zh-CN" altLang="zh-CN" b="1" dirty="0">
                <a:solidFill>
                  <a:schemeClr val="bg1"/>
                </a:solidFill>
              </a:rPr>
              <a:t>、</a:t>
            </a:r>
            <a:r>
              <a:rPr lang="en-US" altLang="zh-CN" b="1" dirty="0">
                <a:solidFill>
                  <a:schemeClr val="bg1"/>
                </a:solidFill>
              </a:rPr>
              <a:t>R</a:t>
            </a:r>
            <a:r>
              <a:rPr lang="zh-CN" altLang="zh-CN" b="1" dirty="0">
                <a:solidFill>
                  <a:schemeClr val="bg1"/>
                </a:solidFill>
              </a:rPr>
              <a:t>两地资料对比表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331119" y="4481989"/>
            <a:ext cx="71008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 typeface="Wingdings" panose="05000000000000000000" pitchFamily="2" charset="2"/>
              <a:buNone/>
            </a:pPr>
            <a:r>
              <a:rPr lang="zh-CN" altLang="zh-CN" b="1" dirty="0">
                <a:solidFill>
                  <a:schemeClr val="bg1"/>
                </a:solidFill>
              </a:rPr>
              <a:t>冬季宁夏</a:t>
            </a:r>
            <a:r>
              <a:rPr lang="en-US" altLang="zh-CN" b="1" dirty="0">
                <a:solidFill>
                  <a:schemeClr val="bg1"/>
                </a:solidFill>
              </a:rPr>
              <a:t>Q</a:t>
            </a:r>
            <a:r>
              <a:rPr lang="zh-CN" altLang="zh-CN" b="1" dirty="0">
                <a:solidFill>
                  <a:schemeClr val="bg1"/>
                </a:solidFill>
              </a:rPr>
              <a:t>地区比法国</a:t>
            </a:r>
            <a:r>
              <a:rPr lang="en-US" altLang="zh-CN" b="1" dirty="0">
                <a:solidFill>
                  <a:schemeClr val="bg1"/>
                </a:solidFill>
              </a:rPr>
              <a:t>R</a:t>
            </a:r>
            <a:r>
              <a:rPr lang="zh-CN" altLang="zh-CN" b="1" dirty="0">
                <a:solidFill>
                  <a:schemeClr val="bg1"/>
                </a:solidFill>
              </a:rPr>
              <a:t>地区气温明显偏低</a:t>
            </a:r>
            <a:r>
              <a:rPr lang="zh-CN" altLang="zh-CN" b="1" dirty="0" smtClean="0">
                <a:solidFill>
                  <a:schemeClr val="bg1"/>
                </a:solidFill>
              </a:rPr>
              <a:t>，</a:t>
            </a:r>
            <a:r>
              <a:rPr lang="zh-CN" altLang="en-US" b="1" dirty="0" smtClean="0">
                <a:solidFill>
                  <a:schemeClr val="bg1"/>
                </a:solidFill>
              </a:rPr>
              <a:t>指出其影响因素</a:t>
            </a:r>
            <a:r>
              <a:rPr lang="zh-CN" altLang="zh-CN" b="1" dirty="0" smtClean="0">
                <a:solidFill>
                  <a:schemeClr val="bg1"/>
                </a:solidFill>
              </a:rPr>
              <a:t>。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140306" y="1846916"/>
            <a:ext cx="245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rgbClr val="C00000"/>
                </a:solidFill>
              </a:rPr>
              <a:t>R</a:t>
            </a:r>
            <a:endParaRPr kumimoji="1" lang="zh-CN" altLang="en-US" dirty="0">
              <a:solidFill>
                <a:srgbClr val="C0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 flipH="1">
            <a:off x="2692936" y="1683466"/>
            <a:ext cx="2239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C00000"/>
                </a:solidFill>
              </a:rPr>
              <a:t>Q</a:t>
            </a:r>
            <a:endParaRPr kumimoji="1" lang="zh-CN" altLang="en-US" dirty="0">
              <a:solidFill>
                <a:srgbClr val="C0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692936" y="978726"/>
            <a:ext cx="502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 smtClean="0"/>
              <a:t>105°</a:t>
            </a:r>
            <a:endParaRPr kumimoji="1" lang="zh-CN" altLang="en-US" sz="1200" dirty="0"/>
          </a:p>
        </p:txBody>
      </p:sp>
      <p:sp>
        <p:nvSpPr>
          <p:cNvPr id="17" name="文本框 16"/>
          <p:cNvSpPr txBox="1"/>
          <p:nvPr/>
        </p:nvSpPr>
        <p:spPr>
          <a:xfrm>
            <a:off x="1682363" y="2341966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 smtClean="0"/>
              <a:t>38°</a:t>
            </a:r>
            <a:endParaRPr kumimoji="1" lang="zh-CN" altLang="en-US" sz="1200" dirty="0"/>
          </a:p>
        </p:txBody>
      </p:sp>
      <p:sp>
        <p:nvSpPr>
          <p:cNvPr id="4" name="文本框 3"/>
          <p:cNvSpPr txBox="1"/>
          <p:nvPr/>
        </p:nvSpPr>
        <p:spPr>
          <a:xfrm>
            <a:off x="7539937" y="3717980"/>
            <a:ext cx="11079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>
                <a:solidFill>
                  <a:srgbClr val="FFFF00"/>
                </a:solidFill>
              </a:rPr>
              <a:t>大气环流</a:t>
            </a:r>
            <a:endParaRPr kumimoji="1" lang="en-US" altLang="zh-CN" dirty="0" smtClean="0">
              <a:solidFill>
                <a:srgbClr val="FFFF00"/>
              </a:solidFill>
            </a:endParaRPr>
          </a:p>
          <a:p>
            <a:r>
              <a:rPr kumimoji="1" lang="zh-CN" altLang="en-US" dirty="0" smtClean="0">
                <a:solidFill>
                  <a:srgbClr val="FFFF00"/>
                </a:solidFill>
              </a:rPr>
              <a:t>海陆位置</a:t>
            </a:r>
            <a:endParaRPr kumimoji="1" lang="en-US" altLang="zh-CN" dirty="0" smtClean="0">
              <a:solidFill>
                <a:srgbClr val="FFFF00"/>
              </a:solidFill>
            </a:endParaRPr>
          </a:p>
          <a:p>
            <a:r>
              <a:rPr kumimoji="1" lang="zh-CN" altLang="en-US" dirty="0" smtClean="0">
                <a:solidFill>
                  <a:srgbClr val="FFFF00"/>
                </a:solidFill>
              </a:rPr>
              <a:t>海拔</a:t>
            </a:r>
            <a:endParaRPr kumimoji="1" lang="zh-CN" alt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矩形 3"/>
          <p:cNvSpPr>
            <a:spLocks noChangeArrowheads="1"/>
          </p:cNvSpPr>
          <p:nvPr/>
        </p:nvSpPr>
        <p:spPr bwMode="auto">
          <a:xfrm>
            <a:off x="2424476" y="1972584"/>
            <a:ext cx="615672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zh-CN" sz="2100" b="1" dirty="0">
                <a:solidFill>
                  <a:srgbClr val="FFFF00"/>
                </a:solidFill>
              </a:rPr>
              <a:t>       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2.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影响降水的自然因素</a:t>
            </a:r>
            <a:endParaRPr lang="en-US" altLang="zh-CN" sz="3200" b="1" dirty="0" smtClean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3200" b="1" dirty="0" smtClean="0">
                <a:solidFill>
                  <a:srgbClr val="FFFF00"/>
                </a:solidFill>
              </a:rPr>
              <a:t> </a:t>
            </a:r>
            <a:endParaRPr lang="zh-CN" altLang="zh-CN" sz="3200" b="1" dirty="0">
              <a:solidFill>
                <a:srgbClr val="FFFF00"/>
              </a:solidFill>
            </a:endParaRPr>
          </a:p>
        </p:txBody>
      </p:sp>
      <p:sp>
        <p:nvSpPr>
          <p:cNvPr id="3" name="菱形 2"/>
          <p:cNvSpPr/>
          <p:nvPr/>
        </p:nvSpPr>
        <p:spPr>
          <a:xfrm>
            <a:off x="2293749" y="2104439"/>
            <a:ext cx="261454" cy="406754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971533" y="594821"/>
            <a:ext cx="5827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4000" b="1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微专题  气候的影响因素</a:t>
            </a:r>
            <a:endParaRPr kumimoji="1" lang="zh-CN" altLang="en-US" sz="4000" b="1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标题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pic>
        <p:nvPicPr>
          <p:cNvPr id="25602" name="内容占位符 3" descr="1904741167402667706.jpg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91299" y="386031"/>
            <a:ext cx="5963386" cy="4492036"/>
          </a:xfrm>
        </p:spPr>
      </p:pic>
      <p:sp>
        <p:nvSpPr>
          <p:cNvPr id="4" name="任意多边形 3"/>
          <p:cNvSpPr/>
          <p:nvPr/>
        </p:nvSpPr>
        <p:spPr>
          <a:xfrm>
            <a:off x="1290153" y="2541332"/>
            <a:ext cx="6905625" cy="34528"/>
          </a:xfrm>
          <a:custGeom>
            <a:avLst/>
            <a:gdLst>
              <a:gd name="connsiteX0" fmla="*/ 0 w 10195111"/>
              <a:gd name="connsiteY0" fmla="*/ 0 h 60511"/>
              <a:gd name="connsiteX1" fmla="*/ 8740588 w 10195111"/>
              <a:gd name="connsiteY1" fmla="*/ 53788 h 60511"/>
              <a:gd name="connsiteX2" fmla="*/ 8727141 w 10195111"/>
              <a:gd name="connsiteY2" fmla="*/ 40341 h 60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95111" h="60511">
                <a:moveTo>
                  <a:pt x="0" y="0"/>
                </a:moveTo>
                <a:lnTo>
                  <a:pt x="8740588" y="53788"/>
                </a:lnTo>
                <a:cubicBezTo>
                  <a:pt x="10195111" y="60511"/>
                  <a:pt x="9461126" y="50426"/>
                  <a:pt x="8727141" y="40341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1456135" y="1736715"/>
            <a:ext cx="6222206" cy="314325"/>
          </a:xfrm>
          <a:custGeom>
            <a:avLst/>
            <a:gdLst>
              <a:gd name="connsiteX0" fmla="*/ 0 w 8296835"/>
              <a:gd name="connsiteY0" fmla="*/ 13447 h 419100"/>
              <a:gd name="connsiteX1" fmla="*/ 457200 w 8296835"/>
              <a:gd name="connsiteY1" fmla="*/ 134470 h 419100"/>
              <a:gd name="connsiteX2" fmla="*/ 1546412 w 8296835"/>
              <a:gd name="connsiteY2" fmla="*/ 268941 h 419100"/>
              <a:gd name="connsiteX3" fmla="*/ 2702859 w 8296835"/>
              <a:gd name="connsiteY3" fmla="*/ 349623 h 419100"/>
              <a:gd name="connsiteX4" fmla="*/ 4074459 w 8296835"/>
              <a:gd name="connsiteY4" fmla="*/ 416859 h 419100"/>
              <a:gd name="connsiteX5" fmla="*/ 5405717 w 8296835"/>
              <a:gd name="connsiteY5" fmla="*/ 363070 h 419100"/>
              <a:gd name="connsiteX6" fmla="*/ 6589059 w 8296835"/>
              <a:gd name="connsiteY6" fmla="*/ 268941 h 419100"/>
              <a:gd name="connsiteX7" fmla="*/ 7436223 w 8296835"/>
              <a:gd name="connsiteY7" fmla="*/ 161365 h 419100"/>
              <a:gd name="connsiteX8" fmla="*/ 8296835 w 8296835"/>
              <a:gd name="connsiteY8" fmla="*/ 0 h 419100"/>
              <a:gd name="connsiteX9" fmla="*/ 8296835 w 8296835"/>
              <a:gd name="connsiteY9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96835" h="419100">
                <a:moveTo>
                  <a:pt x="0" y="13447"/>
                </a:moveTo>
                <a:cubicBezTo>
                  <a:pt x="99732" y="52667"/>
                  <a:pt x="199465" y="91888"/>
                  <a:pt x="457200" y="134470"/>
                </a:cubicBezTo>
                <a:cubicBezTo>
                  <a:pt x="714935" y="177052"/>
                  <a:pt x="1172136" y="233082"/>
                  <a:pt x="1546412" y="268941"/>
                </a:cubicBezTo>
                <a:cubicBezTo>
                  <a:pt x="1920688" y="304800"/>
                  <a:pt x="2702859" y="349623"/>
                  <a:pt x="2702859" y="349623"/>
                </a:cubicBezTo>
                <a:cubicBezTo>
                  <a:pt x="3124200" y="374276"/>
                  <a:pt x="3623983" y="414618"/>
                  <a:pt x="4074459" y="416859"/>
                </a:cubicBezTo>
                <a:cubicBezTo>
                  <a:pt x="4524935" y="419100"/>
                  <a:pt x="4986617" y="387723"/>
                  <a:pt x="5405717" y="363070"/>
                </a:cubicBezTo>
                <a:cubicBezTo>
                  <a:pt x="5824817" y="338417"/>
                  <a:pt x="6250641" y="302559"/>
                  <a:pt x="6589059" y="268941"/>
                </a:cubicBezTo>
                <a:cubicBezTo>
                  <a:pt x="6927477" y="235324"/>
                  <a:pt x="7151594" y="206188"/>
                  <a:pt x="7436223" y="161365"/>
                </a:cubicBezTo>
                <a:cubicBezTo>
                  <a:pt x="7720852" y="116542"/>
                  <a:pt x="8296835" y="0"/>
                  <a:pt x="8296835" y="0"/>
                </a:cubicBezTo>
                <a:lnTo>
                  <a:pt x="8296835" y="0"/>
                </a:lnTo>
              </a:path>
            </a:pathLst>
          </a:cu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1491299" y="3135208"/>
            <a:ext cx="6232922" cy="315515"/>
          </a:xfrm>
          <a:custGeom>
            <a:avLst/>
            <a:gdLst>
              <a:gd name="connsiteX0" fmla="*/ 0 w 8310282"/>
              <a:gd name="connsiteY0" fmla="*/ 381000 h 421341"/>
              <a:gd name="connsiteX1" fmla="*/ 510988 w 8310282"/>
              <a:gd name="connsiteY1" fmla="*/ 286870 h 421341"/>
              <a:gd name="connsiteX2" fmla="*/ 1653988 w 8310282"/>
              <a:gd name="connsiteY2" fmla="*/ 138953 h 421341"/>
              <a:gd name="connsiteX3" fmla="*/ 2837329 w 8310282"/>
              <a:gd name="connsiteY3" fmla="*/ 71718 h 421341"/>
              <a:gd name="connsiteX4" fmla="*/ 4572000 w 8310282"/>
              <a:gd name="connsiteY4" fmla="*/ 17929 h 421341"/>
              <a:gd name="connsiteX5" fmla="*/ 6347012 w 8310282"/>
              <a:gd name="connsiteY5" fmla="*/ 179294 h 421341"/>
              <a:gd name="connsiteX6" fmla="*/ 7933764 w 8310282"/>
              <a:gd name="connsiteY6" fmla="*/ 340659 h 421341"/>
              <a:gd name="connsiteX7" fmla="*/ 8310282 w 8310282"/>
              <a:gd name="connsiteY7" fmla="*/ 421341 h 421341"/>
              <a:gd name="connsiteX8" fmla="*/ 8310282 w 8310282"/>
              <a:gd name="connsiteY8" fmla="*/ 421341 h 42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10282" h="421341">
                <a:moveTo>
                  <a:pt x="0" y="381000"/>
                </a:moveTo>
                <a:cubicBezTo>
                  <a:pt x="117661" y="354105"/>
                  <a:pt x="235323" y="327211"/>
                  <a:pt x="510988" y="286870"/>
                </a:cubicBezTo>
                <a:cubicBezTo>
                  <a:pt x="786653" y="246529"/>
                  <a:pt x="1266265" y="174812"/>
                  <a:pt x="1653988" y="138953"/>
                </a:cubicBezTo>
                <a:cubicBezTo>
                  <a:pt x="2041711" y="103094"/>
                  <a:pt x="2350994" y="91889"/>
                  <a:pt x="2837329" y="71718"/>
                </a:cubicBezTo>
                <a:cubicBezTo>
                  <a:pt x="3323664" y="51547"/>
                  <a:pt x="3987053" y="0"/>
                  <a:pt x="4572000" y="17929"/>
                </a:cubicBezTo>
                <a:cubicBezTo>
                  <a:pt x="5156947" y="35858"/>
                  <a:pt x="6347012" y="179294"/>
                  <a:pt x="6347012" y="179294"/>
                </a:cubicBezTo>
                <a:lnTo>
                  <a:pt x="7933764" y="340659"/>
                </a:lnTo>
                <a:cubicBezTo>
                  <a:pt x="8260976" y="381000"/>
                  <a:pt x="8310282" y="421341"/>
                  <a:pt x="8310282" y="421341"/>
                </a:cubicBezTo>
                <a:lnTo>
                  <a:pt x="8310282" y="421341"/>
                </a:lnTo>
              </a:path>
            </a:pathLst>
          </a:cu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1930045" y="1010453"/>
            <a:ext cx="5355431" cy="381000"/>
          </a:xfrm>
          <a:custGeom>
            <a:avLst/>
            <a:gdLst>
              <a:gd name="connsiteX0" fmla="*/ 0 w 7140389"/>
              <a:gd name="connsiteY0" fmla="*/ 0 h 508748"/>
              <a:gd name="connsiteX1" fmla="*/ 497542 w 7140389"/>
              <a:gd name="connsiteY1" fmla="*/ 134471 h 508748"/>
              <a:gd name="connsiteX2" fmla="*/ 1640542 w 7140389"/>
              <a:gd name="connsiteY2" fmla="*/ 309283 h 508748"/>
              <a:gd name="connsiteX3" fmla="*/ 2823883 w 7140389"/>
              <a:gd name="connsiteY3" fmla="*/ 457200 h 508748"/>
              <a:gd name="connsiteX4" fmla="*/ 3939989 w 7140389"/>
              <a:gd name="connsiteY4" fmla="*/ 484095 h 508748"/>
              <a:gd name="connsiteX5" fmla="*/ 5190565 w 7140389"/>
              <a:gd name="connsiteY5" fmla="*/ 484095 h 508748"/>
              <a:gd name="connsiteX6" fmla="*/ 6212542 w 7140389"/>
              <a:gd name="connsiteY6" fmla="*/ 336177 h 508748"/>
              <a:gd name="connsiteX7" fmla="*/ 6979024 w 7140389"/>
              <a:gd name="connsiteY7" fmla="*/ 94130 h 508748"/>
              <a:gd name="connsiteX8" fmla="*/ 7140389 w 7140389"/>
              <a:gd name="connsiteY8" fmla="*/ 13448 h 508748"/>
              <a:gd name="connsiteX9" fmla="*/ 7140389 w 7140389"/>
              <a:gd name="connsiteY9" fmla="*/ 13448 h 508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40389" h="508748">
                <a:moveTo>
                  <a:pt x="0" y="0"/>
                </a:moveTo>
                <a:cubicBezTo>
                  <a:pt x="112059" y="41462"/>
                  <a:pt x="224118" y="82924"/>
                  <a:pt x="497542" y="134471"/>
                </a:cubicBezTo>
                <a:cubicBezTo>
                  <a:pt x="770966" y="186018"/>
                  <a:pt x="1252819" y="255495"/>
                  <a:pt x="1640542" y="309283"/>
                </a:cubicBezTo>
                <a:cubicBezTo>
                  <a:pt x="2028265" y="363071"/>
                  <a:pt x="2440642" y="428065"/>
                  <a:pt x="2823883" y="457200"/>
                </a:cubicBezTo>
                <a:cubicBezTo>
                  <a:pt x="3207124" y="486335"/>
                  <a:pt x="3545542" y="479613"/>
                  <a:pt x="3939989" y="484095"/>
                </a:cubicBezTo>
                <a:cubicBezTo>
                  <a:pt x="4334436" y="488578"/>
                  <a:pt x="4811806" y="508748"/>
                  <a:pt x="5190565" y="484095"/>
                </a:cubicBezTo>
                <a:cubicBezTo>
                  <a:pt x="5569324" y="459442"/>
                  <a:pt x="5914466" y="401171"/>
                  <a:pt x="6212542" y="336177"/>
                </a:cubicBezTo>
                <a:cubicBezTo>
                  <a:pt x="6510619" y="271183"/>
                  <a:pt x="6824383" y="147918"/>
                  <a:pt x="6979024" y="94130"/>
                </a:cubicBezTo>
                <a:cubicBezTo>
                  <a:pt x="7133665" y="40342"/>
                  <a:pt x="7140389" y="13448"/>
                  <a:pt x="7140389" y="13448"/>
                </a:cubicBezTo>
                <a:lnTo>
                  <a:pt x="7140389" y="13448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2333666" y="648714"/>
            <a:ext cx="4548188" cy="358378"/>
          </a:xfrm>
          <a:custGeom>
            <a:avLst/>
            <a:gdLst>
              <a:gd name="connsiteX0" fmla="*/ 0 w 6064623"/>
              <a:gd name="connsiteY0" fmla="*/ 0 h 477371"/>
              <a:gd name="connsiteX1" fmla="*/ 389965 w 6064623"/>
              <a:gd name="connsiteY1" fmla="*/ 134470 h 477371"/>
              <a:gd name="connsiteX2" fmla="*/ 981635 w 6064623"/>
              <a:gd name="connsiteY2" fmla="*/ 255494 h 477371"/>
              <a:gd name="connsiteX3" fmla="*/ 1653988 w 6064623"/>
              <a:gd name="connsiteY3" fmla="*/ 376518 h 477371"/>
              <a:gd name="connsiteX4" fmla="*/ 2312894 w 6064623"/>
              <a:gd name="connsiteY4" fmla="*/ 430306 h 477371"/>
              <a:gd name="connsiteX5" fmla="*/ 3388659 w 6064623"/>
              <a:gd name="connsiteY5" fmla="*/ 470647 h 477371"/>
              <a:gd name="connsiteX6" fmla="*/ 4168588 w 6064623"/>
              <a:gd name="connsiteY6" fmla="*/ 389965 h 477371"/>
              <a:gd name="connsiteX7" fmla="*/ 4854388 w 6064623"/>
              <a:gd name="connsiteY7" fmla="*/ 295835 h 477371"/>
              <a:gd name="connsiteX8" fmla="*/ 5526741 w 6064623"/>
              <a:gd name="connsiteY8" fmla="*/ 161365 h 477371"/>
              <a:gd name="connsiteX9" fmla="*/ 6064623 w 6064623"/>
              <a:gd name="connsiteY9" fmla="*/ 13447 h 477371"/>
              <a:gd name="connsiteX10" fmla="*/ 6064623 w 6064623"/>
              <a:gd name="connsiteY10" fmla="*/ 13447 h 47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64623" h="477371">
                <a:moveTo>
                  <a:pt x="0" y="0"/>
                </a:moveTo>
                <a:cubicBezTo>
                  <a:pt x="113179" y="45944"/>
                  <a:pt x="226359" y="91888"/>
                  <a:pt x="389965" y="134470"/>
                </a:cubicBezTo>
                <a:cubicBezTo>
                  <a:pt x="553571" y="177052"/>
                  <a:pt x="770965" y="215153"/>
                  <a:pt x="981635" y="255494"/>
                </a:cubicBezTo>
                <a:cubicBezTo>
                  <a:pt x="1192305" y="295835"/>
                  <a:pt x="1432112" y="347383"/>
                  <a:pt x="1653988" y="376518"/>
                </a:cubicBezTo>
                <a:cubicBezTo>
                  <a:pt x="1875864" y="405653"/>
                  <a:pt x="2023782" y="414618"/>
                  <a:pt x="2312894" y="430306"/>
                </a:cubicBezTo>
                <a:cubicBezTo>
                  <a:pt x="2602006" y="445994"/>
                  <a:pt x="3079377" y="477371"/>
                  <a:pt x="3388659" y="470647"/>
                </a:cubicBezTo>
                <a:cubicBezTo>
                  <a:pt x="3697941" y="463924"/>
                  <a:pt x="3924300" y="419100"/>
                  <a:pt x="4168588" y="389965"/>
                </a:cubicBezTo>
                <a:cubicBezTo>
                  <a:pt x="4412876" y="360830"/>
                  <a:pt x="4628029" y="333935"/>
                  <a:pt x="4854388" y="295835"/>
                </a:cubicBezTo>
                <a:cubicBezTo>
                  <a:pt x="5080747" y="257735"/>
                  <a:pt x="5325035" y="208430"/>
                  <a:pt x="5526741" y="161365"/>
                </a:cubicBezTo>
                <a:cubicBezTo>
                  <a:pt x="5728447" y="114300"/>
                  <a:pt x="6064623" y="13447"/>
                  <a:pt x="6064623" y="13447"/>
                </a:cubicBezTo>
                <a:lnTo>
                  <a:pt x="6064623" y="13447"/>
                </a:lnTo>
              </a:path>
            </a:pathLst>
          </a:cu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25608" name="TextBox 11"/>
          <p:cNvSpPr txBox="1">
            <a:spLocks noChangeArrowheads="1"/>
          </p:cNvSpPr>
          <p:nvPr/>
        </p:nvSpPr>
        <p:spPr bwMode="auto">
          <a:xfrm>
            <a:off x="938697" y="311992"/>
            <a:ext cx="7257081" cy="41549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100" b="1" dirty="0">
                <a:solidFill>
                  <a:srgbClr val="FFFF00"/>
                </a:solidFill>
              </a:rPr>
              <a:t>概括世界年降水量在不同纬度地区的分布特点，说明原因。</a:t>
            </a:r>
            <a:endParaRPr lang="zh-CN" altLang="en-US" sz="21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标题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/>
              <a:t>·</a:t>
            </a:r>
            <a:endParaRPr lang="zh-CN" altLang="en-US"/>
          </a:p>
        </p:txBody>
      </p:sp>
      <p:pic>
        <p:nvPicPr>
          <p:cNvPr id="26626" name="内容占位符 3" descr="1904741167402667706.jpg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0"/>
            <a:ext cx="6828235" cy="5143500"/>
          </a:xfrm>
        </p:spPr>
      </p:pic>
      <p:sp>
        <p:nvSpPr>
          <p:cNvPr id="4" name="任意多边形 3"/>
          <p:cNvSpPr/>
          <p:nvPr/>
        </p:nvSpPr>
        <p:spPr>
          <a:xfrm>
            <a:off x="1284685" y="2380060"/>
            <a:ext cx="6905625" cy="34528"/>
          </a:xfrm>
          <a:custGeom>
            <a:avLst/>
            <a:gdLst>
              <a:gd name="connsiteX0" fmla="*/ 0 w 10195111"/>
              <a:gd name="connsiteY0" fmla="*/ 0 h 60511"/>
              <a:gd name="connsiteX1" fmla="*/ 8740588 w 10195111"/>
              <a:gd name="connsiteY1" fmla="*/ 53788 h 60511"/>
              <a:gd name="connsiteX2" fmla="*/ 8727141 w 10195111"/>
              <a:gd name="connsiteY2" fmla="*/ 40341 h 60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95111" h="60511">
                <a:moveTo>
                  <a:pt x="0" y="0"/>
                </a:moveTo>
                <a:lnTo>
                  <a:pt x="8740588" y="53788"/>
                </a:lnTo>
                <a:cubicBezTo>
                  <a:pt x="10195111" y="60511"/>
                  <a:pt x="9461126" y="50426"/>
                  <a:pt x="8727141" y="40341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1456135" y="1522810"/>
            <a:ext cx="6222206" cy="314325"/>
          </a:xfrm>
          <a:custGeom>
            <a:avLst/>
            <a:gdLst>
              <a:gd name="connsiteX0" fmla="*/ 0 w 8296835"/>
              <a:gd name="connsiteY0" fmla="*/ 13447 h 419100"/>
              <a:gd name="connsiteX1" fmla="*/ 457200 w 8296835"/>
              <a:gd name="connsiteY1" fmla="*/ 134470 h 419100"/>
              <a:gd name="connsiteX2" fmla="*/ 1546412 w 8296835"/>
              <a:gd name="connsiteY2" fmla="*/ 268941 h 419100"/>
              <a:gd name="connsiteX3" fmla="*/ 2702859 w 8296835"/>
              <a:gd name="connsiteY3" fmla="*/ 349623 h 419100"/>
              <a:gd name="connsiteX4" fmla="*/ 4074459 w 8296835"/>
              <a:gd name="connsiteY4" fmla="*/ 416859 h 419100"/>
              <a:gd name="connsiteX5" fmla="*/ 5405717 w 8296835"/>
              <a:gd name="connsiteY5" fmla="*/ 363070 h 419100"/>
              <a:gd name="connsiteX6" fmla="*/ 6589059 w 8296835"/>
              <a:gd name="connsiteY6" fmla="*/ 268941 h 419100"/>
              <a:gd name="connsiteX7" fmla="*/ 7436223 w 8296835"/>
              <a:gd name="connsiteY7" fmla="*/ 161365 h 419100"/>
              <a:gd name="connsiteX8" fmla="*/ 8296835 w 8296835"/>
              <a:gd name="connsiteY8" fmla="*/ 0 h 419100"/>
              <a:gd name="connsiteX9" fmla="*/ 8296835 w 8296835"/>
              <a:gd name="connsiteY9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96835" h="419100">
                <a:moveTo>
                  <a:pt x="0" y="13447"/>
                </a:moveTo>
                <a:cubicBezTo>
                  <a:pt x="99732" y="52667"/>
                  <a:pt x="199465" y="91888"/>
                  <a:pt x="457200" y="134470"/>
                </a:cubicBezTo>
                <a:cubicBezTo>
                  <a:pt x="714935" y="177052"/>
                  <a:pt x="1172136" y="233082"/>
                  <a:pt x="1546412" y="268941"/>
                </a:cubicBezTo>
                <a:cubicBezTo>
                  <a:pt x="1920688" y="304800"/>
                  <a:pt x="2702859" y="349623"/>
                  <a:pt x="2702859" y="349623"/>
                </a:cubicBezTo>
                <a:cubicBezTo>
                  <a:pt x="3124200" y="374276"/>
                  <a:pt x="3623983" y="414618"/>
                  <a:pt x="4074459" y="416859"/>
                </a:cubicBezTo>
                <a:cubicBezTo>
                  <a:pt x="4524935" y="419100"/>
                  <a:pt x="4986617" y="387723"/>
                  <a:pt x="5405717" y="363070"/>
                </a:cubicBezTo>
                <a:cubicBezTo>
                  <a:pt x="5824817" y="338417"/>
                  <a:pt x="6250641" y="302559"/>
                  <a:pt x="6589059" y="268941"/>
                </a:cubicBezTo>
                <a:cubicBezTo>
                  <a:pt x="6927477" y="235324"/>
                  <a:pt x="7151594" y="206188"/>
                  <a:pt x="7436223" y="161365"/>
                </a:cubicBezTo>
                <a:cubicBezTo>
                  <a:pt x="7720852" y="116542"/>
                  <a:pt x="8296835" y="0"/>
                  <a:pt x="8296835" y="0"/>
                </a:cubicBezTo>
                <a:lnTo>
                  <a:pt x="8296835" y="0"/>
                </a:lnTo>
              </a:path>
            </a:pathLst>
          </a:cu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1445419" y="2951560"/>
            <a:ext cx="6232922" cy="315515"/>
          </a:xfrm>
          <a:custGeom>
            <a:avLst/>
            <a:gdLst>
              <a:gd name="connsiteX0" fmla="*/ 0 w 8310282"/>
              <a:gd name="connsiteY0" fmla="*/ 381000 h 421341"/>
              <a:gd name="connsiteX1" fmla="*/ 510988 w 8310282"/>
              <a:gd name="connsiteY1" fmla="*/ 286870 h 421341"/>
              <a:gd name="connsiteX2" fmla="*/ 1653988 w 8310282"/>
              <a:gd name="connsiteY2" fmla="*/ 138953 h 421341"/>
              <a:gd name="connsiteX3" fmla="*/ 2837329 w 8310282"/>
              <a:gd name="connsiteY3" fmla="*/ 71718 h 421341"/>
              <a:gd name="connsiteX4" fmla="*/ 4572000 w 8310282"/>
              <a:gd name="connsiteY4" fmla="*/ 17929 h 421341"/>
              <a:gd name="connsiteX5" fmla="*/ 6347012 w 8310282"/>
              <a:gd name="connsiteY5" fmla="*/ 179294 h 421341"/>
              <a:gd name="connsiteX6" fmla="*/ 7933764 w 8310282"/>
              <a:gd name="connsiteY6" fmla="*/ 340659 h 421341"/>
              <a:gd name="connsiteX7" fmla="*/ 8310282 w 8310282"/>
              <a:gd name="connsiteY7" fmla="*/ 421341 h 421341"/>
              <a:gd name="connsiteX8" fmla="*/ 8310282 w 8310282"/>
              <a:gd name="connsiteY8" fmla="*/ 421341 h 42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10282" h="421341">
                <a:moveTo>
                  <a:pt x="0" y="381000"/>
                </a:moveTo>
                <a:cubicBezTo>
                  <a:pt x="117661" y="354105"/>
                  <a:pt x="235323" y="327211"/>
                  <a:pt x="510988" y="286870"/>
                </a:cubicBezTo>
                <a:cubicBezTo>
                  <a:pt x="786653" y="246529"/>
                  <a:pt x="1266265" y="174812"/>
                  <a:pt x="1653988" y="138953"/>
                </a:cubicBezTo>
                <a:cubicBezTo>
                  <a:pt x="2041711" y="103094"/>
                  <a:pt x="2350994" y="91889"/>
                  <a:pt x="2837329" y="71718"/>
                </a:cubicBezTo>
                <a:cubicBezTo>
                  <a:pt x="3323664" y="51547"/>
                  <a:pt x="3987053" y="0"/>
                  <a:pt x="4572000" y="17929"/>
                </a:cubicBezTo>
                <a:cubicBezTo>
                  <a:pt x="5156947" y="35858"/>
                  <a:pt x="6347012" y="179294"/>
                  <a:pt x="6347012" y="179294"/>
                </a:cubicBezTo>
                <a:lnTo>
                  <a:pt x="7933764" y="340659"/>
                </a:lnTo>
                <a:cubicBezTo>
                  <a:pt x="8260976" y="381000"/>
                  <a:pt x="8310282" y="421341"/>
                  <a:pt x="8310282" y="421341"/>
                </a:cubicBezTo>
                <a:lnTo>
                  <a:pt x="8310282" y="421341"/>
                </a:lnTo>
              </a:path>
            </a:pathLst>
          </a:cu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1899048" y="766763"/>
            <a:ext cx="5355431" cy="381000"/>
          </a:xfrm>
          <a:custGeom>
            <a:avLst/>
            <a:gdLst>
              <a:gd name="connsiteX0" fmla="*/ 0 w 7140389"/>
              <a:gd name="connsiteY0" fmla="*/ 0 h 508748"/>
              <a:gd name="connsiteX1" fmla="*/ 497542 w 7140389"/>
              <a:gd name="connsiteY1" fmla="*/ 134471 h 508748"/>
              <a:gd name="connsiteX2" fmla="*/ 1640542 w 7140389"/>
              <a:gd name="connsiteY2" fmla="*/ 309283 h 508748"/>
              <a:gd name="connsiteX3" fmla="*/ 2823883 w 7140389"/>
              <a:gd name="connsiteY3" fmla="*/ 457200 h 508748"/>
              <a:gd name="connsiteX4" fmla="*/ 3939989 w 7140389"/>
              <a:gd name="connsiteY4" fmla="*/ 484095 h 508748"/>
              <a:gd name="connsiteX5" fmla="*/ 5190565 w 7140389"/>
              <a:gd name="connsiteY5" fmla="*/ 484095 h 508748"/>
              <a:gd name="connsiteX6" fmla="*/ 6212542 w 7140389"/>
              <a:gd name="connsiteY6" fmla="*/ 336177 h 508748"/>
              <a:gd name="connsiteX7" fmla="*/ 6979024 w 7140389"/>
              <a:gd name="connsiteY7" fmla="*/ 94130 h 508748"/>
              <a:gd name="connsiteX8" fmla="*/ 7140389 w 7140389"/>
              <a:gd name="connsiteY8" fmla="*/ 13448 h 508748"/>
              <a:gd name="connsiteX9" fmla="*/ 7140389 w 7140389"/>
              <a:gd name="connsiteY9" fmla="*/ 13448 h 508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40389" h="508748">
                <a:moveTo>
                  <a:pt x="0" y="0"/>
                </a:moveTo>
                <a:cubicBezTo>
                  <a:pt x="112059" y="41462"/>
                  <a:pt x="224118" y="82924"/>
                  <a:pt x="497542" y="134471"/>
                </a:cubicBezTo>
                <a:cubicBezTo>
                  <a:pt x="770966" y="186018"/>
                  <a:pt x="1252819" y="255495"/>
                  <a:pt x="1640542" y="309283"/>
                </a:cubicBezTo>
                <a:cubicBezTo>
                  <a:pt x="2028265" y="363071"/>
                  <a:pt x="2440642" y="428065"/>
                  <a:pt x="2823883" y="457200"/>
                </a:cubicBezTo>
                <a:cubicBezTo>
                  <a:pt x="3207124" y="486335"/>
                  <a:pt x="3545542" y="479613"/>
                  <a:pt x="3939989" y="484095"/>
                </a:cubicBezTo>
                <a:cubicBezTo>
                  <a:pt x="4334436" y="488578"/>
                  <a:pt x="4811806" y="508748"/>
                  <a:pt x="5190565" y="484095"/>
                </a:cubicBezTo>
                <a:cubicBezTo>
                  <a:pt x="5569324" y="459442"/>
                  <a:pt x="5914466" y="401171"/>
                  <a:pt x="6212542" y="336177"/>
                </a:cubicBezTo>
                <a:cubicBezTo>
                  <a:pt x="6510619" y="271183"/>
                  <a:pt x="6824383" y="147918"/>
                  <a:pt x="6979024" y="94130"/>
                </a:cubicBezTo>
                <a:cubicBezTo>
                  <a:pt x="7133665" y="40342"/>
                  <a:pt x="7140389" y="13448"/>
                  <a:pt x="7140389" y="13448"/>
                </a:cubicBezTo>
                <a:lnTo>
                  <a:pt x="7140389" y="13448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2313385" y="322660"/>
            <a:ext cx="4548188" cy="358378"/>
          </a:xfrm>
          <a:custGeom>
            <a:avLst/>
            <a:gdLst>
              <a:gd name="connsiteX0" fmla="*/ 0 w 6064623"/>
              <a:gd name="connsiteY0" fmla="*/ 0 h 477371"/>
              <a:gd name="connsiteX1" fmla="*/ 389965 w 6064623"/>
              <a:gd name="connsiteY1" fmla="*/ 134470 h 477371"/>
              <a:gd name="connsiteX2" fmla="*/ 981635 w 6064623"/>
              <a:gd name="connsiteY2" fmla="*/ 255494 h 477371"/>
              <a:gd name="connsiteX3" fmla="*/ 1653988 w 6064623"/>
              <a:gd name="connsiteY3" fmla="*/ 376518 h 477371"/>
              <a:gd name="connsiteX4" fmla="*/ 2312894 w 6064623"/>
              <a:gd name="connsiteY4" fmla="*/ 430306 h 477371"/>
              <a:gd name="connsiteX5" fmla="*/ 3388659 w 6064623"/>
              <a:gd name="connsiteY5" fmla="*/ 470647 h 477371"/>
              <a:gd name="connsiteX6" fmla="*/ 4168588 w 6064623"/>
              <a:gd name="connsiteY6" fmla="*/ 389965 h 477371"/>
              <a:gd name="connsiteX7" fmla="*/ 4854388 w 6064623"/>
              <a:gd name="connsiteY7" fmla="*/ 295835 h 477371"/>
              <a:gd name="connsiteX8" fmla="*/ 5526741 w 6064623"/>
              <a:gd name="connsiteY8" fmla="*/ 161365 h 477371"/>
              <a:gd name="connsiteX9" fmla="*/ 6064623 w 6064623"/>
              <a:gd name="connsiteY9" fmla="*/ 13447 h 477371"/>
              <a:gd name="connsiteX10" fmla="*/ 6064623 w 6064623"/>
              <a:gd name="connsiteY10" fmla="*/ 13447 h 47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64623" h="477371">
                <a:moveTo>
                  <a:pt x="0" y="0"/>
                </a:moveTo>
                <a:cubicBezTo>
                  <a:pt x="113179" y="45944"/>
                  <a:pt x="226359" y="91888"/>
                  <a:pt x="389965" y="134470"/>
                </a:cubicBezTo>
                <a:cubicBezTo>
                  <a:pt x="553571" y="177052"/>
                  <a:pt x="770965" y="215153"/>
                  <a:pt x="981635" y="255494"/>
                </a:cubicBezTo>
                <a:cubicBezTo>
                  <a:pt x="1192305" y="295835"/>
                  <a:pt x="1432112" y="347383"/>
                  <a:pt x="1653988" y="376518"/>
                </a:cubicBezTo>
                <a:cubicBezTo>
                  <a:pt x="1875864" y="405653"/>
                  <a:pt x="2023782" y="414618"/>
                  <a:pt x="2312894" y="430306"/>
                </a:cubicBezTo>
                <a:cubicBezTo>
                  <a:pt x="2602006" y="445994"/>
                  <a:pt x="3079377" y="477371"/>
                  <a:pt x="3388659" y="470647"/>
                </a:cubicBezTo>
                <a:cubicBezTo>
                  <a:pt x="3697941" y="463924"/>
                  <a:pt x="3924300" y="419100"/>
                  <a:pt x="4168588" y="389965"/>
                </a:cubicBezTo>
                <a:cubicBezTo>
                  <a:pt x="4412876" y="360830"/>
                  <a:pt x="4628029" y="333935"/>
                  <a:pt x="4854388" y="295835"/>
                </a:cubicBezTo>
                <a:cubicBezTo>
                  <a:pt x="5080747" y="257735"/>
                  <a:pt x="5325035" y="208430"/>
                  <a:pt x="5526741" y="161365"/>
                </a:cubicBezTo>
                <a:cubicBezTo>
                  <a:pt x="5728447" y="114300"/>
                  <a:pt x="6064623" y="13447"/>
                  <a:pt x="6064623" y="13447"/>
                </a:cubicBezTo>
                <a:lnTo>
                  <a:pt x="6064623" y="13447"/>
                </a:lnTo>
              </a:path>
            </a:pathLst>
          </a:cu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26632" name="Text Box 98"/>
          <p:cNvSpPr txBox="1">
            <a:spLocks noChangeArrowheads="1"/>
          </p:cNvSpPr>
          <p:nvPr/>
        </p:nvSpPr>
        <p:spPr bwMode="auto">
          <a:xfrm>
            <a:off x="1925242" y="789385"/>
            <a:ext cx="32504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100" b="1">
                <a:solidFill>
                  <a:srgbClr val="000000"/>
                </a:solidFill>
              </a:rPr>
              <a:t>③</a:t>
            </a:r>
            <a:endParaRPr lang="en-US" altLang="zh-CN" sz="2100" b="1">
              <a:solidFill>
                <a:srgbClr val="000000"/>
              </a:solidFill>
            </a:endParaRPr>
          </a:p>
        </p:txBody>
      </p:sp>
      <p:sp>
        <p:nvSpPr>
          <p:cNvPr id="26633" name="Text Box 99"/>
          <p:cNvSpPr txBox="1">
            <a:spLocks noChangeArrowheads="1"/>
          </p:cNvSpPr>
          <p:nvPr/>
        </p:nvSpPr>
        <p:spPr bwMode="auto">
          <a:xfrm>
            <a:off x="3059906" y="951310"/>
            <a:ext cx="3238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100" b="1">
                <a:solidFill>
                  <a:srgbClr val="000000"/>
                </a:solidFill>
              </a:rPr>
              <a:t>④</a:t>
            </a:r>
            <a:endParaRPr lang="en-US" altLang="zh-CN" sz="2100" b="1">
              <a:solidFill>
                <a:srgbClr val="000000"/>
              </a:solidFill>
            </a:endParaRPr>
          </a:p>
        </p:txBody>
      </p:sp>
      <p:sp>
        <p:nvSpPr>
          <p:cNvPr id="26634" name="Text Box 99"/>
          <p:cNvSpPr txBox="1">
            <a:spLocks noChangeArrowheads="1"/>
          </p:cNvSpPr>
          <p:nvPr/>
        </p:nvSpPr>
        <p:spPr bwMode="auto">
          <a:xfrm>
            <a:off x="2033588" y="2356248"/>
            <a:ext cx="3238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100" b="1">
                <a:solidFill>
                  <a:srgbClr val="000000"/>
                </a:solidFill>
              </a:rPr>
              <a:t>⑥</a:t>
            </a:r>
            <a:endParaRPr lang="en-US" altLang="zh-CN" sz="2100" b="1">
              <a:solidFill>
                <a:srgbClr val="000000"/>
              </a:solidFill>
            </a:endParaRPr>
          </a:p>
        </p:txBody>
      </p:sp>
      <p:sp>
        <p:nvSpPr>
          <p:cNvPr id="26635" name="Text Box 99"/>
          <p:cNvSpPr txBox="1">
            <a:spLocks noChangeArrowheads="1"/>
          </p:cNvSpPr>
          <p:nvPr/>
        </p:nvSpPr>
        <p:spPr bwMode="auto">
          <a:xfrm>
            <a:off x="2432447" y="2327673"/>
            <a:ext cx="3238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100" b="1">
                <a:solidFill>
                  <a:srgbClr val="000000"/>
                </a:solidFill>
              </a:rPr>
              <a:t>⑤</a:t>
            </a:r>
            <a:endParaRPr lang="en-US" altLang="zh-CN" sz="2100" b="1">
              <a:solidFill>
                <a:srgbClr val="000000"/>
              </a:solidFill>
            </a:endParaRPr>
          </a:p>
        </p:txBody>
      </p:sp>
      <p:sp>
        <p:nvSpPr>
          <p:cNvPr id="26636" name="Text Box 96"/>
          <p:cNvSpPr txBox="1">
            <a:spLocks noChangeArrowheads="1"/>
          </p:cNvSpPr>
          <p:nvPr/>
        </p:nvSpPr>
        <p:spPr bwMode="auto">
          <a:xfrm>
            <a:off x="2519363" y="3112294"/>
            <a:ext cx="32504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100" b="1">
                <a:solidFill>
                  <a:srgbClr val="000000"/>
                </a:solidFill>
              </a:rPr>
              <a:t>①</a:t>
            </a:r>
            <a:endParaRPr lang="en-US" altLang="zh-CN" sz="2100" b="1">
              <a:solidFill>
                <a:srgbClr val="000000"/>
              </a:solidFill>
            </a:endParaRPr>
          </a:p>
        </p:txBody>
      </p:sp>
      <p:sp>
        <p:nvSpPr>
          <p:cNvPr id="26637" name="Text Box 97"/>
          <p:cNvSpPr txBox="1">
            <a:spLocks noChangeArrowheads="1"/>
          </p:cNvSpPr>
          <p:nvPr/>
        </p:nvSpPr>
        <p:spPr bwMode="auto">
          <a:xfrm>
            <a:off x="2022872" y="3118248"/>
            <a:ext cx="3238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100" b="1">
                <a:solidFill>
                  <a:srgbClr val="000000"/>
                </a:solidFill>
              </a:rPr>
              <a:t>②</a:t>
            </a:r>
            <a:endParaRPr lang="en-US" altLang="zh-CN" sz="2100" b="1">
              <a:solidFill>
                <a:srgbClr val="000000"/>
              </a:solidFill>
            </a:endParaRPr>
          </a:p>
        </p:txBody>
      </p:sp>
      <p:sp>
        <p:nvSpPr>
          <p:cNvPr id="15" name="动作按钮: 开始 14">
            <a:hlinkClick r:id="rId2" action="ppaction://hlinksldjump" highlightClick="1"/>
          </p:cNvPr>
          <p:cNvSpPr/>
          <p:nvPr/>
        </p:nvSpPr>
        <p:spPr>
          <a:xfrm>
            <a:off x="7434262" y="4792266"/>
            <a:ext cx="566738" cy="371475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39466" y="1370410"/>
            <a:ext cx="702469" cy="1384995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zh-CN" altLang="en-US" sz="2100" b="1">
                <a:solidFill>
                  <a:srgbClr val="FFFF00"/>
                </a:solidFill>
              </a:rPr>
              <a:t>太阳辐射</a:t>
            </a:r>
            <a:endParaRPr lang="zh-CN" altLang="en-US" sz="2100" b="1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358502" y="3284671"/>
            <a:ext cx="702469" cy="1384995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zh-CN" altLang="en-US" sz="2100" b="1">
                <a:solidFill>
                  <a:srgbClr val="FFFF00"/>
                </a:solidFill>
              </a:rPr>
              <a:t>大气环流</a:t>
            </a:r>
            <a:endParaRPr lang="zh-CN" altLang="en-US" sz="2100" b="1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951560" y="1329929"/>
            <a:ext cx="2755106" cy="816249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2000"/>
              </a:lnSpc>
              <a:buFont typeface="Wingdings" panose="05000000000000000000" pitchFamily="2" charset="2"/>
              <a:buNone/>
            </a:pPr>
            <a:r>
              <a:rPr lang="zh-CN" altLang="en-US" sz="2100" b="1">
                <a:solidFill>
                  <a:srgbClr val="FFFF00"/>
                </a:solidFill>
                <a:latin typeface="宋体" panose="02010600030101010101" pitchFamily="2" charset="-122"/>
              </a:rPr>
              <a:t>形成全球气温变化的基本格局</a:t>
            </a:r>
            <a:r>
              <a:rPr lang="en-US" altLang="zh-CN" sz="2100" b="1">
                <a:solidFill>
                  <a:srgbClr val="FFFF00"/>
                </a:solidFill>
                <a:latin typeface="宋体" panose="02010600030101010101" pitchFamily="2" charset="-122"/>
              </a:rPr>
              <a:t>(</a:t>
            </a:r>
            <a:r>
              <a:rPr lang="zh-CN" altLang="en-US" sz="2100" b="1">
                <a:solidFill>
                  <a:srgbClr val="FFFF00"/>
                </a:solidFill>
                <a:latin typeface="宋体" panose="02010600030101010101" pitchFamily="2" charset="-122"/>
              </a:rPr>
              <a:t>低纬</a:t>
            </a:r>
            <a:r>
              <a:rPr lang="en-US" altLang="zh-CN" sz="2100" b="1">
                <a:solidFill>
                  <a:srgbClr val="FFFF00"/>
                </a:solidFill>
                <a:latin typeface="宋体" panose="02010600030101010101" pitchFamily="2" charset="-122"/>
              </a:rPr>
              <a:t>-</a:t>
            </a:r>
            <a:r>
              <a:rPr lang="zh-CN" altLang="en-US" sz="2100" b="1">
                <a:solidFill>
                  <a:srgbClr val="FFFF00"/>
                </a:solidFill>
                <a:latin typeface="宋体" panose="02010600030101010101" pitchFamily="2" charset="-122"/>
              </a:rPr>
              <a:t>高纬</a:t>
            </a:r>
            <a:r>
              <a:rPr lang="en-US" altLang="zh-CN" sz="2100" b="1">
                <a:solidFill>
                  <a:srgbClr val="FFFF00"/>
                </a:solidFill>
                <a:latin typeface="宋体" panose="02010600030101010101" pitchFamily="2" charset="-122"/>
              </a:rPr>
              <a:t>)</a:t>
            </a:r>
            <a:endParaRPr lang="zh-CN" altLang="zh-CN" sz="2100" b="1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627710" y="3759994"/>
            <a:ext cx="3726656" cy="816249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2000"/>
              </a:lnSpc>
              <a:buFont typeface="Wingdings" panose="05000000000000000000" pitchFamily="2" charset="2"/>
              <a:buNone/>
            </a:pPr>
            <a:r>
              <a:rPr lang="zh-CN" altLang="en-US" sz="2100" b="1">
                <a:solidFill>
                  <a:srgbClr val="FFFF00"/>
                </a:solidFill>
                <a:latin typeface="宋体" panose="02010600030101010101" pitchFamily="2" charset="-122"/>
              </a:rPr>
              <a:t>形成全球降水变化的基本格局</a:t>
            </a:r>
            <a:r>
              <a:rPr lang="en-US" altLang="zh-CN" sz="2100" b="1">
                <a:solidFill>
                  <a:srgbClr val="FFFF00"/>
                </a:solidFill>
                <a:latin typeface="宋体" panose="02010600030101010101" pitchFamily="2" charset="-122"/>
              </a:rPr>
              <a:t>(</a:t>
            </a:r>
            <a:r>
              <a:rPr lang="zh-CN" altLang="en-US" sz="2100" b="1">
                <a:solidFill>
                  <a:srgbClr val="FFFF00"/>
                </a:solidFill>
                <a:latin typeface="宋体" panose="02010600030101010101" pitchFamily="2" charset="-122"/>
              </a:rPr>
              <a:t>赤道</a:t>
            </a:r>
            <a:r>
              <a:rPr lang="en-US" altLang="zh-CN" sz="2100" b="1">
                <a:solidFill>
                  <a:srgbClr val="FFFF00"/>
                </a:solidFill>
                <a:latin typeface="宋体" panose="02010600030101010101" pitchFamily="2" charset="-122"/>
              </a:rPr>
              <a:t>-</a:t>
            </a:r>
            <a:r>
              <a:rPr lang="zh-CN" altLang="en-US" sz="2100" b="1">
                <a:solidFill>
                  <a:srgbClr val="FFFF00"/>
                </a:solidFill>
                <a:latin typeface="宋体" panose="02010600030101010101" pitchFamily="2" charset="-122"/>
              </a:rPr>
              <a:t>副热带</a:t>
            </a:r>
            <a:r>
              <a:rPr lang="en-US" altLang="zh-CN" sz="2100" b="1">
                <a:solidFill>
                  <a:srgbClr val="FFFF00"/>
                </a:solidFill>
                <a:latin typeface="宋体" panose="02010600030101010101" pitchFamily="2" charset="-122"/>
              </a:rPr>
              <a:t>-</a:t>
            </a:r>
            <a:r>
              <a:rPr lang="zh-CN" altLang="en-US" sz="2100" b="1">
                <a:solidFill>
                  <a:srgbClr val="FFFF00"/>
                </a:solidFill>
                <a:latin typeface="宋体" panose="02010600030101010101" pitchFamily="2" charset="-122"/>
              </a:rPr>
              <a:t>中纬</a:t>
            </a:r>
            <a:r>
              <a:rPr lang="en-US" altLang="zh-CN" sz="2100" b="1">
                <a:solidFill>
                  <a:srgbClr val="FFFF00"/>
                </a:solidFill>
                <a:latin typeface="宋体" panose="02010600030101010101" pitchFamily="2" charset="-122"/>
              </a:rPr>
              <a:t>-</a:t>
            </a:r>
            <a:r>
              <a:rPr lang="zh-CN" altLang="en-US" sz="2100" b="1">
                <a:solidFill>
                  <a:srgbClr val="FFFF00"/>
                </a:solidFill>
                <a:latin typeface="宋体" panose="02010600030101010101" pitchFamily="2" charset="-122"/>
              </a:rPr>
              <a:t>极地</a:t>
            </a:r>
            <a:r>
              <a:rPr lang="en-US" altLang="zh-CN" sz="2100" b="1">
                <a:solidFill>
                  <a:srgbClr val="FFFF00"/>
                </a:solidFill>
                <a:latin typeface="宋体" panose="02010600030101010101" pitchFamily="2" charset="-122"/>
              </a:rPr>
              <a:t>)</a:t>
            </a:r>
            <a:endParaRPr lang="zh-CN" altLang="zh-CN" sz="2100" b="1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897981" y="2409825"/>
            <a:ext cx="2915841" cy="454292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2000"/>
              </a:lnSpc>
              <a:buFont typeface="Wingdings" panose="05000000000000000000" pitchFamily="2" charset="2"/>
              <a:buNone/>
            </a:pPr>
            <a:r>
              <a:rPr lang="zh-CN" altLang="en-US" sz="2100" b="1">
                <a:solidFill>
                  <a:srgbClr val="FFFF00"/>
                </a:solidFill>
              </a:rPr>
              <a:t>局部区域气温呈复杂化</a:t>
            </a:r>
            <a:endParaRPr lang="zh-CN" altLang="zh-CN" sz="2100" b="1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542484" y="2733675"/>
            <a:ext cx="1322783" cy="454292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2000"/>
              </a:lnSpc>
              <a:buFont typeface="Wingdings" panose="05000000000000000000" pitchFamily="2" charset="2"/>
              <a:buNone/>
            </a:pPr>
            <a:r>
              <a:rPr lang="zh-CN" altLang="en-US" sz="2100" b="1" dirty="0">
                <a:solidFill>
                  <a:srgbClr val="FFFF00"/>
                </a:solidFill>
              </a:rPr>
              <a:t>下垫面</a:t>
            </a:r>
            <a:endParaRPr lang="zh-CN" altLang="zh-CN" sz="2100" b="1" dirty="0">
              <a:solidFill>
                <a:srgbClr val="FFFF00"/>
              </a:solidFill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2141935" y="1707356"/>
            <a:ext cx="809625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4139804" y="2139553"/>
            <a:ext cx="0" cy="270272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H="1" flipV="1">
            <a:off x="5813822" y="2625329"/>
            <a:ext cx="728663" cy="32504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2141935" y="4083844"/>
            <a:ext cx="485775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flipV="1">
            <a:off x="2141934" y="2680097"/>
            <a:ext cx="756048" cy="701277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16" name="椭圆 15"/>
          <p:cNvSpPr>
            <a:spLocks noChangeArrowheads="1"/>
          </p:cNvSpPr>
          <p:nvPr/>
        </p:nvSpPr>
        <p:spPr bwMode="auto">
          <a:xfrm>
            <a:off x="6246019" y="2711999"/>
            <a:ext cx="1565672" cy="42197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 anchor="ctr">
            <a:spAutoFit/>
          </a:bodyPr>
          <a:lstStyle>
            <a:lvl1pPr indent="4572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 typeface="Wingdings" panose="05000000000000000000" pitchFamily="2" charset="2"/>
              <a:buNone/>
            </a:pPr>
            <a:endParaRPr lang="zh-CN" altLang="en-US" sz="1350" b="1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897981" y="3057525"/>
            <a:ext cx="2915841" cy="454292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2000"/>
              </a:lnSpc>
              <a:buFont typeface="Wingdings" panose="05000000000000000000" pitchFamily="2" charset="2"/>
              <a:buNone/>
            </a:pPr>
            <a:r>
              <a:rPr lang="zh-CN" altLang="en-US" sz="2100" b="1">
                <a:solidFill>
                  <a:srgbClr val="FFFF00"/>
                </a:solidFill>
              </a:rPr>
              <a:t>局部区域降水呈复杂化</a:t>
            </a:r>
            <a:endParaRPr lang="zh-CN" altLang="zh-CN" sz="2100" b="1">
              <a:solidFill>
                <a:srgbClr val="FFFF00"/>
              </a:solidFill>
            </a:endParaRPr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 flipH="1">
            <a:off x="1828800" y="2864117"/>
            <a:ext cx="0" cy="32385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20" name="Line 12"/>
          <p:cNvSpPr>
            <a:spLocks noChangeShapeType="1"/>
          </p:cNvSpPr>
          <p:nvPr/>
        </p:nvSpPr>
        <p:spPr bwMode="auto">
          <a:xfrm flipH="1">
            <a:off x="5813822" y="3057525"/>
            <a:ext cx="756047" cy="32385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 flipH="1" flipV="1">
            <a:off x="4193381" y="3489722"/>
            <a:ext cx="0" cy="270272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22550" name="矩形 22"/>
          <p:cNvSpPr>
            <a:spLocks noChangeArrowheads="1"/>
          </p:cNvSpPr>
          <p:nvPr/>
        </p:nvSpPr>
        <p:spPr bwMode="auto">
          <a:xfrm>
            <a:off x="2087760" y="516091"/>
            <a:ext cx="45362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zh-CN" altLang="en-US" sz="2800" b="1" dirty="0" smtClean="0">
                <a:solidFill>
                  <a:srgbClr val="FFFF00"/>
                </a:solidFill>
              </a:rPr>
              <a:t>气候</a:t>
            </a:r>
            <a:r>
              <a:rPr lang="zh-CN" altLang="en-US" sz="2800" b="1" dirty="0">
                <a:solidFill>
                  <a:srgbClr val="FFFF00"/>
                </a:solidFill>
              </a:rPr>
              <a:t>形成</a:t>
            </a:r>
            <a:r>
              <a:rPr lang="zh-CN" altLang="en-US" sz="2800" b="1" dirty="0" smtClean="0">
                <a:solidFill>
                  <a:srgbClr val="FFFF00"/>
                </a:solidFill>
              </a:rPr>
              <a:t>的宏观与微观因素</a:t>
            </a:r>
            <a:endParaRPr lang="zh-CN" alt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6" grpId="0" animBg="1"/>
      <p:bldP spid="18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143000" y="902494"/>
            <a:ext cx="351235" cy="2585323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b="1">
                <a:solidFill>
                  <a:srgbClr val="FFFF00"/>
                </a:solidFill>
              </a:rPr>
              <a:t>气候特征的成因分析</a:t>
            </a:r>
            <a:endParaRPr lang="zh-CN" altLang="en-US" b="1">
              <a:solidFill>
                <a:srgbClr val="FFFF00"/>
              </a:solidFill>
            </a:endParaRPr>
          </a:p>
        </p:txBody>
      </p:sp>
      <p:sp>
        <p:nvSpPr>
          <p:cNvPr id="12291" name="AutoShape 3"/>
          <p:cNvSpPr/>
          <p:nvPr/>
        </p:nvSpPr>
        <p:spPr bwMode="auto">
          <a:xfrm>
            <a:off x="1523999" y="1054894"/>
            <a:ext cx="301229" cy="2516982"/>
          </a:xfrm>
          <a:prstGeom prst="leftBrace">
            <a:avLst>
              <a:gd name="adj1" fmla="val 96061"/>
              <a:gd name="adj2" fmla="val 50000"/>
            </a:avLst>
          </a:prstGeom>
          <a:noFill/>
          <a:ln w="38100" cmpd="sng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z="135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856185" y="947852"/>
            <a:ext cx="354806" cy="646331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b="1">
                <a:solidFill>
                  <a:srgbClr val="FFFF00"/>
                </a:solidFill>
              </a:rPr>
              <a:t>气温</a:t>
            </a:r>
            <a:endParaRPr lang="zh-CN" altLang="en-US" b="1">
              <a:solidFill>
                <a:srgbClr val="FFFF00"/>
              </a:solidFill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674019" y="3101579"/>
            <a:ext cx="359569" cy="646331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b="1">
                <a:solidFill>
                  <a:srgbClr val="FFFF00"/>
                </a:solidFill>
              </a:rPr>
              <a:t>降水</a:t>
            </a:r>
            <a:endParaRPr lang="zh-CN" altLang="en-US" b="1">
              <a:solidFill>
                <a:srgbClr val="FFFF00"/>
              </a:solidFill>
            </a:endParaRPr>
          </a:p>
        </p:txBody>
      </p:sp>
      <p:sp>
        <p:nvSpPr>
          <p:cNvPr id="12294" name="AutoShape 6"/>
          <p:cNvSpPr/>
          <p:nvPr/>
        </p:nvSpPr>
        <p:spPr bwMode="auto">
          <a:xfrm>
            <a:off x="2337380" y="902494"/>
            <a:ext cx="274851" cy="959668"/>
          </a:xfrm>
          <a:prstGeom prst="leftBrace">
            <a:avLst>
              <a:gd name="adj1" fmla="val 32451"/>
              <a:gd name="adj2" fmla="val 50000"/>
            </a:avLst>
          </a:prstGeom>
          <a:noFill/>
          <a:ln w="38100" cmpd="sng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z="1350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2566391" y="665529"/>
            <a:ext cx="2576513" cy="369332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b="1" dirty="0">
                <a:solidFill>
                  <a:srgbClr val="FFFF00"/>
                </a:solidFill>
              </a:rPr>
              <a:t>宏观因素（主导因素）：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5214162" y="619363"/>
            <a:ext cx="1419113" cy="4154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100" b="1" dirty="0">
                <a:solidFill>
                  <a:srgbClr val="FF3300"/>
                </a:solidFill>
                <a:latin typeface="Times New Roman" panose="02020603050405020304" charset="0"/>
                <a:ea typeface="楷体_GB2312" charset="0"/>
              </a:rPr>
              <a:t>太阳辐射</a:t>
            </a:r>
            <a:endParaRPr lang="zh-CN" altLang="en-US" sz="2100" b="1" dirty="0">
              <a:solidFill>
                <a:srgbClr val="FF3300"/>
              </a:solidFill>
              <a:latin typeface="Times New Roman" panose="02020603050405020304" charset="0"/>
              <a:ea typeface="楷体_GB2312" charset="0"/>
            </a:endParaRP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2657980" y="1553881"/>
            <a:ext cx="1122760" cy="369332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b="1">
                <a:solidFill>
                  <a:srgbClr val="FFFF00"/>
                </a:solidFill>
              </a:rPr>
              <a:t>微观因素</a:t>
            </a:r>
            <a:endParaRPr lang="zh-CN" altLang="en-US" b="1">
              <a:solidFill>
                <a:srgbClr val="FFFF00"/>
              </a:solidFill>
            </a:endParaRPr>
          </a:p>
        </p:txBody>
      </p:sp>
      <p:sp>
        <p:nvSpPr>
          <p:cNvPr id="12298" name="AutoShape 10"/>
          <p:cNvSpPr/>
          <p:nvPr/>
        </p:nvSpPr>
        <p:spPr bwMode="auto">
          <a:xfrm>
            <a:off x="2064544" y="2813448"/>
            <a:ext cx="213123" cy="1307609"/>
          </a:xfrm>
          <a:prstGeom prst="leftBrace">
            <a:avLst>
              <a:gd name="adj1" fmla="val 46256"/>
              <a:gd name="adj2" fmla="val 50000"/>
            </a:avLst>
          </a:prstGeom>
          <a:noFill/>
          <a:ln w="38100" cmpd="sng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z="1350"/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2214563" y="2672954"/>
            <a:ext cx="1169194" cy="369332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b="1">
                <a:solidFill>
                  <a:srgbClr val="FFFF00"/>
                </a:solidFill>
              </a:rPr>
              <a:t>宏观因素：</a:t>
            </a:r>
            <a:endParaRPr lang="zh-CN" altLang="en-US" b="1">
              <a:solidFill>
                <a:srgbClr val="FFFF00"/>
              </a:solidFill>
            </a:endParaRP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2277667" y="3876238"/>
            <a:ext cx="1106090" cy="369332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b="1" dirty="0">
                <a:solidFill>
                  <a:srgbClr val="FFFF00"/>
                </a:solidFill>
              </a:rPr>
              <a:t>微观因素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3780740" y="1730809"/>
            <a:ext cx="1018670" cy="415498"/>
          </a:xfrm>
          <a:prstGeom prst="rect">
            <a:avLst/>
          </a:prstGeom>
          <a:noFill/>
          <a:ln w="9525" cmpd="sng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100" b="1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下</a:t>
            </a:r>
            <a:r>
              <a:rPr lang="zh-CN" altLang="en-US" sz="2100" b="1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垫面</a:t>
            </a:r>
            <a:endParaRPr lang="zh-CN" altLang="en-US" sz="2100" b="1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4938826" y="1181180"/>
            <a:ext cx="2013347" cy="1815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/>
                </a:solidFill>
                <a:latin typeface="Times New Roman" panose="02020603050405020304" charset="0"/>
                <a:ea typeface="楷体_GB2312" charset="0"/>
              </a:rPr>
              <a:t>大气环流</a:t>
            </a:r>
            <a:endParaRPr lang="zh-CN" altLang="en-US" sz="1600" b="1" dirty="0">
              <a:solidFill>
                <a:schemeClr val="tx1"/>
              </a:solidFill>
              <a:latin typeface="Times New Roman" panose="02020603050405020304" charset="0"/>
              <a:ea typeface="楷体_GB2312" charset="0"/>
            </a:endParaRPr>
          </a:p>
          <a:p>
            <a:pPr hangingPunct="1">
              <a:defRPr/>
            </a:pPr>
            <a:r>
              <a:rPr lang="zh-CN" altLang="en-US" sz="1600" b="1" dirty="0">
                <a:solidFill>
                  <a:srgbClr val="FF0000"/>
                </a:solidFill>
                <a:latin typeface="Times New Roman" panose="02020603050405020304" charset="0"/>
                <a:ea typeface="楷体_GB2312" charset="0"/>
              </a:rPr>
              <a:t>海陆位置</a:t>
            </a:r>
            <a:endParaRPr lang="en-US" altLang="zh-CN" sz="1600" b="1" dirty="0">
              <a:solidFill>
                <a:srgbClr val="FF0000"/>
              </a:solidFill>
              <a:latin typeface="Times New Roman" panose="02020603050405020304" charset="0"/>
              <a:ea typeface="楷体_GB2312" charset="0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rgbClr val="FF0000"/>
                </a:solidFill>
                <a:latin typeface="Times New Roman" panose="02020603050405020304" charset="0"/>
                <a:ea typeface="楷体_GB2312" charset="0"/>
              </a:rPr>
              <a:t>洋流</a:t>
            </a:r>
            <a:endParaRPr lang="zh-CN" altLang="en-US" sz="1600" b="1" dirty="0">
              <a:solidFill>
                <a:srgbClr val="FF0000"/>
              </a:solidFill>
              <a:latin typeface="Times New Roman" panose="02020603050405020304" charset="0"/>
              <a:ea typeface="楷体_GB2312" charset="0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rgbClr val="FF0000"/>
                </a:solidFill>
                <a:latin typeface="Times New Roman" panose="02020603050405020304" charset="0"/>
                <a:ea typeface="楷体_GB2312" charset="0"/>
              </a:rPr>
              <a:t>地势高低</a:t>
            </a:r>
            <a:endParaRPr lang="zh-CN" altLang="en-US" sz="1600" b="1" dirty="0">
              <a:solidFill>
                <a:srgbClr val="FF0000"/>
              </a:solidFill>
              <a:latin typeface="Times New Roman" panose="02020603050405020304" charset="0"/>
              <a:ea typeface="楷体_GB2312" charset="0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rgbClr val="FF0000"/>
                </a:solidFill>
                <a:latin typeface="Times New Roman" panose="02020603050405020304" charset="0"/>
                <a:ea typeface="楷体_GB2312" charset="0"/>
              </a:rPr>
              <a:t>坡向</a:t>
            </a:r>
            <a:endParaRPr lang="zh-CN" altLang="en-US" sz="1600" b="1" dirty="0">
              <a:solidFill>
                <a:srgbClr val="FF0000"/>
              </a:solidFill>
              <a:latin typeface="Times New Roman" panose="02020603050405020304" charset="0"/>
              <a:ea typeface="楷体_GB2312" charset="0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rgbClr val="FF0000"/>
                </a:solidFill>
                <a:latin typeface="Times New Roman" panose="02020603050405020304" charset="0"/>
                <a:ea typeface="楷体_GB2312" charset="0"/>
              </a:rPr>
              <a:t>水域面积</a:t>
            </a:r>
            <a:r>
              <a:rPr lang="zh-CN" altLang="en-US" sz="1600" b="1" dirty="0" smtClean="0">
                <a:solidFill>
                  <a:srgbClr val="FF0000"/>
                </a:solidFill>
                <a:latin typeface="Times New Roman" panose="02020603050405020304" charset="0"/>
                <a:ea typeface="楷体_GB2312" charset="0"/>
              </a:rPr>
              <a:t>大小等</a:t>
            </a:r>
            <a:endParaRPr lang="zh-CN" altLang="en-US" sz="1600" b="1" dirty="0">
              <a:solidFill>
                <a:srgbClr val="FF0000"/>
              </a:solidFill>
              <a:latin typeface="Times New Roman" panose="02020603050405020304" charset="0"/>
              <a:ea typeface="楷体_GB2312" charset="0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z="1600" b="1" dirty="0">
              <a:latin typeface="Times New Roman" panose="02020603050405020304" charset="0"/>
              <a:ea typeface="楷体_GB2312" charset="0"/>
            </a:endParaRP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3383757" y="3830072"/>
            <a:ext cx="1295400" cy="415498"/>
          </a:xfrm>
          <a:prstGeom prst="rect">
            <a:avLst/>
          </a:prstGeom>
          <a:noFill/>
          <a:ln w="9525" cmpd="sng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100" b="1" dirty="0">
                <a:solidFill>
                  <a:srgbClr val="FFFF00"/>
                </a:solidFill>
                <a:latin typeface="Times New Roman" panose="02020603050405020304" charset="0"/>
                <a:ea typeface="楷体_GB2312" charset="0"/>
              </a:rPr>
              <a:t>下</a:t>
            </a:r>
            <a:r>
              <a:rPr lang="zh-CN" altLang="en-US" sz="2100" b="1" dirty="0" smtClean="0">
                <a:solidFill>
                  <a:srgbClr val="FFFF00"/>
                </a:solidFill>
                <a:latin typeface="Times New Roman" panose="02020603050405020304" charset="0"/>
                <a:ea typeface="楷体_GB2312" charset="0"/>
              </a:rPr>
              <a:t>垫面</a:t>
            </a:r>
            <a:endParaRPr lang="zh-CN" altLang="en-US" sz="2100" b="1" dirty="0">
              <a:solidFill>
                <a:srgbClr val="FFFF00"/>
              </a:solidFill>
              <a:latin typeface="Times New Roman" panose="02020603050405020304" charset="0"/>
              <a:ea typeface="楷体_GB2312" charset="0"/>
            </a:endParaRPr>
          </a:p>
        </p:txBody>
      </p:sp>
      <p:sp>
        <p:nvSpPr>
          <p:cNvPr id="12310" name="AutoShape 22"/>
          <p:cNvSpPr/>
          <p:nvPr/>
        </p:nvSpPr>
        <p:spPr bwMode="auto">
          <a:xfrm>
            <a:off x="4804121" y="3656998"/>
            <a:ext cx="45719" cy="818859"/>
          </a:xfrm>
          <a:prstGeom prst="leftBrace">
            <a:avLst>
              <a:gd name="adj1" fmla="val 196429"/>
              <a:gd name="adj2" fmla="val 50000"/>
            </a:avLst>
          </a:prstGeom>
          <a:noFill/>
          <a:ln w="38100" cmpd="sng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z="1350"/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4863142" y="3597399"/>
            <a:ext cx="2472757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hangingPunct="1">
              <a:defRPr/>
            </a:pPr>
            <a:r>
              <a:rPr lang="zh-CN" altLang="en-US" sz="1600" b="1" dirty="0">
                <a:solidFill>
                  <a:srgbClr val="FF0000"/>
                </a:solidFill>
                <a:latin typeface="Times New Roman" panose="02020603050405020304" charset="0"/>
                <a:ea typeface="楷体_GB2312" charset="0"/>
              </a:rPr>
              <a:t>海陆位置</a:t>
            </a:r>
            <a:endParaRPr lang="en-US" altLang="zh-CN" sz="1600" b="1" dirty="0">
              <a:solidFill>
                <a:srgbClr val="FF0000"/>
              </a:solidFill>
              <a:latin typeface="Times New Roman" panose="02020603050405020304" charset="0"/>
              <a:ea typeface="楷体_GB2312" charset="0"/>
            </a:endParaRPr>
          </a:p>
          <a:p>
            <a:pPr hangingPunct="1">
              <a:defRPr/>
            </a:pPr>
            <a:r>
              <a:rPr lang="zh-CN" altLang="en-US" sz="1600" b="1" dirty="0">
                <a:solidFill>
                  <a:srgbClr val="FF0000"/>
                </a:solidFill>
                <a:latin typeface="Times New Roman" panose="02020603050405020304" charset="0"/>
                <a:ea typeface="楷体_GB2312" charset="0"/>
              </a:rPr>
              <a:t>洋流、坡向</a:t>
            </a:r>
            <a:endParaRPr lang="zh-CN" altLang="en-US" sz="1600" b="1" dirty="0">
              <a:solidFill>
                <a:srgbClr val="FF0000"/>
              </a:solidFill>
              <a:latin typeface="Times New Roman" panose="02020603050405020304" charset="0"/>
              <a:ea typeface="楷体_GB2312" charset="0"/>
            </a:endParaRPr>
          </a:p>
          <a:p>
            <a:pPr hangingPunct="1">
              <a:defRPr/>
            </a:pPr>
            <a:r>
              <a:rPr lang="zh-CN" altLang="en-US" sz="1600" b="1" dirty="0">
                <a:solidFill>
                  <a:srgbClr val="FF0000"/>
                </a:solidFill>
                <a:latin typeface="Times New Roman" panose="02020603050405020304" charset="0"/>
                <a:ea typeface="楷体_GB2312" charset="0"/>
              </a:rPr>
              <a:t>水域面积、植被覆盖率等</a:t>
            </a:r>
            <a:endParaRPr lang="zh-CN" altLang="en-US" sz="1600" b="1" dirty="0">
              <a:solidFill>
                <a:srgbClr val="FF0000"/>
              </a:solidFill>
              <a:latin typeface="Times New Roman" panose="02020603050405020304" charset="0"/>
              <a:ea typeface="楷体_GB2312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3380297" y="2649871"/>
            <a:ext cx="1419113" cy="4154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100" b="1" dirty="0" smtClean="0">
                <a:solidFill>
                  <a:srgbClr val="FF3300"/>
                </a:solidFill>
                <a:latin typeface="Times New Roman" panose="02020603050405020304" charset="0"/>
                <a:ea typeface="楷体_GB2312" charset="0"/>
              </a:rPr>
              <a:t>大气环流</a:t>
            </a:r>
            <a:endParaRPr lang="zh-CN" altLang="en-US" sz="2100" b="1" dirty="0">
              <a:solidFill>
                <a:srgbClr val="FF3300"/>
              </a:solidFill>
              <a:latin typeface="Times New Roman" panose="02020603050405020304" charset="0"/>
              <a:ea typeface="楷体_GB2312" charset="0"/>
            </a:endParaRPr>
          </a:p>
        </p:txBody>
      </p:sp>
      <p:sp>
        <p:nvSpPr>
          <p:cNvPr id="19" name="AutoShape 6"/>
          <p:cNvSpPr/>
          <p:nvPr/>
        </p:nvSpPr>
        <p:spPr bwMode="auto">
          <a:xfrm flipH="1">
            <a:off x="4860510" y="1594183"/>
            <a:ext cx="45719" cy="1196941"/>
          </a:xfrm>
          <a:prstGeom prst="leftBrace">
            <a:avLst>
              <a:gd name="adj1" fmla="val 0"/>
              <a:gd name="adj2" fmla="val 50000"/>
            </a:avLst>
          </a:prstGeom>
          <a:noFill/>
          <a:ln w="38100" cmpd="sng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z="135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8" grpId="0" animBg="1"/>
      <p:bldP spid="12310" grpId="0" animBg="1"/>
      <p:bldP spid="23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87" y="571009"/>
            <a:ext cx="3673079" cy="2020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4" y="511166"/>
            <a:ext cx="3277739" cy="2549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467" y="2625329"/>
            <a:ext cx="3182540" cy="230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913710" y="3489431"/>
            <a:ext cx="87868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1350" b="1" dirty="0">
                <a:solidFill>
                  <a:schemeClr val="bg1"/>
                </a:solidFill>
              </a:rPr>
              <a:t>影响降水的因素</a:t>
            </a:r>
            <a:endParaRPr lang="zh-CN" altLang="en-US" sz="1350" b="1" dirty="0">
              <a:solidFill>
                <a:schemeClr val="bg1"/>
              </a:solidFill>
            </a:endParaRPr>
          </a:p>
        </p:txBody>
      </p:sp>
      <p:sp>
        <p:nvSpPr>
          <p:cNvPr id="7174" name="Oval 6"/>
          <p:cNvSpPr>
            <a:spLocks noChangeArrowheads="1"/>
          </p:cNvSpPr>
          <p:nvPr/>
        </p:nvSpPr>
        <p:spPr bwMode="auto">
          <a:xfrm>
            <a:off x="1601393" y="2301477"/>
            <a:ext cx="594120" cy="290022"/>
          </a:xfrm>
          <a:prstGeom prst="ellipse">
            <a:avLst/>
          </a:prstGeom>
          <a:noFill/>
          <a:ln w="38100" cmpd="sng">
            <a:solidFill>
              <a:schemeClr val="accent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z="1350"/>
          </a:p>
        </p:txBody>
      </p:sp>
      <p:sp>
        <p:nvSpPr>
          <p:cNvPr id="7175" name="AutoShape 7"/>
          <p:cNvSpPr/>
          <p:nvPr/>
        </p:nvSpPr>
        <p:spPr bwMode="auto">
          <a:xfrm>
            <a:off x="5868591" y="3112294"/>
            <a:ext cx="161925" cy="972741"/>
          </a:xfrm>
          <a:prstGeom prst="leftBrace">
            <a:avLst>
              <a:gd name="adj1" fmla="val 50061"/>
              <a:gd name="adj2" fmla="val 50000"/>
            </a:avLst>
          </a:prstGeom>
          <a:noFill/>
          <a:ln w="38100" cmpd="sng">
            <a:solidFill>
              <a:srgbClr val="FFFF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7176" name="Oval 8"/>
          <p:cNvSpPr>
            <a:spLocks noChangeArrowheads="1"/>
          </p:cNvSpPr>
          <p:nvPr/>
        </p:nvSpPr>
        <p:spPr bwMode="auto">
          <a:xfrm>
            <a:off x="2789635" y="2048470"/>
            <a:ext cx="572812" cy="286838"/>
          </a:xfrm>
          <a:prstGeom prst="ellipse">
            <a:avLst/>
          </a:prstGeom>
          <a:noFill/>
          <a:ln w="38100" cmpd="sng">
            <a:solidFill>
              <a:schemeClr val="accent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z="1350"/>
          </a:p>
        </p:txBody>
      </p:sp>
      <p:sp>
        <p:nvSpPr>
          <p:cNvPr id="7177" name="Oval 9"/>
          <p:cNvSpPr>
            <a:spLocks noChangeArrowheads="1"/>
          </p:cNvSpPr>
          <p:nvPr/>
        </p:nvSpPr>
        <p:spPr bwMode="auto">
          <a:xfrm>
            <a:off x="1131376" y="2048471"/>
            <a:ext cx="1534332" cy="320667"/>
          </a:xfrm>
          <a:prstGeom prst="ellipse">
            <a:avLst/>
          </a:prstGeom>
          <a:noFill/>
          <a:ln w="38100" cmpd="sng">
            <a:solidFill>
              <a:schemeClr val="accent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z="1350"/>
          </a:p>
        </p:txBody>
      </p:sp>
      <p:sp>
        <p:nvSpPr>
          <p:cNvPr id="7178" name="Oval 10"/>
          <p:cNvSpPr>
            <a:spLocks noChangeArrowheads="1"/>
          </p:cNvSpPr>
          <p:nvPr/>
        </p:nvSpPr>
        <p:spPr bwMode="auto">
          <a:xfrm>
            <a:off x="5639965" y="2658996"/>
            <a:ext cx="1302242" cy="279997"/>
          </a:xfrm>
          <a:prstGeom prst="ellipse">
            <a:avLst/>
          </a:prstGeom>
          <a:noFill/>
          <a:ln w="38100" cmpd="sng">
            <a:solidFill>
              <a:schemeClr val="accent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z="1350"/>
          </a:p>
        </p:txBody>
      </p:sp>
      <p:sp>
        <p:nvSpPr>
          <p:cNvPr id="7179" name="Oval 11"/>
          <p:cNvSpPr>
            <a:spLocks noChangeArrowheads="1"/>
          </p:cNvSpPr>
          <p:nvPr/>
        </p:nvSpPr>
        <p:spPr bwMode="auto">
          <a:xfrm>
            <a:off x="4733925" y="2805193"/>
            <a:ext cx="485775" cy="307101"/>
          </a:xfrm>
          <a:prstGeom prst="ellipse">
            <a:avLst/>
          </a:prstGeom>
          <a:noFill/>
          <a:ln w="38100" cmpd="sng">
            <a:solidFill>
              <a:schemeClr val="accent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z="1350"/>
          </a:p>
        </p:txBody>
      </p:sp>
      <p:sp>
        <p:nvSpPr>
          <p:cNvPr id="7180" name="Oval 12"/>
          <p:cNvSpPr>
            <a:spLocks noChangeArrowheads="1"/>
          </p:cNvSpPr>
          <p:nvPr/>
        </p:nvSpPr>
        <p:spPr bwMode="auto">
          <a:xfrm>
            <a:off x="1656160" y="3598069"/>
            <a:ext cx="485775" cy="215504"/>
          </a:xfrm>
          <a:prstGeom prst="ellipse">
            <a:avLst/>
          </a:prstGeom>
          <a:noFill/>
          <a:ln w="38100" cmpd="sng">
            <a:solidFill>
              <a:schemeClr val="accent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z="1350"/>
          </a:p>
        </p:txBody>
      </p:sp>
      <p:sp>
        <p:nvSpPr>
          <p:cNvPr id="7181" name="Oval 13"/>
          <p:cNvSpPr>
            <a:spLocks noChangeArrowheads="1"/>
          </p:cNvSpPr>
          <p:nvPr/>
        </p:nvSpPr>
        <p:spPr bwMode="auto">
          <a:xfrm>
            <a:off x="1439466" y="3759994"/>
            <a:ext cx="485775" cy="215504"/>
          </a:xfrm>
          <a:prstGeom prst="ellipse">
            <a:avLst/>
          </a:prstGeom>
          <a:noFill/>
          <a:ln w="38100" cmpd="sng">
            <a:solidFill>
              <a:schemeClr val="accent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z="1350"/>
          </a:p>
        </p:txBody>
      </p:sp>
      <p:sp>
        <p:nvSpPr>
          <p:cNvPr id="7182" name="Oval 14"/>
          <p:cNvSpPr>
            <a:spLocks noChangeArrowheads="1"/>
          </p:cNvSpPr>
          <p:nvPr/>
        </p:nvSpPr>
        <p:spPr bwMode="auto">
          <a:xfrm>
            <a:off x="1709738" y="3921919"/>
            <a:ext cx="485775" cy="215504"/>
          </a:xfrm>
          <a:prstGeom prst="ellipse">
            <a:avLst/>
          </a:prstGeom>
          <a:noFill/>
          <a:ln w="38100" cmpd="sng">
            <a:solidFill>
              <a:schemeClr val="accent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z="1350"/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6052275" y="3021100"/>
            <a:ext cx="889932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1350" b="1" dirty="0">
                <a:solidFill>
                  <a:schemeClr val="bg1"/>
                </a:solidFill>
              </a:rPr>
              <a:t>大气环流</a:t>
            </a:r>
            <a:endParaRPr lang="zh-CN" altLang="en-US" sz="1350" b="1" dirty="0">
              <a:solidFill>
                <a:schemeClr val="bg1"/>
              </a:solidFill>
            </a:endParaRP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6069807" y="3284935"/>
            <a:ext cx="530915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1350" b="1" dirty="0">
                <a:solidFill>
                  <a:schemeClr val="bg1"/>
                </a:solidFill>
              </a:rPr>
              <a:t>地形</a:t>
            </a:r>
            <a:endParaRPr lang="zh-CN" altLang="en-US" sz="1350" b="1" dirty="0">
              <a:solidFill>
                <a:schemeClr val="bg1"/>
              </a:solidFill>
            </a:endParaRP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6065044" y="3593306"/>
            <a:ext cx="877163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1350" b="1" dirty="0">
                <a:solidFill>
                  <a:schemeClr val="bg1"/>
                </a:solidFill>
              </a:rPr>
              <a:t>海陆位置</a:t>
            </a:r>
            <a:endParaRPr lang="zh-CN" altLang="en-US" sz="1350" b="1" dirty="0">
              <a:solidFill>
                <a:schemeClr val="bg1"/>
              </a:solidFill>
            </a:endParaRP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6084094" y="3917156"/>
            <a:ext cx="530915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1350" b="1" dirty="0">
                <a:solidFill>
                  <a:schemeClr val="bg1"/>
                </a:solidFill>
              </a:rPr>
              <a:t>洋流</a:t>
            </a:r>
            <a:endParaRPr lang="zh-CN" altLang="en-US" sz="1350" b="1" dirty="0">
              <a:solidFill>
                <a:schemeClr val="bg1"/>
              </a:solidFill>
            </a:endParaRPr>
          </a:p>
        </p:txBody>
      </p:sp>
      <p:sp>
        <p:nvSpPr>
          <p:cNvPr id="7187" name="AutoShape 19"/>
          <p:cNvSpPr/>
          <p:nvPr/>
        </p:nvSpPr>
        <p:spPr bwMode="auto">
          <a:xfrm flipH="1">
            <a:off x="6883628" y="2962762"/>
            <a:ext cx="45719" cy="552007"/>
          </a:xfrm>
          <a:prstGeom prst="leftBrace">
            <a:avLst>
              <a:gd name="adj1" fmla="val 82246"/>
              <a:gd name="adj2" fmla="val 50000"/>
            </a:avLst>
          </a:prstGeom>
          <a:noFill/>
          <a:ln w="38100" cmpd="sng">
            <a:solidFill>
              <a:srgbClr val="FFFF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z="1350"/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6929347" y="3080792"/>
            <a:ext cx="998613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1350" b="1" dirty="0">
                <a:solidFill>
                  <a:schemeClr val="bg1"/>
                </a:solidFill>
              </a:rPr>
              <a:t>季风环流</a:t>
            </a:r>
            <a:endParaRPr lang="zh-CN" altLang="en-US" sz="1350" b="1" dirty="0">
              <a:solidFill>
                <a:schemeClr val="bg1"/>
              </a:solidFill>
            </a:endParaRP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6915432" y="3156333"/>
            <a:ext cx="1081774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zh-CN" sz="1350" b="1" dirty="0" smtClean="0">
              <a:solidFill>
                <a:schemeClr val="bg1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1350" b="1" dirty="0" smtClean="0">
                <a:solidFill>
                  <a:schemeClr val="bg1"/>
                </a:solidFill>
              </a:rPr>
              <a:t>三圈</a:t>
            </a:r>
            <a:r>
              <a:rPr lang="zh-CN" altLang="en-US" sz="1350" b="1" dirty="0">
                <a:solidFill>
                  <a:schemeClr val="bg1"/>
                </a:solidFill>
              </a:rPr>
              <a:t>环流</a:t>
            </a:r>
            <a:endParaRPr lang="zh-CN" altLang="en-US" sz="135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animBg="1"/>
      <p:bldP spid="7176" grpId="0" animBg="1"/>
      <p:bldP spid="7177" grpId="0" animBg="1"/>
      <p:bldP spid="7178" grpId="0" animBg="1"/>
      <p:bldP spid="7179" grpId="0" animBg="1"/>
      <p:bldP spid="7180" grpId="0" animBg="1"/>
      <p:bldP spid="7181" grpId="0" animBg="1"/>
      <p:bldP spid="718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62811" y="180127"/>
            <a:ext cx="830923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 typeface="Wingdings" panose="05000000000000000000" pitchFamily="2" charset="2"/>
              <a:buNone/>
            </a:pPr>
            <a:r>
              <a:rPr lang="zh-CN" altLang="en-US" sz="2100" b="1" dirty="0">
                <a:solidFill>
                  <a:srgbClr val="FFFFFF"/>
                </a:solidFill>
                <a:latin typeface="Calibri" panose="020F0502020204030204" charset="0"/>
              </a:rPr>
              <a:t>         </a:t>
            </a:r>
            <a:r>
              <a:rPr lang="zh-CN" altLang="en-US" sz="3200" b="1" dirty="0" smtClean="0">
                <a:solidFill>
                  <a:srgbClr val="FFFF00"/>
                </a:solidFill>
                <a:latin typeface="Calibri" panose="020F0502020204030204" charset="0"/>
              </a:rPr>
              <a:t>例题</a:t>
            </a:r>
            <a:r>
              <a:rPr lang="en-US" altLang="zh-CN" sz="3200" b="1" dirty="0" smtClean="0">
                <a:solidFill>
                  <a:srgbClr val="FFFF00"/>
                </a:solidFill>
                <a:latin typeface="Calibri" panose="020F0502020204030204" charset="0"/>
              </a:rPr>
              <a:t>3</a:t>
            </a:r>
            <a:r>
              <a:rPr lang="zh-CN" altLang="en-US" sz="3200" b="1" dirty="0">
                <a:solidFill>
                  <a:srgbClr val="FFFF00"/>
                </a:solidFill>
                <a:latin typeface="Calibri" panose="020F0502020204030204" charset="0"/>
              </a:rPr>
              <a:t> </a:t>
            </a:r>
            <a:r>
              <a:rPr lang="zh-CN" altLang="zh-CN" sz="2800" b="1" dirty="0" smtClean="0">
                <a:solidFill>
                  <a:schemeClr val="bg1"/>
                </a:solidFill>
                <a:latin typeface="Calibri" panose="020F0502020204030204" charset="0"/>
              </a:rPr>
              <a:t>图</a:t>
            </a:r>
            <a:r>
              <a:rPr lang="zh-CN" altLang="zh-CN" sz="2800" b="1" dirty="0">
                <a:solidFill>
                  <a:schemeClr val="bg1"/>
                </a:solidFill>
                <a:latin typeface="Calibri" panose="020F0502020204030204" charset="0"/>
              </a:rPr>
              <a:t>中</a:t>
            </a:r>
            <a:r>
              <a:rPr lang="en-US" altLang="zh-CN" sz="2800" b="1" dirty="0">
                <a:solidFill>
                  <a:schemeClr val="bg1"/>
                </a:solidFill>
                <a:latin typeface="Calibri" panose="020F0502020204030204" charset="0"/>
              </a:rPr>
              <a:t>A—B—C</a:t>
            </a:r>
            <a:r>
              <a:rPr lang="zh-CN" altLang="en-US" sz="2800" b="1" dirty="0">
                <a:solidFill>
                  <a:schemeClr val="bg1"/>
                </a:solidFill>
                <a:latin typeface="Calibri" panose="020F0502020204030204" charset="0"/>
              </a:rPr>
              <a:t>一线年降水量大致呈现出“由</a:t>
            </a:r>
            <a:r>
              <a:rPr lang="en-US" altLang="zh-CN" sz="2800" b="1" dirty="0">
                <a:solidFill>
                  <a:schemeClr val="bg1"/>
                </a:solidFill>
                <a:latin typeface="Calibri" panose="020F0502020204030204" charset="0"/>
              </a:rPr>
              <a:t>A</a:t>
            </a:r>
            <a:r>
              <a:rPr lang="zh-CN" altLang="en-US" sz="2800" b="1" dirty="0">
                <a:solidFill>
                  <a:schemeClr val="bg1"/>
                </a:solidFill>
                <a:latin typeface="Calibri" panose="020F0502020204030204" charset="0"/>
              </a:rPr>
              <a:t>至</a:t>
            </a:r>
            <a:r>
              <a:rPr lang="en-US" altLang="zh-CN" sz="2800" b="1" dirty="0">
                <a:solidFill>
                  <a:schemeClr val="bg1"/>
                </a:solidFill>
                <a:latin typeface="Calibri" panose="020F0502020204030204" charset="0"/>
              </a:rPr>
              <a:t>B</a:t>
            </a:r>
            <a:r>
              <a:rPr lang="zh-CN" altLang="en-US" sz="2800" b="1" dirty="0">
                <a:solidFill>
                  <a:schemeClr val="bg1"/>
                </a:solidFill>
                <a:latin typeface="Calibri" panose="020F0502020204030204" charset="0"/>
              </a:rPr>
              <a:t>逐渐减少、由</a:t>
            </a:r>
            <a:r>
              <a:rPr lang="en-US" altLang="zh-CN" sz="2800" b="1" dirty="0">
                <a:solidFill>
                  <a:schemeClr val="bg1"/>
                </a:solidFill>
                <a:latin typeface="Calibri" panose="020F0502020204030204" charset="0"/>
              </a:rPr>
              <a:t>C</a:t>
            </a:r>
            <a:r>
              <a:rPr lang="zh-CN" altLang="en-US" sz="2800" b="1" dirty="0">
                <a:solidFill>
                  <a:schemeClr val="bg1"/>
                </a:solidFill>
                <a:latin typeface="Calibri" panose="020F0502020204030204" charset="0"/>
              </a:rPr>
              <a:t>至</a:t>
            </a:r>
            <a:r>
              <a:rPr lang="en-US" altLang="zh-CN" sz="2800" b="1" dirty="0">
                <a:solidFill>
                  <a:schemeClr val="bg1"/>
                </a:solidFill>
                <a:latin typeface="Calibri" panose="020F0502020204030204" charset="0"/>
              </a:rPr>
              <a:t>B</a:t>
            </a:r>
            <a:r>
              <a:rPr lang="zh-CN" altLang="en-US" sz="2800" b="1" dirty="0">
                <a:solidFill>
                  <a:schemeClr val="bg1"/>
                </a:solidFill>
                <a:latin typeface="Calibri" panose="020F0502020204030204" charset="0"/>
              </a:rPr>
              <a:t>逐渐减少”的变化特点，试分析其成因。（</a:t>
            </a:r>
            <a:r>
              <a:rPr lang="en-US" altLang="zh-CN" sz="2800" b="1" dirty="0">
                <a:solidFill>
                  <a:schemeClr val="bg1"/>
                </a:solidFill>
                <a:latin typeface="Calibri" panose="020F0502020204030204" charset="0"/>
              </a:rPr>
              <a:t>8</a:t>
            </a:r>
            <a:r>
              <a:rPr lang="zh-CN" altLang="en-US" sz="2800" b="1" dirty="0">
                <a:solidFill>
                  <a:schemeClr val="bg1"/>
                </a:solidFill>
                <a:latin typeface="Calibri" panose="020F0502020204030204" charset="0"/>
              </a:rPr>
              <a:t>分）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C4B7A4"/>
              </a:clrFrom>
              <a:clrTo>
                <a:srgbClr val="C4B7A4">
                  <a:alpha val="0"/>
                </a:srgbClr>
              </a:clrTo>
            </a:clrChange>
            <a:grayscl/>
            <a:lum bright="-10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" b="10477"/>
          <a:stretch>
            <a:fillRect/>
          </a:stretch>
        </p:blipFill>
        <p:spPr bwMode="auto">
          <a:xfrm>
            <a:off x="676346" y="1735166"/>
            <a:ext cx="4968478" cy="243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644824" y="1173182"/>
            <a:ext cx="3425126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 typeface="Wingdings" panose="05000000000000000000" pitchFamily="2" charset="2"/>
              <a:buNone/>
            </a:pPr>
            <a:r>
              <a:rPr lang="zh-CN" altLang="en-US" sz="2100" dirty="0">
                <a:solidFill>
                  <a:srgbClr val="FFFF00"/>
                </a:solidFill>
                <a:latin typeface="Calibri" panose="020F0502020204030204" charset="0"/>
              </a:rPr>
              <a:t> </a:t>
            </a:r>
            <a:r>
              <a:rPr lang="zh-CN" altLang="en-US" sz="2100" b="1" dirty="0">
                <a:solidFill>
                  <a:srgbClr val="FFFF00"/>
                </a:solidFill>
              </a:rPr>
              <a:t>        </a:t>
            </a:r>
            <a:r>
              <a:rPr lang="zh-CN" altLang="zh-CN" sz="2100" b="1" dirty="0">
                <a:solidFill>
                  <a:srgbClr val="FFFF00"/>
                </a:solidFill>
              </a:rPr>
              <a:t>由</a:t>
            </a:r>
            <a:r>
              <a:rPr lang="en-US" altLang="zh-CN" sz="2100" b="1" dirty="0">
                <a:solidFill>
                  <a:srgbClr val="FFFF00"/>
                </a:solidFill>
              </a:rPr>
              <a:t>A</a:t>
            </a:r>
            <a:r>
              <a:rPr lang="zh-CN" altLang="zh-CN" sz="2100" b="1" dirty="0">
                <a:solidFill>
                  <a:srgbClr val="FFFF00"/>
                </a:solidFill>
              </a:rPr>
              <a:t>至</a:t>
            </a:r>
            <a:r>
              <a:rPr lang="en-US" altLang="zh-CN" sz="2100" b="1" dirty="0">
                <a:solidFill>
                  <a:srgbClr val="FFFF00"/>
                </a:solidFill>
              </a:rPr>
              <a:t>B</a:t>
            </a:r>
            <a:r>
              <a:rPr lang="zh-CN" altLang="zh-CN" sz="2100" b="1" dirty="0">
                <a:solidFill>
                  <a:srgbClr val="FFFF00"/>
                </a:solidFill>
              </a:rPr>
              <a:t>，降水主要受西风气流影响，西端的山口有利于西风气流深入，在山地迎风坡形成降水</a:t>
            </a:r>
            <a:r>
              <a:rPr lang="en-US" altLang="zh-CN" sz="2100" b="1" dirty="0">
                <a:solidFill>
                  <a:srgbClr val="FFFF00"/>
                </a:solidFill>
              </a:rPr>
              <a:t>(</a:t>
            </a:r>
            <a:r>
              <a:rPr lang="zh-CN" altLang="zh-CN" sz="2100" b="1" dirty="0">
                <a:solidFill>
                  <a:srgbClr val="FFFF00"/>
                </a:solidFill>
              </a:rPr>
              <a:t>地形雨</a:t>
            </a:r>
            <a:r>
              <a:rPr lang="en-US" altLang="zh-CN" sz="2100" b="1" dirty="0">
                <a:solidFill>
                  <a:srgbClr val="FFFF00"/>
                </a:solidFill>
              </a:rPr>
              <a:t>)</a:t>
            </a:r>
            <a:r>
              <a:rPr lang="zh-CN" altLang="zh-CN" sz="2100" b="1" dirty="0">
                <a:solidFill>
                  <a:srgbClr val="FFFF00"/>
                </a:solidFill>
              </a:rPr>
              <a:t>，水汽含量由西向东逐渐减少；由</a:t>
            </a:r>
            <a:r>
              <a:rPr lang="en-US" altLang="zh-CN" sz="2100" b="1" dirty="0">
                <a:solidFill>
                  <a:srgbClr val="FFFF00"/>
                </a:solidFill>
              </a:rPr>
              <a:t>C</a:t>
            </a:r>
            <a:r>
              <a:rPr lang="zh-CN" altLang="zh-CN" sz="2100" b="1" dirty="0">
                <a:solidFill>
                  <a:srgbClr val="FFFF00"/>
                </a:solidFill>
              </a:rPr>
              <a:t>至</a:t>
            </a:r>
            <a:r>
              <a:rPr lang="en-US" altLang="zh-CN" sz="2100" b="1" dirty="0">
                <a:solidFill>
                  <a:srgbClr val="FFFF00"/>
                </a:solidFill>
              </a:rPr>
              <a:t>B</a:t>
            </a:r>
            <a:r>
              <a:rPr lang="zh-CN" altLang="zh-CN" sz="2100" b="1" dirty="0">
                <a:solidFill>
                  <a:srgbClr val="FFFF00"/>
                </a:solidFill>
              </a:rPr>
              <a:t>，主要受东南季风</a:t>
            </a:r>
            <a:r>
              <a:rPr lang="en-US" altLang="zh-CN" sz="2100" b="1" dirty="0">
                <a:solidFill>
                  <a:srgbClr val="FFFF00"/>
                </a:solidFill>
              </a:rPr>
              <a:t>(</a:t>
            </a:r>
            <a:r>
              <a:rPr lang="zh-CN" altLang="zh-CN" sz="2100" b="1" dirty="0">
                <a:solidFill>
                  <a:srgbClr val="FFFF00"/>
                </a:solidFill>
              </a:rPr>
              <a:t>夏季风</a:t>
            </a:r>
            <a:r>
              <a:rPr lang="en-US" altLang="zh-CN" sz="2100" b="1" dirty="0">
                <a:solidFill>
                  <a:srgbClr val="FFFF00"/>
                </a:solidFill>
              </a:rPr>
              <a:t>)</a:t>
            </a:r>
            <a:r>
              <a:rPr lang="zh-CN" altLang="zh-CN" sz="2100" b="1" dirty="0">
                <a:solidFill>
                  <a:srgbClr val="FFFF00"/>
                </a:solidFill>
              </a:rPr>
              <a:t>影响，由于海陆位置的差异</a:t>
            </a:r>
            <a:r>
              <a:rPr lang="en-US" altLang="zh-CN" sz="2100" b="1" dirty="0">
                <a:solidFill>
                  <a:srgbClr val="FFFF00"/>
                </a:solidFill>
              </a:rPr>
              <a:t>(</a:t>
            </a:r>
            <a:r>
              <a:rPr lang="zh-CN" altLang="zh-CN" sz="2100" b="1" dirty="0">
                <a:solidFill>
                  <a:srgbClr val="FFFF00"/>
                </a:solidFill>
              </a:rPr>
              <a:t>距海远近不同</a:t>
            </a:r>
            <a:r>
              <a:rPr lang="en-US" altLang="zh-CN" sz="2100" b="1" dirty="0">
                <a:solidFill>
                  <a:srgbClr val="FFFF00"/>
                </a:solidFill>
              </a:rPr>
              <a:t>)</a:t>
            </a:r>
            <a:r>
              <a:rPr lang="zh-CN" altLang="zh-CN" sz="2100" b="1" dirty="0">
                <a:solidFill>
                  <a:srgbClr val="FFFF00"/>
                </a:solidFill>
              </a:rPr>
              <a:t>，来自太平洋的水汽由沿海向内陆</a:t>
            </a:r>
            <a:r>
              <a:rPr lang="en-US" altLang="zh-CN" sz="2100" b="1" dirty="0">
                <a:solidFill>
                  <a:srgbClr val="FFFF00"/>
                </a:solidFill>
              </a:rPr>
              <a:t>(</a:t>
            </a:r>
            <a:r>
              <a:rPr lang="zh-CN" altLang="zh-CN" sz="2100" b="1" dirty="0">
                <a:solidFill>
                  <a:srgbClr val="FFFF00"/>
                </a:solidFill>
              </a:rPr>
              <a:t>由东向西</a:t>
            </a:r>
            <a:r>
              <a:rPr lang="en-US" altLang="zh-CN" sz="2100" b="1" dirty="0">
                <a:solidFill>
                  <a:srgbClr val="FFFF00"/>
                </a:solidFill>
              </a:rPr>
              <a:t>)</a:t>
            </a:r>
            <a:r>
              <a:rPr lang="zh-CN" altLang="zh-CN" sz="2100" b="1" dirty="0">
                <a:solidFill>
                  <a:srgbClr val="FFFF00"/>
                </a:solidFill>
              </a:rPr>
              <a:t>逐步减少。</a:t>
            </a:r>
            <a:endParaRPr lang="zh-CN" altLang="zh-CN" sz="2100" dirty="0">
              <a:solidFill>
                <a:srgbClr val="FFFF00"/>
              </a:solidFill>
            </a:endParaRPr>
          </a:p>
          <a:p>
            <a:pPr eaLnBrk="0" hangingPunct="0">
              <a:buFont typeface="Wingdings" panose="05000000000000000000" pitchFamily="2" charset="2"/>
              <a:buNone/>
            </a:pPr>
            <a:endParaRPr lang="zh-CN" altLang="en-US" sz="2100" dirty="0">
              <a:solidFill>
                <a:srgbClr val="FFFF00"/>
              </a:solidFill>
            </a:endParaRPr>
          </a:p>
        </p:txBody>
      </p:sp>
      <p:sp>
        <p:nvSpPr>
          <p:cNvPr id="10" name="椭圆 9"/>
          <p:cNvSpPr>
            <a:spLocks noChangeArrowheads="1"/>
          </p:cNvSpPr>
          <p:nvPr/>
        </p:nvSpPr>
        <p:spPr bwMode="auto">
          <a:xfrm>
            <a:off x="5494654" y="1443032"/>
            <a:ext cx="890648" cy="4477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 anchor="ctr">
            <a:spAutoFit/>
          </a:bodyPr>
          <a:lstStyle>
            <a:lvl1pPr indent="4572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 typeface="Wingdings" panose="05000000000000000000" pitchFamily="2" charset="2"/>
              <a:buNone/>
            </a:pPr>
            <a:endParaRPr lang="zh-CN" altLang="en-US" sz="2100">
              <a:solidFill>
                <a:srgbClr val="FFFFFF"/>
              </a:solidFill>
            </a:endParaRPr>
          </a:p>
        </p:txBody>
      </p:sp>
      <p:sp>
        <p:nvSpPr>
          <p:cNvPr id="11" name="椭圆 10"/>
          <p:cNvSpPr>
            <a:spLocks noChangeArrowheads="1"/>
          </p:cNvSpPr>
          <p:nvPr/>
        </p:nvSpPr>
        <p:spPr bwMode="auto">
          <a:xfrm>
            <a:off x="8353586" y="1519358"/>
            <a:ext cx="716364" cy="4477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 anchor="ctr">
            <a:spAutoFit/>
          </a:bodyPr>
          <a:lstStyle>
            <a:lvl1pPr indent="4572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 typeface="Wingdings" panose="05000000000000000000" pitchFamily="2" charset="2"/>
              <a:buNone/>
            </a:pPr>
            <a:endParaRPr lang="zh-CN" altLang="en-US" sz="2100">
              <a:solidFill>
                <a:srgbClr val="FFFFFF"/>
              </a:solidFill>
            </a:endParaRPr>
          </a:p>
        </p:txBody>
      </p:sp>
      <p:sp>
        <p:nvSpPr>
          <p:cNvPr id="12" name="椭圆 11"/>
          <p:cNvSpPr>
            <a:spLocks noChangeArrowheads="1"/>
          </p:cNvSpPr>
          <p:nvPr/>
        </p:nvSpPr>
        <p:spPr bwMode="auto">
          <a:xfrm>
            <a:off x="6032968" y="2171970"/>
            <a:ext cx="716364" cy="4477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 anchor="ctr">
            <a:spAutoFit/>
          </a:bodyPr>
          <a:lstStyle>
            <a:lvl1pPr indent="4572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 typeface="Wingdings" panose="05000000000000000000" pitchFamily="2" charset="2"/>
              <a:buNone/>
            </a:pPr>
            <a:endParaRPr lang="zh-CN" altLang="en-US" sz="2100">
              <a:solidFill>
                <a:srgbClr val="FFFFFF"/>
              </a:solidFill>
            </a:endParaRPr>
          </a:p>
        </p:txBody>
      </p:sp>
      <p:sp>
        <p:nvSpPr>
          <p:cNvPr id="13" name="椭圆 12"/>
          <p:cNvSpPr>
            <a:spLocks noChangeArrowheads="1"/>
          </p:cNvSpPr>
          <p:nvPr/>
        </p:nvSpPr>
        <p:spPr bwMode="auto">
          <a:xfrm>
            <a:off x="6276814" y="3152671"/>
            <a:ext cx="976392" cy="318949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 anchor="ctr">
            <a:spAutoFit/>
          </a:bodyPr>
          <a:lstStyle>
            <a:lvl1pPr indent="4572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 typeface="Wingdings" panose="05000000000000000000" pitchFamily="2" charset="2"/>
              <a:buNone/>
            </a:pPr>
            <a:endParaRPr lang="zh-CN" altLang="en-US" sz="2100">
              <a:solidFill>
                <a:srgbClr val="FFFFFF"/>
              </a:solidFill>
            </a:endParaRPr>
          </a:p>
        </p:txBody>
      </p:sp>
      <p:sp>
        <p:nvSpPr>
          <p:cNvPr id="14" name="椭圆 13"/>
          <p:cNvSpPr>
            <a:spLocks noChangeArrowheads="1"/>
          </p:cNvSpPr>
          <p:nvPr/>
        </p:nvSpPr>
        <p:spPr bwMode="auto">
          <a:xfrm>
            <a:off x="5705604" y="3471620"/>
            <a:ext cx="976392" cy="318949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 anchor="ctr">
            <a:spAutoFit/>
          </a:bodyPr>
          <a:lstStyle>
            <a:lvl1pPr indent="4572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 typeface="Wingdings" panose="05000000000000000000" pitchFamily="2" charset="2"/>
              <a:buNone/>
            </a:pPr>
            <a:endParaRPr lang="zh-CN" altLang="en-US" sz="2100">
              <a:solidFill>
                <a:srgbClr val="FFFFFF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9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/>
          <p:nvPr/>
        </p:nvGraphicFramePr>
        <p:xfrm>
          <a:off x="0" y="254000"/>
          <a:ext cx="8950960" cy="5049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9" name="" r:id="rId1" imgW="8385175" imgH="4596130" progId="Word.Document.8">
                  <p:embed/>
                </p:oleObj>
              </mc:Choice>
              <mc:Fallback>
                <p:oleObj name="" r:id="rId1" imgW="8385175" imgH="4596130" progId="Word.Document.8">
                  <p:embed/>
                  <p:pic>
                    <p:nvPicPr>
                      <p:cNvPr id="0" name="图片 2074"/>
                      <p:cNvPicPr>
                        <a:picLocks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54000"/>
                        <a:ext cx="8950960" cy="50495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6160436" y="3122046"/>
            <a:ext cx="2039341" cy="11233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>
                <a:solidFill>
                  <a:srgbClr val="0070C0"/>
                </a:solidFill>
              </a:rPr>
              <a:t> </a:t>
            </a:r>
            <a:r>
              <a:rPr kumimoji="1" lang="zh-CN" altLang="en-US" sz="1200" dirty="0" smtClean="0">
                <a:solidFill>
                  <a:srgbClr val="0070C0"/>
                </a:solidFill>
              </a:rPr>
              <a:t>      </a:t>
            </a:r>
            <a:r>
              <a:rPr kumimoji="1" lang="zh-CN" altLang="en-US" sz="1050" dirty="0" smtClean="0">
                <a:solidFill>
                  <a:srgbClr val="0070C0"/>
                </a:solidFill>
              </a:rPr>
              <a:t>自然环境：地形、水文、</a:t>
            </a:r>
            <a:endParaRPr kumimoji="1" lang="en-US" altLang="zh-CN" sz="1050" dirty="0" smtClean="0">
              <a:solidFill>
                <a:srgbClr val="0070C0"/>
              </a:solidFill>
            </a:endParaRPr>
          </a:p>
          <a:p>
            <a:r>
              <a:rPr kumimoji="1" lang="zh-CN" altLang="en-US" sz="1050" dirty="0">
                <a:solidFill>
                  <a:srgbClr val="0070C0"/>
                </a:solidFill>
              </a:rPr>
              <a:t> </a:t>
            </a:r>
            <a:r>
              <a:rPr kumimoji="1" lang="zh-CN" altLang="en-US" sz="1050" dirty="0" smtClean="0">
                <a:solidFill>
                  <a:srgbClr val="0070C0"/>
                </a:solidFill>
              </a:rPr>
              <a:t>                       植被、土壤等</a:t>
            </a:r>
            <a:endParaRPr kumimoji="1" lang="en-US" altLang="zh-CN" sz="1050" dirty="0" smtClean="0">
              <a:solidFill>
                <a:srgbClr val="0070C0"/>
              </a:solidFill>
            </a:endParaRPr>
          </a:p>
          <a:p>
            <a:r>
              <a:rPr kumimoji="1" lang="zh-CN" altLang="en-US" sz="1050" dirty="0" smtClean="0">
                <a:solidFill>
                  <a:srgbClr val="0070C0"/>
                </a:solidFill>
              </a:rPr>
              <a:t>         </a:t>
            </a:r>
            <a:endParaRPr kumimoji="1" lang="en-US" altLang="zh-CN" sz="1050" dirty="0" smtClean="0">
              <a:solidFill>
                <a:srgbClr val="0070C0"/>
              </a:solidFill>
            </a:endParaRPr>
          </a:p>
          <a:p>
            <a:r>
              <a:rPr kumimoji="1" lang="zh-CN" altLang="en-US" sz="1050" dirty="0">
                <a:solidFill>
                  <a:srgbClr val="0070C0"/>
                </a:solidFill>
              </a:rPr>
              <a:t> </a:t>
            </a:r>
            <a:r>
              <a:rPr kumimoji="1" lang="zh-CN" altLang="en-US" sz="1050" dirty="0" smtClean="0">
                <a:solidFill>
                  <a:srgbClr val="0070C0"/>
                </a:solidFill>
              </a:rPr>
              <a:t>      人类活动：人口城市、</a:t>
            </a:r>
            <a:endParaRPr kumimoji="1" lang="en-US" altLang="zh-CN" sz="1050" dirty="0" smtClean="0">
              <a:solidFill>
                <a:srgbClr val="0070C0"/>
              </a:solidFill>
            </a:endParaRPr>
          </a:p>
          <a:p>
            <a:r>
              <a:rPr kumimoji="1" lang="zh-CN" altLang="en-US" sz="1050" dirty="0" smtClean="0">
                <a:solidFill>
                  <a:srgbClr val="0070C0"/>
                </a:solidFill>
              </a:rPr>
              <a:t>                          农业生产</a:t>
            </a:r>
            <a:endParaRPr kumimoji="1" lang="en-US" altLang="zh-CN" sz="1050" dirty="0" smtClean="0">
              <a:solidFill>
                <a:srgbClr val="0070C0"/>
              </a:solidFill>
            </a:endParaRPr>
          </a:p>
          <a:p>
            <a:r>
              <a:rPr kumimoji="1" lang="zh-CN" altLang="en-US" sz="1050" dirty="0" smtClean="0">
                <a:solidFill>
                  <a:srgbClr val="0070C0"/>
                </a:solidFill>
              </a:rPr>
              <a:t>                          交通运输等</a:t>
            </a:r>
            <a:endParaRPr kumimoji="1" lang="zh-CN" altLang="en-US" sz="1050" dirty="0">
              <a:solidFill>
                <a:srgbClr val="0070C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281573" y="996709"/>
            <a:ext cx="99257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050" dirty="0" smtClean="0">
                <a:solidFill>
                  <a:srgbClr val="0070C0"/>
                </a:solidFill>
              </a:rPr>
              <a:t>气象灾害</a:t>
            </a:r>
            <a:endParaRPr kumimoji="1" lang="en-US" altLang="zh-CN" sz="1050" dirty="0" smtClean="0">
              <a:solidFill>
                <a:srgbClr val="0070C0"/>
              </a:solidFill>
            </a:endParaRPr>
          </a:p>
          <a:p>
            <a:r>
              <a:rPr kumimoji="1" lang="zh-CN" altLang="en-US" sz="1050" dirty="0" smtClean="0">
                <a:solidFill>
                  <a:srgbClr val="0070C0"/>
                </a:solidFill>
              </a:rPr>
              <a:t>大气环境问题</a:t>
            </a:r>
            <a:endParaRPr kumimoji="1" lang="zh-CN" altLang="en-US" sz="1050" dirty="0">
              <a:solidFill>
                <a:srgbClr val="0070C0"/>
              </a:solidFill>
            </a:endParaRPr>
          </a:p>
        </p:txBody>
      </p:sp>
      <p:cxnSp>
        <p:nvCxnSpPr>
          <p:cNvPr id="11" name="直线箭头连接符 10"/>
          <p:cNvCxnSpPr/>
          <p:nvPr/>
        </p:nvCxnSpPr>
        <p:spPr>
          <a:xfrm flipV="1">
            <a:off x="4885151" y="1302707"/>
            <a:ext cx="1396422" cy="1027134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线箭头连接符 17"/>
          <p:cNvCxnSpPr/>
          <p:nvPr/>
        </p:nvCxnSpPr>
        <p:spPr>
          <a:xfrm flipV="1">
            <a:off x="5813643" y="3259832"/>
            <a:ext cx="662313" cy="77841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线箭头连接符 21"/>
          <p:cNvCxnSpPr/>
          <p:nvPr/>
        </p:nvCxnSpPr>
        <p:spPr>
          <a:xfrm>
            <a:off x="5851221" y="3513809"/>
            <a:ext cx="624735" cy="268482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2887723" y="146744"/>
            <a:ext cx="3393850" cy="4893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 smtClean="0">
                <a:solidFill>
                  <a:srgbClr val="C00000"/>
                </a:solidFill>
              </a:rPr>
              <a:t>《</a:t>
            </a:r>
            <a:r>
              <a:rPr kumimoji="1" lang="zh-CN" altLang="en-US" sz="2000" dirty="0" smtClean="0">
                <a:solidFill>
                  <a:srgbClr val="C00000"/>
                </a:solidFill>
              </a:rPr>
              <a:t>大气运动规律</a:t>
            </a:r>
            <a:r>
              <a:rPr kumimoji="1" lang="en-US" altLang="zh-CN" sz="2000" dirty="0" smtClean="0">
                <a:solidFill>
                  <a:srgbClr val="C00000"/>
                </a:solidFill>
              </a:rPr>
              <a:t>》</a:t>
            </a:r>
            <a:r>
              <a:rPr kumimoji="1" lang="zh-CN" altLang="en-US" sz="2000" dirty="0" smtClean="0">
                <a:solidFill>
                  <a:srgbClr val="C00000"/>
                </a:solidFill>
              </a:rPr>
              <a:t>知识框架</a:t>
            </a:r>
            <a:endParaRPr kumimoji="1" lang="zh-CN" altLang="en-US" sz="2000" dirty="0">
              <a:solidFill>
                <a:srgbClr val="C0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928058" y="735099"/>
            <a:ext cx="13131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100" dirty="0" smtClean="0">
                <a:solidFill>
                  <a:schemeClr val="tx1"/>
                </a:solidFill>
              </a:rPr>
              <a:t>大气的组成和结构</a:t>
            </a:r>
            <a:endParaRPr kumimoji="1" lang="zh-CN" altLang="en-US" sz="1100" dirty="0">
              <a:solidFill>
                <a:schemeClr val="tx1"/>
              </a:solidFill>
            </a:endParaRPr>
          </a:p>
        </p:txBody>
      </p:sp>
      <p:cxnSp>
        <p:nvCxnSpPr>
          <p:cNvPr id="12" name="直线箭头连接符 11"/>
          <p:cNvCxnSpPr/>
          <p:nvPr/>
        </p:nvCxnSpPr>
        <p:spPr>
          <a:xfrm flipH="1" flipV="1">
            <a:off x="4604765" y="1103965"/>
            <a:ext cx="43656" cy="1243776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4413044" y="847448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400" dirty="0" smtClean="0">
                <a:solidFill>
                  <a:srgbClr val="C00000"/>
                </a:solidFill>
              </a:rPr>
              <a:t>物质</a:t>
            </a:r>
            <a:endParaRPr kumimoji="1" lang="zh-CN" altLang="en-US" sz="1400" dirty="0">
              <a:solidFill>
                <a:srgbClr val="C0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413044" y="1821272"/>
            <a:ext cx="7021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400" dirty="0" smtClean="0">
                <a:solidFill>
                  <a:srgbClr val="C00000"/>
                </a:solidFill>
              </a:rPr>
              <a:t>能量</a:t>
            </a:r>
            <a:endParaRPr kumimoji="1" lang="zh-CN" altLang="en-US" sz="1400" dirty="0">
              <a:solidFill>
                <a:srgbClr val="C0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475480" y="2689685"/>
            <a:ext cx="702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400" dirty="0" smtClean="0">
                <a:solidFill>
                  <a:srgbClr val="C00000"/>
                </a:solidFill>
              </a:rPr>
              <a:t>影</a:t>
            </a:r>
            <a:endParaRPr kumimoji="1" lang="en-US" altLang="zh-CN" sz="1400" dirty="0" smtClean="0">
              <a:solidFill>
                <a:srgbClr val="C00000"/>
              </a:solidFill>
            </a:endParaRPr>
          </a:p>
          <a:p>
            <a:r>
              <a:rPr kumimoji="1" lang="zh-CN" altLang="en-US" sz="1400" dirty="0" smtClean="0">
                <a:solidFill>
                  <a:srgbClr val="C00000"/>
                </a:solidFill>
              </a:rPr>
              <a:t>响</a:t>
            </a:r>
            <a:endParaRPr kumimoji="1" lang="zh-CN" altLang="en-US" sz="1400" dirty="0">
              <a:solidFill>
                <a:srgbClr val="C0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183050" y="2278562"/>
            <a:ext cx="702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400" dirty="0" smtClean="0">
                <a:solidFill>
                  <a:srgbClr val="C00000"/>
                </a:solidFill>
              </a:rPr>
              <a:t>运</a:t>
            </a:r>
            <a:endParaRPr kumimoji="1" lang="en-US" altLang="zh-CN" sz="1400" dirty="0" smtClean="0">
              <a:solidFill>
                <a:srgbClr val="C00000"/>
              </a:solidFill>
            </a:endParaRPr>
          </a:p>
          <a:p>
            <a:r>
              <a:rPr kumimoji="1" lang="zh-CN" altLang="en-US" sz="1400" dirty="0" smtClean="0">
                <a:solidFill>
                  <a:srgbClr val="C00000"/>
                </a:solidFill>
              </a:rPr>
              <a:t>动</a:t>
            </a:r>
            <a:endParaRPr kumimoji="1" lang="zh-CN" altLang="en-US" sz="1400" dirty="0">
              <a:solidFill>
                <a:srgbClr val="C0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770830" y="2266284"/>
            <a:ext cx="702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400" dirty="0" smtClean="0">
                <a:solidFill>
                  <a:srgbClr val="C00000"/>
                </a:solidFill>
              </a:rPr>
              <a:t>影</a:t>
            </a:r>
            <a:endParaRPr kumimoji="1" lang="en-US" altLang="zh-CN" sz="1400" dirty="0" smtClean="0">
              <a:solidFill>
                <a:srgbClr val="C00000"/>
              </a:solidFill>
            </a:endParaRPr>
          </a:p>
          <a:p>
            <a:r>
              <a:rPr kumimoji="1" lang="zh-CN" altLang="en-US" sz="1400" dirty="0" smtClean="0">
                <a:solidFill>
                  <a:srgbClr val="C00000"/>
                </a:solidFill>
              </a:rPr>
              <a:t>响</a:t>
            </a:r>
            <a:endParaRPr kumimoji="1" lang="zh-CN" altLang="en-US" sz="1400" dirty="0">
              <a:solidFill>
                <a:srgbClr val="C0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87723" y="4082144"/>
            <a:ext cx="909362" cy="412363"/>
          </a:xfrm>
          <a:prstGeom prst="rect">
            <a:avLst/>
          </a:prstGeom>
          <a:noFill/>
          <a:ln w="47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4127400" y="3211665"/>
            <a:ext cx="909362" cy="412363"/>
          </a:xfrm>
          <a:prstGeom prst="rect">
            <a:avLst/>
          </a:prstGeom>
          <a:noFill/>
          <a:ln w="47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矩形 3"/>
          <p:cNvSpPr>
            <a:spLocks noChangeArrowheads="1"/>
          </p:cNvSpPr>
          <p:nvPr/>
        </p:nvSpPr>
        <p:spPr bwMode="auto">
          <a:xfrm>
            <a:off x="2293749" y="1522986"/>
            <a:ext cx="615672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zh-CN" sz="2100" b="1" dirty="0">
                <a:solidFill>
                  <a:srgbClr val="FFFF00"/>
                </a:solidFill>
              </a:rPr>
              <a:t>       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影响气候的人类活动因素</a:t>
            </a:r>
            <a:endParaRPr lang="en-US" altLang="zh-CN" sz="3200" b="1" dirty="0" smtClean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zh-CN" sz="3200" b="1" dirty="0" smtClean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3200" b="1" dirty="0" smtClean="0">
                <a:solidFill>
                  <a:srgbClr val="FFFF00"/>
                </a:solidFill>
              </a:rPr>
              <a:t> </a:t>
            </a:r>
            <a:endParaRPr lang="zh-CN" altLang="zh-CN" sz="3200" b="1" dirty="0">
              <a:solidFill>
                <a:srgbClr val="FFFF00"/>
              </a:solidFill>
            </a:endParaRPr>
          </a:p>
        </p:txBody>
      </p:sp>
      <p:sp>
        <p:nvSpPr>
          <p:cNvPr id="3" name="菱形 2"/>
          <p:cNvSpPr/>
          <p:nvPr/>
        </p:nvSpPr>
        <p:spPr>
          <a:xfrm>
            <a:off x="2169762" y="1683957"/>
            <a:ext cx="278970" cy="346321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971533" y="594821"/>
            <a:ext cx="5827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4000" b="1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微专题  气候的影响因素</a:t>
            </a:r>
            <a:endParaRPr kumimoji="1" lang="zh-CN" altLang="en-US" sz="4000" b="1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" name="Rectangle 39"/>
          <p:cNvSpPr>
            <a:spLocks noChangeArrowheads="1"/>
          </p:cNvSpPr>
          <p:nvPr/>
        </p:nvSpPr>
        <p:spPr bwMode="auto">
          <a:xfrm>
            <a:off x="1591280" y="2307816"/>
            <a:ext cx="685919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 typeface="Wingdings" panose="05000000000000000000" pitchFamily="2" charset="2"/>
              <a:buNone/>
            </a:pPr>
            <a:r>
              <a:rPr lang="en-US" altLang="zh-CN" sz="2800" b="1" dirty="0">
                <a:solidFill>
                  <a:srgbClr val="FFFF00"/>
                </a:solidFill>
                <a:latin typeface="Calibri" panose="020F0502020204030204" charset="0"/>
              </a:rPr>
              <a:t>1</a:t>
            </a:r>
            <a:r>
              <a:rPr lang="zh-CN" altLang="en-US" sz="2800" b="1" dirty="0">
                <a:solidFill>
                  <a:srgbClr val="FFFF00"/>
                </a:solidFill>
                <a:latin typeface="Calibri" panose="020F0502020204030204" charset="0"/>
              </a:rPr>
              <a:t>、影响大气的组成</a:t>
            </a:r>
            <a:r>
              <a:rPr lang="zh-CN" altLang="en-US" sz="2800" b="1" dirty="0" smtClean="0">
                <a:solidFill>
                  <a:srgbClr val="FFFF00"/>
                </a:solidFill>
                <a:latin typeface="Calibri" panose="020F0502020204030204" charset="0"/>
              </a:rPr>
              <a:t>成分</a:t>
            </a:r>
            <a:endParaRPr lang="en-US" altLang="zh-CN" sz="2800" b="1" dirty="0">
              <a:solidFill>
                <a:srgbClr val="FFFF00"/>
              </a:solidFill>
              <a:latin typeface="Calibri" panose="020F0502020204030204" charset="0"/>
            </a:endParaRPr>
          </a:p>
          <a:p>
            <a:pPr eaLnBrk="0" hangingPunct="0">
              <a:buFont typeface="Wingdings" panose="05000000000000000000" pitchFamily="2" charset="2"/>
              <a:buNone/>
            </a:pPr>
            <a:r>
              <a:rPr lang="en-US" altLang="zh-CN" sz="2800" b="1" dirty="0">
                <a:solidFill>
                  <a:srgbClr val="FFFF00"/>
                </a:solidFill>
                <a:latin typeface="Calibri" panose="020F0502020204030204" charset="0"/>
              </a:rPr>
              <a:t>2</a:t>
            </a:r>
            <a:r>
              <a:rPr lang="zh-CN" altLang="en-US" sz="2800" b="1" dirty="0">
                <a:solidFill>
                  <a:srgbClr val="FFFF00"/>
                </a:solidFill>
                <a:latin typeface="Calibri" panose="020F0502020204030204" charset="0"/>
              </a:rPr>
              <a:t>、向大气中释放</a:t>
            </a:r>
            <a:r>
              <a:rPr lang="zh-CN" altLang="en-US" sz="2800" b="1" dirty="0" smtClean="0">
                <a:solidFill>
                  <a:srgbClr val="FFFF00"/>
                </a:solidFill>
                <a:latin typeface="Calibri" panose="020F0502020204030204" charset="0"/>
              </a:rPr>
              <a:t>热量</a:t>
            </a:r>
            <a:endParaRPr lang="en-US" altLang="zh-CN" sz="2800" b="1" dirty="0" smtClean="0">
              <a:solidFill>
                <a:srgbClr val="FFFF00"/>
              </a:solidFill>
              <a:latin typeface="Calibri" panose="020F0502020204030204" charset="0"/>
            </a:endParaRPr>
          </a:p>
          <a:p>
            <a:pPr eaLnBrk="0" hangingPunct="0">
              <a:buFont typeface="Wingdings" panose="05000000000000000000" pitchFamily="2" charset="2"/>
              <a:buNone/>
            </a:pPr>
            <a:r>
              <a:rPr lang="en-US" altLang="zh-CN" sz="2800" b="1" dirty="0" smtClean="0">
                <a:solidFill>
                  <a:srgbClr val="FFFF00"/>
                </a:solidFill>
                <a:latin typeface="Calibri" panose="020F0502020204030204" charset="0"/>
              </a:rPr>
              <a:t>3</a:t>
            </a:r>
            <a:r>
              <a:rPr lang="zh-CN" altLang="en-US" sz="2800" b="1" dirty="0">
                <a:solidFill>
                  <a:srgbClr val="FFFF00"/>
                </a:solidFill>
                <a:latin typeface="Calibri" panose="020F0502020204030204" charset="0"/>
              </a:rPr>
              <a:t>、改变局部下垫面</a:t>
            </a:r>
            <a:r>
              <a:rPr lang="zh-CN" altLang="en-US" sz="2800" b="1" dirty="0" smtClean="0">
                <a:solidFill>
                  <a:srgbClr val="FFFF00"/>
                </a:solidFill>
                <a:latin typeface="Calibri" panose="020F0502020204030204" charset="0"/>
              </a:rPr>
              <a:t>，改变</a:t>
            </a:r>
            <a:r>
              <a:rPr lang="zh-CN" altLang="en-US" sz="2800" b="1" dirty="0">
                <a:solidFill>
                  <a:srgbClr val="FFFF00"/>
                </a:solidFill>
                <a:latin typeface="Calibri" panose="020F0502020204030204" charset="0"/>
              </a:rPr>
              <a:t>局部气候</a:t>
            </a:r>
            <a:endParaRPr lang="en-US" altLang="zh-CN" sz="2800" b="1" dirty="0">
              <a:solidFill>
                <a:srgbClr val="FFFF00"/>
              </a:solidFill>
              <a:latin typeface="Calibri" panose="020F050202020403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39466" y="1370410"/>
            <a:ext cx="702469" cy="1384995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zh-CN" altLang="en-US" sz="2100" b="1">
                <a:solidFill>
                  <a:srgbClr val="FFFF00"/>
                </a:solidFill>
              </a:rPr>
              <a:t>太阳辐射</a:t>
            </a:r>
            <a:endParaRPr lang="zh-CN" altLang="en-US" sz="2100" b="1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358502" y="3284671"/>
            <a:ext cx="702469" cy="1384995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zh-CN" altLang="en-US" sz="2100" b="1">
                <a:solidFill>
                  <a:srgbClr val="FFFF00"/>
                </a:solidFill>
              </a:rPr>
              <a:t>大气环流</a:t>
            </a:r>
            <a:endParaRPr lang="zh-CN" altLang="en-US" sz="2100" b="1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951560" y="1329929"/>
            <a:ext cx="2755106" cy="816249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2000"/>
              </a:lnSpc>
              <a:buFont typeface="Wingdings" panose="05000000000000000000" pitchFamily="2" charset="2"/>
              <a:buNone/>
            </a:pPr>
            <a:r>
              <a:rPr lang="zh-CN" altLang="en-US" sz="2100" b="1">
                <a:solidFill>
                  <a:srgbClr val="FFFF00"/>
                </a:solidFill>
                <a:latin typeface="宋体" panose="02010600030101010101" pitchFamily="2" charset="-122"/>
              </a:rPr>
              <a:t>形成全球气温变化的基本格局</a:t>
            </a:r>
            <a:r>
              <a:rPr lang="en-US" altLang="zh-CN" sz="2100" b="1">
                <a:solidFill>
                  <a:srgbClr val="FFFF00"/>
                </a:solidFill>
                <a:latin typeface="宋体" panose="02010600030101010101" pitchFamily="2" charset="-122"/>
              </a:rPr>
              <a:t>(</a:t>
            </a:r>
            <a:r>
              <a:rPr lang="zh-CN" altLang="en-US" sz="2100" b="1">
                <a:solidFill>
                  <a:srgbClr val="FFFF00"/>
                </a:solidFill>
                <a:latin typeface="宋体" panose="02010600030101010101" pitchFamily="2" charset="-122"/>
              </a:rPr>
              <a:t>低纬</a:t>
            </a:r>
            <a:r>
              <a:rPr lang="en-US" altLang="zh-CN" sz="2100" b="1">
                <a:solidFill>
                  <a:srgbClr val="FFFF00"/>
                </a:solidFill>
                <a:latin typeface="宋体" panose="02010600030101010101" pitchFamily="2" charset="-122"/>
              </a:rPr>
              <a:t>-</a:t>
            </a:r>
            <a:r>
              <a:rPr lang="zh-CN" altLang="en-US" sz="2100" b="1">
                <a:solidFill>
                  <a:srgbClr val="FFFF00"/>
                </a:solidFill>
                <a:latin typeface="宋体" panose="02010600030101010101" pitchFamily="2" charset="-122"/>
              </a:rPr>
              <a:t>高纬</a:t>
            </a:r>
            <a:r>
              <a:rPr lang="en-US" altLang="zh-CN" sz="2100" b="1">
                <a:solidFill>
                  <a:srgbClr val="FFFF00"/>
                </a:solidFill>
                <a:latin typeface="宋体" panose="02010600030101010101" pitchFamily="2" charset="-122"/>
              </a:rPr>
              <a:t>)</a:t>
            </a:r>
            <a:endParaRPr lang="zh-CN" altLang="zh-CN" sz="2100" b="1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627710" y="3759994"/>
            <a:ext cx="3726656" cy="816249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2000"/>
              </a:lnSpc>
              <a:buFont typeface="Wingdings" panose="05000000000000000000" pitchFamily="2" charset="2"/>
              <a:buNone/>
            </a:pPr>
            <a:r>
              <a:rPr lang="zh-CN" altLang="en-US" sz="2100" b="1">
                <a:solidFill>
                  <a:srgbClr val="FFFF00"/>
                </a:solidFill>
                <a:latin typeface="宋体" panose="02010600030101010101" pitchFamily="2" charset="-122"/>
              </a:rPr>
              <a:t>形成全球降水变化的基本格局</a:t>
            </a:r>
            <a:r>
              <a:rPr lang="en-US" altLang="zh-CN" sz="2100" b="1">
                <a:solidFill>
                  <a:srgbClr val="FFFF00"/>
                </a:solidFill>
                <a:latin typeface="宋体" panose="02010600030101010101" pitchFamily="2" charset="-122"/>
              </a:rPr>
              <a:t>(</a:t>
            </a:r>
            <a:r>
              <a:rPr lang="zh-CN" altLang="en-US" sz="2100" b="1">
                <a:solidFill>
                  <a:srgbClr val="FFFF00"/>
                </a:solidFill>
                <a:latin typeface="宋体" panose="02010600030101010101" pitchFamily="2" charset="-122"/>
              </a:rPr>
              <a:t>赤道</a:t>
            </a:r>
            <a:r>
              <a:rPr lang="en-US" altLang="zh-CN" sz="2100" b="1">
                <a:solidFill>
                  <a:srgbClr val="FFFF00"/>
                </a:solidFill>
                <a:latin typeface="宋体" panose="02010600030101010101" pitchFamily="2" charset="-122"/>
              </a:rPr>
              <a:t>-</a:t>
            </a:r>
            <a:r>
              <a:rPr lang="zh-CN" altLang="en-US" sz="2100" b="1">
                <a:solidFill>
                  <a:srgbClr val="FFFF00"/>
                </a:solidFill>
                <a:latin typeface="宋体" panose="02010600030101010101" pitchFamily="2" charset="-122"/>
              </a:rPr>
              <a:t>副热带</a:t>
            </a:r>
            <a:r>
              <a:rPr lang="en-US" altLang="zh-CN" sz="2100" b="1">
                <a:solidFill>
                  <a:srgbClr val="FFFF00"/>
                </a:solidFill>
                <a:latin typeface="宋体" panose="02010600030101010101" pitchFamily="2" charset="-122"/>
              </a:rPr>
              <a:t>-</a:t>
            </a:r>
            <a:r>
              <a:rPr lang="zh-CN" altLang="en-US" sz="2100" b="1">
                <a:solidFill>
                  <a:srgbClr val="FFFF00"/>
                </a:solidFill>
                <a:latin typeface="宋体" panose="02010600030101010101" pitchFamily="2" charset="-122"/>
              </a:rPr>
              <a:t>中纬</a:t>
            </a:r>
            <a:r>
              <a:rPr lang="en-US" altLang="zh-CN" sz="2100" b="1">
                <a:solidFill>
                  <a:srgbClr val="FFFF00"/>
                </a:solidFill>
                <a:latin typeface="宋体" panose="02010600030101010101" pitchFamily="2" charset="-122"/>
              </a:rPr>
              <a:t>-</a:t>
            </a:r>
            <a:r>
              <a:rPr lang="zh-CN" altLang="en-US" sz="2100" b="1">
                <a:solidFill>
                  <a:srgbClr val="FFFF00"/>
                </a:solidFill>
                <a:latin typeface="宋体" panose="02010600030101010101" pitchFamily="2" charset="-122"/>
              </a:rPr>
              <a:t>极地</a:t>
            </a:r>
            <a:r>
              <a:rPr lang="en-US" altLang="zh-CN" sz="2100" b="1">
                <a:solidFill>
                  <a:srgbClr val="FFFF00"/>
                </a:solidFill>
                <a:latin typeface="宋体" panose="02010600030101010101" pitchFamily="2" charset="-122"/>
              </a:rPr>
              <a:t>)</a:t>
            </a:r>
            <a:endParaRPr lang="zh-CN" altLang="zh-CN" sz="2100" b="1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897981" y="2409825"/>
            <a:ext cx="2915841" cy="454292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2000"/>
              </a:lnSpc>
              <a:buFont typeface="Wingdings" panose="05000000000000000000" pitchFamily="2" charset="2"/>
              <a:buNone/>
            </a:pPr>
            <a:r>
              <a:rPr lang="zh-CN" altLang="en-US" sz="2100" b="1">
                <a:solidFill>
                  <a:srgbClr val="FFFF00"/>
                </a:solidFill>
              </a:rPr>
              <a:t>局部区域气温呈复杂化</a:t>
            </a:r>
            <a:endParaRPr lang="zh-CN" altLang="zh-CN" sz="2100" b="1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542484" y="2733675"/>
            <a:ext cx="1322783" cy="454292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2000"/>
              </a:lnSpc>
              <a:buFont typeface="Wingdings" panose="05000000000000000000" pitchFamily="2" charset="2"/>
              <a:buNone/>
            </a:pPr>
            <a:r>
              <a:rPr lang="zh-CN" altLang="en-US" sz="2100" b="1" dirty="0">
                <a:solidFill>
                  <a:srgbClr val="FFFF00"/>
                </a:solidFill>
              </a:rPr>
              <a:t>下垫面</a:t>
            </a:r>
            <a:endParaRPr lang="zh-CN" altLang="zh-CN" sz="2100" b="1" dirty="0">
              <a:solidFill>
                <a:srgbClr val="FFFF00"/>
              </a:solidFill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2141935" y="1707356"/>
            <a:ext cx="809625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4139804" y="2139553"/>
            <a:ext cx="0" cy="270272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H="1" flipV="1">
            <a:off x="5813822" y="2625329"/>
            <a:ext cx="728663" cy="32504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2141935" y="4083844"/>
            <a:ext cx="485775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flipV="1">
            <a:off x="2141934" y="2680097"/>
            <a:ext cx="756048" cy="701277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897981" y="3057525"/>
            <a:ext cx="2915841" cy="454292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2000"/>
              </a:lnSpc>
              <a:buFont typeface="Wingdings" panose="05000000000000000000" pitchFamily="2" charset="2"/>
              <a:buNone/>
            </a:pPr>
            <a:r>
              <a:rPr lang="zh-CN" altLang="en-US" sz="2100" b="1">
                <a:solidFill>
                  <a:srgbClr val="FFFF00"/>
                </a:solidFill>
              </a:rPr>
              <a:t>局部区域降水呈复杂化</a:t>
            </a:r>
            <a:endParaRPr lang="zh-CN" altLang="zh-CN" sz="2100" b="1">
              <a:solidFill>
                <a:srgbClr val="FFFF00"/>
              </a:solidFill>
            </a:endParaRPr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 flipH="1">
            <a:off x="1828800" y="2864117"/>
            <a:ext cx="0" cy="32385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20" name="Line 12"/>
          <p:cNvSpPr>
            <a:spLocks noChangeShapeType="1"/>
          </p:cNvSpPr>
          <p:nvPr/>
        </p:nvSpPr>
        <p:spPr bwMode="auto">
          <a:xfrm flipH="1">
            <a:off x="5813822" y="3057525"/>
            <a:ext cx="756047" cy="32385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 flipH="1" flipV="1">
            <a:off x="4193381" y="3489722"/>
            <a:ext cx="0" cy="270272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22550" name="矩形 22"/>
          <p:cNvSpPr>
            <a:spLocks noChangeArrowheads="1"/>
          </p:cNvSpPr>
          <p:nvPr/>
        </p:nvSpPr>
        <p:spPr bwMode="auto">
          <a:xfrm>
            <a:off x="2087760" y="516091"/>
            <a:ext cx="45362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zh-CN" altLang="en-US" sz="2800" b="1" dirty="0" smtClean="0">
                <a:solidFill>
                  <a:srgbClr val="FFFF00"/>
                </a:solidFill>
              </a:rPr>
              <a:t>气候</a:t>
            </a:r>
            <a:r>
              <a:rPr lang="zh-CN" altLang="en-US" sz="2800" b="1" dirty="0">
                <a:solidFill>
                  <a:srgbClr val="FFFF00"/>
                </a:solidFill>
              </a:rPr>
              <a:t>形成</a:t>
            </a:r>
            <a:r>
              <a:rPr lang="zh-CN" altLang="en-US" sz="2800" b="1" dirty="0" smtClean="0">
                <a:solidFill>
                  <a:srgbClr val="FFFF00"/>
                </a:solidFill>
              </a:rPr>
              <a:t>的宏观与微观因素</a:t>
            </a:r>
            <a:endParaRPr lang="zh-CN" alt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143000" y="902494"/>
            <a:ext cx="351235" cy="2585323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b="1">
                <a:solidFill>
                  <a:srgbClr val="FFFF00"/>
                </a:solidFill>
              </a:rPr>
              <a:t>气候特征的成因分析</a:t>
            </a:r>
            <a:endParaRPr lang="zh-CN" altLang="en-US" b="1">
              <a:solidFill>
                <a:srgbClr val="FFFF00"/>
              </a:solidFill>
            </a:endParaRPr>
          </a:p>
        </p:txBody>
      </p:sp>
      <p:sp>
        <p:nvSpPr>
          <p:cNvPr id="12291" name="AutoShape 3"/>
          <p:cNvSpPr/>
          <p:nvPr/>
        </p:nvSpPr>
        <p:spPr bwMode="auto">
          <a:xfrm>
            <a:off x="1523999" y="1054894"/>
            <a:ext cx="301229" cy="2516982"/>
          </a:xfrm>
          <a:prstGeom prst="leftBrace">
            <a:avLst>
              <a:gd name="adj1" fmla="val 96061"/>
              <a:gd name="adj2" fmla="val 50000"/>
            </a:avLst>
          </a:prstGeom>
          <a:noFill/>
          <a:ln w="38100" cmpd="sng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z="135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856185" y="947852"/>
            <a:ext cx="354806" cy="646331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b="1">
                <a:solidFill>
                  <a:srgbClr val="FFFF00"/>
                </a:solidFill>
              </a:rPr>
              <a:t>气温</a:t>
            </a:r>
            <a:endParaRPr lang="zh-CN" altLang="en-US" b="1">
              <a:solidFill>
                <a:srgbClr val="FFFF00"/>
              </a:solidFill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674019" y="3101579"/>
            <a:ext cx="359569" cy="646331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b="1">
                <a:solidFill>
                  <a:srgbClr val="FFFF00"/>
                </a:solidFill>
              </a:rPr>
              <a:t>降水</a:t>
            </a:r>
            <a:endParaRPr lang="zh-CN" altLang="en-US" b="1">
              <a:solidFill>
                <a:srgbClr val="FFFF00"/>
              </a:solidFill>
            </a:endParaRPr>
          </a:p>
        </p:txBody>
      </p:sp>
      <p:sp>
        <p:nvSpPr>
          <p:cNvPr id="12294" name="AutoShape 6"/>
          <p:cNvSpPr/>
          <p:nvPr/>
        </p:nvSpPr>
        <p:spPr bwMode="auto">
          <a:xfrm>
            <a:off x="2337380" y="902494"/>
            <a:ext cx="274851" cy="959668"/>
          </a:xfrm>
          <a:prstGeom prst="leftBrace">
            <a:avLst>
              <a:gd name="adj1" fmla="val 32451"/>
              <a:gd name="adj2" fmla="val 50000"/>
            </a:avLst>
          </a:prstGeom>
          <a:noFill/>
          <a:ln w="38100" cmpd="sng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z="1350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2566391" y="665529"/>
            <a:ext cx="2576513" cy="369332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b="1" dirty="0">
                <a:solidFill>
                  <a:srgbClr val="FFFF00"/>
                </a:solidFill>
              </a:rPr>
              <a:t>宏观因素（主导因素）：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5214162" y="619363"/>
            <a:ext cx="1419113" cy="4154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100" b="1" dirty="0">
                <a:solidFill>
                  <a:srgbClr val="FF3300"/>
                </a:solidFill>
                <a:latin typeface="Times New Roman" panose="02020603050405020304" charset="0"/>
                <a:ea typeface="楷体_GB2312" charset="0"/>
              </a:rPr>
              <a:t>太阳辐射</a:t>
            </a:r>
            <a:endParaRPr lang="zh-CN" altLang="en-US" sz="2100" b="1" dirty="0">
              <a:solidFill>
                <a:srgbClr val="FF3300"/>
              </a:solidFill>
              <a:latin typeface="Times New Roman" panose="02020603050405020304" charset="0"/>
              <a:ea typeface="楷体_GB2312" charset="0"/>
            </a:endParaRP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2627205" y="1604365"/>
            <a:ext cx="1122760" cy="369332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b="1">
                <a:solidFill>
                  <a:srgbClr val="FFFF00"/>
                </a:solidFill>
              </a:rPr>
              <a:t>微观因素</a:t>
            </a:r>
            <a:endParaRPr lang="zh-CN" altLang="en-US" b="1">
              <a:solidFill>
                <a:srgbClr val="FFFF00"/>
              </a:solidFill>
            </a:endParaRPr>
          </a:p>
        </p:txBody>
      </p:sp>
      <p:sp>
        <p:nvSpPr>
          <p:cNvPr id="12298" name="AutoShape 10"/>
          <p:cNvSpPr/>
          <p:nvPr/>
        </p:nvSpPr>
        <p:spPr bwMode="auto">
          <a:xfrm>
            <a:off x="2064544" y="2813448"/>
            <a:ext cx="213123" cy="1307609"/>
          </a:xfrm>
          <a:prstGeom prst="leftBrace">
            <a:avLst>
              <a:gd name="adj1" fmla="val 46256"/>
              <a:gd name="adj2" fmla="val 50000"/>
            </a:avLst>
          </a:prstGeom>
          <a:noFill/>
          <a:ln w="38100" cmpd="sng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z="1350"/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2214563" y="2672954"/>
            <a:ext cx="1169194" cy="369332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b="1">
                <a:solidFill>
                  <a:srgbClr val="FFFF00"/>
                </a:solidFill>
              </a:rPr>
              <a:t>宏观因素：</a:t>
            </a:r>
            <a:endParaRPr lang="zh-CN" altLang="en-US" b="1">
              <a:solidFill>
                <a:srgbClr val="FFFF00"/>
              </a:solidFill>
            </a:endParaRP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2277667" y="3876238"/>
            <a:ext cx="1106090" cy="369332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b="1" dirty="0">
                <a:solidFill>
                  <a:srgbClr val="FFFF00"/>
                </a:solidFill>
              </a:rPr>
              <a:t>微观因素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3675198" y="1604365"/>
            <a:ext cx="1012512" cy="415498"/>
          </a:xfrm>
          <a:prstGeom prst="rect">
            <a:avLst/>
          </a:prstGeom>
          <a:noFill/>
          <a:ln w="9525" cmpd="sng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100" b="1" dirty="0">
                <a:solidFill>
                  <a:srgbClr val="FFFF00"/>
                </a:solidFill>
                <a:latin typeface="+mn-ea"/>
                <a:ea typeface="+mn-ea"/>
              </a:rPr>
              <a:t>下</a:t>
            </a:r>
            <a:r>
              <a:rPr lang="zh-CN" altLang="en-US" sz="2100" b="1" dirty="0" smtClean="0">
                <a:solidFill>
                  <a:srgbClr val="FFFF00"/>
                </a:solidFill>
                <a:latin typeface="+mn-ea"/>
                <a:ea typeface="+mn-ea"/>
              </a:rPr>
              <a:t>垫面</a:t>
            </a:r>
            <a:endParaRPr lang="zh-CN" altLang="en-US" sz="2100" b="1" dirty="0">
              <a:solidFill>
                <a:srgbClr val="FFFF00"/>
              </a:solidFill>
              <a:latin typeface="+mn-ea"/>
              <a:ea typeface="+mn-ea"/>
            </a:endParaRP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4938826" y="1181180"/>
            <a:ext cx="2013347" cy="20621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hangingPunct="1">
              <a:defRPr/>
            </a:pPr>
            <a:r>
              <a:rPr lang="zh-CN" altLang="en-US" sz="1600" b="1" dirty="0">
                <a:solidFill>
                  <a:schemeClr val="tx1"/>
                </a:solidFill>
                <a:latin typeface="Times New Roman" panose="02020603050405020304" charset="0"/>
                <a:ea typeface="楷体_GB2312" charset="0"/>
              </a:rPr>
              <a:t>大气环流</a:t>
            </a:r>
            <a:endParaRPr lang="zh-CN" altLang="en-US" sz="1600" b="1" dirty="0">
              <a:solidFill>
                <a:schemeClr val="tx1"/>
              </a:solidFill>
              <a:latin typeface="Times New Roman" panose="02020603050405020304" charset="0"/>
              <a:ea typeface="楷体_GB2312" charset="0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rgbClr val="FF0000"/>
                </a:solidFill>
                <a:latin typeface="Times New Roman" panose="02020603050405020304" charset="0"/>
                <a:ea typeface="楷体_GB2312" charset="0"/>
              </a:rPr>
              <a:t>海陆位置</a:t>
            </a:r>
            <a:endParaRPr lang="en-US" altLang="zh-CN" sz="1600" b="1" dirty="0">
              <a:solidFill>
                <a:srgbClr val="FF0000"/>
              </a:solidFill>
              <a:latin typeface="Times New Roman" panose="02020603050405020304" charset="0"/>
              <a:ea typeface="楷体_GB2312" charset="0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rgbClr val="FF0000"/>
                </a:solidFill>
                <a:latin typeface="Times New Roman" panose="02020603050405020304" charset="0"/>
                <a:ea typeface="楷体_GB2312" charset="0"/>
              </a:rPr>
              <a:t>洋流</a:t>
            </a:r>
            <a:endParaRPr lang="zh-CN" altLang="en-US" sz="1600" b="1" dirty="0">
              <a:solidFill>
                <a:srgbClr val="FF0000"/>
              </a:solidFill>
              <a:latin typeface="Times New Roman" panose="02020603050405020304" charset="0"/>
              <a:ea typeface="楷体_GB2312" charset="0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rgbClr val="FF0000"/>
                </a:solidFill>
                <a:latin typeface="Times New Roman" panose="02020603050405020304" charset="0"/>
                <a:ea typeface="楷体_GB2312" charset="0"/>
              </a:rPr>
              <a:t>地势高低</a:t>
            </a:r>
            <a:endParaRPr lang="zh-CN" altLang="en-US" sz="1600" b="1" dirty="0">
              <a:solidFill>
                <a:srgbClr val="FF0000"/>
              </a:solidFill>
              <a:latin typeface="Times New Roman" panose="02020603050405020304" charset="0"/>
              <a:ea typeface="楷体_GB2312" charset="0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rgbClr val="FF0000"/>
                </a:solidFill>
                <a:latin typeface="Times New Roman" panose="02020603050405020304" charset="0"/>
                <a:ea typeface="楷体_GB2312" charset="0"/>
              </a:rPr>
              <a:t>坡向</a:t>
            </a:r>
            <a:endParaRPr lang="zh-CN" altLang="en-US" sz="1600" b="1" dirty="0">
              <a:solidFill>
                <a:srgbClr val="FF0000"/>
              </a:solidFill>
              <a:latin typeface="Times New Roman" panose="02020603050405020304" charset="0"/>
              <a:ea typeface="楷体_GB2312" charset="0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rgbClr val="FF0000"/>
                </a:solidFill>
                <a:latin typeface="Times New Roman" panose="02020603050405020304" charset="0"/>
                <a:ea typeface="楷体_GB2312" charset="0"/>
              </a:rPr>
              <a:t>水域面积</a:t>
            </a:r>
            <a:r>
              <a:rPr lang="zh-CN" altLang="en-US" sz="1600" b="1" dirty="0" smtClean="0">
                <a:solidFill>
                  <a:srgbClr val="FF0000"/>
                </a:solidFill>
                <a:latin typeface="Times New Roman" panose="02020603050405020304" charset="0"/>
                <a:ea typeface="楷体_GB2312" charset="0"/>
              </a:rPr>
              <a:t>大小等</a:t>
            </a:r>
            <a:endParaRPr lang="en-US" altLang="zh-CN" sz="1600" b="1" dirty="0" smtClean="0">
              <a:solidFill>
                <a:srgbClr val="FF0000"/>
              </a:solidFill>
              <a:latin typeface="Times New Roman" panose="02020603050405020304" charset="0"/>
              <a:ea typeface="楷体_GB2312" charset="0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rgbClr val="FF0000"/>
                </a:solidFill>
                <a:latin typeface="Times New Roman" panose="02020603050405020304" charset="0"/>
                <a:ea typeface="楷体_GB2312" charset="0"/>
              </a:rPr>
              <a:t>人类活动</a:t>
            </a:r>
            <a:endParaRPr lang="zh-CN" altLang="en-US" sz="1600" b="1" dirty="0">
              <a:solidFill>
                <a:srgbClr val="FF0000"/>
              </a:solidFill>
              <a:latin typeface="Times New Roman" panose="02020603050405020304" charset="0"/>
              <a:ea typeface="楷体_GB2312" charset="0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z="1600" b="1" dirty="0">
              <a:latin typeface="Times New Roman" panose="02020603050405020304" charset="0"/>
              <a:ea typeface="楷体_GB2312" charset="0"/>
            </a:endParaRP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3383757" y="3830072"/>
            <a:ext cx="1295400" cy="415498"/>
          </a:xfrm>
          <a:prstGeom prst="rect">
            <a:avLst/>
          </a:prstGeom>
          <a:noFill/>
          <a:ln w="9525" cmpd="sng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100" b="1" dirty="0">
                <a:solidFill>
                  <a:srgbClr val="FFFF00"/>
                </a:solidFill>
                <a:latin typeface="Times New Roman" panose="02020603050405020304" charset="0"/>
                <a:ea typeface="楷体_GB2312" charset="0"/>
              </a:rPr>
              <a:t>下</a:t>
            </a:r>
            <a:r>
              <a:rPr lang="zh-CN" altLang="en-US" sz="2100" b="1" dirty="0" smtClean="0">
                <a:solidFill>
                  <a:srgbClr val="FFFF00"/>
                </a:solidFill>
                <a:latin typeface="Times New Roman" panose="02020603050405020304" charset="0"/>
                <a:ea typeface="楷体_GB2312" charset="0"/>
              </a:rPr>
              <a:t>垫面</a:t>
            </a:r>
            <a:endParaRPr lang="zh-CN" altLang="en-US" sz="2100" b="1" dirty="0">
              <a:solidFill>
                <a:srgbClr val="FFFF00"/>
              </a:solidFill>
              <a:latin typeface="Times New Roman" panose="02020603050405020304" charset="0"/>
              <a:ea typeface="楷体_GB2312" charset="0"/>
            </a:endParaRPr>
          </a:p>
        </p:txBody>
      </p:sp>
      <p:sp>
        <p:nvSpPr>
          <p:cNvPr id="12310" name="AutoShape 22"/>
          <p:cNvSpPr/>
          <p:nvPr/>
        </p:nvSpPr>
        <p:spPr bwMode="auto">
          <a:xfrm>
            <a:off x="4804121" y="3656998"/>
            <a:ext cx="45719" cy="818859"/>
          </a:xfrm>
          <a:prstGeom prst="leftBrace">
            <a:avLst>
              <a:gd name="adj1" fmla="val 196429"/>
              <a:gd name="adj2" fmla="val 50000"/>
            </a:avLst>
          </a:prstGeom>
          <a:noFill/>
          <a:ln w="38100" cmpd="sng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z="1350"/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4863142" y="3597399"/>
            <a:ext cx="2472757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hangingPunct="1">
              <a:defRPr/>
            </a:pPr>
            <a:r>
              <a:rPr lang="zh-CN" altLang="en-US" sz="1600" b="1" dirty="0">
                <a:solidFill>
                  <a:srgbClr val="FF0000"/>
                </a:solidFill>
                <a:latin typeface="Times New Roman" panose="02020603050405020304" charset="0"/>
                <a:ea typeface="楷体_GB2312" charset="0"/>
              </a:rPr>
              <a:t>海陆位置</a:t>
            </a:r>
            <a:endParaRPr lang="en-US" altLang="zh-CN" sz="1600" b="1" dirty="0">
              <a:solidFill>
                <a:srgbClr val="FF0000"/>
              </a:solidFill>
              <a:latin typeface="Times New Roman" panose="02020603050405020304" charset="0"/>
              <a:ea typeface="楷体_GB2312" charset="0"/>
            </a:endParaRPr>
          </a:p>
          <a:p>
            <a:pPr hangingPunct="1">
              <a:defRPr/>
            </a:pPr>
            <a:r>
              <a:rPr lang="zh-CN" altLang="en-US" sz="1600" b="1" dirty="0">
                <a:solidFill>
                  <a:srgbClr val="FF0000"/>
                </a:solidFill>
                <a:latin typeface="Times New Roman" panose="02020603050405020304" charset="0"/>
                <a:ea typeface="楷体_GB2312" charset="0"/>
              </a:rPr>
              <a:t>洋流、坡向</a:t>
            </a:r>
            <a:endParaRPr lang="zh-CN" altLang="en-US" sz="1600" b="1" dirty="0">
              <a:solidFill>
                <a:srgbClr val="FF0000"/>
              </a:solidFill>
              <a:latin typeface="Times New Roman" panose="02020603050405020304" charset="0"/>
              <a:ea typeface="楷体_GB2312" charset="0"/>
            </a:endParaRPr>
          </a:p>
          <a:p>
            <a:pPr hangingPunct="1">
              <a:defRPr/>
            </a:pPr>
            <a:r>
              <a:rPr lang="zh-CN" altLang="en-US" sz="1600" b="1" dirty="0">
                <a:solidFill>
                  <a:srgbClr val="FF0000"/>
                </a:solidFill>
                <a:latin typeface="Times New Roman" panose="02020603050405020304" charset="0"/>
                <a:ea typeface="楷体_GB2312" charset="0"/>
              </a:rPr>
              <a:t>水域面积、植被覆盖率</a:t>
            </a:r>
            <a:r>
              <a:rPr lang="zh-CN" altLang="en-US" sz="1600" b="1" dirty="0" smtClean="0">
                <a:solidFill>
                  <a:srgbClr val="FF0000"/>
                </a:solidFill>
                <a:latin typeface="Times New Roman" panose="02020603050405020304" charset="0"/>
                <a:ea typeface="楷体_GB2312" charset="0"/>
              </a:rPr>
              <a:t>等</a:t>
            </a:r>
            <a:endParaRPr lang="en-US" altLang="zh-CN" sz="1600" b="1" dirty="0" smtClean="0">
              <a:solidFill>
                <a:srgbClr val="FF0000"/>
              </a:solidFill>
              <a:latin typeface="Times New Roman" panose="02020603050405020304" charset="0"/>
              <a:ea typeface="楷体_GB2312" charset="0"/>
            </a:endParaRPr>
          </a:p>
          <a:p>
            <a:pPr hangingPunct="1">
              <a:defRPr/>
            </a:pPr>
            <a:r>
              <a:rPr lang="zh-CN" altLang="en-US" sz="1600" b="1" dirty="0" smtClean="0">
                <a:solidFill>
                  <a:srgbClr val="FF0000"/>
                </a:solidFill>
                <a:latin typeface="Times New Roman" panose="02020603050405020304" charset="0"/>
                <a:ea typeface="楷体_GB2312" charset="0"/>
              </a:rPr>
              <a:t>人类活动</a:t>
            </a:r>
            <a:endParaRPr lang="zh-CN" altLang="en-US" sz="1600" b="1" dirty="0">
              <a:solidFill>
                <a:srgbClr val="FF0000"/>
              </a:solidFill>
              <a:latin typeface="Times New Roman" panose="02020603050405020304" charset="0"/>
              <a:ea typeface="楷体_GB2312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3380297" y="2649871"/>
            <a:ext cx="1419113" cy="4154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100" b="1" smtClean="0">
                <a:solidFill>
                  <a:srgbClr val="FF3300"/>
                </a:solidFill>
                <a:latin typeface="Times New Roman" panose="02020603050405020304" charset="0"/>
                <a:ea typeface="楷体_GB2312" charset="0"/>
              </a:rPr>
              <a:t>大气环流</a:t>
            </a:r>
            <a:endParaRPr lang="zh-CN" altLang="en-US" sz="2100" b="1" dirty="0">
              <a:solidFill>
                <a:srgbClr val="FF3300"/>
              </a:solidFill>
              <a:latin typeface="Times New Roman" panose="02020603050405020304" charset="0"/>
              <a:ea typeface="楷体_GB2312" charset="0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7335899" y="1566074"/>
            <a:ext cx="1538701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80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气候成</a:t>
            </a:r>
            <a:r>
              <a:rPr kumimoji="0" lang="zh-CN" altLang="zh-CN" sz="18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因</a:t>
            </a:r>
            <a:endParaRPr kumimoji="0" lang="en-US" altLang="zh-CN" sz="180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8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分析</a:t>
            </a:r>
            <a:r>
              <a:rPr kumimoji="0" lang="zh-CN" altLang="zh-CN" sz="180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</a:t>
            </a:r>
            <a:r>
              <a:rPr kumimoji="0" lang="zh-CN" altLang="zh-CN" sz="18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一</a:t>
            </a:r>
            <a:endParaRPr kumimoji="0" lang="en-US" altLang="zh-CN" sz="180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8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般思路</a:t>
            </a:r>
            <a:endParaRPr kumimoji="0" lang="en-US" altLang="zh-CN" sz="180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80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8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先</a:t>
            </a:r>
            <a:r>
              <a:rPr kumimoji="0" lang="zh-CN" altLang="zh-CN" sz="180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“宏观”后“微观”</a:t>
            </a:r>
            <a:endParaRPr kumimoji="0" lang="zh-CN" altLang="zh-CN" sz="180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AutoShape 6"/>
          <p:cNvSpPr/>
          <p:nvPr/>
        </p:nvSpPr>
        <p:spPr bwMode="auto">
          <a:xfrm>
            <a:off x="4643423" y="1626490"/>
            <a:ext cx="250200" cy="1180201"/>
          </a:xfrm>
          <a:prstGeom prst="leftBrace">
            <a:avLst>
              <a:gd name="adj1" fmla="val 32451"/>
              <a:gd name="adj2" fmla="val 50000"/>
            </a:avLst>
          </a:prstGeom>
          <a:noFill/>
          <a:ln w="38100" cmpd="sng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z="135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 animBg="1" autoUpdateAnimBg="0"/>
      <p:bldP spid="12302" grpId="0" animBg="1" autoUpdateAnimBg="0"/>
      <p:bldP spid="12303" grpId="0" animBg="1" autoUpdateAnimBg="0"/>
      <p:bldP spid="12308" grpId="0" animBg="1" autoUpdateAnimBg="0"/>
      <p:bldP spid="12310" grpId="0" animBg="1"/>
      <p:bldP spid="23" grpId="0" animBg="1" autoUpdateAnimBg="0"/>
      <p:bldP spid="24" grpId="0" animBg="1" autoUpdateAnimBg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  <a:endParaRPr lang="zh-CN" altLang="en-US" sz="5400" b="1" spc="3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  <a:endParaRPr lang="zh-CN" altLang="en-US" spc="226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9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60436" y="3122046"/>
            <a:ext cx="21804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>
                <a:solidFill>
                  <a:srgbClr val="0070C0"/>
                </a:solidFill>
              </a:rPr>
              <a:t> </a:t>
            </a:r>
            <a:r>
              <a:rPr kumimoji="1" lang="zh-CN" altLang="en-US" sz="1200" dirty="0" smtClean="0">
                <a:solidFill>
                  <a:srgbClr val="0070C0"/>
                </a:solidFill>
              </a:rPr>
              <a:t>      自然环境：地形、水文、</a:t>
            </a:r>
            <a:endParaRPr kumimoji="1" lang="en-US" altLang="zh-CN" sz="1200" dirty="0" smtClean="0">
              <a:solidFill>
                <a:srgbClr val="0070C0"/>
              </a:solidFill>
            </a:endParaRPr>
          </a:p>
          <a:p>
            <a:r>
              <a:rPr kumimoji="1" lang="zh-CN" altLang="en-US" sz="1200" dirty="0">
                <a:solidFill>
                  <a:srgbClr val="0070C0"/>
                </a:solidFill>
              </a:rPr>
              <a:t> </a:t>
            </a:r>
            <a:r>
              <a:rPr kumimoji="1" lang="zh-CN" altLang="en-US" sz="1200" dirty="0" smtClean="0">
                <a:solidFill>
                  <a:srgbClr val="0070C0"/>
                </a:solidFill>
              </a:rPr>
              <a:t>                       植被、土壤等</a:t>
            </a:r>
            <a:endParaRPr kumimoji="1" lang="en-US" altLang="zh-CN" sz="1200" dirty="0" smtClean="0">
              <a:solidFill>
                <a:srgbClr val="0070C0"/>
              </a:solidFill>
            </a:endParaRPr>
          </a:p>
          <a:p>
            <a:r>
              <a:rPr kumimoji="1" lang="zh-CN" altLang="en-US" sz="1200" dirty="0" smtClean="0">
                <a:solidFill>
                  <a:srgbClr val="0070C0"/>
                </a:solidFill>
              </a:rPr>
              <a:t>         </a:t>
            </a:r>
            <a:endParaRPr kumimoji="1" lang="en-US" altLang="zh-CN" sz="1200" dirty="0" smtClean="0">
              <a:solidFill>
                <a:srgbClr val="0070C0"/>
              </a:solidFill>
            </a:endParaRPr>
          </a:p>
          <a:p>
            <a:r>
              <a:rPr kumimoji="1" lang="zh-CN" altLang="en-US" sz="1200" dirty="0">
                <a:solidFill>
                  <a:srgbClr val="0070C0"/>
                </a:solidFill>
              </a:rPr>
              <a:t> </a:t>
            </a:r>
            <a:r>
              <a:rPr kumimoji="1" lang="zh-CN" altLang="en-US" sz="1200" dirty="0" smtClean="0">
                <a:solidFill>
                  <a:srgbClr val="0070C0"/>
                </a:solidFill>
              </a:rPr>
              <a:t>      人类活动：人口城市、</a:t>
            </a:r>
            <a:endParaRPr kumimoji="1" lang="en-US" altLang="zh-CN" sz="1200" dirty="0" smtClean="0">
              <a:solidFill>
                <a:srgbClr val="0070C0"/>
              </a:solidFill>
            </a:endParaRPr>
          </a:p>
          <a:p>
            <a:r>
              <a:rPr kumimoji="1" lang="zh-CN" altLang="en-US" sz="1200" dirty="0" smtClean="0">
                <a:solidFill>
                  <a:srgbClr val="0070C0"/>
                </a:solidFill>
              </a:rPr>
              <a:t>                          农业生产</a:t>
            </a:r>
            <a:endParaRPr kumimoji="1" lang="en-US" altLang="zh-CN" sz="1200" dirty="0" smtClean="0">
              <a:solidFill>
                <a:srgbClr val="0070C0"/>
              </a:solidFill>
            </a:endParaRPr>
          </a:p>
          <a:p>
            <a:r>
              <a:rPr kumimoji="1" lang="zh-CN" altLang="en-US" sz="1200" dirty="0" smtClean="0">
                <a:solidFill>
                  <a:srgbClr val="0070C0"/>
                </a:solidFill>
              </a:rPr>
              <a:t>                          交通运输等</a:t>
            </a:r>
            <a:endParaRPr kumimoji="1" lang="zh-CN" altLang="en-US" sz="1200" dirty="0">
              <a:solidFill>
                <a:srgbClr val="0070C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281573" y="996709"/>
            <a:ext cx="10310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100" dirty="0" smtClean="0">
                <a:solidFill>
                  <a:srgbClr val="0070C0"/>
                </a:solidFill>
              </a:rPr>
              <a:t>气象灾害</a:t>
            </a:r>
            <a:endParaRPr kumimoji="1" lang="en-US" altLang="zh-CN" sz="1100" dirty="0" smtClean="0">
              <a:solidFill>
                <a:srgbClr val="0070C0"/>
              </a:solidFill>
            </a:endParaRPr>
          </a:p>
          <a:p>
            <a:r>
              <a:rPr kumimoji="1" lang="zh-CN" altLang="en-US" sz="1100" dirty="0" smtClean="0">
                <a:solidFill>
                  <a:srgbClr val="0070C0"/>
                </a:solidFill>
              </a:rPr>
              <a:t>大气环境问题</a:t>
            </a:r>
            <a:endParaRPr kumimoji="1" lang="zh-CN" altLang="en-US" sz="1100" dirty="0">
              <a:solidFill>
                <a:srgbClr val="0070C0"/>
              </a:solidFill>
            </a:endParaRPr>
          </a:p>
        </p:txBody>
      </p:sp>
      <p:cxnSp>
        <p:nvCxnSpPr>
          <p:cNvPr id="11" name="直线箭头连接符 10"/>
          <p:cNvCxnSpPr/>
          <p:nvPr/>
        </p:nvCxnSpPr>
        <p:spPr>
          <a:xfrm flipV="1">
            <a:off x="4885151" y="1302707"/>
            <a:ext cx="1396422" cy="1027134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线箭头连接符 17"/>
          <p:cNvCxnSpPr/>
          <p:nvPr/>
        </p:nvCxnSpPr>
        <p:spPr>
          <a:xfrm flipV="1">
            <a:off x="5813643" y="3259832"/>
            <a:ext cx="662313" cy="77841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线箭头连接符 21"/>
          <p:cNvCxnSpPr/>
          <p:nvPr/>
        </p:nvCxnSpPr>
        <p:spPr>
          <a:xfrm>
            <a:off x="5851221" y="3513809"/>
            <a:ext cx="624735" cy="268482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971533" y="372716"/>
            <a:ext cx="5827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4000" b="1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微专题  气候的影响因素</a:t>
            </a:r>
            <a:endParaRPr kumimoji="1" lang="zh-CN" altLang="en-US" sz="4000" b="1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57940" y="1816274"/>
            <a:ext cx="818310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</a:rPr>
              <a:t>       </a:t>
            </a:r>
            <a:r>
              <a:rPr lang="zh-CN" altLang="zh-CN" sz="2800" b="1" dirty="0" smtClean="0">
                <a:solidFill>
                  <a:schemeClr val="bg1"/>
                </a:solidFill>
                <a:latin typeface="STHeiti Light" charset="-122"/>
                <a:ea typeface="STHeiti Light" charset="-122"/>
                <a:cs typeface="STHeiti Light" charset="-122"/>
              </a:rPr>
              <a:t>气候</a:t>
            </a:r>
            <a:r>
              <a:rPr lang="zh-CN" altLang="en-US" sz="2800" b="1" dirty="0" smtClean="0">
                <a:solidFill>
                  <a:schemeClr val="bg1"/>
                </a:solidFill>
                <a:latin typeface="STHeiti Light" charset="-122"/>
                <a:ea typeface="STHeiti Light" charset="-122"/>
                <a:cs typeface="STHeiti Light" charset="-122"/>
              </a:rPr>
              <a:t>专题</a:t>
            </a:r>
            <a:r>
              <a:rPr lang="zh-CN" altLang="zh-CN" sz="2800" b="1" dirty="0" smtClean="0">
                <a:solidFill>
                  <a:schemeClr val="bg1"/>
                </a:solidFill>
                <a:latin typeface="STHeiti Light" charset="-122"/>
                <a:ea typeface="STHeiti Light" charset="-122"/>
                <a:cs typeface="STHeiti Light" charset="-122"/>
              </a:rPr>
              <a:t>涵括</a:t>
            </a:r>
            <a:r>
              <a:rPr lang="zh-CN" altLang="zh-CN" sz="2800" b="1" dirty="0">
                <a:solidFill>
                  <a:schemeClr val="bg1"/>
                </a:solidFill>
                <a:latin typeface="STHeiti Light" charset="-122"/>
                <a:ea typeface="STHeiti Light" charset="-122"/>
                <a:cs typeface="STHeiti Light" charset="-122"/>
              </a:rPr>
              <a:t>的内容是地理学科的主干知识</a:t>
            </a:r>
            <a:r>
              <a:rPr lang="zh-CN" altLang="en-US" sz="2800" b="1" dirty="0" smtClean="0">
                <a:solidFill>
                  <a:schemeClr val="bg1"/>
                </a:solidFill>
                <a:latin typeface="STHeiti Light" charset="-122"/>
                <a:ea typeface="STHeiti Light" charset="-122"/>
                <a:cs typeface="STHeiti Light" charset="-122"/>
              </a:rPr>
              <a:t>，</a:t>
            </a:r>
            <a:r>
              <a:rPr lang="zh-CN" altLang="zh-CN" sz="2800" b="1" dirty="0" smtClean="0">
                <a:solidFill>
                  <a:schemeClr val="bg1"/>
                </a:solidFill>
                <a:latin typeface="STHeiti Light" charset="-122"/>
                <a:ea typeface="STHeiti Light" charset="-122"/>
                <a:cs typeface="STHeiti Light" charset="-122"/>
              </a:rPr>
              <a:t>承载</a:t>
            </a:r>
            <a:r>
              <a:rPr lang="zh-CN" altLang="zh-CN" sz="2800" b="1" dirty="0">
                <a:solidFill>
                  <a:schemeClr val="bg1"/>
                </a:solidFill>
                <a:latin typeface="STHeiti Light" charset="-122"/>
                <a:ea typeface="STHeiti Light" charset="-122"/>
                <a:cs typeface="STHeiti Light" charset="-122"/>
              </a:rPr>
              <a:t>着</a:t>
            </a:r>
            <a:r>
              <a:rPr lang="zh-CN" altLang="en-US" sz="2800" b="1" dirty="0">
                <a:solidFill>
                  <a:schemeClr val="bg1"/>
                </a:solidFill>
                <a:latin typeface="STHeiti Light" charset="-122"/>
                <a:ea typeface="STHeiti Light" charset="-122"/>
                <a:cs typeface="STHeiti Light" charset="-122"/>
              </a:rPr>
              <a:t>区域认知、综合思维、地理实践力、人地协调观等学科</a:t>
            </a:r>
            <a:r>
              <a:rPr lang="zh-CN" altLang="en-US" sz="2800" b="1" dirty="0" smtClean="0">
                <a:solidFill>
                  <a:schemeClr val="bg1"/>
                </a:solidFill>
                <a:latin typeface="STHeiti Light" charset="-122"/>
                <a:ea typeface="STHeiti Light" charset="-122"/>
                <a:cs typeface="STHeiti Light" charset="-122"/>
              </a:rPr>
              <a:t>素养</a:t>
            </a:r>
            <a:r>
              <a:rPr lang="zh-CN" altLang="en-US" sz="2800" b="1" dirty="0">
                <a:solidFill>
                  <a:schemeClr val="bg1"/>
                </a:solidFill>
                <a:latin typeface="STHeiti Light" charset="-122"/>
                <a:ea typeface="STHeiti Light" charset="-122"/>
                <a:cs typeface="STHeiti Light" charset="-122"/>
              </a:rPr>
              <a:t>。</a:t>
            </a:r>
            <a:r>
              <a:rPr lang="zh-CN" altLang="en-US" sz="2800" b="1" dirty="0" smtClean="0">
                <a:solidFill>
                  <a:schemeClr val="bg1"/>
                </a:solidFill>
                <a:latin typeface="STHeiti Light" charset="-122"/>
                <a:ea typeface="STHeiti Light" charset="-122"/>
                <a:cs typeface="STHeiti Light" charset="-122"/>
              </a:rPr>
              <a:t>尤其是有关气温</a:t>
            </a:r>
            <a:r>
              <a:rPr lang="zh-CN" altLang="en-US" sz="2800" b="1" dirty="0">
                <a:solidFill>
                  <a:schemeClr val="bg1"/>
                </a:solidFill>
                <a:latin typeface="STHeiti Light" charset="-122"/>
                <a:ea typeface="STHeiti Light" charset="-122"/>
                <a:cs typeface="STHeiti Light" charset="-122"/>
              </a:rPr>
              <a:t>、降水的影响因素的考查更</a:t>
            </a:r>
            <a:r>
              <a:rPr lang="zh-CN" altLang="zh-CN" sz="2800" b="1" dirty="0">
                <a:solidFill>
                  <a:schemeClr val="bg1"/>
                </a:solidFill>
                <a:latin typeface="STHeiti Light" charset="-122"/>
                <a:ea typeface="STHeiti Light" charset="-122"/>
                <a:cs typeface="STHeiti Light" charset="-122"/>
              </a:rPr>
              <a:t>是历年</a:t>
            </a:r>
            <a:r>
              <a:rPr lang="zh-CN" altLang="en-US" sz="2800" b="1" dirty="0">
                <a:solidFill>
                  <a:schemeClr val="bg1"/>
                </a:solidFill>
                <a:latin typeface="STHeiti Light" charset="-122"/>
                <a:ea typeface="STHeiti Light" charset="-122"/>
                <a:cs typeface="STHeiti Light" charset="-122"/>
              </a:rPr>
              <a:t>高考的</a:t>
            </a:r>
            <a:r>
              <a:rPr lang="zh-CN" altLang="zh-CN" sz="2800" b="1" dirty="0">
                <a:solidFill>
                  <a:srgbClr val="FFFF00"/>
                </a:solidFill>
                <a:latin typeface="STHeiti Light" charset="-122"/>
                <a:ea typeface="STHeiti Light" charset="-122"/>
                <a:cs typeface="STHeiti Light" charset="-122"/>
              </a:rPr>
              <a:t>重点</a:t>
            </a:r>
            <a:r>
              <a:rPr lang="zh-CN" altLang="zh-CN" sz="2800" b="1" dirty="0">
                <a:solidFill>
                  <a:schemeClr val="bg1"/>
                </a:solidFill>
                <a:latin typeface="STHeiti Light" charset="-122"/>
                <a:ea typeface="STHeiti Light" charset="-122"/>
                <a:cs typeface="STHeiti Light" charset="-122"/>
              </a:rPr>
              <a:t>考核</a:t>
            </a:r>
            <a:r>
              <a:rPr lang="zh-CN" altLang="zh-CN" sz="2800" b="1" dirty="0" smtClean="0">
                <a:solidFill>
                  <a:schemeClr val="bg1"/>
                </a:solidFill>
                <a:latin typeface="STHeiti Light" charset="-122"/>
                <a:ea typeface="STHeiti Light" charset="-122"/>
                <a:cs typeface="STHeiti Light" charset="-122"/>
              </a:rPr>
              <a:t>内容</a:t>
            </a:r>
            <a:r>
              <a:rPr lang="zh-CN" altLang="en-US" sz="2800" b="1" dirty="0">
                <a:solidFill>
                  <a:schemeClr val="bg1"/>
                </a:solidFill>
                <a:latin typeface="STHeiti Light" charset="-122"/>
                <a:ea typeface="STHeiti Light" charset="-122"/>
                <a:cs typeface="STHeiti Light" charset="-122"/>
              </a:rPr>
              <a:t>。</a:t>
            </a:r>
            <a:r>
              <a:rPr lang="zh-CN" altLang="en-US" sz="2800" b="1" dirty="0" smtClean="0">
                <a:solidFill>
                  <a:schemeClr val="bg1"/>
                </a:solidFill>
                <a:latin typeface="STHeiti Light" charset="-122"/>
                <a:ea typeface="STHeiti Light" charset="-122"/>
                <a:cs typeface="STHeiti Light" charset="-122"/>
              </a:rPr>
              <a:t>考查形式以</a:t>
            </a:r>
            <a:r>
              <a:rPr lang="zh-CN" altLang="en-US" sz="2800" b="1" dirty="0" smtClean="0">
                <a:solidFill>
                  <a:srgbClr val="FFFF00"/>
                </a:solidFill>
                <a:latin typeface="STHeiti Light" charset="-122"/>
                <a:ea typeface="STHeiti Light" charset="-122"/>
                <a:cs typeface="STHeiti Light" charset="-122"/>
              </a:rPr>
              <a:t>选择题和综合题</a:t>
            </a:r>
            <a:r>
              <a:rPr lang="zh-CN" altLang="en-US" sz="2800" b="1" dirty="0" smtClean="0">
                <a:solidFill>
                  <a:schemeClr val="bg1"/>
                </a:solidFill>
                <a:latin typeface="STHeiti Light" charset="-122"/>
                <a:ea typeface="STHeiti Light" charset="-122"/>
                <a:cs typeface="STHeiti Light" charset="-122"/>
              </a:rPr>
              <a:t>并重</a:t>
            </a:r>
            <a:r>
              <a:rPr lang="zh-CN" altLang="en-US" sz="2800" b="1" dirty="0">
                <a:solidFill>
                  <a:schemeClr val="bg1"/>
                </a:solidFill>
                <a:latin typeface="STHeiti Light" charset="-122"/>
                <a:ea typeface="STHeiti Light" charset="-122"/>
                <a:cs typeface="STHeiti Light" charset="-122"/>
              </a:rPr>
              <a:t>。选择题基本以读图推理分析出正确</a:t>
            </a:r>
            <a:r>
              <a:rPr lang="zh-CN" altLang="en-US" sz="2800" b="1" dirty="0" smtClean="0">
                <a:solidFill>
                  <a:schemeClr val="bg1"/>
                </a:solidFill>
                <a:latin typeface="STHeiti Light" charset="-122"/>
                <a:ea typeface="STHeiti Light" charset="-122"/>
                <a:cs typeface="STHeiti Light" charset="-122"/>
              </a:rPr>
              <a:t>的结论</a:t>
            </a:r>
            <a:r>
              <a:rPr lang="zh-CN" altLang="en-US" sz="2800" b="1" dirty="0">
                <a:solidFill>
                  <a:schemeClr val="bg1"/>
                </a:solidFill>
                <a:latin typeface="STHeiti Light" charset="-122"/>
                <a:ea typeface="STHeiti Light" charset="-122"/>
                <a:cs typeface="STHeiti Light" charset="-122"/>
              </a:rPr>
              <a:t>为主，综合题侧重</a:t>
            </a:r>
            <a:r>
              <a:rPr lang="zh-CN" altLang="en-US" sz="2800" b="1" dirty="0" smtClean="0">
                <a:solidFill>
                  <a:schemeClr val="bg1"/>
                </a:solidFill>
                <a:latin typeface="STHeiti Light" charset="-122"/>
                <a:ea typeface="STHeiti Light" charset="-122"/>
                <a:cs typeface="STHeiti Light" charset="-122"/>
              </a:rPr>
              <a:t>考查学生的综合</a:t>
            </a:r>
            <a:r>
              <a:rPr lang="zh-CN" altLang="en-US" sz="2800" b="1" dirty="0">
                <a:solidFill>
                  <a:schemeClr val="bg1"/>
                </a:solidFill>
                <a:latin typeface="STHeiti Light" charset="-122"/>
                <a:ea typeface="STHeiti Light" charset="-122"/>
                <a:cs typeface="STHeiti Light" charset="-122"/>
              </a:rPr>
              <a:t>思维素养。</a:t>
            </a:r>
            <a:endParaRPr lang="zh-CN" altLang="zh-CN" sz="2800" b="1" dirty="0">
              <a:solidFill>
                <a:schemeClr val="bg1"/>
              </a:solidFill>
              <a:latin typeface="STHeiti Light" charset="-122"/>
              <a:ea typeface="STHeiti Light" charset="-122"/>
              <a:cs typeface="STHeiti Light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103189" y="1212152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3200" dirty="0" smtClean="0">
                <a:solidFill>
                  <a:srgbClr val="FFFF00"/>
                </a:solidFill>
              </a:rPr>
              <a:t>在高考中的地位</a:t>
            </a:r>
            <a:endParaRPr kumimoji="1" lang="zh-CN" altLang="en-US" sz="3200" dirty="0">
              <a:solidFill>
                <a:srgbClr val="FFFF00"/>
              </a:solidFill>
            </a:endParaRPr>
          </a:p>
        </p:txBody>
      </p:sp>
      <p:sp>
        <p:nvSpPr>
          <p:cNvPr id="12" name="菱形 11"/>
          <p:cNvSpPr/>
          <p:nvPr/>
        </p:nvSpPr>
        <p:spPr>
          <a:xfrm flipH="1">
            <a:off x="2247253" y="1302707"/>
            <a:ext cx="178425" cy="406754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矩形 3"/>
          <p:cNvSpPr>
            <a:spLocks noChangeArrowheads="1"/>
          </p:cNvSpPr>
          <p:nvPr/>
        </p:nvSpPr>
        <p:spPr bwMode="auto">
          <a:xfrm>
            <a:off x="2161005" y="1972584"/>
            <a:ext cx="615672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zh-CN" sz="2100" b="1" dirty="0">
                <a:solidFill>
                  <a:srgbClr val="FFFF00"/>
                </a:solidFill>
              </a:rPr>
              <a:t>       </a:t>
            </a:r>
            <a:r>
              <a:rPr lang="en-US" altLang="zh-CN" sz="3200" b="1" dirty="0">
                <a:solidFill>
                  <a:srgbClr val="FFFF00"/>
                </a:solidFill>
              </a:rPr>
              <a:t>1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.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影响气温的自然因素</a:t>
            </a:r>
            <a:endParaRPr lang="en-US" altLang="zh-CN" sz="3200" b="1" dirty="0" smtClean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3200" b="1" dirty="0" smtClean="0">
                <a:solidFill>
                  <a:srgbClr val="FFFF00"/>
                </a:solidFill>
              </a:rPr>
              <a:t> </a:t>
            </a:r>
            <a:endParaRPr lang="zh-CN" altLang="zh-CN" sz="3200" b="1" dirty="0">
              <a:solidFill>
                <a:srgbClr val="FFFF00"/>
              </a:solidFill>
            </a:endParaRPr>
          </a:p>
        </p:txBody>
      </p:sp>
      <p:sp>
        <p:nvSpPr>
          <p:cNvPr id="3" name="菱形 2"/>
          <p:cNvSpPr/>
          <p:nvPr/>
        </p:nvSpPr>
        <p:spPr>
          <a:xfrm>
            <a:off x="2293749" y="2104439"/>
            <a:ext cx="261454" cy="406754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971533" y="594821"/>
            <a:ext cx="5827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4000" b="1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微专题  气候的影响因素</a:t>
            </a:r>
            <a:endParaRPr kumimoji="1" lang="zh-CN" altLang="en-US" sz="4000" b="1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66" y="1328242"/>
            <a:ext cx="4378369" cy="282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531786" y="269461"/>
            <a:ext cx="77443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0" indent="-152400" algn="just"/>
            <a:r>
              <a:rPr lang="zh-CN" altLang="en-US" sz="2800" dirty="0">
                <a:solidFill>
                  <a:srgbClr val="FFFF00"/>
                </a:solidFill>
              </a:rPr>
              <a:t>例题</a:t>
            </a:r>
            <a:r>
              <a:rPr lang="en-US" altLang="zh-CN" sz="2800" dirty="0" smtClean="0">
                <a:solidFill>
                  <a:srgbClr val="FFFF00"/>
                </a:solidFill>
              </a:rPr>
              <a:t>1.  </a:t>
            </a:r>
            <a:r>
              <a:rPr lang="zh-CN" altLang="zh-CN" sz="2800" kern="100" dirty="0" smtClean="0">
                <a:solidFill>
                  <a:schemeClr val="bg1"/>
                </a:solidFill>
                <a:latin typeface="Cambria" panose="02040503050406030204" charset="0"/>
                <a:ea typeface="楷体_GB2312" charset="0"/>
                <a:cs typeface="Times New Roman" panose="02020603050405020304" charset="0"/>
              </a:rPr>
              <a:t>图</a:t>
            </a:r>
            <a:r>
              <a:rPr lang="en-US" altLang="zh-CN" sz="2800" kern="100" dirty="0">
                <a:solidFill>
                  <a:schemeClr val="bg1"/>
                </a:solidFill>
                <a:latin typeface="Cambria" panose="02040503050406030204" charset="0"/>
                <a:ea typeface="楷体_GB2312" charset="0"/>
                <a:cs typeface="Times New Roman" panose="02020603050405020304" charset="0"/>
              </a:rPr>
              <a:t>1</a:t>
            </a:r>
            <a:r>
              <a:rPr lang="zh-CN" altLang="zh-CN" sz="2800" kern="100" dirty="0">
                <a:solidFill>
                  <a:schemeClr val="bg1"/>
                </a:solidFill>
                <a:latin typeface="Cambria" panose="02040503050406030204" charset="0"/>
                <a:ea typeface="楷体_GB2312" charset="0"/>
                <a:cs typeface="Times New Roman" panose="02020603050405020304" charset="0"/>
              </a:rPr>
              <a:t>是世界</a:t>
            </a:r>
            <a:r>
              <a:rPr lang="en-US" altLang="zh-CN" sz="2800" kern="100" dirty="0">
                <a:solidFill>
                  <a:schemeClr val="bg1"/>
                </a:solidFill>
                <a:latin typeface="Cambria" panose="02040503050406030204" charset="0"/>
                <a:ea typeface="楷体_GB2312" charset="0"/>
                <a:cs typeface="Times New Roman" panose="02020603050405020304" charset="0"/>
              </a:rPr>
              <a:t>1</a:t>
            </a:r>
            <a:r>
              <a:rPr lang="zh-CN" altLang="zh-CN" sz="2800" kern="100" dirty="0">
                <a:solidFill>
                  <a:schemeClr val="bg1"/>
                </a:solidFill>
                <a:latin typeface="Cambria" panose="02040503050406030204" charset="0"/>
                <a:ea typeface="楷体_GB2312" charset="0"/>
                <a:cs typeface="Times New Roman" panose="02020603050405020304" charset="0"/>
              </a:rPr>
              <a:t>月平均气温</a:t>
            </a:r>
            <a:r>
              <a:rPr lang="en-US" altLang="zh-CN" sz="2800" kern="100" dirty="0">
                <a:solidFill>
                  <a:schemeClr val="bg1"/>
                </a:solidFill>
                <a:latin typeface="Cambria" panose="02040503050406030204" charset="0"/>
                <a:ea typeface="楷体_GB2312" charset="0"/>
                <a:cs typeface="Times New Roman" panose="02020603050405020304" charset="0"/>
              </a:rPr>
              <a:t>l0</a:t>
            </a:r>
            <a:r>
              <a:rPr lang="zh-CN" altLang="zh-CN" sz="2800" kern="100" dirty="0">
                <a:solidFill>
                  <a:schemeClr val="bg1"/>
                </a:solidFill>
                <a:latin typeface="Cambria" panose="02040503050406030204" charset="0"/>
                <a:ea typeface="楷体_GB2312" charset="0"/>
                <a:cs typeface="Times New Roman" panose="02020603050405020304" charset="0"/>
              </a:rPr>
              <a:t>°</a:t>
            </a:r>
            <a:r>
              <a:rPr lang="en-US" altLang="zh-CN" sz="2800" kern="100" dirty="0">
                <a:solidFill>
                  <a:schemeClr val="bg1"/>
                </a:solidFill>
                <a:latin typeface="Cambria" panose="02040503050406030204" charset="0"/>
                <a:ea typeface="楷体_GB2312" charset="0"/>
                <a:cs typeface="Times New Roman" panose="02020603050405020304" charset="0"/>
              </a:rPr>
              <a:t>C</a:t>
            </a:r>
            <a:r>
              <a:rPr lang="zh-CN" altLang="zh-CN" sz="2800" kern="100" dirty="0">
                <a:solidFill>
                  <a:schemeClr val="bg1"/>
                </a:solidFill>
                <a:latin typeface="Cambria" panose="02040503050406030204" charset="0"/>
                <a:ea typeface="楷体_GB2312" charset="0"/>
                <a:cs typeface="Times New Roman" panose="02020603050405020304" charset="0"/>
              </a:rPr>
              <a:t>～</a:t>
            </a:r>
            <a:r>
              <a:rPr lang="en-US" altLang="zh-CN" sz="2800" kern="100" dirty="0">
                <a:solidFill>
                  <a:schemeClr val="bg1"/>
                </a:solidFill>
                <a:latin typeface="Cambria" panose="02040503050406030204" charset="0"/>
                <a:ea typeface="楷体_GB2312" charset="0"/>
                <a:cs typeface="Times New Roman" panose="02020603050405020304" charset="0"/>
              </a:rPr>
              <a:t>22</a:t>
            </a:r>
            <a:r>
              <a:rPr lang="zh-CN" altLang="zh-CN" sz="2800" kern="100" dirty="0">
                <a:solidFill>
                  <a:schemeClr val="bg1"/>
                </a:solidFill>
                <a:latin typeface="Cambria" panose="02040503050406030204" charset="0"/>
                <a:ea typeface="楷体_GB2312" charset="0"/>
                <a:cs typeface="Times New Roman" panose="02020603050405020304" charset="0"/>
              </a:rPr>
              <a:t>°</a:t>
            </a:r>
            <a:r>
              <a:rPr lang="en-US" altLang="zh-CN" sz="2800" kern="100" dirty="0">
                <a:solidFill>
                  <a:schemeClr val="bg1"/>
                </a:solidFill>
                <a:latin typeface="Cambria" panose="02040503050406030204" charset="0"/>
                <a:ea typeface="楷体_GB2312" charset="0"/>
                <a:cs typeface="Times New Roman" panose="02020603050405020304" charset="0"/>
              </a:rPr>
              <a:t>C</a:t>
            </a:r>
            <a:r>
              <a:rPr lang="zh-CN" altLang="zh-CN" sz="2800" kern="100" dirty="0">
                <a:solidFill>
                  <a:schemeClr val="bg1"/>
                </a:solidFill>
                <a:latin typeface="Cambria" panose="02040503050406030204" charset="0"/>
                <a:ea typeface="楷体_GB2312" charset="0"/>
                <a:cs typeface="Times New Roman" panose="02020603050405020304" charset="0"/>
              </a:rPr>
              <a:t>范围</a:t>
            </a:r>
            <a:r>
              <a:rPr lang="en-US" altLang="zh-CN" sz="2800" kern="100" dirty="0">
                <a:solidFill>
                  <a:schemeClr val="bg1"/>
                </a:solidFill>
                <a:latin typeface="Cambria" panose="02040503050406030204" charset="0"/>
                <a:ea typeface="楷体_GB2312" charset="0"/>
                <a:cs typeface="Times New Roman" panose="02020603050405020304" charset="0"/>
              </a:rPr>
              <a:t>(</a:t>
            </a:r>
            <a:r>
              <a:rPr lang="zh-CN" altLang="zh-CN" sz="2800" kern="100" dirty="0">
                <a:solidFill>
                  <a:schemeClr val="bg1"/>
                </a:solidFill>
                <a:latin typeface="Cambria" panose="02040503050406030204" charset="0"/>
                <a:ea typeface="楷体_GB2312" charset="0"/>
                <a:cs typeface="Times New Roman" panose="02020603050405020304" charset="0"/>
              </a:rPr>
              <a:t>适宜避寒区</a:t>
            </a:r>
            <a:r>
              <a:rPr lang="en-US" altLang="zh-CN" sz="2800" kern="100" dirty="0" smtClean="0">
                <a:solidFill>
                  <a:schemeClr val="bg1"/>
                </a:solidFill>
                <a:latin typeface="Cambria" panose="02040503050406030204" charset="0"/>
                <a:ea typeface="楷体_GB2312" charset="0"/>
                <a:cs typeface="Times New Roman" panose="02020603050405020304" charset="0"/>
              </a:rPr>
              <a:t>)</a:t>
            </a:r>
            <a:r>
              <a:rPr lang="zh-CN" altLang="en-US" sz="2800" kern="100" dirty="0" smtClean="0">
                <a:solidFill>
                  <a:schemeClr val="bg1"/>
                </a:solidFill>
                <a:latin typeface="Cambria" panose="02040503050406030204" charset="0"/>
                <a:ea typeface="楷体_GB2312" charset="0"/>
                <a:cs typeface="Times New Roman" panose="02020603050405020304" charset="0"/>
              </a:rPr>
              <a:t>示</a:t>
            </a:r>
            <a:r>
              <a:rPr lang="zh-CN" altLang="zh-CN" sz="2800" kern="100" dirty="0" smtClean="0">
                <a:solidFill>
                  <a:schemeClr val="bg1"/>
                </a:solidFill>
                <a:latin typeface="Cambria" panose="02040503050406030204" charset="0"/>
                <a:ea typeface="楷体_GB2312" charset="0"/>
                <a:cs typeface="Times New Roman" panose="02020603050405020304" charset="0"/>
              </a:rPr>
              <a:t>意图</a:t>
            </a:r>
            <a:r>
              <a:rPr lang="zh-CN" altLang="zh-CN" sz="2800" kern="100" dirty="0">
                <a:solidFill>
                  <a:schemeClr val="bg1"/>
                </a:solidFill>
                <a:latin typeface="Cambria" panose="02040503050406030204" charset="0"/>
                <a:ea typeface="楷体_GB2312" charset="0"/>
                <a:cs typeface="Times New Roman" panose="02020603050405020304" charset="0"/>
              </a:rPr>
              <a:t>。读图，回答</a:t>
            </a:r>
            <a:r>
              <a:rPr lang="en-US" altLang="zh-CN" sz="2800" kern="100" dirty="0">
                <a:solidFill>
                  <a:schemeClr val="bg1"/>
                </a:solidFill>
                <a:latin typeface="Cambria" panose="02040503050406030204" charset="0"/>
                <a:ea typeface="楷体_GB2312" charset="0"/>
                <a:cs typeface="Times New Roman" panose="02020603050405020304" charset="0"/>
              </a:rPr>
              <a:t>1</a:t>
            </a:r>
            <a:r>
              <a:rPr lang="zh-CN" altLang="zh-CN" sz="2800" kern="100" dirty="0">
                <a:solidFill>
                  <a:schemeClr val="bg1"/>
                </a:solidFill>
                <a:latin typeface="Cambria" panose="02040503050406030204" charset="0"/>
                <a:ea typeface="楷体_GB2312" charset="0"/>
                <a:cs typeface="Times New Roman" panose="02020603050405020304" charset="0"/>
              </a:rPr>
              <a:t>～</a:t>
            </a:r>
            <a:r>
              <a:rPr lang="en-US" altLang="zh-CN" sz="2800" kern="100" dirty="0">
                <a:solidFill>
                  <a:schemeClr val="bg1"/>
                </a:solidFill>
                <a:latin typeface="Cambria" panose="02040503050406030204" charset="0"/>
                <a:ea typeface="楷体_GB2312" charset="0"/>
                <a:cs typeface="Times New Roman" panose="02020603050405020304" charset="0"/>
              </a:rPr>
              <a:t>2</a:t>
            </a:r>
            <a:r>
              <a:rPr lang="zh-CN" altLang="zh-CN" sz="2800" kern="100" dirty="0">
                <a:solidFill>
                  <a:schemeClr val="bg1"/>
                </a:solidFill>
                <a:latin typeface="Cambria" panose="02040503050406030204" charset="0"/>
                <a:ea typeface="楷体_GB2312" charset="0"/>
                <a:cs typeface="Times New Roman" panose="02020603050405020304" charset="0"/>
              </a:rPr>
              <a:t>题。</a:t>
            </a:r>
            <a:endParaRPr lang="zh-CN" altLang="zh-CN" sz="2800" kern="100" dirty="0">
              <a:solidFill>
                <a:schemeClr val="bg1"/>
              </a:solidFill>
              <a:latin typeface="Cambria" panose="020405030504060302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46915" y="1328242"/>
            <a:ext cx="3254644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50000"/>
              </a:lnSpc>
            </a:pPr>
            <a:r>
              <a:rPr lang="en-US" altLang="zh-CN" sz="2800" kern="100" dirty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1</a:t>
            </a:r>
            <a:r>
              <a:rPr lang="zh-CN" altLang="zh-CN" sz="2800" kern="100" dirty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．世界</a:t>
            </a:r>
            <a:r>
              <a:rPr lang="en-US" altLang="zh-CN" sz="2800" kern="100" dirty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1</a:t>
            </a:r>
            <a:r>
              <a:rPr lang="zh-CN" altLang="zh-CN" sz="2800" kern="100" dirty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月适</a:t>
            </a:r>
            <a:r>
              <a:rPr lang="zh-CN" altLang="zh-CN" sz="2800" kern="100" dirty="0" smtClean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宜避</a:t>
            </a:r>
            <a:endParaRPr lang="en-US" altLang="zh-CN" sz="2800" kern="100" dirty="0" smtClean="0">
              <a:solidFill>
                <a:schemeClr val="bg1"/>
              </a:solidFill>
              <a:latin typeface="Cambria" panose="02040503050406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algn="just">
              <a:lnSpc>
                <a:spcPct val="50000"/>
              </a:lnSpc>
            </a:pPr>
            <a:endParaRPr lang="en-US" altLang="zh-CN" sz="2800" kern="100" dirty="0">
              <a:solidFill>
                <a:schemeClr val="bg1"/>
              </a:solidFill>
              <a:latin typeface="Cambria" panose="02040503050406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algn="just">
              <a:lnSpc>
                <a:spcPct val="50000"/>
              </a:lnSpc>
            </a:pPr>
            <a:r>
              <a:rPr lang="zh-CN" altLang="zh-CN" sz="2800" kern="100" dirty="0" smtClean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寒区</a:t>
            </a:r>
            <a:r>
              <a:rPr lang="zh-CN" altLang="zh-CN" sz="2800" kern="100" dirty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大致与纬线</a:t>
            </a:r>
            <a:r>
              <a:rPr lang="zh-CN" altLang="zh-CN" sz="2800" kern="100" dirty="0" smtClean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平</a:t>
            </a:r>
            <a:endParaRPr lang="en-US" altLang="zh-CN" sz="2800" kern="100" dirty="0" smtClean="0">
              <a:solidFill>
                <a:schemeClr val="bg1"/>
              </a:solidFill>
              <a:latin typeface="Cambria" panose="02040503050406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algn="just">
              <a:lnSpc>
                <a:spcPct val="50000"/>
              </a:lnSpc>
            </a:pPr>
            <a:endParaRPr lang="en-US" altLang="zh-CN" sz="2800" kern="100" dirty="0">
              <a:solidFill>
                <a:schemeClr val="bg1"/>
              </a:solidFill>
              <a:latin typeface="Cambria" panose="02040503050406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algn="just">
              <a:lnSpc>
                <a:spcPct val="50000"/>
              </a:lnSpc>
            </a:pPr>
            <a:r>
              <a:rPr lang="zh-CN" altLang="zh-CN" sz="2800" kern="100" dirty="0" smtClean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行呈条带状</a:t>
            </a:r>
            <a:r>
              <a:rPr lang="zh-CN" altLang="zh-CN" sz="2800" kern="100" dirty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分布</a:t>
            </a:r>
            <a:r>
              <a:rPr lang="zh-CN" altLang="zh-CN" sz="2800" kern="100" dirty="0" smtClean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，</a:t>
            </a:r>
            <a:endParaRPr lang="en-US" altLang="zh-CN" sz="2800" kern="100" dirty="0" smtClean="0">
              <a:solidFill>
                <a:schemeClr val="bg1"/>
              </a:solidFill>
              <a:latin typeface="Cambria" panose="02040503050406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algn="just">
              <a:lnSpc>
                <a:spcPct val="50000"/>
              </a:lnSpc>
            </a:pPr>
            <a:endParaRPr lang="en-US" altLang="zh-CN" sz="2800" kern="100" dirty="0">
              <a:solidFill>
                <a:schemeClr val="bg1"/>
              </a:solidFill>
              <a:latin typeface="Cambria" panose="02040503050406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algn="just">
              <a:lnSpc>
                <a:spcPct val="50000"/>
              </a:lnSpc>
            </a:pPr>
            <a:r>
              <a:rPr lang="zh-CN" altLang="zh-CN" sz="2800" kern="100" dirty="0" smtClean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主要</a:t>
            </a:r>
            <a:r>
              <a:rPr lang="zh-CN" altLang="zh-CN" sz="2800" kern="100" dirty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影响因素</a:t>
            </a:r>
            <a:r>
              <a:rPr lang="zh-CN" altLang="zh-CN" sz="2800" kern="100" dirty="0" smtClean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是</a:t>
            </a:r>
            <a:endParaRPr lang="en-US" altLang="zh-CN" sz="2800" kern="100" dirty="0" smtClean="0">
              <a:solidFill>
                <a:schemeClr val="bg1"/>
              </a:solidFill>
              <a:latin typeface="Cambria" panose="02040503050406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algn="just">
              <a:lnSpc>
                <a:spcPct val="50000"/>
              </a:lnSpc>
            </a:pPr>
            <a:endParaRPr lang="zh-CN" altLang="zh-CN" sz="2800" kern="100" dirty="0">
              <a:solidFill>
                <a:schemeClr val="bg1"/>
              </a:solidFill>
              <a:latin typeface="Cambria" panose="02040503050406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algn="just">
              <a:lnSpc>
                <a:spcPct val="50000"/>
              </a:lnSpc>
            </a:pPr>
            <a:r>
              <a:rPr lang="en-US" altLang="zh-CN" sz="2800" kern="100" dirty="0" smtClean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   </a:t>
            </a:r>
            <a:r>
              <a:rPr lang="en-US" altLang="zh-CN" sz="2800" kern="100" dirty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A</a:t>
            </a:r>
            <a:r>
              <a:rPr lang="zh-CN" altLang="zh-CN" sz="2800" kern="100" dirty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．太阳</a:t>
            </a:r>
            <a:r>
              <a:rPr lang="zh-CN" altLang="zh-CN" sz="2800" kern="100" dirty="0" smtClean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辐射</a:t>
            </a:r>
            <a:endParaRPr lang="en-US" altLang="zh-CN" sz="2800" kern="100" dirty="0" smtClean="0">
              <a:solidFill>
                <a:schemeClr val="bg1"/>
              </a:solidFill>
              <a:latin typeface="Cambria" panose="02040503050406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algn="just">
              <a:lnSpc>
                <a:spcPct val="50000"/>
              </a:lnSpc>
            </a:pPr>
            <a:endParaRPr lang="en-US" altLang="zh-CN" sz="2800" kern="100" dirty="0">
              <a:solidFill>
                <a:schemeClr val="bg1"/>
              </a:solidFill>
              <a:latin typeface="Cambria" panose="02040503050406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algn="just">
              <a:lnSpc>
                <a:spcPct val="50000"/>
              </a:lnSpc>
            </a:pPr>
            <a:r>
              <a:rPr lang="zh-CN" altLang="en-US" sz="2800" kern="100" dirty="0" smtClean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   </a:t>
            </a:r>
            <a:r>
              <a:rPr lang="en-US" altLang="zh-CN" sz="2800" kern="100" dirty="0" smtClean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B</a:t>
            </a:r>
            <a:r>
              <a:rPr lang="zh-CN" altLang="zh-CN" sz="2800" kern="100" dirty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．副热带高压</a:t>
            </a:r>
            <a:r>
              <a:rPr lang="zh-CN" altLang="zh-CN" sz="2800" kern="100" dirty="0" smtClean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带</a:t>
            </a:r>
            <a:endParaRPr lang="en-US" altLang="zh-CN" sz="2800" kern="100" dirty="0" smtClean="0">
              <a:solidFill>
                <a:schemeClr val="bg1"/>
              </a:solidFill>
              <a:latin typeface="Cambria" panose="02040503050406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algn="just">
              <a:lnSpc>
                <a:spcPct val="50000"/>
              </a:lnSpc>
            </a:pPr>
            <a:endParaRPr lang="en-US" altLang="zh-CN" sz="2800" kern="100" dirty="0">
              <a:solidFill>
                <a:schemeClr val="bg1"/>
              </a:solidFill>
              <a:latin typeface="Cambria" panose="02040503050406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algn="just">
              <a:lnSpc>
                <a:spcPct val="50000"/>
              </a:lnSpc>
            </a:pPr>
            <a:r>
              <a:rPr lang="zh-CN" altLang="en-US" sz="2800" kern="100" dirty="0" smtClean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   </a:t>
            </a:r>
            <a:r>
              <a:rPr lang="en-US" altLang="zh-CN" sz="2800" kern="100" dirty="0" smtClean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C.    </a:t>
            </a:r>
            <a:r>
              <a:rPr lang="zh-CN" altLang="zh-CN" sz="2800" kern="100" dirty="0" smtClean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地形</a:t>
            </a:r>
            <a:r>
              <a:rPr lang="en-US" altLang="zh-CN" sz="2800" kern="100" dirty="0" smtClean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   </a:t>
            </a:r>
            <a:r>
              <a:rPr lang="zh-CN" altLang="en-US" sz="2800" kern="100" dirty="0" smtClean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        </a:t>
            </a:r>
            <a:endParaRPr lang="en-US" altLang="zh-CN" sz="2800" kern="100" dirty="0" smtClean="0">
              <a:solidFill>
                <a:schemeClr val="bg1"/>
              </a:solidFill>
              <a:latin typeface="Cambria" panose="02040503050406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algn="just">
              <a:lnSpc>
                <a:spcPct val="50000"/>
              </a:lnSpc>
            </a:pPr>
            <a:endParaRPr lang="en-US" altLang="zh-CN" sz="2800" kern="100" dirty="0">
              <a:solidFill>
                <a:schemeClr val="bg1"/>
              </a:solidFill>
              <a:latin typeface="Cambria" panose="02040503050406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algn="just">
              <a:lnSpc>
                <a:spcPct val="50000"/>
              </a:lnSpc>
            </a:pPr>
            <a:r>
              <a:rPr lang="zh-CN" altLang="en-US" sz="2800" kern="100" dirty="0" smtClean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  </a:t>
            </a:r>
            <a:r>
              <a:rPr lang="en-US" altLang="zh-CN" sz="2800" kern="100" dirty="0" smtClean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2800" kern="100" dirty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D</a:t>
            </a:r>
            <a:r>
              <a:rPr lang="zh-CN" altLang="zh-CN" sz="2800" kern="100" dirty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．</a:t>
            </a:r>
            <a:r>
              <a:rPr lang="zh-CN" altLang="zh-CN" sz="2800" kern="100" dirty="0" smtClean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洋流</a:t>
            </a:r>
            <a:endParaRPr lang="zh-CN" altLang="zh-CN" sz="2800" kern="100" dirty="0">
              <a:solidFill>
                <a:schemeClr val="bg1"/>
              </a:solidFill>
              <a:latin typeface="Cambria" panose="02040503050406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algn="just">
              <a:lnSpc>
                <a:spcPct val="50000"/>
              </a:lnSpc>
            </a:pPr>
            <a:endParaRPr lang="en-US" altLang="zh-CN" sz="2800" kern="100" dirty="0" smtClean="0">
              <a:solidFill>
                <a:schemeClr val="bg1"/>
              </a:solidFill>
              <a:latin typeface="Cambria" panose="02040503050406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algn="just">
              <a:lnSpc>
                <a:spcPct val="50000"/>
              </a:lnSpc>
            </a:pPr>
            <a:endParaRPr lang="en-US" altLang="zh-CN" kern="100" dirty="0" smtClean="0">
              <a:solidFill>
                <a:schemeClr val="bg1"/>
              </a:solidFill>
              <a:latin typeface="Cambria" panose="020405030504060302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904136" y="4153546"/>
            <a:ext cx="697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>
                <a:solidFill>
                  <a:srgbClr val="C00000"/>
                </a:solidFill>
              </a:rPr>
              <a:t>A</a:t>
            </a:r>
            <a:endParaRPr kumimoji="1" lang="zh-CN" alt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50" y="1397386"/>
            <a:ext cx="4130227" cy="3082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497522" y="269461"/>
            <a:ext cx="77785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0" indent="-152400" algn="just"/>
            <a:r>
              <a:rPr lang="zh-CN" altLang="en-US" sz="2800" kern="100" dirty="0" smtClean="0">
                <a:solidFill>
                  <a:srgbClr val="FFFF00"/>
                </a:solidFill>
                <a:latin typeface="Cambria" panose="02040503050406030204" charset="0"/>
                <a:ea typeface="楷体_GB2312" charset="0"/>
                <a:cs typeface="Times New Roman" panose="02020603050405020304" charset="0"/>
              </a:rPr>
              <a:t>例题</a:t>
            </a:r>
            <a:r>
              <a:rPr lang="en-US" altLang="zh-CN" sz="2800" kern="100" dirty="0" smtClean="0">
                <a:solidFill>
                  <a:srgbClr val="FFFF00"/>
                </a:solidFill>
                <a:latin typeface="Cambria" panose="02040503050406030204" charset="0"/>
                <a:ea typeface="楷体_GB2312" charset="0"/>
                <a:cs typeface="Times New Roman" panose="02020603050405020304" charset="0"/>
              </a:rPr>
              <a:t>1</a:t>
            </a:r>
            <a:r>
              <a:rPr lang="zh-CN" altLang="en-US" sz="2800" kern="100" dirty="0" smtClean="0">
                <a:solidFill>
                  <a:schemeClr val="bg1"/>
                </a:solidFill>
                <a:latin typeface="Cambria" panose="02040503050406030204" charset="0"/>
                <a:ea typeface="楷体_GB2312" charset="0"/>
                <a:cs typeface="Times New Roman" panose="02020603050405020304" charset="0"/>
              </a:rPr>
              <a:t> </a:t>
            </a:r>
            <a:r>
              <a:rPr lang="zh-CN" altLang="zh-CN" sz="2800" kern="100" dirty="0" smtClean="0">
                <a:solidFill>
                  <a:schemeClr val="bg1"/>
                </a:solidFill>
                <a:latin typeface="Cambria" panose="02040503050406030204" charset="0"/>
                <a:ea typeface="楷体_GB2312" charset="0"/>
                <a:cs typeface="Times New Roman" panose="02020603050405020304" charset="0"/>
              </a:rPr>
              <a:t>图</a:t>
            </a:r>
            <a:r>
              <a:rPr lang="en-US" altLang="zh-CN" sz="2800" kern="100" dirty="0">
                <a:solidFill>
                  <a:schemeClr val="bg1"/>
                </a:solidFill>
                <a:latin typeface="Cambria" panose="02040503050406030204" charset="0"/>
                <a:ea typeface="楷体_GB2312" charset="0"/>
                <a:cs typeface="Times New Roman" panose="02020603050405020304" charset="0"/>
              </a:rPr>
              <a:t>1</a:t>
            </a:r>
            <a:r>
              <a:rPr lang="zh-CN" altLang="zh-CN" sz="2800" kern="100" dirty="0">
                <a:solidFill>
                  <a:schemeClr val="bg1"/>
                </a:solidFill>
                <a:latin typeface="Cambria" panose="02040503050406030204" charset="0"/>
                <a:ea typeface="楷体_GB2312" charset="0"/>
                <a:cs typeface="Times New Roman" panose="02020603050405020304" charset="0"/>
              </a:rPr>
              <a:t>是世界</a:t>
            </a:r>
            <a:r>
              <a:rPr lang="en-US" altLang="zh-CN" sz="2800" kern="100" dirty="0">
                <a:solidFill>
                  <a:schemeClr val="bg1"/>
                </a:solidFill>
                <a:latin typeface="Cambria" panose="02040503050406030204" charset="0"/>
                <a:ea typeface="楷体_GB2312" charset="0"/>
                <a:cs typeface="Times New Roman" panose="02020603050405020304" charset="0"/>
              </a:rPr>
              <a:t>1</a:t>
            </a:r>
            <a:r>
              <a:rPr lang="zh-CN" altLang="zh-CN" sz="2800" kern="100" dirty="0">
                <a:solidFill>
                  <a:schemeClr val="bg1"/>
                </a:solidFill>
                <a:latin typeface="Cambria" panose="02040503050406030204" charset="0"/>
                <a:ea typeface="楷体_GB2312" charset="0"/>
                <a:cs typeface="Times New Roman" panose="02020603050405020304" charset="0"/>
              </a:rPr>
              <a:t>月平均气温</a:t>
            </a:r>
            <a:r>
              <a:rPr lang="en-US" altLang="zh-CN" sz="2800" kern="100" dirty="0">
                <a:solidFill>
                  <a:schemeClr val="bg1"/>
                </a:solidFill>
                <a:latin typeface="Cambria" panose="02040503050406030204" charset="0"/>
                <a:ea typeface="楷体_GB2312" charset="0"/>
                <a:cs typeface="Times New Roman" panose="02020603050405020304" charset="0"/>
              </a:rPr>
              <a:t>l0</a:t>
            </a:r>
            <a:r>
              <a:rPr lang="zh-CN" altLang="zh-CN" sz="2800" kern="100" dirty="0">
                <a:solidFill>
                  <a:schemeClr val="bg1"/>
                </a:solidFill>
                <a:latin typeface="Cambria" panose="02040503050406030204" charset="0"/>
                <a:ea typeface="楷体_GB2312" charset="0"/>
                <a:cs typeface="Times New Roman" panose="02020603050405020304" charset="0"/>
              </a:rPr>
              <a:t>°</a:t>
            </a:r>
            <a:r>
              <a:rPr lang="en-US" altLang="zh-CN" sz="2800" kern="100" dirty="0">
                <a:solidFill>
                  <a:schemeClr val="bg1"/>
                </a:solidFill>
                <a:latin typeface="Cambria" panose="02040503050406030204" charset="0"/>
                <a:ea typeface="楷体_GB2312" charset="0"/>
                <a:cs typeface="Times New Roman" panose="02020603050405020304" charset="0"/>
              </a:rPr>
              <a:t>C</a:t>
            </a:r>
            <a:r>
              <a:rPr lang="zh-CN" altLang="zh-CN" sz="2800" kern="100" dirty="0">
                <a:solidFill>
                  <a:schemeClr val="bg1"/>
                </a:solidFill>
                <a:latin typeface="Cambria" panose="02040503050406030204" charset="0"/>
                <a:ea typeface="楷体_GB2312" charset="0"/>
                <a:cs typeface="Times New Roman" panose="02020603050405020304" charset="0"/>
              </a:rPr>
              <a:t>～</a:t>
            </a:r>
            <a:r>
              <a:rPr lang="en-US" altLang="zh-CN" sz="2800" kern="100" dirty="0">
                <a:solidFill>
                  <a:schemeClr val="bg1"/>
                </a:solidFill>
                <a:latin typeface="Cambria" panose="02040503050406030204" charset="0"/>
                <a:ea typeface="楷体_GB2312" charset="0"/>
                <a:cs typeface="Times New Roman" panose="02020603050405020304" charset="0"/>
              </a:rPr>
              <a:t>22</a:t>
            </a:r>
            <a:r>
              <a:rPr lang="zh-CN" altLang="zh-CN" sz="2800" kern="100" dirty="0">
                <a:solidFill>
                  <a:schemeClr val="bg1"/>
                </a:solidFill>
                <a:latin typeface="Cambria" panose="02040503050406030204" charset="0"/>
                <a:ea typeface="楷体_GB2312" charset="0"/>
                <a:cs typeface="Times New Roman" panose="02020603050405020304" charset="0"/>
              </a:rPr>
              <a:t>°</a:t>
            </a:r>
            <a:r>
              <a:rPr lang="en-US" altLang="zh-CN" sz="2800" kern="100" dirty="0">
                <a:solidFill>
                  <a:schemeClr val="bg1"/>
                </a:solidFill>
                <a:latin typeface="Cambria" panose="02040503050406030204" charset="0"/>
                <a:ea typeface="楷体_GB2312" charset="0"/>
                <a:cs typeface="Times New Roman" panose="02020603050405020304" charset="0"/>
              </a:rPr>
              <a:t>C</a:t>
            </a:r>
            <a:r>
              <a:rPr lang="zh-CN" altLang="zh-CN" sz="2800" kern="100" dirty="0">
                <a:solidFill>
                  <a:schemeClr val="bg1"/>
                </a:solidFill>
                <a:latin typeface="Cambria" panose="02040503050406030204" charset="0"/>
                <a:ea typeface="楷体_GB2312" charset="0"/>
                <a:cs typeface="Times New Roman" panose="02020603050405020304" charset="0"/>
              </a:rPr>
              <a:t>范围</a:t>
            </a:r>
            <a:r>
              <a:rPr lang="en-US" altLang="zh-CN" sz="2800" kern="100" dirty="0">
                <a:solidFill>
                  <a:schemeClr val="bg1"/>
                </a:solidFill>
                <a:latin typeface="Cambria" panose="02040503050406030204" charset="0"/>
                <a:ea typeface="楷体_GB2312" charset="0"/>
                <a:cs typeface="Times New Roman" panose="02020603050405020304" charset="0"/>
              </a:rPr>
              <a:t>(</a:t>
            </a:r>
            <a:r>
              <a:rPr lang="zh-CN" altLang="zh-CN" sz="2800" kern="100" dirty="0">
                <a:solidFill>
                  <a:schemeClr val="bg1"/>
                </a:solidFill>
                <a:latin typeface="Cambria" panose="02040503050406030204" charset="0"/>
                <a:ea typeface="楷体_GB2312" charset="0"/>
                <a:cs typeface="Times New Roman" panose="02020603050405020304" charset="0"/>
              </a:rPr>
              <a:t>适宜避寒区</a:t>
            </a:r>
            <a:r>
              <a:rPr lang="en-US" altLang="zh-CN" sz="2800" kern="100" dirty="0" smtClean="0">
                <a:solidFill>
                  <a:schemeClr val="bg1"/>
                </a:solidFill>
                <a:latin typeface="Cambria" panose="02040503050406030204" charset="0"/>
                <a:ea typeface="楷体_GB2312" charset="0"/>
                <a:cs typeface="Times New Roman" panose="02020603050405020304" charset="0"/>
              </a:rPr>
              <a:t>)</a:t>
            </a:r>
            <a:r>
              <a:rPr lang="zh-CN" altLang="en-US" sz="2800" kern="100" dirty="0" smtClean="0">
                <a:solidFill>
                  <a:schemeClr val="bg1"/>
                </a:solidFill>
                <a:latin typeface="Cambria" panose="02040503050406030204" charset="0"/>
                <a:ea typeface="楷体_GB2312" charset="0"/>
                <a:cs typeface="Times New Roman" panose="02020603050405020304" charset="0"/>
              </a:rPr>
              <a:t>示</a:t>
            </a:r>
            <a:r>
              <a:rPr lang="zh-CN" altLang="zh-CN" sz="2800" kern="100" dirty="0" smtClean="0">
                <a:solidFill>
                  <a:schemeClr val="bg1"/>
                </a:solidFill>
                <a:latin typeface="Cambria" panose="02040503050406030204" charset="0"/>
                <a:ea typeface="楷体_GB2312" charset="0"/>
                <a:cs typeface="Times New Roman" panose="02020603050405020304" charset="0"/>
              </a:rPr>
              <a:t>意图</a:t>
            </a:r>
            <a:r>
              <a:rPr lang="zh-CN" altLang="zh-CN" sz="2800" kern="100" dirty="0">
                <a:solidFill>
                  <a:schemeClr val="bg1"/>
                </a:solidFill>
                <a:latin typeface="Cambria" panose="02040503050406030204" charset="0"/>
                <a:ea typeface="楷体_GB2312" charset="0"/>
                <a:cs typeface="Times New Roman" panose="02020603050405020304" charset="0"/>
              </a:rPr>
              <a:t>。读图，回答</a:t>
            </a:r>
            <a:r>
              <a:rPr lang="en-US" altLang="zh-CN" sz="2800" kern="100" dirty="0">
                <a:solidFill>
                  <a:schemeClr val="bg1"/>
                </a:solidFill>
                <a:latin typeface="Cambria" panose="02040503050406030204" charset="0"/>
                <a:ea typeface="楷体_GB2312" charset="0"/>
                <a:cs typeface="Times New Roman" panose="02020603050405020304" charset="0"/>
              </a:rPr>
              <a:t>1</a:t>
            </a:r>
            <a:r>
              <a:rPr lang="zh-CN" altLang="zh-CN" sz="2800" kern="100" dirty="0">
                <a:solidFill>
                  <a:schemeClr val="bg1"/>
                </a:solidFill>
                <a:latin typeface="Cambria" panose="02040503050406030204" charset="0"/>
                <a:ea typeface="楷体_GB2312" charset="0"/>
                <a:cs typeface="Times New Roman" panose="02020603050405020304" charset="0"/>
              </a:rPr>
              <a:t>～</a:t>
            </a:r>
            <a:r>
              <a:rPr lang="en-US" altLang="zh-CN" sz="2800" kern="100" dirty="0">
                <a:solidFill>
                  <a:schemeClr val="bg1"/>
                </a:solidFill>
                <a:latin typeface="Cambria" panose="02040503050406030204" charset="0"/>
                <a:ea typeface="楷体_GB2312" charset="0"/>
                <a:cs typeface="Times New Roman" panose="02020603050405020304" charset="0"/>
              </a:rPr>
              <a:t>2</a:t>
            </a:r>
            <a:r>
              <a:rPr lang="zh-CN" altLang="zh-CN" sz="2800" kern="100" dirty="0">
                <a:solidFill>
                  <a:schemeClr val="bg1"/>
                </a:solidFill>
                <a:latin typeface="Cambria" panose="02040503050406030204" charset="0"/>
                <a:ea typeface="楷体_GB2312" charset="0"/>
                <a:cs typeface="Times New Roman" panose="02020603050405020304" charset="0"/>
              </a:rPr>
              <a:t>题。</a:t>
            </a:r>
            <a:endParaRPr lang="zh-CN" altLang="zh-CN" sz="2800" kern="100" dirty="0">
              <a:solidFill>
                <a:schemeClr val="bg1"/>
              </a:solidFill>
              <a:latin typeface="Cambria" panose="020405030504060302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773477" y="1361429"/>
            <a:ext cx="4572000" cy="31547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50000"/>
              </a:lnSpc>
            </a:pPr>
            <a:endParaRPr lang="en-US" altLang="zh-CN" kern="100" dirty="0" smtClean="0">
              <a:solidFill>
                <a:schemeClr val="bg1"/>
              </a:solidFill>
              <a:latin typeface="Cambria" panose="02040503050406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algn="just">
              <a:lnSpc>
                <a:spcPct val="50000"/>
              </a:lnSpc>
            </a:pPr>
            <a:r>
              <a:rPr lang="en-US" altLang="zh-CN" sz="2000" kern="100" dirty="0" smtClean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r>
              <a:rPr lang="zh-CN" altLang="zh-CN" sz="2000" kern="100" dirty="0" smtClean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．有关</a:t>
            </a:r>
            <a:r>
              <a:rPr lang="zh-CN" altLang="zh-CN" sz="2000" kern="100" dirty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图中四处等温线分布</a:t>
            </a:r>
            <a:r>
              <a:rPr lang="zh-CN" altLang="zh-CN" sz="2000" kern="100" dirty="0" smtClean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形式</a:t>
            </a:r>
            <a:endParaRPr lang="en-US" altLang="zh-CN" sz="2000" kern="100" dirty="0" smtClean="0">
              <a:solidFill>
                <a:schemeClr val="bg1"/>
              </a:solidFill>
              <a:latin typeface="Cambria" panose="02040503050406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algn="just">
              <a:lnSpc>
                <a:spcPct val="50000"/>
              </a:lnSpc>
            </a:pPr>
            <a:endParaRPr lang="en-US" altLang="zh-CN" sz="2000" kern="100" dirty="0">
              <a:solidFill>
                <a:schemeClr val="bg1"/>
              </a:solidFill>
              <a:latin typeface="Cambria" panose="02040503050406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algn="just">
              <a:lnSpc>
                <a:spcPct val="50000"/>
              </a:lnSpc>
            </a:pPr>
            <a:r>
              <a:rPr lang="zh-CN" altLang="zh-CN" sz="2000" kern="100" dirty="0" smtClean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成因的叙述，错误</a:t>
            </a:r>
            <a:r>
              <a:rPr lang="zh-CN" altLang="zh-CN" sz="2000" kern="100" dirty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的是</a:t>
            </a:r>
            <a:endParaRPr lang="zh-CN" altLang="zh-CN" sz="2000" kern="100" dirty="0">
              <a:solidFill>
                <a:schemeClr val="bg1"/>
              </a:solidFill>
              <a:latin typeface="Cambria" panose="02040503050406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algn="just">
              <a:lnSpc>
                <a:spcPct val="50000"/>
              </a:lnSpc>
            </a:pPr>
            <a:r>
              <a:rPr lang="en-US" altLang="zh-CN" sz="2000" kern="100" dirty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    </a:t>
            </a:r>
            <a:endParaRPr lang="en-US" altLang="zh-CN" sz="2000" kern="100" dirty="0" smtClean="0">
              <a:solidFill>
                <a:schemeClr val="bg1"/>
              </a:solidFill>
              <a:latin typeface="Cambria" panose="02040503050406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algn="just">
              <a:lnSpc>
                <a:spcPct val="50000"/>
              </a:lnSpc>
            </a:pPr>
            <a:r>
              <a:rPr lang="en-US" altLang="zh-CN" sz="2000" kern="100" dirty="0" smtClean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A</a:t>
            </a:r>
            <a:r>
              <a:rPr lang="zh-CN" altLang="zh-CN" sz="2000" kern="100" dirty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．甲处等温线向南凸出与冬季</a:t>
            </a:r>
            <a:r>
              <a:rPr lang="zh-CN" altLang="zh-CN" sz="2000" kern="100" dirty="0" smtClean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风</a:t>
            </a:r>
            <a:endParaRPr lang="en-US" altLang="zh-CN" sz="2000" kern="100" dirty="0" smtClean="0">
              <a:solidFill>
                <a:schemeClr val="bg1"/>
              </a:solidFill>
              <a:latin typeface="Cambria" panose="02040503050406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algn="just">
              <a:lnSpc>
                <a:spcPct val="50000"/>
              </a:lnSpc>
            </a:pPr>
            <a:endParaRPr lang="en-US" altLang="zh-CN" sz="2000" kern="100" dirty="0">
              <a:solidFill>
                <a:schemeClr val="bg1"/>
              </a:solidFill>
              <a:latin typeface="Cambria" panose="02040503050406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algn="just">
              <a:lnSpc>
                <a:spcPct val="50000"/>
              </a:lnSpc>
            </a:pPr>
            <a:r>
              <a:rPr lang="zh-CN" altLang="zh-CN" sz="2000" kern="100" dirty="0" smtClean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的影响密切</a:t>
            </a:r>
            <a:r>
              <a:rPr lang="zh-CN" altLang="zh-CN" sz="2000" kern="100" dirty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相关</a:t>
            </a:r>
            <a:endParaRPr lang="zh-CN" altLang="zh-CN" sz="2000" kern="100" dirty="0">
              <a:solidFill>
                <a:schemeClr val="bg1"/>
              </a:solidFill>
              <a:latin typeface="Cambria" panose="02040503050406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algn="just">
              <a:lnSpc>
                <a:spcPct val="50000"/>
              </a:lnSpc>
            </a:pPr>
            <a:r>
              <a:rPr lang="en-US" altLang="zh-CN" sz="2000" kern="100" dirty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    </a:t>
            </a:r>
            <a:endParaRPr lang="en-US" altLang="zh-CN" sz="2000" kern="100" dirty="0" smtClean="0">
              <a:solidFill>
                <a:schemeClr val="bg1"/>
              </a:solidFill>
              <a:latin typeface="Cambria" panose="02040503050406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algn="just">
              <a:lnSpc>
                <a:spcPct val="50000"/>
              </a:lnSpc>
            </a:pPr>
            <a:r>
              <a:rPr lang="en-US" altLang="zh-CN" sz="2000" kern="100" dirty="0" smtClean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B</a:t>
            </a:r>
            <a:r>
              <a:rPr lang="zh-CN" altLang="zh-CN" sz="2000" kern="100" dirty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．乙处等温线向南凸出离不开</a:t>
            </a:r>
            <a:r>
              <a:rPr lang="zh-CN" altLang="zh-CN" sz="2000" kern="100" dirty="0" smtClean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地</a:t>
            </a:r>
            <a:endParaRPr lang="en-US" altLang="zh-CN" sz="2000" kern="100" dirty="0" smtClean="0">
              <a:solidFill>
                <a:schemeClr val="bg1"/>
              </a:solidFill>
              <a:latin typeface="Cambria" panose="02040503050406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algn="just">
              <a:lnSpc>
                <a:spcPct val="50000"/>
              </a:lnSpc>
            </a:pPr>
            <a:endParaRPr lang="en-US" altLang="zh-CN" sz="2000" kern="100" dirty="0">
              <a:solidFill>
                <a:schemeClr val="bg1"/>
              </a:solidFill>
              <a:latin typeface="Cambria" panose="02040503050406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algn="just">
              <a:lnSpc>
                <a:spcPct val="50000"/>
              </a:lnSpc>
            </a:pPr>
            <a:r>
              <a:rPr lang="zh-CN" altLang="zh-CN" sz="2000" kern="100" dirty="0" smtClean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形变化对其</a:t>
            </a:r>
            <a:r>
              <a:rPr lang="zh-CN" altLang="zh-CN" sz="2000" kern="100" dirty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影响</a:t>
            </a:r>
            <a:endParaRPr lang="zh-CN" altLang="zh-CN" sz="2000" kern="100" dirty="0">
              <a:solidFill>
                <a:schemeClr val="bg1"/>
              </a:solidFill>
              <a:latin typeface="Cambria" panose="02040503050406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algn="just">
              <a:lnSpc>
                <a:spcPct val="50000"/>
              </a:lnSpc>
            </a:pPr>
            <a:r>
              <a:rPr lang="en-US" altLang="zh-CN" sz="2000" kern="100" dirty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   </a:t>
            </a:r>
            <a:endParaRPr lang="en-US" altLang="zh-CN" sz="2000" kern="100" dirty="0" smtClean="0">
              <a:solidFill>
                <a:schemeClr val="bg1"/>
              </a:solidFill>
              <a:latin typeface="Cambria" panose="02040503050406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algn="just">
              <a:lnSpc>
                <a:spcPct val="50000"/>
              </a:lnSpc>
            </a:pPr>
            <a:r>
              <a:rPr lang="en-US" altLang="zh-CN" sz="2000" kern="100" dirty="0" smtClean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2000" kern="100" dirty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C</a:t>
            </a:r>
            <a:r>
              <a:rPr lang="zh-CN" altLang="zh-CN" sz="2000" kern="100" dirty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．丙处等温线向北凸出主要</a:t>
            </a:r>
            <a:r>
              <a:rPr lang="zh-CN" altLang="zh-CN" sz="2000" kern="100" dirty="0" smtClean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由于</a:t>
            </a:r>
            <a:endParaRPr lang="en-US" altLang="zh-CN" sz="2000" kern="100" dirty="0" smtClean="0">
              <a:solidFill>
                <a:schemeClr val="bg1"/>
              </a:solidFill>
              <a:latin typeface="Cambria" panose="02040503050406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algn="just">
              <a:lnSpc>
                <a:spcPct val="50000"/>
              </a:lnSpc>
            </a:pPr>
            <a:endParaRPr lang="en-US" altLang="zh-CN" sz="2000" kern="100" dirty="0">
              <a:solidFill>
                <a:schemeClr val="bg1"/>
              </a:solidFill>
              <a:latin typeface="Cambria" panose="02040503050406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algn="just">
              <a:lnSpc>
                <a:spcPct val="50000"/>
              </a:lnSpc>
            </a:pPr>
            <a:r>
              <a:rPr lang="zh-CN" altLang="zh-CN" sz="2000" kern="100" dirty="0" smtClean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强大的寒流</a:t>
            </a:r>
            <a:r>
              <a:rPr lang="zh-CN" altLang="zh-CN" sz="2000" kern="100" dirty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经过所</a:t>
            </a:r>
            <a:r>
              <a:rPr lang="zh-CN" altLang="zh-CN" sz="2000" kern="100" dirty="0" smtClean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致</a:t>
            </a:r>
            <a:endParaRPr lang="en-US" altLang="zh-CN" sz="2000" kern="100" dirty="0" smtClean="0">
              <a:solidFill>
                <a:schemeClr val="bg1"/>
              </a:solidFill>
              <a:latin typeface="Cambria" panose="02040503050406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algn="just">
              <a:lnSpc>
                <a:spcPct val="50000"/>
              </a:lnSpc>
            </a:pPr>
            <a:endParaRPr lang="en-US" altLang="zh-CN" sz="2000" kern="100" dirty="0">
              <a:solidFill>
                <a:schemeClr val="bg1"/>
              </a:solidFill>
              <a:latin typeface="Cambria" panose="02040503050406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algn="just">
              <a:lnSpc>
                <a:spcPct val="50000"/>
              </a:lnSpc>
            </a:pPr>
            <a:r>
              <a:rPr lang="en-US" altLang="zh-CN" sz="2000" kern="100" dirty="0" smtClean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D</a:t>
            </a:r>
            <a:r>
              <a:rPr lang="zh-CN" altLang="zh-CN" sz="2000" kern="100" dirty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．南半球</a:t>
            </a:r>
            <a:r>
              <a:rPr lang="en-US" altLang="zh-CN" sz="2000" kern="100" dirty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10</a:t>
            </a:r>
            <a:r>
              <a:rPr lang="zh-CN" altLang="zh-CN" sz="2000" kern="100" dirty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℃等温线分布较为</a:t>
            </a:r>
            <a:r>
              <a:rPr lang="zh-CN" altLang="zh-CN" sz="2000" kern="100" dirty="0" smtClean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平</a:t>
            </a:r>
            <a:endParaRPr lang="en-US" altLang="zh-CN" sz="2000" kern="100" dirty="0" smtClean="0">
              <a:solidFill>
                <a:schemeClr val="bg1"/>
              </a:solidFill>
              <a:latin typeface="Cambria" panose="02040503050406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algn="just">
              <a:lnSpc>
                <a:spcPct val="50000"/>
              </a:lnSpc>
            </a:pPr>
            <a:endParaRPr lang="en-US" altLang="zh-CN" sz="2000" kern="100" dirty="0">
              <a:solidFill>
                <a:schemeClr val="bg1"/>
              </a:solidFill>
              <a:latin typeface="Cambria" panose="02040503050406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algn="just">
              <a:lnSpc>
                <a:spcPct val="50000"/>
              </a:lnSpc>
            </a:pPr>
            <a:r>
              <a:rPr lang="zh-CN" altLang="zh-CN" sz="2000" kern="100" dirty="0" smtClean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直只因受西</a:t>
            </a:r>
            <a:r>
              <a:rPr lang="zh-CN" altLang="zh-CN" sz="2000" kern="100" dirty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风带吹拂</a:t>
            </a:r>
            <a:endParaRPr lang="zh-CN" altLang="zh-CN" sz="2000" kern="100" dirty="0">
              <a:solidFill>
                <a:schemeClr val="bg1"/>
              </a:solidFill>
              <a:latin typeface="Cambria" panose="020405030504060302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397262" y="418513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C00000"/>
                </a:solidFill>
              </a:rPr>
              <a:t>D</a:t>
            </a:r>
            <a:endParaRPr kumimoji="1" lang="zh-CN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22" y="1020466"/>
            <a:ext cx="4384444" cy="2732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531786" y="164787"/>
            <a:ext cx="1103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FFFF00"/>
                </a:solidFill>
              </a:rPr>
              <a:t>例题</a:t>
            </a:r>
            <a:r>
              <a:rPr lang="en-US" altLang="zh-CN" sz="2800" dirty="0">
                <a:solidFill>
                  <a:srgbClr val="FFFF00"/>
                </a:solidFill>
              </a:rPr>
              <a:t>1</a:t>
            </a:r>
            <a:endParaRPr lang="en-US" altLang="zh-CN" sz="2800" dirty="0">
              <a:solidFill>
                <a:srgbClr val="FFFF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34973" y="269461"/>
            <a:ext cx="664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0" indent="-152400" algn="just"/>
            <a:r>
              <a:rPr lang="zh-CN" altLang="zh-CN" kern="100" dirty="0">
                <a:solidFill>
                  <a:schemeClr val="bg1"/>
                </a:solidFill>
                <a:latin typeface="Cambria" panose="02040503050406030204" charset="0"/>
                <a:ea typeface="楷体_GB2312" charset="0"/>
                <a:cs typeface="Times New Roman" panose="02020603050405020304" charset="0"/>
              </a:rPr>
              <a:t>图</a:t>
            </a:r>
            <a:r>
              <a:rPr lang="en-US" altLang="zh-CN" kern="100" dirty="0">
                <a:solidFill>
                  <a:schemeClr val="bg1"/>
                </a:solidFill>
                <a:latin typeface="Cambria" panose="02040503050406030204" charset="0"/>
                <a:ea typeface="楷体_GB2312" charset="0"/>
                <a:cs typeface="Times New Roman" panose="02020603050405020304" charset="0"/>
              </a:rPr>
              <a:t>1</a:t>
            </a:r>
            <a:r>
              <a:rPr lang="zh-CN" altLang="zh-CN" kern="100" dirty="0">
                <a:solidFill>
                  <a:schemeClr val="bg1"/>
                </a:solidFill>
                <a:latin typeface="Cambria" panose="02040503050406030204" charset="0"/>
                <a:ea typeface="楷体_GB2312" charset="0"/>
                <a:cs typeface="Times New Roman" panose="02020603050405020304" charset="0"/>
              </a:rPr>
              <a:t>是世界</a:t>
            </a:r>
            <a:r>
              <a:rPr lang="en-US" altLang="zh-CN" kern="100" dirty="0">
                <a:solidFill>
                  <a:schemeClr val="bg1"/>
                </a:solidFill>
                <a:latin typeface="Cambria" panose="02040503050406030204" charset="0"/>
                <a:ea typeface="楷体_GB2312" charset="0"/>
                <a:cs typeface="Times New Roman" panose="02020603050405020304" charset="0"/>
              </a:rPr>
              <a:t>1</a:t>
            </a:r>
            <a:r>
              <a:rPr lang="zh-CN" altLang="zh-CN" kern="100" dirty="0">
                <a:solidFill>
                  <a:schemeClr val="bg1"/>
                </a:solidFill>
                <a:latin typeface="Cambria" panose="02040503050406030204" charset="0"/>
                <a:ea typeface="楷体_GB2312" charset="0"/>
                <a:cs typeface="Times New Roman" panose="02020603050405020304" charset="0"/>
              </a:rPr>
              <a:t>月平均气温</a:t>
            </a:r>
            <a:r>
              <a:rPr lang="en-US" altLang="zh-CN" kern="100" dirty="0">
                <a:solidFill>
                  <a:schemeClr val="bg1"/>
                </a:solidFill>
                <a:latin typeface="Cambria" panose="02040503050406030204" charset="0"/>
                <a:ea typeface="楷体_GB2312" charset="0"/>
                <a:cs typeface="Times New Roman" panose="02020603050405020304" charset="0"/>
              </a:rPr>
              <a:t>l0</a:t>
            </a:r>
            <a:r>
              <a:rPr lang="zh-CN" altLang="zh-CN" kern="100" dirty="0">
                <a:solidFill>
                  <a:schemeClr val="bg1"/>
                </a:solidFill>
                <a:latin typeface="Cambria" panose="02040503050406030204" charset="0"/>
                <a:ea typeface="楷体_GB2312" charset="0"/>
                <a:cs typeface="Times New Roman" panose="02020603050405020304" charset="0"/>
              </a:rPr>
              <a:t>°</a:t>
            </a:r>
            <a:r>
              <a:rPr lang="en-US" altLang="zh-CN" kern="100" dirty="0">
                <a:solidFill>
                  <a:schemeClr val="bg1"/>
                </a:solidFill>
                <a:latin typeface="Cambria" panose="02040503050406030204" charset="0"/>
                <a:ea typeface="楷体_GB2312" charset="0"/>
                <a:cs typeface="Times New Roman" panose="02020603050405020304" charset="0"/>
              </a:rPr>
              <a:t>C</a:t>
            </a:r>
            <a:r>
              <a:rPr lang="zh-CN" altLang="zh-CN" kern="100" dirty="0">
                <a:solidFill>
                  <a:schemeClr val="bg1"/>
                </a:solidFill>
                <a:latin typeface="Cambria" panose="02040503050406030204" charset="0"/>
                <a:ea typeface="楷体_GB2312" charset="0"/>
                <a:cs typeface="Times New Roman" panose="02020603050405020304" charset="0"/>
              </a:rPr>
              <a:t>～</a:t>
            </a:r>
            <a:r>
              <a:rPr lang="en-US" altLang="zh-CN" kern="100" dirty="0">
                <a:solidFill>
                  <a:schemeClr val="bg1"/>
                </a:solidFill>
                <a:latin typeface="Cambria" panose="02040503050406030204" charset="0"/>
                <a:ea typeface="楷体_GB2312" charset="0"/>
                <a:cs typeface="Times New Roman" panose="02020603050405020304" charset="0"/>
              </a:rPr>
              <a:t>22</a:t>
            </a:r>
            <a:r>
              <a:rPr lang="zh-CN" altLang="zh-CN" kern="100" dirty="0">
                <a:solidFill>
                  <a:schemeClr val="bg1"/>
                </a:solidFill>
                <a:latin typeface="Cambria" panose="02040503050406030204" charset="0"/>
                <a:ea typeface="楷体_GB2312" charset="0"/>
                <a:cs typeface="Times New Roman" panose="02020603050405020304" charset="0"/>
              </a:rPr>
              <a:t>°</a:t>
            </a:r>
            <a:r>
              <a:rPr lang="en-US" altLang="zh-CN" kern="100" dirty="0">
                <a:solidFill>
                  <a:schemeClr val="bg1"/>
                </a:solidFill>
                <a:latin typeface="Cambria" panose="02040503050406030204" charset="0"/>
                <a:ea typeface="楷体_GB2312" charset="0"/>
                <a:cs typeface="Times New Roman" panose="02020603050405020304" charset="0"/>
              </a:rPr>
              <a:t>C</a:t>
            </a:r>
            <a:r>
              <a:rPr lang="zh-CN" altLang="zh-CN" kern="100" dirty="0">
                <a:solidFill>
                  <a:schemeClr val="bg1"/>
                </a:solidFill>
                <a:latin typeface="Cambria" panose="02040503050406030204" charset="0"/>
                <a:ea typeface="楷体_GB2312" charset="0"/>
                <a:cs typeface="Times New Roman" panose="02020603050405020304" charset="0"/>
              </a:rPr>
              <a:t>范围</a:t>
            </a:r>
            <a:r>
              <a:rPr lang="en-US" altLang="zh-CN" kern="100" dirty="0">
                <a:solidFill>
                  <a:schemeClr val="bg1"/>
                </a:solidFill>
                <a:latin typeface="Cambria" panose="02040503050406030204" charset="0"/>
                <a:ea typeface="楷体_GB2312" charset="0"/>
                <a:cs typeface="Times New Roman" panose="02020603050405020304" charset="0"/>
              </a:rPr>
              <a:t>(</a:t>
            </a:r>
            <a:r>
              <a:rPr lang="zh-CN" altLang="zh-CN" kern="100" dirty="0">
                <a:solidFill>
                  <a:schemeClr val="bg1"/>
                </a:solidFill>
                <a:latin typeface="Cambria" panose="02040503050406030204" charset="0"/>
                <a:ea typeface="楷体_GB2312" charset="0"/>
                <a:cs typeface="Times New Roman" panose="02020603050405020304" charset="0"/>
              </a:rPr>
              <a:t>适宜避寒区</a:t>
            </a:r>
            <a:r>
              <a:rPr lang="en-US" altLang="zh-CN" kern="100" dirty="0" smtClean="0">
                <a:solidFill>
                  <a:schemeClr val="bg1"/>
                </a:solidFill>
                <a:latin typeface="Cambria" panose="02040503050406030204" charset="0"/>
                <a:ea typeface="楷体_GB2312" charset="0"/>
                <a:cs typeface="Times New Roman" panose="02020603050405020304" charset="0"/>
              </a:rPr>
              <a:t>)</a:t>
            </a:r>
            <a:r>
              <a:rPr lang="zh-CN" altLang="en-US" kern="100" dirty="0" smtClean="0">
                <a:solidFill>
                  <a:schemeClr val="bg1"/>
                </a:solidFill>
                <a:latin typeface="Cambria" panose="02040503050406030204" charset="0"/>
                <a:ea typeface="楷体_GB2312" charset="0"/>
                <a:cs typeface="Times New Roman" panose="02020603050405020304" charset="0"/>
              </a:rPr>
              <a:t>示</a:t>
            </a:r>
            <a:r>
              <a:rPr lang="zh-CN" altLang="zh-CN" kern="100" dirty="0" smtClean="0">
                <a:solidFill>
                  <a:schemeClr val="bg1"/>
                </a:solidFill>
                <a:latin typeface="Cambria" panose="02040503050406030204" charset="0"/>
                <a:ea typeface="楷体_GB2312" charset="0"/>
                <a:cs typeface="Times New Roman" panose="02020603050405020304" charset="0"/>
              </a:rPr>
              <a:t>意图</a:t>
            </a:r>
            <a:r>
              <a:rPr lang="zh-CN" altLang="zh-CN" kern="100" dirty="0">
                <a:solidFill>
                  <a:schemeClr val="bg1"/>
                </a:solidFill>
                <a:latin typeface="Cambria" panose="02040503050406030204" charset="0"/>
                <a:ea typeface="楷体_GB2312" charset="0"/>
                <a:cs typeface="Times New Roman" panose="02020603050405020304" charset="0"/>
              </a:rPr>
              <a:t>。读图，回答</a:t>
            </a:r>
            <a:r>
              <a:rPr lang="en-US" altLang="zh-CN" kern="100" dirty="0">
                <a:solidFill>
                  <a:schemeClr val="bg1"/>
                </a:solidFill>
                <a:latin typeface="Cambria" panose="02040503050406030204" charset="0"/>
                <a:ea typeface="楷体_GB2312" charset="0"/>
                <a:cs typeface="Times New Roman" panose="02020603050405020304" charset="0"/>
              </a:rPr>
              <a:t>1</a:t>
            </a:r>
            <a:r>
              <a:rPr lang="zh-CN" altLang="zh-CN" kern="100" dirty="0">
                <a:solidFill>
                  <a:schemeClr val="bg1"/>
                </a:solidFill>
                <a:latin typeface="Cambria" panose="02040503050406030204" charset="0"/>
                <a:ea typeface="楷体_GB2312" charset="0"/>
                <a:cs typeface="Times New Roman" panose="02020603050405020304" charset="0"/>
              </a:rPr>
              <a:t>～</a:t>
            </a:r>
            <a:r>
              <a:rPr lang="en-US" altLang="zh-CN" kern="100" dirty="0">
                <a:solidFill>
                  <a:schemeClr val="bg1"/>
                </a:solidFill>
                <a:latin typeface="Cambria" panose="02040503050406030204" charset="0"/>
                <a:ea typeface="楷体_GB2312" charset="0"/>
                <a:cs typeface="Times New Roman" panose="02020603050405020304" charset="0"/>
              </a:rPr>
              <a:t>2</a:t>
            </a:r>
            <a:r>
              <a:rPr lang="zh-CN" altLang="zh-CN" kern="100" dirty="0">
                <a:solidFill>
                  <a:schemeClr val="bg1"/>
                </a:solidFill>
                <a:latin typeface="Cambria" panose="02040503050406030204" charset="0"/>
                <a:ea typeface="楷体_GB2312" charset="0"/>
                <a:cs typeface="Times New Roman" panose="02020603050405020304" charset="0"/>
              </a:rPr>
              <a:t>题。</a:t>
            </a:r>
            <a:endParaRPr lang="zh-CN" altLang="zh-CN" kern="100" dirty="0">
              <a:solidFill>
                <a:schemeClr val="bg1"/>
              </a:solidFill>
              <a:latin typeface="Cambria" panose="020405030504060302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881966" y="939539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50000"/>
              </a:lnSpc>
            </a:pPr>
            <a:r>
              <a:rPr lang="en-US" altLang="zh-CN" kern="100" dirty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1</a:t>
            </a:r>
            <a:r>
              <a:rPr lang="zh-CN" altLang="zh-CN" kern="100" dirty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．</a:t>
            </a:r>
            <a:r>
              <a:rPr lang="zh-CN" altLang="zh-CN" kern="100" dirty="0">
                <a:solidFill>
                  <a:srgbClr val="FFFF00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世界</a:t>
            </a:r>
            <a:r>
              <a:rPr lang="en-US" altLang="zh-CN" kern="100" dirty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1</a:t>
            </a:r>
            <a:r>
              <a:rPr lang="zh-CN" altLang="zh-CN" kern="100" dirty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月适宜避寒区大致</a:t>
            </a:r>
            <a:r>
              <a:rPr lang="zh-CN" altLang="zh-CN" kern="100" dirty="0">
                <a:solidFill>
                  <a:srgbClr val="FFFF00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与纬线</a:t>
            </a:r>
            <a:r>
              <a:rPr lang="zh-CN" altLang="zh-CN" kern="100" dirty="0" smtClean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平</a:t>
            </a:r>
            <a:endParaRPr lang="en-US" altLang="zh-CN" kern="100" dirty="0" smtClean="0">
              <a:solidFill>
                <a:schemeClr val="bg1"/>
              </a:solidFill>
              <a:latin typeface="Cambria" panose="02040503050406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algn="just">
              <a:lnSpc>
                <a:spcPct val="50000"/>
              </a:lnSpc>
            </a:pPr>
            <a:endParaRPr lang="en-US" altLang="zh-CN" kern="100" dirty="0">
              <a:solidFill>
                <a:schemeClr val="bg1"/>
              </a:solidFill>
              <a:latin typeface="Cambria" panose="02040503050406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algn="just">
              <a:lnSpc>
                <a:spcPct val="50000"/>
              </a:lnSpc>
            </a:pPr>
            <a:r>
              <a:rPr lang="zh-CN" altLang="zh-CN" kern="100" dirty="0" smtClean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行呈条带状</a:t>
            </a:r>
            <a:r>
              <a:rPr lang="zh-CN" altLang="zh-CN" kern="100" dirty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分布，主要影响因素</a:t>
            </a:r>
            <a:r>
              <a:rPr lang="zh-CN" altLang="zh-CN" kern="100" dirty="0" smtClean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是</a:t>
            </a:r>
            <a:endParaRPr lang="en-US" altLang="zh-CN" kern="100" dirty="0" smtClean="0">
              <a:solidFill>
                <a:schemeClr val="bg1"/>
              </a:solidFill>
              <a:latin typeface="Cambria" panose="02040503050406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algn="just">
              <a:lnSpc>
                <a:spcPct val="50000"/>
              </a:lnSpc>
            </a:pPr>
            <a:endParaRPr lang="zh-CN" altLang="zh-CN" kern="100" dirty="0">
              <a:solidFill>
                <a:schemeClr val="bg1"/>
              </a:solidFill>
              <a:latin typeface="Cambria" panose="02040503050406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algn="just">
              <a:lnSpc>
                <a:spcPct val="50000"/>
              </a:lnSpc>
            </a:pPr>
            <a:r>
              <a:rPr lang="en-US" altLang="zh-CN" kern="100" dirty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    </a:t>
            </a:r>
            <a:r>
              <a:rPr lang="en-US" altLang="zh-CN" kern="100" dirty="0">
                <a:solidFill>
                  <a:srgbClr val="FFFF00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A</a:t>
            </a:r>
            <a:r>
              <a:rPr lang="zh-CN" altLang="zh-CN" kern="100" dirty="0">
                <a:solidFill>
                  <a:srgbClr val="FFFF00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．太阳辐射</a:t>
            </a:r>
            <a:r>
              <a:rPr lang="en-US" altLang="zh-CN" kern="100" dirty="0">
                <a:solidFill>
                  <a:srgbClr val="FFFF00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 </a:t>
            </a:r>
            <a:r>
              <a:rPr lang="en-US" altLang="zh-CN" kern="100" dirty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   B</a:t>
            </a:r>
            <a:r>
              <a:rPr lang="zh-CN" altLang="zh-CN" kern="100" dirty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．副热带高压</a:t>
            </a:r>
            <a:r>
              <a:rPr lang="zh-CN" altLang="zh-CN" kern="100" dirty="0" smtClean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带</a:t>
            </a:r>
            <a:endParaRPr lang="en-US" altLang="zh-CN" kern="100" dirty="0" smtClean="0">
              <a:solidFill>
                <a:schemeClr val="bg1"/>
              </a:solidFill>
              <a:latin typeface="Cambria" panose="02040503050406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algn="just">
              <a:lnSpc>
                <a:spcPct val="50000"/>
              </a:lnSpc>
            </a:pPr>
            <a:endParaRPr lang="en-US" altLang="zh-CN" kern="100" dirty="0">
              <a:solidFill>
                <a:schemeClr val="bg1"/>
              </a:solidFill>
              <a:latin typeface="Cambria" panose="02040503050406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algn="just">
              <a:lnSpc>
                <a:spcPct val="50000"/>
              </a:lnSpc>
            </a:pPr>
            <a:r>
              <a:rPr lang="en-US" altLang="zh-CN" kern="100" dirty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   </a:t>
            </a:r>
            <a:r>
              <a:rPr lang="zh-CN" altLang="en-US" kern="100" dirty="0" smtClean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kern="100" dirty="0" smtClean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C</a:t>
            </a:r>
            <a:r>
              <a:rPr lang="zh-CN" altLang="zh-CN" kern="100" dirty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．地形</a:t>
            </a:r>
            <a:r>
              <a:rPr lang="en-US" altLang="zh-CN" kern="100" dirty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   </a:t>
            </a:r>
            <a:r>
              <a:rPr lang="zh-CN" altLang="en-US" kern="100" dirty="0" smtClean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        </a:t>
            </a:r>
            <a:r>
              <a:rPr lang="en-US" altLang="zh-CN" kern="100" dirty="0" smtClean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kern="100" dirty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D</a:t>
            </a:r>
            <a:r>
              <a:rPr lang="zh-CN" altLang="zh-CN" kern="100" dirty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．洋流</a:t>
            </a:r>
            <a:endParaRPr lang="zh-CN" altLang="zh-CN" kern="100" dirty="0">
              <a:solidFill>
                <a:schemeClr val="bg1"/>
              </a:solidFill>
              <a:latin typeface="Cambria" panose="02040503050406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algn="just">
              <a:lnSpc>
                <a:spcPct val="50000"/>
              </a:lnSpc>
            </a:pPr>
            <a:endParaRPr lang="en-US" altLang="zh-CN" kern="100" dirty="0" smtClean="0">
              <a:solidFill>
                <a:schemeClr val="bg1"/>
              </a:solidFill>
              <a:latin typeface="Cambria" panose="02040503050406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algn="just">
              <a:lnSpc>
                <a:spcPct val="50000"/>
              </a:lnSpc>
            </a:pPr>
            <a:endParaRPr lang="en-US" altLang="zh-CN" kern="100" dirty="0" smtClean="0">
              <a:solidFill>
                <a:schemeClr val="bg1"/>
              </a:solidFill>
              <a:latin typeface="Cambria" panose="02040503050406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algn="just">
              <a:lnSpc>
                <a:spcPct val="50000"/>
              </a:lnSpc>
            </a:pPr>
            <a:r>
              <a:rPr lang="en-US" altLang="zh-CN" kern="100" dirty="0" smtClean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r>
              <a:rPr lang="zh-CN" altLang="zh-CN" kern="100" dirty="0" smtClean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．有关</a:t>
            </a:r>
            <a:r>
              <a:rPr lang="zh-CN" altLang="zh-CN" kern="100" dirty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图中四处等温线分布形式成</a:t>
            </a:r>
            <a:r>
              <a:rPr lang="zh-CN" altLang="zh-CN" kern="100" dirty="0" smtClean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因</a:t>
            </a:r>
            <a:endParaRPr lang="en-US" altLang="zh-CN" kern="100" dirty="0" smtClean="0">
              <a:solidFill>
                <a:schemeClr val="bg1"/>
              </a:solidFill>
              <a:latin typeface="Cambria" panose="02040503050406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algn="just">
              <a:lnSpc>
                <a:spcPct val="50000"/>
              </a:lnSpc>
            </a:pPr>
            <a:endParaRPr lang="en-US" altLang="zh-CN" kern="100" dirty="0" smtClean="0">
              <a:solidFill>
                <a:schemeClr val="bg1"/>
              </a:solidFill>
              <a:latin typeface="Cambria" panose="02040503050406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algn="just">
              <a:lnSpc>
                <a:spcPct val="50000"/>
              </a:lnSpc>
            </a:pPr>
            <a:r>
              <a:rPr lang="zh-CN" altLang="zh-CN" kern="100" dirty="0" smtClean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的叙述，错误</a:t>
            </a:r>
            <a:r>
              <a:rPr lang="zh-CN" altLang="zh-CN" kern="100" dirty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的是</a:t>
            </a:r>
            <a:endParaRPr lang="zh-CN" altLang="zh-CN" kern="100" dirty="0">
              <a:solidFill>
                <a:schemeClr val="bg1"/>
              </a:solidFill>
              <a:latin typeface="Cambria" panose="02040503050406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algn="just">
              <a:lnSpc>
                <a:spcPct val="50000"/>
              </a:lnSpc>
            </a:pPr>
            <a:r>
              <a:rPr lang="en-US" altLang="zh-CN" kern="100" dirty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    </a:t>
            </a:r>
            <a:endParaRPr lang="en-US" altLang="zh-CN" kern="100" dirty="0" smtClean="0">
              <a:solidFill>
                <a:schemeClr val="bg1"/>
              </a:solidFill>
              <a:latin typeface="Cambria" panose="02040503050406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algn="just">
              <a:lnSpc>
                <a:spcPct val="50000"/>
              </a:lnSpc>
            </a:pPr>
            <a:r>
              <a:rPr lang="en-US" altLang="zh-CN" kern="100" dirty="0" smtClean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A</a:t>
            </a:r>
            <a:r>
              <a:rPr lang="zh-CN" altLang="zh-CN" kern="100" dirty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．甲处等温线向南凸出与</a:t>
            </a:r>
            <a:r>
              <a:rPr lang="zh-CN" altLang="zh-CN" kern="100" dirty="0">
                <a:solidFill>
                  <a:srgbClr val="FFFF00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冬季风</a:t>
            </a:r>
            <a:r>
              <a:rPr lang="zh-CN" altLang="zh-CN" kern="100" dirty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的</a:t>
            </a:r>
            <a:r>
              <a:rPr lang="zh-CN" altLang="zh-CN" kern="100" dirty="0" smtClean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影</a:t>
            </a:r>
            <a:endParaRPr lang="en-US" altLang="zh-CN" kern="100" dirty="0" smtClean="0">
              <a:solidFill>
                <a:schemeClr val="bg1"/>
              </a:solidFill>
              <a:latin typeface="Cambria" panose="02040503050406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algn="just">
              <a:lnSpc>
                <a:spcPct val="50000"/>
              </a:lnSpc>
            </a:pPr>
            <a:endParaRPr lang="en-US" altLang="zh-CN" kern="100" dirty="0" smtClean="0">
              <a:solidFill>
                <a:schemeClr val="bg1"/>
              </a:solidFill>
              <a:latin typeface="Cambria" panose="02040503050406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algn="just">
              <a:lnSpc>
                <a:spcPct val="50000"/>
              </a:lnSpc>
            </a:pPr>
            <a:r>
              <a:rPr lang="zh-CN" altLang="zh-CN" kern="100" dirty="0" smtClean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响密切</a:t>
            </a:r>
            <a:r>
              <a:rPr lang="zh-CN" altLang="zh-CN" kern="100" dirty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相关</a:t>
            </a:r>
            <a:endParaRPr lang="zh-CN" altLang="zh-CN" kern="100" dirty="0">
              <a:solidFill>
                <a:schemeClr val="bg1"/>
              </a:solidFill>
              <a:latin typeface="Cambria" panose="02040503050406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algn="just">
              <a:lnSpc>
                <a:spcPct val="50000"/>
              </a:lnSpc>
            </a:pPr>
            <a:r>
              <a:rPr lang="en-US" altLang="zh-CN" kern="100" dirty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    </a:t>
            </a:r>
            <a:endParaRPr lang="en-US" altLang="zh-CN" kern="100" dirty="0" smtClean="0">
              <a:solidFill>
                <a:schemeClr val="bg1"/>
              </a:solidFill>
              <a:latin typeface="Cambria" panose="02040503050406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algn="just">
              <a:lnSpc>
                <a:spcPct val="50000"/>
              </a:lnSpc>
            </a:pPr>
            <a:r>
              <a:rPr lang="en-US" altLang="zh-CN" kern="100" dirty="0" smtClean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B</a:t>
            </a:r>
            <a:r>
              <a:rPr lang="zh-CN" altLang="zh-CN" kern="100" dirty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．乙处等温线向南凸出离不</a:t>
            </a:r>
            <a:r>
              <a:rPr lang="zh-CN" altLang="zh-CN" kern="100" dirty="0">
                <a:solidFill>
                  <a:srgbClr val="FFFF00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开地</a:t>
            </a:r>
            <a:r>
              <a:rPr lang="zh-CN" altLang="zh-CN" kern="100" dirty="0" smtClean="0">
                <a:solidFill>
                  <a:srgbClr val="FFFF00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形</a:t>
            </a:r>
            <a:r>
              <a:rPr lang="zh-CN" altLang="zh-CN" kern="100" dirty="0" smtClean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变</a:t>
            </a:r>
            <a:endParaRPr lang="en-US" altLang="zh-CN" kern="100" dirty="0" smtClean="0">
              <a:solidFill>
                <a:schemeClr val="bg1"/>
              </a:solidFill>
              <a:latin typeface="Cambria" panose="02040503050406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algn="just">
              <a:lnSpc>
                <a:spcPct val="50000"/>
              </a:lnSpc>
            </a:pPr>
            <a:endParaRPr lang="en-US" altLang="zh-CN" kern="100" dirty="0" smtClean="0">
              <a:solidFill>
                <a:schemeClr val="bg1"/>
              </a:solidFill>
              <a:latin typeface="Cambria" panose="02040503050406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algn="just">
              <a:lnSpc>
                <a:spcPct val="50000"/>
              </a:lnSpc>
            </a:pPr>
            <a:r>
              <a:rPr lang="zh-CN" altLang="zh-CN" kern="100" dirty="0" smtClean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化对其</a:t>
            </a:r>
            <a:r>
              <a:rPr lang="zh-CN" altLang="zh-CN" kern="100" dirty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影响</a:t>
            </a:r>
            <a:endParaRPr lang="zh-CN" altLang="zh-CN" kern="100" dirty="0">
              <a:solidFill>
                <a:schemeClr val="bg1"/>
              </a:solidFill>
              <a:latin typeface="Cambria" panose="02040503050406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algn="just">
              <a:lnSpc>
                <a:spcPct val="50000"/>
              </a:lnSpc>
            </a:pPr>
            <a:r>
              <a:rPr lang="en-US" altLang="zh-CN" kern="100" dirty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   </a:t>
            </a:r>
            <a:endParaRPr lang="en-US" altLang="zh-CN" kern="100" dirty="0" smtClean="0">
              <a:solidFill>
                <a:schemeClr val="bg1"/>
              </a:solidFill>
              <a:latin typeface="Cambria" panose="02040503050406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algn="just">
              <a:lnSpc>
                <a:spcPct val="50000"/>
              </a:lnSpc>
            </a:pPr>
            <a:r>
              <a:rPr lang="en-US" altLang="zh-CN" kern="100" dirty="0" smtClean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kern="100" dirty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C</a:t>
            </a:r>
            <a:r>
              <a:rPr lang="zh-CN" altLang="zh-CN" kern="100" dirty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．丙处等温线向北凸出主要由于</a:t>
            </a:r>
            <a:r>
              <a:rPr lang="zh-CN" altLang="zh-CN" kern="100" dirty="0" smtClean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强大</a:t>
            </a:r>
            <a:endParaRPr lang="en-US" altLang="zh-CN" kern="100" dirty="0" smtClean="0">
              <a:solidFill>
                <a:schemeClr val="bg1"/>
              </a:solidFill>
              <a:latin typeface="Cambria" panose="02040503050406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algn="just">
              <a:lnSpc>
                <a:spcPct val="50000"/>
              </a:lnSpc>
            </a:pPr>
            <a:endParaRPr lang="en-US" altLang="zh-CN" kern="100" dirty="0">
              <a:solidFill>
                <a:schemeClr val="bg1"/>
              </a:solidFill>
              <a:latin typeface="Cambria" panose="02040503050406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algn="just">
              <a:lnSpc>
                <a:spcPct val="50000"/>
              </a:lnSpc>
            </a:pPr>
            <a:r>
              <a:rPr lang="zh-CN" altLang="zh-CN" kern="100" dirty="0" smtClean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的</a:t>
            </a:r>
            <a:r>
              <a:rPr lang="zh-CN" altLang="zh-CN" kern="100" dirty="0" smtClean="0">
                <a:solidFill>
                  <a:srgbClr val="FFFF00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寒流</a:t>
            </a:r>
            <a:r>
              <a:rPr lang="zh-CN" altLang="zh-CN" kern="100" dirty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经过所</a:t>
            </a:r>
            <a:r>
              <a:rPr lang="zh-CN" altLang="zh-CN" kern="100" dirty="0" smtClean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致</a:t>
            </a:r>
            <a:endParaRPr lang="en-US" altLang="zh-CN" kern="100" dirty="0" smtClean="0">
              <a:solidFill>
                <a:schemeClr val="bg1"/>
              </a:solidFill>
              <a:latin typeface="Cambria" panose="02040503050406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algn="just">
              <a:lnSpc>
                <a:spcPct val="50000"/>
              </a:lnSpc>
            </a:pPr>
            <a:endParaRPr lang="en-US" altLang="zh-CN" kern="100" dirty="0">
              <a:solidFill>
                <a:schemeClr val="bg1"/>
              </a:solidFill>
              <a:latin typeface="Cambria" panose="02040503050406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algn="just">
              <a:lnSpc>
                <a:spcPct val="50000"/>
              </a:lnSpc>
            </a:pPr>
            <a:r>
              <a:rPr lang="en-US" altLang="zh-CN" kern="100" dirty="0" smtClean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D</a:t>
            </a:r>
            <a:r>
              <a:rPr lang="zh-CN" altLang="zh-CN" kern="100" dirty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．南半球</a:t>
            </a:r>
            <a:r>
              <a:rPr lang="en-US" altLang="zh-CN" kern="100" dirty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10</a:t>
            </a:r>
            <a:r>
              <a:rPr lang="zh-CN" altLang="zh-CN" kern="100" dirty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℃等温线分布较为平直</a:t>
            </a:r>
            <a:r>
              <a:rPr lang="zh-CN" altLang="zh-CN" kern="100" dirty="0" smtClean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只</a:t>
            </a:r>
            <a:endParaRPr lang="en-US" altLang="zh-CN" kern="100" dirty="0" smtClean="0">
              <a:solidFill>
                <a:schemeClr val="bg1"/>
              </a:solidFill>
              <a:latin typeface="Cambria" panose="02040503050406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algn="just">
              <a:lnSpc>
                <a:spcPct val="50000"/>
              </a:lnSpc>
            </a:pPr>
            <a:endParaRPr lang="en-US" altLang="zh-CN" kern="100" dirty="0">
              <a:solidFill>
                <a:schemeClr val="bg1"/>
              </a:solidFill>
              <a:latin typeface="Cambria" panose="02040503050406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algn="just">
              <a:lnSpc>
                <a:spcPct val="50000"/>
              </a:lnSpc>
            </a:pPr>
            <a:r>
              <a:rPr lang="zh-CN" altLang="zh-CN" kern="100" dirty="0" smtClean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因受西</a:t>
            </a:r>
            <a:r>
              <a:rPr lang="zh-CN" altLang="zh-CN" kern="100" dirty="0">
                <a:solidFill>
                  <a:schemeClr val="bg1"/>
                </a:solidFill>
                <a:latin typeface="Cambria" panose="02040503050406030204" charset="0"/>
                <a:ea typeface="宋体" panose="02010600030101010101" pitchFamily="2" charset="-122"/>
                <a:cs typeface="Times New Roman" panose="02020603050405020304" charset="0"/>
              </a:rPr>
              <a:t>风带吹拂</a:t>
            </a:r>
            <a:endParaRPr lang="zh-CN" altLang="zh-CN" kern="100" dirty="0">
              <a:solidFill>
                <a:schemeClr val="bg1"/>
              </a:solidFill>
              <a:latin typeface="Cambria" panose="020405030504060302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图片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" t="4208" r="3189"/>
          <a:stretch>
            <a:fillRect/>
          </a:stretch>
        </p:blipFill>
        <p:spPr bwMode="auto">
          <a:xfrm>
            <a:off x="1399580" y="569110"/>
            <a:ext cx="6040637" cy="451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99"/>
          <p:cNvSpPr txBox="1">
            <a:spLocks noChangeArrowheads="1"/>
          </p:cNvSpPr>
          <p:nvPr/>
        </p:nvSpPr>
        <p:spPr bwMode="auto">
          <a:xfrm>
            <a:off x="1763317" y="1862138"/>
            <a:ext cx="4869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000000"/>
                </a:solidFill>
              </a:rPr>
              <a:t>30°</a:t>
            </a:r>
            <a:endParaRPr lang="en-US" altLang="zh-CN" b="1">
              <a:solidFill>
                <a:srgbClr val="000000"/>
              </a:solidFill>
            </a:endParaRPr>
          </a:p>
        </p:txBody>
      </p:sp>
      <p:sp>
        <p:nvSpPr>
          <p:cNvPr id="23557" name="Text Box 99"/>
          <p:cNvSpPr txBox="1">
            <a:spLocks noChangeArrowheads="1"/>
          </p:cNvSpPr>
          <p:nvPr/>
        </p:nvSpPr>
        <p:spPr bwMode="auto">
          <a:xfrm>
            <a:off x="4706541" y="1788127"/>
            <a:ext cx="48696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000000"/>
                </a:solidFill>
              </a:rPr>
              <a:t>20°</a:t>
            </a:r>
            <a:endParaRPr lang="en-US" altLang="zh-CN" b="1">
              <a:solidFill>
                <a:srgbClr val="000000"/>
              </a:solidFill>
            </a:endParaRPr>
          </a:p>
        </p:txBody>
      </p:sp>
      <p:sp>
        <p:nvSpPr>
          <p:cNvPr id="23558" name="Text Box 99"/>
          <p:cNvSpPr txBox="1">
            <a:spLocks noChangeArrowheads="1"/>
          </p:cNvSpPr>
          <p:nvPr/>
        </p:nvSpPr>
        <p:spPr bwMode="auto">
          <a:xfrm>
            <a:off x="1652923" y="1490313"/>
            <a:ext cx="4857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000000"/>
                </a:solidFill>
              </a:rPr>
              <a:t>20°</a:t>
            </a:r>
            <a:endParaRPr lang="en-US" altLang="zh-CN" b="1">
              <a:solidFill>
                <a:srgbClr val="000000"/>
              </a:solidFill>
            </a:endParaRPr>
          </a:p>
        </p:txBody>
      </p:sp>
      <p:sp>
        <p:nvSpPr>
          <p:cNvPr id="23559" name="Text Box 99"/>
          <p:cNvSpPr txBox="1">
            <a:spLocks noChangeArrowheads="1"/>
          </p:cNvSpPr>
          <p:nvPr/>
        </p:nvSpPr>
        <p:spPr bwMode="auto">
          <a:xfrm>
            <a:off x="6977376" y="1397928"/>
            <a:ext cx="4857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000000"/>
                </a:solidFill>
              </a:rPr>
              <a:t>20°</a:t>
            </a:r>
            <a:endParaRPr lang="en-US" altLang="zh-CN" b="1">
              <a:solidFill>
                <a:srgbClr val="000000"/>
              </a:solidFill>
            </a:endParaRPr>
          </a:p>
        </p:txBody>
      </p:sp>
      <p:sp>
        <p:nvSpPr>
          <p:cNvPr id="23560" name="Text Box 99"/>
          <p:cNvSpPr txBox="1">
            <a:spLocks noChangeArrowheads="1"/>
          </p:cNvSpPr>
          <p:nvPr/>
        </p:nvSpPr>
        <p:spPr bwMode="auto">
          <a:xfrm>
            <a:off x="6806711" y="1008215"/>
            <a:ext cx="4857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000000"/>
                </a:solidFill>
              </a:rPr>
              <a:t>10°</a:t>
            </a:r>
            <a:endParaRPr lang="en-US" altLang="zh-CN" b="1">
              <a:solidFill>
                <a:srgbClr val="000000"/>
              </a:solidFill>
            </a:endParaRPr>
          </a:p>
        </p:txBody>
      </p:sp>
      <p:sp>
        <p:nvSpPr>
          <p:cNvPr id="23561" name="Text Box 99"/>
          <p:cNvSpPr txBox="1">
            <a:spLocks noChangeArrowheads="1"/>
          </p:cNvSpPr>
          <p:nvPr/>
        </p:nvSpPr>
        <p:spPr bwMode="auto">
          <a:xfrm>
            <a:off x="1895811" y="1001782"/>
            <a:ext cx="4857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000000"/>
                </a:solidFill>
              </a:rPr>
              <a:t>10°</a:t>
            </a:r>
            <a:endParaRPr lang="en-US" altLang="zh-CN" b="1">
              <a:solidFill>
                <a:srgbClr val="000000"/>
              </a:solidFill>
            </a:endParaRPr>
          </a:p>
        </p:txBody>
      </p:sp>
      <p:sp>
        <p:nvSpPr>
          <p:cNvPr id="23562" name="Text Box 99"/>
          <p:cNvSpPr txBox="1">
            <a:spLocks noChangeArrowheads="1"/>
          </p:cNvSpPr>
          <p:nvPr/>
        </p:nvSpPr>
        <p:spPr bwMode="auto">
          <a:xfrm>
            <a:off x="4795056" y="1518050"/>
            <a:ext cx="48696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000000"/>
                </a:solidFill>
              </a:rPr>
              <a:t>10°</a:t>
            </a:r>
            <a:endParaRPr lang="en-US" altLang="zh-CN" b="1">
              <a:solidFill>
                <a:srgbClr val="000000"/>
              </a:solidFill>
            </a:endParaRPr>
          </a:p>
        </p:txBody>
      </p:sp>
      <p:sp>
        <p:nvSpPr>
          <p:cNvPr id="23563" name="Text Box 99"/>
          <p:cNvSpPr txBox="1">
            <a:spLocks noChangeArrowheads="1"/>
          </p:cNvSpPr>
          <p:nvPr/>
        </p:nvSpPr>
        <p:spPr bwMode="auto">
          <a:xfrm>
            <a:off x="4750379" y="1241826"/>
            <a:ext cx="4857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000000"/>
                </a:solidFill>
              </a:rPr>
              <a:t>0°</a:t>
            </a:r>
            <a:endParaRPr lang="en-US" altLang="zh-CN" b="1">
              <a:solidFill>
                <a:srgbClr val="000000"/>
              </a:solidFill>
            </a:endParaRPr>
          </a:p>
        </p:txBody>
      </p:sp>
      <p:sp>
        <p:nvSpPr>
          <p:cNvPr id="23564" name="Text Box 99"/>
          <p:cNvSpPr txBox="1">
            <a:spLocks noChangeArrowheads="1"/>
          </p:cNvSpPr>
          <p:nvPr/>
        </p:nvSpPr>
        <p:spPr bwMode="auto">
          <a:xfrm>
            <a:off x="6490411" y="805667"/>
            <a:ext cx="4869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000000"/>
                </a:solidFill>
              </a:rPr>
              <a:t>0°</a:t>
            </a:r>
            <a:endParaRPr lang="en-US" altLang="zh-CN" b="1">
              <a:solidFill>
                <a:srgbClr val="000000"/>
              </a:solidFill>
            </a:endParaRPr>
          </a:p>
        </p:txBody>
      </p:sp>
      <p:sp>
        <p:nvSpPr>
          <p:cNvPr id="23565" name="Text Box 99"/>
          <p:cNvSpPr txBox="1">
            <a:spLocks noChangeArrowheads="1"/>
          </p:cNvSpPr>
          <p:nvPr/>
        </p:nvSpPr>
        <p:spPr bwMode="auto">
          <a:xfrm>
            <a:off x="2911252" y="1046013"/>
            <a:ext cx="4869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000000"/>
                </a:solidFill>
              </a:rPr>
              <a:t>0°</a:t>
            </a:r>
            <a:endParaRPr lang="en-US" altLang="zh-CN" b="1">
              <a:solidFill>
                <a:srgbClr val="000000"/>
              </a:solidFill>
            </a:endParaRPr>
          </a:p>
        </p:txBody>
      </p:sp>
      <p:sp>
        <p:nvSpPr>
          <p:cNvPr id="23566" name="Text Box 99"/>
          <p:cNvSpPr txBox="1">
            <a:spLocks noChangeArrowheads="1"/>
          </p:cNvSpPr>
          <p:nvPr/>
        </p:nvSpPr>
        <p:spPr bwMode="auto">
          <a:xfrm>
            <a:off x="6167454" y="596891"/>
            <a:ext cx="6322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000000"/>
                </a:solidFill>
              </a:rPr>
              <a:t>-10°</a:t>
            </a:r>
            <a:endParaRPr lang="en-US" altLang="zh-CN" b="1">
              <a:solidFill>
                <a:srgbClr val="000000"/>
              </a:solidFill>
            </a:endParaRPr>
          </a:p>
        </p:txBody>
      </p:sp>
      <p:sp>
        <p:nvSpPr>
          <p:cNvPr id="23567" name="Text Box 99"/>
          <p:cNvSpPr txBox="1">
            <a:spLocks noChangeArrowheads="1"/>
          </p:cNvSpPr>
          <p:nvPr/>
        </p:nvSpPr>
        <p:spPr bwMode="auto">
          <a:xfrm>
            <a:off x="4419898" y="1046013"/>
            <a:ext cx="6322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000000"/>
                </a:solidFill>
              </a:rPr>
              <a:t>-10°</a:t>
            </a:r>
            <a:endParaRPr lang="en-US" altLang="zh-CN" b="1">
              <a:solidFill>
                <a:srgbClr val="000000"/>
              </a:solidFill>
            </a:endParaRPr>
          </a:p>
        </p:txBody>
      </p:sp>
      <p:sp>
        <p:nvSpPr>
          <p:cNvPr id="23568" name="Text Box 99"/>
          <p:cNvSpPr txBox="1">
            <a:spLocks noChangeArrowheads="1"/>
          </p:cNvSpPr>
          <p:nvPr/>
        </p:nvSpPr>
        <p:spPr bwMode="auto">
          <a:xfrm>
            <a:off x="3096250" y="660576"/>
            <a:ext cx="6322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000000"/>
                </a:solidFill>
              </a:rPr>
              <a:t>-10°</a:t>
            </a:r>
            <a:endParaRPr lang="en-US" altLang="zh-CN" b="1">
              <a:solidFill>
                <a:srgbClr val="000000"/>
              </a:solidFill>
            </a:endParaRPr>
          </a:p>
        </p:txBody>
      </p:sp>
      <p:sp>
        <p:nvSpPr>
          <p:cNvPr id="23569" name="Text Box 99"/>
          <p:cNvSpPr txBox="1">
            <a:spLocks noChangeArrowheads="1"/>
          </p:cNvSpPr>
          <p:nvPr/>
        </p:nvSpPr>
        <p:spPr bwMode="auto">
          <a:xfrm>
            <a:off x="5038539" y="3083211"/>
            <a:ext cx="48696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000000"/>
                </a:solidFill>
              </a:rPr>
              <a:t>20°</a:t>
            </a:r>
            <a:endParaRPr lang="en-US" altLang="zh-CN" b="1">
              <a:solidFill>
                <a:srgbClr val="000000"/>
              </a:solidFill>
            </a:endParaRPr>
          </a:p>
        </p:txBody>
      </p:sp>
      <p:sp>
        <p:nvSpPr>
          <p:cNvPr id="23570" name="Text Box 99"/>
          <p:cNvSpPr txBox="1">
            <a:spLocks noChangeArrowheads="1"/>
          </p:cNvSpPr>
          <p:nvPr/>
        </p:nvSpPr>
        <p:spPr bwMode="auto">
          <a:xfrm>
            <a:off x="7044512" y="3156702"/>
            <a:ext cx="4857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 dirty="0">
                <a:solidFill>
                  <a:srgbClr val="000000"/>
                </a:solidFill>
              </a:rPr>
              <a:t>20°</a:t>
            </a:r>
            <a:endParaRPr lang="en-US" altLang="zh-CN" b="1" dirty="0">
              <a:solidFill>
                <a:srgbClr val="000000"/>
              </a:solidFill>
            </a:endParaRPr>
          </a:p>
        </p:txBody>
      </p:sp>
      <p:sp>
        <p:nvSpPr>
          <p:cNvPr id="23571" name="Text Box 99"/>
          <p:cNvSpPr txBox="1">
            <a:spLocks noChangeArrowheads="1"/>
          </p:cNvSpPr>
          <p:nvPr/>
        </p:nvSpPr>
        <p:spPr bwMode="auto">
          <a:xfrm>
            <a:off x="1519833" y="3110788"/>
            <a:ext cx="48696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000000"/>
                </a:solidFill>
              </a:rPr>
              <a:t>20°</a:t>
            </a:r>
            <a:endParaRPr lang="en-US" altLang="zh-CN" b="1">
              <a:solidFill>
                <a:srgbClr val="000000"/>
              </a:solidFill>
            </a:endParaRPr>
          </a:p>
        </p:txBody>
      </p:sp>
      <p:sp>
        <p:nvSpPr>
          <p:cNvPr id="23572" name="Text Box 99"/>
          <p:cNvSpPr txBox="1">
            <a:spLocks noChangeArrowheads="1"/>
          </p:cNvSpPr>
          <p:nvPr/>
        </p:nvSpPr>
        <p:spPr bwMode="auto">
          <a:xfrm>
            <a:off x="6744891" y="3780895"/>
            <a:ext cx="4869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 dirty="0">
                <a:solidFill>
                  <a:srgbClr val="000000"/>
                </a:solidFill>
              </a:rPr>
              <a:t>10°</a:t>
            </a:r>
            <a:endParaRPr lang="en-US" altLang="zh-CN" b="1" dirty="0">
              <a:solidFill>
                <a:srgbClr val="000000"/>
              </a:solidFill>
            </a:endParaRPr>
          </a:p>
        </p:txBody>
      </p:sp>
      <p:sp>
        <p:nvSpPr>
          <p:cNvPr id="23573" name="Text Box 99"/>
          <p:cNvSpPr txBox="1">
            <a:spLocks noChangeArrowheads="1"/>
          </p:cNvSpPr>
          <p:nvPr/>
        </p:nvSpPr>
        <p:spPr bwMode="auto">
          <a:xfrm>
            <a:off x="4970508" y="3584238"/>
            <a:ext cx="48696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000000"/>
                </a:solidFill>
              </a:rPr>
              <a:t>10°</a:t>
            </a:r>
            <a:endParaRPr lang="en-US" altLang="zh-CN" b="1">
              <a:solidFill>
                <a:srgbClr val="000000"/>
              </a:solidFill>
            </a:endParaRPr>
          </a:p>
        </p:txBody>
      </p:sp>
      <p:sp>
        <p:nvSpPr>
          <p:cNvPr id="23574" name="Text Box 99"/>
          <p:cNvSpPr txBox="1">
            <a:spLocks noChangeArrowheads="1"/>
          </p:cNvSpPr>
          <p:nvPr/>
        </p:nvSpPr>
        <p:spPr bwMode="auto">
          <a:xfrm>
            <a:off x="1763317" y="3802385"/>
            <a:ext cx="4869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 dirty="0">
                <a:solidFill>
                  <a:srgbClr val="000000"/>
                </a:solidFill>
              </a:rPr>
              <a:t>10°</a:t>
            </a:r>
            <a:endParaRPr lang="en-US" altLang="zh-CN" b="1" dirty="0">
              <a:solidFill>
                <a:srgbClr val="000000"/>
              </a:solidFill>
            </a:endParaRPr>
          </a:p>
        </p:txBody>
      </p:sp>
      <p:sp>
        <p:nvSpPr>
          <p:cNvPr id="23575" name="Text Box 99"/>
          <p:cNvSpPr txBox="1">
            <a:spLocks noChangeArrowheads="1"/>
          </p:cNvSpPr>
          <p:nvPr/>
        </p:nvSpPr>
        <p:spPr bwMode="auto">
          <a:xfrm>
            <a:off x="6544443" y="4044455"/>
            <a:ext cx="5104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 dirty="0">
                <a:solidFill>
                  <a:srgbClr val="000000"/>
                </a:solidFill>
              </a:rPr>
              <a:t>0°</a:t>
            </a:r>
            <a:endParaRPr lang="en-US" altLang="zh-CN" b="1" dirty="0">
              <a:solidFill>
                <a:srgbClr val="000000"/>
              </a:solidFill>
            </a:endParaRPr>
          </a:p>
        </p:txBody>
      </p:sp>
      <p:sp>
        <p:nvSpPr>
          <p:cNvPr id="23576" name="Text Box 99"/>
          <p:cNvSpPr txBox="1">
            <a:spLocks noChangeArrowheads="1"/>
          </p:cNvSpPr>
          <p:nvPr/>
        </p:nvSpPr>
        <p:spPr bwMode="auto">
          <a:xfrm>
            <a:off x="5166123" y="3692129"/>
            <a:ext cx="4869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000000"/>
                </a:solidFill>
              </a:rPr>
              <a:t>0°</a:t>
            </a:r>
            <a:endParaRPr lang="en-US" altLang="zh-CN" b="1">
              <a:solidFill>
                <a:srgbClr val="000000"/>
              </a:solidFill>
            </a:endParaRPr>
          </a:p>
        </p:txBody>
      </p:sp>
      <p:sp>
        <p:nvSpPr>
          <p:cNvPr id="23577" name="Text Box 99"/>
          <p:cNvSpPr txBox="1">
            <a:spLocks noChangeArrowheads="1"/>
          </p:cNvSpPr>
          <p:nvPr/>
        </p:nvSpPr>
        <p:spPr bwMode="auto">
          <a:xfrm>
            <a:off x="2196643" y="4114089"/>
            <a:ext cx="48696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000000"/>
                </a:solidFill>
              </a:rPr>
              <a:t>0°</a:t>
            </a:r>
            <a:endParaRPr lang="en-US" altLang="zh-CN" b="1">
              <a:solidFill>
                <a:srgbClr val="000000"/>
              </a:solidFill>
            </a:endParaRPr>
          </a:p>
        </p:txBody>
      </p:sp>
      <p:sp>
        <p:nvSpPr>
          <p:cNvPr id="23578" name="Text Box 99"/>
          <p:cNvSpPr txBox="1">
            <a:spLocks noChangeArrowheads="1"/>
          </p:cNvSpPr>
          <p:nvPr/>
        </p:nvSpPr>
        <p:spPr bwMode="auto">
          <a:xfrm>
            <a:off x="4986408" y="4129297"/>
            <a:ext cx="6322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000000"/>
                </a:solidFill>
              </a:rPr>
              <a:t>-10°</a:t>
            </a:r>
            <a:endParaRPr lang="en-US" altLang="zh-CN" b="1">
              <a:solidFill>
                <a:srgbClr val="000000"/>
              </a:solidFill>
            </a:endParaRPr>
          </a:p>
        </p:txBody>
      </p:sp>
      <p:sp>
        <p:nvSpPr>
          <p:cNvPr id="23579" name="Text Box 99"/>
          <p:cNvSpPr txBox="1">
            <a:spLocks noChangeArrowheads="1"/>
          </p:cNvSpPr>
          <p:nvPr/>
        </p:nvSpPr>
        <p:spPr bwMode="auto">
          <a:xfrm>
            <a:off x="4764881" y="4255294"/>
            <a:ext cx="6334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000000"/>
                </a:solidFill>
              </a:rPr>
              <a:t>-20°</a:t>
            </a:r>
            <a:endParaRPr lang="en-US" altLang="zh-CN" b="1">
              <a:solidFill>
                <a:srgbClr val="000000"/>
              </a:solidFill>
            </a:endParaRPr>
          </a:p>
        </p:txBody>
      </p:sp>
      <p:sp>
        <p:nvSpPr>
          <p:cNvPr id="23580" name="Text Box 99"/>
          <p:cNvSpPr txBox="1">
            <a:spLocks noChangeArrowheads="1"/>
          </p:cNvSpPr>
          <p:nvPr/>
        </p:nvSpPr>
        <p:spPr bwMode="auto">
          <a:xfrm>
            <a:off x="4687491" y="4438651"/>
            <a:ext cx="6334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000000"/>
                </a:solidFill>
              </a:rPr>
              <a:t>-30°</a:t>
            </a:r>
            <a:endParaRPr lang="en-US" altLang="zh-CN" b="1">
              <a:solidFill>
                <a:srgbClr val="000000"/>
              </a:solidFill>
            </a:endParaRPr>
          </a:p>
        </p:txBody>
      </p:sp>
      <p:sp>
        <p:nvSpPr>
          <p:cNvPr id="23581" name="Text Box 99"/>
          <p:cNvSpPr txBox="1">
            <a:spLocks noChangeArrowheads="1"/>
          </p:cNvSpPr>
          <p:nvPr/>
        </p:nvSpPr>
        <p:spPr bwMode="auto">
          <a:xfrm>
            <a:off x="4210051" y="4096942"/>
            <a:ext cx="6322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000000"/>
                </a:solidFill>
              </a:rPr>
              <a:t>-40°</a:t>
            </a:r>
            <a:endParaRPr lang="en-US" altLang="zh-CN" b="1">
              <a:solidFill>
                <a:srgbClr val="000000"/>
              </a:solidFill>
            </a:endParaRPr>
          </a:p>
        </p:txBody>
      </p:sp>
      <p:sp>
        <p:nvSpPr>
          <p:cNvPr id="23582" name="Text Box 99"/>
          <p:cNvSpPr txBox="1">
            <a:spLocks noChangeArrowheads="1"/>
          </p:cNvSpPr>
          <p:nvPr/>
        </p:nvSpPr>
        <p:spPr bwMode="auto">
          <a:xfrm>
            <a:off x="3777853" y="4161235"/>
            <a:ext cx="6322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000000"/>
                </a:solidFill>
              </a:rPr>
              <a:t>-50°</a:t>
            </a:r>
            <a:endParaRPr lang="en-US" altLang="zh-CN" b="1">
              <a:solidFill>
                <a:srgbClr val="000000"/>
              </a:solidFill>
            </a:endParaRPr>
          </a:p>
        </p:txBody>
      </p:sp>
      <p:sp>
        <p:nvSpPr>
          <p:cNvPr id="23583" name="TextBox 32"/>
          <p:cNvSpPr txBox="1">
            <a:spLocks noChangeArrowheads="1"/>
          </p:cNvSpPr>
          <p:nvPr/>
        </p:nvSpPr>
        <p:spPr bwMode="auto">
          <a:xfrm>
            <a:off x="1399580" y="4662741"/>
            <a:ext cx="6885385" cy="41549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100" b="1">
                <a:solidFill>
                  <a:srgbClr val="FFFFFF"/>
                </a:solidFill>
              </a:rPr>
              <a:t>概括世界年平均气温空间分布规律，说明原因。</a:t>
            </a:r>
            <a:endParaRPr lang="zh-CN" altLang="en-US" sz="2100" b="1">
              <a:solidFill>
                <a:srgbClr val="FFFFFF"/>
              </a:solidFill>
            </a:endParaRPr>
          </a:p>
        </p:txBody>
      </p:sp>
      <p:sp>
        <p:nvSpPr>
          <p:cNvPr id="3" name="下箭头 2"/>
          <p:cNvSpPr/>
          <p:nvPr/>
        </p:nvSpPr>
        <p:spPr>
          <a:xfrm flipH="1">
            <a:off x="5666779" y="2890572"/>
            <a:ext cx="59174" cy="1354780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右箭头 3"/>
          <p:cNvSpPr/>
          <p:nvPr/>
        </p:nvSpPr>
        <p:spPr>
          <a:xfrm rot="-5340000">
            <a:off x="4878747" y="1488792"/>
            <a:ext cx="1497160" cy="95271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468" y="33338"/>
            <a:ext cx="6917532" cy="5226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Text Box 97"/>
          <p:cNvSpPr txBox="1">
            <a:spLocks noChangeArrowheads="1"/>
          </p:cNvSpPr>
          <p:nvPr/>
        </p:nvSpPr>
        <p:spPr bwMode="auto">
          <a:xfrm>
            <a:off x="3162300" y="1275160"/>
            <a:ext cx="3238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100" b="1">
                <a:solidFill>
                  <a:srgbClr val="000000"/>
                </a:solidFill>
              </a:rPr>
              <a:t>②</a:t>
            </a:r>
            <a:endParaRPr lang="en-US" altLang="zh-CN" sz="2100" b="1">
              <a:solidFill>
                <a:srgbClr val="000000"/>
              </a:solidFill>
            </a:endParaRPr>
          </a:p>
        </p:txBody>
      </p:sp>
      <p:sp>
        <p:nvSpPr>
          <p:cNvPr id="24580" name="Text Box 99"/>
          <p:cNvSpPr txBox="1">
            <a:spLocks noChangeArrowheads="1"/>
          </p:cNvSpPr>
          <p:nvPr/>
        </p:nvSpPr>
        <p:spPr bwMode="auto">
          <a:xfrm>
            <a:off x="2250281" y="3003948"/>
            <a:ext cx="3238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100" b="1">
                <a:solidFill>
                  <a:srgbClr val="000000"/>
                </a:solidFill>
              </a:rPr>
              <a:t>⑤</a:t>
            </a:r>
            <a:endParaRPr lang="en-US" altLang="zh-CN" sz="2100" b="1">
              <a:solidFill>
                <a:srgbClr val="000000"/>
              </a:solidFill>
            </a:endParaRPr>
          </a:p>
        </p:txBody>
      </p:sp>
      <p:sp>
        <p:nvSpPr>
          <p:cNvPr id="24582" name="Text Box 99"/>
          <p:cNvSpPr txBox="1">
            <a:spLocks noChangeArrowheads="1"/>
          </p:cNvSpPr>
          <p:nvPr/>
        </p:nvSpPr>
        <p:spPr bwMode="auto">
          <a:xfrm>
            <a:off x="1818085" y="681038"/>
            <a:ext cx="3238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100" b="1">
                <a:solidFill>
                  <a:srgbClr val="000000"/>
                </a:solidFill>
              </a:rPr>
              <a:t>③</a:t>
            </a:r>
            <a:endParaRPr lang="en-US" altLang="zh-CN" sz="2100" b="1">
              <a:solidFill>
                <a:srgbClr val="000000"/>
              </a:solidFill>
            </a:endParaRPr>
          </a:p>
        </p:txBody>
      </p:sp>
      <p:sp>
        <p:nvSpPr>
          <p:cNvPr id="3" name="任意多边形 2"/>
          <p:cNvSpPr/>
          <p:nvPr/>
        </p:nvSpPr>
        <p:spPr>
          <a:xfrm>
            <a:off x="1494235" y="844154"/>
            <a:ext cx="6101953" cy="485775"/>
          </a:xfrm>
          <a:custGeom>
            <a:avLst/>
            <a:gdLst>
              <a:gd name="connsiteX0" fmla="*/ 0 w 8973519"/>
              <a:gd name="connsiteY0" fmla="*/ 30997 h 392050"/>
              <a:gd name="connsiteX1" fmla="*/ 449451 w 8973519"/>
              <a:gd name="connsiteY1" fmla="*/ 123987 h 392050"/>
              <a:gd name="connsiteX2" fmla="*/ 976393 w 8973519"/>
              <a:gd name="connsiteY2" fmla="*/ 185980 h 392050"/>
              <a:gd name="connsiteX3" fmla="*/ 1813302 w 8973519"/>
              <a:gd name="connsiteY3" fmla="*/ 247973 h 392050"/>
              <a:gd name="connsiteX4" fmla="*/ 2324746 w 8973519"/>
              <a:gd name="connsiteY4" fmla="*/ 294468 h 392050"/>
              <a:gd name="connsiteX5" fmla="*/ 2867186 w 8973519"/>
              <a:gd name="connsiteY5" fmla="*/ 325465 h 392050"/>
              <a:gd name="connsiteX6" fmla="*/ 3812583 w 8973519"/>
              <a:gd name="connsiteY6" fmla="*/ 387458 h 392050"/>
              <a:gd name="connsiteX7" fmla="*/ 4633993 w 8973519"/>
              <a:gd name="connsiteY7" fmla="*/ 387458 h 392050"/>
              <a:gd name="connsiteX8" fmla="*/ 5594888 w 8973519"/>
              <a:gd name="connsiteY8" fmla="*/ 371960 h 392050"/>
              <a:gd name="connsiteX9" fmla="*/ 6447295 w 8973519"/>
              <a:gd name="connsiteY9" fmla="*/ 340963 h 392050"/>
              <a:gd name="connsiteX10" fmla="*/ 7315200 w 8973519"/>
              <a:gd name="connsiteY10" fmla="*/ 232475 h 392050"/>
              <a:gd name="connsiteX11" fmla="*/ 8012624 w 8973519"/>
              <a:gd name="connsiteY11" fmla="*/ 170482 h 392050"/>
              <a:gd name="connsiteX12" fmla="*/ 8601559 w 8973519"/>
              <a:gd name="connsiteY12" fmla="*/ 92990 h 392050"/>
              <a:gd name="connsiteX13" fmla="*/ 8601559 w 8973519"/>
              <a:gd name="connsiteY13" fmla="*/ 61994 h 392050"/>
              <a:gd name="connsiteX14" fmla="*/ 8973519 w 8973519"/>
              <a:gd name="connsiteY14" fmla="*/ 0 h 392050"/>
              <a:gd name="connsiteX15" fmla="*/ 8973519 w 8973519"/>
              <a:gd name="connsiteY15" fmla="*/ 0 h 39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973519" h="392050">
                <a:moveTo>
                  <a:pt x="0" y="30997"/>
                </a:moveTo>
                <a:cubicBezTo>
                  <a:pt x="143359" y="64577"/>
                  <a:pt x="286719" y="98157"/>
                  <a:pt x="449451" y="123987"/>
                </a:cubicBezTo>
                <a:cubicBezTo>
                  <a:pt x="612183" y="149817"/>
                  <a:pt x="749085" y="165316"/>
                  <a:pt x="976393" y="185980"/>
                </a:cubicBezTo>
                <a:cubicBezTo>
                  <a:pt x="1203701" y="206644"/>
                  <a:pt x="1588576" y="229892"/>
                  <a:pt x="1813302" y="247973"/>
                </a:cubicBezTo>
                <a:cubicBezTo>
                  <a:pt x="2038028" y="266054"/>
                  <a:pt x="2149099" y="281553"/>
                  <a:pt x="2324746" y="294468"/>
                </a:cubicBezTo>
                <a:cubicBezTo>
                  <a:pt x="2500393" y="307383"/>
                  <a:pt x="2867186" y="325465"/>
                  <a:pt x="2867186" y="325465"/>
                </a:cubicBezTo>
                <a:cubicBezTo>
                  <a:pt x="3115159" y="340963"/>
                  <a:pt x="3518115" y="377126"/>
                  <a:pt x="3812583" y="387458"/>
                </a:cubicBezTo>
                <a:cubicBezTo>
                  <a:pt x="4107051" y="397790"/>
                  <a:pt x="4633993" y="387458"/>
                  <a:pt x="4633993" y="387458"/>
                </a:cubicBezTo>
                <a:lnTo>
                  <a:pt x="5594888" y="371960"/>
                </a:lnTo>
                <a:cubicBezTo>
                  <a:pt x="5897105" y="364211"/>
                  <a:pt x="6160576" y="364211"/>
                  <a:pt x="6447295" y="340963"/>
                </a:cubicBezTo>
                <a:cubicBezTo>
                  <a:pt x="6734014" y="317716"/>
                  <a:pt x="7054312" y="260889"/>
                  <a:pt x="7315200" y="232475"/>
                </a:cubicBezTo>
                <a:cubicBezTo>
                  <a:pt x="7576088" y="204061"/>
                  <a:pt x="7798231" y="193730"/>
                  <a:pt x="8012624" y="170482"/>
                </a:cubicBezTo>
                <a:cubicBezTo>
                  <a:pt x="8227017" y="147234"/>
                  <a:pt x="8503403" y="111071"/>
                  <a:pt x="8601559" y="92990"/>
                </a:cubicBezTo>
                <a:cubicBezTo>
                  <a:pt x="8699715" y="74909"/>
                  <a:pt x="8539566" y="77492"/>
                  <a:pt x="8601559" y="61994"/>
                </a:cubicBezTo>
                <a:cubicBezTo>
                  <a:pt x="8663552" y="46496"/>
                  <a:pt x="8973519" y="0"/>
                  <a:pt x="8973519" y="0"/>
                </a:cubicBezTo>
                <a:lnTo>
                  <a:pt x="8973519" y="0"/>
                </a:lnTo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 sz="1350">
              <a:solidFill>
                <a:srgbClr val="FF0000"/>
              </a:solidFill>
            </a:endParaRPr>
          </a:p>
        </p:txBody>
      </p:sp>
      <p:sp>
        <p:nvSpPr>
          <p:cNvPr id="24584" name="Text Box 96"/>
          <p:cNvSpPr txBox="1">
            <a:spLocks noChangeArrowheads="1"/>
          </p:cNvSpPr>
          <p:nvPr/>
        </p:nvSpPr>
        <p:spPr bwMode="auto">
          <a:xfrm>
            <a:off x="3707606" y="1329929"/>
            <a:ext cx="3238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100" b="1">
                <a:solidFill>
                  <a:srgbClr val="000000"/>
                </a:solidFill>
              </a:rPr>
              <a:t>①</a:t>
            </a:r>
            <a:endParaRPr lang="en-US" altLang="zh-CN" sz="2100" b="1">
              <a:solidFill>
                <a:srgbClr val="000000"/>
              </a:solidFill>
            </a:endParaRPr>
          </a:p>
        </p:txBody>
      </p:sp>
      <p:sp>
        <p:nvSpPr>
          <p:cNvPr id="11" name="动作按钮: 开始 10">
            <a:hlinkClick r:id="rId2" action="ppaction://hlinksldjump" highlightClick="1"/>
          </p:cNvPr>
          <p:cNvSpPr/>
          <p:nvPr/>
        </p:nvSpPr>
        <p:spPr>
          <a:xfrm>
            <a:off x="7434262" y="4772025"/>
            <a:ext cx="566738" cy="371475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 sz="1350"/>
          </a:p>
        </p:txBody>
      </p:sp>
      <p:sp>
        <p:nvSpPr>
          <p:cNvPr id="12" name="Text Box 99"/>
          <p:cNvSpPr txBox="1">
            <a:spLocks noChangeArrowheads="1"/>
          </p:cNvSpPr>
          <p:nvPr/>
        </p:nvSpPr>
        <p:spPr bwMode="auto">
          <a:xfrm>
            <a:off x="1732362" y="3003947"/>
            <a:ext cx="3238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100" b="1">
                <a:solidFill>
                  <a:srgbClr val="000000"/>
                </a:solidFill>
              </a:rPr>
              <a:t>④</a:t>
            </a:r>
            <a:endParaRPr lang="en-US" altLang="zh-CN" sz="21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151.xml><?xml version="1.0" encoding="utf-8"?>
<p:tagLst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p="http://schemas.openxmlformats.org/presentationml/2006/main">
  <p:tag name="KSO_WM_UNIT_PLACING_PICTURE_USER_VIEWPORT" val="{&quot;height&quot;:1926,&quot;width&quot;:1944}"/>
</p:tagLst>
</file>

<file path=ppt/tags/tag154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2247</Words>
  <Application>WPS 演示</Application>
  <PresentationFormat>全屏显示(16:9)</PresentationFormat>
  <Paragraphs>446</Paragraphs>
  <Slides>23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42" baseType="lpstr">
      <vt:lpstr>Arial</vt:lpstr>
      <vt:lpstr>宋体</vt:lpstr>
      <vt:lpstr>Wingdings</vt:lpstr>
      <vt:lpstr>Calibri</vt:lpstr>
      <vt:lpstr>微软雅黑</vt:lpstr>
      <vt:lpstr>汉仪旗黑-85S</vt:lpstr>
      <vt:lpstr>楷体</vt:lpstr>
      <vt:lpstr>等线</vt:lpstr>
      <vt:lpstr>黑体</vt:lpstr>
      <vt:lpstr>STHeiti Light</vt:lpstr>
      <vt:lpstr>Cambria</vt:lpstr>
      <vt:lpstr>楷体_GB2312</vt:lpstr>
      <vt:lpstr>Times New Roman</vt:lpstr>
      <vt:lpstr>Arial Unicode MS</vt:lpstr>
      <vt:lpstr>Calibri</vt:lpstr>
      <vt:lpstr>Times New Roman</vt:lpstr>
      <vt:lpstr>新宋体</vt:lpstr>
      <vt:lpstr>1_Office 主题​​</vt:lpstr>
      <vt:lpstr>Word.Document.8</vt:lpstr>
      <vt:lpstr>气候的影响因素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·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Administrator</cp:lastModifiedBy>
  <cp:revision>65</cp:revision>
  <dcterms:created xsi:type="dcterms:W3CDTF">2020-02-01T11:21:00Z</dcterms:created>
  <dcterms:modified xsi:type="dcterms:W3CDTF">2020-02-06T14:14:28Z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2052-10.1.0.7022</vt:lpwstr>
  </property>
</Properties>
</file>