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5" r:id="rId2"/>
    <p:sldId id="294" r:id="rId3"/>
    <p:sldId id="295" r:id="rId4"/>
    <p:sldId id="290" r:id="rId5"/>
    <p:sldId id="291" r:id="rId6"/>
    <p:sldId id="272" r:id="rId7"/>
    <p:sldId id="279" r:id="rId8"/>
    <p:sldId id="285" r:id="rId9"/>
    <p:sldId id="292" r:id="rId10"/>
    <p:sldId id="286" r:id="rId11"/>
    <p:sldId id="287" r:id="rId12"/>
    <p:sldId id="288" r:id="rId13"/>
    <p:sldId id="289" r:id="rId14"/>
    <p:sldId id="276" r:id="rId15"/>
    <p:sldId id="271" r:id="rId1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颖 李" initials="颖" lastIdx="1" clrIdx="2">
    <p:extLst>
      <p:ext uri="{19B8F6BF-5375-455C-9EA6-DF929625EA0E}">
        <p15:presenceInfo xmlns:p15="http://schemas.microsoft.com/office/powerpoint/2012/main" userId="19fad37da2a1c24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9"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b="1" spc="300" dirty="0">
                <a:solidFill>
                  <a:srgbClr val="FF0000"/>
                </a:solidFill>
                <a:latin typeface="微软雅黑" panose="020B0503020204020204" charset="-122"/>
                <a:ea typeface="微软雅黑" panose="020B0503020204020204" charset="-122"/>
                <a:sym typeface="+mn-ea"/>
              </a:rPr>
              <a:t>地球运动规律与运用</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高三年级地理</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784873" y="3608150"/>
            <a:ext cx="4836240"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东北师范大学附属中学朝阳学校 李颖</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99EC6-ABC0-4D46-8514-D76042E9F652}"/>
              </a:ext>
            </a:extLst>
          </p:cNvPr>
          <p:cNvSpPr>
            <a:spLocks noGrp="1"/>
          </p:cNvSpPr>
          <p:nvPr>
            <p:ph type="title"/>
          </p:nvPr>
        </p:nvSpPr>
        <p:spPr/>
        <p:txBody>
          <a:bodyPr>
            <a:normAutofit fontScale="90000"/>
          </a:bodyPr>
          <a:lstStyle/>
          <a:p>
            <a:r>
              <a:rPr lang="zh-CN" altLang="en-US" dirty="0"/>
              <a:t>迁移应用</a:t>
            </a:r>
          </a:p>
        </p:txBody>
      </p:sp>
      <p:sp>
        <p:nvSpPr>
          <p:cNvPr id="4" name="矩形 3">
            <a:extLst>
              <a:ext uri="{FF2B5EF4-FFF2-40B4-BE49-F238E27FC236}">
                <a16:creationId xmlns:a16="http://schemas.microsoft.com/office/drawing/2014/main" id="{5C8308FB-F785-4507-B21B-4D5F4C4FFCF7}"/>
              </a:ext>
            </a:extLst>
          </p:cNvPr>
          <p:cNvSpPr/>
          <p:nvPr/>
        </p:nvSpPr>
        <p:spPr>
          <a:xfrm>
            <a:off x="502411" y="919984"/>
            <a:ext cx="8053191" cy="2636299"/>
          </a:xfrm>
          <a:prstGeom prst="rect">
            <a:avLst/>
          </a:prstGeom>
        </p:spPr>
        <p:txBody>
          <a:bodyPr wrap="square">
            <a:spAutoFit/>
          </a:bodyPr>
          <a:lstStyle/>
          <a:p>
            <a:pPr algn="just"/>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2017</a:t>
            </a:r>
            <a:r>
              <a:rPr lang="zh-CN" altLang="en-US" sz="2000" dirty="0">
                <a:latin typeface="华文楷体" panose="02010600040101010101" pitchFamily="2" charset="-122"/>
                <a:ea typeface="华文楷体" panose="02010600040101010101" pitchFamily="2" charset="-122"/>
              </a:rPr>
              <a:t>年北京卷）大数据显示，城市机动车流量变化在一定程度上可体现城市的生活节奏。机动车流量百分比是指某时段机动车流量占当日机动车总流量的比例。图</a:t>
            </a: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为甲城市工作日机动车流量变化图。</a:t>
            </a:r>
            <a:endParaRPr lang="en-US" altLang="zh-CN" sz="2000" dirty="0">
              <a:latin typeface="华文楷体" panose="02010600040101010101" pitchFamily="2" charset="-122"/>
              <a:ea typeface="华文楷体" panose="02010600040101010101" pitchFamily="2" charset="-122"/>
            </a:endParaRPr>
          </a:p>
          <a:p>
            <a:pPr algn="just"/>
            <a:endParaRPr lang="en-US" altLang="zh-CN" sz="2000" dirty="0">
              <a:latin typeface="仿宋" panose="02010609060101010101" pitchFamily="49" charset="-122"/>
              <a:ea typeface="仿宋" panose="02010609060101010101" pitchFamily="49" charset="-122"/>
            </a:endParaRPr>
          </a:p>
          <a:p>
            <a:pPr algn="just">
              <a:lnSpc>
                <a:spcPct val="150000"/>
              </a:lnSpc>
            </a:pPr>
            <a:r>
              <a:rPr lang="zh-CN" altLang="en-US" sz="2000" dirty="0">
                <a:latin typeface="宋体" panose="02010600030101010101" pitchFamily="2" charset="-122"/>
                <a:ea typeface="宋体" panose="02010600030101010101" pitchFamily="2" charset="-122"/>
              </a:rPr>
              <a:t>甲城市所处时区是（  ）</a:t>
            </a:r>
            <a:endParaRPr lang="en-US" altLang="zh-CN" sz="2000" dirty="0">
              <a:latin typeface="宋体" panose="02010600030101010101" pitchFamily="2" charset="-122"/>
              <a:ea typeface="宋体" panose="02010600030101010101" pitchFamily="2" charset="-122"/>
            </a:endParaRPr>
          </a:p>
          <a:p>
            <a:pPr algn="just">
              <a:lnSpc>
                <a:spcPct val="150000"/>
              </a:lnSpc>
            </a:pP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西二区</a:t>
            </a:r>
            <a:r>
              <a:rPr lang="en-US" altLang="zh-CN" sz="2000" dirty="0">
                <a:latin typeface="宋体" panose="02010600030101010101" pitchFamily="2" charset="-122"/>
                <a:ea typeface="宋体" panose="02010600030101010101" pitchFamily="2" charset="-122"/>
              </a:rPr>
              <a:t>	B.</a:t>
            </a:r>
            <a:r>
              <a:rPr lang="zh-CN" altLang="en-US" sz="2000" dirty="0">
                <a:latin typeface="宋体" panose="02010600030101010101" pitchFamily="2" charset="-122"/>
                <a:ea typeface="宋体" panose="02010600030101010101" pitchFamily="2" charset="-122"/>
              </a:rPr>
              <a:t>西十区</a:t>
            </a:r>
            <a:r>
              <a:rPr lang="en-US" altLang="zh-CN" sz="2000" dirty="0">
                <a:latin typeface="宋体" panose="02010600030101010101" pitchFamily="2" charset="-122"/>
                <a:ea typeface="宋体" panose="02010600030101010101" pitchFamily="2" charset="-122"/>
              </a:rPr>
              <a:t>	</a:t>
            </a:r>
          </a:p>
          <a:p>
            <a:pPr algn="just">
              <a:lnSpc>
                <a:spcPct val="150000"/>
              </a:lnSpc>
            </a:pPr>
            <a:r>
              <a:rPr lang="en-US" altLang="zh-CN" sz="2000" dirty="0">
                <a:latin typeface="宋体" panose="02010600030101010101" pitchFamily="2" charset="-122"/>
                <a:ea typeface="宋体" panose="02010600030101010101" pitchFamily="2" charset="-122"/>
              </a:rPr>
              <a:t>C.</a:t>
            </a:r>
            <a:r>
              <a:rPr lang="zh-CN" altLang="en-US" sz="2000" dirty="0">
                <a:latin typeface="宋体" panose="02010600030101010101" pitchFamily="2" charset="-122"/>
                <a:ea typeface="宋体" panose="02010600030101010101" pitchFamily="2" charset="-122"/>
              </a:rPr>
              <a:t>东十区</a:t>
            </a:r>
            <a:r>
              <a:rPr lang="en-US" altLang="zh-CN" sz="2000" dirty="0">
                <a:latin typeface="宋体" panose="02010600030101010101" pitchFamily="2" charset="-122"/>
                <a:ea typeface="宋体" panose="02010600030101010101" pitchFamily="2" charset="-122"/>
              </a:rPr>
              <a:t>	D.</a:t>
            </a:r>
            <a:r>
              <a:rPr lang="zh-CN" altLang="en-US" sz="2000" dirty="0">
                <a:latin typeface="宋体" panose="02010600030101010101" pitchFamily="2" charset="-122"/>
                <a:ea typeface="宋体" panose="02010600030101010101" pitchFamily="2" charset="-122"/>
              </a:rPr>
              <a:t>东二区</a:t>
            </a:r>
          </a:p>
        </p:txBody>
      </p:sp>
      <p:pic>
        <p:nvPicPr>
          <p:cNvPr id="5" name="图片 4">
            <a:extLst>
              <a:ext uri="{FF2B5EF4-FFF2-40B4-BE49-F238E27FC236}">
                <a16:creationId xmlns:a16="http://schemas.microsoft.com/office/drawing/2014/main" id="{685A0688-E57A-48CA-8885-3D6F20B15B2D}"/>
              </a:ext>
            </a:extLst>
          </p:cNvPr>
          <p:cNvPicPr>
            <a:picLocks noChangeAspect="1"/>
          </p:cNvPicPr>
          <p:nvPr/>
        </p:nvPicPr>
        <p:blipFill>
          <a:blip r:embed="rId2"/>
          <a:stretch>
            <a:fillRect/>
          </a:stretch>
        </p:blipFill>
        <p:spPr>
          <a:xfrm>
            <a:off x="4016733" y="1996316"/>
            <a:ext cx="4538869" cy="1959160"/>
          </a:xfrm>
          <a:prstGeom prst="rect">
            <a:avLst/>
          </a:prstGeom>
        </p:spPr>
      </p:pic>
      <p:sp>
        <p:nvSpPr>
          <p:cNvPr id="6" name="文本框 5">
            <a:extLst>
              <a:ext uri="{FF2B5EF4-FFF2-40B4-BE49-F238E27FC236}">
                <a16:creationId xmlns:a16="http://schemas.microsoft.com/office/drawing/2014/main" id="{5A009BBF-2F99-4E89-8F76-264A640261E0}"/>
              </a:ext>
            </a:extLst>
          </p:cNvPr>
          <p:cNvSpPr txBox="1"/>
          <p:nvPr/>
        </p:nvSpPr>
        <p:spPr>
          <a:xfrm>
            <a:off x="588398" y="3955476"/>
            <a:ext cx="2026276" cy="400110"/>
          </a:xfrm>
          <a:prstGeom prst="rect">
            <a:avLst/>
          </a:prstGeom>
          <a:noFill/>
        </p:spPr>
        <p:txBody>
          <a:bodyPr wrap="square" rtlCol="0">
            <a:spAutoFit/>
          </a:bodyPr>
          <a:lstStyle/>
          <a:p>
            <a:r>
              <a:rPr lang="en-US" altLang="zh-CN" sz="2000" dirty="0">
                <a:solidFill>
                  <a:srgbClr val="FF0000"/>
                </a:solidFill>
              </a:rPr>
              <a:t>B</a:t>
            </a:r>
            <a:endParaRPr lang="zh-CN" altLang="en-US" sz="2000" dirty="0">
              <a:solidFill>
                <a:srgbClr val="FF0000"/>
              </a:solidFill>
            </a:endParaRPr>
          </a:p>
        </p:txBody>
      </p:sp>
    </p:spTree>
    <p:extLst>
      <p:ext uri="{BB962C8B-B14F-4D97-AF65-F5344CB8AC3E}">
        <p14:creationId xmlns:p14="http://schemas.microsoft.com/office/powerpoint/2010/main" val="412167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1668AA1-1F60-4BB5-B613-B2BFDC48353F}"/>
              </a:ext>
            </a:extLst>
          </p:cNvPr>
          <p:cNvSpPr>
            <a:spLocks noGrp="1"/>
          </p:cNvSpPr>
          <p:nvPr>
            <p:ph type="title"/>
          </p:nvPr>
        </p:nvSpPr>
        <p:spPr>
          <a:xfrm>
            <a:off x="502412" y="332467"/>
            <a:ext cx="8139178" cy="331514"/>
          </a:xfrm>
        </p:spPr>
        <p:txBody>
          <a:bodyPr>
            <a:normAutofit fontScale="90000"/>
          </a:bodyPr>
          <a:lstStyle/>
          <a:p>
            <a:r>
              <a:rPr lang="zh-CN" altLang="en-US" dirty="0"/>
              <a:t>典型例题讲解（综合练习）</a:t>
            </a:r>
          </a:p>
        </p:txBody>
      </p:sp>
      <p:sp>
        <p:nvSpPr>
          <p:cNvPr id="5" name="矩形 4">
            <a:extLst>
              <a:ext uri="{FF2B5EF4-FFF2-40B4-BE49-F238E27FC236}">
                <a16:creationId xmlns:a16="http://schemas.microsoft.com/office/drawing/2014/main" id="{618833FD-16CA-4ED3-8A13-9254ACF33583}"/>
              </a:ext>
            </a:extLst>
          </p:cNvPr>
          <p:cNvSpPr/>
          <p:nvPr/>
        </p:nvSpPr>
        <p:spPr>
          <a:xfrm>
            <a:off x="154546" y="773438"/>
            <a:ext cx="6074536" cy="2708434"/>
          </a:xfrm>
          <a:prstGeom prst="rect">
            <a:avLst/>
          </a:prstGeom>
        </p:spPr>
        <p:txBody>
          <a:bodyPr wrap="square">
            <a:spAutoFit/>
          </a:bodyPr>
          <a:lstStyle/>
          <a:p>
            <a:pPr algn="just"/>
            <a:r>
              <a:rPr lang="zh-CN" altLang="en-US" sz="2000" dirty="0">
                <a:latin typeface="华文楷体" panose="02010600040101010101" pitchFamily="2" charset="-122"/>
                <a:ea typeface="华文楷体" panose="02010600040101010101" pitchFamily="2" charset="-122"/>
              </a:rPr>
              <a:t>某日，到开罗（东二区）旅游的小明在当地时间</a:t>
            </a:r>
            <a:r>
              <a:rPr lang="en-US" altLang="zh-CN" sz="2000" dirty="0">
                <a:latin typeface="华文楷体" panose="02010600040101010101" pitchFamily="2" charset="-122"/>
                <a:ea typeface="华文楷体" panose="02010600040101010101" pitchFamily="2" charset="-122"/>
              </a:rPr>
              <a:t>22</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50</a:t>
            </a:r>
            <a:r>
              <a:rPr lang="zh-CN" altLang="en-US" sz="2000" dirty="0">
                <a:latin typeface="华文楷体" panose="02010600040101010101" pitchFamily="2" charset="-122"/>
                <a:ea typeface="华文楷体" panose="02010600040101010101" pitchFamily="2" charset="-122"/>
              </a:rPr>
              <a:t>收到同学在山东青岛拍摄后立即传来的照片（如图：青岛著名的“石老人”日出景观）。略去网络传输时间，结合图文资料，完成下列各题。</a:t>
            </a:r>
            <a:endParaRPr lang="en-US" altLang="zh-CN" sz="2000" dirty="0">
              <a:latin typeface="华文楷体" panose="02010600040101010101" pitchFamily="2" charset="-122"/>
              <a:ea typeface="华文楷体" panose="02010600040101010101" pitchFamily="2" charset="-122"/>
            </a:endParaRPr>
          </a:p>
          <a:p>
            <a:pPr algn="just"/>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拍照时，北京时间可能是</a:t>
            </a:r>
            <a:r>
              <a:rPr lang="zh-CN" altLang="en-US" u="sng"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（填选项），并说明理由。</a:t>
            </a:r>
            <a:endParaRPr lang="en-US" altLang="zh-CN" dirty="0">
              <a:latin typeface="宋体" panose="02010600030101010101" pitchFamily="2" charset="-122"/>
              <a:ea typeface="宋体" panose="02010600030101010101" pitchFamily="2" charset="-122"/>
            </a:endParaRPr>
          </a:p>
          <a:p>
            <a:pPr marL="342900" indent="-342900" algn="just">
              <a:buAutoNum type="alphaUcPeriod"/>
            </a:pPr>
            <a:r>
              <a:rPr lang="en-US" altLang="zh-CN" dirty="0">
                <a:latin typeface="宋体" panose="02010600030101010101" pitchFamily="2" charset="-122"/>
                <a:ea typeface="宋体" panose="02010600030101010101" pitchFamily="2" charset="-122"/>
              </a:rPr>
              <a:t>6</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8</a:t>
            </a:r>
            <a:r>
              <a:rPr lang="zh-CN" altLang="en-US" dirty="0">
                <a:latin typeface="宋体" panose="02010600030101010101" pitchFamily="2" charset="-122"/>
                <a:ea typeface="宋体" panose="02010600030101010101" pitchFamily="2" charset="-122"/>
              </a:rPr>
              <a:t>日</a:t>
            </a:r>
            <a:r>
              <a:rPr lang="en-US" altLang="zh-CN" dirty="0">
                <a:latin typeface="宋体" panose="02010600030101010101" pitchFamily="2" charset="-122"/>
                <a:ea typeface="宋体" panose="02010600030101010101" pitchFamily="2" charset="-122"/>
              </a:rPr>
              <a:t>4</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50         B. 12</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8</a:t>
            </a:r>
            <a:r>
              <a:rPr lang="zh-CN" altLang="en-US" dirty="0">
                <a:latin typeface="宋体" panose="02010600030101010101" pitchFamily="2" charset="-122"/>
                <a:ea typeface="宋体" panose="02010600030101010101" pitchFamily="2" charset="-122"/>
              </a:rPr>
              <a:t>日</a:t>
            </a:r>
            <a:r>
              <a:rPr lang="en-US" altLang="zh-CN" dirty="0">
                <a:latin typeface="宋体" panose="02010600030101010101" pitchFamily="2" charset="-122"/>
                <a:ea typeface="宋体" panose="02010600030101010101" pitchFamily="2" charset="-122"/>
              </a:rPr>
              <a:t>4: 50</a:t>
            </a:r>
          </a:p>
          <a:p>
            <a:pPr algn="just"/>
            <a:r>
              <a:rPr lang="en-US" altLang="zh-CN" dirty="0">
                <a:latin typeface="宋体" panose="02010600030101010101" pitchFamily="2" charset="-122"/>
                <a:ea typeface="宋体" panose="02010600030101010101" pitchFamily="2" charset="-122"/>
              </a:rPr>
              <a:t>C. 6</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9</a:t>
            </a:r>
            <a:r>
              <a:rPr lang="zh-CN" altLang="en-US" dirty="0">
                <a:latin typeface="宋体" panose="02010600030101010101" pitchFamily="2" charset="-122"/>
                <a:ea typeface="宋体" panose="02010600030101010101" pitchFamily="2" charset="-122"/>
              </a:rPr>
              <a:t>日</a:t>
            </a:r>
            <a:r>
              <a:rPr lang="en-US" altLang="zh-CN" dirty="0">
                <a:latin typeface="宋体" panose="02010600030101010101" pitchFamily="2" charset="-122"/>
                <a:ea typeface="宋体" panose="02010600030101010101" pitchFamily="2" charset="-122"/>
              </a:rPr>
              <a:t>16</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50        D. 12</a:t>
            </a:r>
            <a:r>
              <a:rPr lang="zh-CN" altLang="en-US" dirty="0">
                <a:latin typeface="宋体" panose="02010600030101010101" pitchFamily="2" charset="-122"/>
                <a:ea typeface="宋体" panose="02010600030101010101" pitchFamily="2" charset="-122"/>
              </a:rPr>
              <a:t>月</a:t>
            </a:r>
            <a:r>
              <a:rPr lang="en-US" altLang="zh-CN" dirty="0">
                <a:latin typeface="宋体" panose="02010600030101010101" pitchFamily="2" charset="-122"/>
                <a:ea typeface="宋体" panose="02010600030101010101" pitchFamily="2" charset="-122"/>
              </a:rPr>
              <a:t>9</a:t>
            </a:r>
            <a:r>
              <a:rPr lang="zh-CN" altLang="en-US" dirty="0">
                <a:latin typeface="宋体" panose="02010600030101010101" pitchFamily="2" charset="-122"/>
                <a:ea typeface="宋体" panose="02010600030101010101" pitchFamily="2" charset="-122"/>
              </a:rPr>
              <a:t>日</a:t>
            </a:r>
            <a:r>
              <a:rPr lang="en-US" altLang="zh-CN" dirty="0">
                <a:latin typeface="宋体" panose="02010600030101010101" pitchFamily="2" charset="-122"/>
                <a:ea typeface="宋体" panose="02010600030101010101" pitchFamily="2" charset="-122"/>
              </a:rPr>
              <a:t>16</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50</a:t>
            </a:r>
          </a:p>
          <a:p>
            <a:pPr algn="just"/>
            <a:endParaRPr lang="en-US" altLang="zh-CN" dirty="0">
              <a:latin typeface="宋体" panose="02010600030101010101" pitchFamily="2" charset="-122"/>
              <a:ea typeface="宋体" panose="02010600030101010101" pitchFamily="2" charset="-122"/>
            </a:endParaRPr>
          </a:p>
        </p:txBody>
      </p:sp>
      <p:pic>
        <p:nvPicPr>
          <p:cNvPr id="6" name="图片 5">
            <a:extLst>
              <a:ext uri="{FF2B5EF4-FFF2-40B4-BE49-F238E27FC236}">
                <a16:creationId xmlns:a16="http://schemas.microsoft.com/office/drawing/2014/main" id="{C28030A4-AA90-49B1-8F81-509A53412B8B}"/>
              </a:ext>
            </a:extLst>
          </p:cNvPr>
          <p:cNvPicPr>
            <a:picLocks noChangeAspect="1"/>
          </p:cNvPicPr>
          <p:nvPr/>
        </p:nvPicPr>
        <p:blipFill>
          <a:blip r:embed="rId2"/>
          <a:stretch>
            <a:fillRect/>
          </a:stretch>
        </p:blipFill>
        <p:spPr>
          <a:xfrm>
            <a:off x="6379335" y="697270"/>
            <a:ext cx="2704564" cy="3076691"/>
          </a:xfrm>
          <a:prstGeom prst="rect">
            <a:avLst/>
          </a:prstGeom>
        </p:spPr>
      </p:pic>
      <p:sp>
        <p:nvSpPr>
          <p:cNvPr id="2" name="文本框 1">
            <a:extLst>
              <a:ext uri="{FF2B5EF4-FFF2-40B4-BE49-F238E27FC236}">
                <a16:creationId xmlns:a16="http://schemas.microsoft.com/office/drawing/2014/main" id="{6BE3C520-17D6-4BEC-B9CA-AEA839FC54F0}"/>
              </a:ext>
            </a:extLst>
          </p:cNvPr>
          <p:cNvSpPr txBox="1"/>
          <p:nvPr/>
        </p:nvSpPr>
        <p:spPr>
          <a:xfrm>
            <a:off x="154546" y="3389152"/>
            <a:ext cx="8066016" cy="1292662"/>
          </a:xfrm>
          <a:prstGeom prst="rect">
            <a:avLst/>
          </a:prstGeom>
          <a:noFill/>
        </p:spPr>
        <p:txBody>
          <a:bodyPr wrap="square" rtlCol="0">
            <a:spAutoFit/>
          </a:bodyPr>
          <a:lstStyle/>
          <a:p>
            <a:r>
              <a:rPr lang="en-US" altLang="zh-CN" dirty="0">
                <a:solidFill>
                  <a:srgbClr val="FF0000"/>
                </a:solidFill>
              </a:rPr>
              <a:t>A</a:t>
            </a:r>
          </a:p>
          <a:p>
            <a:r>
              <a:rPr lang="zh-CN" altLang="en-US" sz="2000" dirty="0">
                <a:latin typeface="华文楷体" panose="02010600040101010101" pitchFamily="2" charset="-122"/>
                <a:ea typeface="华文楷体" panose="02010600040101010101" pitchFamily="2" charset="-122"/>
              </a:rPr>
              <a:t>山东所在时区为东八区，与开罗（东二区）相差</a:t>
            </a:r>
            <a:r>
              <a:rPr lang="en-US" altLang="zh-CN" sz="2000" dirty="0">
                <a:latin typeface="华文楷体" panose="02010600040101010101" pitchFamily="2" charset="-122"/>
                <a:ea typeface="华文楷体" panose="02010600040101010101" pitchFamily="2" charset="-122"/>
              </a:rPr>
              <a:t>6</a:t>
            </a:r>
            <a:r>
              <a:rPr lang="zh-CN" altLang="en-US" sz="2000" dirty="0">
                <a:latin typeface="华文楷体" panose="02010600040101010101" pitchFamily="2" charset="-122"/>
                <a:ea typeface="华文楷体" panose="02010600040101010101" pitchFamily="2" charset="-122"/>
              </a:rPr>
              <a:t>小时，且东八区位于东二区以东，所以照片拍摄时山东</a:t>
            </a:r>
            <a:r>
              <a:rPr lang="en-US" altLang="zh-CN" sz="2000" dirty="0">
                <a:latin typeface="华文楷体" panose="02010600040101010101" pitchFamily="2" charset="-122"/>
                <a:ea typeface="华文楷体" panose="02010600040101010101" pitchFamily="2" charset="-122"/>
              </a:rPr>
              <a:t>4:50</a:t>
            </a:r>
            <a:r>
              <a:rPr lang="zh-CN" altLang="en-US" sz="2000" dirty="0">
                <a:latin typeface="华文楷体" panose="02010600040101010101" pitchFamily="2" charset="-122"/>
                <a:ea typeface="华文楷体" panose="02010600040101010101" pitchFamily="2" charset="-122"/>
              </a:rPr>
              <a:t>。该图太阳高度较低，且日出时间为</a:t>
            </a:r>
            <a:r>
              <a:rPr lang="en-US" altLang="zh-CN" sz="2000" dirty="0">
                <a:latin typeface="华文楷体" panose="02010600040101010101" pitchFamily="2" charset="-122"/>
                <a:ea typeface="华文楷体" panose="02010600040101010101" pitchFamily="2" charset="-122"/>
              </a:rPr>
              <a:t>4:50</a:t>
            </a:r>
            <a:r>
              <a:rPr lang="zh-CN" altLang="en-US" sz="2000" dirty="0">
                <a:latin typeface="华文楷体" panose="02010600040101010101" pitchFamily="2" charset="-122"/>
                <a:ea typeface="华文楷体" panose="02010600040101010101" pitchFamily="2" charset="-122"/>
              </a:rPr>
              <a:t>，是日出不久，所以该日昼长大于夜长，为当地夏半年。</a:t>
            </a:r>
          </a:p>
        </p:txBody>
      </p:sp>
    </p:spTree>
    <p:extLst>
      <p:ext uri="{BB962C8B-B14F-4D97-AF65-F5344CB8AC3E}">
        <p14:creationId xmlns:p14="http://schemas.microsoft.com/office/powerpoint/2010/main" val="236066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F1668AA1-1F60-4BB5-B613-B2BFDC48353F}"/>
              </a:ext>
            </a:extLst>
          </p:cNvPr>
          <p:cNvSpPr>
            <a:spLocks noGrp="1"/>
          </p:cNvSpPr>
          <p:nvPr>
            <p:ph type="title"/>
          </p:nvPr>
        </p:nvSpPr>
        <p:spPr>
          <a:xfrm>
            <a:off x="502412" y="332467"/>
            <a:ext cx="8139178" cy="331514"/>
          </a:xfrm>
        </p:spPr>
        <p:txBody>
          <a:bodyPr>
            <a:normAutofit fontScale="90000"/>
          </a:bodyPr>
          <a:lstStyle/>
          <a:p>
            <a:r>
              <a:rPr lang="zh-CN" altLang="en-US" dirty="0"/>
              <a:t>典型例题讲解（综合练习）</a:t>
            </a:r>
          </a:p>
        </p:txBody>
      </p:sp>
      <p:sp>
        <p:nvSpPr>
          <p:cNvPr id="5" name="矩形 4">
            <a:extLst>
              <a:ext uri="{FF2B5EF4-FFF2-40B4-BE49-F238E27FC236}">
                <a16:creationId xmlns:a16="http://schemas.microsoft.com/office/drawing/2014/main" id="{618833FD-16CA-4ED3-8A13-9254ACF33583}"/>
              </a:ext>
            </a:extLst>
          </p:cNvPr>
          <p:cNvSpPr/>
          <p:nvPr/>
        </p:nvSpPr>
        <p:spPr>
          <a:xfrm>
            <a:off x="154546" y="773438"/>
            <a:ext cx="6074536" cy="2708434"/>
          </a:xfrm>
          <a:prstGeom prst="rect">
            <a:avLst/>
          </a:prstGeom>
        </p:spPr>
        <p:txBody>
          <a:bodyPr wrap="square">
            <a:spAutoFit/>
          </a:bodyPr>
          <a:lstStyle/>
          <a:p>
            <a:pPr algn="just"/>
            <a:r>
              <a:rPr lang="zh-CN" altLang="en-US" sz="2000" dirty="0">
                <a:latin typeface="华文楷体" panose="02010600040101010101" pitchFamily="2" charset="-122"/>
                <a:ea typeface="华文楷体" panose="02010600040101010101" pitchFamily="2" charset="-122"/>
              </a:rPr>
              <a:t>某日，到开罗（东二区）旅游的小明在当地时间</a:t>
            </a:r>
            <a:r>
              <a:rPr lang="en-US" altLang="zh-CN" sz="2000" dirty="0">
                <a:latin typeface="华文楷体" panose="02010600040101010101" pitchFamily="2" charset="-122"/>
                <a:ea typeface="华文楷体" panose="02010600040101010101" pitchFamily="2" charset="-122"/>
              </a:rPr>
              <a:t>22</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50</a:t>
            </a:r>
            <a:r>
              <a:rPr lang="zh-CN" altLang="en-US" sz="2000" dirty="0">
                <a:latin typeface="华文楷体" panose="02010600040101010101" pitchFamily="2" charset="-122"/>
                <a:ea typeface="华文楷体" panose="02010600040101010101" pitchFamily="2" charset="-122"/>
              </a:rPr>
              <a:t>收到同学在山东青岛拍摄后立即传来的照片（如图：青岛著名的“石老人”日出景观）。略去网络传输时间，结合图文资料，完成下列各题。</a:t>
            </a:r>
            <a:endParaRPr lang="en-US" altLang="zh-CN" sz="2000" dirty="0">
              <a:latin typeface="华文楷体" panose="02010600040101010101" pitchFamily="2" charset="-122"/>
              <a:ea typeface="华文楷体" panose="02010600040101010101" pitchFamily="2" charset="-122"/>
            </a:endParaRPr>
          </a:p>
          <a:p>
            <a:pPr algn="just"/>
            <a:endParaRPr lang="en-US" altLang="zh-CN" dirty="0">
              <a:latin typeface="宋体" panose="02010600030101010101" pitchFamily="2" charset="-122"/>
              <a:ea typeface="宋体" panose="02010600030101010101" pitchFamily="2" charset="-122"/>
            </a:endParaRPr>
          </a:p>
          <a:p>
            <a:pPr algn="just"/>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小明在开罗游玩了一个星期，回到青岛后，也想在同一地点同一时刻拍摄同样景象的照片（不考虑天气状况），那么，拍摄日期可以选择在</a:t>
            </a:r>
            <a:r>
              <a:rPr lang="zh-CN" altLang="en-US" u="sng"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（写日期），并说明理由。</a:t>
            </a:r>
          </a:p>
        </p:txBody>
      </p:sp>
      <p:pic>
        <p:nvPicPr>
          <p:cNvPr id="6" name="图片 5">
            <a:extLst>
              <a:ext uri="{FF2B5EF4-FFF2-40B4-BE49-F238E27FC236}">
                <a16:creationId xmlns:a16="http://schemas.microsoft.com/office/drawing/2014/main" id="{C28030A4-AA90-49B1-8F81-509A53412B8B}"/>
              </a:ext>
            </a:extLst>
          </p:cNvPr>
          <p:cNvPicPr>
            <a:picLocks noChangeAspect="1"/>
          </p:cNvPicPr>
          <p:nvPr/>
        </p:nvPicPr>
        <p:blipFill>
          <a:blip r:embed="rId2"/>
          <a:stretch>
            <a:fillRect/>
          </a:stretch>
        </p:blipFill>
        <p:spPr>
          <a:xfrm>
            <a:off x="6379335" y="697270"/>
            <a:ext cx="2704564" cy="3076691"/>
          </a:xfrm>
          <a:prstGeom prst="rect">
            <a:avLst/>
          </a:prstGeom>
        </p:spPr>
      </p:pic>
      <p:sp>
        <p:nvSpPr>
          <p:cNvPr id="7" name="文本框 6">
            <a:extLst>
              <a:ext uri="{FF2B5EF4-FFF2-40B4-BE49-F238E27FC236}">
                <a16:creationId xmlns:a16="http://schemas.microsoft.com/office/drawing/2014/main" id="{C014E635-EE19-464B-9879-A8A571246DDF}"/>
              </a:ext>
            </a:extLst>
          </p:cNvPr>
          <p:cNvSpPr txBox="1"/>
          <p:nvPr/>
        </p:nvSpPr>
        <p:spPr>
          <a:xfrm>
            <a:off x="196491" y="3548543"/>
            <a:ext cx="8066016" cy="984885"/>
          </a:xfrm>
          <a:prstGeom prst="rect">
            <a:avLst/>
          </a:prstGeom>
          <a:noFill/>
        </p:spPr>
        <p:txBody>
          <a:bodyPr wrap="square" rtlCol="0">
            <a:spAutoFit/>
          </a:bodyPr>
          <a:lstStyle/>
          <a:p>
            <a:r>
              <a:rPr lang="en-US" altLang="zh-CN" dirty="0">
                <a:solidFill>
                  <a:srgbClr val="FF0000"/>
                </a:solidFill>
              </a:rPr>
              <a:t>7</a:t>
            </a:r>
            <a:r>
              <a:rPr lang="zh-CN" altLang="en-US" dirty="0">
                <a:solidFill>
                  <a:srgbClr val="FF0000"/>
                </a:solidFill>
              </a:rPr>
              <a:t>月</a:t>
            </a:r>
            <a:r>
              <a:rPr lang="en-US" altLang="zh-CN" dirty="0">
                <a:solidFill>
                  <a:srgbClr val="FF0000"/>
                </a:solidFill>
              </a:rPr>
              <a:t>6</a:t>
            </a:r>
            <a:r>
              <a:rPr lang="zh-CN" altLang="en-US" dirty="0">
                <a:solidFill>
                  <a:srgbClr val="FF0000"/>
                </a:solidFill>
              </a:rPr>
              <a:t>日</a:t>
            </a:r>
            <a:endParaRPr lang="en-US" altLang="zh-CN" dirty="0">
              <a:solidFill>
                <a:srgbClr val="FF0000"/>
              </a:solidFill>
            </a:endParaRPr>
          </a:p>
          <a:p>
            <a:r>
              <a:rPr lang="zh-CN" altLang="en-US" sz="2000" dirty="0">
                <a:latin typeface="华文楷体" panose="02010600040101010101" pitchFamily="2" charset="-122"/>
                <a:ea typeface="华文楷体" panose="02010600040101010101" pitchFamily="2" charset="-122"/>
              </a:rPr>
              <a:t>因为同样时间、地点、景象的照片必须与拍摄当日太阳直射点位于同一纬度，即与拍摄当日</a:t>
            </a:r>
            <a:r>
              <a:rPr lang="en-US" altLang="zh-CN" sz="2000" dirty="0">
                <a:latin typeface="华文楷体" panose="02010600040101010101" pitchFamily="2" charset="-122"/>
                <a:ea typeface="华文楷体" panose="02010600040101010101" pitchFamily="2" charset="-122"/>
              </a:rPr>
              <a:t>6</a:t>
            </a:r>
            <a:r>
              <a:rPr lang="zh-CN" altLang="en-US" sz="2000" dirty="0">
                <a:latin typeface="华文楷体" panose="02010600040101010101" pitchFamily="2" charset="-122"/>
                <a:ea typeface="华文楷体" panose="02010600040101010101" pitchFamily="2" charset="-122"/>
              </a:rPr>
              <a:t>月</a:t>
            </a:r>
            <a:r>
              <a:rPr lang="en-US" altLang="zh-CN" sz="2000" dirty="0">
                <a:latin typeface="华文楷体" panose="02010600040101010101" pitchFamily="2" charset="-122"/>
                <a:ea typeface="华文楷体" panose="02010600040101010101" pitchFamily="2" charset="-122"/>
              </a:rPr>
              <a:t>8</a:t>
            </a:r>
            <a:r>
              <a:rPr lang="zh-CN" altLang="en-US" sz="2000" dirty="0">
                <a:latin typeface="华文楷体" panose="02010600040101010101" pitchFamily="2" charset="-122"/>
                <a:ea typeface="华文楷体" panose="02010600040101010101" pitchFamily="2" charset="-122"/>
              </a:rPr>
              <a:t>日距离夏至日时间间隔相同。</a:t>
            </a:r>
          </a:p>
        </p:txBody>
      </p:sp>
    </p:spTree>
    <p:extLst>
      <p:ext uri="{BB962C8B-B14F-4D97-AF65-F5344CB8AC3E}">
        <p14:creationId xmlns:p14="http://schemas.microsoft.com/office/powerpoint/2010/main" val="320036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A7B14E-94A7-44DF-AC81-82BF248F7F7F}"/>
              </a:ext>
            </a:extLst>
          </p:cNvPr>
          <p:cNvSpPr>
            <a:spLocks noGrp="1"/>
          </p:cNvSpPr>
          <p:nvPr>
            <p:ph type="title"/>
          </p:nvPr>
        </p:nvSpPr>
        <p:spPr/>
        <p:txBody>
          <a:bodyPr>
            <a:normAutofit fontScale="90000"/>
          </a:bodyPr>
          <a:lstStyle/>
          <a:p>
            <a:r>
              <a:rPr lang="zh-CN" altLang="en-US" dirty="0"/>
              <a:t>方法归纳</a:t>
            </a:r>
          </a:p>
        </p:txBody>
      </p:sp>
      <p:sp>
        <p:nvSpPr>
          <p:cNvPr id="3" name="内容占位符 2">
            <a:extLst>
              <a:ext uri="{FF2B5EF4-FFF2-40B4-BE49-F238E27FC236}">
                <a16:creationId xmlns:a16="http://schemas.microsoft.com/office/drawing/2014/main" id="{BAC4B3C3-2D5E-4C2B-800A-2BD523103762}"/>
              </a:ext>
            </a:extLst>
          </p:cNvPr>
          <p:cNvSpPr>
            <a:spLocks noGrp="1"/>
          </p:cNvSpPr>
          <p:nvPr>
            <p:ph idx="1"/>
          </p:nvPr>
        </p:nvSpPr>
        <p:spPr/>
        <p:txBody>
          <a:bodyPr/>
          <a:lstStyle/>
          <a:p>
            <a:r>
              <a:rPr lang="zh-CN" altLang="en-US" sz="1800" dirty="0">
                <a:latin typeface="华文楷体" panose="02010600040101010101" pitchFamily="2" charset="-122"/>
                <a:ea typeface="华文楷体" panose="02010600040101010101" pitchFamily="2" charset="-122"/>
              </a:rPr>
              <a:t>昼夜长短变化问题</a:t>
            </a:r>
            <a:endParaRPr lang="en-US" altLang="zh-CN" sz="1800" dirty="0">
              <a:latin typeface="华文楷体" panose="02010600040101010101" pitchFamily="2" charset="-122"/>
              <a:ea typeface="华文楷体" panose="02010600040101010101" pitchFamily="2" charset="-122"/>
            </a:endParaRPr>
          </a:p>
          <a:p>
            <a:pPr marL="0" indent="0">
              <a:buNone/>
            </a:pPr>
            <a:r>
              <a:rPr lang="en-US" altLang="zh-CN" sz="1800" dirty="0">
                <a:latin typeface="华文楷体" panose="02010600040101010101" pitchFamily="2" charset="-122"/>
                <a:ea typeface="华文楷体" panose="02010600040101010101" pitchFamily="2" charset="-122"/>
              </a:rPr>
              <a:t>1.</a:t>
            </a:r>
            <a:r>
              <a:rPr lang="zh-CN" altLang="en-US" sz="1800" dirty="0">
                <a:latin typeface="华文楷体" panose="02010600040101010101" pitchFamily="2" charset="-122"/>
                <a:ea typeface="华文楷体" panose="02010600040101010101" pitchFamily="2" charset="-122"/>
              </a:rPr>
              <a:t>太阳直射点所在半球，昼长夜短</a:t>
            </a:r>
            <a:endParaRPr lang="en-US" altLang="zh-CN" sz="1800" dirty="0">
              <a:latin typeface="华文楷体" panose="02010600040101010101" pitchFamily="2" charset="-122"/>
              <a:ea typeface="华文楷体" panose="02010600040101010101" pitchFamily="2" charset="-122"/>
            </a:endParaRPr>
          </a:p>
          <a:p>
            <a:pPr marL="0" indent="0">
              <a:buNone/>
            </a:pPr>
            <a:r>
              <a:rPr lang="en-US" altLang="zh-CN" sz="1800" dirty="0">
                <a:latin typeface="华文楷体" panose="02010600040101010101" pitchFamily="2" charset="-122"/>
                <a:ea typeface="华文楷体" panose="02010600040101010101" pitchFamily="2" charset="-122"/>
              </a:rPr>
              <a:t>2.</a:t>
            </a:r>
            <a:r>
              <a:rPr lang="zh-CN" altLang="en-US" sz="1800" dirty="0">
                <a:latin typeface="华文楷体" panose="02010600040101010101" pitchFamily="2" charset="-122"/>
                <a:ea typeface="华文楷体" panose="02010600040101010101" pitchFamily="2" charset="-122"/>
              </a:rPr>
              <a:t>利用地方时日出日落时间判断</a:t>
            </a:r>
            <a:endParaRPr lang="en-US" altLang="zh-CN" sz="1800" dirty="0">
              <a:latin typeface="华文楷体" panose="02010600040101010101" pitchFamily="2" charset="-122"/>
              <a:ea typeface="华文楷体" panose="02010600040101010101" pitchFamily="2" charset="-122"/>
            </a:endParaRPr>
          </a:p>
          <a:p>
            <a:pPr marL="0" indent="0">
              <a:buNone/>
            </a:pPr>
            <a:r>
              <a:rPr lang="en-US" altLang="zh-CN" sz="1800" dirty="0">
                <a:latin typeface="华文楷体" panose="02010600040101010101" pitchFamily="2" charset="-122"/>
                <a:ea typeface="华文楷体" panose="02010600040101010101" pitchFamily="2" charset="-122"/>
              </a:rPr>
              <a:t>3.</a:t>
            </a:r>
            <a:r>
              <a:rPr lang="zh-CN" altLang="en-US" sz="1800" dirty="0">
                <a:latin typeface="华文楷体" panose="02010600040101010101" pitchFamily="2" charset="-122"/>
                <a:ea typeface="华文楷体" panose="02010600040101010101" pitchFamily="2" charset="-122"/>
              </a:rPr>
              <a:t>通过太阳直射点的回归运动轨迹推断晨昏线运动过程</a:t>
            </a:r>
            <a:endParaRPr lang="en-US" altLang="zh-CN" sz="1800" dirty="0">
              <a:latin typeface="华文楷体" panose="02010600040101010101" pitchFamily="2" charset="-122"/>
              <a:ea typeface="华文楷体" panose="02010600040101010101" pitchFamily="2" charset="-122"/>
            </a:endParaRPr>
          </a:p>
          <a:p>
            <a:r>
              <a:rPr lang="zh-CN" altLang="en-US" sz="1800" dirty="0">
                <a:latin typeface="华文楷体" panose="02010600040101010101" pitchFamily="2" charset="-122"/>
                <a:ea typeface="华文楷体" panose="02010600040101010101" pitchFamily="2" charset="-122"/>
              </a:rPr>
              <a:t>时间计算</a:t>
            </a:r>
            <a:endParaRPr lang="en-US" altLang="zh-CN" sz="1800" dirty="0">
              <a:latin typeface="华文楷体" panose="02010600040101010101" pitchFamily="2" charset="-122"/>
              <a:ea typeface="华文楷体" panose="02010600040101010101" pitchFamily="2" charset="-122"/>
            </a:endParaRPr>
          </a:p>
          <a:p>
            <a:pPr marL="0" indent="0">
              <a:buNone/>
            </a:pPr>
            <a:r>
              <a:rPr lang="en-US" altLang="zh-CN" sz="1800" dirty="0">
                <a:latin typeface="华文楷体" panose="02010600040101010101" pitchFamily="2" charset="-122"/>
                <a:ea typeface="华文楷体" panose="02010600040101010101" pitchFamily="2" charset="-122"/>
              </a:rPr>
              <a:t>1.</a:t>
            </a:r>
            <a:r>
              <a:rPr lang="zh-CN" altLang="en-US" sz="1800" dirty="0">
                <a:latin typeface="华文楷体" panose="02010600040101010101" pitchFamily="2" charset="-122"/>
                <a:ea typeface="华文楷体" panose="02010600040101010101" pitchFamily="2" charset="-122"/>
              </a:rPr>
              <a:t>确定可用作条件的已知地方时与经度（时区）</a:t>
            </a:r>
            <a:endParaRPr lang="en-US" altLang="zh-CN" sz="1800" dirty="0">
              <a:latin typeface="华文楷体" panose="02010600040101010101" pitchFamily="2" charset="-122"/>
              <a:ea typeface="华文楷体" panose="02010600040101010101" pitchFamily="2" charset="-122"/>
            </a:endParaRPr>
          </a:p>
          <a:p>
            <a:pPr marL="0" indent="0">
              <a:buNone/>
            </a:pPr>
            <a:r>
              <a:rPr lang="en-US" altLang="zh-CN" sz="1800" dirty="0">
                <a:latin typeface="华文楷体" panose="02010600040101010101" pitchFamily="2" charset="-122"/>
                <a:ea typeface="华文楷体" panose="02010600040101010101" pitchFamily="2" charset="-122"/>
              </a:rPr>
              <a:t>2.</a:t>
            </a:r>
            <a:r>
              <a:rPr lang="zh-CN" altLang="en-US" sz="1800" dirty="0">
                <a:latin typeface="华文楷体" panose="02010600040101010101" pitchFamily="2" charset="-122"/>
                <a:ea typeface="华文楷体" panose="02010600040101010101" pitchFamily="2" charset="-122"/>
              </a:rPr>
              <a:t>运用简图确定所求点与已知点的东西位置关系及经度差（时区差）</a:t>
            </a:r>
            <a:endParaRPr lang="en-US" altLang="zh-CN" sz="1800" dirty="0">
              <a:latin typeface="华文楷体" panose="02010600040101010101" pitchFamily="2" charset="-122"/>
              <a:ea typeface="华文楷体" panose="02010600040101010101" pitchFamily="2" charset="-122"/>
            </a:endParaRPr>
          </a:p>
          <a:p>
            <a:pPr marL="0" indent="0">
              <a:buNone/>
            </a:pPr>
            <a:endParaRPr lang="en-US" altLang="zh-CN" sz="1800" dirty="0">
              <a:latin typeface="华文楷体" panose="02010600040101010101" pitchFamily="2" charset="-122"/>
              <a:ea typeface="华文楷体" panose="02010600040101010101" pitchFamily="2" charset="-122"/>
            </a:endParaRPr>
          </a:p>
          <a:p>
            <a:endParaRPr lang="en-US" altLang="zh-CN" sz="1800" dirty="0">
              <a:latin typeface="华文楷体" panose="02010600040101010101" pitchFamily="2" charset="-122"/>
              <a:ea typeface="华文楷体" panose="02010600040101010101" pitchFamily="2" charset="-122"/>
            </a:endParaRPr>
          </a:p>
          <a:p>
            <a:endParaRPr lang="zh-CN" altLang="en-US" dirty="0"/>
          </a:p>
        </p:txBody>
      </p:sp>
      <p:sp>
        <p:nvSpPr>
          <p:cNvPr id="4" name="文本框 3">
            <a:extLst>
              <a:ext uri="{FF2B5EF4-FFF2-40B4-BE49-F238E27FC236}">
                <a16:creationId xmlns:a16="http://schemas.microsoft.com/office/drawing/2014/main" id="{B76607F5-1AB5-42E7-A915-56C0A93375D0}"/>
              </a:ext>
            </a:extLst>
          </p:cNvPr>
          <p:cNvSpPr txBox="1"/>
          <p:nvPr/>
        </p:nvSpPr>
        <p:spPr>
          <a:xfrm>
            <a:off x="2283719" y="328947"/>
            <a:ext cx="3672800" cy="338554"/>
          </a:xfrm>
          <a:prstGeom prst="rect">
            <a:avLst/>
          </a:prstGeom>
          <a:noFill/>
        </p:spPr>
        <p:txBody>
          <a:bodyPr wrap="none" rtlCol="0">
            <a:spAutoFit/>
          </a:bodyPr>
          <a:lstStyle/>
          <a:p>
            <a:r>
              <a:rPr lang="zh-CN" altLang="en-US" sz="1600" b="1" dirty="0">
                <a:latin typeface="+mn-ea"/>
                <a:ea typeface="+mn-ea"/>
              </a:rPr>
              <a:t>巧用简图，将抽象变具象；空间变平面</a:t>
            </a:r>
          </a:p>
        </p:txBody>
      </p:sp>
    </p:spTree>
    <p:extLst>
      <p:ext uri="{BB962C8B-B14F-4D97-AF65-F5344CB8AC3E}">
        <p14:creationId xmlns:p14="http://schemas.microsoft.com/office/powerpoint/2010/main" val="111319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47D67F-8D09-439F-8B31-6B97D78DE325}"/>
              </a:ext>
            </a:extLst>
          </p:cNvPr>
          <p:cNvSpPr>
            <a:spLocks noGrp="1"/>
          </p:cNvSpPr>
          <p:nvPr>
            <p:ph type="title"/>
          </p:nvPr>
        </p:nvSpPr>
        <p:spPr>
          <a:xfrm>
            <a:off x="464662" y="63899"/>
            <a:ext cx="8139178" cy="331514"/>
          </a:xfrm>
        </p:spPr>
        <p:txBody>
          <a:bodyPr>
            <a:normAutofit fontScale="90000"/>
          </a:bodyPr>
          <a:lstStyle/>
          <a:p>
            <a:r>
              <a:rPr lang="zh-CN" altLang="en-US" dirty="0"/>
              <a:t>迁移应用</a:t>
            </a:r>
          </a:p>
        </p:txBody>
      </p:sp>
      <p:sp>
        <p:nvSpPr>
          <p:cNvPr id="4" name="矩形 3">
            <a:extLst>
              <a:ext uri="{FF2B5EF4-FFF2-40B4-BE49-F238E27FC236}">
                <a16:creationId xmlns:a16="http://schemas.microsoft.com/office/drawing/2014/main" id="{8A0C60D3-E3D9-4760-B0E6-581AE4F50149}"/>
              </a:ext>
            </a:extLst>
          </p:cNvPr>
          <p:cNvSpPr/>
          <p:nvPr/>
        </p:nvSpPr>
        <p:spPr>
          <a:xfrm>
            <a:off x="83889" y="442754"/>
            <a:ext cx="9060111" cy="4636847"/>
          </a:xfrm>
          <a:prstGeom prst="rect">
            <a:avLst/>
          </a:prstGeom>
        </p:spPr>
        <p:txBody>
          <a:bodyPr wrap="square">
            <a:spAutoFit/>
          </a:bodyPr>
          <a:lstStyle/>
          <a:p>
            <a:pPr algn="just"/>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2019</a:t>
            </a:r>
            <a:r>
              <a:rPr lang="zh-CN" altLang="en-US" sz="2000" dirty="0">
                <a:latin typeface="华文楷体" panose="02010600040101010101" pitchFamily="2" charset="-122"/>
                <a:ea typeface="华文楷体" panose="02010600040101010101" pitchFamily="2" charset="-122"/>
              </a:rPr>
              <a:t>天津卷</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假期里，小明同学外出旅游。某日早晨小明拍摄了日出的照片，随即发到微信朋友圈。在天津（</a:t>
            </a:r>
            <a:r>
              <a:rPr lang="en-US" altLang="zh-CN" sz="2000" dirty="0">
                <a:latin typeface="华文楷体" panose="02010600040101010101" pitchFamily="2" charset="-122"/>
                <a:ea typeface="华文楷体" panose="02010600040101010101" pitchFamily="2" charset="-122"/>
              </a:rPr>
              <a:t>117°E</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39°N</a:t>
            </a:r>
            <a:r>
              <a:rPr lang="zh-CN" altLang="en-US" sz="2000" dirty="0">
                <a:latin typeface="华文楷体" panose="02010600040101010101" pitchFamily="2" charset="-122"/>
                <a:ea typeface="华文楷体" panose="02010600040101010101" pitchFamily="2" charset="-122"/>
              </a:rPr>
              <a:t>）的爸爸和在国外甲城市出差的妈妈马上做出了回复（如图）。结合图文材料，回答</a:t>
            </a:r>
            <a:r>
              <a:rPr lang="en-US" altLang="zh-CN" sz="2000" dirty="0">
                <a:latin typeface="华文楷体" panose="02010600040101010101" pitchFamily="2" charset="-122"/>
                <a:ea typeface="华文楷体" panose="02010600040101010101" pitchFamily="2" charset="-122"/>
              </a:rPr>
              <a:t>10</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11</a:t>
            </a:r>
            <a:r>
              <a:rPr lang="zh-CN" altLang="en-US" sz="2000" dirty="0">
                <a:latin typeface="华文楷体" panose="02010600040101010101" pitchFamily="2" charset="-122"/>
                <a:ea typeface="华文楷体" panose="02010600040101010101" pitchFamily="2" charset="-122"/>
              </a:rPr>
              <a:t>题。</a:t>
            </a:r>
          </a:p>
          <a:p>
            <a:pPr algn="just">
              <a:lnSpc>
                <a:spcPct val="150000"/>
              </a:lnSpc>
            </a:pPr>
            <a:r>
              <a:rPr lang="en-US" altLang="zh-CN" sz="2000" dirty="0">
                <a:latin typeface="宋体" panose="02010600030101010101" pitchFamily="2" charset="-122"/>
                <a:ea typeface="宋体" panose="02010600030101010101" pitchFamily="2" charset="-122"/>
              </a:rPr>
              <a:t>10.</a:t>
            </a:r>
            <a:r>
              <a:rPr lang="zh-CN" altLang="en-US" sz="2000" dirty="0">
                <a:latin typeface="宋体" panose="02010600030101010101" pitchFamily="2" charset="-122"/>
                <a:ea typeface="宋体" panose="02010600030101010101" pitchFamily="2" charset="-122"/>
              </a:rPr>
              <a:t>小明拍摄日出照片时所在的城市最可能是（　　）</a:t>
            </a:r>
          </a:p>
          <a:p>
            <a:pPr algn="just">
              <a:lnSpc>
                <a:spcPct val="150000"/>
              </a:lnSpc>
            </a:pP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．呼和浩特（</a:t>
            </a:r>
            <a:r>
              <a:rPr lang="en-US" altLang="zh-CN" sz="2000" dirty="0">
                <a:latin typeface="宋体" panose="02010600030101010101" pitchFamily="2" charset="-122"/>
                <a:ea typeface="宋体" panose="02010600030101010101" pitchFamily="2" charset="-122"/>
              </a:rPr>
              <a:t>112°E</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40°N</a:t>
            </a:r>
            <a:r>
              <a:rPr lang="zh-CN" altLang="en-US" sz="2000" dirty="0">
                <a:latin typeface="宋体" panose="02010600030101010101" pitchFamily="2" charset="-122"/>
                <a:ea typeface="宋体" panose="02010600030101010101" pitchFamily="2" charset="-122"/>
              </a:rPr>
              <a:t>）	</a:t>
            </a:r>
            <a:endParaRPr lang="en-US" altLang="zh-CN" sz="2000" dirty="0">
              <a:latin typeface="宋体" panose="02010600030101010101" pitchFamily="2" charset="-122"/>
              <a:ea typeface="宋体" panose="02010600030101010101" pitchFamily="2" charset="-122"/>
            </a:endParaRPr>
          </a:p>
          <a:p>
            <a:pPr algn="just">
              <a:lnSpc>
                <a:spcPct val="150000"/>
              </a:lnSpc>
            </a:pP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．兰州（</a:t>
            </a:r>
            <a:r>
              <a:rPr lang="en-US" altLang="zh-CN" sz="2000" dirty="0">
                <a:latin typeface="宋体" panose="02010600030101010101" pitchFamily="2" charset="-122"/>
                <a:ea typeface="宋体" panose="02010600030101010101" pitchFamily="2" charset="-122"/>
              </a:rPr>
              <a:t>104°E</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36°N</a:t>
            </a:r>
            <a:r>
              <a:rPr lang="zh-CN" altLang="en-US" sz="2000" dirty="0">
                <a:latin typeface="宋体" panose="02010600030101010101" pitchFamily="2" charset="-122"/>
                <a:ea typeface="宋体" panose="02010600030101010101" pitchFamily="2" charset="-122"/>
              </a:rPr>
              <a:t>）	</a:t>
            </a:r>
          </a:p>
          <a:p>
            <a:pPr algn="just">
              <a:lnSpc>
                <a:spcPct val="150000"/>
              </a:lnSpc>
            </a:pPr>
            <a:r>
              <a:rPr lang="en-US" altLang="zh-CN" sz="2000" dirty="0">
                <a:latin typeface="宋体" panose="02010600030101010101" pitchFamily="2" charset="-122"/>
                <a:ea typeface="宋体" panose="02010600030101010101" pitchFamily="2" charset="-122"/>
              </a:rPr>
              <a:t>C</a:t>
            </a:r>
            <a:r>
              <a:rPr lang="zh-CN" altLang="en-US" sz="2000" dirty="0">
                <a:latin typeface="宋体" panose="02010600030101010101" pitchFamily="2" charset="-122"/>
                <a:ea typeface="宋体" panose="02010600030101010101" pitchFamily="2" charset="-122"/>
              </a:rPr>
              <a:t>．杭州（</a:t>
            </a:r>
            <a:r>
              <a:rPr lang="en-US" altLang="zh-CN" sz="2000" dirty="0">
                <a:latin typeface="宋体" panose="02010600030101010101" pitchFamily="2" charset="-122"/>
                <a:ea typeface="宋体" panose="02010600030101010101" pitchFamily="2" charset="-122"/>
              </a:rPr>
              <a:t>120°E</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30°N</a:t>
            </a:r>
            <a:r>
              <a:rPr lang="zh-CN" altLang="en-US" sz="2000" dirty="0">
                <a:latin typeface="宋体" panose="02010600030101010101" pitchFamily="2" charset="-122"/>
                <a:ea typeface="宋体" panose="02010600030101010101" pitchFamily="2" charset="-122"/>
              </a:rPr>
              <a:t>）	</a:t>
            </a:r>
            <a:endParaRPr lang="en-US" altLang="zh-CN" sz="2000" dirty="0">
              <a:latin typeface="宋体" panose="02010600030101010101" pitchFamily="2" charset="-122"/>
              <a:ea typeface="宋体" panose="02010600030101010101" pitchFamily="2" charset="-122"/>
            </a:endParaRPr>
          </a:p>
          <a:p>
            <a:pPr algn="just">
              <a:lnSpc>
                <a:spcPct val="150000"/>
              </a:lnSpc>
            </a:pPr>
            <a:r>
              <a:rPr lang="en-US" altLang="zh-CN" sz="2000" dirty="0">
                <a:latin typeface="宋体" panose="02010600030101010101" pitchFamily="2" charset="-122"/>
                <a:ea typeface="宋体" panose="02010600030101010101" pitchFamily="2" charset="-122"/>
              </a:rPr>
              <a:t>D</a:t>
            </a:r>
            <a:r>
              <a:rPr lang="zh-CN" altLang="en-US" sz="2000" dirty="0">
                <a:latin typeface="宋体" panose="02010600030101010101" pitchFamily="2" charset="-122"/>
                <a:ea typeface="宋体" panose="02010600030101010101" pitchFamily="2" charset="-122"/>
              </a:rPr>
              <a:t>．南宁（</a:t>
            </a:r>
            <a:r>
              <a:rPr lang="en-US" altLang="zh-CN" sz="2000" dirty="0">
                <a:latin typeface="宋体" panose="02010600030101010101" pitchFamily="2" charset="-122"/>
                <a:ea typeface="宋体" panose="02010600030101010101" pitchFamily="2" charset="-122"/>
              </a:rPr>
              <a:t>108°E</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23°N</a:t>
            </a:r>
            <a:r>
              <a:rPr lang="zh-CN" altLang="en-US" sz="2000" dirty="0">
                <a:latin typeface="宋体" panose="02010600030101010101" pitchFamily="2" charset="-122"/>
                <a:ea typeface="宋体" panose="02010600030101010101" pitchFamily="2" charset="-122"/>
              </a:rPr>
              <a:t>）</a:t>
            </a:r>
          </a:p>
          <a:p>
            <a:pPr algn="just">
              <a:lnSpc>
                <a:spcPct val="150000"/>
              </a:lnSpc>
            </a:pPr>
            <a:r>
              <a:rPr lang="en-US" altLang="zh-CN" sz="2000" dirty="0">
                <a:latin typeface="宋体" panose="02010600030101010101" pitchFamily="2" charset="-122"/>
                <a:ea typeface="宋体" panose="02010600030101010101" pitchFamily="2" charset="-122"/>
              </a:rPr>
              <a:t>11.</a:t>
            </a:r>
            <a:r>
              <a:rPr lang="zh-CN" altLang="en-US" sz="2000" dirty="0">
                <a:latin typeface="宋体" panose="02010600030101010101" pitchFamily="2" charset="-122"/>
                <a:ea typeface="宋体" panose="02010600030101010101" pitchFamily="2" charset="-122"/>
              </a:rPr>
              <a:t>据图文信息，可以推测出甲城市的（　　）</a:t>
            </a:r>
          </a:p>
          <a:p>
            <a:pPr algn="just">
              <a:lnSpc>
                <a:spcPct val="150000"/>
              </a:lnSpc>
            </a:pP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．纬度位置	</a:t>
            </a:r>
            <a:r>
              <a:rPr lang="en-US" altLang="zh-CN" sz="2000" dirty="0">
                <a:latin typeface="宋体" panose="02010600030101010101" pitchFamily="2" charset="-122"/>
                <a:ea typeface="宋体" panose="02010600030101010101" pitchFamily="2" charset="-122"/>
              </a:rPr>
              <a:t>       B</a:t>
            </a:r>
            <a:r>
              <a:rPr lang="zh-CN" altLang="en-US" sz="2000" dirty="0">
                <a:latin typeface="宋体" panose="02010600030101010101" pitchFamily="2" charset="-122"/>
                <a:ea typeface="宋体" panose="02010600030101010101" pitchFamily="2" charset="-122"/>
              </a:rPr>
              <a:t>．经度位置	</a:t>
            </a:r>
          </a:p>
          <a:p>
            <a:pPr algn="just">
              <a:lnSpc>
                <a:spcPct val="150000"/>
              </a:lnSpc>
            </a:pPr>
            <a:r>
              <a:rPr lang="en-US" altLang="zh-CN" sz="2000" dirty="0">
                <a:latin typeface="宋体" panose="02010600030101010101" pitchFamily="2" charset="-122"/>
                <a:ea typeface="宋体" panose="02010600030101010101" pitchFamily="2" charset="-122"/>
              </a:rPr>
              <a:t>C</a:t>
            </a:r>
            <a:r>
              <a:rPr lang="zh-CN" altLang="en-US" sz="2000" dirty="0">
                <a:latin typeface="宋体" panose="02010600030101010101" pitchFamily="2" charset="-122"/>
                <a:ea typeface="宋体" panose="02010600030101010101" pitchFamily="2" charset="-122"/>
              </a:rPr>
              <a:t>．当天日落的方向	</a:t>
            </a:r>
            <a:r>
              <a:rPr lang="en-US" altLang="zh-CN" sz="2000" dirty="0">
                <a:latin typeface="宋体" panose="02010600030101010101" pitchFamily="2" charset="-122"/>
                <a:ea typeface="宋体" panose="02010600030101010101" pitchFamily="2" charset="-122"/>
              </a:rPr>
              <a:t>D</a:t>
            </a:r>
            <a:r>
              <a:rPr lang="zh-CN" altLang="en-US" sz="2000" dirty="0">
                <a:latin typeface="宋体" panose="02010600030101010101" pitchFamily="2" charset="-122"/>
                <a:ea typeface="宋体" panose="02010600030101010101" pitchFamily="2" charset="-122"/>
              </a:rPr>
              <a:t>．当日正午太阳高度</a:t>
            </a:r>
          </a:p>
        </p:txBody>
      </p:sp>
      <p:pic>
        <p:nvPicPr>
          <p:cNvPr id="9" name="图片 8">
            <a:extLst>
              <a:ext uri="{FF2B5EF4-FFF2-40B4-BE49-F238E27FC236}">
                <a16:creationId xmlns:a16="http://schemas.microsoft.com/office/drawing/2014/main" id="{36763989-866D-43BB-8575-C2D462CE21B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54000" y="1407101"/>
            <a:ext cx="2794893" cy="3293645"/>
          </a:xfrm>
          <a:prstGeom prst="rect">
            <a:avLst/>
          </a:prstGeom>
        </p:spPr>
      </p:pic>
    </p:spTree>
    <p:extLst>
      <p:ext uri="{BB962C8B-B14F-4D97-AF65-F5344CB8AC3E}">
        <p14:creationId xmlns:p14="http://schemas.microsoft.com/office/powerpoint/2010/main" val="3711190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4B67A0-BD8B-49C3-AA84-6ED064B8AE3E}"/>
              </a:ext>
            </a:extLst>
          </p:cNvPr>
          <p:cNvSpPr>
            <a:spLocks noGrp="1"/>
          </p:cNvSpPr>
          <p:nvPr>
            <p:ph type="title"/>
          </p:nvPr>
        </p:nvSpPr>
        <p:spPr/>
        <p:txBody>
          <a:bodyPr>
            <a:normAutofit fontScale="90000"/>
          </a:bodyPr>
          <a:lstStyle/>
          <a:p>
            <a:r>
              <a:rPr lang="zh-CN" altLang="en-US" dirty="0"/>
              <a:t>高考试题再现</a:t>
            </a:r>
          </a:p>
        </p:txBody>
      </p:sp>
      <p:sp>
        <p:nvSpPr>
          <p:cNvPr id="4" name="矩形 3">
            <a:extLst>
              <a:ext uri="{FF2B5EF4-FFF2-40B4-BE49-F238E27FC236}">
                <a16:creationId xmlns:a16="http://schemas.microsoft.com/office/drawing/2014/main" id="{DAD84638-B2C2-4C5D-A995-67DE2554A5F7}"/>
              </a:ext>
            </a:extLst>
          </p:cNvPr>
          <p:cNvSpPr/>
          <p:nvPr/>
        </p:nvSpPr>
        <p:spPr>
          <a:xfrm>
            <a:off x="151004" y="863835"/>
            <a:ext cx="8490586" cy="2246769"/>
          </a:xfrm>
          <a:prstGeom prst="rect">
            <a:avLst/>
          </a:prstGeom>
        </p:spPr>
        <p:txBody>
          <a:bodyPr wrap="square">
            <a:spAutoFit/>
          </a:bodyPr>
          <a:lstStyle/>
          <a:p>
            <a:r>
              <a:rPr lang="zh-CN" altLang="en-US" dirty="0"/>
              <a:t> </a:t>
            </a:r>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2014</a:t>
            </a:r>
            <a:r>
              <a:rPr lang="zh-CN" altLang="en-US" sz="2000" dirty="0">
                <a:latin typeface="华文楷体" panose="02010600040101010101" pitchFamily="2" charset="-122"/>
                <a:ea typeface="华文楷体" panose="02010600040101010101" pitchFamily="2" charset="-122"/>
              </a:rPr>
              <a:t>北京卷）北京时间</a:t>
            </a:r>
            <a:r>
              <a:rPr lang="en-US" altLang="zh-CN" sz="2000" dirty="0">
                <a:latin typeface="华文楷体" panose="02010600040101010101" pitchFamily="2" charset="-122"/>
                <a:ea typeface="华文楷体" panose="02010600040101010101" pitchFamily="2" charset="-122"/>
              </a:rPr>
              <a:t>2013</a:t>
            </a:r>
            <a:r>
              <a:rPr lang="zh-CN" altLang="en-US" sz="2000" dirty="0">
                <a:latin typeface="华文楷体" panose="02010600040101010101" pitchFamily="2" charset="-122"/>
                <a:ea typeface="华文楷体" panose="02010600040101010101" pitchFamily="2" charset="-122"/>
              </a:rPr>
              <a:t>年</a:t>
            </a:r>
            <a:r>
              <a:rPr lang="en-US" altLang="zh-CN" sz="2000" dirty="0">
                <a:latin typeface="华文楷体" panose="02010600040101010101" pitchFamily="2" charset="-122"/>
                <a:ea typeface="华文楷体" panose="02010600040101010101" pitchFamily="2" charset="-122"/>
              </a:rPr>
              <a:t>12</a:t>
            </a:r>
            <a:r>
              <a:rPr lang="zh-CN" altLang="en-US" sz="2000" dirty="0">
                <a:latin typeface="华文楷体" panose="02010600040101010101" pitchFamily="2" charset="-122"/>
                <a:ea typeface="华文楷体" panose="02010600040101010101" pitchFamily="2" charset="-122"/>
              </a:rPr>
              <a:t>月</a:t>
            </a:r>
            <a:r>
              <a:rPr lang="en-US" altLang="zh-CN" sz="2000" dirty="0">
                <a:latin typeface="华文楷体" panose="02010600040101010101" pitchFamily="2" charset="-122"/>
                <a:ea typeface="华文楷体" panose="02010600040101010101" pitchFamily="2" charset="-122"/>
              </a:rPr>
              <a:t>21</a:t>
            </a:r>
            <a:r>
              <a:rPr lang="zh-CN" altLang="en-US" sz="2000" dirty="0">
                <a:latin typeface="华文楷体" panose="02010600040101010101" pitchFamily="2" charset="-122"/>
                <a:ea typeface="华文楷体" panose="02010600040101010101" pitchFamily="2" charset="-122"/>
              </a:rPr>
              <a:t>日</a:t>
            </a:r>
            <a:r>
              <a:rPr lang="en-US" altLang="zh-CN" sz="2000" dirty="0">
                <a:latin typeface="华文楷体" panose="02010600040101010101" pitchFamily="2" charset="-122"/>
                <a:ea typeface="华文楷体" panose="02010600040101010101" pitchFamily="2" charset="-122"/>
              </a:rPr>
              <a:t>0</a:t>
            </a:r>
            <a:r>
              <a:rPr lang="zh-CN" altLang="en-US" sz="2000" dirty="0">
                <a:latin typeface="华文楷体" panose="02010600040101010101" pitchFamily="2" charset="-122"/>
                <a:ea typeface="华文楷体" panose="02010600040101010101" pitchFamily="2" charset="-122"/>
              </a:rPr>
              <a:t>时</a:t>
            </a:r>
            <a:r>
              <a:rPr lang="en-US" altLang="zh-CN" sz="2000" dirty="0">
                <a:latin typeface="华文楷体" panose="02010600040101010101" pitchFamily="2" charset="-122"/>
                <a:ea typeface="华文楷体" panose="02010600040101010101" pitchFamily="2" charset="-122"/>
              </a:rPr>
              <a:t>42</a:t>
            </a:r>
            <a:r>
              <a:rPr lang="zh-CN" altLang="en-US" sz="2000" dirty="0">
                <a:latin typeface="华文楷体" panose="02010600040101010101" pitchFamily="2" charset="-122"/>
                <a:ea typeface="华文楷体" panose="02010600040101010101" pitchFamily="2" charset="-122"/>
              </a:rPr>
              <a:t>分，我国为玻利维亚成功发射卫星。读图，回答下列小题。</a:t>
            </a:r>
            <a:endParaRPr lang="en-US" altLang="zh-CN" sz="2000" dirty="0">
              <a:latin typeface="华文楷体" panose="02010600040101010101" pitchFamily="2" charset="-122"/>
              <a:ea typeface="华文楷体" panose="02010600040101010101" pitchFamily="2" charset="-122"/>
            </a:endParaRPr>
          </a:p>
          <a:p>
            <a:r>
              <a:rPr lang="en-US" altLang="zh-CN" sz="2000" dirty="0">
                <a:latin typeface="宋体" panose="02010600030101010101" pitchFamily="2" charset="-122"/>
                <a:ea typeface="宋体" panose="02010600030101010101" pitchFamily="2" charset="-122"/>
              </a:rPr>
              <a:t>2. </a:t>
            </a:r>
            <a:r>
              <a:rPr lang="zh-CN" altLang="en-US" sz="2000" dirty="0">
                <a:latin typeface="宋体" panose="02010600030101010101" pitchFamily="2" charset="-122"/>
                <a:ea typeface="宋体" panose="02010600030101010101" pitchFamily="2" charset="-122"/>
              </a:rPr>
              <a:t>卫星发射当日（  ）</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玻利维亚傍晚可收看卫星发射直播</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赤道正午太阳高度角接近</a:t>
            </a:r>
            <a:r>
              <a:rPr lang="en-US" altLang="zh-CN" sz="2000" dirty="0">
                <a:latin typeface="宋体" panose="02010600030101010101" pitchFamily="2" charset="-122"/>
                <a:ea typeface="宋体" panose="02010600030101010101" pitchFamily="2" charset="-122"/>
              </a:rPr>
              <a:t>90°</a:t>
            </a:r>
          </a:p>
          <a:p>
            <a:r>
              <a:rPr lang="en-US" altLang="zh-CN" sz="2000" dirty="0">
                <a:latin typeface="宋体" panose="02010600030101010101" pitchFamily="2" charset="-122"/>
                <a:ea typeface="宋体" panose="02010600030101010101" pitchFamily="2" charset="-122"/>
              </a:rPr>
              <a:t>C.</a:t>
            </a:r>
            <a:r>
              <a:rPr lang="zh-CN" altLang="en-US" sz="2000" dirty="0">
                <a:latin typeface="宋体" panose="02010600030101010101" pitchFamily="2" charset="-122"/>
                <a:ea typeface="宋体" panose="02010600030101010101" pitchFamily="2" charset="-122"/>
              </a:rPr>
              <a:t>中国南极昆仑站所在地出现极昼现象</a:t>
            </a:r>
            <a:endParaRPr lang="en-US" altLang="zh-CN" sz="2000" dirty="0">
              <a:latin typeface="宋体" panose="02010600030101010101" pitchFamily="2" charset="-122"/>
              <a:ea typeface="宋体" panose="02010600030101010101" pitchFamily="2" charset="-122"/>
            </a:endParaRPr>
          </a:p>
          <a:p>
            <a:r>
              <a:rPr lang="en-US" altLang="zh-CN" sz="2000" dirty="0">
                <a:latin typeface="宋体" panose="02010600030101010101" pitchFamily="2" charset="-122"/>
                <a:ea typeface="宋体" panose="02010600030101010101" pitchFamily="2" charset="-122"/>
              </a:rPr>
              <a:t>D.</a:t>
            </a:r>
            <a:r>
              <a:rPr lang="zh-CN" altLang="en-US" sz="2000" dirty="0">
                <a:latin typeface="宋体" panose="02010600030101010101" pitchFamily="2" charset="-122"/>
                <a:ea typeface="宋体" panose="02010600030101010101" pitchFamily="2" charset="-122"/>
              </a:rPr>
              <a:t>地球接近公转轨道的远日点</a:t>
            </a:r>
            <a:endParaRPr lang="zh-CN" altLang="en-US" dirty="0">
              <a:latin typeface="宋体" panose="02010600030101010101" pitchFamily="2" charset="-122"/>
              <a:ea typeface="宋体" panose="02010600030101010101" pitchFamily="2" charset="-122"/>
            </a:endParaRPr>
          </a:p>
        </p:txBody>
      </p:sp>
      <p:pic>
        <p:nvPicPr>
          <p:cNvPr id="5" name="图片 4">
            <a:extLst>
              <a:ext uri="{FF2B5EF4-FFF2-40B4-BE49-F238E27FC236}">
                <a16:creationId xmlns:a16="http://schemas.microsoft.com/office/drawing/2014/main" id="{A5B634E1-D81B-416E-8542-2D0E32C24F0A}"/>
              </a:ext>
            </a:extLst>
          </p:cNvPr>
          <p:cNvPicPr>
            <a:picLocks noChangeAspect="1"/>
          </p:cNvPicPr>
          <p:nvPr/>
        </p:nvPicPr>
        <p:blipFill>
          <a:blip r:embed="rId2"/>
          <a:stretch>
            <a:fillRect/>
          </a:stretch>
        </p:blipFill>
        <p:spPr>
          <a:xfrm>
            <a:off x="5457037" y="1284890"/>
            <a:ext cx="3477238" cy="2425085"/>
          </a:xfrm>
          <a:prstGeom prst="rect">
            <a:avLst/>
          </a:prstGeom>
        </p:spPr>
      </p:pic>
      <p:sp>
        <p:nvSpPr>
          <p:cNvPr id="7" name="文本框 6">
            <a:extLst>
              <a:ext uri="{FF2B5EF4-FFF2-40B4-BE49-F238E27FC236}">
                <a16:creationId xmlns:a16="http://schemas.microsoft.com/office/drawing/2014/main" id="{C019B746-F9E6-4959-9F55-9D6CC0BD94CF}"/>
              </a:ext>
            </a:extLst>
          </p:cNvPr>
          <p:cNvSpPr txBox="1"/>
          <p:nvPr/>
        </p:nvSpPr>
        <p:spPr>
          <a:xfrm>
            <a:off x="151004" y="3225623"/>
            <a:ext cx="5306033" cy="1477328"/>
          </a:xfrm>
          <a:prstGeom prst="rect">
            <a:avLst/>
          </a:prstGeom>
          <a:noFill/>
        </p:spPr>
        <p:txBody>
          <a:bodyPr wrap="square" rtlCol="0">
            <a:spAutoFit/>
          </a:bodyPr>
          <a:lstStyle/>
          <a:p>
            <a:r>
              <a:rPr lang="en-US" altLang="zh-CN" dirty="0">
                <a:latin typeface="华文楷体" panose="02010600040101010101" pitchFamily="2" charset="-122"/>
                <a:ea typeface="华文楷体" panose="02010600040101010101" pitchFamily="2" charset="-122"/>
              </a:rPr>
              <a:t>A——</a:t>
            </a:r>
            <a:r>
              <a:rPr lang="zh-CN" altLang="en-US" dirty="0">
                <a:latin typeface="华文楷体" panose="02010600040101010101" pitchFamily="2" charset="-122"/>
                <a:ea typeface="华文楷体" panose="02010600040101010101" pitchFamily="2" charset="-122"/>
              </a:rPr>
              <a:t>主要考查了时差的计算</a:t>
            </a:r>
            <a:endParaRPr lang="en-US" altLang="zh-CN" dirty="0">
              <a:latin typeface="华文楷体" panose="02010600040101010101" pitchFamily="2" charset="-122"/>
              <a:ea typeface="华文楷体" panose="02010600040101010101" pitchFamily="2" charset="-122"/>
            </a:endParaRPr>
          </a:p>
          <a:p>
            <a:r>
              <a:rPr lang="en-US" altLang="zh-CN" dirty="0">
                <a:latin typeface="华文楷体" panose="02010600040101010101" pitchFamily="2" charset="-122"/>
                <a:ea typeface="华文楷体" panose="02010600040101010101" pitchFamily="2" charset="-122"/>
              </a:rPr>
              <a:t>B</a:t>
            </a:r>
            <a:r>
              <a:rPr lang="zh-CN" altLang="en-US" dirty="0">
                <a:latin typeface="华文楷体" panose="02010600040101010101" pitchFamily="2" charset="-122"/>
                <a:ea typeface="华文楷体" panose="02010600040101010101" pitchFamily="2" charset="-122"/>
              </a:rPr>
              <a:t>、</a:t>
            </a:r>
            <a:r>
              <a:rPr lang="en-US" altLang="zh-CN" dirty="0">
                <a:latin typeface="华文楷体" panose="02010600040101010101" pitchFamily="2" charset="-122"/>
                <a:ea typeface="华文楷体" panose="02010600040101010101" pitchFamily="2" charset="-122"/>
              </a:rPr>
              <a:t>C——</a:t>
            </a:r>
            <a:r>
              <a:rPr lang="zh-CN" altLang="en-US" dirty="0">
                <a:latin typeface="华文楷体" panose="02010600040101010101" pitchFamily="2" charset="-122"/>
                <a:ea typeface="华文楷体" panose="02010600040101010101" pitchFamily="2" charset="-122"/>
              </a:rPr>
              <a:t>主要考查了利用给定日期（时间段）判断全球各纬度昼夜状况和太阳高度变化。</a:t>
            </a:r>
            <a:endParaRPr lang="en-US" altLang="zh-CN" dirty="0">
              <a:latin typeface="华文楷体" panose="02010600040101010101" pitchFamily="2" charset="-122"/>
              <a:ea typeface="华文楷体" panose="02010600040101010101" pitchFamily="2" charset="-122"/>
            </a:endParaRPr>
          </a:p>
          <a:p>
            <a:r>
              <a:rPr lang="en-US" altLang="zh-CN" dirty="0">
                <a:latin typeface="华文楷体" panose="02010600040101010101" pitchFamily="2" charset="-122"/>
                <a:ea typeface="华文楷体" panose="02010600040101010101" pitchFamily="2" charset="-122"/>
              </a:rPr>
              <a:t>D——</a:t>
            </a:r>
            <a:r>
              <a:rPr lang="zh-CN" altLang="en-US" dirty="0">
                <a:latin typeface="华文楷体" panose="02010600040101010101" pitchFamily="2" charset="-122"/>
                <a:ea typeface="华文楷体" panose="02010600040101010101" pitchFamily="2" charset="-122"/>
              </a:rPr>
              <a:t>地球公转基础知识</a:t>
            </a:r>
          </a:p>
          <a:p>
            <a:endParaRPr lang="zh-CN" altLang="en-US" dirty="0">
              <a:latin typeface="华文楷体" panose="02010600040101010101" pitchFamily="2" charset="-122"/>
              <a:ea typeface="华文楷体" panose="02010600040101010101" pitchFamily="2" charset="-122"/>
            </a:endParaRPr>
          </a:p>
        </p:txBody>
      </p:sp>
      <p:sp>
        <p:nvSpPr>
          <p:cNvPr id="9" name="椭圆 8">
            <a:extLst>
              <a:ext uri="{FF2B5EF4-FFF2-40B4-BE49-F238E27FC236}">
                <a16:creationId xmlns:a16="http://schemas.microsoft.com/office/drawing/2014/main" id="{F9FABFDB-EDF0-4612-9589-C51F1CA98FA5}"/>
              </a:ext>
            </a:extLst>
          </p:cNvPr>
          <p:cNvSpPr/>
          <p:nvPr/>
        </p:nvSpPr>
        <p:spPr>
          <a:xfrm>
            <a:off x="209725" y="2497432"/>
            <a:ext cx="290513" cy="2905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5026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1959B7-7E7D-4144-A94E-0CDFF21F8CC6}"/>
              </a:ext>
            </a:extLst>
          </p:cNvPr>
          <p:cNvSpPr>
            <a:spLocks noGrp="1"/>
          </p:cNvSpPr>
          <p:nvPr>
            <p:ph type="title"/>
          </p:nvPr>
        </p:nvSpPr>
        <p:spPr/>
        <p:txBody>
          <a:bodyPr>
            <a:normAutofit fontScale="90000"/>
          </a:bodyPr>
          <a:lstStyle/>
          <a:p>
            <a:r>
              <a:rPr lang="zh-CN" altLang="en-US" dirty="0"/>
              <a:t>高考试题再现</a:t>
            </a:r>
          </a:p>
        </p:txBody>
      </p:sp>
      <p:sp>
        <p:nvSpPr>
          <p:cNvPr id="4" name="矩形 3">
            <a:extLst>
              <a:ext uri="{FF2B5EF4-FFF2-40B4-BE49-F238E27FC236}">
                <a16:creationId xmlns:a16="http://schemas.microsoft.com/office/drawing/2014/main" id="{B445D901-63A4-48C5-B81E-FA4C4C44137B}"/>
              </a:ext>
            </a:extLst>
          </p:cNvPr>
          <p:cNvSpPr/>
          <p:nvPr/>
        </p:nvSpPr>
        <p:spPr>
          <a:xfrm>
            <a:off x="176170" y="826327"/>
            <a:ext cx="8139178" cy="2944076"/>
          </a:xfrm>
          <a:prstGeom prst="rect">
            <a:avLst/>
          </a:prstGeom>
        </p:spPr>
        <p:txBody>
          <a:bodyPr wrap="square">
            <a:spAutoFit/>
          </a:bodyPr>
          <a:lstStyle/>
          <a:p>
            <a:pPr algn="just"/>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2016</a:t>
            </a:r>
            <a:r>
              <a:rPr lang="zh-CN" altLang="en-US" sz="2000" dirty="0">
                <a:latin typeface="华文楷体" panose="02010600040101010101" pitchFamily="2" charset="-122"/>
                <a:ea typeface="华文楷体" panose="02010600040101010101" pitchFamily="2" charset="-122"/>
              </a:rPr>
              <a:t>年北京卷）</a:t>
            </a:r>
            <a:r>
              <a:rPr lang="en-US" altLang="zh-CN" sz="2000" dirty="0">
                <a:latin typeface="华文楷体" panose="02010600040101010101" pitchFamily="2" charset="-122"/>
                <a:ea typeface="华文楷体" panose="02010600040101010101" pitchFamily="2" charset="-122"/>
              </a:rPr>
              <a:t>2016</a:t>
            </a:r>
            <a:r>
              <a:rPr lang="zh-CN" altLang="en-US" sz="2000" dirty="0">
                <a:latin typeface="华文楷体" panose="02010600040101010101" pitchFamily="2" charset="-122"/>
                <a:ea typeface="华文楷体" panose="02010600040101010101" pitchFamily="2" charset="-122"/>
              </a:rPr>
              <a:t>年</a:t>
            </a:r>
            <a:r>
              <a:rPr lang="en-US" altLang="zh-CN" sz="2000" dirty="0">
                <a:latin typeface="华文楷体" panose="02010600040101010101" pitchFamily="2" charset="-122"/>
                <a:ea typeface="华文楷体" panose="02010600040101010101" pitchFamily="2" charset="-122"/>
              </a:rPr>
              <a:t>8</a:t>
            </a:r>
            <a:r>
              <a:rPr lang="zh-CN" altLang="en-US" sz="2000" dirty="0">
                <a:latin typeface="华文楷体" panose="02010600040101010101" pitchFamily="2" charset="-122"/>
                <a:ea typeface="华文楷体" panose="02010600040101010101" pitchFamily="2" charset="-122"/>
              </a:rPr>
              <a:t>月</a:t>
            </a:r>
            <a:r>
              <a:rPr lang="en-US" altLang="zh-CN" sz="2000" dirty="0">
                <a:latin typeface="华文楷体" panose="02010600040101010101" pitchFamily="2" charset="-122"/>
                <a:ea typeface="华文楷体" panose="02010600040101010101" pitchFamily="2" charset="-122"/>
              </a:rPr>
              <a:t>21</a:t>
            </a:r>
            <a:r>
              <a:rPr lang="zh-CN" altLang="en-US" sz="2000" dirty="0">
                <a:latin typeface="华文楷体" panose="02010600040101010101" pitchFamily="2" charset="-122"/>
                <a:ea typeface="华文楷体" panose="02010600040101010101" pitchFamily="2" charset="-122"/>
              </a:rPr>
              <a:t>日</a:t>
            </a:r>
            <a:r>
              <a:rPr lang="en-US" altLang="zh-CN" sz="2000" dirty="0">
                <a:latin typeface="华文楷体" panose="02010600040101010101" pitchFamily="2" charset="-122"/>
                <a:ea typeface="华文楷体" panose="02010600040101010101" pitchFamily="2" charset="-122"/>
              </a:rPr>
              <a:t>-25</a:t>
            </a:r>
            <a:r>
              <a:rPr lang="zh-CN" altLang="en-US" sz="2000" dirty="0">
                <a:latin typeface="华文楷体" panose="02010600040101010101" pitchFamily="2" charset="-122"/>
                <a:ea typeface="华文楷体" panose="02010600040101010101" pitchFamily="2" charset="-122"/>
              </a:rPr>
              <a:t>日，第</a:t>
            </a:r>
            <a:r>
              <a:rPr lang="en-US" altLang="zh-CN" sz="2000" dirty="0">
                <a:latin typeface="华文楷体" panose="02010600040101010101" pitchFamily="2" charset="-122"/>
                <a:ea typeface="华文楷体" panose="02010600040101010101" pitchFamily="2" charset="-122"/>
              </a:rPr>
              <a:t>33</a:t>
            </a:r>
            <a:r>
              <a:rPr lang="zh-CN" altLang="en-US" sz="2000" dirty="0">
                <a:latin typeface="华文楷体" panose="02010600040101010101" pitchFamily="2" charset="-122"/>
                <a:ea typeface="华文楷体" panose="02010600040101010101" pitchFamily="2" charset="-122"/>
              </a:rPr>
              <a:t>届国际地理学大会将在北京举行，往届大会曾在华盛顿等地举办，读图，回答下题。</a:t>
            </a:r>
            <a:endParaRPr lang="en-US" altLang="zh-CN" sz="2000" dirty="0">
              <a:latin typeface="宋体" panose="02010600030101010101" pitchFamily="2" charset="-122"/>
              <a:ea typeface="宋体" panose="02010600030101010101" pitchFamily="2" charset="-122"/>
            </a:endParaRPr>
          </a:p>
          <a:p>
            <a:pPr algn="just">
              <a:lnSpc>
                <a:spcPct val="150000"/>
              </a:lnSpc>
            </a:pPr>
            <a:r>
              <a:rPr lang="zh-CN" altLang="en-US" sz="2000" dirty="0">
                <a:latin typeface="宋体" panose="02010600030101010101" pitchFamily="2" charset="-122"/>
                <a:ea typeface="宋体" panose="02010600030101010101" pitchFamily="2" charset="-122"/>
              </a:rPr>
              <a:t>本届大会期间，北京</a:t>
            </a:r>
            <a:endParaRPr lang="en-US" altLang="zh-CN" sz="2000" dirty="0">
              <a:latin typeface="宋体" panose="02010600030101010101" pitchFamily="2" charset="-122"/>
              <a:ea typeface="宋体" panose="02010600030101010101" pitchFamily="2" charset="-122"/>
            </a:endParaRPr>
          </a:p>
          <a:p>
            <a:pPr algn="just">
              <a:lnSpc>
                <a:spcPct val="150000"/>
              </a:lnSpc>
            </a:pPr>
            <a:r>
              <a:rPr lang="en-US" altLang="zh-CN" sz="2000" dirty="0">
                <a:latin typeface="宋体" panose="02010600030101010101" pitchFamily="2" charset="-122"/>
                <a:ea typeface="宋体" panose="02010600030101010101" pitchFamily="2" charset="-122"/>
              </a:rPr>
              <a:t>A.</a:t>
            </a:r>
            <a:r>
              <a:rPr lang="zh-CN" altLang="en-US" sz="2000" dirty="0">
                <a:latin typeface="宋体" panose="02010600030101010101" pitchFamily="2" charset="-122"/>
                <a:ea typeface="宋体" panose="02010600030101010101" pitchFamily="2" charset="-122"/>
              </a:rPr>
              <a:t>适逢中国农历处暑节气</a:t>
            </a:r>
            <a:endParaRPr lang="en-US" altLang="zh-CN" sz="2000" dirty="0">
              <a:latin typeface="宋体" panose="02010600030101010101" pitchFamily="2" charset="-122"/>
              <a:ea typeface="宋体" panose="02010600030101010101" pitchFamily="2" charset="-122"/>
            </a:endParaRPr>
          </a:p>
          <a:p>
            <a:pPr algn="just">
              <a:lnSpc>
                <a:spcPct val="150000"/>
              </a:lnSpc>
            </a:pPr>
            <a:r>
              <a:rPr lang="en-US" altLang="zh-CN" sz="2000" dirty="0">
                <a:latin typeface="宋体" panose="02010600030101010101" pitchFamily="2" charset="-122"/>
                <a:ea typeface="宋体" panose="02010600030101010101" pitchFamily="2" charset="-122"/>
              </a:rPr>
              <a:t>B.</a:t>
            </a:r>
            <a:r>
              <a:rPr lang="zh-CN" altLang="en-US" sz="2000" dirty="0">
                <a:latin typeface="宋体" panose="02010600030101010101" pitchFamily="2" charset="-122"/>
                <a:ea typeface="宋体" panose="02010600030101010101" pitchFamily="2" charset="-122"/>
              </a:rPr>
              <a:t>八达岭长城漫山红叶</a:t>
            </a:r>
            <a:endParaRPr lang="en-US" altLang="zh-CN" sz="2000" dirty="0">
              <a:latin typeface="宋体" panose="02010600030101010101" pitchFamily="2" charset="-122"/>
              <a:ea typeface="宋体" panose="02010600030101010101" pitchFamily="2" charset="-122"/>
            </a:endParaRPr>
          </a:p>
          <a:p>
            <a:pPr algn="just">
              <a:lnSpc>
                <a:spcPct val="150000"/>
              </a:lnSpc>
            </a:pPr>
            <a:r>
              <a:rPr lang="en-US" altLang="zh-CN" sz="2000" dirty="0">
                <a:latin typeface="宋体" panose="02010600030101010101" pitchFamily="2" charset="-122"/>
                <a:ea typeface="宋体" panose="02010600030101010101" pitchFamily="2" charset="-122"/>
              </a:rPr>
              <a:t>C.</a:t>
            </a:r>
            <a:r>
              <a:rPr lang="zh-CN" altLang="en-US" sz="2000" dirty="0">
                <a:latin typeface="宋体" panose="02010600030101010101" pitchFamily="2" charset="-122"/>
                <a:ea typeface="宋体" panose="02010600030101010101" pitchFamily="2" charset="-122"/>
              </a:rPr>
              <a:t>比首尔正午太阳高度大</a:t>
            </a:r>
            <a:endParaRPr lang="en-US" altLang="zh-CN" sz="2000" dirty="0">
              <a:latin typeface="宋体" panose="02010600030101010101" pitchFamily="2" charset="-122"/>
              <a:ea typeface="宋体" panose="02010600030101010101" pitchFamily="2" charset="-122"/>
            </a:endParaRPr>
          </a:p>
          <a:p>
            <a:pPr algn="just">
              <a:lnSpc>
                <a:spcPct val="150000"/>
              </a:lnSpc>
            </a:pPr>
            <a:r>
              <a:rPr lang="en-US" altLang="zh-CN" sz="2000" dirty="0">
                <a:latin typeface="宋体" panose="02010600030101010101" pitchFamily="2" charset="-122"/>
                <a:ea typeface="宋体" panose="02010600030101010101" pitchFamily="2" charset="-122"/>
              </a:rPr>
              <a:t>D.</a:t>
            </a:r>
            <a:r>
              <a:rPr lang="zh-CN" altLang="en-US" sz="2000" dirty="0">
                <a:latin typeface="宋体" panose="02010600030101010101" pitchFamily="2" charset="-122"/>
                <a:ea typeface="宋体" panose="02010600030101010101" pitchFamily="2" charset="-122"/>
              </a:rPr>
              <a:t>比华盛顿日出时间晚</a:t>
            </a:r>
          </a:p>
        </p:txBody>
      </p:sp>
      <p:pic>
        <p:nvPicPr>
          <p:cNvPr id="5" name="图片 4">
            <a:extLst>
              <a:ext uri="{FF2B5EF4-FFF2-40B4-BE49-F238E27FC236}">
                <a16:creationId xmlns:a16="http://schemas.microsoft.com/office/drawing/2014/main" id="{E7FC711B-A22D-48BE-B727-1E64ACB64BD8}"/>
              </a:ext>
            </a:extLst>
          </p:cNvPr>
          <p:cNvPicPr>
            <a:picLocks noChangeAspect="1"/>
          </p:cNvPicPr>
          <p:nvPr/>
        </p:nvPicPr>
        <p:blipFill>
          <a:blip r:embed="rId2"/>
          <a:stretch>
            <a:fillRect/>
          </a:stretch>
        </p:blipFill>
        <p:spPr>
          <a:xfrm>
            <a:off x="4147923" y="1819677"/>
            <a:ext cx="4095750" cy="1781175"/>
          </a:xfrm>
          <a:prstGeom prst="rect">
            <a:avLst/>
          </a:prstGeom>
        </p:spPr>
      </p:pic>
      <p:sp>
        <p:nvSpPr>
          <p:cNvPr id="6" name="文本框 5">
            <a:extLst>
              <a:ext uri="{FF2B5EF4-FFF2-40B4-BE49-F238E27FC236}">
                <a16:creationId xmlns:a16="http://schemas.microsoft.com/office/drawing/2014/main" id="{E6668D25-76B4-484B-B845-1E10FADD3670}"/>
              </a:ext>
            </a:extLst>
          </p:cNvPr>
          <p:cNvSpPr txBox="1"/>
          <p:nvPr/>
        </p:nvSpPr>
        <p:spPr>
          <a:xfrm>
            <a:off x="176169" y="3850995"/>
            <a:ext cx="4173523" cy="923330"/>
          </a:xfrm>
          <a:prstGeom prst="rect">
            <a:avLst/>
          </a:prstGeom>
          <a:noFill/>
        </p:spPr>
        <p:txBody>
          <a:bodyPr wrap="square" rtlCol="0">
            <a:spAutoFit/>
          </a:bodyPr>
          <a:lstStyle/>
          <a:p>
            <a:r>
              <a:rPr lang="en-US" altLang="zh-CN" dirty="0">
                <a:latin typeface="华文楷体" panose="02010600040101010101" pitchFamily="2" charset="-122"/>
                <a:ea typeface="华文楷体" panose="02010600040101010101" pitchFamily="2" charset="-122"/>
              </a:rPr>
              <a:t>A——</a:t>
            </a:r>
            <a:r>
              <a:rPr lang="zh-CN" altLang="en-US" dirty="0">
                <a:latin typeface="华文楷体" panose="02010600040101010101" pitchFamily="2" charset="-122"/>
                <a:ea typeface="华文楷体" panose="02010600040101010101" pitchFamily="2" charset="-122"/>
              </a:rPr>
              <a:t>太阳直射点移动</a:t>
            </a:r>
            <a:endParaRPr lang="en-US" altLang="zh-CN" dirty="0">
              <a:latin typeface="华文楷体" panose="02010600040101010101" pitchFamily="2" charset="-122"/>
              <a:ea typeface="华文楷体" panose="02010600040101010101" pitchFamily="2" charset="-122"/>
            </a:endParaRPr>
          </a:p>
          <a:p>
            <a:r>
              <a:rPr lang="en-US" altLang="zh-CN" dirty="0">
                <a:latin typeface="华文楷体" panose="02010600040101010101" pitchFamily="2" charset="-122"/>
                <a:ea typeface="华文楷体" panose="02010600040101010101" pitchFamily="2" charset="-122"/>
              </a:rPr>
              <a:t>C——</a:t>
            </a:r>
            <a:r>
              <a:rPr lang="zh-CN" altLang="en-US" dirty="0">
                <a:latin typeface="华文楷体" panose="02010600040101010101" pitchFamily="2" charset="-122"/>
                <a:ea typeface="华文楷体" panose="02010600040101010101" pitchFamily="2" charset="-122"/>
              </a:rPr>
              <a:t>正午太阳高度周年变化</a:t>
            </a:r>
            <a:endParaRPr lang="en-US" altLang="zh-CN" dirty="0">
              <a:latin typeface="华文楷体" panose="02010600040101010101" pitchFamily="2" charset="-122"/>
              <a:ea typeface="华文楷体" panose="02010600040101010101" pitchFamily="2" charset="-122"/>
            </a:endParaRPr>
          </a:p>
          <a:p>
            <a:r>
              <a:rPr lang="en-US" altLang="zh-CN" dirty="0">
                <a:latin typeface="华文楷体" panose="02010600040101010101" pitchFamily="2" charset="-122"/>
                <a:ea typeface="华文楷体" panose="02010600040101010101" pitchFamily="2" charset="-122"/>
              </a:rPr>
              <a:t>D——</a:t>
            </a:r>
            <a:r>
              <a:rPr lang="zh-CN" altLang="en-US" dirty="0">
                <a:latin typeface="华文楷体" panose="02010600040101010101" pitchFamily="2" charset="-122"/>
                <a:ea typeface="华文楷体" panose="02010600040101010101" pitchFamily="2" charset="-122"/>
              </a:rPr>
              <a:t>昼夜长短变化</a:t>
            </a:r>
          </a:p>
        </p:txBody>
      </p:sp>
      <p:sp>
        <p:nvSpPr>
          <p:cNvPr id="7" name="椭圆 6">
            <a:extLst>
              <a:ext uri="{FF2B5EF4-FFF2-40B4-BE49-F238E27FC236}">
                <a16:creationId xmlns:a16="http://schemas.microsoft.com/office/drawing/2014/main" id="{AD403834-2279-4123-B366-64778BC591B2}"/>
              </a:ext>
            </a:extLst>
          </p:cNvPr>
          <p:cNvSpPr/>
          <p:nvPr/>
        </p:nvSpPr>
        <p:spPr>
          <a:xfrm>
            <a:off x="209725" y="2497432"/>
            <a:ext cx="290513" cy="29051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6433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66A58AB1-A505-477D-AEFA-B383F00286E4}"/>
              </a:ext>
            </a:extLst>
          </p:cNvPr>
          <p:cNvSpPr txBox="1"/>
          <p:nvPr/>
        </p:nvSpPr>
        <p:spPr>
          <a:xfrm>
            <a:off x="2831284" y="2030136"/>
            <a:ext cx="3405931" cy="707886"/>
          </a:xfrm>
          <a:prstGeom prst="rect">
            <a:avLst/>
          </a:prstGeom>
          <a:noFill/>
        </p:spPr>
        <p:txBody>
          <a:bodyPr wrap="square" rtlCol="0">
            <a:spAutoFit/>
          </a:bodyPr>
          <a:lstStyle/>
          <a:p>
            <a:r>
              <a:rPr lang="zh-CN" altLang="en-US" sz="4000" dirty="0">
                <a:latin typeface="华文楷体" panose="02010600040101010101" pitchFamily="2" charset="-122"/>
                <a:ea typeface="华文楷体" panose="02010600040101010101" pitchFamily="2" charset="-122"/>
              </a:rPr>
              <a:t>高考考向归纳</a:t>
            </a:r>
          </a:p>
        </p:txBody>
      </p:sp>
    </p:spTree>
    <p:extLst>
      <p:ext uri="{BB962C8B-B14F-4D97-AF65-F5344CB8AC3E}">
        <p14:creationId xmlns:p14="http://schemas.microsoft.com/office/powerpoint/2010/main" val="177405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52D0087-9EDE-4CF2-B68D-202F51B1AC97}"/>
              </a:ext>
            </a:extLst>
          </p:cNvPr>
          <p:cNvPicPr>
            <a:picLocks noChangeAspect="1"/>
          </p:cNvPicPr>
          <p:nvPr/>
        </p:nvPicPr>
        <p:blipFill>
          <a:blip r:embed="rId2"/>
          <a:stretch>
            <a:fillRect/>
          </a:stretch>
        </p:blipFill>
        <p:spPr>
          <a:xfrm>
            <a:off x="599464" y="1029660"/>
            <a:ext cx="7721203" cy="2695051"/>
          </a:xfrm>
          <a:prstGeom prst="rect">
            <a:avLst/>
          </a:prstGeom>
        </p:spPr>
      </p:pic>
    </p:spTree>
    <p:extLst>
      <p:ext uri="{BB962C8B-B14F-4D97-AF65-F5344CB8AC3E}">
        <p14:creationId xmlns:p14="http://schemas.microsoft.com/office/powerpoint/2010/main" val="133626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6CFA84-61A9-4A30-85DF-09F3F5CA975D}"/>
              </a:ext>
            </a:extLst>
          </p:cNvPr>
          <p:cNvSpPr>
            <a:spLocks noGrp="1"/>
          </p:cNvSpPr>
          <p:nvPr>
            <p:ph type="title"/>
          </p:nvPr>
        </p:nvSpPr>
        <p:spPr/>
        <p:txBody>
          <a:bodyPr>
            <a:normAutofit fontScale="90000"/>
          </a:bodyPr>
          <a:lstStyle/>
          <a:p>
            <a:r>
              <a:rPr lang="zh-CN" altLang="en-US" dirty="0"/>
              <a:t>知识框架梳理</a:t>
            </a:r>
          </a:p>
        </p:txBody>
      </p:sp>
      <p:sp>
        <p:nvSpPr>
          <p:cNvPr id="5" name="文本框 4">
            <a:extLst>
              <a:ext uri="{FF2B5EF4-FFF2-40B4-BE49-F238E27FC236}">
                <a16:creationId xmlns:a16="http://schemas.microsoft.com/office/drawing/2014/main" id="{F958A5D8-F71B-4A68-9BC0-C0C50F7048EF}"/>
              </a:ext>
            </a:extLst>
          </p:cNvPr>
          <p:cNvSpPr txBox="1"/>
          <p:nvPr/>
        </p:nvSpPr>
        <p:spPr>
          <a:xfrm>
            <a:off x="275666" y="2227692"/>
            <a:ext cx="223075" cy="1323440"/>
          </a:xfrm>
          <a:prstGeom prst="rect">
            <a:avLst/>
          </a:prstGeom>
          <a:noFill/>
        </p:spPr>
        <p:txBody>
          <a:bodyPr wrap="square" rtlCol="0">
            <a:spAutoFit/>
          </a:bodyPr>
          <a:lstStyle/>
          <a:p>
            <a:pPr algn="ctr"/>
            <a:r>
              <a:rPr lang="zh-CN" altLang="en-US" sz="2000" b="1" dirty="0">
                <a:latin typeface="仿宋" panose="02010609060101010101" pitchFamily="49" charset="-122"/>
                <a:ea typeface="仿宋" panose="02010609060101010101" pitchFamily="49" charset="-122"/>
              </a:rPr>
              <a:t>地</a:t>
            </a:r>
            <a:endParaRPr lang="en-US" altLang="zh-CN" sz="2000" b="1" dirty="0">
              <a:latin typeface="仿宋" panose="02010609060101010101" pitchFamily="49" charset="-122"/>
              <a:ea typeface="仿宋" panose="02010609060101010101" pitchFamily="49" charset="-122"/>
            </a:endParaRPr>
          </a:p>
          <a:p>
            <a:pPr algn="ctr"/>
            <a:r>
              <a:rPr lang="zh-CN" altLang="en-US" sz="2000" b="1" dirty="0">
                <a:latin typeface="仿宋" panose="02010609060101010101" pitchFamily="49" charset="-122"/>
                <a:ea typeface="仿宋" panose="02010609060101010101" pitchFamily="49" charset="-122"/>
              </a:rPr>
              <a:t>球</a:t>
            </a:r>
            <a:endParaRPr lang="en-US" altLang="zh-CN" sz="2000" b="1" dirty="0">
              <a:latin typeface="仿宋" panose="02010609060101010101" pitchFamily="49" charset="-122"/>
              <a:ea typeface="仿宋" panose="02010609060101010101" pitchFamily="49" charset="-122"/>
            </a:endParaRPr>
          </a:p>
          <a:p>
            <a:pPr algn="ctr"/>
            <a:r>
              <a:rPr lang="zh-CN" altLang="en-US" sz="2000" b="1" dirty="0">
                <a:latin typeface="仿宋" panose="02010609060101010101" pitchFamily="49" charset="-122"/>
                <a:ea typeface="仿宋" panose="02010609060101010101" pitchFamily="49" charset="-122"/>
              </a:rPr>
              <a:t>运</a:t>
            </a:r>
            <a:endParaRPr lang="en-US" altLang="zh-CN" sz="2000" b="1" dirty="0">
              <a:latin typeface="仿宋" panose="02010609060101010101" pitchFamily="49" charset="-122"/>
              <a:ea typeface="仿宋" panose="02010609060101010101" pitchFamily="49" charset="-122"/>
            </a:endParaRPr>
          </a:p>
          <a:p>
            <a:pPr algn="ctr"/>
            <a:r>
              <a:rPr lang="zh-CN" altLang="en-US" sz="2000" b="1" dirty="0">
                <a:latin typeface="仿宋" panose="02010609060101010101" pitchFamily="49" charset="-122"/>
                <a:ea typeface="仿宋" panose="02010609060101010101" pitchFamily="49" charset="-122"/>
              </a:rPr>
              <a:t>动</a:t>
            </a:r>
          </a:p>
        </p:txBody>
      </p:sp>
      <p:sp>
        <p:nvSpPr>
          <p:cNvPr id="6" name="文本框 5">
            <a:extLst>
              <a:ext uri="{FF2B5EF4-FFF2-40B4-BE49-F238E27FC236}">
                <a16:creationId xmlns:a16="http://schemas.microsoft.com/office/drawing/2014/main" id="{E7D80580-2237-4BCE-B748-12D70B08CD12}"/>
              </a:ext>
            </a:extLst>
          </p:cNvPr>
          <p:cNvSpPr txBox="1"/>
          <p:nvPr/>
        </p:nvSpPr>
        <p:spPr>
          <a:xfrm>
            <a:off x="938710" y="1250906"/>
            <a:ext cx="313744" cy="701052"/>
          </a:xfrm>
          <a:prstGeom prst="rect">
            <a:avLst/>
          </a:prstGeom>
          <a:solidFill>
            <a:schemeClr val="bg2">
              <a:lumMod val="75000"/>
            </a:schemeClr>
          </a:solidFill>
          <a:ln>
            <a:solidFill>
              <a:schemeClr val="tx1"/>
            </a:solidFill>
          </a:ln>
        </p:spPr>
        <p:txBody>
          <a:bodyPr wrap="square" rtlCol="0">
            <a:spAutoFit/>
          </a:bodyPr>
          <a:lstStyle/>
          <a:p>
            <a:pPr algn="ctr"/>
            <a:r>
              <a:rPr lang="zh-CN" altLang="en-US" sz="2000" b="1" dirty="0">
                <a:latin typeface="仿宋" panose="02010609060101010101" pitchFamily="49" charset="-122"/>
                <a:ea typeface="仿宋" panose="02010609060101010101" pitchFamily="49" charset="-122"/>
              </a:rPr>
              <a:t>自转</a:t>
            </a:r>
          </a:p>
        </p:txBody>
      </p:sp>
      <p:sp>
        <p:nvSpPr>
          <p:cNvPr id="7" name="文本框 6">
            <a:extLst>
              <a:ext uri="{FF2B5EF4-FFF2-40B4-BE49-F238E27FC236}">
                <a16:creationId xmlns:a16="http://schemas.microsoft.com/office/drawing/2014/main" id="{72E2CC55-8E5E-4900-A971-33C16B4884D2}"/>
              </a:ext>
            </a:extLst>
          </p:cNvPr>
          <p:cNvSpPr txBox="1"/>
          <p:nvPr/>
        </p:nvSpPr>
        <p:spPr>
          <a:xfrm>
            <a:off x="938710" y="3826863"/>
            <a:ext cx="286580" cy="701052"/>
          </a:xfrm>
          <a:prstGeom prst="rect">
            <a:avLst/>
          </a:prstGeom>
          <a:solidFill>
            <a:schemeClr val="accent4">
              <a:lumMod val="40000"/>
              <a:lumOff val="60000"/>
            </a:schemeClr>
          </a:solidFill>
          <a:ln>
            <a:solidFill>
              <a:schemeClr val="tx1"/>
            </a:solidFill>
          </a:ln>
        </p:spPr>
        <p:txBody>
          <a:bodyPr wrap="square" rtlCol="0">
            <a:spAutoFit/>
          </a:bodyPr>
          <a:lstStyle/>
          <a:p>
            <a:pPr algn="ctr"/>
            <a:r>
              <a:rPr lang="zh-CN" altLang="en-US" sz="2000" b="1" dirty="0">
                <a:latin typeface="仿宋" panose="02010609060101010101" pitchFamily="49" charset="-122"/>
                <a:ea typeface="仿宋" panose="02010609060101010101" pitchFamily="49" charset="-122"/>
              </a:rPr>
              <a:t>公转</a:t>
            </a:r>
          </a:p>
        </p:txBody>
      </p:sp>
      <p:cxnSp>
        <p:nvCxnSpPr>
          <p:cNvPr id="11" name="连接符: 肘形 10">
            <a:extLst>
              <a:ext uri="{FF2B5EF4-FFF2-40B4-BE49-F238E27FC236}">
                <a16:creationId xmlns:a16="http://schemas.microsoft.com/office/drawing/2014/main" id="{C9C75E40-0467-4CA0-A082-79F080FE0DAC}"/>
              </a:ext>
            </a:extLst>
          </p:cNvPr>
          <p:cNvCxnSpPr>
            <a:cxnSpLocks/>
            <a:stCxn id="6" idx="1"/>
            <a:endCxn id="5" idx="3"/>
          </p:cNvCxnSpPr>
          <p:nvPr/>
        </p:nvCxnSpPr>
        <p:spPr>
          <a:xfrm rot="10800000" flipV="1">
            <a:off x="498742" y="1601432"/>
            <a:ext cx="439969" cy="12879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连接符: 肘形 14">
            <a:extLst>
              <a:ext uri="{FF2B5EF4-FFF2-40B4-BE49-F238E27FC236}">
                <a16:creationId xmlns:a16="http://schemas.microsoft.com/office/drawing/2014/main" id="{5B6EAB89-852E-4CF2-A758-AAF344F17052}"/>
              </a:ext>
            </a:extLst>
          </p:cNvPr>
          <p:cNvCxnSpPr>
            <a:cxnSpLocks/>
            <a:stCxn id="7" idx="1"/>
            <a:endCxn id="5" idx="3"/>
          </p:cNvCxnSpPr>
          <p:nvPr/>
        </p:nvCxnSpPr>
        <p:spPr>
          <a:xfrm rot="10800000">
            <a:off x="498742" y="2889413"/>
            <a:ext cx="439969" cy="128797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EC95017B-2883-491B-A558-A8989711A605}"/>
              </a:ext>
            </a:extLst>
          </p:cNvPr>
          <p:cNvSpPr txBox="1"/>
          <p:nvPr/>
        </p:nvSpPr>
        <p:spPr>
          <a:xfrm>
            <a:off x="1345822" y="2227691"/>
            <a:ext cx="286578" cy="1323439"/>
          </a:xfrm>
          <a:prstGeom prst="rect">
            <a:avLst/>
          </a:prstGeom>
          <a:noFill/>
          <a:ln>
            <a:solidFill>
              <a:schemeClr val="tx1"/>
            </a:solidFill>
          </a:ln>
        </p:spPr>
        <p:txBody>
          <a:bodyPr wrap="square" rtlCol="0" anchor="ctr">
            <a:spAutoFit/>
          </a:bodyPr>
          <a:lstStyle/>
          <a:p>
            <a:pPr algn="ctr"/>
            <a:endParaRPr lang="en-US" altLang="zh-CN" sz="2000" dirty="0">
              <a:latin typeface="仿宋" panose="02010609060101010101" pitchFamily="49" charset="-122"/>
              <a:ea typeface="仿宋" panose="02010609060101010101" pitchFamily="49" charset="-122"/>
            </a:endParaRPr>
          </a:p>
          <a:p>
            <a:pPr algn="ctr"/>
            <a:r>
              <a:rPr lang="zh-CN" altLang="en-US" sz="2000" dirty="0">
                <a:latin typeface="仿宋" panose="02010609060101010101" pitchFamily="49" charset="-122"/>
                <a:ea typeface="仿宋" panose="02010609060101010101" pitchFamily="49" charset="-122"/>
              </a:rPr>
              <a:t>方</a:t>
            </a:r>
            <a:endParaRPr lang="en-US" altLang="zh-CN" sz="2000" dirty="0">
              <a:latin typeface="仿宋" panose="02010609060101010101" pitchFamily="49" charset="-122"/>
              <a:ea typeface="仿宋" panose="02010609060101010101" pitchFamily="49" charset="-122"/>
            </a:endParaRPr>
          </a:p>
          <a:p>
            <a:pPr algn="ctr"/>
            <a:r>
              <a:rPr lang="zh-CN" altLang="en-US" sz="2000" dirty="0">
                <a:latin typeface="仿宋" panose="02010609060101010101" pitchFamily="49" charset="-122"/>
                <a:ea typeface="仿宋" panose="02010609060101010101" pitchFamily="49" charset="-122"/>
              </a:rPr>
              <a:t>向</a:t>
            </a:r>
            <a:endParaRPr lang="en-US" altLang="zh-CN" sz="2000" dirty="0">
              <a:latin typeface="仿宋" panose="02010609060101010101" pitchFamily="49" charset="-122"/>
              <a:ea typeface="仿宋" panose="02010609060101010101" pitchFamily="49" charset="-122"/>
            </a:endParaRPr>
          </a:p>
          <a:p>
            <a:pPr algn="ctr"/>
            <a:endParaRPr lang="zh-CN" altLang="en-US" sz="2000" dirty="0">
              <a:latin typeface="仿宋" panose="02010609060101010101" pitchFamily="49" charset="-122"/>
              <a:ea typeface="仿宋" panose="02010609060101010101" pitchFamily="49" charset="-122"/>
            </a:endParaRPr>
          </a:p>
        </p:txBody>
      </p:sp>
      <p:sp>
        <p:nvSpPr>
          <p:cNvPr id="22" name="文本框 21">
            <a:extLst>
              <a:ext uri="{FF2B5EF4-FFF2-40B4-BE49-F238E27FC236}">
                <a16:creationId xmlns:a16="http://schemas.microsoft.com/office/drawing/2014/main" id="{EC0AA4E6-EABE-415F-96A6-DFB14B12AFBE}"/>
              </a:ext>
            </a:extLst>
          </p:cNvPr>
          <p:cNvSpPr txBox="1"/>
          <p:nvPr/>
        </p:nvSpPr>
        <p:spPr>
          <a:xfrm>
            <a:off x="1820240" y="2227691"/>
            <a:ext cx="286578" cy="1323439"/>
          </a:xfrm>
          <a:prstGeom prst="rect">
            <a:avLst/>
          </a:prstGeom>
          <a:noFill/>
          <a:ln>
            <a:solidFill>
              <a:schemeClr val="tx1"/>
            </a:solidFill>
          </a:ln>
        </p:spPr>
        <p:txBody>
          <a:bodyPr wrap="square" rtlCol="0">
            <a:spAutoFit/>
          </a:bodyPr>
          <a:lstStyle/>
          <a:p>
            <a:pPr algn="ctr"/>
            <a:endParaRPr lang="en-US" altLang="zh-CN" sz="2000" dirty="0">
              <a:latin typeface="仿宋" panose="02010609060101010101" pitchFamily="49" charset="-122"/>
              <a:ea typeface="仿宋" panose="02010609060101010101" pitchFamily="49" charset="-122"/>
            </a:endParaRPr>
          </a:p>
          <a:p>
            <a:pPr algn="ctr"/>
            <a:r>
              <a:rPr lang="zh-CN" altLang="en-US" sz="2000" dirty="0">
                <a:latin typeface="仿宋" panose="02010609060101010101" pitchFamily="49" charset="-122"/>
                <a:ea typeface="仿宋" panose="02010609060101010101" pitchFamily="49" charset="-122"/>
              </a:rPr>
              <a:t>速度</a:t>
            </a:r>
            <a:endParaRPr lang="en-US" altLang="zh-CN" sz="2000" dirty="0">
              <a:latin typeface="仿宋" panose="02010609060101010101" pitchFamily="49" charset="-122"/>
              <a:ea typeface="仿宋" panose="02010609060101010101" pitchFamily="49" charset="-122"/>
            </a:endParaRPr>
          </a:p>
          <a:p>
            <a:pPr algn="ctr"/>
            <a:endParaRPr lang="en-US" altLang="zh-CN" sz="2000" dirty="0">
              <a:latin typeface="仿宋" panose="02010609060101010101" pitchFamily="49" charset="-122"/>
              <a:ea typeface="仿宋" panose="02010609060101010101" pitchFamily="49" charset="-122"/>
            </a:endParaRPr>
          </a:p>
        </p:txBody>
      </p:sp>
      <p:sp>
        <p:nvSpPr>
          <p:cNvPr id="23" name="文本框 22">
            <a:extLst>
              <a:ext uri="{FF2B5EF4-FFF2-40B4-BE49-F238E27FC236}">
                <a16:creationId xmlns:a16="http://schemas.microsoft.com/office/drawing/2014/main" id="{1F6370C8-6F37-4F57-A0F7-82BDC2FC2ED4}"/>
              </a:ext>
            </a:extLst>
          </p:cNvPr>
          <p:cNvSpPr txBox="1"/>
          <p:nvPr/>
        </p:nvSpPr>
        <p:spPr>
          <a:xfrm>
            <a:off x="1819523" y="1243103"/>
            <a:ext cx="4300827" cy="707886"/>
          </a:xfrm>
          <a:prstGeom prst="rect">
            <a:avLst/>
          </a:prstGeom>
          <a:noFill/>
          <a:ln>
            <a:solidFill>
              <a:schemeClr val="tx1"/>
            </a:solidFill>
          </a:ln>
        </p:spPr>
        <p:txBody>
          <a:bodyPr wrap="square" rtlCol="0">
            <a:spAutoFit/>
          </a:bodyPr>
          <a:lstStyle/>
          <a:p>
            <a:r>
              <a:rPr lang="zh-CN" altLang="en-US" sz="2000" dirty="0">
                <a:latin typeface="仿宋" panose="02010609060101010101" pitchFamily="49" charset="-122"/>
                <a:ea typeface="仿宋" panose="02010609060101010101" pitchFamily="49" charset="-122"/>
              </a:rPr>
              <a:t>角速度：</a:t>
            </a:r>
            <a:r>
              <a:rPr lang="en-US" altLang="zh-CN" sz="2000" dirty="0">
                <a:latin typeface="仿宋" panose="02010609060101010101" pitchFamily="49" charset="-122"/>
                <a:ea typeface="仿宋" panose="02010609060101010101" pitchFamily="49" charset="-122"/>
              </a:rPr>
              <a:t>15°/h,</a:t>
            </a:r>
            <a:r>
              <a:rPr lang="zh-CN" altLang="en-US" sz="2000" dirty="0">
                <a:latin typeface="仿宋" panose="02010609060101010101" pitchFamily="49" charset="-122"/>
                <a:ea typeface="仿宋" panose="02010609060101010101" pitchFamily="49" charset="-122"/>
              </a:rPr>
              <a:t>极点无</a:t>
            </a:r>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线速度：赤道向两极递减，极点无</a:t>
            </a:r>
          </a:p>
        </p:txBody>
      </p:sp>
      <p:sp>
        <p:nvSpPr>
          <p:cNvPr id="24" name="文本框 23">
            <a:extLst>
              <a:ext uri="{FF2B5EF4-FFF2-40B4-BE49-F238E27FC236}">
                <a16:creationId xmlns:a16="http://schemas.microsoft.com/office/drawing/2014/main" id="{F05FC35B-7D2B-41DA-8582-8A592A8BB1E0}"/>
              </a:ext>
            </a:extLst>
          </p:cNvPr>
          <p:cNvSpPr txBox="1"/>
          <p:nvPr/>
        </p:nvSpPr>
        <p:spPr>
          <a:xfrm>
            <a:off x="1819523" y="3826863"/>
            <a:ext cx="2729500" cy="701052"/>
          </a:xfrm>
          <a:prstGeom prst="rect">
            <a:avLst/>
          </a:prstGeom>
          <a:noFill/>
          <a:ln>
            <a:solidFill>
              <a:schemeClr val="tx1"/>
            </a:solidFill>
          </a:ln>
        </p:spPr>
        <p:txBody>
          <a:bodyPr wrap="square" rtlCol="0">
            <a:spAutoFit/>
          </a:bodyPr>
          <a:lstStyle/>
          <a:p>
            <a:r>
              <a:rPr lang="zh-CN" altLang="en-US" sz="2000" dirty="0">
                <a:latin typeface="仿宋" panose="02010609060101010101" pitchFamily="49" charset="-122"/>
                <a:ea typeface="仿宋" panose="02010609060101010101" pitchFamily="49" charset="-122"/>
              </a:rPr>
              <a:t>角速度：近快远慢</a:t>
            </a:r>
            <a:endParaRPr lang="en-US" altLang="zh-CN" sz="2000" dirty="0">
              <a:latin typeface="仿宋" panose="02010609060101010101" pitchFamily="49" charset="-122"/>
              <a:ea typeface="仿宋" panose="02010609060101010101" pitchFamily="49" charset="-122"/>
            </a:endParaRPr>
          </a:p>
          <a:p>
            <a:r>
              <a:rPr lang="zh-CN" altLang="en-US" sz="2000" dirty="0">
                <a:latin typeface="仿宋" panose="02010609060101010101" pitchFamily="49" charset="-122"/>
                <a:ea typeface="仿宋" panose="02010609060101010101" pitchFamily="49" charset="-122"/>
              </a:rPr>
              <a:t>线速度：近快远慢</a:t>
            </a:r>
          </a:p>
        </p:txBody>
      </p:sp>
      <p:sp>
        <p:nvSpPr>
          <p:cNvPr id="36" name="文本框 35">
            <a:extLst>
              <a:ext uri="{FF2B5EF4-FFF2-40B4-BE49-F238E27FC236}">
                <a16:creationId xmlns:a16="http://schemas.microsoft.com/office/drawing/2014/main" id="{25EDF7EC-84C6-4062-BF05-39E9D215EE26}"/>
              </a:ext>
            </a:extLst>
          </p:cNvPr>
          <p:cNvSpPr txBox="1"/>
          <p:nvPr/>
        </p:nvSpPr>
        <p:spPr>
          <a:xfrm>
            <a:off x="3698471" y="2227690"/>
            <a:ext cx="286578" cy="1323440"/>
          </a:xfrm>
          <a:prstGeom prst="rect">
            <a:avLst/>
          </a:prstGeom>
          <a:noFill/>
          <a:ln>
            <a:solidFill>
              <a:schemeClr val="tx1"/>
            </a:solidFill>
          </a:ln>
        </p:spPr>
        <p:txBody>
          <a:bodyPr wrap="square" rtlCol="0">
            <a:spAutoFit/>
          </a:bodyPr>
          <a:lstStyle/>
          <a:p>
            <a:pPr algn="ctr"/>
            <a:r>
              <a:rPr lang="zh-CN" altLang="en-US" sz="2000" dirty="0">
                <a:latin typeface="仿宋" panose="02010609060101010101" pitchFamily="49" charset="-122"/>
                <a:ea typeface="仿宋" panose="02010609060101010101" pitchFamily="49" charset="-122"/>
              </a:rPr>
              <a:t>黄赤交角</a:t>
            </a:r>
            <a:endParaRPr lang="en-US" altLang="zh-CN" sz="2000" dirty="0">
              <a:latin typeface="仿宋" panose="02010609060101010101" pitchFamily="49" charset="-122"/>
              <a:ea typeface="仿宋" panose="02010609060101010101" pitchFamily="49" charset="-122"/>
            </a:endParaRPr>
          </a:p>
        </p:txBody>
      </p:sp>
      <p:sp>
        <p:nvSpPr>
          <p:cNvPr id="37" name="文本框 36">
            <a:extLst>
              <a:ext uri="{FF2B5EF4-FFF2-40B4-BE49-F238E27FC236}">
                <a16:creationId xmlns:a16="http://schemas.microsoft.com/office/drawing/2014/main" id="{3DDBAB71-EA26-4BE5-8F7A-5E707E951337}"/>
              </a:ext>
            </a:extLst>
          </p:cNvPr>
          <p:cNvSpPr txBox="1"/>
          <p:nvPr/>
        </p:nvSpPr>
        <p:spPr>
          <a:xfrm>
            <a:off x="2293358" y="2227691"/>
            <a:ext cx="286578" cy="1323439"/>
          </a:xfrm>
          <a:prstGeom prst="rect">
            <a:avLst/>
          </a:prstGeom>
          <a:noFill/>
          <a:ln>
            <a:solidFill>
              <a:schemeClr val="tx1"/>
            </a:solidFill>
          </a:ln>
        </p:spPr>
        <p:txBody>
          <a:bodyPr wrap="square" rtlCol="0">
            <a:spAutoFit/>
          </a:bodyPr>
          <a:lstStyle/>
          <a:p>
            <a:pPr algn="ctr"/>
            <a:endParaRPr lang="en-US" altLang="zh-CN" sz="2000" dirty="0">
              <a:latin typeface="仿宋" panose="02010609060101010101" pitchFamily="49" charset="-122"/>
              <a:ea typeface="仿宋" panose="02010609060101010101" pitchFamily="49" charset="-122"/>
            </a:endParaRPr>
          </a:p>
          <a:p>
            <a:pPr algn="ctr"/>
            <a:r>
              <a:rPr lang="zh-CN" altLang="en-US" sz="2000" dirty="0">
                <a:latin typeface="仿宋" panose="02010609060101010101" pitchFamily="49" charset="-122"/>
                <a:ea typeface="仿宋" panose="02010609060101010101" pitchFamily="49" charset="-122"/>
              </a:rPr>
              <a:t>周期</a:t>
            </a:r>
            <a:endParaRPr lang="en-US" altLang="zh-CN" sz="2000" dirty="0">
              <a:latin typeface="仿宋" panose="02010609060101010101" pitchFamily="49" charset="-122"/>
              <a:ea typeface="仿宋" panose="02010609060101010101" pitchFamily="49" charset="-122"/>
            </a:endParaRPr>
          </a:p>
          <a:p>
            <a:pPr algn="ctr"/>
            <a:endParaRPr lang="en-US" altLang="zh-CN" sz="2000" dirty="0">
              <a:latin typeface="仿宋" panose="02010609060101010101" pitchFamily="49" charset="-122"/>
              <a:ea typeface="仿宋" panose="02010609060101010101" pitchFamily="49" charset="-122"/>
            </a:endParaRPr>
          </a:p>
        </p:txBody>
      </p:sp>
      <p:sp>
        <p:nvSpPr>
          <p:cNvPr id="38" name="文本框 37">
            <a:extLst>
              <a:ext uri="{FF2B5EF4-FFF2-40B4-BE49-F238E27FC236}">
                <a16:creationId xmlns:a16="http://schemas.microsoft.com/office/drawing/2014/main" id="{E7DDDBCB-B5B0-423B-92BC-DF7E57963481}"/>
              </a:ext>
            </a:extLst>
          </p:cNvPr>
          <p:cNvSpPr txBox="1"/>
          <p:nvPr/>
        </p:nvSpPr>
        <p:spPr>
          <a:xfrm>
            <a:off x="3230100" y="2233787"/>
            <a:ext cx="286578" cy="1323439"/>
          </a:xfrm>
          <a:prstGeom prst="rect">
            <a:avLst/>
          </a:prstGeom>
          <a:noFill/>
          <a:ln>
            <a:solidFill>
              <a:schemeClr val="tx1"/>
            </a:solidFill>
          </a:ln>
        </p:spPr>
        <p:txBody>
          <a:bodyPr wrap="square" rtlCol="0">
            <a:spAutoFit/>
          </a:bodyPr>
          <a:lstStyle/>
          <a:p>
            <a:pPr algn="ctr"/>
            <a:r>
              <a:rPr lang="zh-CN" altLang="en-US" sz="2000" dirty="0">
                <a:latin typeface="仿宋" panose="02010609060101010101" pitchFamily="49" charset="-122"/>
                <a:ea typeface="仿宋" panose="02010609060101010101" pitchFamily="49" charset="-122"/>
              </a:rPr>
              <a:t>轨道平面</a:t>
            </a:r>
            <a:endParaRPr lang="en-US" altLang="zh-CN" sz="2000" dirty="0">
              <a:latin typeface="仿宋" panose="02010609060101010101" pitchFamily="49" charset="-122"/>
              <a:ea typeface="仿宋" panose="02010609060101010101" pitchFamily="49" charset="-122"/>
            </a:endParaRPr>
          </a:p>
        </p:txBody>
      </p:sp>
      <p:sp>
        <p:nvSpPr>
          <p:cNvPr id="39" name="文本框 38">
            <a:extLst>
              <a:ext uri="{FF2B5EF4-FFF2-40B4-BE49-F238E27FC236}">
                <a16:creationId xmlns:a16="http://schemas.microsoft.com/office/drawing/2014/main" id="{EAB30811-93B4-46A8-A100-D8C5397B8855}"/>
              </a:ext>
            </a:extLst>
          </p:cNvPr>
          <p:cNvSpPr txBox="1"/>
          <p:nvPr/>
        </p:nvSpPr>
        <p:spPr>
          <a:xfrm>
            <a:off x="3235574" y="1548032"/>
            <a:ext cx="1021852" cy="400110"/>
          </a:xfrm>
          <a:prstGeom prst="rect">
            <a:avLst/>
          </a:prstGeom>
          <a:noFill/>
          <a:ln>
            <a:solidFill>
              <a:schemeClr val="tx1"/>
            </a:solidFill>
          </a:ln>
        </p:spPr>
        <p:txBody>
          <a:bodyPr wrap="square" rtlCol="0">
            <a:spAutoFit/>
          </a:bodyPr>
          <a:lstStyle/>
          <a:p>
            <a:pPr algn="ctr"/>
            <a:r>
              <a:rPr lang="zh-CN" altLang="en-US" sz="2000" dirty="0">
                <a:latin typeface="仿宋" panose="02010609060101010101" pitchFamily="49" charset="-122"/>
                <a:ea typeface="仿宋" panose="02010609060101010101" pitchFamily="49" charset="-122"/>
              </a:rPr>
              <a:t>赤道面</a:t>
            </a:r>
          </a:p>
        </p:txBody>
      </p:sp>
      <p:sp>
        <p:nvSpPr>
          <p:cNvPr id="41" name="文本框 40">
            <a:extLst>
              <a:ext uri="{FF2B5EF4-FFF2-40B4-BE49-F238E27FC236}">
                <a16:creationId xmlns:a16="http://schemas.microsoft.com/office/drawing/2014/main" id="{557B2D02-963A-4FF3-84C4-F816F27E8469}"/>
              </a:ext>
            </a:extLst>
          </p:cNvPr>
          <p:cNvSpPr txBox="1"/>
          <p:nvPr/>
        </p:nvSpPr>
        <p:spPr>
          <a:xfrm>
            <a:off x="3240549" y="3824722"/>
            <a:ext cx="1021852" cy="400110"/>
          </a:xfrm>
          <a:prstGeom prst="rect">
            <a:avLst/>
          </a:prstGeom>
          <a:noFill/>
          <a:ln>
            <a:solidFill>
              <a:schemeClr val="tx1"/>
            </a:solidFill>
          </a:ln>
        </p:spPr>
        <p:txBody>
          <a:bodyPr wrap="square" rtlCol="0">
            <a:spAutoFit/>
          </a:bodyPr>
          <a:lstStyle/>
          <a:p>
            <a:pPr algn="ctr"/>
            <a:r>
              <a:rPr lang="zh-CN" altLang="en-US" sz="2000" dirty="0">
                <a:latin typeface="仿宋" panose="02010609060101010101" pitchFamily="49" charset="-122"/>
                <a:ea typeface="仿宋" panose="02010609060101010101" pitchFamily="49" charset="-122"/>
              </a:rPr>
              <a:t>黄道面</a:t>
            </a:r>
          </a:p>
        </p:txBody>
      </p:sp>
      <p:sp>
        <p:nvSpPr>
          <p:cNvPr id="43" name="文本框 42">
            <a:extLst>
              <a:ext uri="{FF2B5EF4-FFF2-40B4-BE49-F238E27FC236}">
                <a16:creationId xmlns:a16="http://schemas.microsoft.com/office/drawing/2014/main" id="{584498DC-0E3A-4A56-BD97-5AD4C7B0343C}"/>
              </a:ext>
            </a:extLst>
          </p:cNvPr>
          <p:cNvSpPr txBox="1"/>
          <p:nvPr/>
        </p:nvSpPr>
        <p:spPr>
          <a:xfrm>
            <a:off x="4471215" y="2163440"/>
            <a:ext cx="800219" cy="1450971"/>
          </a:xfrm>
          <a:prstGeom prst="rect">
            <a:avLst/>
          </a:prstGeom>
          <a:noFill/>
          <a:ln>
            <a:solidFill>
              <a:schemeClr val="tx1"/>
            </a:solidFill>
          </a:ln>
        </p:spPr>
        <p:txBody>
          <a:bodyPr vert="eaVert" wrap="square" rtlCol="0">
            <a:spAutoFit/>
          </a:bodyPr>
          <a:lstStyle/>
          <a:p>
            <a:pPr algn="ctr"/>
            <a:r>
              <a:rPr lang="zh-CN" altLang="en-US" sz="2000" dirty="0">
                <a:latin typeface="仿宋" panose="02010609060101010101" pitchFamily="49" charset="-122"/>
                <a:ea typeface="仿宋" panose="02010609060101010101" pitchFamily="49" charset="-122"/>
              </a:rPr>
              <a:t>南北移动</a:t>
            </a:r>
            <a:endParaRPr lang="en-US" altLang="zh-CN" sz="2000" dirty="0">
              <a:latin typeface="仿宋" panose="02010609060101010101" pitchFamily="49" charset="-122"/>
              <a:ea typeface="仿宋" panose="02010609060101010101" pitchFamily="49" charset="-122"/>
            </a:endParaRPr>
          </a:p>
          <a:p>
            <a:pPr algn="ctr"/>
            <a:r>
              <a:rPr lang="zh-CN" altLang="en-US" sz="2000" dirty="0">
                <a:latin typeface="仿宋" panose="02010609060101010101" pitchFamily="49" charset="-122"/>
                <a:ea typeface="仿宋" panose="02010609060101010101" pitchFamily="49" charset="-122"/>
              </a:rPr>
              <a:t>太阳直射点</a:t>
            </a:r>
            <a:endParaRPr lang="en-US" altLang="zh-CN" sz="2000" dirty="0">
              <a:latin typeface="仿宋" panose="02010609060101010101" pitchFamily="49" charset="-122"/>
              <a:ea typeface="仿宋" panose="02010609060101010101" pitchFamily="49" charset="-122"/>
            </a:endParaRPr>
          </a:p>
        </p:txBody>
      </p:sp>
      <p:sp>
        <p:nvSpPr>
          <p:cNvPr id="44" name="文本框 43">
            <a:extLst>
              <a:ext uri="{FF2B5EF4-FFF2-40B4-BE49-F238E27FC236}">
                <a16:creationId xmlns:a16="http://schemas.microsoft.com/office/drawing/2014/main" id="{DF79721B-7177-4426-ACC1-C0F2F8ED30F2}"/>
              </a:ext>
            </a:extLst>
          </p:cNvPr>
          <p:cNvSpPr txBox="1"/>
          <p:nvPr/>
        </p:nvSpPr>
        <p:spPr>
          <a:xfrm>
            <a:off x="2761729" y="2227690"/>
            <a:ext cx="286578" cy="1323440"/>
          </a:xfrm>
          <a:prstGeom prst="rect">
            <a:avLst/>
          </a:prstGeom>
          <a:noFill/>
          <a:ln>
            <a:solidFill>
              <a:schemeClr val="tx1"/>
            </a:solidFill>
          </a:ln>
        </p:spPr>
        <p:txBody>
          <a:bodyPr wrap="square" rtlCol="0">
            <a:spAutoFit/>
          </a:bodyPr>
          <a:lstStyle/>
          <a:p>
            <a:pPr algn="ctr"/>
            <a:r>
              <a:rPr lang="zh-CN" altLang="en-US" sz="2000" dirty="0">
                <a:latin typeface="仿宋" panose="02010609060101010101" pitchFamily="49" charset="-122"/>
                <a:ea typeface="仿宋" panose="02010609060101010101" pitchFamily="49" charset="-122"/>
              </a:rPr>
              <a:t>地理意义</a:t>
            </a:r>
            <a:endParaRPr lang="en-US" altLang="zh-CN" sz="2000" dirty="0">
              <a:latin typeface="仿宋" panose="02010609060101010101" pitchFamily="49" charset="-122"/>
              <a:ea typeface="仿宋" panose="02010609060101010101" pitchFamily="49" charset="-122"/>
            </a:endParaRPr>
          </a:p>
        </p:txBody>
      </p:sp>
      <p:sp>
        <p:nvSpPr>
          <p:cNvPr id="46" name="文本框 45">
            <a:extLst>
              <a:ext uri="{FF2B5EF4-FFF2-40B4-BE49-F238E27FC236}">
                <a16:creationId xmlns:a16="http://schemas.microsoft.com/office/drawing/2014/main" id="{039CCEA8-F650-4109-B8C2-B05DC25D3003}"/>
              </a:ext>
            </a:extLst>
          </p:cNvPr>
          <p:cNvSpPr txBox="1"/>
          <p:nvPr/>
        </p:nvSpPr>
        <p:spPr>
          <a:xfrm>
            <a:off x="1308721" y="933618"/>
            <a:ext cx="1757208" cy="1015664"/>
          </a:xfrm>
          <a:prstGeom prst="rect">
            <a:avLst/>
          </a:prstGeom>
          <a:noFill/>
          <a:ln>
            <a:solidFill>
              <a:schemeClr val="tx1"/>
            </a:solidFill>
          </a:ln>
        </p:spPr>
        <p:txBody>
          <a:bodyPr wrap="square" rtlCol="0">
            <a:spAutoFit/>
          </a:bodyPr>
          <a:lstStyle/>
          <a:p>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昼夜更替</a:t>
            </a:r>
            <a:endParaRPr lang="en-US" altLang="zh-CN" sz="2000" dirty="0">
              <a:latin typeface="仿宋" panose="02010609060101010101" pitchFamily="49" charset="-122"/>
              <a:ea typeface="仿宋" panose="02010609060101010101" pitchFamily="49" charset="-122"/>
            </a:endParaRPr>
          </a:p>
          <a:p>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地方时</a:t>
            </a:r>
            <a:endParaRPr lang="en-US" altLang="zh-CN" sz="2000" dirty="0">
              <a:latin typeface="仿宋" panose="02010609060101010101" pitchFamily="49" charset="-122"/>
              <a:ea typeface="仿宋" panose="02010609060101010101" pitchFamily="49" charset="-122"/>
            </a:endParaRPr>
          </a:p>
          <a:p>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地转偏向力</a:t>
            </a:r>
          </a:p>
        </p:txBody>
      </p:sp>
      <p:sp>
        <p:nvSpPr>
          <p:cNvPr id="48" name="文本框 47">
            <a:extLst>
              <a:ext uri="{FF2B5EF4-FFF2-40B4-BE49-F238E27FC236}">
                <a16:creationId xmlns:a16="http://schemas.microsoft.com/office/drawing/2014/main" id="{5BBED723-0061-43D1-849E-F045C517A05C}"/>
              </a:ext>
            </a:extLst>
          </p:cNvPr>
          <p:cNvSpPr txBox="1"/>
          <p:nvPr/>
        </p:nvSpPr>
        <p:spPr>
          <a:xfrm>
            <a:off x="5727101" y="2387674"/>
            <a:ext cx="3193318" cy="707886"/>
          </a:xfrm>
          <a:prstGeom prst="rect">
            <a:avLst/>
          </a:prstGeom>
          <a:noFill/>
          <a:ln>
            <a:solidFill>
              <a:schemeClr val="tx1"/>
            </a:solidFill>
          </a:ln>
        </p:spPr>
        <p:txBody>
          <a:bodyPr wrap="square" rtlCol="0">
            <a:spAutoFit/>
          </a:bodyPr>
          <a:lstStyle/>
          <a:p>
            <a:r>
              <a:rPr lang="en-US" altLang="zh-CN" sz="2000" dirty="0">
                <a:latin typeface="仿宋" panose="02010609060101010101" pitchFamily="49" charset="-122"/>
                <a:ea typeface="仿宋" panose="02010609060101010101" pitchFamily="49" charset="-122"/>
              </a:rPr>
              <a:t>1.</a:t>
            </a:r>
            <a:r>
              <a:rPr lang="zh-CN" altLang="en-US" sz="2000" dirty="0">
                <a:latin typeface="仿宋" panose="02010609060101010101" pitchFamily="49" charset="-122"/>
                <a:ea typeface="仿宋" panose="02010609060101010101" pitchFamily="49" charset="-122"/>
              </a:rPr>
              <a:t>正午太阳高度周年变化</a:t>
            </a:r>
            <a:endParaRPr lang="en-US" altLang="zh-CN" sz="2000" dirty="0">
              <a:latin typeface="仿宋" panose="02010609060101010101" pitchFamily="49" charset="-122"/>
              <a:ea typeface="仿宋" panose="02010609060101010101" pitchFamily="49" charset="-122"/>
            </a:endParaRPr>
          </a:p>
          <a:p>
            <a:r>
              <a:rPr lang="en-US" altLang="zh-CN" sz="2000" dirty="0">
                <a:latin typeface="仿宋" panose="02010609060101010101" pitchFamily="49" charset="-122"/>
                <a:ea typeface="仿宋" panose="02010609060101010101" pitchFamily="49" charset="-122"/>
              </a:rPr>
              <a:t>2.</a:t>
            </a:r>
            <a:r>
              <a:rPr lang="zh-CN" altLang="en-US" sz="2000" dirty="0">
                <a:latin typeface="仿宋" panose="02010609060101010101" pitchFamily="49" charset="-122"/>
                <a:ea typeface="仿宋" panose="02010609060101010101" pitchFamily="49" charset="-122"/>
              </a:rPr>
              <a:t>昼夜长短变化</a:t>
            </a:r>
            <a:endParaRPr lang="en-US" altLang="zh-CN" sz="2000" dirty="0">
              <a:latin typeface="仿宋" panose="02010609060101010101" pitchFamily="49" charset="-122"/>
              <a:ea typeface="仿宋" panose="02010609060101010101" pitchFamily="49" charset="-122"/>
            </a:endParaRPr>
          </a:p>
        </p:txBody>
      </p:sp>
      <p:cxnSp>
        <p:nvCxnSpPr>
          <p:cNvPr id="67" name="直接箭头连接符 66">
            <a:extLst>
              <a:ext uri="{FF2B5EF4-FFF2-40B4-BE49-F238E27FC236}">
                <a16:creationId xmlns:a16="http://schemas.microsoft.com/office/drawing/2014/main" id="{01C4C282-4A8B-4287-99DE-44ED2622C719}"/>
              </a:ext>
            </a:extLst>
          </p:cNvPr>
          <p:cNvCxnSpPr>
            <a:stCxn id="36" idx="3"/>
            <a:endCxn id="43" idx="1"/>
          </p:cNvCxnSpPr>
          <p:nvPr/>
        </p:nvCxnSpPr>
        <p:spPr>
          <a:xfrm flipV="1">
            <a:off x="3985049" y="2888926"/>
            <a:ext cx="486166" cy="4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23B72673-FF4A-409C-96FC-ADF6C78A8579}"/>
              </a:ext>
            </a:extLst>
          </p:cNvPr>
          <p:cNvCxnSpPr>
            <a:cxnSpLocks/>
            <a:stCxn id="43" idx="3"/>
            <a:endCxn id="48" idx="1"/>
          </p:cNvCxnSpPr>
          <p:nvPr/>
        </p:nvCxnSpPr>
        <p:spPr>
          <a:xfrm flipV="1">
            <a:off x="5271434" y="2741617"/>
            <a:ext cx="455667" cy="1473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a:extLst>
              <a:ext uri="{FF2B5EF4-FFF2-40B4-BE49-F238E27FC236}">
                <a16:creationId xmlns:a16="http://schemas.microsoft.com/office/drawing/2014/main" id="{6F9E02F3-237F-46C5-B0CE-945566A003B5}"/>
              </a:ext>
            </a:extLst>
          </p:cNvPr>
          <p:cNvCxnSpPr>
            <a:cxnSpLocks/>
          </p:cNvCxnSpPr>
          <p:nvPr/>
        </p:nvCxnSpPr>
        <p:spPr>
          <a:xfrm>
            <a:off x="3370901" y="1948142"/>
            <a:ext cx="0" cy="279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a:extLst>
              <a:ext uri="{FF2B5EF4-FFF2-40B4-BE49-F238E27FC236}">
                <a16:creationId xmlns:a16="http://schemas.microsoft.com/office/drawing/2014/main" id="{D39C27B3-7A24-475E-899B-95C74C19874A}"/>
              </a:ext>
            </a:extLst>
          </p:cNvPr>
          <p:cNvCxnSpPr>
            <a:cxnSpLocks/>
          </p:cNvCxnSpPr>
          <p:nvPr/>
        </p:nvCxnSpPr>
        <p:spPr>
          <a:xfrm flipH="1" flipV="1">
            <a:off x="3370901" y="3551130"/>
            <a:ext cx="4975" cy="273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a:extLst>
              <a:ext uri="{FF2B5EF4-FFF2-40B4-BE49-F238E27FC236}">
                <a16:creationId xmlns:a16="http://schemas.microsoft.com/office/drawing/2014/main" id="{464AD69E-2C15-46FC-91E6-F15D6E31F6BA}"/>
              </a:ext>
            </a:extLst>
          </p:cNvPr>
          <p:cNvCxnSpPr>
            <a:cxnSpLocks/>
          </p:cNvCxnSpPr>
          <p:nvPr/>
        </p:nvCxnSpPr>
        <p:spPr>
          <a:xfrm>
            <a:off x="2905018" y="1950504"/>
            <a:ext cx="0" cy="276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接箭头连接符 86">
            <a:extLst>
              <a:ext uri="{FF2B5EF4-FFF2-40B4-BE49-F238E27FC236}">
                <a16:creationId xmlns:a16="http://schemas.microsoft.com/office/drawing/2014/main" id="{C6400FAF-6555-4F8C-A17E-18A05AAB4482}"/>
              </a:ext>
            </a:extLst>
          </p:cNvPr>
          <p:cNvCxnSpPr>
            <a:cxnSpLocks/>
          </p:cNvCxnSpPr>
          <p:nvPr/>
        </p:nvCxnSpPr>
        <p:spPr>
          <a:xfrm>
            <a:off x="3847403" y="1948142"/>
            <a:ext cx="0" cy="279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a:extLst>
              <a:ext uri="{FF2B5EF4-FFF2-40B4-BE49-F238E27FC236}">
                <a16:creationId xmlns:a16="http://schemas.microsoft.com/office/drawing/2014/main" id="{8777B9CE-4C5A-4975-95AB-EFF006284825}"/>
              </a:ext>
            </a:extLst>
          </p:cNvPr>
          <p:cNvCxnSpPr>
            <a:cxnSpLocks/>
          </p:cNvCxnSpPr>
          <p:nvPr/>
        </p:nvCxnSpPr>
        <p:spPr>
          <a:xfrm flipH="1" flipV="1">
            <a:off x="3847403" y="3551130"/>
            <a:ext cx="4975" cy="2735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E24E0BB5-1DB2-4F4F-B40C-B8B031830B05}"/>
              </a:ext>
            </a:extLst>
          </p:cNvPr>
          <p:cNvSpPr txBox="1"/>
          <p:nvPr/>
        </p:nvSpPr>
        <p:spPr>
          <a:xfrm>
            <a:off x="6289995" y="1548032"/>
            <a:ext cx="1568856" cy="400110"/>
          </a:xfrm>
          <a:prstGeom prst="rect">
            <a:avLst/>
          </a:prstGeom>
          <a:noFill/>
          <a:ln>
            <a:solidFill>
              <a:schemeClr val="tx1"/>
            </a:solidFill>
          </a:ln>
        </p:spPr>
        <p:txBody>
          <a:bodyPr wrap="square" rtlCol="0">
            <a:spAutoFit/>
          </a:bodyPr>
          <a:lstStyle/>
          <a:p>
            <a:r>
              <a:rPr lang="zh-CN" altLang="en-US" sz="2000" dirty="0">
                <a:latin typeface="仿宋" panose="02010609060101010101" pitchFamily="49" charset="-122"/>
                <a:ea typeface="仿宋" panose="02010609060101010101" pitchFamily="49" charset="-122"/>
              </a:rPr>
              <a:t>四季与五带</a:t>
            </a:r>
          </a:p>
        </p:txBody>
      </p:sp>
      <p:sp>
        <p:nvSpPr>
          <p:cNvPr id="32" name="文本框 31">
            <a:extLst>
              <a:ext uri="{FF2B5EF4-FFF2-40B4-BE49-F238E27FC236}">
                <a16:creationId xmlns:a16="http://schemas.microsoft.com/office/drawing/2014/main" id="{DBD329BB-830D-452E-B78B-DD12715BBFF1}"/>
              </a:ext>
            </a:extLst>
          </p:cNvPr>
          <p:cNvSpPr txBox="1"/>
          <p:nvPr/>
        </p:nvSpPr>
        <p:spPr>
          <a:xfrm>
            <a:off x="5727101" y="3277842"/>
            <a:ext cx="3025013" cy="400110"/>
          </a:xfrm>
          <a:prstGeom prst="rect">
            <a:avLst/>
          </a:prstGeom>
          <a:noFill/>
          <a:ln>
            <a:solidFill>
              <a:schemeClr val="tx1"/>
            </a:solidFill>
          </a:ln>
        </p:spPr>
        <p:txBody>
          <a:bodyPr wrap="square" rtlCol="0">
            <a:spAutoFit/>
          </a:bodyPr>
          <a:lstStyle/>
          <a:p>
            <a:r>
              <a:rPr lang="en-US" altLang="zh-CN" sz="2000" dirty="0">
                <a:latin typeface="仿宋" panose="02010609060101010101" pitchFamily="49" charset="-122"/>
                <a:ea typeface="仿宋" panose="02010609060101010101" pitchFamily="49" charset="-122"/>
              </a:rPr>
              <a:t>3.</a:t>
            </a:r>
            <a:r>
              <a:rPr lang="zh-CN" altLang="en-US" sz="2000" dirty="0">
                <a:latin typeface="仿宋" panose="02010609060101010101" pitchFamily="49" charset="-122"/>
                <a:ea typeface="仿宋" panose="02010609060101010101" pitchFamily="49" charset="-122"/>
              </a:rPr>
              <a:t>气压带、风带季节移动</a:t>
            </a:r>
          </a:p>
        </p:txBody>
      </p:sp>
      <p:cxnSp>
        <p:nvCxnSpPr>
          <p:cNvPr id="33" name="直接箭头连接符 32">
            <a:extLst>
              <a:ext uri="{FF2B5EF4-FFF2-40B4-BE49-F238E27FC236}">
                <a16:creationId xmlns:a16="http://schemas.microsoft.com/office/drawing/2014/main" id="{65C85254-FCC3-4F29-A7CA-8B4201ECEC7B}"/>
              </a:ext>
            </a:extLst>
          </p:cNvPr>
          <p:cNvCxnSpPr>
            <a:cxnSpLocks/>
            <a:endCxn id="32" idx="1"/>
          </p:cNvCxnSpPr>
          <p:nvPr/>
        </p:nvCxnSpPr>
        <p:spPr>
          <a:xfrm>
            <a:off x="5271433" y="3316524"/>
            <a:ext cx="455668" cy="1613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067421D7-1ADD-47FD-BA83-B458BD43D259}"/>
              </a:ext>
            </a:extLst>
          </p:cNvPr>
          <p:cNvCxnSpPr>
            <a:cxnSpLocks/>
            <a:endCxn id="8" idx="2"/>
          </p:cNvCxnSpPr>
          <p:nvPr/>
        </p:nvCxnSpPr>
        <p:spPr>
          <a:xfrm flipV="1">
            <a:off x="7074423" y="1948142"/>
            <a:ext cx="0" cy="4366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连接符: 肘形 12">
            <a:extLst>
              <a:ext uri="{FF2B5EF4-FFF2-40B4-BE49-F238E27FC236}">
                <a16:creationId xmlns:a16="http://schemas.microsoft.com/office/drawing/2014/main" id="{95A554ED-06BC-4996-B8E2-FEDD750C8BEC}"/>
              </a:ext>
            </a:extLst>
          </p:cNvPr>
          <p:cNvCxnSpPr>
            <a:cxnSpLocks/>
            <a:stCxn id="44" idx="2"/>
            <a:endCxn id="48" idx="2"/>
          </p:cNvCxnSpPr>
          <p:nvPr/>
        </p:nvCxnSpPr>
        <p:spPr>
          <a:xfrm rot="5400000" flipH="1" flipV="1">
            <a:off x="4886604" y="1113974"/>
            <a:ext cx="455570" cy="4418742"/>
          </a:xfrm>
          <a:prstGeom prst="bentConnector3">
            <a:avLst>
              <a:gd name="adj1" fmla="val -5017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97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1"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500"/>
                                        <p:tgtEl>
                                          <p:spTgt spid="46"/>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fade">
                                      <p:cBhvr>
                                        <p:cTn id="75" dur="500"/>
                                        <p:tgtEl>
                                          <p:spTgt spid="7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500"/>
                                        <p:tgtEl>
                                          <p:spTgt spid="87"/>
                                        </p:tgtEl>
                                      </p:cBhvr>
                                    </p:animEffect>
                                  </p:childTnLst>
                                </p:cTn>
                              </p:par>
                              <p:par>
                                <p:cTn id="84" presetID="10" presetClass="entr" presetSubtype="0" fill="hold" nodeType="with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fade">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7"/>
                                        </p:tgtEl>
                                        <p:attrNameLst>
                                          <p:attrName>style.visibility</p:attrName>
                                        </p:attrNameLst>
                                      </p:cBhvr>
                                      <p:to>
                                        <p:strVal val="visible"/>
                                      </p:to>
                                    </p:set>
                                    <p:animEffect transition="in" filter="fade">
                                      <p:cBhvr>
                                        <p:cTn id="91" dur="500"/>
                                        <p:tgtEl>
                                          <p:spTgt spid="6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500"/>
                                        <p:tgtEl>
                                          <p:spTgt spid="48"/>
                                        </p:tgtEl>
                                      </p:cBhvr>
                                    </p:animEffect>
                                  </p:childTnLst>
                                </p:cTn>
                              </p:par>
                              <p:par>
                                <p:cTn id="100" presetID="10" presetClass="entr" presetSubtype="0" fill="hold" nodeType="with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500"/>
                                        <p:tgtEl>
                                          <p:spTgt spid="7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500"/>
                                        <p:tgtEl>
                                          <p:spTgt spid="33"/>
                                        </p:tgtEl>
                                      </p:cBhvr>
                                    </p:animEffect>
                                  </p:childTnLst>
                                </p:cTn>
                              </p:par>
                              <p:par>
                                <p:cTn id="119" presetID="1" presetClass="entr" presetSubtype="0" fill="hold" grpId="0" nodeType="withEffect">
                                  <p:stCondLst>
                                    <p:cond delay="0"/>
                                  </p:stCondLst>
                                  <p:childTnLst>
                                    <p:set>
                                      <p:cBhvr>
                                        <p:cTn id="1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2" grpId="0" animBg="1"/>
      <p:bldP spid="23" grpId="0" animBg="1"/>
      <p:bldP spid="23" grpId="1" animBg="1"/>
      <p:bldP spid="24" grpId="0" animBg="1"/>
      <p:bldP spid="24" grpId="1" animBg="1"/>
      <p:bldP spid="36" grpId="0" animBg="1"/>
      <p:bldP spid="37" grpId="0" animBg="1"/>
      <p:bldP spid="38" grpId="0" animBg="1"/>
      <p:bldP spid="39" grpId="0" animBg="1"/>
      <p:bldP spid="41" grpId="0" animBg="1"/>
      <p:bldP spid="43" grpId="0" animBg="1"/>
      <p:bldP spid="44" grpId="0" animBg="1"/>
      <p:bldP spid="46" grpId="1" animBg="1"/>
      <p:bldP spid="48" grpId="0" animBg="1"/>
      <p:bldP spid="8"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3D71CD-FE71-4677-A76E-DE1AB1B8FCE7}"/>
              </a:ext>
            </a:extLst>
          </p:cNvPr>
          <p:cNvSpPr>
            <a:spLocks noGrp="1"/>
          </p:cNvSpPr>
          <p:nvPr>
            <p:ph type="title"/>
          </p:nvPr>
        </p:nvSpPr>
        <p:spPr/>
        <p:txBody>
          <a:bodyPr>
            <a:normAutofit fontScale="90000"/>
          </a:bodyPr>
          <a:lstStyle/>
          <a:p>
            <a:r>
              <a:rPr lang="zh-CN" altLang="en-US" dirty="0"/>
              <a:t>典型例题讲解（昼夜长短变化）</a:t>
            </a:r>
          </a:p>
        </p:txBody>
      </p:sp>
      <p:sp>
        <p:nvSpPr>
          <p:cNvPr id="4" name="矩形 3">
            <a:extLst>
              <a:ext uri="{FF2B5EF4-FFF2-40B4-BE49-F238E27FC236}">
                <a16:creationId xmlns:a16="http://schemas.microsoft.com/office/drawing/2014/main" id="{5692C9C6-2D43-4AC2-8AE4-A914021A9015}"/>
              </a:ext>
            </a:extLst>
          </p:cNvPr>
          <p:cNvSpPr/>
          <p:nvPr/>
        </p:nvSpPr>
        <p:spPr>
          <a:xfrm>
            <a:off x="243281" y="848874"/>
            <a:ext cx="8833607" cy="400110"/>
          </a:xfrm>
          <a:prstGeom prst="rect">
            <a:avLst/>
          </a:prstGeom>
        </p:spPr>
        <p:txBody>
          <a:bodyPr wrap="square">
            <a:spAutoFit/>
          </a:bodyPr>
          <a:lstStyle/>
          <a:p>
            <a:r>
              <a:rPr lang="zh-CN" altLang="en-US" sz="2000" dirty="0">
                <a:latin typeface="华文楷体" panose="02010600040101010101" pitchFamily="2" charset="-122"/>
                <a:ea typeface="华文楷体" panose="02010600040101010101" pitchFamily="2" charset="-122"/>
              </a:rPr>
              <a:t>（</a:t>
            </a: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a:t>
            </a:r>
            <a:r>
              <a:rPr lang="zh-CN" altLang="en-US" sz="2000" dirty="0">
                <a:latin typeface="宋体" panose="02010600030101010101" pitchFamily="2" charset="-122"/>
                <a:ea typeface="宋体" panose="02010600030101010101" pitchFamily="2" charset="-122"/>
              </a:rPr>
              <a:t>在下图中用不同颜色线段画出清明与小暑节气晨线大致位置。</a:t>
            </a:r>
            <a:endParaRPr lang="en-US" altLang="zh-CN" sz="2000" dirty="0">
              <a:latin typeface="宋体" panose="02010600030101010101" pitchFamily="2" charset="-122"/>
              <a:ea typeface="宋体" panose="02010600030101010101" pitchFamily="2" charset="-122"/>
            </a:endParaRPr>
          </a:p>
        </p:txBody>
      </p:sp>
      <p:sp>
        <p:nvSpPr>
          <p:cNvPr id="9" name="矩形 8">
            <a:extLst>
              <a:ext uri="{FF2B5EF4-FFF2-40B4-BE49-F238E27FC236}">
                <a16:creationId xmlns:a16="http://schemas.microsoft.com/office/drawing/2014/main" id="{2F5A38D3-6D32-4CDB-BD82-22C4AD254D04}"/>
              </a:ext>
            </a:extLst>
          </p:cNvPr>
          <p:cNvSpPr/>
          <p:nvPr/>
        </p:nvSpPr>
        <p:spPr>
          <a:xfrm>
            <a:off x="414270" y="3352245"/>
            <a:ext cx="8450688" cy="707886"/>
          </a:xfrm>
          <a:prstGeom prst="rect">
            <a:avLst/>
          </a:prstGeom>
        </p:spPr>
        <p:txBody>
          <a:bodyPr wrap="square">
            <a:spAutoFit/>
          </a:bodyPr>
          <a:lstStyle/>
          <a:p>
            <a:r>
              <a:rPr lang="zh-CN" altLang="en-US" sz="2000" dirty="0">
                <a:latin typeface="华文楷体" panose="02010600040101010101" pitchFamily="2" charset="-122"/>
                <a:ea typeface="华文楷体" panose="02010600040101010101" pitchFamily="2" charset="-122"/>
              </a:rPr>
              <a:t> （</a:t>
            </a:r>
            <a:r>
              <a:rPr lang="en-US" altLang="zh-CN" sz="2000" dirty="0">
                <a:latin typeface="华文楷体" panose="02010600040101010101" pitchFamily="2" charset="-122"/>
                <a:ea typeface="华文楷体" panose="02010600040101010101" pitchFamily="2" charset="-122"/>
              </a:rPr>
              <a:t>2</a:t>
            </a:r>
            <a:r>
              <a:rPr lang="zh-CN" altLang="en-US" sz="2000" dirty="0">
                <a:latin typeface="华文楷体" panose="02010600040101010101" pitchFamily="2" charset="-122"/>
                <a:ea typeface="华文楷体" panose="02010600040101010101" pitchFamily="2" charset="-122"/>
              </a:rPr>
              <a:t>）</a:t>
            </a:r>
            <a:r>
              <a:rPr lang="zh-CN" altLang="en-US" sz="2000" dirty="0">
                <a:latin typeface="宋体" panose="02010600030101010101" pitchFamily="2" charset="-122"/>
                <a:ea typeface="宋体" panose="02010600030101010101" pitchFamily="2" charset="-122"/>
              </a:rPr>
              <a:t>根据上图，描述该时段内北京（</a:t>
            </a:r>
            <a:r>
              <a:rPr lang="en-US" altLang="zh-CN" sz="2000" dirty="0">
                <a:latin typeface="宋体" panose="02010600030101010101" pitchFamily="2" charset="-122"/>
                <a:ea typeface="宋体" panose="02010600030101010101" pitchFamily="2" charset="-122"/>
              </a:rPr>
              <a:t>40°N</a:t>
            </a:r>
            <a:r>
              <a:rPr lang="zh-CN" altLang="en-US" sz="2000" dirty="0">
                <a:latin typeface="宋体" panose="02010600030101010101" pitchFamily="2" charset="-122"/>
                <a:ea typeface="宋体" panose="02010600030101010101" pitchFamily="2" charset="-122"/>
              </a:rPr>
              <a:t>）的昼夜长短状况与昼夜长短变化。</a:t>
            </a:r>
            <a:endParaRPr lang="en-US" altLang="zh-CN" sz="2000" dirty="0">
              <a:latin typeface="宋体" panose="02010600030101010101" pitchFamily="2" charset="-122"/>
              <a:ea typeface="宋体" panose="02010600030101010101" pitchFamily="2" charset="-122"/>
            </a:endParaRPr>
          </a:p>
        </p:txBody>
      </p:sp>
      <p:grpSp>
        <p:nvGrpSpPr>
          <p:cNvPr id="32" name="组合 31">
            <a:extLst>
              <a:ext uri="{FF2B5EF4-FFF2-40B4-BE49-F238E27FC236}">
                <a16:creationId xmlns:a16="http://schemas.microsoft.com/office/drawing/2014/main" id="{6820E9D7-6275-4B61-8C6B-076C4ABB8EFB}"/>
              </a:ext>
            </a:extLst>
          </p:cNvPr>
          <p:cNvGrpSpPr/>
          <p:nvPr/>
        </p:nvGrpSpPr>
        <p:grpSpPr>
          <a:xfrm>
            <a:off x="612395" y="1341430"/>
            <a:ext cx="1895913" cy="1918368"/>
            <a:chOff x="889232" y="1433877"/>
            <a:chExt cx="1895913" cy="1918368"/>
          </a:xfrm>
        </p:grpSpPr>
        <p:cxnSp>
          <p:nvCxnSpPr>
            <p:cNvPr id="17" name="直接连接符 16">
              <a:extLst>
                <a:ext uri="{FF2B5EF4-FFF2-40B4-BE49-F238E27FC236}">
                  <a16:creationId xmlns:a16="http://schemas.microsoft.com/office/drawing/2014/main" id="{58B99122-4A04-4722-9598-657B7E24DEEE}"/>
                </a:ext>
              </a:extLst>
            </p:cNvPr>
            <p:cNvCxnSpPr>
              <a:cxnSpLocks/>
            </p:cNvCxnSpPr>
            <p:nvPr/>
          </p:nvCxnSpPr>
          <p:spPr>
            <a:xfrm flipH="1">
              <a:off x="1354820" y="3229761"/>
              <a:ext cx="943763"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1" name="组合 30">
              <a:extLst>
                <a:ext uri="{FF2B5EF4-FFF2-40B4-BE49-F238E27FC236}">
                  <a16:creationId xmlns:a16="http://schemas.microsoft.com/office/drawing/2014/main" id="{6B7788EB-0F6C-4184-A315-AB631697C0D4}"/>
                </a:ext>
              </a:extLst>
            </p:cNvPr>
            <p:cNvGrpSpPr/>
            <p:nvPr/>
          </p:nvGrpSpPr>
          <p:grpSpPr>
            <a:xfrm>
              <a:off x="889232" y="1433877"/>
              <a:ext cx="1895913" cy="1918368"/>
              <a:chOff x="889232" y="1433877"/>
              <a:chExt cx="1895913" cy="1918368"/>
            </a:xfrm>
          </p:grpSpPr>
          <p:sp>
            <p:nvSpPr>
              <p:cNvPr id="10" name="椭圆 9">
                <a:extLst>
                  <a:ext uri="{FF2B5EF4-FFF2-40B4-BE49-F238E27FC236}">
                    <a16:creationId xmlns:a16="http://schemas.microsoft.com/office/drawing/2014/main" id="{92355B7F-3A7F-4803-95B9-1FE1FD8AC63B}"/>
                  </a:ext>
                </a:extLst>
              </p:cNvPr>
              <p:cNvSpPr/>
              <p:nvPr/>
            </p:nvSpPr>
            <p:spPr>
              <a:xfrm>
                <a:off x="889232" y="1433877"/>
                <a:ext cx="1895913" cy="19183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a:extLst>
                  <a:ext uri="{FF2B5EF4-FFF2-40B4-BE49-F238E27FC236}">
                    <a16:creationId xmlns:a16="http://schemas.microsoft.com/office/drawing/2014/main" id="{8C444B29-F4FB-4D10-A113-8212AA73CBD5}"/>
                  </a:ext>
                </a:extLst>
              </p:cNvPr>
              <p:cNvCxnSpPr>
                <a:cxnSpLocks/>
              </p:cNvCxnSpPr>
              <p:nvPr/>
            </p:nvCxnSpPr>
            <p:spPr>
              <a:xfrm flipH="1">
                <a:off x="1400962" y="1551967"/>
                <a:ext cx="85148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直接连接符 14">
                <a:extLst>
                  <a:ext uri="{FF2B5EF4-FFF2-40B4-BE49-F238E27FC236}">
                    <a16:creationId xmlns:a16="http://schemas.microsoft.com/office/drawing/2014/main" id="{1C25ED32-751A-4004-9738-E258F8FA323C}"/>
                  </a:ext>
                </a:extLst>
              </p:cNvPr>
              <p:cNvCxnSpPr>
                <a:cxnSpLocks/>
              </p:cNvCxnSpPr>
              <p:nvPr/>
            </p:nvCxnSpPr>
            <p:spPr>
              <a:xfrm flipH="1">
                <a:off x="889233" y="2656514"/>
                <a:ext cx="187913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直接连接符 18">
                <a:extLst>
                  <a:ext uri="{FF2B5EF4-FFF2-40B4-BE49-F238E27FC236}">
                    <a16:creationId xmlns:a16="http://schemas.microsoft.com/office/drawing/2014/main" id="{2484B201-7F52-4AC3-9282-A1B1379308D7}"/>
                  </a:ext>
                </a:extLst>
              </p:cNvPr>
              <p:cNvCxnSpPr>
                <a:cxnSpLocks/>
                <a:stCxn id="10" idx="6"/>
              </p:cNvCxnSpPr>
              <p:nvPr/>
            </p:nvCxnSpPr>
            <p:spPr>
              <a:xfrm flipH="1">
                <a:off x="889233" y="2393061"/>
                <a:ext cx="1895912" cy="199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直接连接符 25">
                <a:extLst>
                  <a:ext uri="{FF2B5EF4-FFF2-40B4-BE49-F238E27FC236}">
                    <a16:creationId xmlns:a16="http://schemas.microsoft.com/office/drawing/2014/main" id="{23ADAF4D-067D-428F-97B5-DC68516A0033}"/>
                  </a:ext>
                </a:extLst>
              </p:cNvPr>
              <p:cNvCxnSpPr>
                <a:cxnSpLocks/>
              </p:cNvCxnSpPr>
              <p:nvPr/>
            </p:nvCxnSpPr>
            <p:spPr>
              <a:xfrm flipH="1">
                <a:off x="889233" y="2150378"/>
                <a:ext cx="1862356"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直接连接符 29">
                <a:extLst>
                  <a:ext uri="{FF2B5EF4-FFF2-40B4-BE49-F238E27FC236}">
                    <a16:creationId xmlns:a16="http://schemas.microsoft.com/office/drawing/2014/main" id="{8BC9C4B4-F1B8-4774-9799-93E8571E1B07}"/>
                  </a:ext>
                </a:extLst>
              </p:cNvPr>
              <p:cNvCxnSpPr>
                <a:stCxn id="10" idx="0"/>
                <a:endCxn id="10" idx="4"/>
              </p:cNvCxnSpPr>
              <p:nvPr/>
            </p:nvCxnSpPr>
            <p:spPr>
              <a:xfrm>
                <a:off x="1837189" y="1433877"/>
                <a:ext cx="0" cy="1918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文本框 2">
            <a:extLst>
              <a:ext uri="{FF2B5EF4-FFF2-40B4-BE49-F238E27FC236}">
                <a16:creationId xmlns:a16="http://schemas.microsoft.com/office/drawing/2014/main" id="{5DA13312-11E2-4C19-8506-5E5C6AB3DD91}"/>
              </a:ext>
            </a:extLst>
          </p:cNvPr>
          <p:cNvSpPr txBox="1"/>
          <p:nvPr/>
        </p:nvSpPr>
        <p:spPr>
          <a:xfrm>
            <a:off x="1176270" y="3893310"/>
            <a:ext cx="8036417" cy="1477328"/>
          </a:xfrm>
          <a:prstGeom prst="rect">
            <a:avLst/>
          </a:prstGeom>
          <a:noFill/>
        </p:spPr>
        <p:txBody>
          <a:bodyPr wrap="square" rtlCol="0">
            <a:spAutoFit/>
          </a:bodyPr>
          <a:lstStyle/>
          <a:p>
            <a:r>
              <a:rPr lang="zh-CN" altLang="en-US" dirty="0">
                <a:latin typeface="华文楷体" panose="02010600040101010101" pitchFamily="2" charset="-122"/>
                <a:ea typeface="华文楷体" panose="02010600040101010101" pitchFamily="2" charset="-122"/>
              </a:rPr>
              <a:t>该时段内，北京昼夜长短状况为，昼长于夜。</a:t>
            </a:r>
            <a:endParaRPr lang="en-US" altLang="zh-CN"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               昼夜变化：清明至夏至之间北京昼长渐长，夜长渐短；</a:t>
            </a:r>
            <a:endParaRPr lang="en-US" altLang="zh-CN"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               夏至日当天北京昼长最长，夜长最短；</a:t>
            </a:r>
            <a:endParaRPr lang="en-US" altLang="zh-CN" dirty="0">
              <a:latin typeface="华文楷体" panose="02010600040101010101" pitchFamily="2" charset="-122"/>
              <a:ea typeface="华文楷体" panose="02010600040101010101" pitchFamily="2" charset="-122"/>
            </a:endParaRPr>
          </a:p>
          <a:p>
            <a:r>
              <a:rPr lang="zh-CN" altLang="en-US" dirty="0">
                <a:latin typeface="华文楷体" panose="02010600040101010101" pitchFamily="2" charset="-122"/>
                <a:ea typeface="华文楷体" panose="02010600040101010101" pitchFamily="2" charset="-122"/>
              </a:rPr>
              <a:t>               夏至日到小暑之间，昼渐短，夜渐长。</a:t>
            </a:r>
            <a:endParaRPr lang="en-US" altLang="zh-CN" dirty="0">
              <a:latin typeface="华文楷体" panose="02010600040101010101" pitchFamily="2" charset="-122"/>
              <a:ea typeface="华文楷体" panose="02010600040101010101" pitchFamily="2" charset="-122"/>
            </a:endParaRPr>
          </a:p>
          <a:p>
            <a:endParaRPr lang="zh-CN" altLang="en-US" dirty="0"/>
          </a:p>
        </p:txBody>
      </p:sp>
    </p:spTree>
    <p:extLst>
      <p:ext uri="{BB962C8B-B14F-4D97-AF65-F5344CB8AC3E}">
        <p14:creationId xmlns:p14="http://schemas.microsoft.com/office/powerpoint/2010/main" val="309283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3D71CD-FE71-4677-A76E-DE1AB1B8FCE7}"/>
              </a:ext>
            </a:extLst>
          </p:cNvPr>
          <p:cNvSpPr>
            <a:spLocks noGrp="1"/>
          </p:cNvSpPr>
          <p:nvPr>
            <p:ph type="title"/>
          </p:nvPr>
        </p:nvSpPr>
        <p:spPr/>
        <p:txBody>
          <a:bodyPr>
            <a:normAutofit fontScale="90000"/>
          </a:bodyPr>
          <a:lstStyle/>
          <a:p>
            <a:r>
              <a:rPr lang="zh-CN" altLang="en-US" dirty="0"/>
              <a:t>典型例题讲解（昼夜长短变化）</a:t>
            </a:r>
          </a:p>
        </p:txBody>
      </p:sp>
      <p:sp>
        <p:nvSpPr>
          <p:cNvPr id="9" name="矩形 8">
            <a:extLst>
              <a:ext uri="{FF2B5EF4-FFF2-40B4-BE49-F238E27FC236}">
                <a16:creationId xmlns:a16="http://schemas.microsoft.com/office/drawing/2014/main" id="{2F5A38D3-6D32-4CDB-BD82-22C4AD254D04}"/>
              </a:ext>
            </a:extLst>
          </p:cNvPr>
          <p:cNvSpPr/>
          <p:nvPr/>
        </p:nvSpPr>
        <p:spPr>
          <a:xfrm>
            <a:off x="231110" y="2571750"/>
            <a:ext cx="8450688" cy="400110"/>
          </a:xfrm>
          <a:prstGeom prst="rect">
            <a:avLst/>
          </a:prstGeom>
        </p:spPr>
        <p:txBody>
          <a:bodyPr wrap="square">
            <a:spAutoFit/>
          </a:bodyPr>
          <a:lstStyle/>
          <a:p>
            <a:r>
              <a:rPr lang="zh-CN" altLang="en-US" sz="2000" dirty="0">
                <a:latin typeface="华文楷体" panose="02010600040101010101" pitchFamily="2" charset="-122"/>
                <a:ea typeface="华文楷体" panose="02010600040101010101" pitchFamily="2" charset="-122"/>
              </a:rPr>
              <a:t> （</a:t>
            </a:r>
            <a:r>
              <a:rPr lang="en-US" altLang="zh-CN" sz="2000" dirty="0">
                <a:latin typeface="华文楷体" panose="02010600040101010101" pitchFamily="2" charset="-122"/>
                <a:ea typeface="华文楷体" panose="02010600040101010101" pitchFamily="2" charset="-122"/>
              </a:rPr>
              <a:t>4</a:t>
            </a:r>
            <a:r>
              <a:rPr lang="zh-CN" altLang="en-US" sz="2000" dirty="0">
                <a:latin typeface="华文楷体" panose="02010600040101010101" pitchFamily="2" charset="-122"/>
                <a:ea typeface="华文楷体" panose="02010600040101010101" pitchFamily="2" charset="-122"/>
              </a:rPr>
              <a:t>）</a:t>
            </a:r>
            <a:r>
              <a:rPr lang="zh-CN" altLang="en-US" sz="2000" dirty="0">
                <a:latin typeface="宋体" panose="02010600030101010101" pitchFamily="2" charset="-122"/>
                <a:ea typeface="宋体" panose="02010600030101010101" pitchFamily="2" charset="-122"/>
              </a:rPr>
              <a:t>描述该时段南极圈及其以南地区昼长变化特点。</a:t>
            </a:r>
            <a:endParaRPr lang="en-US" altLang="zh-CN" sz="2000" dirty="0">
              <a:latin typeface="宋体" panose="02010600030101010101" pitchFamily="2" charset="-122"/>
              <a:ea typeface="宋体" panose="02010600030101010101" pitchFamily="2" charset="-122"/>
            </a:endParaRPr>
          </a:p>
        </p:txBody>
      </p:sp>
      <p:sp>
        <p:nvSpPr>
          <p:cNvPr id="14" name="矩形 13">
            <a:extLst>
              <a:ext uri="{FF2B5EF4-FFF2-40B4-BE49-F238E27FC236}">
                <a16:creationId xmlns:a16="http://schemas.microsoft.com/office/drawing/2014/main" id="{9EF83B09-7C2E-43B1-BF6F-FA98D0FD4BA0}"/>
              </a:ext>
            </a:extLst>
          </p:cNvPr>
          <p:cNvSpPr/>
          <p:nvPr/>
        </p:nvSpPr>
        <p:spPr>
          <a:xfrm>
            <a:off x="231110" y="772787"/>
            <a:ext cx="8450688" cy="707886"/>
          </a:xfrm>
          <a:prstGeom prst="rect">
            <a:avLst/>
          </a:prstGeom>
        </p:spPr>
        <p:txBody>
          <a:bodyPr wrap="square">
            <a:spAutoFit/>
          </a:bodyPr>
          <a:lstStyle/>
          <a:p>
            <a:r>
              <a:rPr lang="zh-CN" altLang="en-US" sz="2000" dirty="0">
                <a:latin typeface="华文楷体" panose="02010600040101010101" pitchFamily="2" charset="-122"/>
                <a:ea typeface="华文楷体" panose="02010600040101010101" pitchFamily="2" charset="-122"/>
              </a:rPr>
              <a:t> （</a:t>
            </a:r>
            <a:r>
              <a:rPr lang="en-US" altLang="zh-CN" sz="2000" dirty="0">
                <a:latin typeface="华文楷体" panose="02010600040101010101" pitchFamily="2" charset="-122"/>
                <a:ea typeface="华文楷体" panose="02010600040101010101" pitchFamily="2" charset="-122"/>
              </a:rPr>
              <a:t>3</a:t>
            </a:r>
            <a:r>
              <a:rPr lang="zh-CN" altLang="en-US" sz="2000" dirty="0">
                <a:latin typeface="华文楷体" panose="02010600040101010101" pitchFamily="2" charset="-122"/>
                <a:ea typeface="华文楷体" panose="02010600040101010101" pitchFamily="2" charset="-122"/>
              </a:rPr>
              <a:t>）</a:t>
            </a:r>
            <a:r>
              <a:rPr lang="zh-CN" altLang="en-US" sz="2000" dirty="0">
                <a:latin typeface="宋体" panose="02010600030101010101" pitchFamily="2" charset="-122"/>
                <a:ea typeface="宋体" panose="02010600030101010101" pitchFamily="2" charset="-122"/>
              </a:rPr>
              <a:t>根据所绘制图像比较夏至日北京与莫斯科（</a:t>
            </a:r>
            <a:r>
              <a:rPr lang="en-US" altLang="zh-CN" sz="2000" dirty="0">
                <a:latin typeface="宋体" panose="02010600030101010101" pitchFamily="2" charset="-122"/>
                <a:ea typeface="宋体" panose="02010600030101010101" pitchFamily="2" charset="-122"/>
              </a:rPr>
              <a:t>55°N</a:t>
            </a:r>
            <a:r>
              <a:rPr lang="zh-CN" altLang="en-US" sz="2000" dirty="0">
                <a:latin typeface="宋体" panose="02010600030101010101" pitchFamily="2" charset="-122"/>
                <a:ea typeface="宋体" panose="02010600030101010101" pitchFamily="2" charset="-122"/>
              </a:rPr>
              <a:t>）的昼长，并说明理由。</a:t>
            </a:r>
            <a:endParaRPr lang="en-US" altLang="zh-CN" sz="2000" dirty="0">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893F69CA-32D0-4E28-B189-B4B3DEEE63F9}"/>
              </a:ext>
            </a:extLst>
          </p:cNvPr>
          <p:cNvSpPr txBox="1"/>
          <p:nvPr/>
        </p:nvSpPr>
        <p:spPr>
          <a:xfrm>
            <a:off x="132264" y="1417761"/>
            <a:ext cx="9257250" cy="3477875"/>
          </a:xfrm>
          <a:prstGeom prst="rect">
            <a:avLst/>
          </a:prstGeom>
          <a:noFill/>
        </p:spPr>
        <p:txBody>
          <a:bodyPr wrap="square" rtlCol="0">
            <a:spAutoFit/>
          </a:bodyPr>
          <a:lstStyle/>
          <a:p>
            <a:endParaRPr lang="en-US" altLang="zh-CN" sz="2000" dirty="0">
              <a:latin typeface="华文楷体" panose="02010600040101010101" pitchFamily="2" charset="-122"/>
              <a:ea typeface="华文楷体" panose="02010600040101010101" pitchFamily="2" charset="-122"/>
            </a:endParaRPr>
          </a:p>
          <a:p>
            <a:r>
              <a:rPr lang="zh-CN" altLang="en-US" sz="2000" dirty="0">
                <a:latin typeface="华文楷体" panose="02010600040101010101" pitchFamily="2" charset="-122"/>
                <a:ea typeface="华文楷体" panose="02010600040101010101" pitchFamily="2" charset="-122"/>
              </a:rPr>
              <a:t>         该时段内，莫斯科昼长长于北京。</a:t>
            </a:r>
            <a:endParaRPr lang="en-US" altLang="zh-CN" sz="2000" dirty="0">
              <a:latin typeface="华文楷体" panose="02010600040101010101" pitchFamily="2" charset="-122"/>
              <a:ea typeface="华文楷体" panose="02010600040101010101" pitchFamily="2" charset="-122"/>
            </a:endParaRPr>
          </a:p>
          <a:p>
            <a:r>
              <a:rPr lang="en-US" altLang="zh-CN" sz="2000" dirty="0">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原因：夏至日莫斯科昼弧占所在纬线圈比例大于北京昼弧占纬线圈比例。</a:t>
            </a:r>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r>
              <a:rPr lang="zh-CN" altLang="en-US" sz="2000" dirty="0">
                <a:latin typeface="华文楷体" panose="02010600040101010101" pitchFamily="2" charset="-122"/>
                <a:ea typeface="华文楷体" panose="02010600040101010101" pitchFamily="2" charset="-122"/>
              </a:rPr>
              <a:t>          清明</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夏至期间，南极有极夜现象且范围逐渐扩大；非极夜地区昼长渐短。</a:t>
            </a:r>
            <a:endParaRPr lang="en-US" altLang="zh-CN" sz="2000" dirty="0">
              <a:latin typeface="华文楷体" panose="02010600040101010101" pitchFamily="2" charset="-122"/>
              <a:ea typeface="华文楷体" panose="02010600040101010101" pitchFamily="2" charset="-122"/>
            </a:endParaRPr>
          </a:p>
          <a:p>
            <a:r>
              <a:rPr lang="en-US" altLang="zh-CN" sz="2000" dirty="0">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夏至日，南极极夜范围最大，达到南极圈。</a:t>
            </a:r>
            <a:endParaRPr lang="en-US" altLang="zh-CN" sz="2000" dirty="0">
              <a:latin typeface="华文楷体" panose="02010600040101010101" pitchFamily="2" charset="-122"/>
              <a:ea typeface="华文楷体" panose="02010600040101010101" pitchFamily="2" charset="-122"/>
            </a:endParaRPr>
          </a:p>
          <a:p>
            <a:r>
              <a:rPr lang="en-US" altLang="zh-CN" sz="2000" dirty="0">
                <a:latin typeface="华文楷体" panose="02010600040101010101" pitchFamily="2" charset="-122"/>
                <a:ea typeface="华文楷体" panose="02010600040101010101" pitchFamily="2" charset="-122"/>
              </a:rPr>
              <a:t>          </a:t>
            </a:r>
            <a:r>
              <a:rPr lang="zh-CN" altLang="en-US" sz="2000" dirty="0">
                <a:latin typeface="华文楷体" panose="02010600040101010101" pitchFamily="2" charset="-122"/>
                <a:ea typeface="华文楷体" panose="02010600040101010101" pitchFamily="2" charset="-122"/>
              </a:rPr>
              <a:t>夏至</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小暑期间，南极极夜现象范围逐渐缩小；非极夜地区昼长渐长。</a:t>
            </a:r>
            <a:endParaRPr lang="en-US" altLang="zh-CN" sz="2000" dirty="0">
              <a:latin typeface="华文楷体" panose="02010600040101010101" pitchFamily="2" charset="-122"/>
              <a:ea typeface="华文楷体" panose="02010600040101010101" pitchFamily="2" charset="-122"/>
            </a:endParaRPr>
          </a:p>
          <a:p>
            <a:endParaRPr lang="en-US" altLang="zh-CN" sz="2000" dirty="0">
              <a:latin typeface="华文楷体" panose="02010600040101010101" pitchFamily="2" charset="-122"/>
              <a:ea typeface="华文楷体" panose="02010600040101010101" pitchFamily="2" charset="-122"/>
            </a:endParaRPr>
          </a:p>
          <a:p>
            <a:endParaRPr lang="zh-CN" altLang="en-US" sz="2000" dirty="0">
              <a:latin typeface="华文楷体" panose="02010600040101010101" pitchFamily="2" charset="-122"/>
              <a:ea typeface="华文楷体" panose="02010600040101010101" pitchFamily="2" charset="-122"/>
            </a:endParaRPr>
          </a:p>
        </p:txBody>
      </p:sp>
      <p:sp>
        <p:nvSpPr>
          <p:cNvPr id="7" name="矩形 6">
            <a:extLst>
              <a:ext uri="{FF2B5EF4-FFF2-40B4-BE49-F238E27FC236}">
                <a16:creationId xmlns:a16="http://schemas.microsoft.com/office/drawing/2014/main" id="{6A6C5D4C-8A38-443F-8C20-111B31B131EC}"/>
              </a:ext>
            </a:extLst>
          </p:cNvPr>
          <p:cNvSpPr/>
          <p:nvPr/>
        </p:nvSpPr>
        <p:spPr>
          <a:xfrm>
            <a:off x="346656" y="1289729"/>
            <a:ext cx="8450688" cy="400110"/>
          </a:xfrm>
          <a:prstGeom prst="rect">
            <a:avLst/>
          </a:prstGeom>
        </p:spPr>
        <p:txBody>
          <a:bodyPr wrap="square">
            <a:spAutoFit/>
          </a:bodyPr>
          <a:lstStyle/>
          <a:p>
            <a:r>
              <a:rPr lang="zh-CN" altLang="en-US" sz="2000" dirty="0">
                <a:latin typeface="华文楷体" panose="02010600040101010101" pitchFamily="2" charset="-122"/>
                <a:ea typeface="华文楷体" panose="02010600040101010101" pitchFamily="2" charset="-122"/>
              </a:rPr>
              <a:t> </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0244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99EC6-ABC0-4D46-8514-D76042E9F652}"/>
              </a:ext>
            </a:extLst>
          </p:cNvPr>
          <p:cNvSpPr>
            <a:spLocks noGrp="1"/>
          </p:cNvSpPr>
          <p:nvPr>
            <p:ph type="title"/>
          </p:nvPr>
        </p:nvSpPr>
        <p:spPr/>
        <p:txBody>
          <a:bodyPr>
            <a:normAutofit fontScale="90000"/>
          </a:bodyPr>
          <a:lstStyle/>
          <a:p>
            <a:r>
              <a:rPr lang="zh-CN" altLang="en-US" dirty="0"/>
              <a:t>典型例题讲解（时间计算问题）</a:t>
            </a:r>
          </a:p>
        </p:txBody>
      </p:sp>
      <p:sp>
        <p:nvSpPr>
          <p:cNvPr id="6" name="文本框 5">
            <a:extLst>
              <a:ext uri="{FF2B5EF4-FFF2-40B4-BE49-F238E27FC236}">
                <a16:creationId xmlns:a16="http://schemas.microsoft.com/office/drawing/2014/main" id="{5A009BBF-2F99-4E89-8F76-264A640261E0}"/>
              </a:ext>
            </a:extLst>
          </p:cNvPr>
          <p:cNvSpPr txBox="1"/>
          <p:nvPr/>
        </p:nvSpPr>
        <p:spPr>
          <a:xfrm>
            <a:off x="898791" y="4610978"/>
            <a:ext cx="2026276" cy="400110"/>
          </a:xfrm>
          <a:prstGeom prst="rect">
            <a:avLst/>
          </a:prstGeom>
          <a:noFill/>
        </p:spPr>
        <p:txBody>
          <a:bodyPr wrap="square" rtlCol="0">
            <a:spAutoFit/>
          </a:bodyPr>
          <a:lstStyle/>
          <a:p>
            <a:r>
              <a:rPr lang="en-US" altLang="zh-CN" sz="2000" dirty="0">
                <a:solidFill>
                  <a:srgbClr val="FF0000"/>
                </a:solidFill>
              </a:rPr>
              <a:t>B</a:t>
            </a:r>
            <a:endParaRPr lang="zh-CN" altLang="en-US" sz="2000" dirty="0">
              <a:solidFill>
                <a:srgbClr val="FF0000"/>
              </a:solidFill>
            </a:endParaRPr>
          </a:p>
        </p:txBody>
      </p:sp>
      <p:pic>
        <p:nvPicPr>
          <p:cNvPr id="7" name="图片 6">
            <a:extLst>
              <a:ext uri="{FF2B5EF4-FFF2-40B4-BE49-F238E27FC236}">
                <a16:creationId xmlns:a16="http://schemas.microsoft.com/office/drawing/2014/main" id="{E5C05D14-AEF0-488B-B5CB-719256CF6401}"/>
              </a:ext>
            </a:extLst>
          </p:cNvPr>
          <p:cNvPicPr>
            <a:picLocks noChangeAspect="1"/>
          </p:cNvPicPr>
          <p:nvPr/>
        </p:nvPicPr>
        <p:blipFill>
          <a:blip r:embed="rId2"/>
          <a:stretch>
            <a:fillRect/>
          </a:stretch>
        </p:blipFill>
        <p:spPr>
          <a:xfrm>
            <a:off x="604007" y="761082"/>
            <a:ext cx="5894510" cy="3621335"/>
          </a:xfrm>
          <a:prstGeom prst="rect">
            <a:avLst/>
          </a:prstGeom>
        </p:spPr>
      </p:pic>
    </p:spTree>
    <p:extLst>
      <p:ext uri="{BB962C8B-B14F-4D97-AF65-F5344CB8AC3E}">
        <p14:creationId xmlns:p14="http://schemas.microsoft.com/office/powerpoint/2010/main" val="41834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1292</Words>
  <Application>Microsoft Office PowerPoint</Application>
  <PresentationFormat>全屏显示(16:9)</PresentationFormat>
  <Paragraphs>122</Paragraphs>
  <Slides>15</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仿宋</vt:lpstr>
      <vt:lpstr>华文楷体</vt:lpstr>
      <vt:lpstr>楷体</vt:lpstr>
      <vt:lpstr>宋体</vt:lpstr>
      <vt:lpstr>微软雅黑</vt:lpstr>
      <vt:lpstr>Arial</vt:lpstr>
      <vt:lpstr>Calibri</vt:lpstr>
      <vt:lpstr>1_Office 主题​​</vt:lpstr>
      <vt:lpstr>地球运动规律与运用</vt:lpstr>
      <vt:lpstr>高考试题再现</vt:lpstr>
      <vt:lpstr>高考试题再现</vt:lpstr>
      <vt:lpstr>PowerPoint 演示文稿</vt:lpstr>
      <vt:lpstr>PowerPoint 演示文稿</vt:lpstr>
      <vt:lpstr>知识框架梳理</vt:lpstr>
      <vt:lpstr>典型例题讲解（昼夜长短变化）</vt:lpstr>
      <vt:lpstr>典型例题讲解（昼夜长短变化）</vt:lpstr>
      <vt:lpstr>典型例题讲解（时间计算问题）</vt:lpstr>
      <vt:lpstr>迁移应用</vt:lpstr>
      <vt:lpstr>典型例题讲解（综合练习）</vt:lpstr>
      <vt:lpstr>典型例题讲解（综合练习）</vt:lpstr>
      <vt:lpstr>方法归纳</vt:lpstr>
      <vt:lpstr>迁移应用</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颖 李</cp:lastModifiedBy>
  <cp:revision>87</cp:revision>
  <dcterms:created xsi:type="dcterms:W3CDTF">2020-02-01T11:21:51Z</dcterms:created>
  <dcterms:modified xsi:type="dcterms:W3CDTF">2020-02-06T10:06:52Z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