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85" r:id="rId2"/>
    <p:sldId id="299" r:id="rId3"/>
    <p:sldId id="287" r:id="rId4"/>
    <p:sldId id="288" r:id="rId5"/>
    <p:sldId id="289" r:id="rId6"/>
    <p:sldId id="291" r:id="rId7"/>
    <p:sldId id="292" r:id="rId8"/>
    <p:sldId id="301" r:id="rId9"/>
    <p:sldId id="293" r:id="rId10"/>
    <p:sldId id="294" r:id="rId11"/>
    <p:sldId id="295" r:id="rId12"/>
    <p:sldId id="300" r:id="rId13"/>
    <p:sldId id="296" r:id="rId14"/>
    <p:sldId id="297" r:id="rId15"/>
    <p:sldId id="298" r:id="rId16"/>
    <p:sldId id="284" r:id="rId17"/>
  </p:sldIdLst>
  <p:sldSz cx="9528175" cy="5359400"/>
  <p:notesSz cx="6858000" cy="9144000"/>
  <p:defaultTextStyle>
    <a:defPPr>
      <a:defRPr lang="zh-CN"/>
    </a:defPPr>
    <a:lvl1pPr marL="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1pPr>
    <a:lvl2pPr marL="34798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2pPr>
    <a:lvl3pPr marL="69596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3pPr>
    <a:lvl4pPr marL="1043940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4pPr>
    <a:lvl5pPr marL="139255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5pPr>
    <a:lvl6pPr marL="174053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6pPr>
    <a:lvl7pPr marL="208851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7pPr>
    <a:lvl8pPr marL="243649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8pPr>
    <a:lvl9pPr marL="2784475" algn="l" defTabSz="695960" rtl="0" eaLnBrk="1" latinLnBrk="0" hangingPunct="1">
      <a:defRPr sz="137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94CF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6399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-882" y="-300"/>
      </p:cViewPr>
      <p:guideLst>
        <p:guide orient="horz" pos="1970"/>
        <p:guide orient="horz" pos="1858"/>
        <p:guide pos="3012"/>
        <p:guide pos="18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5CE6C-7D12-4367-8E70-794DE029FEEA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996440-F0BF-41AB-AD52-E92AAD722AB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996440-F0BF-41AB-AD52-E92AAD722AB5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1022" y="877106"/>
            <a:ext cx="7146131" cy="1865865"/>
          </a:xfrm>
        </p:spPr>
        <p:txBody>
          <a:bodyPr anchor="b"/>
          <a:lstStyle>
            <a:lvl1pPr algn="ctr"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1022" y="2814926"/>
            <a:ext cx="7146131" cy="1293947"/>
          </a:xfrm>
        </p:spPr>
        <p:txBody>
          <a:bodyPr/>
          <a:lstStyle>
            <a:lvl1pPr marL="0" indent="0" algn="ctr">
              <a:buNone/>
              <a:defRPr sz="1875"/>
            </a:lvl1pPr>
            <a:lvl2pPr marL="357505" indent="0" algn="ctr">
              <a:buNone/>
              <a:defRPr sz="1565"/>
            </a:lvl2pPr>
            <a:lvl3pPr marL="714375" indent="0" algn="ctr">
              <a:buNone/>
              <a:defRPr sz="1405"/>
            </a:lvl3pPr>
            <a:lvl4pPr marL="1071880" indent="0" algn="ctr">
              <a:buNone/>
              <a:defRPr sz="1250"/>
            </a:lvl4pPr>
            <a:lvl5pPr marL="1429385" indent="0" algn="ctr">
              <a:buNone/>
              <a:defRPr sz="1250"/>
            </a:lvl5pPr>
            <a:lvl6pPr marL="1786255" indent="0" algn="ctr">
              <a:buNone/>
              <a:defRPr sz="1250"/>
            </a:lvl6pPr>
            <a:lvl7pPr marL="2143760" indent="0" algn="ctr">
              <a:buNone/>
              <a:defRPr sz="1250"/>
            </a:lvl7pPr>
            <a:lvl8pPr marL="2501265" indent="0" algn="ctr">
              <a:buNone/>
              <a:defRPr sz="1250"/>
            </a:lvl8pPr>
            <a:lvl9pPr marL="2858135" indent="0" algn="ctr">
              <a:buNone/>
              <a:defRPr sz="125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8600" y="285338"/>
            <a:ext cx="2054513" cy="45418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062" y="285338"/>
            <a:ext cx="6044436" cy="45418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99" y="1336129"/>
            <a:ext cx="8218051" cy="2229361"/>
          </a:xfrm>
        </p:spPr>
        <p:txBody>
          <a:bodyPr anchor="b"/>
          <a:lstStyle>
            <a:lvl1pPr>
              <a:defRPr sz="469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99" y="3586581"/>
            <a:ext cx="8218051" cy="1172368"/>
          </a:xfrm>
        </p:spPr>
        <p:txBody>
          <a:bodyPr/>
          <a:lstStyle>
            <a:lvl1pPr marL="0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1pPr>
            <a:lvl2pPr marL="357505" indent="0">
              <a:buNone/>
              <a:defRPr sz="1565">
                <a:solidFill>
                  <a:schemeClr val="tx1">
                    <a:tint val="75000"/>
                  </a:schemeClr>
                </a:solidFill>
              </a:defRPr>
            </a:lvl2pPr>
            <a:lvl3pPr marL="714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3pPr>
            <a:lvl4pPr marL="107188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4pPr>
            <a:lvl5pPr marL="142938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5pPr>
            <a:lvl6pPr marL="178625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6pPr>
            <a:lvl7pPr marL="214376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7pPr>
            <a:lvl8pPr marL="250126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8pPr>
            <a:lvl9pPr marL="2858135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062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3639" y="1426692"/>
            <a:ext cx="4049474" cy="340049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3" y="285339"/>
            <a:ext cx="8218051" cy="103590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6304" y="1313798"/>
            <a:ext cx="4030864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04" y="1957670"/>
            <a:ext cx="4030864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639" y="1313798"/>
            <a:ext cx="4050715" cy="643872"/>
          </a:xfrm>
        </p:spPr>
        <p:txBody>
          <a:bodyPr anchor="b"/>
          <a:lstStyle>
            <a:lvl1pPr marL="0" indent="0">
              <a:buNone/>
              <a:defRPr sz="1875" b="1"/>
            </a:lvl1pPr>
            <a:lvl2pPr marL="357505" indent="0">
              <a:buNone/>
              <a:defRPr sz="1565" b="1"/>
            </a:lvl2pPr>
            <a:lvl3pPr marL="714375" indent="0">
              <a:buNone/>
              <a:defRPr sz="1405" b="1"/>
            </a:lvl3pPr>
            <a:lvl4pPr marL="1071880" indent="0">
              <a:buNone/>
              <a:defRPr sz="1250" b="1"/>
            </a:lvl4pPr>
            <a:lvl5pPr marL="1429385" indent="0">
              <a:buNone/>
              <a:defRPr sz="1250" b="1"/>
            </a:lvl5pPr>
            <a:lvl6pPr marL="1786255" indent="0">
              <a:buNone/>
              <a:defRPr sz="1250" b="1"/>
            </a:lvl6pPr>
            <a:lvl7pPr marL="2143760" indent="0">
              <a:buNone/>
              <a:defRPr sz="1250" b="1"/>
            </a:lvl7pPr>
            <a:lvl8pPr marL="2501265" indent="0">
              <a:buNone/>
              <a:defRPr sz="1250" b="1"/>
            </a:lvl8pPr>
            <a:lvl9pPr marL="2858135" indent="0">
              <a:buNone/>
              <a:defRPr sz="125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3639" y="1957670"/>
            <a:ext cx="4050715" cy="2879437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50715" y="771655"/>
            <a:ext cx="4823639" cy="3808648"/>
          </a:xfrm>
        </p:spPr>
        <p:txBody>
          <a:bodyPr/>
          <a:lstStyle>
            <a:lvl1pPr>
              <a:defRPr sz="2500"/>
            </a:lvl1pPr>
            <a:lvl2pPr>
              <a:defRPr sz="2190"/>
            </a:lvl2pPr>
            <a:lvl3pPr>
              <a:defRPr sz="1875"/>
            </a:lvl3pPr>
            <a:lvl4pPr>
              <a:defRPr sz="1565"/>
            </a:lvl4pPr>
            <a:lvl5pPr>
              <a:defRPr sz="1565"/>
            </a:lvl5pPr>
            <a:lvl6pPr>
              <a:defRPr sz="1565"/>
            </a:lvl6pPr>
            <a:lvl7pPr>
              <a:defRPr sz="1565"/>
            </a:lvl7pPr>
            <a:lvl8pPr>
              <a:defRPr sz="1565"/>
            </a:lvl8pPr>
            <a:lvl9pPr>
              <a:defRPr sz="1565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304" y="357293"/>
            <a:ext cx="3073084" cy="1250527"/>
          </a:xfrm>
        </p:spPr>
        <p:txBody>
          <a:bodyPr anchor="b"/>
          <a:lstStyle>
            <a:lvl1pPr>
              <a:defRPr sz="2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0715" y="771655"/>
            <a:ext cx="4823639" cy="3808648"/>
          </a:xfrm>
        </p:spPr>
        <p:txBody>
          <a:bodyPr anchor="t"/>
          <a:lstStyle>
            <a:lvl1pPr marL="0" indent="0">
              <a:buNone/>
              <a:defRPr sz="2500"/>
            </a:lvl1pPr>
            <a:lvl2pPr marL="357505" indent="0">
              <a:buNone/>
              <a:defRPr sz="2190"/>
            </a:lvl2pPr>
            <a:lvl3pPr marL="714375" indent="0">
              <a:buNone/>
              <a:defRPr sz="1875"/>
            </a:lvl3pPr>
            <a:lvl4pPr marL="1071880" indent="0">
              <a:buNone/>
              <a:defRPr sz="1565"/>
            </a:lvl4pPr>
            <a:lvl5pPr marL="1429385" indent="0">
              <a:buNone/>
              <a:defRPr sz="1565"/>
            </a:lvl5pPr>
            <a:lvl6pPr marL="1786255" indent="0">
              <a:buNone/>
              <a:defRPr sz="1565"/>
            </a:lvl6pPr>
            <a:lvl7pPr marL="2143760" indent="0">
              <a:buNone/>
              <a:defRPr sz="1565"/>
            </a:lvl7pPr>
            <a:lvl8pPr marL="2501265" indent="0">
              <a:buNone/>
              <a:defRPr sz="1565"/>
            </a:lvl8pPr>
            <a:lvl9pPr marL="2858135" indent="0">
              <a:buNone/>
              <a:defRPr sz="1565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6304" y="1607820"/>
            <a:ext cx="3073084" cy="2978685"/>
          </a:xfrm>
        </p:spPr>
        <p:txBody>
          <a:bodyPr/>
          <a:lstStyle>
            <a:lvl1pPr marL="0" indent="0">
              <a:buNone/>
              <a:defRPr sz="1250"/>
            </a:lvl1pPr>
            <a:lvl2pPr marL="357505" indent="0">
              <a:buNone/>
              <a:defRPr sz="1095"/>
            </a:lvl2pPr>
            <a:lvl3pPr marL="714375" indent="0">
              <a:buNone/>
              <a:defRPr sz="940"/>
            </a:lvl3pPr>
            <a:lvl4pPr marL="1071880" indent="0">
              <a:buNone/>
              <a:defRPr sz="780"/>
            </a:lvl4pPr>
            <a:lvl5pPr marL="1429385" indent="0">
              <a:buNone/>
              <a:defRPr sz="780"/>
            </a:lvl5pPr>
            <a:lvl6pPr marL="1786255" indent="0">
              <a:buNone/>
              <a:defRPr sz="780"/>
            </a:lvl6pPr>
            <a:lvl7pPr marL="2143760" indent="0">
              <a:buNone/>
              <a:defRPr sz="780"/>
            </a:lvl7pPr>
            <a:lvl8pPr marL="2501265" indent="0">
              <a:buNone/>
              <a:defRPr sz="780"/>
            </a:lvl8pPr>
            <a:lvl9pPr marL="2858135" indent="0">
              <a:buNone/>
              <a:defRPr sz="78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5062" y="285339"/>
            <a:ext cx="8218051" cy="10359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62" y="1426692"/>
            <a:ext cx="8218051" cy="3400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062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CC81A-D027-4A12-8E52-B5DDDC2B9315}" type="datetimeFigureOut">
              <a:rPr lang="zh-CN" altLang="en-US" smtClean="0"/>
              <a:pPr/>
              <a:t>2020/2/6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56208" y="4967370"/>
            <a:ext cx="321575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9274" y="4967370"/>
            <a:ext cx="2143839" cy="285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D0DC7-352A-4401-8624-A008792AD5A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14375" rtl="0" eaLnBrk="1" latinLnBrk="0" hangingPunct="1">
        <a:lnSpc>
          <a:spcPct val="90000"/>
        </a:lnSpc>
        <a:spcBef>
          <a:spcPct val="0"/>
        </a:spcBef>
        <a:buNone/>
        <a:defRPr sz="34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435" indent="-178435" algn="l" defTabSz="714375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190" kern="1200">
          <a:solidFill>
            <a:schemeClr val="tx1"/>
          </a:solidFill>
          <a:latin typeface="+mn-lt"/>
          <a:ea typeface="+mn-ea"/>
          <a:cs typeface="+mn-cs"/>
        </a:defRPr>
      </a:lvl1pPr>
      <a:lvl2pPr marL="53594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2pPr>
      <a:lvl3pPr marL="89344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565" kern="1200">
          <a:solidFill>
            <a:schemeClr val="tx1"/>
          </a:solidFill>
          <a:latin typeface="+mn-lt"/>
          <a:ea typeface="+mn-ea"/>
          <a:cs typeface="+mn-cs"/>
        </a:defRPr>
      </a:lvl3pPr>
      <a:lvl4pPr marL="125031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60782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96532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32219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679700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3037205" indent="-178435" algn="l" defTabSz="714375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1pPr>
      <a:lvl2pPr marL="35750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3pPr>
      <a:lvl4pPr marL="107188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4pPr>
      <a:lvl5pPr marL="142938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5pPr>
      <a:lvl6pPr marL="178625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6pPr>
      <a:lvl7pPr marL="2143760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7pPr>
      <a:lvl8pPr marL="250126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8pPr>
      <a:lvl9pPr marL="2858135" algn="l" defTabSz="714375" rtl="0" eaLnBrk="1" latinLnBrk="0" hangingPunct="1">
        <a:defRPr sz="14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2195" y="837407"/>
            <a:ext cx="91559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200" spc="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微课名称</a:t>
            </a:r>
            <a:r>
              <a:rPr lang="zh-CN" altLang="en-US" sz="3200" spc="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3200" spc="300" dirty="0" smtClean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en-US" altLang="zh-CN" sz="4500" spc="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气</a:t>
            </a: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压带和风带与季风环流及气候模式</a:t>
            </a:r>
            <a:r>
              <a:rPr lang="zh-CN" altLang="en-US" sz="32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图</a:t>
            </a:r>
            <a:r>
              <a:rPr lang="zh-CN" altLang="en-US" sz="3200" spc="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</a:t>
            </a:r>
            <a:r>
              <a:rPr lang="zh-CN" altLang="en-US" sz="3200" spc="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</a:p>
        </p:txBody>
      </p:sp>
      <p:sp>
        <p:nvSpPr>
          <p:cNvPr id="4" name="矩形 3"/>
          <p:cNvSpPr/>
          <p:nvPr/>
        </p:nvSpPr>
        <p:spPr>
          <a:xfrm>
            <a:off x="2531509" y="2254075"/>
            <a:ext cx="4453098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000" spc="22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学段：高中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spc="22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学科：地理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spc="22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年级：高二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spc="22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人教版：必</a:t>
            </a:r>
            <a:r>
              <a:rPr lang="zh-CN" altLang="en-US" sz="2000" spc="226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选一第</a:t>
            </a:r>
            <a:r>
              <a:rPr lang="zh-CN" altLang="en-US" sz="2000" spc="22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二章第二节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spc="22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单位：清华附中朝阳学校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000" spc="226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作者：姜敏</a:t>
            </a:r>
            <a:endParaRPr lang="en-US" altLang="zh-CN" sz="2000" spc="226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/>
          <a:srcRect l="3416" t="12045" r="31981" b="24573"/>
          <a:stretch>
            <a:fillRect/>
          </a:stretch>
        </p:blipFill>
        <p:spPr bwMode="auto">
          <a:xfrm>
            <a:off x="6676340" y="3224325"/>
            <a:ext cx="1776608" cy="11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图片 5" descr="111 (2)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477" y="156316"/>
            <a:ext cx="5720213" cy="53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6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1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6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1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6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1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图片 3" descr="无标题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608" y="29028"/>
            <a:ext cx="5210721" cy="29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91"/>
          <p:cNvSpPr txBox="1">
            <a:spLocks noChangeArrowheads="1"/>
          </p:cNvSpPr>
          <p:nvPr/>
        </p:nvSpPr>
        <p:spPr bwMode="auto">
          <a:xfrm>
            <a:off x="736118" y="2439649"/>
            <a:ext cx="818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雨</a:t>
            </a:r>
          </a:p>
        </p:txBody>
      </p:sp>
      <p:sp>
        <p:nvSpPr>
          <p:cNvPr id="1030" name="Text Box 92"/>
          <p:cNvSpPr txBox="1">
            <a:spLocks noChangeArrowheads="1"/>
          </p:cNvSpPr>
          <p:nvPr/>
        </p:nvSpPr>
        <p:spPr bwMode="auto">
          <a:xfrm>
            <a:off x="736118" y="2038803"/>
            <a:ext cx="818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FF0000"/>
                </a:solidFill>
                <a:latin typeface="Arial" charset="0"/>
              </a:rPr>
              <a:t>草</a:t>
            </a:r>
          </a:p>
        </p:txBody>
      </p:sp>
      <p:sp>
        <p:nvSpPr>
          <p:cNvPr id="1031" name="Text Box 93"/>
          <p:cNvSpPr txBox="1">
            <a:spLocks noChangeArrowheads="1"/>
          </p:cNvSpPr>
          <p:nvPr/>
        </p:nvSpPr>
        <p:spPr bwMode="auto">
          <a:xfrm>
            <a:off x="736118" y="1531902"/>
            <a:ext cx="8188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沙</a:t>
            </a:r>
          </a:p>
        </p:txBody>
      </p:sp>
      <p:sp>
        <p:nvSpPr>
          <p:cNvPr id="1032" name="Text Box 94"/>
          <p:cNvSpPr txBox="1">
            <a:spLocks noChangeArrowheads="1"/>
          </p:cNvSpPr>
          <p:nvPr/>
        </p:nvSpPr>
        <p:spPr bwMode="auto">
          <a:xfrm>
            <a:off x="690707" y="1085285"/>
            <a:ext cx="681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地</a:t>
            </a:r>
          </a:p>
        </p:txBody>
      </p:sp>
      <p:sp>
        <p:nvSpPr>
          <p:cNvPr id="1033" name="Text Box 95"/>
          <p:cNvSpPr txBox="1">
            <a:spLocks noChangeArrowheads="1"/>
          </p:cNvSpPr>
          <p:nvPr/>
        </p:nvSpPr>
        <p:spPr bwMode="auto">
          <a:xfrm>
            <a:off x="719735" y="514729"/>
            <a:ext cx="615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海</a:t>
            </a:r>
          </a:p>
        </p:txBody>
      </p:sp>
      <p:sp>
        <p:nvSpPr>
          <p:cNvPr id="1034" name="Text Box 103"/>
          <p:cNvSpPr txBox="1">
            <a:spLocks noChangeArrowheads="1"/>
          </p:cNvSpPr>
          <p:nvPr/>
        </p:nvSpPr>
        <p:spPr bwMode="auto">
          <a:xfrm>
            <a:off x="4038587" y="1759668"/>
            <a:ext cx="1124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热季</a:t>
            </a:r>
          </a:p>
        </p:txBody>
      </p:sp>
      <p:sp>
        <p:nvSpPr>
          <p:cNvPr id="1035" name="Text Box 104"/>
          <p:cNvSpPr txBox="1">
            <a:spLocks noChangeArrowheads="1"/>
          </p:cNvSpPr>
          <p:nvPr/>
        </p:nvSpPr>
        <p:spPr bwMode="auto">
          <a:xfrm>
            <a:off x="4069007" y="1145570"/>
            <a:ext cx="1091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亚季</a:t>
            </a:r>
          </a:p>
        </p:txBody>
      </p:sp>
      <p:sp>
        <p:nvSpPr>
          <p:cNvPr id="1036" name="Text Box 105"/>
          <p:cNvSpPr txBox="1">
            <a:spLocks noChangeArrowheads="1"/>
          </p:cNvSpPr>
          <p:nvPr/>
        </p:nvSpPr>
        <p:spPr bwMode="auto">
          <a:xfrm>
            <a:off x="4135016" y="475645"/>
            <a:ext cx="10504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温季</a:t>
            </a:r>
          </a:p>
        </p:txBody>
      </p:sp>
      <p:sp>
        <p:nvSpPr>
          <p:cNvPr id="13" name="Rectangle 89"/>
          <p:cNvSpPr>
            <a:spLocks noChangeArrowheads="1"/>
          </p:cNvSpPr>
          <p:nvPr/>
        </p:nvSpPr>
        <p:spPr bwMode="auto">
          <a:xfrm>
            <a:off x="5508476" y="167482"/>
            <a:ext cx="3826158" cy="50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气候类型分布模式图</a:t>
            </a:r>
          </a:p>
        </p:txBody>
      </p:sp>
      <p:sp>
        <p:nvSpPr>
          <p:cNvPr id="1038" name="Text Box 105"/>
          <p:cNvSpPr txBox="1">
            <a:spLocks noChangeArrowheads="1"/>
          </p:cNvSpPr>
          <p:nvPr/>
        </p:nvSpPr>
        <p:spPr bwMode="auto">
          <a:xfrm>
            <a:off x="1567543" y="363991"/>
            <a:ext cx="2365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</a:rPr>
              <a:t>温带大陆性气候</a:t>
            </a:r>
            <a:endParaRPr lang="zh-CN" alt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039" name="图片 16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grayscl/>
          </a:blip>
          <a:srcRect l="56544" t="1192" r="23338" b="62595"/>
          <a:stretch>
            <a:fillRect/>
          </a:stretch>
        </p:blipFill>
        <p:spPr bwMode="auto">
          <a:xfrm>
            <a:off x="3182364" y="2932037"/>
            <a:ext cx="3051994" cy="217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图片 17"/>
          <p:cNvPicPr>
            <a:picLocks noChangeAspect="1" noChangeArrowheads="1"/>
          </p:cNvPicPr>
          <p:nvPr/>
        </p:nvPicPr>
        <p:blipFill>
          <a:blip r:embed="rId4" cstate="print">
            <a:lum bright="-20000" contrast="40000"/>
            <a:grayscl/>
          </a:blip>
          <a:srcRect l="19791" r="63388" b="62816"/>
          <a:stretch>
            <a:fillRect/>
          </a:stretch>
        </p:blipFill>
        <p:spPr bwMode="auto">
          <a:xfrm>
            <a:off x="391886" y="3108324"/>
            <a:ext cx="2754239" cy="189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3"/>
          <p:cNvGraphicFramePr>
            <a:graphicFrameLocks noChangeAspect="1"/>
          </p:cNvGraphicFramePr>
          <p:nvPr/>
        </p:nvGraphicFramePr>
        <p:xfrm>
          <a:off x="6675647" y="661119"/>
          <a:ext cx="2382044" cy="2065602"/>
        </p:xfrm>
        <a:graphic>
          <a:graphicData uri="http://schemas.openxmlformats.org/presentationml/2006/ole">
            <p:oleObj spid="_x0000_s1026" name="BMP 图像" r:id="rId5" imgW="3048426" imgH="4123810" progId="PBrush">
              <p:embed/>
            </p:oleObj>
          </a:graphicData>
        </a:graphic>
      </p:graphicFrame>
      <p:graphicFrame>
        <p:nvGraphicFramePr>
          <p:cNvPr id="1027" name="Object 14"/>
          <p:cNvGraphicFramePr>
            <a:graphicFrameLocks noChangeAspect="1"/>
          </p:cNvGraphicFramePr>
          <p:nvPr/>
        </p:nvGraphicFramePr>
        <p:xfrm>
          <a:off x="6482968" y="2985633"/>
          <a:ext cx="2605361" cy="2143760"/>
        </p:xfrm>
        <a:graphic>
          <a:graphicData uri="http://schemas.openxmlformats.org/presentationml/2006/ole">
            <p:oleObj spid="_x0000_s1027" name="BMP 图像" r:id="rId6" imgW="1467055" imgH="1590897" progId="PBrush">
              <p:embed/>
            </p:oleObj>
          </a:graphicData>
        </a:graphic>
      </p:graphicFrame>
      <p:sp>
        <p:nvSpPr>
          <p:cNvPr id="1041" name="Rectangle 4"/>
          <p:cNvSpPr>
            <a:spLocks noChangeArrowheads="1"/>
          </p:cNvSpPr>
          <p:nvPr/>
        </p:nvSpPr>
        <p:spPr bwMode="auto">
          <a:xfrm>
            <a:off x="893267" y="4838742"/>
            <a:ext cx="700704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457200" eaLnBrk="0" hangingPunct="0"/>
            <a:r>
              <a:rPr lang="en-US" altLang="zh-CN" sz="3200" dirty="0">
                <a:solidFill>
                  <a:srgbClr val="FF0000"/>
                </a:solidFill>
                <a:latin typeface="楷体" pitchFamily="49" charset="-122"/>
                <a:cs typeface="Times New Roman" pitchFamily="18" charset="0"/>
              </a:rPr>
              <a:t>g           </a:t>
            </a:r>
            <a:r>
              <a:rPr lang="en-US" altLang="zh-CN" sz="3200" dirty="0" smtClean="0">
                <a:solidFill>
                  <a:srgbClr val="FF0000"/>
                </a:solidFill>
                <a:latin typeface="楷体" pitchFamily="49" charset="-122"/>
                <a:cs typeface="Times New Roman" pitchFamily="18" charset="0"/>
              </a:rPr>
              <a:t>    </a:t>
            </a:r>
            <a:r>
              <a:rPr lang="en-US" altLang="zh-CN" sz="3200" dirty="0">
                <a:solidFill>
                  <a:srgbClr val="FF0000"/>
                </a:solidFill>
                <a:latin typeface="楷体" pitchFamily="49" charset="-122"/>
                <a:cs typeface="Times New Roman" pitchFamily="18" charset="0"/>
              </a:rPr>
              <a:t>m             n</a:t>
            </a:r>
            <a:endParaRPr lang="en-US" altLang="zh-CN" sz="3200" dirty="0">
              <a:solidFill>
                <a:srgbClr val="FF0000"/>
              </a:solidFill>
            </a:endParaRPr>
          </a:p>
        </p:txBody>
      </p:sp>
      <p:sp>
        <p:nvSpPr>
          <p:cNvPr id="1042" name="矩形 19"/>
          <p:cNvSpPr>
            <a:spLocks noChangeArrowheads="1"/>
          </p:cNvSpPr>
          <p:nvPr/>
        </p:nvSpPr>
        <p:spPr bwMode="auto">
          <a:xfrm>
            <a:off x="7443887" y="2512219"/>
            <a:ext cx="389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FF0000"/>
                </a:solidFill>
                <a:latin typeface="楷体" pitchFamily="49" charset="-122"/>
                <a:cs typeface="Times New Roman" pitchFamily="18" charset="0"/>
              </a:rPr>
              <a:t>f</a:t>
            </a:r>
            <a:endParaRPr lang="zh-CN" altLang="en-US" sz="3200">
              <a:solidFill>
                <a:srgbClr val="FF0000"/>
              </a:solidFill>
            </a:endParaRPr>
          </a:p>
        </p:txBody>
      </p:sp>
      <p:sp>
        <p:nvSpPr>
          <p:cNvPr id="24" name="Line 16"/>
          <p:cNvSpPr>
            <a:spLocks noChangeShapeType="1"/>
          </p:cNvSpPr>
          <p:nvPr/>
        </p:nvSpPr>
        <p:spPr bwMode="auto">
          <a:xfrm flipH="1">
            <a:off x="2177143" y="2046514"/>
            <a:ext cx="1915886" cy="159657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Line 16"/>
          <p:cNvSpPr>
            <a:spLocks noChangeShapeType="1"/>
          </p:cNvSpPr>
          <p:nvPr/>
        </p:nvSpPr>
        <p:spPr bwMode="auto">
          <a:xfrm>
            <a:off x="4391893" y="1451505"/>
            <a:ext cx="2865249" cy="178518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4540771" y="754780"/>
            <a:ext cx="611799" cy="2888305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8" name="Line 16"/>
          <p:cNvSpPr>
            <a:spLocks noChangeShapeType="1"/>
          </p:cNvSpPr>
          <p:nvPr/>
        </p:nvSpPr>
        <p:spPr bwMode="auto">
          <a:xfrm>
            <a:off x="3570514" y="783771"/>
            <a:ext cx="3352800" cy="76925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8" descr="搜狗截图_2012-04-12_16-10-4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t="2608" b="19478"/>
          <a:stretch>
            <a:fillRect/>
          </a:stretch>
        </p:blipFill>
        <p:spPr bwMode="auto">
          <a:xfrm>
            <a:off x="0" y="446617"/>
            <a:ext cx="9528175" cy="491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297755" y="0"/>
            <a:ext cx="424186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indent="266700" eaLnBrk="0" hangingPunct="0"/>
            <a:r>
              <a:rPr lang="zh-CN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六、知识迁</a:t>
            </a:r>
            <a:r>
              <a:rPr lang="zh-CN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移</a:t>
            </a:r>
            <a:r>
              <a:rPr lang="en-US" altLang="zh-CN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,</a:t>
            </a:r>
            <a:r>
              <a:rPr lang="zh-CN" altLang="en-US" sz="28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试题巩固</a:t>
            </a:r>
            <a:endParaRPr lang="zh-CN" alt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-74439" y="2501456"/>
            <a:ext cx="952817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．甲地气候类型为</a:t>
            </a:r>
            <a:endParaRPr lang="zh-CN" altLang="en-US" sz="2800" b="1" dirty="0">
              <a:solidFill>
                <a:srgbClr val="000000"/>
              </a:solidFill>
            </a:endParaRPr>
          </a:p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．热带草原气候   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．亚热带季风气候    </a:t>
            </a:r>
            <a:endParaRPr lang="en-US" altLang="zh-CN" sz="2800" b="1" dirty="0">
              <a:solidFill>
                <a:srgbClr val="000000"/>
              </a:solidFill>
              <a:latin typeface="宋体" charset="-122"/>
              <a:cs typeface="Times New Roman" pitchFamily="18" charset="0"/>
            </a:endParaRPr>
          </a:p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．地中海气候     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．温带海洋性气候</a:t>
            </a:r>
            <a:endParaRPr lang="zh-CN" altLang="en-US" sz="2800" b="1" dirty="0">
              <a:solidFill>
                <a:srgbClr val="000000"/>
              </a:solidFill>
            </a:endParaRPr>
          </a:p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2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．乙地气候特点是</a:t>
            </a:r>
            <a:endParaRPr lang="zh-CN" altLang="en-US" sz="2800" b="1" dirty="0">
              <a:solidFill>
                <a:srgbClr val="000000"/>
              </a:solidFill>
            </a:endParaRPr>
          </a:p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．终年温和多雨   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．夏季炎热干燥，冬季温和多雨   </a:t>
            </a:r>
            <a:endParaRPr lang="zh-CN" altLang="en-US" sz="2800" b="1" dirty="0">
              <a:solidFill>
                <a:srgbClr val="000000"/>
              </a:solidFill>
            </a:endParaRPr>
          </a:p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．终年高温干燥   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．夏季高温多雨，冬季寒冷干</a:t>
            </a:r>
            <a:r>
              <a:rPr lang="zh-CN" altLang="en-US" sz="2800" b="1" dirty="0" smtClean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燥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14340" name="Picture 2" descr="图2"/>
          <p:cNvPicPr>
            <a:picLocks noChangeAspect="1" noChangeArrowheads="1"/>
          </p:cNvPicPr>
          <p:nvPr/>
        </p:nvPicPr>
        <p:blipFill>
          <a:blip r:embed="rId2" cstate="print">
            <a:lum bright="-40000" contrast="80000"/>
          </a:blip>
          <a:srcRect/>
          <a:stretch>
            <a:fillRect/>
          </a:stretch>
        </p:blipFill>
        <p:spPr bwMode="auto">
          <a:xfrm>
            <a:off x="3870821" y="217713"/>
            <a:ext cx="5657354" cy="2400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0" y="0"/>
            <a:ext cx="37219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eaLnBrk="0" hangingPunct="0"/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读图 </a:t>
            </a:r>
            <a:r>
              <a:rPr lang="zh-CN" altLang="en-US" sz="28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“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大陆西岸甲、乙、丙三地全年气压带、风带控制时长示意图</a:t>
            </a:r>
            <a:r>
              <a:rPr lang="zh-CN" altLang="en-US" sz="28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”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，完成</a:t>
            </a:r>
            <a:r>
              <a:rPr lang="en-US" altLang="zh-CN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CN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题。</a:t>
            </a:r>
            <a:endParaRPr lang="zh-CN" altLang="en-US" sz="2800" b="1" dirty="0">
              <a:solidFill>
                <a:srgbClr val="0033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406790" y="2334683"/>
            <a:ext cx="73289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</a:t>
            </a:r>
            <a:endParaRPr lang="en-US" altLang="zh-CN" sz="4400" b="1" dirty="0"/>
          </a:p>
        </p:txBody>
      </p:sp>
      <p:sp>
        <p:nvSpPr>
          <p:cNvPr id="7" name="矩形 6"/>
          <p:cNvSpPr/>
          <p:nvPr/>
        </p:nvSpPr>
        <p:spPr>
          <a:xfrm>
            <a:off x="3579888" y="3665672"/>
            <a:ext cx="5613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-74439" y="3147786"/>
            <a:ext cx="952817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eaLnBrk="0" hangingPunct="0"/>
            <a:r>
              <a:rPr lang="en-US" altLang="zh-CN" sz="2800" b="1" dirty="0" smtClean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．关于丙地的正确叙述是</a:t>
            </a:r>
            <a:endParaRPr lang="zh-CN" altLang="en-US" sz="2800" b="1" dirty="0">
              <a:solidFill>
                <a:srgbClr val="000000"/>
              </a:solidFill>
            </a:endParaRPr>
          </a:p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A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．河流流量季节变化明显    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B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．以大牧场放牧业为主</a:t>
            </a:r>
            <a:endParaRPr lang="zh-CN" altLang="en-US" sz="2800" b="1" dirty="0">
              <a:solidFill>
                <a:srgbClr val="000000"/>
              </a:solidFill>
            </a:endParaRPr>
          </a:p>
          <a:p>
            <a:pPr indent="266700" eaLnBrk="0" hangingPunct="0"/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C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．植被为温带落叶阔叶林    </a:t>
            </a:r>
            <a:r>
              <a:rPr lang="en-US" altLang="zh-CN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D</a:t>
            </a:r>
            <a:r>
              <a:rPr lang="zh-CN" altLang="en-US" sz="2800" b="1" dirty="0">
                <a:solidFill>
                  <a:srgbClr val="000000"/>
                </a:solidFill>
                <a:latin typeface="宋体" charset="-122"/>
                <a:cs typeface="Times New Roman" pitchFamily="18" charset="0"/>
              </a:rPr>
              <a:t>．典型景观为热带荒漠</a:t>
            </a:r>
            <a:endParaRPr lang="zh-CN" altLang="en-US" sz="2800" b="1" dirty="0">
              <a:solidFill>
                <a:srgbClr val="000000"/>
              </a:solidFill>
            </a:endParaRPr>
          </a:p>
        </p:txBody>
      </p:sp>
      <p:pic>
        <p:nvPicPr>
          <p:cNvPr id="14340" name="Picture 2" descr="图2"/>
          <p:cNvPicPr>
            <a:picLocks noChangeAspect="1" noChangeArrowheads="1"/>
          </p:cNvPicPr>
          <p:nvPr/>
        </p:nvPicPr>
        <p:blipFill>
          <a:blip r:embed="rId2" cstate="print">
            <a:lum bright="-40000" contrast="80000"/>
          </a:blip>
          <a:srcRect/>
          <a:stretch>
            <a:fillRect/>
          </a:stretch>
        </p:blipFill>
        <p:spPr bwMode="auto">
          <a:xfrm>
            <a:off x="3754709" y="43542"/>
            <a:ext cx="5657354" cy="294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矩形 4"/>
          <p:cNvSpPr>
            <a:spLocks noChangeArrowheads="1"/>
          </p:cNvSpPr>
          <p:nvPr/>
        </p:nvSpPr>
        <p:spPr bwMode="auto">
          <a:xfrm>
            <a:off x="203200" y="290285"/>
            <a:ext cx="372194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eaLnBrk="0" hangingPunct="0"/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读图 </a:t>
            </a:r>
            <a:r>
              <a:rPr lang="zh-CN" altLang="en-US" sz="28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“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大陆西岸甲、乙、丙三地全年气压带、风带控制时长示意图</a:t>
            </a:r>
            <a:r>
              <a:rPr lang="zh-CN" altLang="en-US" sz="28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”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，完成</a:t>
            </a:r>
            <a:r>
              <a:rPr lang="en-US" altLang="zh-CN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～</a:t>
            </a:r>
            <a:r>
              <a:rPr lang="en-US" altLang="zh-CN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zh-CN" alt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题。</a:t>
            </a:r>
            <a:endParaRPr lang="zh-CN" altLang="en-US" sz="2800" b="1" dirty="0">
              <a:solidFill>
                <a:srgbClr val="003300"/>
              </a:solidFill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4538905" y="2973311"/>
            <a:ext cx="591829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en-US" altLang="zh-CN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45140" y="61555"/>
            <a:ext cx="921657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00025" eaLnBrk="0" hangingPunct="0"/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zh-CN" sz="2400" b="1" dirty="0">
                <a:latin typeface="Times New Roman" pitchFamily="18" charset="0"/>
                <a:cs typeface="Times New Roman" pitchFamily="18" charset="0"/>
              </a:rPr>
              <a:t>2017</a:t>
            </a:r>
            <a:r>
              <a:rPr lang="zh-CN" altLang="en-US" sz="2400" b="1" dirty="0">
                <a:latin typeface="Times New Roman" pitchFamily="18" charset="0"/>
                <a:cs typeface="Times New Roman" pitchFamily="18" charset="0"/>
              </a:rPr>
              <a:t>京卷）</a:t>
            </a:r>
            <a:r>
              <a:rPr lang="zh-CN" altLang="en-US" sz="2400" b="1" dirty="0">
                <a:solidFill>
                  <a:srgbClr val="0033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伴随着古代陆上和海上丝绸之路的开通，东西方交往不断增加。在海上丝绸之路沿线的东非国家中，马拉维具有独特的自然景观。</a:t>
            </a:r>
            <a:r>
              <a:rPr lang="zh-CN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读图，</a:t>
            </a:r>
            <a:r>
              <a:rPr lang="zh-CN" altLang="en-US" sz="2400" b="1" dirty="0">
                <a:solidFill>
                  <a:srgbClr val="003300"/>
                </a:solidFill>
                <a:latin typeface="Times New Roman" pitchFamily="18" charset="0"/>
              </a:rPr>
              <a:t>说出该国自然带的类型，并在</a:t>
            </a:r>
            <a:r>
              <a:rPr lang="en-US" altLang="zh-CN" sz="2400" b="1" dirty="0">
                <a:solidFill>
                  <a:srgbClr val="003300"/>
                </a:solidFill>
                <a:latin typeface="Times New Roman" pitchFamily="18" charset="0"/>
              </a:rPr>
              <a:t>1</a:t>
            </a:r>
            <a:r>
              <a:rPr lang="zh-CN" altLang="en-US" sz="2400" b="1" dirty="0">
                <a:solidFill>
                  <a:srgbClr val="003300"/>
                </a:solidFill>
                <a:latin typeface="Times New Roman" pitchFamily="18" charset="0"/>
              </a:rPr>
              <a:t>月和</a:t>
            </a:r>
            <a:r>
              <a:rPr lang="en-US" altLang="zh-CN" sz="2400" b="1" dirty="0">
                <a:solidFill>
                  <a:srgbClr val="003300"/>
                </a:solidFill>
                <a:latin typeface="Times New Roman" pitchFamily="18" charset="0"/>
              </a:rPr>
              <a:t>7</a:t>
            </a:r>
            <a:r>
              <a:rPr lang="zh-CN" altLang="en-US" sz="2400" b="1" dirty="0">
                <a:solidFill>
                  <a:srgbClr val="003300"/>
                </a:solidFill>
                <a:latin typeface="Times New Roman" pitchFamily="18" charset="0"/>
              </a:rPr>
              <a:t>月中</a:t>
            </a:r>
            <a:r>
              <a:rPr lang="zh-CN" altLang="en-US" sz="24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任选其一</a:t>
            </a:r>
            <a:r>
              <a:rPr lang="zh-CN" altLang="en-US" sz="2400" b="1" dirty="0">
                <a:solidFill>
                  <a:srgbClr val="003300"/>
                </a:solidFill>
                <a:latin typeface="Times New Roman" pitchFamily="18" charset="0"/>
              </a:rPr>
              <a:t>，说明该自然带的景观特点和成因。（</a:t>
            </a:r>
            <a:r>
              <a:rPr lang="en-US" altLang="zh-CN" sz="2400" b="1" dirty="0">
                <a:solidFill>
                  <a:srgbClr val="003300"/>
                </a:solidFill>
                <a:latin typeface="Times New Roman" pitchFamily="18" charset="0"/>
              </a:rPr>
              <a:t>10</a:t>
            </a:r>
            <a:r>
              <a:rPr lang="zh-CN" altLang="en-US" sz="2400" b="1" dirty="0">
                <a:solidFill>
                  <a:srgbClr val="003300"/>
                </a:solidFill>
                <a:latin typeface="Times New Roman" pitchFamily="18" charset="0"/>
              </a:rPr>
              <a:t>分</a:t>
            </a:r>
            <a:endParaRPr lang="zh-CN" altLang="en-US" sz="2400" b="1" dirty="0">
              <a:solidFill>
                <a:srgbClr val="003300"/>
              </a:solidFill>
            </a:endParaRPr>
          </a:p>
        </p:txBody>
      </p:sp>
      <p:pic>
        <p:nvPicPr>
          <p:cNvPr id="15363" name="图片 17" descr="马拉维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65110" y="1654629"/>
            <a:ext cx="5366215" cy="3675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74063" y="1599802"/>
            <a:ext cx="241268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altLang="en-US" sz="2600" b="1" dirty="0">
                <a:solidFill>
                  <a:srgbClr val="FF0000"/>
                </a:solidFill>
                <a:latin typeface="宋体" charset="-122"/>
                <a:cs typeface="Times New Roman" pitchFamily="18" charset="0"/>
              </a:rPr>
              <a:t>热带草原带。</a:t>
            </a:r>
            <a:endParaRPr lang="en-US" altLang="zh-CN" sz="2600" b="1" dirty="0">
              <a:solidFill>
                <a:srgbClr val="FF0000"/>
              </a:solidFill>
              <a:latin typeface="宋体" charset="-122"/>
              <a:cs typeface="Times New Roman" pitchFamily="18" charset="0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223318" y="3628761"/>
            <a:ext cx="3945259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zh-CN" sz="2600" b="1" dirty="0">
                <a:solidFill>
                  <a:srgbClr val="800080"/>
                </a:solidFill>
                <a:latin typeface="宋体" charset="-122"/>
                <a:cs typeface="Times New Roman" pitchFamily="18" charset="0"/>
              </a:rPr>
              <a:t>7</a:t>
            </a:r>
            <a:r>
              <a:rPr lang="zh-CN" altLang="en-US" sz="2600" b="1" dirty="0">
                <a:solidFill>
                  <a:srgbClr val="800080"/>
                </a:solidFill>
                <a:latin typeface="宋体" charset="-122"/>
                <a:cs typeface="Times New Roman" pitchFamily="18" charset="0"/>
              </a:rPr>
              <a:t>月草木枯黄，为热带草原的干季。受信风带影响，纬度位置低，气温高、降水少。</a:t>
            </a:r>
            <a:endParaRPr lang="zh-CN" altLang="en-US" sz="2600" b="1" dirty="0">
              <a:solidFill>
                <a:srgbClr val="800080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3317" y="2096322"/>
            <a:ext cx="4391893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1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月植物繁茂，为热带草原的湿季。受赤道低压带影响，纬度位置低，气温高、降水多。</a:t>
            </a:r>
            <a:endParaRPr lang="en-US" altLang="zh-CN" sz="2600" b="1" dirty="0">
              <a:solidFill>
                <a:srgbClr val="0000FF"/>
              </a:solidFill>
              <a:latin typeface="宋体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0008"/>
          <p:cNvPicPr>
            <a:picLocks noChangeAspect="1" noChangeArrowheads="1"/>
          </p:cNvPicPr>
          <p:nvPr/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 bwMode="auto">
          <a:xfrm>
            <a:off x="4718676" y="2621644"/>
            <a:ext cx="4689648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0" y="2610973"/>
            <a:ext cx="4540770" cy="27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东非纪行（七）北方之旅--塞伦格提 - 牧哥 - csxingzhun 的博客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570" y="159810"/>
            <a:ext cx="4540770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5" descr="东非纪行（七）塞伦格提自然保护区 - 牧哥 - csxingzhun 的博客"/>
          <p:cNvPicPr>
            <a:picLocks noChangeAspect="1" noChangeArrowheads="1"/>
          </p:cNvPicPr>
          <p:nvPr/>
        </p:nvPicPr>
        <p:blipFill>
          <a:blip r:embed="rId5" cstate="print">
            <a:lum bright="-6000" contrast="24000"/>
          </a:blip>
          <a:srcRect/>
          <a:stretch>
            <a:fillRect/>
          </a:stretch>
        </p:blipFill>
        <p:spPr bwMode="auto">
          <a:xfrm>
            <a:off x="4701443" y="174324"/>
            <a:ext cx="4754162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4" b="55974"/>
          <a:stretch>
            <a:fillRect/>
          </a:stretch>
        </p:blipFill>
        <p:spPr>
          <a:xfrm>
            <a:off x="-1" y="0"/>
            <a:ext cx="9528175" cy="53594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16" t="12045" r="31981" b="24572"/>
          <a:stretch>
            <a:fillRect/>
          </a:stretch>
        </p:blipFill>
        <p:spPr>
          <a:xfrm>
            <a:off x="2376576" y="1599187"/>
            <a:ext cx="2041742" cy="181711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418318" y="1943199"/>
            <a:ext cx="3286074" cy="819105"/>
          </a:xfrm>
          <a:prstGeom prst="rect">
            <a:avLst/>
          </a:prstGeom>
        </p:spPr>
        <p:txBody>
          <a:bodyPr wrap="square" lIns="67598" tIns="33799" rIns="67598" bIns="33799" anchor="t">
            <a:spAutoFit/>
          </a:bodyPr>
          <a:lstStyle/>
          <a:p>
            <a:pPr algn="ctr" fontAlgn="ctr"/>
            <a:r>
              <a:rPr lang="zh-CN" altLang="en-US" sz="4880" b="1" spc="59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谢谢观看</a:t>
            </a:r>
          </a:p>
        </p:txBody>
      </p:sp>
      <p:sp>
        <p:nvSpPr>
          <p:cNvPr id="12" name="矩形 11"/>
          <p:cNvSpPr/>
          <p:nvPr/>
        </p:nvSpPr>
        <p:spPr>
          <a:xfrm>
            <a:off x="4652044" y="2717872"/>
            <a:ext cx="2800254" cy="3199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80" dirty="0">
                <a:latin typeface="Arial" panose="020B0604020202020204" pitchFamily="34" charset="0"/>
              </a:rPr>
              <a:t>THANK YOU FOR WATCHING</a:t>
            </a:r>
            <a:endParaRPr lang="zh-CN" altLang="en-US" sz="148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 advClick="0" advTm="0">
        <p14:shred/>
      </p:transition>
    </mc:Choice>
    <mc:Fallback>
      <p:transition spd="slow" advClick="0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27066"/>
            <a:ext cx="184731" cy="30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b="1"/>
          </a:p>
        </p:txBody>
      </p:sp>
      <p:pic>
        <p:nvPicPr>
          <p:cNvPr id="6147" name="图片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227" t="4396"/>
          <a:stretch>
            <a:fillRect/>
          </a:stretch>
        </p:blipFill>
        <p:spPr bwMode="auto">
          <a:xfrm>
            <a:off x="5325393" y="1647938"/>
            <a:ext cx="3796382" cy="262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724273" y="266239"/>
            <a:ext cx="26564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一、典型试题</a:t>
            </a:r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116113" y="1064194"/>
            <a:ext cx="5675086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6700" eaLnBrk="0" hangingPunct="0"/>
            <a:r>
              <a:rPr lang="zh-CN" sz="2600" b="1" dirty="0">
                <a:solidFill>
                  <a:srgbClr val="0033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图</a:t>
            </a:r>
            <a:r>
              <a:rPr lang="en-US" altLang="zh-CN" sz="2600" b="1" dirty="0">
                <a:solidFill>
                  <a:srgbClr val="0033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600" b="1" dirty="0">
                <a:solidFill>
                  <a:srgbClr val="003300"/>
                </a:solidFill>
                <a:latin typeface="楷体" pitchFamily="49" charset="-122"/>
                <a:ea typeface="楷体" pitchFamily="49" charset="-122"/>
                <a:cs typeface="Times New Roman" pitchFamily="18" charset="0"/>
              </a:rPr>
              <a:t>为局部地区气压带和风带形成示意图。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读图，回答第</a:t>
            </a:r>
            <a:r>
              <a:rPr lang="en-US" altLang="zh-CN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1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、</a:t>
            </a:r>
            <a:r>
              <a:rPr lang="en-US" altLang="zh-CN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2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题。</a:t>
            </a:r>
          </a:p>
          <a:p>
            <a:pPr indent="266700" eaLnBrk="0" hangingPunct="0"/>
            <a:r>
              <a:rPr lang="en-US" altLang="zh-CN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1.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关于图中气压带和风带的说法，正确的是</a:t>
            </a:r>
          </a:p>
          <a:p>
            <a:pPr indent="266700" eaLnBrk="0" hangingPunct="0"/>
            <a:r>
              <a:rPr lang="en-US" altLang="zh-CN" sz="2600" b="1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  </a:t>
            </a:r>
            <a:r>
              <a:rPr lang="en-US" altLang="zh-CN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A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．①为气流受热上升形成</a:t>
            </a: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  B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．②为高空南风</a:t>
            </a: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  C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．③为气流遇冷下沉形成</a:t>
            </a: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  D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．④为东南信风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5"/>
          <p:cNvSpPr>
            <a:spLocks noChangeArrowheads="1"/>
          </p:cNvSpPr>
          <p:nvPr/>
        </p:nvSpPr>
        <p:spPr bwMode="auto">
          <a:xfrm>
            <a:off x="0" y="27066"/>
            <a:ext cx="184731" cy="30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 b="1"/>
          </a:p>
        </p:txBody>
      </p:sp>
      <p:pic>
        <p:nvPicPr>
          <p:cNvPr id="6147" name="图片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 l="6227" t="4396"/>
          <a:stretch>
            <a:fillRect/>
          </a:stretch>
        </p:blipFill>
        <p:spPr bwMode="auto">
          <a:xfrm>
            <a:off x="5731793" y="167481"/>
            <a:ext cx="3796382" cy="262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矩形 7"/>
          <p:cNvSpPr>
            <a:spLocks noChangeArrowheads="1"/>
          </p:cNvSpPr>
          <p:nvPr/>
        </p:nvSpPr>
        <p:spPr bwMode="auto">
          <a:xfrm>
            <a:off x="397489" y="2613361"/>
            <a:ext cx="6816111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33350" eaLnBrk="0" hangingPunct="0"/>
            <a:r>
              <a:rPr lang="en-US" altLang="zh-CN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2</a:t>
            </a:r>
            <a:r>
              <a:rPr lang="zh-CN" altLang="en-US" sz="2600" b="1" dirty="0">
                <a:solidFill>
                  <a:srgbClr val="003300"/>
                </a:solidFill>
                <a:latin typeface="+mn-ea"/>
                <a:cs typeface="Times New Roman" pitchFamily="18" charset="0"/>
              </a:rPr>
              <a:t>、当③形成的气压带被大陆上的气压中心切断时，下列说法正确的是</a:t>
            </a:r>
            <a:endParaRPr lang="zh-CN" altLang="en-US" sz="2600" b="1" dirty="0">
              <a:solidFill>
                <a:srgbClr val="003300"/>
              </a:solidFill>
              <a:latin typeface="+mn-ea"/>
            </a:endParaRPr>
          </a:p>
          <a:p>
            <a:pPr indent="133350" eaLnBrk="0" hangingPunct="0"/>
            <a:r>
              <a:rPr lang="en-US" altLang="zh-CN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A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．巴西高原绿草茵茵  </a:t>
            </a:r>
            <a:endParaRPr lang="en-US" altLang="zh-CN" sz="2600" b="1" dirty="0" smtClean="0">
              <a:solidFill>
                <a:srgbClr val="0000FF"/>
              </a:solidFill>
              <a:latin typeface="+mn-ea"/>
              <a:cs typeface="Times New Roman" pitchFamily="18" charset="0"/>
            </a:endParaRPr>
          </a:p>
          <a:p>
            <a:pPr indent="133350" eaLnBrk="0" hangingPunct="0"/>
            <a:r>
              <a:rPr lang="en-US" altLang="zh-CN" sz="2600" b="1" dirty="0" smtClean="0">
                <a:solidFill>
                  <a:srgbClr val="0000FF"/>
                </a:solidFill>
                <a:latin typeface="+mn-ea"/>
                <a:cs typeface="Times New Roman" pitchFamily="18" charset="0"/>
              </a:rPr>
              <a:t>B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．我国大部分地区丹桂飘香，蟹肥菊黄</a:t>
            </a:r>
            <a:endParaRPr lang="zh-CN" altLang="en-US" sz="2600" b="1" dirty="0">
              <a:solidFill>
                <a:srgbClr val="0000FF"/>
              </a:solidFill>
              <a:latin typeface="+mn-ea"/>
            </a:endParaRPr>
          </a:p>
          <a:p>
            <a:pPr indent="133350" eaLnBrk="0" hangingPunct="0"/>
            <a:r>
              <a:rPr lang="en-US" altLang="zh-CN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C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．北印度洋洋流自西向东流          </a:t>
            </a:r>
            <a:endParaRPr lang="en-US" altLang="zh-CN" sz="2600" b="1" dirty="0">
              <a:solidFill>
                <a:srgbClr val="0000FF"/>
              </a:solidFill>
              <a:latin typeface="+mn-ea"/>
              <a:cs typeface="Times New Roman" pitchFamily="18" charset="0"/>
            </a:endParaRPr>
          </a:p>
          <a:p>
            <a:pPr indent="133350" eaLnBrk="0" hangingPunct="0"/>
            <a:r>
              <a:rPr lang="en-US" altLang="zh-CN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D</a:t>
            </a:r>
            <a:r>
              <a:rPr lang="zh-CN" altLang="en-US" sz="2600" b="1" dirty="0">
                <a:solidFill>
                  <a:srgbClr val="0000FF"/>
                </a:solidFill>
                <a:latin typeface="+mn-ea"/>
                <a:cs typeface="Times New Roman" pitchFamily="18" charset="0"/>
              </a:rPr>
              <a:t>．海洋上等温线相比同纬度陆地向南凸出</a:t>
            </a:r>
            <a:endParaRPr lang="zh-CN" altLang="en-US" sz="2600" b="1" dirty="0">
              <a:solidFill>
                <a:srgbClr val="0000FF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5"/>
          <p:cNvPicPr>
            <a:picLocks noChangeAspect="1"/>
          </p:cNvPicPr>
          <p:nvPr/>
        </p:nvPicPr>
        <p:blipFill>
          <a:blip r:embed="rId2" cstate="print">
            <a:lum bright="-40000" contrast="80000"/>
          </a:blip>
          <a:srcRect r="3226"/>
          <a:stretch>
            <a:fillRect/>
          </a:stretch>
        </p:blipFill>
        <p:spPr bwMode="auto">
          <a:xfrm>
            <a:off x="4615210" y="1084150"/>
            <a:ext cx="4466332" cy="35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532372" y="4764276"/>
            <a:ext cx="681228" cy="3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zh-CN" sz="2600" dirty="0">
                <a:latin typeface="Times New Roman" pitchFamily="18" charset="0"/>
                <a:cs typeface="Times New Roman" pitchFamily="18" charset="0"/>
              </a:rPr>
              <a:t>图</a:t>
            </a:r>
            <a:r>
              <a:rPr lang="en-US" altLang="zh-CN" sz="26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altLang="zh-CN" sz="2600" dirty="0"/>
          </a:p>
        </p:txBody>
      </p:sp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275771" y="216318"/>
            <a:ext cx="879565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6700" eaLnBrk="0" hangingPunct="0"/>
            <a:r>
              <a:rPr lang="zh-CN" sz="2600" b="1" dirty="0" smtClean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读</a:t>
            </a:r>
            <a:r>
              <a:rPr lang="zh-CN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图</a:t>
            </a:r>
            <a:r>
              <a:rPr lang="en-US" altLang="zh-CN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2</a:t>
            </a:r>
            <a:r>
              <a:rPr lang="en-US" altLang="zh-CN" sz="2600" b="1" dirty="0">
                <a:solidFill>
                  <a:srgbClr val="003300"/>
                </a:solidFill>
                <a:cs typeface="Times New Roman" pitchFamily="18" charset="0"/>
              </a:rPr>
              <a:t>“</a:t>
            </a:r>
            <a:r>
              <a:rPr lang="zh-CN" altLang="en-US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亚欧大陆局部地区示</a:t>
            </a:r>
            <a:r>
              <a:rPr lang="zh-CN" altLang="en-US" sz="2600" b="1" dirty="0" smtClean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意图</a:t>
            </a:r>
            <a:r>
              <a:rPr lang="zh-CN" altLang="en-US" sz="2600" b="1" dirty="0">
                <a:solidFill>
                  <a:srgbClr val="003300"/>
                </a:solidFill>
                <a:cs typeface="Times New Roman" pitchFamily="18" charset="0"/>
              </a:rPr>
              <a:t>”</a:t>
            </a:r>
            <a:r>
              <a:rPr lang="zh-CN" altLang="en-US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，完成第</a:t>
            </a:r>
            <a:r>
              <a:rPr lang="en-US" altLang="zh-CN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3</a:t>
            </a:r>
            <a:r>
              <a:rPr lang="zh-CN" altLang="en-US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、</a:t>
            </a:r>
            <a:r>
              <a:rPr lang="en-US" altLang="zh-CN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4</a:t>
            </a:r>
            <a:r>
              <a:rPr lang="zh-CN" altLang="en-US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题</a:t>
            </a:r>
            <a:r>
              <a:rPr lang="zh-CN" altLang="en-US" sz="2600" b="1" dirty="0" smtClean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。</a:t>
            </a:r>
            <a:endParaRPr lang="zh-CN" altLang="en-US" sz="2600" b="1" dirty="0">
              <a:solidFill>
                <a:srgbClr val="003300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17714" y="786581"/>
            <a:ext cx="5806232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6700" eaLnBrk="0" hangingPunct="0"/>
            <a:r>
              <a:rPr lang="en-US" altLang="zh-CN" sz="2600" b="1" dirty="0" smtClean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3</a:t>
            </a:r>
            <a:r>
              <a:rPr lang="zh-CN" altLang="en-US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．图示季节华北地区的</a:t>
            </a:r>
            <a:endParaRPr lang="en-US" altLang="zh-CN" sz="2600" b="1" dirty="0">
              <a:solidFill>
                <a:srgbClr val="003300"/>
              </a:solidFill>
              <a:latin typeface="宋体" charset="-122"/>
              <a:cs typeface="Times New Roman" pitchFamily="18" charset="0"/>
            </a:endParaRPr>
          </a:p>
          <a:p>
            <a:pPr indent="266700" eaLnBrk="0" hangingPunct="0"/>
            <a:r>
              <a:rPr lang="zh-CN" altLang="en-US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天气状况可能是</a:t>
            </a:r>
            <a:endParaRPr lang="zh-CN" altLang="en-US" sz="2600" b="1" dirty="0">
              <a:solidFill>
                <a:srgbClr val="003300"/>
              </a:solidFill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A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．多阴雨连绵	 	     </a:t>
            </a:r>
            <a:endParaRPr lang="en-US" altLang="zh-CN" sz="2600" b="1" dirty="0">
              <a:solidFill>
                <a:srgbClr val="0000FF"/>
              </a:solidFill>
              <a:latin typeface="宋体" charset="-122"/>
              <a:cs typeface="Times New Roman" pitchFamily="18" charset="0"/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B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．高温晴朗    </a:t>
            </a:r>
            <a:endParaRPr lang="zh-CN" altLang="en-US" sz="2600" b="1" dirty="0">
              <a:solidFill>
                <a:srgbClr val="0000FF"/>
              </a:solidFill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C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．盛行东北风	 	     </a:t>
            </a:r>
            <a:endParaRPr lang="en-US" altLang="zh-CN" sz="2600" b="1" dirty="0">
              <a:solidFill>
                <a:srgbClr val="0000FF"/>
              </a:solidFill>
              <a:latin typeface="宋体" charset="-122"/>
              <a:cs typeface="Times New Roman" pitchFamily="18" charset="0"/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D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．受强冷空气影响</a:t>
            </a:r>
            <a:endParaRPr lang="zh-CN" altLang="en-US" sz="2600" b="1" dirty="0">
              <a:solidFill>
                <a:srgbClr val="0000FF"/>
              </a:solidFill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4</a:t>
            </a:r>
            <a:r>
              <a:rPr lang="zh-CN" altLang="en-US" sz="2600" b="1" dirty="0">
                <a:solidFill>
                  <a:srgbClr val="003300"/>
                </a:solidFill>
                <a:latin typeface="宋体" charset="-122"/>
                <a:cs typeface="Times New Roman" pitchFamily="18" charset="0"/>
              </a:rPr>
              <a:t>．此时，印度半岛盛行</a:t>
            </a:r>
            <a:endParaRPr lang="zh-CN" altLang="en-US" sz="2600" b="1" dirty="0">
              <a:solidFill>
                <a:srgbClr val="003300"/>
              </a:solidFill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A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．东南季风              </a:t>
            </a:r>
            <a:endParaRPr lang="en-US" altLang="zh-CN" sz="2600" b="1" dirty="0">
              <a:solidFill>
                <a:srgbClr val="0000FF"/>
              </a:solidFill>
              <a:latin typeface="宋体" charset="-122"/>
              <a:cs typeface="Times New Roman" pitchFamily="18" charset="0"/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B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．西北季风			</a:t>
            </a:r>
            <a:endParaRPr lang="zh-CN" altLang="en-US" sz="2600" b="1" dirty="0">
              <a:solidFill>
                <a:srgbClr val="0000FF"/>
              </a:solidFill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C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．东北季风              </a:t>
            </a:r>
            <a:endParaRPr lang="en-US" altLang="zh-CN" sz="2600" b="1" dirty="0">
              <a:solidFill>
                <a:srgbClr val="0000FF"/>
              </a:solidFill>
              <a:latin typeface="宋体" charset="-122"/>
              <a:cs typeface="Times New Roman" pitchFamily="18" charset="0"/>
            </a:endParaRPr>
          </a:p>
          <a:p>
            <a:pPr indent="266700" eaLnBrk="0" hangingPunct="0"/>
            <a:r>
              <a:rPr lang="en-US" altLang="zh-CN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D</a:t>
            </a:r>
            <a:r>
              <a:rPr lang="zh-CN" altLang="en-US" sz="2600" b="1" dirty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．西南季</a:t>
            </a:r>
            <a:r>
              <a:rPr lang="zh-CN" altLang="en-US" sz="2600" b="1" dirty="0" smtClean="0">
                <a:solidFill>
                  <a:srgbClr val="0000FF"/>
                </a:solidFill>
                <a:latin typeface="宋体" charset="-122"/>
                <a:cs typeface="Times New Roman" pitchFamily="18" charset="0"/>
              </a:rPr>
              <a:t>风</a:t>
            </a:r>
            <a:endParaRPr lang="zh-CN" altLang="en-US" sz="2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409573" y="614098"/>
            <a:ext cx="6922814" cy="463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346902" y="-30777"/>
            <a:ext cx="55402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sz="32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二、气压带、风带、三圈环流</a:t>
            </a:r>
            <a:endParaRPr lang="zh-CN" sz="32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597210" y="2685202"/>
            <a:ext cx="19486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CC0099"/>
                </a:solidFill>
                <a:latin typeface="黑体" pitchFamily="49" charset="-122"/>
                <a:ea typeface="黑体" pitchFamily="49" charset="-122"/>
              </a:rPr>
              <a:t>赤道低压带</a:t>
            </a:r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3613751" y="2053116"/>
            <a:ext cx="222985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CC0099"/>
                </a:solidFill>
                <a:ea typeface="黑体" pitchFamily="49" charset="-122"/>
              </a:rPr>
              <a:t>副热带高压带</a:t>
            </a:r>
          </a:p>
        </p:txBody>
      </p:sp>
      <p:sp>
        <p:nvSpPr>
          <p:cNvPr id="23" name="Rectangle 7"/>
          <p:cNvSpPr>
            <a:spLocks noChangeArrowheads="1"/>
          </p:cNvSpPr>
          <p:nvPr/>
        </p:nvSpPr>
        <p:spPr bwMode="auto">
          <a:xfrm>
            <a:off x="3536005" y="3355127"/>
            <a:ext cx="23076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CC0099"/>
                </a:solidFill>
                <a:ea typeface="黑体" pitchFamily="49" charset="-122"/>
              </a:rPr>
              <a:t>副热带高压带</a:t>
            </a:r>
          </a:p>
        </p:txBody>
      </p:sp>
      <p:sp>
        <p:nvSpPr>
          <p:cNvPr id="24" name="Text Box 8"/>
          <p:cNvSpPr txBox="1">
            <a:spLocks noChangeArrowheads="1"/>
          </p:cNvSpPr>
          <p:nvPr/>
        </p:nvSpPr>
        <p:spPr bwMode="auto">
          <a:xfrm>
            <a:off x="3645182" y="1457007"/>
            <a:ext cx="29428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CC0099"/>
                </a:solidFill>
                <a:ea typeface="黑体" pitchFamily="49" charset="-122"/>
              </a:rPr>
              <a:t>副极地低压带</a:t>
            </a: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auto">
          <a:xfrm>
            <a:off x="3610443" y="3969226"/>
            <a:ext cx="2233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CC0099"/>
                </a:solidFill>
                <a:ea typeface="黑体" pitchFamily="49" charset="-122"/>
              </a:rPr>
              <a:t>副极地低压带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3610443" y="1010390"/>
            <a:ext cx="19354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CC0099"/>
                </a:solidFill>
                <a:ea typeface="黑体" pitchFamily="49" charset="-122"/>
              </a:rPr>
              <a:t>极地高压带</a:t>
            </a: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3610443" y="4360015"/>
            <a:ext cx="2009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zh-CN" altLang="en-US" sz="2400">
                <a:solidFill>
                  <a:srgbClr val="CC0099"/>
                </a:solidFill>
                <a:ea typeface="黑体" pitchFamily="49" charset="-122"/>
              </a:rPr>
              <a:t>极地高压带</a:t>
            </a:r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5248098" y="2461274"/>
            <a:ext cx="193650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东北信</a:t>
            </a:r>
            <a:r>
              <a:rPr lang="zh-CN" altLang="en-US" sz="2400" dirty="0" smtClean="0">
                <a:solidFill>
                  <a:srgbClr val="0000FF"/>
                </a:solidFill>
                <a:ea typeface="黑体" pitchFamily="49" charset="-122"/>
              </a:rPr>
              <a:t>风带</a:t>
            </a:r>
            <a:endParaRPr lang="zh-CN" altLang="en-US" sz="2400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5694731" y="3634264"/>
            <a:ext cx="17220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盛行西</a:t>
            </a:r>
            <a:r>
              <a:rPr lang="zh-CN" altLang="en-US" sz="2400" dirty="0" smtClean="0">
                <a:solidFill>
                  <a:srgbClr val="0000FF"/>
                </a:solidFill>
                <a:ea typeface="黑体" pitchFamily="49" charset="-122"/>
              </a:rPr>
              <a:t>风带</a:t>
            </a:r>
            <a:endParaRPr lang="zh-CN" altLang="en-US" sz="2400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36" name="Text Box 45"/>
          <p:cNvSpPr txBox="1">
            <a:spLocks noChangeArrowheads="1"/>
          </p:cNvSpPr>
          <p:nvPr/>
        </p:nvSpPr>
        <p:spPr bwMode="auto">
          <a:xfrm>
            <a:off x="5322537" y="4190673"/>
            <a:ext cx="189109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极地东</a:t>
            </a:r>
            <a:r>
              <a:rPr lang="zh-CN" altLang="en-US" sz="2400" dirty="0" smtClean="0">
                <a:solidFill>
                  <a:srgbClr val="0000FF"/>
                </a:solidFill>
                <a:ea typeface="黑体" pitchFamily="49" charset="-122"/>
              </a:rPr>
              <a:t>风带</a:t>
            </a:r>
            <a:endParaRPr lang="zh-CN" altLang="en-US" sz="2400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37" name="Text Box 26"/>
          <p:cNvSpPr txBox="1">
            <a:spLocks noChangeArrowheads="1"/>
          </p:cNvSpPr>
          <p:nvPr/>
        </p:nvSpPr>
        <p:spPr bwMode="auto">
          <a:xfrm>
            <a:off x="5322538" y="2907891"/>
            <a:ext cx="1862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东南信</a:t>
            </a:r>
            <a:r>
              <a:rPr lang="zh-CN" altLang="en-US" sz="2400" dirty="0" smtClean="0">
                <a:solidFill>
                  <a:srgbClr val="0000FF"/>
                </a:solidFill>
                <a:ea typeface="黑体" pitchFamily="49" charset="-122"/>
              </a:rPr>
              <a:t>风带</a:t>
            </a:r>
            <a:endParaRPr lang="zh-CN" altLang="en-US" sz="2400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5769171" y="1736143"/>
            <a:ext cx="189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盛行西</a:t>
            </a:r>
            <a:r>
              <a:rPr lang="zh-CN" altLang="en-US" sz="2400" dirty="0" smtClean="0">
                <a:solidFill>
                  <a:srgbClr val="0000FF"/>
                </a:solidFill>
                <a:ea typeface="黑体" pitchFamily="49" charset="-122"/>
              </a:rPr>
              <a:t>风带</a:t>
            </a:r>
            <a:endParaRPr lang="zh-CN" altLang="en-US" sz="2400" dirty="0">
              <a:solidFill>
                <a:srgbClr val="0000FF"/>
              </a:solidFill>
              <a:ea typeface="黑体" pitchFamily="49" charset="-122"/>
            </a:endParaRPr>
          </a:p>
        </p:txBody>
      </p:sp>
      <p:sp>
        <p:nvSpPr>
          <p:cNvPr id="39" name="Text Box 45"/>
          <p:cNvSpPr txBox="1">
            <a:spLocks noChangeArrowheads="1"/>
          </p:cNvSpPr>
          <p:nvPr/>
        </p:nvSpPr>
        <p:spPr bwMode="auto">
          <a:xfrm>
            <a:off x="5248098" y="1176010"/>
            <a:ext cx="20235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2400" dirty="0">
                <a:solidFill>
                  <a:srgbClr val="0000FF"/>
                </a:solidFill>
                <a:ea typeface="黑体" pitchFamily="49" charset="-122"/>
              </a:rPr>
              <a:t>极地东</a:t>
            </a:r>
            <a:r>
              <a:rPr lang="zh-CN" altLang="en-US" sz="2400" dirty="0" smtClean="0">
                <a:solidFill>
                  <a:srgbClr val="0000FF"/>
                </a:solidFill>
                <a:ea typeface="黑体" pitchFamily="49" charset="-122"/>
              </a:rPr>
              <a:t>风带</a:t>
            </a:r>
            <a:endParaRPr lang="zh-CN" altLang="en-US" sz="2400" dirty="0">
              <a:solidFill>
                <a:srgbClr val="0000FF"/>
              </a:solidFill>
              <a:ea typeface="黑体" pitchFamily="49" charset="-122"/>
            </a:endParaRPr>
          </a:p>
        </p:txBody>
      </p:sp>
      <p:cxnSp>
        <p:nvCxnSpPr>
          <p:cNvPr id="42" name="直接箭头连接符 41"/>
          <p:cNvCxnSpPr>
            <a:cxnSpLocks noChangeShapeType="1"/>
          </p:cNvCxnSpPr>
          <p:nvPr/>
        </p:nvCxnSpPr>
        <p:spPr bwMode="auto">
          <a:xfrm rot="10800000" flipV="1">
            <a:off x="3352801" y="1407886"/>
            <a:ext cx="478971" cy="23222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6" name="直接箭头连接符 45"/>
          <p:cNvCxnSpPr>
            <a:cxnSpLocks noChangeShapeType="1"/>
          </p:cNvCxnSpPr>
          <p:nvPr/>
        </p:nvCxnSpPr>
        <p:spPr bwMode="auto">
          <a:xfrm rot="10800000" flipV="1">
            <a:off x="3991429" y="1349827"/>
            <a:ext cx="493486" cy="348343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7" name="直接箭头连接符 46"/>
          <p:cNvCxnSpPr>
            <a:cxnSpLocks noChangeShapeType="1"/>
          </p:cNvCxnSpPr>
          <p:nvPr/>
        </p:nvCxnSpPr>
        <p:spPr bwMode="auto">
          <a:xfrm rot="5400000">
            <a:off x="4703331" y="1357027"/>
            <a:ext cx="369471" cy="34184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48" name="直接箭头连接符 47"/>
          <p:cNvCxnSpPr>
            <a:cxnSpLocks noChangeShapeType="1"/>
          </p:cNvCxnSpPr>
          <p:nvPr/>
        </p:nvCxnSpPr>
        <p:spPr bwMode="auto">
          <a:xfrm rot="10800000" flipV="1">
            <a:off x="2583543" y="2452913"/>
            <a:ext cx="812800" cy="39188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1" name="直接箭头连接符 50"/>
          <p:cNvCxnSpPr>
            <a:cxnSpLocks noChangeShapeType="1"/>
          </p:cNvCxnSpPr>
          <p:nvPr/>
        </p:nvCxnSpPr>
        <p:spPr bwMode="auto">
          <a:xfrm rot="10800000" flipV="1">
            <a:off x="4296230" y="2461985"/>
            <a:ext cx="700967" cy="295729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2" name="直接箭头连接符 51"/>
          <p:cNvCxnSpPr>
            <a:cxnSpLocks noChangeShapeType="1"/>
          </p:cNvCxnSpPr>
          <p:nvPr/>
        </p:nvCxnSpPr>
        <p:spPr bwMode="auto">
          <a:xfrm rot="10800000" flipV="1">
            <a:off x="6052457" y="2447470"/>
            <a:ext cx="596908" cy="295730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57" name="直接箭头连接符 56"/>
          <p:cNvCxnSpPr>
            <a:cxnSpLocks noChangeShapeType="1"/>
          </p:cNvCxnSpPr>
          <p:nvPr/>
        </p:nvCxnSpPr>
        <p:spPr bwMode="auto">
          <a:xfrm flipV="1">
            <a:off x="2757714" y="1770744"/>
            <a:ext cx="769257" cy="348342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0" name="直接箭头连接符 59"/>
          <p:cNvCxnSpPr>
            <a:cxnSpLocks noChangeShapeType="1"/>
          </p:cNvCxnSpPr>
          <p:nvPr/>
        </p:nvCxnSpPr>
        <p:spPr bwMode="auto">
          <a:xfrm flipV="1">
            <a:off x="3786909" y="1901371"/>
            <a:ext cx="523834" cy="22674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2" name="直接箭头连接符 61"/>
          <p:cNvCxnSpPr>
            <a:cxnSpLocks noChangeShapeType="1"/>
          </p:cNvCxnSpPr>
          <p:nvPr/>
        </p:nvCxnSpPr>
        <p:spPr bwMode="auto">
          <a:xfrm flipV="1">
            <a:off x="5290201" y="1944914"/>
            <a:ext cx="530028" cy="155046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3" name="直接箭头连接符 62"/>
          <p:cNvCxnSpPr>
            <a:cxnSpLocks noChangeShapeType="1"/>
          </p:cNvCxnSpPr>
          <p:nvPr/>
        </p:nvCxnSpPr>
        <p:spPr bwMode="auto">
          <a:xfrm rot="10800000">
            <a:off x="2493860" y="3182144"/>
            <a:ext cx="521072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5" name="直接箭头连接符 64"/>
          <p:cNvCxnSpPr>
            <a:cxnSpLocks noChangeShapeType="1"/>
          </p:cNvCxnSpPr>
          <p:nvPr/>
        </p:nvCxnSpPr>
        <p:spPr bwMode="auto">
          <a:xfrm rot="10800000">
            <a:off x="4429272" y="3182144"/>
            <a:ext cx="446633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6" name="直接箭头连接符 65"/>
          <p:cNvCxnSpPr>
            <a:cxnSpLocks noChangeShapeType="1"/>
          </p:cNvCxnSpPr>
          <p:nvPr/>
        </p:nvCxnSpPr>
        <p:spPr bwMode="auto">
          <a:xfrm rot="10800000">
            <a:off x="6066927" y="3182144"/>
            <a:ext cx="446633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7" name="直接箭头连接符 66"/>
          <p:cNvCxnSpPr>
            <a:cxnSpLocks noChangeShapeType="1"/>
          </p:cNvCxnSpPr>
          <p:nvPr/>
        </p:nvCxnSpPr>
        <p:spPr bwMode="auto">
          <a:xfrm rot="10800000">
            <a:off x="4801465" y="4298686"/>
            <a:ext cx="446633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8" name="直接箭头连接符 67"/>
          <p:cNvCxnSpPr>
            <a:cxnSpLocks noChangeShapeType="1"/>
          </p:cNvCxnSpPr>
          <p:nvPr/>
        </p:nvCxnSpPr>
        <p:spPr bwMode="auto">
          <a:xfrm rot="10800000">
            <a:off x="4131516" y="4298686"/>
            <a:ext cx="446633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69" name="直接箭头连接符 68"/>
          <p:cNvCxnSpPr>
            <a:cxnSpLocks noChangeShapeType="1"/>
          </p:cNvCxnSpPr>
          <p:nvPr/>
        </p:nvCxnSpPr>
        <p:spPr bwMode="auto">
          <a:xfrm rot="10800000">
            <a:off x="3536005" y="4242859"/>
            <a:ext cx="446633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0" name="直接箭头连接符 69"/>
          <p:cNvCxnSpPr>
            <a:cxnSpLocks noChangeShapeType="1"/>
          </p:cNvCxnSpPr>
          <p:nvPr/>
        </p:nvCxnSpPr>
        <p:spPr bwMode="auto">
          <a:xfrm>
            <a:off x="2717177" y="3796242"/>
            <a:ext cx="446633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71" name="直接箭头连接符 70"/>
          <p:cNvCxnSpPr>
            <a:cxnSpLocks noChangeShapeType="1"/>
          </p:cNvCxnSpPr>
          <p:nvPr/>
        </p:nvCxnSpPr>
        <p:spPr bwMode="auto">
          <a:xfrm>
            <a:off x="4000833" y="3796242"/>
            <a:ext cx="595511" cy="223308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0" name="直接箭头连接符 79"/>
          <p:cNvCxnSpPr>
            <a:cxnSpLocks noChangeShapeType="1"/>
          </p:cNvCxnSpPr>
          <p:nvPr/>
        </p:nvCxnSpPr>
        <p:spPr bwMode="auto">
          <a:xfrm>
            <a:off x="5173660" y="3740415"/>
            <a:ext cx="595511" cy="279135"/>
          </a:xfrm>
          <a:prstGeom prst="straightConnector1">
            <a:avLst/>
          </a:prstGeom>
          <a:noFill/>
          <a:ln w="5715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86" name="直接箭头连接符 85"/>
          <p:cNvCxnSpPr/>
          <p:nvPr/>
        </p:nvCxnSpPr>
        <p:spPr bwMode="auto">
          <a:xfrm rot="5400000">
            <a:off x="865528" y="1088608"/>
            <a:ext cx="949060" cy="11165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8" name="直接箭头连接符 87"/>
          <p:cNvCxnSpPr/>
          <p:nvPr/>
        </p:nvCxnSpPr>
        <p:spPr bwMode="auto">
          <a:xfrm>
            <a:off x="856206" y="2288911"/>
            <a:ext cx="669949" cy="12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1" name="直接箭头连接符 90"/>
          <p:cNvCxnSpPr/>
          <p:nvPr/>
        </p:nvCxnSpPr>
        <p:spPr bwMode="auto">
          <a:xfrm rot="5400000">
            <a:off x="3860855" y="864493"/>
            <a:ext cx="390790" cy="16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直接箭头连接符 94"/>
          <p:cNvCxnSpPr/>
          <p:nvPr/>
        </p:nvCxnSpPr>
        <p:spPr bwMode="auto">
          <a:xfrm flipV="1">
            <a:off x="3238249" y="669925"/>
            <a:ext cx="633557" cy="16748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直接箭头连接符 98"/>
          <p:cNvCxnSpPr/>
          <p:nvPr/>
        </p:nvCxnSpPr>
        <p:spPr bwMode="auto">
          <a:xfrm rot="5400000" flipH="1" flipV="1">
            <a:off x="2047236" y="1377065"/>
            <a:ext cx="446617" cy="1488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直接箭头连接符 102"/>
          <p:cNvCxnSpPr/>
          <p:nvPr/>
        </p:nvCxnSpPr>
        <p:spPr bwMode="auto">
          <a:xfrm rot="5400000" flipH="1" flipV="1">
            <a:off x="2633441" y="902532"/>
            <a:ext cx="390790" cy="37219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直接箭头连接符 107"/>
          <p:cNvCxnSpPr/>
          <p:nvPr/>
        </p:nvCxnSpPr>
        <p:spPr bwMode="auto">
          <a:xfrm rot="10800000" flipV="1">
            <a:off x="2493861" y="1228196"/>
            <a:ext cx="893266" cy="27913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直接箭头连接符 110"/>
          <p:cNvCxnSpPr/>
          <p:nvPr/>
        </p:nvCxnSpPr>
        <p:spPr bwMode="auto">
          <a:xfrm rot="5400000" flipH="1" flipV="1">
            <a:off x="1610528" y="1664878"/>
            <a:ext cx="501203" cy="521072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直接箭头连接符 111"/>
          <p:cNvCxnSpPr/>
          <p:nvPr/>
        </p:nvCxnSpPr>
        <p:spPr bwMode="auto">
          <a:xfrm flipV="1">
            <a:off x="707328" y="3628761"/>
            <a:ext cx="818827" cy="1116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直接箭头连接符 115"/>
          <p:cNvCxnSpPr/>
          <p:nvPr/>
        </p:nvCxnSpPr>
        <p:spPr bwMode="auto">
          <a:xfrm rot="16200000" flipH="1">
            <a:off x="214181" y="3265881"/>
            <a:ext cx="614098" cy="22331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9" name="直接箭头连接符 118"/>
          <p:cNvCxnSpPr/>
          <p:nvPr/>
        </p:nvCxnSpPr>
        <p:spPr bwMode="auto">
          <a:xfrm rot="10800000">
            <a:off x="484011" y="2958836"/>
            <a:ext cx="669950" cy="124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8" name="直接箭头连接符 127"/>
          <p:cNvCxnSpPr/>
          <p:nvPr/>
        </p:nvCxnSpPr>
        <p:spPr bwMode="auto">
          <a:xfrm rot="10800000" flipH="1">
            <a:off x="409572" y="2344738"/>
            <a:ext cx="297755" cy="58680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2" name="直接箭头连接符 131"/>
          <p:cNvCxnSpPr/>
          <p:nvPr/>
        </p:nvCxnSpPr>
        <p:spPr bwMode="auto">
          <a:xfrm rot="10800000">
            <a:off x="632888" y="3796242"/>
            <a:ext cx="1488777" cy="100488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6" name="直接箭头连接符 135"/>
          <p:cNvCxnSpPr/>
          <p:nvPr/>
        </p:nvCxnSpPr>
        <p:spPr bwMode="auto">
          <a:xfrm rot="16200000" flipV="1">
            <a:off x="1126056" y="3233626"/>
            <a:ext cx="502444" cy="1488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0" name="直接箭头连接符 139"/>
          <p:cNvCxnSpPr/>
          <p:nvPr/>
        </p:nvCxnSpPr>
        <p:spPr bwMode="auto">
          <a:xfrm>
            <a:off x="1526155" y="3684588"/>
            <a:ext cx="818828" cy="55827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5" name="直接箭头连接符 144"/>
          <p:cNvCxnSpPr/>
          <p:nvPr/>
        </p:nvCxnSpPr>
        <p:spPr bwMode="auto">
          <a:xfrm rot="16200000" flipH="1">
            <a:off x="2168200" y="4531296"/>
            <a:ext cx="502444" cy="1488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9" name="直接箭头连接符 148"/>
          <p:cNvCxnSpPr/>
          <p:nvPr/>
        </p:nvCxnSpPr>
        <p:spPr bwMode="auto">
          <a:xfrm rot="16200000" flipH="1">
            <a:off x="2614832" y="4568511"/>
            <a:ext cx="502444" cy="2977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3" name="直接箭头连接符 152"/>
          <p:cNvCxnSpPr/>
          <p:nvPr/>
        </p:nvCxnSpPr>
        <p:spPr bwMode="auto">
          <a:xfrm>
            <a:off x="3089372" y="4968611"/>
            <a:ext cx="669949" cy="16748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9" name="直接箭头连接符 158"/>
          <p:cNvCxnSpPr/>
          <p:nvPr/>
        </p:nvCxnSpPr>
        <p:spPr bwMode="auto">
          <a:xfrm rot="5400000" flipH="1" flipV="1">
            <a:off x="3822808" y="5009343"/>
            <a:ext cx="390789" cy="1655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2" name="直接箭头连接符 161"/>
          <p:cNvCxnSpPr/>
          <p:nvPr/>
        </p:nvCxnSpPr>
        <p:spPr bwMode="auto">
          <a:xfrm rot="10800000">
            <a:off x="2685748" y="4396693"/>
            <a:ext cx="1116582" cy="2233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5" name="直接箭头连接符 164"/>
          <p:cNvCxnSpPr/>
          <p:nvPr/>
        </p:nvCxnSpPr>
        <p:spPr bwMode="auto">
          <a:xfrm rot="5400000">
            <a:off x="1126056" y="2577348"/>
            <a:ext cx="502443" cy="14887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accent6">
                <a:lumMod val="1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4" name="矩形 83"/>
          <p:cNvSpPr/>
          <p:nvPr/>
        </p:nvSpPr>
        <p:spPr>
          <a:xfrm>
            <a:off x="7337978" y="2636044"/>
            <a:ext cx="803425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/>
                <a:ea typeface="宋体"/>
              </a:rPr>
              <a:t>炎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热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85" name="矩形 84"/>
          <p:cNvSpPr/>
          <p:nvPr/>
        </p:nvSpPr>
        <p:spPr>
          <a:xfrm>
            <a:off x="7337979" y="2298888"/>
            <a:ext cx="803425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/>
                <a:ea typeface="宋体"/>
              </a:rPr>
              <a:t>炎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热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337980" y="1584366"/>
            <a:ext cx="803425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宋体"/>
              </a:rPr>
              <a:t>温</a:t>
            </a:r>
            <a:r>
              <a:rPr lang="zh-CN" altLang="en-US" sz="2400" b="1" kern="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宋体"/>
              </a:rPr>
              <a:t>和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308954" y="566057"/>
            <a:ext cx="803425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宋体"/>
              </a:rPr>
              <a:t>寒</a:t>
            </a:r>
            <a:r>
              <a:rPr lang="zh-CN" altLang="en-US" sz="24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宋体"/>
              </a:rPr>
              <a:t>冷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314562" y="919088"/>
            <a:ext cx="803425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宋体"/>
              </a:rPr>
              <a:t>寒</a:t>
            </a:r>
            <a:r>
              <a:rPr lang="zh-CN" altLang="en-US" sz="2400" b="1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/>
                <a:ea typeface="宋体"/>
              </a:rPr>
              <a:t>冷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7337986" y="1251745"/>
            <a:ext cx="803425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宋体"/>
              </a:rPr>
              <a:t>温</a:t>
            </a:r>
            <a:r>
              <a:rPr lang="zh-CN" altLang="en-US" sz="2400" b="1" kern="1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/>
                <a:ea typeface="宋体"/>
              </a:rPr>
              <a:t>和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93" name="矩形 92"/>
          <p:cNvSpPr/>
          <p:nvPr/>
        </p:nvSpPr>
        <p:spPr>
          <a:xfrm>
            <a:off x="7337979" y="1921517"/>
            <a:ext cx="803425" cy="4931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zh-CN" sz="2400" b="1" kern="100" dirty="0">
                <a:solidFill>
                  <a:srgbClr val="FF0000"/>
                </a:solidFill>
                <a:latin typeface="Times New Roman"/>
                <a:ea typeface="宋体"/>
              </a:rPr>
              <a:t>炎</a:t>
            </a:r>
            <a:r>
              <a:rPr lang="zh-CN" altLang="zh-CN" sz="24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热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8013341" y="2636045"/>
            <a:ext cx="803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多</a:t>
            </a: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雨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013342" y="2298889"/>
            <a:ext cx="803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干</a:t>
            </a:r>
            <a:r>
              <a:rPr lang="zh-CN" altLang="en-US" sz="2400" b="1" kern="1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燥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97" name="矩形 96"/>
          <p:cNvSpPr/>
          <p:nvPr/>
        </p:nvSpPr>
        <p:spPr>
          <a:xfrm>
            <a:off x="8042371" y="1584367"/>
            <a:ext cx="803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湿</a:t>
            </a: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润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8013345" y="566058"/>
            <a:ext cx="803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干</a:t>
            </a:r>
            <a:r>
              <a:rPr lang="zh-CN" altLang="en-US" sz="2400" b="1" kern="1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燥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8018953" y="919089"/>
            <a:ext cx="803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干</a:t>
            </a:r>
            <a:r>
              <a:rPr lang="zh-CN" altLang="en-US" sz="2400" b="1" kern="1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燥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8042377" y="1251747"/>
            <a:ext cx="803425" cy="533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湿</a:t>
            </a:r>
            <a:r>
              <a:rPr lang="zh-CN" altLang="en-US" sz="2400" b="1" kern="1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润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8013342" y="1921518"/>
            <a:ext cx="803425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干</a:t>
            </a:r>
            <a:r>
              <a:rPr lang="zh-CN" altLang="en-US" sz="2400" b="1" kern="100" dirty="0">
                <a:solidFill>
                  <a:schemeClr val="accent4">
                    <a:lumMod val="75000"/>
                  </a:schemeClr>
                </a:solidFill>
                <a:latin typeface="Times New Roman"/>
                <a:ea typeface="宋体"/>
              </a:rPr>
              <a:t>燥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3" grpId="0"/>
      <p:bldP spid="36" grpId="0"/>
      <p:bldP spid="37" grpId="0"/>
      <p:bldP spid="38" grpId="0"/>
      <p:bldP spid="39" grpId="0"/>
      <p:bldP spid="84" grpId="0"/>
      <p:bldP spid="85" grpId="0"/>
      <p:bldP spid="87" grpId="0"/>
      <p:bldP spid="89" grpId="0"/>
      <p:bldP spid="90" grpId="0"/>
      <p:bldP spid="92" grpId="0"/>
      <p:bldP spid="93" grpId="0"/>
      <p:bldP spid="94" grpId="0"/>
      <p:bldP spid="96" grpId="0"/>
      <p:bldP spid="97" grpId="0"/>
      <p:bldP spid="98" grpId="0"/>
      <p:bldP spid="100" grpId="0"/>
      <p:bldP spid="101" grpId="0"/>
      <p:bldP spid="1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北半球三圈环流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 l="2831"/>
          <a:stretch>
            <a:fillRect/>
          </a:stretch>
        </p:blipFill>
        <p:spPr bwMode="auto">
          <a:xfrm>
            <a:off x="109177" y="1314139"/>
            <a:ext cx="5111469" cy="354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2044587" y="1258313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dirty="0">
                <a:solidFill>
                  <a:srgbClr val="000000"/>
                </a:solidFill>
                <a:latin typeface="+mn-ea"/>
                <a:ea typeface="+mn-ea"/>
              </a:rPr>
              <a:t>90°N</a:t>
            </a: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342344" y="3993839"/>
            <a:ext cx="1851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炎热干燥</a:t>
            </a:r>
          </a:p>
        </p:txBody>
      </p:sp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2342344" y="4496283"/>
            <a:ext cx="18510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炎热多雨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342343" y="3435569"/>
            <a:ext cx="192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炎热干燥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2356858" y="2821471"/>
            <a:ext cx="1637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温和湿润</a:t>
            </a: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2376707" y="1816583"/>
            <a:ext cx="184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寒冷干燥</a:t>
            </a:r>
          </a:p>
        </p:txBody>
      </p:sp>
      <p:sp>
        <p:nvSpPr>
          <p:cNvPr id="25" name="Text Box 90"/>
          <p:cNvSpPr txBox="1">
            <a:spLocks noChangeArrowheads="1"/>
          </p:cNvSpPr>
          <p:nvPr/>
        </p:nvSpPr>
        <p:spPr bwMode="auto">
          <a:xfrm>
            <a:off x="4001556" y="1907033"/>
            <a:ext cx="9541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kumimoji="1" lang="en-US" altLang="zh-CN" sz="2400" dirty="0">
                <a:solidFill>
                  <a:srgbClr val="000000"/>
                </a:solidFill>
                <a:latin typeface="+mn-ea"/>
                <a:ea typeface="+mn-ea"/>
              </a:rPr>
              <a:t>60°N</a:t>
            </a:r>
          </a:p>
        </p:txBody>
      </p:sp>
      <p:sp>
        <p:nvSpPr>
          <p:cNvPr id="26" name="Text Box 91"/>
          <p:cNvSpPr txBox="1">
            <a:spLocks noChangeArrowheads="1"/>
          </p:cNvSpPr>
          <p:nvPr/>
        </p:nvSpPr>
        <p:spPr bwMode="auto">
          <a:xfrm>
            <a:off x="4277753" y="3379742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dirty="0">
                <a:solidFill>
                  <a:srgbClr val="000000"/>
                </a:solidFill>
                <a:latin typeface="+mn-ea"/>
                <a:ea typeface="+mn-ea"/>
              </a:rPr>
              <a:t>30°N</a:t>
            </a:r>
          </a:p>
        </p:txBody>
      </p:sp>
      <p:sp>
        <p:nvSpPr>
          <p:cNvPr id="27" name="Text Box 92"/>
          <p:cNvSpPr txBox="1">
            <a:spLocks noChangeArrowheads="1"/>
          </p:cNvSpPr>
          <p:nvPr/>
        </p:nvSpPr>
        <p:spPr bwMode="auto">
          <a:xfrm>
            <a:off x="4494454" y="4607938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dirty="0">
                <a:solidFill>
                  <a:srgbClr val="000000"/>
                </a:solidFill>
                <a:latin typeface="+mn-ea"/>
                <a:ea typeface="+mn-ea"/>
              </a:rPr>
              <a:t>0°</a:t>
            </a:r>
          </a:p>
        </p:txBody>
      </p:sp>
      <p:sp>
        <p:nvSpPr>
          <p:cNvPr id="28" name="Text Box 18"/>
          <p:cNvSpPr txBox="1">
            <a:spLocks noChangeArrowheads="1"/>
          </p:cNvSpPr>
          <p:nvPr/>
        </p:nvSpPr>
        <p:spPr bwMode="auto">
          <a:xfrm>
            <a:off x="2356858" y="2263200"/>
            <a:ext cx="16376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温和湿润</a:t>
            </a:r>
          </a:p>
        </p:txBody>
      </p:sp>
      <p:sp>
        <p:nvSpPr>
          <p:cNvPr id="29" name="Text Box 20"/>
          <p:cNvSpPr txBox="1">
            <a:spLocks noChangeArrowheads="1"/>
          </p:cNvSpPr>
          <p:nvPr/>
        </p:nvSpPr>
        <p:spPr bwMode="auto">
          <a:xfrm>
            <a:off x="2376707" y="1425794"/>
            <a:ext cx="18411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000000"/>
                </a:solidFill>
                <a:latin typeface="楷体" pitchFamily="49" charset="-122"/>
                <a:ea typeface="楷体" pitchFamily="49" charset="-122"/>
              </a:rPr>
              <a:t>寒冷干燥</a:t>
            </a:r>
          </a:p>
        </p:txBody>
      </p:sp>
      <p:cxnSp>
        <p:nvCxnSpPr>
          <p:cNvPr id="10254" name="直接连接符 31"/>
          <p:cNvCxnSpPr>
            <a:cxnSpLocks noChangeShapeType="1"/>
          </p:cNvCxnSpPr>
          <p:nvPr/>
        </p:nvCxnSpPr>
        <p:spPr bwMode="auto">
          <a:xfrm>
            <a:off x="5582916" y="4775419"/>
            <a:ext cx="3051993" cy="0"/>
          </a:xfrm>
          <a:prstGeom prst="line">
            <a:avLst/>
          </a:prstGeom>
          <a:noFill/>
          <a:ln w="57150" algn="ctr">
            <a:solidFill>
              <a:srgbClr val="003300"/>
            </a:solidFill>
            <a:round/>
            <a:headEnd/>
            <a:tailEnd/>
          </a:ln>
        </p:spPr>
      </p:cxnSp>
      <p:cxnSp>
        <p:nvCxnSpPr>
          <p:cNvPr id="10255" name="直接连接符 32"/>
          <p:cNvCxnSpPr>
            <a:cxnSpLocks noChangeShapeType="1"/>
          </p:cNvCxnSpPr>
          <p:nvPr/>
        </p:nvCxnSpPr>
        <p:spPr bwMode="auto">
          <a:xfrm>
            <a:off x="5582916" y="4384629"/>
            <a:ext cx="3051993" cy="0"/>
          </a:xfrm>
          <a:prstGeom prst="line">
            <a:avLst/>
          </a:prstGeom>
          <a:noFill/>
          <a:ln w="57150" algn="ctr">
            <a:solidFill>
              <a:srgbClr val="003300"/>
            </a:solidFill>
            <a:round/>
            <a:headEnd/>
            <a:tailEnd/>
          </a:ln>
        </p:spPr>
      </p:cxnSp>
      <p:cxnSp>
        <p:nvCxnSpPr>
          <p:cNvPr id="10256" name="直接连接符 33"/>
          <p:cNvCxnSpPr>
            <a:cxnSpLocks noChangeShapeType="1"/>
          </p:cNvCxnSpPr>
          <p:nvPr/>
        </p:nvCxnSpPr>
        <p:spPr bwMode="auto">
          <a:xfrm>
            <a:off x="5582916" y="3993839"/>
            <a:ext cx="3051993" cy="0"/>
          </a:xfrm>
          <a:prstGeom prst="line">
            <a:avLst/>
          </a:prstGeom>
          <a:noFill/>
          <a:ln w="57150" algn="ctr">
            <a:solidFill>
              <a:srgbClr val="003300"/>
            </a:solidFill>
            <a:round/>
            <a:headEnd/>
            <a:tailEnd/>
          </a:ln>
        </p:spPr>
      </p:cxnSp>
      <p:cxnSp>
        <p:nvCxnSpPr>
          <p:cNvPr id="10257" name="直接连接符 34"/>
          <p:cNvCxnSpPr>
            <a:cxnSpLocks noChangeShapeType="1"/>
          </p:cNvCxnSpPr>
          <p:nvPr/>
        </p:nvCxnSpPr>
        <p:spPr bwMode="auto">
          <a:xfrm>
            <a:off x="5582916" y="3547223"/>
            <a:ext cx="3051993" cy="0"/>
          </a:xfrm>
          <a:prstGeom prst="line">
            <a:avLst/>
          </a:prstGeom>
          <a:noFill/>
          <a:ln w="57150" algn="ctr">
            <a:solidFill>
              <a:srgbClr val="003300"/>
            </a:solidFill>
            <a:round/>
            <a:headEnd/>
            <a:tailEnd/>
          </a:ln>
        </p:spPr>
      </p:cxnSp>
      <p:cxnSp>
        <p:nvCxnSpPr>
          <p:cNvPr id="10258" name="直接连接符 35"/>
          <p:cNvCxnSpPr>
            <a:cxnSpLocks noChangeShapeType="1"/>
          </p:cNvCxnSpPr>
          <p:nvPr/>
        </p:nvCxnSpPr>
        <p:spPr bwMode="auto">
          <a:xfrm>
            <a:off x="5582916" y="3044779"/>
            <a:ext cx="3051993" cy="0"/>
          </a:xfrm>
          <a:prstGeom prst="line">
            <a:avLst/>
          </a:prstGeom>
          <a:noFill/>
          <a:ln w="57150" algn="ctr">
            <a:solidFill>
              <a:srgbClr val="003300"/>
            </a:solidFill>
            <a:round/>
            <a:headEnd/>
            <a:tailEnd/>
          </a:ln>
        </p:spPr>
      </p:cxnSp>
      <p:cxnSp>
        <p:nvCxnSpPr>
          <p:cNvPr id="10259" name="直接连接符 36"/>
          <p:cNvCxnSpPr>
            <a:cxnSpLocks noChangeShapeType="1"/>
          </p:cNvCxnSpPr>
          <p:nvPr/>
        </p:nvCxnSpPr>
        <p:spPr bwMode="auto">
          <a:xfrm>
            <a:off x="5582916" y="2263200"/>
            <a:ext cx="3126432" cy="0"/>
          </a:xfrm>
          <a:prstGeom prst="line">
            <a:avLst/>
          </a:prstGeom>
          <a:noFill/>
          <a:ln w="57150" algn="ctr">
            <a:solidFill>
              <a:srgbClr val="003300"/>
            </a:solidFill>
            <a:round/>
            <a:headEnd/>
            <a:tailEnd/>
          </a:ln>
        </p:spPr>
      </p:cxnSp>
      <p:sp>
        <p:nvSpPr>
          <p:cNvPr id="38" name="Text Box 92"/>
          <p:cNvSpPr txBox="1">
            <a:spLocks noChangeArrowheads="1"/>
          </p:cNvSpPr>
          <p:nvPr/>
        </p:nvSpPr>
        <p:spPr bwMode="auto">
          <a:xfrm>
            <a:off x="8654759" y="4552110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0°</a:t>
            </a:r>
          </a:p>
        </p:txBody>
      </p:sp>
      <p:sp>
        <p:nvSpPr>
          <p:cNvPr id="39" name="Text Box 92"/>
          <p:cNvSpPr txBox="1">
            <a:spLocks noChangeArrowheads="1"/>
          </p:cNvSpPr>
          <p:nvPr/>
        </p:nvSpPr>
        <p:spPr bwMode="auto">
          <a:xfrm>
            <a:off x="8654760" y="4217148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10°</a:t>
            </a:r>
          </a:p>
        </p:txBody>
      </p:sp>
      <p:sp>
        <p:nvSpPr>
          <p:cNvPr id="40" name="Text Box 92"/>
          <p:cNvSpPr txBox="1">
            <a:spLocks noChangeArrowheads="1"/>
          </p:cNvSpPr>
          <p:nvPr/>
        </p:nvSpPr>
        <p:spPr bwMode="auto">
          <a:xfrm>
            <a:off x="8634909" y="3826358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20°</a:t>
            </a:r>
          </a:p>
        </p:txBody>
      </p:sp>
      <p:sp>
        <p:nvSpPr>
          <p:cNvPr id="41" name="Text Box 92"/>
          <p:cNvSpPr txBox="1">
            <a:spLocks noChangeArrowheads="1"/>
          </p:cNvSpPr>
          <p:nvPr/>
        </p:nvSpPr>
        <p:spPr bwMode="auto">
          <a:xfrm>
            <a:off x="8634909" y="3379742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30°</a:t>
            </a:r>
          </a:p>
        </p:txBody>
      </p:sp>
      <p:sp>
        <p:nvSpPr>
          <p:cNvPr id="42" name="Text Box 92"/>
          <p:cNvSpPr txBox="1">
            <a:spLocks noChangeArrowheads="1"/>
          </p:cNvSpPr>
          <p:nvPr/>
        </p:nvSpPr>
        <p:spPr bwMode="auto">
          <a:xfrm>
            <a:off x="8634909" y="2821471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40°</a:t>
            </a:r>
          </a:p>
        </p:txBody>
      </p:sp>
      <p:sp>
        <p:nvSpPr>
          <p:cNvPr id="43" name="Text Box 92"/>
          <p:cNvSpPr txBox="1">
            <a:spLocks noChangeArrowheads="1"/>
          </p:cNvSpPr>
          <p:nvPr/>
        </p:nvSpPr>
        <p:spPr bwMode="auto">
          <a:xfrm>
            <a:off x="8634909" y="2039892"/>
            <a:ext cx="8002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zh-CN" sz="2400" b="1" dirty="0">
                <a:solidFill>
                  <a:srgbClr val="000000"/>
                </a:solidFill>
                <a:latin typeface="+mn-ea"/>
                <a:ea typeface="+mn-ea"/>
              </a:rPr>
              <a:t>60°</a:t>
            </a:r>
          </a:p>
        </p:txBody>
      </p:sp>
      <p:cxnSp>
        <p:nvCxnSpPr>
          <p:cNvPr id="11290" name="直接箭头连接符 44"/>
          <p:cNvCxnSpPr>
            <a:cxnSpLocks noChangeShapeType="1"/>
          </p:cNvCxnSpPr>
          <p:nvPr/>
        </p:nvCxnSpPr>
        <p:spPr bwMode="auto">
          <a:xfrm>
            <a:off x="4947704" y="4662525"/>
            <a:ext cx="967705" cy="1240"/>
          </a:xfrm>
          <a:prstGeom prst="straightConnector1">
            <a:avLst/>
          </a:prstGeom>
          <a:noFill/>
          <a:ln w="76200" algn="ctr">
            <a:solidFill>
              <a:srgbClr val="FF0000"/>
            </a:solidFill>
            <a:round/>
            <a:headEnd/>
            <a:tailEnd type="arrow" w="med" len="med"/>
          </a:ln>
        </p:spPr>
      </p:cxnSp>
      <p:cxnSp>
        <p:nvCxnSpPr>
          <p:cNvPr id="11291" name="直接箭头连接符 45"/>
          <p:cNvCxnSpPr>
            <a:cxnSpLocks noChangeShapeType="1"/>
          </p:cNvCxnSpPr>
          <p:nvPr/>
        </p:nvCxnSpPr>
        <p:spPr bwMode="auto">
          <a:xfrm>
            <a:off x="4873264" y="4217148"/>
            <a:ext cx="967706" cy="1241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11292" name="直接箭头连接符 46"/>
          <p:cNvCxnSpPr>
            <a:cxnSpLocks noChangeShapeType="1"/>
          </p:cNvCxnSpPr>
          <p:nvPr/>
        </p:nvCxnSpPr>
        <p:spPr bwMode="auto">
          <a:xfrm flipV="1">
            <a:off x="4947704" y="4272975"/>
            <a:ext cx="893266" cy="390789"/>
          </a:xfrm>
          <a:prstGeom prst="straightConnector1">
            <a:avLst/>
          </a:prstGeom>
          <a:noFill/>
          <a:ln w="76200" algn="ctr">
            <a:solidFill>
              <a:srgbClr val="FFC000"/>
            </a:solidFill>
            <a:round/>
            <a:headEnd/>
            <a:tailEnd type="arrow" w="med" len="med"/>
          </a:ln>
        </p:spPr>
      </p:cxnSp>
      <p:cxnSp>
        <p:nvCxnSpPr>
          <p:cNvPr id="11293" name="直接箭头连接符 47"/>
          <p:cNvCxnSpPr>
            <a:cxnSpLocks noChangeShapeType="1"/>
          </p:cNvCxnSpPr>
          <p:nvPr/>
        </p:nvCxnSpPr>
        <p:spPr bwMode="auto">
          <a:xfrm flipV="1">
            <a:off x="4798827" y="3379742"/>
            <a:ext cx="967705" cy="167481"/>
          </a:xfrm>
          <a:prstGeom prst="straightConnector1">
            <a:avLst/>
          </a:prstGeom>
          <a:noFill/>
          <a:ln w="76200" algn="ctr">
            <a:solidFill>
              <a:srgbClr val="800080"/>
            </a:solidFill>
            <a:round/>
            <a:headEnd/>
            <a:tailEnd type="arrow" w="med" len="med"/>
          </a:ln>
        </p:spPr>
      </p:cxnSp>
      <p:cxnSp>
        <p:nvCxnSpPr>
          <p:cNvPr id="11294" name="直接箭头连接符 50"/>
          <p:cNvCxnSpPr>
            <a:cxnSpLocks noChangeShapeType="1"/>
          </p:cNvCxnSpPr>
          <p:nvPr/>
        </p:nvCxnSpPr>
        <p:spPr bwMode="auto">
          <a:xfrm>
            <a:off x="4649949" y="3100606"/>
            <a:ext cx="1042144" cy="167482"/>
          </a:xfrm>
          <a:prstGeom prst="straightConnector1">
            <a:avLst/>
          </a:prstGeom>
          <a:noFill/>
          <a:ln w="76200" algn="ctr">
            <a:solidFill>
              <a:srgbClr val="800080"/>
            </a:solidFill>
            <a:round/>
            <a:headEnd/>
            <a:tailEnd type="arrow" w="med" len="med"/>
          </a:ln>
        </p:spPr>
      </p:cxnSp>
      <p:cxnSp>
        <p:nvCxnSpPr>
          <p:cNvPr id="11295" name="直接箭头连接符 51"/>
          <p:cNvCxnSpPr>
            <a:cxnSpLocks noChangeShapeType="1"/>
          </p:cNvCxnSpPr>
          <p:nvPr/>
        </p:nvCxnSpPr>
        <p:spPr bwMode="auto">
          <a:xfrm>
            <a:off x="4501071" y="2821471"/>
            <a:ext cx="1007405" cy="1240"/>
          </a:xfrm>
          <a:prstGeom prst="straightConnector1">
            <a:avLst/>
          </a:prstGeom>
          <a:noFill/>
          <a:ln w="76200" algn="ctr">
            <a:solidFill>
              <a:srgbClr val="0000FF"/>
            </a:solidFill>
            <a:round/>
            <a:headEnd/>
            <a:tailEnd type="arrow" w="med" len="med"/>
          </a:ln>
        </p:spPr>
      </p:cxnSp>
      <p:sp>
        <p:nvSpPr>
          <p:cNvPr id="54" name="Text Box 16"/>
          <p:cNvSpPr txBox="1">
            <a:spLocks noChangeArrowheads="1"/>
          </p:cNvSpPr>
          <p:nvPr/>
        </p:nvSpPr>
        <p:spPr bwMode="auto">
          <a:xfrm>
            <a:off x="390550" y="4496283"/>
            <a:ext cx="192548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赤道低压带</a:t>
            </a:r>
          </a:p>
        </p:txBody>
      </p:sp>
      <p:sp>
        <p:nvSpPr>
          <p:cNvPr id="55" name="Text Box 16"/>
          <p:cNvSpPr txBox="1">
            <a:spLocks noChangeArrowheads="1"/>
          </p:cNvSpPr>
          <p:nvPr/>
        </p:nvSpPr>
        <p:spPr bwMode="auto">
          <a:xfrm>
            <a:off x="406933" y="3993839"/>
            <a:ext cx="12654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信风带</a:t>
            </a:r>
          </a:p>
        </p:txBody>
      </p:sp>
      <p:sp>
        <p:nvSpPr>
          <p:cNvPr id="56" name="Text Box 16"/>
          <p:cNvSpPr txBox="1">
            <a:spLocks noChangeArrowheads="1"/>
          </p:cNvSpPr>
          <p:nvPr/>
        </p:nvSpPr>
        <p:spPr bwMode="auto">
          <a:xfrm>
            <a:off x="406932" y="3379742"/>
            <a:ext cx="2158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副热带高压带</a:t>
            </a:r>
          </a:p>
        </p:txBody>
      </p:sp>
      <p:sp>
        <p:nvSpPr>
          <p:cNvPr id="57" name="Text Box 16"/>
          <p:cNvSpPr txBox="1">
            <a:spLocks noChangeArrowheads="1"/>
          </p:cNvSpPr>
          <p:nvPr/>
        </p:nvSpPr>
        <p:spPr bwMode="auto">
          <a:xfrm>
            <a:off x="479826" y="2748901"/>
            <a:ext cx="13779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西风带</a:t>
            </a:r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>
            <a:off x="461256" y="1322000"/>
            <a:ext cx="2158728" cy="123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ts val="31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极地高压带</a:t>
            </a:r>
            <a:endParaRPr lang="en-US" altLang="zh-CN" sz="24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ts val="31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极地东风带</a:t>
            </a:r>
            <a:endParaRPr lang="en-US" altLang="zh-CN" sz="2400" b="1" dirty="0" smtClean="0">
              <a:solidFill>
                <a:srgbClr val="000000"/>
              </a:solidFill>
              <a:latin typeface="+mn-ea"/>
              <a:ea typeface="+mn-ea"/>
            </a:endParaRPr>
          </a:p>
          <a:p>
            <a:pPr>
              <a:lnSpc>
                <a:spcPts val="3100"/>
              </a:lnSpc>
              <a:defRPr/>
            </a:pPr>
            <a:r>
              <a:rPr lang="zh-CN" altLang="en-US" sz="2400" b="1" dirty="0" smtClean="0">
                <a:solidFill>
                  <a:srgbClr val="000000"/>
                </a:solidFill>
                <a:latin typeface="+mn-ea"/>
                <a:ea typeface="+mn-ea"/>
              </a:rPr>
              <a:t>副</a:t>
            </a:r>
            <a:r>
              <a:rPr lang="zh-CN" altLang="en-US" sz="2400" b="1" dirty="0">
                <a:solidFill>
                  <a:srgbClr val="000000"/>
                </a:solidFill>
                <a:latin typeface="+mn-ea"/>
                <a:ea typeface="+mn-ea"/>
              </a:rPr>
              <a:t>极地低压带</a:t>
            </a:r>
          </a:p>
        </p:txBody>
      </p:sp>
      <p:cxnSp>
        <p:nvCxnSpPr>
          <p:cNvPr id="11301" name="直接箭头连接符 62"/>
          <p:cNvCxnSpPr>
            <a:cxnSpLocks noChangeShapeType="1"/>
          </p:cNvCxnSpPr>
          <p:nvPr/>
        </p:nvCxnSpPr>
        <p:spPr bwMode="auto">
          <a:xfrm flipV="1">
            <a:off x="4873265" y="3882185"/>
            <a:ext cx="858529" cy="55827"/>
          </a:xfrm>
          <a:prstGeom prst="straightConnector1">
            <a:avLst/>
          </a:prstGeom>
          <a:noFill/>
          <a:ln w="76200" algn="ctr">
            <a:solidFill>
              <a:srgbClr val="CC66FF"/>
            </a:solidFill>
            <a:round/>
            <a:headEnd/>
            <a:tailEnd type="arrow" w="med" len="med"/>
          </a:ln>
        </p:spPr>
      </p:cxnSp>
      <p:cxnSp>
        <p:nvCxnSpPr>
          <p:cNvPr id="11302" name="直接箭头连接符 63"/>
          <p:cNvCxnSpPr>
            <a:cxnSpLocks noChangeShapeType="1"/>
          </p:cNvCxnSpPr>
          <p:nvPr/>
        </p:nvCxnSpPr>
        <p:spPr bwMode="auto">
          <a:xfrm>
            <a:off x="4838527" y="3547223"/>
            <a:ext cx="928004" cy="279136"/>
          </a:xfrm>
          <a:prstGeom prst="straightConnector1">
            <a:avLst/>
          </a:prstGeom>
          <a:noFill/>
          <a:ln w="76200" algn="ctr">
            <a:solidFill>
              <a:srgbClr val="CC66FF"/>
            </a:solidFill>
            <a:round/>
            <a:headEnd/>
            <a:tailEnd type="arrow" w="med" len="med"/>
          </a:ln>
        </p:spPr>
      </p:cxnSp>
      <p:cxnSp>
        <p:nvCxnSpPr>
          <p:cNvPr id="10279" name="直接连接符 112"/>
          <p:cNvCxnSpPr>
            <a:cxnSpLocks noChangeShapeType="1"/>
          </p:cNvCxnSpPr>
          <p:nvPr/>
        </p:nvCxnSpPr>
        <p:spPr bwMode="auto">
          <a:xfrm rot="5400000" flipH="1" flipV="1">
            <a:off x="4298893" y="3547223"/>
            <a:ext cx="2568046" cy="0"/>
          </a:xfrm>
          <a:prstGeom prst="line">
            <a:avLst/>
          </a:prstGeom>
          <a:noFill/>
          <a:ln w="57150" algn="ctr">
            <a:solidFill>
              <a:srgbClr val="003300"/>
            </a:solidFill>
            <a:round/>
            <a:headEnd/>
            <a:tailEnd/>
          </a:ln>
        </p:spPr>
      </p:cxnSp>
      <p:sp>
        <p:nvSpPr>
          <p:cNvPr id="10280" name="Text Box 16"/>
          <p:cNvSpPr txBox="1">
            <a:spLocks noChangeArrowheads="1"/>
          </p:cNvSpPr>
          <p:nvPr/>
        </p:nvSpPr>
        <p:spPr bwMode="auto">
          <a:xfrm>
            <a:off x="5359598" y="1758528"/>
            <a:ext cx="215872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dirty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大陆西岸</a:t>
            </a:r>
          </a:p>
        </p:txBody>
      </p:sp>
      <p:sp>
        <p:nvSpPr>
          <p:cNvPr id="127" name="Text Box 91"/>
          <p:cNvSpPr txBox="1">
            <a:spLocks noChangeArrowheads="1"/>
          </p:cNvSpPr>
          <p:nvPr/>
        </p:nvSpPr>
        <p:spPr bwMode="auto">
          <a:xfrm>
            <a:off x="5955110" y="4366020"/>
            <a:ext cx="3225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0099"/>
                </a:solidFill>
                <a:latin typeface="Arial" charset="0"/>
              </a:rPr>
              <a:t>热带雨林气候</a:t>
            </a:r>
          </a:p>
        </p:txBody>
      </p:sp>
      <p:sp>
        <p:nvSpPr>
          <p:cNvPr id="132" name="Text Box 91"/>
          <p:cNvSpPr txBox="1">
            <a:spLocks noChangeArrowheads="1"/>
          </p:cNvSpPr>
          <p:nvPr/>
        </p:nvSpPr>
        <p:spPr bwMode="auto">
          <a:xfrm>
            <a:off x="5955110" y="3993840"/>
            <a:ext cx="3225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charset="0"/>
              </a:rPr>
              <a:t>热带草原气候</a:t>
            </a:r>
          </a:p>
        </p:txBody>
      </p:sp>
      <p:sp>
        <p:nvSpPr>
          <p:cNvPr id="133" name="Text Box 91"/>
          <p:cNvSpPr txBox="1">
            <a:spLocks noChangeArrowheads="1"/>
          </p:cNvSpPr>
          <p:nvPr/>
        </p:nvSpPr>
        <p:spPr bwMode="auto">
          <a:xfrm>
            <a:off x="5953242" y="3528614"/>
            <a:ext cx="32256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charset="0"/>
              </a:rPr>
              <a:t>热带沙漠气候</a:t>
            </a:r>
          </a:p>
        </p:txBody>
      </p:sp>
      <p:sp>
        <p:nvSpPr>
          <p:cNvPr id="134" name="Text Box 91"/>
          <p:cNvSpPr txBox="1">
            <a:spLocks noChangeArrowheads="1"/>
          </p:cNvSpPr>
          <p:nvPr/>
        </p:nvSpPr>
        <p:spPr bwMode="auto">
          <a:xfrm>
            <a:off x="5967756" y="3042550"/>
            <a:ext cx="3647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charset="0"/>
              </a:rPr>
              <a:t>亚热带地中海气候</a:t>
            </a:r>
          </a:p>
        </p:txBody>
      </p:sp>
      <p:sp>
        <p:nvSpPr>
          <p:cNvPr id="135" name="Text Box 91"/>
          <p:cNvSpPr txBox="1">
            <a:spLocks noChangeArrowheads="1"/>
          </p:cNvSpPr>
          <p:nvPr/>
        </p:nvSpPr>
        <p:spPr bwMode="auto">
          <a:xfrm>
            <a:off x="6011298" y="2486509"/>
            <a:ext cx="3647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000099"/>
                </a:solidFill>
                <a:latin typeface="Arial" charset="0"/>
              </a:rPr>
              <a:t>温带海洋性气候</a:t>
            </a:r>
          </a:p>
        </p:txBody>
      </p:sp>
      <p:sp>
        <p:nvSpPr>
          <p:cNvPr id="10286" name="Rectangle 46"/>
          <p:cNvSpPr>
            <a:spLocks noChangeArrowheads="1"/>
          </p:cNvSpPr>
          <p:nvPr/>
        </p:nvSpPr>
        <p:spPr bwMode="auto">
          <a:xfrm>
            <a:off x="246743" y="246738"/>
            <a:ext cx="795382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三、气压带、风带影响下形成全球大陆西岸气候分布及模式图</a:t>
            </a:r>
            <a:endParaRPr 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utoUpdateAnimBg="0"/>
      <p:bldP spid="132" grpId="0" autoUpdateAnimBg="0"/>
      <p:bldP spid="133" grpId="0" autoUpdateAnimBg="0"/>
      <p:bldP spid="134" grpId="0" autoUpdateAnimBg="0"/>
      <p:bldP spid="135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世界空白图"/>
          <p:cNvPicPr>
            <a:picLocks noChangeAspect="1" noChangeArrowheads="1"/>
          </p:cNvPicPr>
          <p:nvPr/>
        </p:nvPicPr>
        <p:blipFill>
          <a:blip r:embed="rId2" cstate="print">
            <a:lum bright="-30000" contrast="60000"/>
          </a:blip>
          <a:srcRect l="5803" t="5067" r="38530" b="10811"/>
          <a:stretch>
            <a:fillRect/>
          </a:stretch>
        </p:blipFill>
        <p:spPr bwMode="auto">
          <a:xfrm>
            <a:off x="-38047" y="-189812"/>
            <a:ext cx="7089890" cy="4455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746" name="Text Box 26"/>
          <p:cNvSpPr txBox="1">
            <a:spLocks noChangeArrowheads="1"/>
          </p:cNvSpPr>
          <p:nvPr/>
        </p:nvSpPr>
        <p:spPr bwMode="auto">
          <a:xfrm>
            <a:off x="4464679" y="2845205"/>
            <a:ext cx="2550772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东亚：冬季：</a:t>
            </a:r>
            <a:endParaRPr lang="zh-CN" altLang="en-US" sz="2800" b="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夏季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：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南亚　冬季：</a:t>
            </a:r>
            <a:endParaRPr lang="zh-CN" altLang="en-US" sz="2800" b="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  夏季：</a:t>
            </a:r>
            <a:endParaRPr kumimoji="1"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58731" name="Arc 11"/>
          <p:cNvSpPr>
            <a:spLocks/>
          </p:cNvSpPr>
          <p:nvPr/>
        </p:nvSpPr>
        <p:spPr bwMode="auto">
          <a:xfrm rot="9269593" flipH="1" flipV="1">
            <a:off x="3900597" y="1161203"/>
            <a:ext cx="1250573" cy="1509813"/>
          </a:xfrm>
          <a:custGeom>
            <a:avLst/>
            <a:gdLst>
              <a:gd name="T0" fmla="*/ 2147483647 w 21600"/>
              <a:gd name="T1" fmla="*/ 0 h 20550"/>
              <a:gd name="T2" fmla="*/ 2147483647 w 21600"/>
              <a:gd name="T3" fmla="*/ 2147483647 h 20550"/>
              <a:gd name="T4" fmla="*/ 0 w 21600"/>
              <a:gd name="T5" fmla="*/ 2147483647 h 20550"/>
              <a:gd name="T6" fmla="*/ 0 60000 65536"/>
              <a:gd name="T7" fmla="*/ 0 60000 65536"/>
              <a:gd name="T8" fmla="*/ 0 60000 65536"/>
              <a:gd name="T9" fmla="*/ 0 w 21600"/>
              <a:gd name="T10" fmla="*/ 0 h 20550"/>
              <a:gd name="T11" fmla="*/ 21600 w 21600"/>
              <a:gd name="T12" fmla="*/ 20550 h 2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550" fill="none" extrusionOk="0">
                <a:moveTo>
                  <a:pt x="6652" y="-1"/>
                </a:moveTo>
                <a:cubicBezTo>
                  <a:pt x="15563" y="2884"/>
                  <a:pt x="21600" y="11183"/>
                  <a:pt x="21600" y="20550"/>
                </a:cubicBezTo>
              </a:path>
              <a:path w="21600" h="20550" stroke="0" extrusionOk="0">
                <a:moveTo>
                  <a:pt x="6652" y="-1"/>
                </a:moveTo>
                <a:cubicBezTo>
                  <a:pt x="15563" y="2884"/>
                  <a:pt x="21600" y="11183"/>
                  <a:pt x="21600" y="20550"/>
                </a:cubicBezTo>
                <a:lnTo>
                  <a:pt x="0" y="20550"/>
                </a:lnTo>
                <a:close/>
              </a:path>
            </a:pathLst>
          </a:custGeom>
          <a:noFill/>
          <a:ln w="76200">
            <a:solidFill>
              <a:srgbClr val="3333FF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732" name="Arc 12"/>
          <p:cNvSpPr>
            <a:spLocks/>
          </p:cNvSpPr>
          <p:nvPr/>
        </p:nvSpPr>
        <p:spPr bwMode="auto">
          <a:xfrm rot="-7406502" flipH="1" flipV="1">
            <a:off x="3419857" y="1586091"/>
            <a:ext cx="594248" cy="982593"/>
          </a:xfrm>
          <a:custGeom>
            <a:avLst/>
            <a:gdLst>
              <a:gd name="T0" fmla="*/ 2147483647 w 21540"/>
              <a:gd name="T1" fmla="*/ 0 h 20550"/>
              <a:gd name="T2" fmla="*/ 2147483647 w 21540"/>
              <a:gd name="T3" fmla="*/ 2147483647 h 20550"/>
              <a:gd name="T4" fmla="*/ 0 w 21540"/>
              <a:gd name="T5" fmla="*/ 2147483647 h 20550"/>
              <a:gd name="T6" fmla="*/ 0 60000 65536"/>
              <a:gd name="T7" fmla="*/ 0 60000 65536"/>
              <a:gd name="T8" fmla="*/ 0 60000 65536"/>
              <a:gd name="T9" fmla="*/ 0 w 21540"/>
              <a:gd name="T10" fmla="*/ 0 h 20550"/>
              <a:gd name="T11" fmla="*/ 21540 w 21540"/>
              <a:gd name="T12" fmla="*/ 20550 h 2055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40" h="20550" fill="none" extrusionOk="0">
                <a:moveTo>
                  <a:pt x="6652" y="-1"/>
                </a:moveTo>
                <a:cubicBezTo>
                  <a:pt x="14999" y="2701"/>
                  <a:pt x="20883" y="10185"/>
                  <a:pt x="21539" y="18935"/>
                </a:cubicBezTo>
              </a:path>
              <a:path w="21540" h="20550" stroke="0" extrusionOk="0">
                <a:moveTo>
                  <a:pt x="6652" y="-1"/>
                </a:moveTo>
                <a:cubicBezTo>
                  <a:pt x="14999" y="2701"/>
                  <a:pt x="20883" y="10185"/>
                  <a:pt x="21539" y="18935"/>
                </a:cubicBezTo>
                <a:lnTo>
                  <a:pt x="0" y="20550"/>
                </a:lnTo>
                <a:close/>
              </a:path>
            </a:pathLst>
          </a:custGeom>
          <a:noFill/>
          <a:ln w="76200">
            <a:solidFill>
              <a:srgbClr val="3333FF"/>
            </a:solidFill>
            <a:round/>
            <a:headEnd/>
            <a:tailEnd type="triangle" w="sm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V="1">
            <a:off x="3000714" y="2173535"/>
            <a:ext cx="825445" cy="619061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 flipH="1" flipV="1">
            <a:off x="4350538" y="1836091"/>
            <a:ext cx="1126509" cy="73195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8738" name="Rectangle 18"/>
          <p:cNvSpPr>
            <a:spLocks noChangeArrowheads="1"/>
          </p:cNvSpPr>
          <p:nvPr/>
        </p:nvSpPr>
        <p:spPr bwMode="auto">
          <a:xfrm>
            <a:off x="3149592" y="1550753"/>
            <a:ext cx="800219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>
                <a:solidFill>
                  <a:srgbClr val="003300"/>
                </a:solidFill>
              </a:rPr>
              <a:t>亚洲</a:t>
            </a:r>
          </a:p>
          <a:p>
            <a:r>
              <a:rPr kumimoji="1" lang="zh-CN" altLang="en-US" sz="2400" b="1">
                <a:solidFill>
                  <a:srgbClr val="003300"/>
                </a:solidFill>
              </a:rPr>
              <a:t>低压</a:t>
            </a:r>
          </a:p>
        </p:txBody>
      </p:sp>
      <p:sp>
        <p:nvSpPr>
          <p:cNvPr id="158739" name="Line 19"/>
          <p:cNvSpPr>
            <a:spLocks noChangeShapeType="1"/>
          </p:cNvSpPr>
          <p:nvPr/>
        </p:nvSpPr>
        <p:spPr bwMode="auto">
          <a:xfrm flipH="1" flipV="1">
            <a:off x="3000714" y="2905490"/>
            <a:ext cx="674912" cy="56323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8741" name="Text Box 21"/>
          <p:cNvSpPr txBox="1">
            <a:spLocks noChangeArrowheads="1"/>
          </p:cNvSpPr>
          <p:nvPr/>
        </p:nvSpPr>
        <p:spPr bwMode="auto">
          <a:xfrm>
            <a:off x="6565509" y="2845205"/>
            <a:ext cx="1950298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西北季风</a:t>
            </a:r>
            <a:endParaRPr lang="zh-CN" altLang="en-US" sz="2800" b="0" dirty="0">
              <a:solidFill>
                <a:srgbClr val="0000FF"/>
              </a:solidFill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东南季</a:t>
            </a:r>
            <a:r>
              <a:rPr lang="zh-CN" altLang="en-US" sz="2800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风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0000FF"/>
                </a:solidFill>
                <a:latin typeface="黑体" pitchFamily="49" charset="-122"/>
                <a:ea typeface="黑体" pitchFamily="49" charset="-122"/>
              </a:rPr>
              <a:t>东北季风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   </a:t>
            </a:r>
            <a:endParaRPr lang="zh-CN" altLang="en-US" sz="2800" b="0" dirty="0"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西南季风</a:t>
            </a:r>
            <a:endParaRPr kumimoji="1" lang="zh-CN" altLang="en-US" sz="2800" b="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1275" name="AutoShape 22"/>
          <p:cNvSpPr>
            <a:spLocks/>
          </p:cNvSpPr>
          <p:nvPr/>
        </p:nvSpPr>
        <p:spPr bwMode="auto">
          <a:xfrm>
            <a:off x="8216398" y="3069754"/>
            <a:ext cx="234896" cy="1295188"/>
          </a:xfrm>
          <a:prstGeom prst="rightBrace">
            <a:avLst>
              <a:gd name="adj1" fmla="val 61268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276" name="Line 23"/>
          <p:cNvSpPr>
            <a:spLocks noChangeShapeType="1"/>
          </p:cNvSpPr>
          <p:nvPr/>
        </p:nvSpPr>
        <p:spPr bwMode="auto">
          <a:xfrm flipH="1" flipV="1">
            <a:off x="7465392" y="4533664"/>
            <a:ext cx="0" cy="393271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58744" name="Text Box 24"/>
          <p:cNvSpPr txBox="1">
            <a:spLocks noChangeArrowheads="1"/>
          </p:cNvSpPr>
          <p:nvPr/>
        </p:nvSpPr>
        <p:spPr bwMode="auto">
          <a:xfrm>
            <a:off x="5002292" y="4837612"/>
            <a:ext cx="452588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>
                <a:solidFill>
                  <a:srgbClr val="003300"/>
                </a:solidFill>
                <a:latin typeface="黑体" pitchFamily="49" charset="-122"/>
                <a:ea typeface="黑体" pitchFamily="49" charset="-122"/>
              </a:rPr>
              <a:t>气压带、风带的季节移动</a:t>
            </a:r>
          </a:p>
        </p:txBody>
      </p:sp>
      <p:sp>
        <p:nvSpPr>
          <p:cNvPr id="158745" name="Text Box 25"/>
          <p:cNvSpPr txBox="1">
            <a:spLocks noChangeArrowheads="1"/>
          </p:cNvSpPr>
          <p:nvPr/>
        </p:nvSpPr>
        <p:spPr bwMode="auto">
          <a:xfrm>
            <a:off x="8416555" y="2767184"/>
            <a:ext cx="111162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/>
            <a:r>
              <a:rPr lang="zh-CN" altLang="en-US" sz="2800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海陆</a:t>
            </a:r>
            <a:endParaRPr lang="zh-CN" altLang="en-US" sz="2800" b="0" dirty="0">
              <a:solidFill>
                <a:srgbClr val="006600"/>
              </a:solidFill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热力</a:t>
            </a:r>
            <a:endParaRPr lang="zh-CN" altLang="en-US" sz="2800" b="0" dirty="0">
              <a:solidFill>
                <a:srgbClr val="006600"/>
              </a:solidFill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性质</a:t>
            </a:r>
            <a:endParaRPr lang="zh-CN" altLang="en-US" sz="2800" b="0" dirty="0">
              <a:solidFill>
                <a:srgbClr val="006600"/>
              </a:solidFill>
              <a:latin typeface="黑体" pitchFamily="49" charset="-122"/>
              <a:ea typeface="黑体" pitchFamily="49" charset="-122"/>
            </a:endParaRPr>
          </a:p>
          <a:p>
            <a:pPr algn="just" eaLnBrk="0" hangingPunct="0"/>
            <a:r>
              <a:rPr lang="zh-CN" altLang="en-US" sz="2800" dirty="0">
                <a:solidFill>
                  <a:srgbClr val="006600"/>
                </a:solidFill>
                <a:latin typeface="黑体" pitchFamily="49" charset="-122"/>
                <a:ea typeface="黑体" pitchFamily="49" charset="-122"/>
              </a:rPr>
              <a:t>差异</a:t>
            </a:r>
          </a:p>
        </p:txBody>
      </p:sp>
      <p:sp>
        <p:nvSpPr>
          <p:cNvPr id="11279" name="Freeform 27"/>
          <p:cNvSpPr>
            <a:spLocks/>
          </p:cNvSpPr>
          <p:nvPr/>
        </p:nvSpPr>
        <p:spPr bwMode="auto">
          <a:xfrm>
            <a:off x="0" y="961467"/>
            <a:ext cx="7015450" cy="48383"/>
          </a:xfrm>
          <a:custGeom>
            <a:avLst/>
            <a:gdLst>
              <a:gd name="T0" fmla="*/ 0 w 4241"/>
              <a:gd name="T1" fmla="*/ 2147483647 h 39"/>
              <a:gd name="T2" fmla="*/ 2147483647 w 4241"/>
              <a:gd name="T3" fmla="*/ 2147483647 h 39"/>
              <a:gd name="T4" fmla="*/ 2147483647 w 4241"/>
              <a:gd name="T5" fmla="*/ 2147483647 h 39"/>
              <a:gd name="T6" fmla="*/ 2147483647 w 424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241"/>
              <a:gd name="T13" fmla="*/ 0 h 39"/>
              <a:gd name="T14" fmla="*/ 4241 w 42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1" h="39">
                <a:moveTo>
                  <a:pt x="0" y="25"/>
                </a:moveTo>
                <a:lnTo>
                  <a:pt x="1649" y="39"/>
                </a:lnTo>
                <a:lnTo>
                  <a:pt x="3396" y="19"/>
                </a:lnTo>
                <a:lnTo>
                  <a:pt x="4241" y="0"/>
                </a:lnTo>
              </a:path>
            </a:pathLst>
          </a:cu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8737" name="Rectangle 17"/>
          <p:cNvSpPr>
            <a:spLocks noChangeArrowheads="1"/>
          </p:cNvSpPr>
          <p:nvPr/>
        </p:nvSpPr>
        <p:spPr bwMode="auto">
          <a:xfrm>
            <a:off x="2699650" y="766692"/>
            <a:ext cx="1604927" cy="830997"/>
          </a:xfrm>
          <a:prstGeom prst="rect">
            <a:avLst/>
          </a:prstGeom>
          <a:solidFill>
            <a:schemeClr val="bg1"/>
          </a:solidFill>
          <a:ln w="38100">
            <a:solidFill>
              <a:srgbClr val="660033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zh-CN" altLang="en-US" sz="2400" b="1" dirty="0">
                <a:solidFill>
                  <a:srgbClr val="003300"/>
                </a:solidFill>
              </a:rPr>
              <a:t>蒙古</a:t>
            </a:r>
            <a:r>
              <a:rPr kumimoji="1" lang="en-US" altLang="zh-CN" sz="2400" b="1" dirty="0">
                <a:solidFill>
                  <a:srgbClr val="003300"/>
                </a:solidFill>
              </a:rPr>
              <a:t>--</a:t>
            </a:r>
            <a:r>
              <a:rPr kumimoji="1" lang="zh-CN" altLang="en-US" sz="2400" b="1" dirty="0">
                <a:solidFill>
                  <a:srgbClr val="003300"/>
                </a:solidFill>
              </a:rPr>
              <a:t>西伯</a:t>
            </a:r>
          </a:p>
          <a:p>
            <a:r>
              <a:rPr kumimoji="1" lang="zh-CN" altLang="en-US" sz="2400" b="1" dirty="0">
                <a:solidFill>
                  <a:srgbClr val="003300"/>
                </a:solidFill>
              </a:rPr>
              <a:t>利亚高压</a:t>
            </a:r>
          </a:p>
        </p:txBody>
      </p:sp>
      <p:sp>
        <p:nvSpPr>
          <p:cNvPr id="11281" name="Freeform 28"/>
          <p:cNvSpPr>
            <a:spLocks/>
          </p:cNvSpPr>
          <p:nvPr/>
        </p:nvSpPr>
        <p:spPr bwMode="auto">
          <a:xfrm flipV="1">
            <a:off x="-112485" y="2848422"/>
            <a:ext cx="7202374" cy="55827"/>
          </a:xfrm>
          <a:custGeom>
            <a:avLst/>
            <a:gdLst>
              <a:gd name="T0" fmla="*/ 0 w 4241"/>
              <a:gd name="T1" fmla="*/ 2147483647 h 39"/>
              <a:gd name="T2" fmla="*/ 2147483647 w 4241"/>
              <a:gd name="T3" fmla="*/ 2147483647 h 39"/>
              <a:gd name="T4" fmla="*/ 2147483647 w 4241"/>
              <a:gd name="T5" fmla="*/ 2147483647 h 39"/>
              <a:gd name="T6" fmla="*/ 2147483647 w 4241"/>
              <a:gd name="T7" fmla="*/ 0 h 39"/>
              <a:gd name="T8" fmla="*/ 0 60000 65536"/>
              <a:gd name="T9" fmla="*/ 0 60000 65536"/>
              <a:gd name="T10" fmla="*/ 0 60000 65536"/>
              <a:gd name="T11" fmla="*/ 0 60000 65536"/>
              <a:gd name="T12" fmla="*/ 0 w 4241"/>
              <a:gd name="T13" fmla="*/ 0 h 39"/>
              <a:gd name="T14" fmla="*/ 4241 w 4241"/>
              <a:gd name="T15" fmla="*/ 39 h 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41" h="39">
                <a:moveTo>
                  <a:pt x="0" y="25"/>
                </a:moveTo>
                <a:lnTo>
                  <a:pt x="1649" y="39"/>
                </a:lnTo>
                <a:lnTo>
                  <a:pt x="3396" y="19"/>
                </a:lnTo>
                <a:lnTo>
                  <a:pt x="4241" y="0"/>
                </a:lnTo>
              </a:path>
            </a:pathLst>
          </a:cu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2" name="Freeform 29"/>
          <p:cNvSpPr>
            <a:spLocks/>
          </p:cNvSpPr>
          <p:nvPr/>
        </p:nvSpPr>
        <p:spPr bwMode="auto">
          <a:xfrm>
            <a:off x="-38046" y="2004812"/>
            <a:ext cx="7046880" cy="19850"/>
          </a:xfrm>
          <a:custGeom>
            <a:avLst/>
            <a:gdLst>
              <a:gd name="T0" fmla="*/ 0 w 4260"/>
              <a:gd name="T1" fmla="*/ 2147483647 h 16"/>
              <a:gd name="T2" fmla="*/ 2147483647 w 4260"/>
              <a:gd name="T3" fmla="*/ 0 h 16"/>
              <a:gd name="T4" fmla="*/ 2147483647 w 4260"/>
              <a:gd name="T5" fmla="*/ 2147483647 h 16"/>
              <a:gd name="T6" fmla="*/ 2147483647 w 4260"/>
              <a:gd name="T7" fmla="*/ 2147483647 h 16"/>
              <a:gd name="T8" fmla="*/ 0 60000 65536"/>
              <a:gd name="T9" fmla="*/ 0 60000 65536"/>
              <a:gd name="T10" fmla="*/ 0 60000 65536"/>
              <a:gd name="T11" fmla="*/ 0 60000 65536"/>
              <a:gd name="T12" fmla="*/ 0 w 4260"/>
              <a:gd name="T13" fmla="*/ 0 h 16"/>
              <a:gd name="T14" fmla="*/ 4260 w 4260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60" h="16">
                <a:moveTo>
                  <a:pt x="0" y="16"/>
                </a:moveTo>
                <a:lnTo>
                  <a:pt x="1693" y="0"/>
                </a:lnTo>
                <a:lnTo>
                  <a:pt x="3496" y="12"/>
                </a:lnTo>
                <a:lnTo>
                  <a:pt x="4260" y="12"/>
                </a:lnTo>
              </a:path>
            </a:pathLst>
          </a:custGeom>
          <a:noFill/>
          <a:ln w="76200">
            <a:solidFill>
              <a:srgbClr val="660033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3" name="Text Box 30"/>
          <p:cNvSpPr txBox="1">
            <a:spLocks noChangeArrowheads="1"/>
          </p:cNvSpPr>
          <p:nvPr/>
        </p:nvSpPr>
        <p:spPr bwMode="auto">
          <a:xfrm>
            <a:off x="7015450" y="766692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黑体" pitchFamily="49" charset="-122"/>
                <a:ea typeface="黑体" pitchFamily="49" charset="-122"/>
              </a:rPr>
              <a:t>60°N</a:t>
            </a:r>
          </a:p>
        </p:txBody>
      </p:sp>
      <p:sp>
        <p:nvSpPr>
          <p:cNvPr id="11284" name="Text Box 31"/>
          <p:cNvSpPr txBox="1">
            <a:spLocks noChangeArrowheads="1"/>
          </p:cNvSpPr>
          <p:nvPr/>
        </p:nvSpPr>
        <p:spPr bwMode="auto">
          <a:xfrm>
            <a:off x="7015450" y="1779023"/>
            <a:ext cx="9541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>
                <a:latin typeface="黑体" pitchFamily="49" charset="-122"/>
                <a:ea typeface="黑体" pitchFamily="49" charset="-122"/>
              </a:rPr>
              <a:t>30°N</a:t>
            </a:r>
          </a:p>
        </p:txBody>
      </p:sp>
      <p:sp>
        <p:nvSpPr>
          <p:cNvPr id="11285" name="Text Box 32"/>
          <p:cNvSpPr txBox="1">
            <a:spLocks noChangeArrowheads="1"/>
          </p:cNvSpPr>
          <p:nvPr/>
        </p:nvSpPr>
        <p:spPr bwMode="auto">
          <a:xfrm>
            <a:off x="7015450" y="2636158"/>
            <a:ext cx="6463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 altLang="zh-CN" sz="2400" dirty="0">
                <a:latin typeface="黑体" pitchFamily="49" charset="-122"/>
                <a:ea typeface="黑体" pitchFamily="49" charset="-122"/>
              </a:rPr>
              <a:t>0°</a:t>
            </a:r>
          </a:p>
        </p:txBody>
      </p:sp>
      <p:sp>
        <p:nvSpPr>
          <p:cNvPr id="11286" name="Rectangle 22"/>
          <p:cNvSpPr>
            <a:spLocks noChangeArrowheads="1"/>
          </p:cNvSpPr>
          <p:nvPr/>
        </p:nvSpPr>
        <p:spPr bwMode="auto">
          <a:xfrm>
            <a:off x="0" y="-82963"/>
            <a:ext cx="9161482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cs typeface="Times New Roman" pitchFamily="18" charset="0"/>
              </a:rPr>
              <a:t>四、季风环流影响下形成全球大陆东岸气候分布及模式图</a:t>
            </a:r>
            <a:endParaRPr lang="zh-CN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8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58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8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8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8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8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87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8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8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58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8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587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46" grpId="0" animBg="1" autoUpdateAnimBg="0"/>
      <p:bldP spid="158731" grpId="0" animBg="1"/>
      <p:bldP spid="158732" grpId="0" animBg="1"/>
      <p:bldP spid="158735" grpId="0" animBg="1"/>
      <p:bldP spid="158736" grpId="0" animBg="1"/>
      <p:bldP spid="158738" grpId="0" animBg="1" autoUpdateAnimBg="0"/>
      <p:bldP spid="158739" grpId="0" animBg="1"/>
      <p:bldP spid="158741" grpId="0" build="p" autoUpdateAnimBg="0"/>
      <p:bldP spid="11275" grpId="0" animBg="1"/>
      <p:bldP spid="11276" grpId="0" animBg="1"/>
      <p:bldP spid="158744" grpId="0" build="p" autoUpdateAnimBg="0"/>
      <p:bldP spid="158745" grpId="0" autoUpdateAnimBg="0"/>
      <p:bldP spid="158737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63741" y="579302"/>
          <a:ext cx="9262835" cy="4003022"/>
        </p:xfrm>
        <a:graphic>
          <a:graphicData uri="http://schemas.openxmlformats.org/drawingml/2006/table">
            <a:tbl>
              <a:tblPr/>
              <a:tblGrid>
                <a:gridCol w="1723116"/>
                <a:gridCol w="4122057"/>
                <a:gridCol w="1944915"/>
                <a:gridCol w="1472747"/>
              </a:tblGrid>
              <a:tr h="3641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地区</a:t>
                      </a:r>
                      <a:endParaRPr lang="zh-CN" sz="2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成因</a:t>
                      </a:r>
                      <a:endParaRPr lang="zh-CN" sz="2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气候特征</a:t>
                      </a:r>
                      <a:endParaRPr lang="zh-CN" sz="24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2400" b="1" kern="10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气候类型</a:t>
                      </a:r>
                      <a:endParaRPr lang="zh-CN" sz="2400" kern="10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北纬</a:t>
                      </a:r>
                      <a:r>
                        <a:rPr lang="en-US" sz="2400" kern="1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°</a:t>
                      </a:r>
                      <a:r>
                        <a:rPr lang="en-US" sz="2400" kern="100" dirty="0">
                          <a:latin typeface="+mn-ea"/>
                          <a:ea typeface="+mn-ea"/>
                        </a:rPr>
                        <a:t>~25</a:t>
                      </a:r>
                      <a:r>
                        <a:rPr lang="zh-CN" sz="2400" kern="100" dirty="0">
                          <a:latin typeface="+mn-ea"/>
                          <a:ea typeface="+mn-ea"/>
                        </a:rPr>
                        <a:t>°大陆</a:t>
                      </a:r>
                      <a:r>
                        <a:rPr lang="zh-CN" sz="2400" kern="100" dirty="0" smtClean="0">
                          <a:latin typeface="+mn-ea"/>
                          <a:ea typeface="+mn-ea"/>
                        </a:rPr>
                        <a:t>东部</a:t>
                      </a:r>
                      <a:endParaRPr lang="zh-CN" sz="2400" kern="1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400" u="sng" kern="100" dirty="0">
                          <a:solidFill>
                            <a:srgbClr val="000000"/>
                          </a:solidFill>
                          <a:latin typeface="宋体"/>
                          <a:ea typeface="宋体"/>
                        </a:rPr>
                        <a:t> </a:t>
                      </a:r>
                      <a:endParaRPr lang="zh-CN" sz="2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7143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雨季</a:t>
                      </a:r>
                      <a:r>
                        <a:rPr lang="zh-CN" altLang="en-US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：</a:t>
                      </a:r>
                      <a:endParaRPr lang="en-US" altLang="zh-CN" sz="2400" kern="100" dirty="0" smtClean="0">
                        <a:solidFill>
                          <a:srgbClr val="000000"/>
                        </a:solidFill>
                        <a:latin typeface="Times New Roman"/>
                        <a:ea typeface="宋体"/>
                      </a:endParaRPr>
                    </a:p>
                    <a:p>
                      <a:pPr marL="0" marR="0" indent="0" algn="just" defTabSz="7143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旱季：</a:t>
                      </a:r>
                      <a:endParaRPr lang="zh-CN" altLang="zh-CN" sz="2400" kern="100" dirty="0" smtClean="0">
                        <a:latin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27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+mn-ea"/>
                          <a:ea typeface="+mn-ea"/>
                        </a:rPr>
                        <a:t>南北纬</a:t>
                      </a:r>
                      <a:r>
                        <a:rPr lang="en-US" sz="2400" kern="100" dirty="0">
                          <a:latin typeface="+mn-ea"/>
                          <a:ea typeface="+mn-ea"/>
                        </a:rPr>
                        <a:t>25</a:t>
                      </a:r>
                      <a:r>
                        <a:rPr lang="zh-CN" sz="2400" kern="100" dirty="0">
                          <a:latin typeface="+mn-ea"/>
                          <a:ea typeface="+mn-ea"/>
                        </a:rPr>
                        <a:t>°</a:t>
                      </a:r>
                      <a:r>
                        <a:rPr lang="en-US" sz="2400" kern="100" dirty="0">
                          <a:latin typeface="+mn-ea"/>
                          <a:ea typeface="+mn-ea"/>
                        </a:rPr>
                        <a:t>~35</a:t>
                      </a:r>
                      <a:r>
                        <a:rPr lang="zh-CN" sz="2400" kern="100" dirty="0" smtClean="0">
                          <a:latin typeface="+mn-ea"/>
                          <a:ea typeface="+mn-ea"/>
                        </a:rPr>
                        <a:t>°</a:t>
                      </a:r>
                      <a:endParaRPr lang="en-US" altLang="zh-CN" sz="2400" kern="100" dirty="0" smtClean="0">
                        <a:latin typeface="+mn-ea"/>
                        <a:ea typeface="+mn-ea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latin typeface="+mn-ea"/>
                          <a:ea typeface="+mn-ea"/>
                        </a:rPr>
                        <a:t>大</a:t>
                      </a:r>
                      <a:r>
                        <a:rPr lang="zh-CN" sz="2400" kern="100" dirty="0">
                          <a:latin typeface="+mn-ea"/>
                          <a:ea typeface="+mn-ea"/>
                        </a:rPr>
                        <a:t>陆</a:t>
                      </a:r>
                      <a:r>
                        <a:rPr lang="zh-CN" sz="2400" kern="100" dirty="0" smtClean="0">
                          <a:latin typeface="+mn-ea"/>
                          <a:ea typeface="+mn-ea"/>
                        </a:rPr>
                        <a:t>东部</a:t>
                      </a:r>
                      <a:endParaRPr lang="zh-CN" sz="2400" kern="1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7143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夏季：</a:t>
                      </a:r>
                      <a:endParaRPr lang="zh-CN" altLang="zh-CN" sz="2400" kern="100" dirty="0" smtClean="0">
                        <a:latin typeface="Times New Roman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冬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季</a:t>
                      </a: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：</a:t>
                      </a:r>
                      <a:endParaRPr lang="zh-CN" sz="2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180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400" kern="100" dirty="0">
                          <a:latin typeface="+mn-ea"/>
                          <a:ea typeface="+mn-ea"/>
                        </a:rPr>
                        <a:t>北纬</a:t>
                      </a:r>
                      <a:r>
                        <a:rPr lang="en-US" sz="2400" kern="100" dirty="0">
                          <a:latin typeface="+mn-ea"/>
                          <a:ea typeface="+mn-ea"/>
                        </a:rPr>
                        <a:t>35</a:t>
                      </a:r>
                      <a:r>
                        <a:rPr lang="zh-CN" sz="2400" kern="100" dirty="0">
                          <a:latin typeface="+mn-ea"/>
                          <a:ea typeface="+mn-ea"/>
                        </a:rPr>
                        <a:t>°</a:t>
                      </a:r>
                      <a:r>
                        <a:rPr lang="en-US" sz="2400" kern="100" dirty="0">
                          <a:latin typeface="+mn-ea"/>
                          <a:ea typeface="+mn-ea"/>
                        </a:rPr>
                        <a:t>~60</a:t>
                      </a:r>
                      <a:r>
                        <a:rPr lang="zh-CN" sz="2400" kern="100" dirty="0" smtClean="0">
                          <a:latin typeface="+mn-ea"/>
                          <a:ea typeface="+mn-ea"/>
                        </a:rPr>
                        <a:t>°大</a:t>
                      </a:r>
                      <a:r>
                        <a:rPr lang="zh-CN" sz="2400" kern="100" dirty="0">
                          <a:latin typeface="+mn-ea"/>
                          <a:ea typeface="+mn-ea"/>
                        </a:rPr>
                        <a:t>陆</a:t>
                      </a:r>
                      <a:r>
                        <a:rPr lang="zh-CN" sz="2400" kern="100" dirty="0" smtClean="0">
                          <a:latin typeface="+mn-ea"/>
                          <a:ea typeface="+mn-ea"/>
                        </a:rPr>
                        <a:t>东部</a:t>
                      </a:r>
                      <a:endParaRPr lang="zh-CN" sz="2400" kern="100" dirty="0">
                        <a:latin typeface="+mn-ea"/>
                        <a:ea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7143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</a:rPr>
                        <a:t>夏季：</a:t>
                      </a:r>
                      <a:endParaRPr lang="zh-CN" altLang="zh-CN" sz="2400" kern="100" dirty="0" smtClean="0">
                        <a:latin typeface="Times New Roman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冬</a:t>
                      </a:r>
                      <a:r>
                        <a:rPr lang="zh-CN" sz="2400" kern="100" dirty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季</a:t>
                      </a:r>
                      <a:r>
                        <a:rPr lang="zh-CN" sz="2400" kern="100" dirty="0" smtClean="0">
                          <a:solidFill>
                            <a:srgbClr val="000000"/>
                          </a:solidFill>
                          <a:latin typeface="Times New Roman"/>
                          <a:ea typeface="宋体"/>
                        </a:rPr>
                        <a:t>：</a:t>
                      </a:r>
                      <a:endParaRPr lang="zh-CN" sz="2400" kern="100" dirty="0">
                        <a:latin typeface="Times New Roman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n-US" sz="2400" kern="100" dirty="0">
                        <a:solidFill>
                          <a:srgbClr val="000000"/>
                        </a:solidFill>
                        <a:latin typeface="宋体"/>
                        <a:ea typeface="宋体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881388" y="1053987"/>
            <a:ext cx="26597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海陆热力性质差异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8652" y="1021628"/>
            <a:ext cx="1422184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zh-CN" sz="24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炎热</a:t>
            </a: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多雨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81382" y="2273187"/>
            <a:ext cx="26597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海陆热力性质差异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881384" y="3477874"/>
            <a:ext cx="265970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海陆热力性质差异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862678" y="1489415"/>
            <a:ext cx="4206601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defRPr/>
            </a:pP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宋体"/>
              </a:rPr>
              <a:t>气压带和风带位置的季节移动</a:t>
            </a:r>
            <a:endParaRPr lang="zh-CN" altLang="zh-CN" sz="2400" b="1" kern="100" dirty="0">
              <a:solidFill>
                <a:schemeClr val="accent6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564137" y="1384487"/>
            <a:ext cx="1422184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zh-CN" sz="24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炎热</a:t>
            </a: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</a:rPr>
              <a:t>干燥</a:t>
            </a:r>
            <a:endParaRPr lang="zh-CN" altLang="zh-CN" sz="2400" b="1" kern="100" dirty="0" smtClean="0">
              <a:solidFill>
                <a:schemeClr val="accent4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972027" y="1050659"/>
            <a:ext cx="1317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</a:rPr>
              <a:t>热带季风气候</a:t>
            </a:r>
            <a:endParaRPr lang="zh-CN" altLang="zh-CN" sz="2400" b="1" kern="100" dirty="0" smtClean="0">
              <a:solidFill>
                <a:schemeClr val="accent4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6564137" y="2298890"/>
            <a:ext cx="1422184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zh-CN" sz="24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炎热</a:t>
            </a: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多雨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651219" y="2661747"/>
            <a:ext cx="1422184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</a:rPr>
              <a:t>温和湿润</a:t>
            </a:r>
            <a:endParaRPr lang="zh-CN" altLang="zh-CN" sz="2400" b="1" kern="100" dirty="0" smtClean="0">
              <a:solidFill>
                <a:schemeClr val="accent4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007860" y="2342430"/>
            <a:ext cx="1462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</a:rPr>
              <a:t>亚热带季风气候</a:t>
            </a:r>
            <a:endParaRPr lang="zh-CN" altLang="zh-CN" sz="2400" b="1" kern="100" dirty="0" smtClean="0">
              <a:solidFill>
                <a:schemeClr val="accent4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564139" y="3576144"/>
            <a:ext cx="1422184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zh-CN" sz="2400" b="1" kern="100" dirty="0" smtClean="0">
                <a:solidFill>
                  <a:srgbClr val="FF0000"/>
                </a:solidFill>
                <a:latin typeface="Times New Roman"/>
                <a:ea typeface="宋体"/>
              </a:rPr>
              <a:t>炎热</a:t>
            </a:r>
            <a:r>
              <a:rPr lang="zh-CN" altLang="en-US" sz="2400" b="1" kern="1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多雨</a:t>
            </a:r>
            <a:endParaRPr lang="zh-CN" altLang="zh-CN" sz="2400" b="1" kern="100" dirty="0">
              <a:solidFill>
                <a:schemeClr val="accent4">
                  <a:lumMod val="75000"/>
                </a:schemeClr>
              </a:solidFill>
              <a:latin typeface="Times New Roman"/>
              <a:ea typeface="宋体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578651" y="3968029"/>
            <a:ext cx="1422184" cy="493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</a:rPr>
              <a:t>寒冷干燥</a:t>
            </a:r>
            <a:endParaRPr lang="zh-CN" altLang="zh-CN" sz="2400" b="1" kern="100" dirty="0" smtClean="0">
              <a:solidFill>
                <a:schemeClr val="accent4">
                  <a:lumMod val="75000"/>
                </a:schemeClr>
              </a:solidFill>
              <a:latin typeface="Times New Roman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986540" y="3503573"/>
            <a:ext cx="13171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zh-CN" altLang="en-US" sz="2400" b="1" kern="100" dirty="0" smtClean="0">
                <a:solidFill>
                  <a:schemeClr val="accent4">
                    <a:lumMod val="75000"/>
                  </a:schemeClr>
                </a:solidFill>
                <a:latin typeface="Times New Roman"/>
              </a:rPr>
              <a:t>温带季风气候</a:t>
            </a:r>
            <a:endParaRPr lang="zh-CN" altLang="zh-CN" sz="2400" b="1" kern="100" dirty="0" smtClean="0">
              <a:solidFill>
                <a:schemeClr val="accent4">
                  <a:lumMod val="75000"/>
                </a:schemeClr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3" descr="无标题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78" y="55827"/>
            <a:ext cx="5210721" cy="298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91"/>
          <p:cNvSpPr txBox="1">
            <a:spLocks noChangeArrowheads="1"/>
          </p:cNvSpPr>
          <p:nvPr/>
        </p:nvSpPr>
        <p:spPr bwMode="auto">
          <a:xfrm>
            <a:off x="744389" y="2451934"/>
            <a:ext cx="81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雨</a:t>
            </a:r>
          </a:p>
        </p:txBody>
      </p:sp>
      <p:sp>
        <p:nvSpPr>
          <p:cNvPr id="6" name="Text Box 92"/>
          <p:cNvSpPr txBox="1">
            <a:spLocks noChangeArrowheads="1"/>
          </p:cNvSpPr>
          <p:nvPr/>
        </p:nvSpPr>
        <p:spPr bwMode="auto">
          <a:xfrm>
            <a:off x="744389" y="2007546"/>
            <a:ext cx="81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草</a:t>
            </a:r>
          </a:p>
        </p:txBody>
      </p:sp>
      <p:sp>
        <p:nvSpPr>
          <p:cNvPr id="7" name="Text Box 93"/>
          <p:cNvSpPr txBox="1">
            <a:spLocks noChangeArrowheads="1"/>
          </p:cNvSpPr>
          <p:nvPr/>
        </p:nvSpPr>
        <p:spPr bwMode="auto">
          <a:xfrm>
            <a:off x="744389" y="1544187"/>
            <a:ext cx="8188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沙</a:t>
            </a:r>
          </a:p>
        </p:txBody>
      </p:sp>
      <p:sp>
        <p:nvSpPr>
          <p:cNvPr id="8" name="Text Box 94"/>
          <p:cNvSpPr txBox="1">
            <a:spLocks noChangeArrowheads="1"/>
          </p:cNvSpPr>
          <p:nvPr/>
        </p:nvSpPr>
        <p:spPr bwMode="auto">
          <a:xfrm>
            <a:off x="669950" y="1126598"/>
            <a:ext cx="68152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地</a:t>
            </a:r>
          </a:p>
        </p:txBody>
      </p:sp>
      <p:sp>
        <p:nvSpPr>
          <p:cNvPr id="9" name="Text Box 95"/>
          <p:cNvSpPr txBox="1">
            <a:spLocks noChangeArrowheads="1"/>
          </p:cNvSpPr>
          <p:nvPr/>
        </p:nvSpPr>
        <p:spPr bwMode="auto">
          <a:xfrm>
            <a:off x="669950" y="468958"/>
            <a:ext cx="6153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海</a:t>
            </a:r>
          </a:p>
        </p:txBody>
      </p:sp>
      <p:sp>
        <p:nvSpPr>
          <p:cNvPr id="10" name="Text Box 103"/>
          <p:cNvSpPr txBox="1">
            <a:spLocks noChangeArrowheads="1"/>
          </p:cNvSpPr>
          <p:nvPr/>
        </p:nvSpPr>
        <p:spPr bwMode="auto">
          <a:xfrm>
            <a:off x="4017830" y="1786467"/>
            <a:ext cx="11248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热季</a:t>
            </a:r>
          </a:p>
        </p:txBody>
      </p:sp>
      <p:sp>
        <p:nvSpPr>
          <p:cNvPr id="11" name="Text Box 104"/>
          <p:cNvSpPr txBox="1">
            <a:spLocks noChangeArrowheads="1"/>
          </p:cNvSpPr>
          <p:nvPr/>
        </p:nvSpPr>
        <p:spPr bwMode="auto">
          <a:xfrm>
            <a:off x="4033736" y="1172369"/>
            <a:ext cx="10917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亚季</a:t>
            </a:r>
          </a:p>
        </p:txBody>
      </p:sp>
      <p:sp>
        <p:nvSpPr>
          <p:cNvPr id="12" name="Text Box 105"/>
          <p:cNvSpPr txBox="1">
            <a:spLocks noChangeArrowheads="1"/>
          </p:cNvSpPr>
          <p:nvPr/>
        </p:nvSpPr>
        <p:spPr bwMode="auto">
          <a:xfrm>
            <a:off x="4099745" y="502444"/>
            <a:ext cx="1050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0000"/>
                </a:solidFill>
                <a:latin typeface="Arial" charset="0"/>
              </a:rPr>
              <a:t>温季</a:t>
            </a:r>
          </a:p>
        </p:txBody>
      </p:sp>
      <p:sp>
        <p:nvSpPr>
          <p:cNvPr id="13" name="Rectangle 89"/>
          <p:cNvSpPr>
            <a:spLocks noChangeArrowheads="1"/>
          </p:cNvSpPr>
          <p:nvPr/>
        </p:nvSpPr>
        <p:spPr bwMode="auto">
          <a:xfrm>
            <a:off x="5478701" y="0"/>
            <a:ext cx="4049474" cy="50244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9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五</a:t>
            </a:r>
            <a:r>
              <a:rPr lang="en-US" altLang="zh-CN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.</a:t>
            </a:r>
            <a:r>
              <a:rPr lang="zh-CN" altLang="en-US" sz="28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气候类型分布模式图</a:t>
            </a:r>
          </a:p>
        </p:txBody>
      </p:sp>
      <p:sp>
        <p:nvSpPr>
          <p:cNvPr id="14" name="Text Box 105"/>
          <p:cNvSpPr txBox="1">
            <a:spLocks noChangeArrowheads="1"/>
          </p:cNvSpPr>
          <p:nvPr/>
        </p:nvSpPr>
        <p:spPr bwMode="auto">
          <a:xfrm>
            <a:off x="1582058" y="420914"/>
            <a:ext cx="24093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Arial" charset="0"/>
              </a:rPr>
              <a:t>温带大陆性气候</a:t>
            </a:r>
            <a:endParaRPr lang="zh-CN" altLang="en-US" sz="2400" b="1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12301" name="图片 14" descr="333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t="51030" r="27342"/>
          <a:stretch>
            <a:fillRect/>
          </a:stretch>
        </p:blipFill>
        <p:spPr bwMode="auto">
          <a:xfrm>
            <a:off x="5136283" y="2623874"/>
            <a:ext cx="4243015" cy="2735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图片 15" descr="3333"/>
          <p:cNvPicPr>
            <a:picLocks noChangeAspect="1" noChangeArrowheads="1"/>
          </p:cNvPicPr>
          <p:nvPr/>
        </p:nvPicPr>
        <p:blipFill>
          <a:blip r:embed="rId3" cstate="print">
            <a:lum bright="-20000" contrast="40000"/>
          </a:blip>
          <a:srcRect b="50343"/>
          <a:stretch>
            <a:fillRect/>
          </a:stretch>
        </p:blipFill>
        <p:spPr bwMode="auto">
          <a:xfrm>
            <a:off x="0" y="3014662"/>
            <a:ext cx="4987405" cy="2288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967706" y="2735528"/>
            <a:ext cx="0" cy="725752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132114" y="2307771"/>
            <a:ext cx="2589830" cy="98602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Line 16"/>
          <p:cNvSpPr>
            <a:spLocks noChangeShapeType="1"/>
          </p:cNvSpPr>
          <p:nvPr/>
        </p:nvSpPr>
        <p:spPr bwMode="auto">
          <a:xfrm>
            <a:off x="1116584" y="1786467"/>
            <a:ext cx="967705" cy="161898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1042144" y="1172369"/>
            <a:ext cx="6922815" cy="1786467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042144" y="725753"/>
            <a:ext cx="4987405" cy="2568046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1300</Words>
  <Application>Microsoft Office PowerPoint</Application>
  <PresentationFormat>自定义</PresentationFormat>
  <Paragraphs>185</Paragraphs>
  <Slides>16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8" baseType="lpstr">
      <vt:lpstr>Office 主题</vt:lpstr>
      <vt:lpstr>BMP 图像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XZJD</cp:lastModifiedBy>
  <cp:revision>85</cp:revision>
  <dcterms:created xsi:type="dcterms:W3CDTF">2016-10-06T06:02:00Z</dcterms:created>
  <dcterms:modified xsi:type="dcterms:W3CDTF">2020-02-06T01:28:13Z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