
<file path=[Content_Types].xml><?xml version="1.0" encoding="utf-8"?>
<Types xmlns="http://schemas.openxmlformats.org/package/2006/content-types">
  <Default Extension="mp3" ContentType="audio/mpeg"/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256" r:id="rId2"/>
    <p:sldId id="268" r:id="rId3"/>
    <p:sldId id="274" r:id="rId4"/>
    <p:sldId id="260" r:id="rId5"/>
    <p:sldId id="285" r:id="rId6"/>
    <p:sldId id="286" r:id="rId7"/>
    <p:sldId id="287" r:id="rId8"/>
    <p:sldId id="288" r:id="rId9"/>
    <p:sldId id="289" r:id="rId10"/>
    <p:sldId id="290" r:id="rId11"/>
    <p:sldId id="291" r:id="rId12"/>
    <p:sldId id="292" r:id="rId13"/>
    <p:sldId id="293" r:id="rId14"/>
    <p:sldId id="294" r:id="rId15"/>
  </p:sldIdLst>
  <p:sldSz cx="9528175" cy="5359400"/>
  <p:notesSz cx="6858000" cy="9144000"/>
  <p:defaultTextStyle>
    <a:defPPr>
      <a:defRPr lang="zh-CN"/>
    </a:defPPr>
    <a:lvl1pPr marL="0" algn="l" defTabSz="695960" rtl="0" eaLnBrk="1" latinLnBrk="0" hangingPunct="1">
      <a:defRPr sz="1370" kern="1200">
        <a:solidFill>
          <a:schemeClr val="tx1"/>
        </a:solidFill>
        <a:latin typeface="+mn-lt"/>
        <a:ea typeface="+mn-ea"/>
        <a:cs typeface="+mn-cs"/>
      </a:defRPr>
    </a:lvl1pPr>
    <a:lvl2pPr marL="347980" algn="l" defTabSz="695960" rtl="0" eaLnBrk="1" latinLnBrk="0" hangingPunct="1">
      <a:defRPr sz="1370" kern="1200">
        <a:solidFill>
          <a:schemeClr val="tx1"/>
        </a:solidFill>
        <a:latin typeface="+mn-lt"/>
        <a:ea typeface="+mn-ea"/>
        <a:cs typeface="+mn-cs"/>
      </a:defRPr>
    </a:lvl2pPr>
    <a:lvl3pPr marL="695960" algn="l" defTabSz="695960" rtl="0" eaLnBrk="1" latinLnBrk="0" hangingPunct="1">
      <a:defRPr sz="1370" kern="1200">
        <a:solidFill>
          <a:schemeClr val="tx1"/>
        </a:solidFill>
        <a:latin typeface="+mn-lt"/>
        <a:ea typeface="+mn-ea"/>
        <a:cs typeface="+mn-cs"/>
      </a:defRPr>
    </a:lvl3pPr>
    <a:lvl4pPr marL="1043940" algn="l" defTabSz="695960" rtl="0" eaLnBrk="1" latinLnBrk="0" hangingPunct="1">
      <a:defRPr sz="1370" kern="1200">
        <a:solidFill>
          <a:schemeClr val="tx1"/>
        </a:solidFill>
        <a:latin typeface="+mn-lt"/>
        <a:ea typeface="+mn-ea"/>
        <a:cs typeface="+mn-cs"/>
      </a:defRPr>
    </a:lvl4pPr>
    <a:lvl5pPr marL="1392555" algn="l" defTabSz="695960" rtl="0" eaLnBrk="1" latinLnBrk="0" hangingPunct="1">
      <a:defRPr sz="1370" kern="1200">
        <a:solidFill>
          <a:schemeClr val="tx1"/>
        </a:solidFill>
        <a:latin typeface="+mn-lt"/>
        <a:ea typeface="+mn-ea"/>
        <a:cs typeface="+mn-cs"/>
      </a:defRPr>
    </a:lvl5pPr>
    <a:lvl6pPr marL="1740535" algn="l" defTabSz="695960" rtl="0" eaLnBrk="1" latinLnBrk="0" hangingPunct="1">
      <a:defRPr sz="1370" kern="1200">
        <a:solidFill>
          <a:schemeClr val="tx1"/>
        </a:solidFill>
        <a:latin typeface="+mn-lt"/>
        <a:ea typeface="+mn-ea"/>
        <a:cs typeface="+mn-cs"/>
      </a:defRPr>
    </a:lvl6pPr>
    <a:lvl7pPr marL="2088515" algn="l" defTabSz="695960" rtl="0" eaLnBrk="1" latinLnBrk="0" hangingPunct="1">
      <a:defRPr sz="1370" kern="1200">
        <a:solidFill>
          <a:schemeClr val="tx1"/>
        </a:solidFill>
        <a:latin typeface="+mn-lt"/>
        <a:ea typeface="+mn-ea"/>
        <a:cs typeface="+mn-cs"/>
      </a:defRPr>
    </a:lvl7pPr>
    <a:lvl8pPr marL="2436495" algn="l" defTabSz="695960" rtl="0" eaLnBrk="1" latinLnBrk="0" hangingPunct="1">
      <a:defRPr sz="1370" kern="1200">
        <a:solidFill>
          <a:schemeClr val="tx1"/>
        </a:solidFill>
        <a:latin typeface="+mn-lt"/>
        <a:ea typeface="+mn-ea"/>
        <a:cs typeface="+mn-cs"/>
      </a:defRPr>
    </a:lvl8pPr>
    <a:lvl9pPr marL="2784475" algn="l" defTabSz="695960" rtl="0" eaLnBrk="1" latinLnBrk="0" hangingPunct="1">
      <a:defRPr sz="137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70">
          <p15:clr>
            <a:srgbClr val="A4A3A4"/>
          </p15:clr>
        </p15:guide>
        <p15:guide id="2" orient="horz" pos="1858">
          <p15:clr>
            <a:srgbClr val="A4A3A4"/>
          </p15:clr>
        </p15:guide>
        <p15:guide id="3" pos="3012">
          <p15:clr>
            <a:srgbClr val="A4A3A4"/>
          </p15:clr>
        </p15:guide>
        <p15:guide id="4" pos="180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4CF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99" autoAdjust="0"/>
    <p:restoredTop sz="94660"/>
  </p:normalViewPr>
  <p:slideViewPr>
    <p:cSldViewPr snapToGrid="0" showGuides="1">
      <p:cViewPr varScale="1">
        <p:scale>
          <a:sx n="92" d="100"/>
          <a:sy n="92" d="100"/>
        </p:scale>
        <p:origin x="612" y="84"/>
      </p:cViewPr>
      <p:guideLst>
        <p:guide orient="horz" pos="1970"/>
        <p:guide orient="horz" pos="1858"/>
        <p:guide pos="3012"/>
        <p:guide pos="180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55CE6C-7D12-4367-8E70-794DE029FEEA}" type="datetimeFigureOut">
              <a:rPr lang="zh-CN" altLang="en-US" smtClean="0"/>
              <a:pPr/>
              <a:t>2020/2/5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996440-F0BF-41AB-AD52-E92AAD722AB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996440-F0BF-41AB-AD52-E92AAD722AB5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996440-F0BF-41AB-AD52-E92AAD722AB5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17184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996440-F0BF-41AB-AD52-E92AAD722AB5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91791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996440-F0BF-41AB-AD52-E92AAD722AB5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72243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996440-F0BF-41AB-AD52-E92AAD722AB5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01056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996440-F0BF-41AB-AD52-E92AAD722AB5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439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996440-F0BF-41AB-AD52-E92AAD722AB5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996440-F0BF-41AB-AD52-E92AAD722AB5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996440-F0BF-41AB-AD52-E92AAD722AB5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996440-F0BF-41AB-AD52-E92AAD722AB5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30988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996440-F0BF-41AB-AD52-E92AAD722AB5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16487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996440-F0BF-41AB-AD52-E92AAD722AB5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71698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996440-F0BF-41AB-AD52-E92AAD722AB5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4996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996440-F0BF-41AB-AD52-E92AAD722AB5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84513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91022" y="877106"/>
            <a:ext cx="7146131" cy="1865865"/>
          </a:xfrm>
        </p:spPr>
        <p:txBody>
          <a:bodyPr anchor="b"/>
          <a:lstStyle>
            <a:lvl1pPr algn="ctr">
              <a:defRPr sz="469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91022" y="2814926"/>
            <a:ext cx="7146131" cy="1293947"/>
          </a:xfrm>
        </p:spPr>
        <p:txBody>
          <a:bodyPr/>
          <a:lstStyle>
            <a:lvl1pPr marL="0" indent="0" algn="ctr">
              <a:buNone/>
              <a:defRPr sz="1875"/>
            </a:lvl1pPr>
            <a:lvl2pPr marL="357505" indent="0" algn="ctr">
              <a:buNone/>
              <a:defRPr sz="1565"/>
            </a:lvl2pPr>
            <a:lvl3pPr marL="714375" indent="0" algn="ctr">
              <a:buNone/>
              <a:defRPr sz="1405"/>
            </a:lvl3pPr>
            <a:lvl4pPr marL="1071880" indent="0" algn="ctr">
              <a:buNone/>
              <a:defRPr sz="1250"/>
            </a:lvl4pPr>
            <a:lvl5pPr marL="1429385" indent="0" algn="ctr">
              <a:buNone/>
              <a:defRPr sz="1250"/>
            </a:lvl5pPr>
            <a:lvl6pPr marL="1786255" indent="0" algn="ctr">
              <a:buNone/>
              <a:defRPr sz="1250"/>
            </a:lvl6pPr>
            <a:lvl7pPr marL="2143760" indent="0" algn="ctr">
              <a:buNone/>
              <a:defRPr sz="1250"/>
            </a:lvl7pPr>
            <a:lvl8pPr marL="2501265" indent="0" algn="ctr">
              <a:buNone/>
              <a:defRPr sz="1250"/>
            </a:lvl8pPr>
            <a:lvl9pPr marL="2858135" indent="0" algn="ctr">
              <a:buNone/>
              <a:defRPr sz="125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CC81A-D027-4A12-8E52-B5DDDC2B9315}" type="datetimeFigureOut">
              <a:rPr lang="zh-CN" altLang="en-US" smtClean="0"/>
              <a:pPr/>
              <a:t>2020/2/5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D0DC7-352A-4401-8624-A008792AD5A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CC81A-D027-4A12-8E52-B5DDDC2B9315}" type="datetimeFigureOut">
              <a:rPr lang="zh-CN" altLang="en-US" smtClean="0"/>
              <a:pPr/>
              <a:t>2020/2/5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D0DC7-352A-4401-8624-A008792AD5A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18600" y="285338"/>
            <a:ext cx="2054513" cy="4541844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5062" y="285338"/>
            <a:ext cx="6044436" cy="4541844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CC81A-D027-4A12-8E52-B5DDDC2B9315}" type="datetimeFigureOut">
              <a:rPr lang="zh-CN" altLang="en-US" smtClean="0"/>
              <a:pPr/>
              <a:t>2020/2/5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D0DC7-352A-4401-8624-A008792AD5A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CC81A-D027-4A12-8E52-B5DDDC2B9315}" type="datetimeFigureOut">
              <a:rPr lang="zh-CN" altLang="en-US" smtClean="0"/>
              <a:pPr/>
              <a:t>2020/2/5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D0DC7-352A-4401-8624-A008792AD5A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099" y="1336129"/>
            <a:ext cx="8218051" cy="2229361"/>
          </a:xfrm>
        </p:spPr>
        <p:txBody>
          <a:bodyPr anchor="b"/>
          <a:lstStyle>
            <a:lvl1pPr>
              <a:defRPr sz="469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099" y="3586581"/>
            <a:ext cx="8218051" cy="1172368"/>
          </a:xfrm>
        </p:spPr>
        <p:txBody>
          <a:bodyPr/>
          <a:lstStyle>
            <a:lvl1pPr marL="0" indent="0">
              <a:buNone/>
              <a:defRPr sz="1875">
                <a:solidFill>
                  <a:schemeClr val="tx1">
                    <a:tint val="75000"/>
                  </a:schemeClr>
                </a:solidFill>
              </a:defRPr>
            </a:lvl1pPr>
            <a:lvl2pPr marL="357505" indent="0">
              <a:buNone/>
              <a:defRPr sz="1565">
                <a:solidFill>
                  <a:schemeClr val="tx1">
                    <a:tint val="75000"/>
                  </a:schemeClr>
                </a:solidFill>
              </a:defRPr>
            </a:lvl2pPr>
            <a:lvl3pPr marL="714375" indent="0">
              <a:buNone/>
              <a:defRPr sz="1405">
                <a:solidFill>
                  <a:schemeClr val="tx1">
                    <a:tint val="75000"/>
                  </a:schemeClr>
                </a:solidFill>
              </a:defRPr>
            </a:lvl3pPr>
            <a:lvl4pPr marL="1071880" indent="0">
              <a:buNone/>
              <a:defRPr sz="1250">
                <a:solidFill>
                  <a:schemeClr val="tx1">
                    <a:tint val="75000"/>
                  </a:schemeClr>
                </a:solidFill>
              </a:defRPr>
            </a:lvl4pPr>
            <a:lvl5pPr marL="1429385" indent="0">
              <a:buNone/>
              <a:defRPr sz="1250">
                <a:solidFill>
                  <a:schemeClr val="tx1">
                    <a:tint val="75000"/>
                  </a:schemeClr>
                </a:solidFill>
              </a:defRPr>
            </a:lvl5pPr>
            <a:lvl6pPr marL="1786255" indent="0">
              <a:buNone/>
              <a:defRPr sz="1250">
                <a:solidFill>
                  <a:schemeClr val="tx1">
                    <a:tint val="75000"/>
                  </a:schemeClr>
                </a:solidFill>
              </a:defRPr>
            </a:lvl6pPr>
            <a:lvl7pPr marL="2143760" indent="0">
              <a:buNone/>
              <a:defRPr sz="1250">
                <a:solidFill>
                  <a:schemeClr val="tx1">
                    <a:tint val="75000"/>
                  </a:schemeClr>
                </a:solidFill>
              </a:defRPr>
            </a:lvl7pPr>
            <a:lvl8pPr marL="2501265" indent="0">
              <a:buNone/>
              <a:defRPr sz="1250">
                <a:solidFill>
                  <a:schemeClr val="tx1">
                    <a:tint val="75000"/>
                  </a:schemeClr>
                </a:solidFill>
              </a:defRPr>
            </a:lvl8pPr>
            <a:lvl9pPr marL="2858135" indent="0">
              <a:buNone/>
              <a:defRPr sz="12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CC81A-D027-4A12-8E52-B5DDDC2B9315}" type="datetimeFigureOut">
              <a:rPr lang="zh-CN" altLang="en-US" smtClean="0"/>
              <a:pPr/>
              <a:t>2020/2/5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D0DC7-352A-4401-8624-A008792AD5A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5062" y="1426692"/>
            <a:ext cx="4049474" cy="340049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23639" y="1426692"/>
            <a:ext cx="4049474" cy="340049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CC81A-D027-4A12-8E52-B5DDDC2B9315}" type="datetimeFigureOut">
              <a:rPr lang="zh-CN" altLang="en-US" smtClean="0"/>
              <a:pPr/>
              <a:t>2020/2/5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D0DC7-352A-4401-8624-A008792AD5A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6303" y="285339"/>
            <a:ext cx="8218051" cy="103590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6304" y="1313798"/>
            <a:ext cx="4030864" cy="643872"/>
          </a:xfrm>
        </p:spPr>
        <p:txBody>
          <a:bodyPr anchor="b"/>
          <a:lstStyle>
            <a:lvl1pPr marL="0" indent="0">
              <a:buNone/>
              <a:defRPr sz="1875" b="1"/>
            </a:lvl1pPr>
            <a:lvl2pPr marL="357505" indent="0">
              <a:buNone/>
              <a:defRPr sz="1565" b="1"/>
            </a:lvl2pPr>
            <a:lvl3pPr marL="714375" indent="0">
              <a:buNone/>
              <a:defRPr sz="1405" b="1"/>
            </a:lvl3pPr>
            <a:lvl4pPr marL="1071880" indent="0">
              <a:buNone/>
              <a:defRPr sz="1250" b="1"/>
            </a:lvl4pPr>
            <a:lvl5pPr marL="1429385" indent="0">
              <a:buNone/>
              <a:defRPr sz="1250" b="1"/>
            </a:lvl5pPr>
            <a:lvl6pPr marL="1786255" indent="0">
              <a:buNone/>
              <a:defRPr sz="1250" b="1"/>
            </a:lvl6pPr>
            <a:lvl7pPr marL="2143760" indent="0">
              <a:buNone/>
              <a:defRPr sz="1250" b="1"/>
            </a:lvl7pPr>
            <a:lvl8pPr marL="2501265" indent="0">
              <a:buNone/>
              <a:defRPr sz="1250" b="1"/>
            </a:lvl8pPr>
            <a:lvl9pPr marL="2858135" indent="0">
              <a:buNone/>
              <a:defRPr sz="125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6304" y="1957670"/>
            <a:ext cx="4030864" cy="2879437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3639" y="1313798"/>
            <a:ext cx="4050715" cy="643872"/>
          </a:xfrm>
        </p:spPr>
        <p:txBody>
          <a:bodyPr anchor="b"/>
          <a:lstStyle>
            <a:lvl1pPr marL="0" indent="0">
              <a:buNone/>
              <a:defRPr sz="1875" b="1"/>
            </a:lvl1pPr>
            <a:lvl2pPr marL="357505" indent="0">
              <a:buNone/>
              <a:defRPr sz="1565" b="1"/>
            </a:lvl2pPr>
            <a:lvl3pPr marL="714375" indent="0">
              <a:buNone/>
              <a:defRPr sz="1405" b="1"/>
            </a:lvl3pPr>
            <a:lvl4pPr marL="1071880" indent="0">
              <a:buNone/>
              <a:defRPr sz="1250" b="1"/>
            </a:lvl4pPr>
            <a:lvl5pPr marL="1429385" indent="0">
              <a:buNone/>
              <a:defRPr sz="1250" b="1"/>
            </a:lvl5pPr>
            <a:lvl6pPr marL="1786255" indent="0">
              <a:buNone/>
              <a:defRPr sz="1250" b="1"/>
            </a:lvl6pPr>
            <a:lvl7pPr marL="2143760" indent="0">
              <a:buNone/>
              <a:defRPr sz="1250" b="1"/>
            </a:lvl7pPr>
            <a:lvl8pPr marL="2501265" indent="0">
              <a:buNone/>
              <a:defRPr sz="1250" b="1"/>
            </a:lvl8pPr>
            <a:lvl9pPr marL="2858135" indent="0">
              <a:buNone/>
              <a:defRPr sz="125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3639" y="1957670"/>
            <a:ext cx="4050715" cy="2879437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CC81A-D027-4A12-8E52-B5DDDC2B9315}" type="datetimeFigureOut">
              <a:rPr lang="zh-CN" altLang="en-US" smtClean="0"/>
              <a:pPr/>
              <a:t>2020/2/5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D0DC7-352A-4401-8624-A008792AD5A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CC81A-D027-4A12-8E52-B5DDDC2B9315}" type="datetimeFigureOut">
              <a:rPr lang="zh-CN" altLang="en-US" smtClean="0"/>
              <a:pPr/>
              <a:t>2020/2/5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D0DC7-352A-4401-8624-A008792AD5A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CC81A-D027-4A12-8E52-B5DDDC2B9315}" type="datetimeFigureOut">
              <a:rPr lang="zh-CN" altLang="en-US" smtClean="0"/>
              <a:pPr/>
              <a:t>2020/2/5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D0DC7-352A-4401-8624-A008792AD5A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6304" y="357293"/>
            <a:ext cx="3073084" cy="1250527"/>
          </a:xfrm>
        </p:spPr>
        <p:txBody>
          <a:bodyPr anchor="b"/>
          <a:lstStyle>
            <a:lvl1pPr>
              <a:defRPr sz="25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50715" y="771655"/>
            <a:ext cx="4823639" cy="3808648"/>
          </a:xfrm>
        </p:spPr>
        <p:txBody>
          <a:bodyPr/>
          <a:lstStyle>
            <a:lvl1pPr>
              <a:defRPr sz="2500"/>
            </a:lvl1pPr>
            <a:lvl2pPr>
              <a:defRPr sz="2190"/>
            </a:lvl2pPr>
            <a:lvl3pPr>
              <a:defRPr sz="1875"/>
            </a:lvl3pPr>
            <a:lvl4pPr>
              <a:defRPr sz="1565"/>
            </a:lvl4pPr>
            <a:lvl5pPr>
              <a:defRPr sz="1565"/>
            </a:lvl5pPr>
            <a:lvl6pPr>
              <a:defRPr sz="1565"/>
            </a:lvl6pPr>
            <a:lvl7pPr>
              <a:defRPr sz="1565"/>
            </a:lvl7pPr>
            <a:lvl8pPr>
              <a:defRPr sz="1565"/>
            </a:lvl8pPr>
            <a:lvl9pPr>
              <a:defRPr sz="1565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6304" y="1607820"/>
            <a:ext cx="3073084" cy="2978685"/>
          </a:xfrm>
        </p:spPr>
        <p:txBody>
          <a:bodyPr/>
          <a:lstStyle>
            <a:lvl1pPr marL="0" indent="0">
              <a:buNone/>
              <a:defRPr sz="1250"/>
            </a:lvl1pPr>
            <a:lvl2pPr marL="357505" indent="0">
              <a:buNone/>
              <a:defRPr sz="1095"/>
            </a:lvl2pPr>
            <a:lvl3pPr marL="714375" indent="0">
              <a:buNone/>
              <a:defRPr sz="940"/>
            </a:lvl3pPr>
            <a:lvl4pPr marL="1071880" indent="0">
              <a:buNone/>
              <a:defRPr sz="780"/>
            </a:lvl4pPr>
            <a:lvl5pPr marL="1429385" indent="0">
              <a:buNone/>
              <a:defRPr sz="780"/>
            </a:lvl5pPr>
            <a:lvl6pPr marL="1786255" indent="0">
              <a:buNone/>
              <a:defRPr sz="780"/>
            </a:lvl6pPr>
            <a:lvl7pPr marL="2143760" indent="0">
              <a:buNone/>
              <a:defRPr sz="780"/>
            </a:lvl7pPr>
            <a:lvl8pPr marL="2501265" indent="0">
              <a:buNone/>
              <a:defRPr sz="780"/>
            </a:lvl8pPr>
            <a:lvl9pPr marL="2858135" indent="0">
              <a:buNone/>
              <a:defRPr sz="78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CC81A-D027-4A12-8E52-B5DDDC2B9315}" type="datetimeFigureOut">
              <a:rPr lang="zh-CN" altLang="en-US" smtClean="0"/>
              <a:pPr/>
              <a:t>2020/2/5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D0DC7-352A-4401-8624-A008792AD5A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6304" y="357293"/>
            <a:ext cx="3073084" cy="1250527"/>
          </a:xfrm>
        </p:spPr>
        <p:txBody>
          <a:bodyPr anchor="b"/>
          <a:lstStyle>
            <a:lvl1pPr>
              <a:defRPr sz="25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50715" y="771655"/>
            <a:ext cx="4823639" cy="3808648"/>
          </a:xfrm>
        </p:spPr>
        <p:txBody>
          <a:bodyPr anchor="t"/>
          <a:lstStyle>
            <a:lvl1pPr marL="0" indent="0">
              <a:buNone/>
              <a:defRPr sz="2500"/>
            </a:lvl1pPr>
            <a:lvl2pPr marL="357505" indent="0">
              <a:buNone/>
              <a:defRPr sz="2190"/>
            </a:lvl2pPr>
            <a:lvl3pPr marL="714375" indent="0">
              <a:buNone/>
              <a:defRPr sz="1875"/>
            </a:lvl3pPr>
            <a:lvl4pPr marL="1071880" indent="0">
              <a:buNone/>
              <a:defRPr sz="1565"/>
            </a:lvl4pPr>
            <a:lvl5pPr marL="1429385" indent="0">
              <a:buNone/>
              <a:defRPr sz="1565"/>
            </a:lvl5pPr>
            <a:lvl6pPr marL="1786255" indent="0">
              <a:buNone/>
              <a:defRPr sz="1565"/>
            </a:lvl6pPr>
            <a:lvl7pPr marL="2143760" indent="0">
              <a:buNone/>
              <a:defRPr sz="1565"/>
            </a:lvl7pPr>
            <a:lvl8pPr marL="2501265" indent="0">
              <a:buNone/>
              <a:defRPr sz="1565"/>
            </a:lvl8pPr>
            <a:lvl9pPr marL="2858135" indent="0">
              <a:buNone/>
              <a:defRPr sz="1565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6304" y="1607820"/>
            <a:ext cx="3073084" cy="2978685"/>
          </a:xfrm>
        </p:spPr>
        <p:txBody>
          <a:bodyPr/>
          <a:lstStyle>
            <a:lvl1pPr marL="0" indent="0">
              <a:buNone/>
              <a:defRPr sz="1250"/>
            </a:lvl1pPr>
            <a:lvl2pPr marL="357505" indent="0">
              <a:buNone/>
              <a:defRPr sz="1095"/>
            </a:lvl2pPr>
            <a:lvl3pPr marL="714375" indent="0">
              <a:buNone/>
              <a:defRPr sz="940"/>
            </a:lvl3pPr>
            <a:lvl4pPr marL="1071880" indent="0">
              <a:buNone/>
              <a:defRPr sz="780"/>
            </a:lvl4pPr>
            <a:lvl5pPr marL="1429385" indent="0">
              <a:buNone/>
              <a:defRPr sz="780"/>
            </a:lvl5pPr>
            <a:lvl6pPr marL="1786255" indent="0">
              <a:buNone/>
              <a:defRPr sz="780"/>
            </a:lvl6pPr>
            <a:lvl7pPr marL="2143760" indent="0">
              <a:buNone/>
              <a:defRPr sz="780"/>
            </a:lvl7pPr>
            <a:lvl8pPr marL="2501265" indent="0">
              <a:buNone/>
              <a:defRPr sz="780"/>
            </a:lvl8pPr>
            <a:lvl9pPr marL="2858135" indent="0">
              <a:buNone/>
              <a:defRPr sz="78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CC81A-D027-4A12-8E52-B5DDDC2B9315}" type="datetimeFigureOut">
              <a:rPr lang="zh-CN" altLang="en-US" smtClean="0"/>
              <a:pPr/>
              <a:t>2020/2/5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D0DC7-352A-4401-8624-A008792AD5A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5062" y="285339"/>
            <a:ext cx="8218051" cy="10359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5062" y="1426692"/>
            <a:ext cx="8218051" cy="34004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062" y="4967370"/>
            <a:ext cx="2143839" cy="285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5CC81A-D027-4A12-8E52-B5DDDC2B9315}" type="datetimeFigureOut">
              <a:rPr lang="zh-CN" altLang="en-US" smtClean="0"/>
              <a:pPr/>
              <a:t>2020/2/5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56208" y="4967370"/>
            <a:ext cx="3215759" cy="285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29274" y="4967370"/>
            <a:ext cx="2143839" cy="285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ED0DC7-352A-4401-8624-A008792AD5A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714375" rtl="0" eaLnBrk="1" latinLnBrk="0" hangingPunct="1">
        <a:lnSpc>
          <a:spcPct val="90000"/>
        </a:lnSpc>
        <a:spcBef>
          <a:spcPct val="0"/>
        </a:spcBef>
        <a:buNone/>
        <a:defRPr sz="34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8435" indent="-178435" algn="l" defTabSz="714375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190" kern="1200">
          <a:solidFill>
            <a:schemeClr val="tx1"/>
          </a:solidFill>
          <a:latin typeface="+mn-lt"/>
          <a:ea typeface="+mn-ea"/>
          <a:cs typeface="+mn-cs"/>
        </a:defRPr>
      </a:lvl1pPr>
      <a:lvl2pPr marL="535940" indent="-178435" algn="l" defTabSz="714375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2pPr>
      <a:lvl3pPr marL="893445" indent="-178435" algn="l" defTabSz="714375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sz="1565" kern="1200">
          <a:solidFill>
            <a:schemeClr val="tx1"/>
          </a:solidFill>
          <a:latin typeface="+mn-lt"/>
          <a:ea typeface="+mn-ea"/>
          <a:cs typeface="+mn-cs"/>
        </a:defRPr>
      </a:lvl3pPr>
      <a:lvl4pPr marL="1250315" indent="-178435" algn="l" defTabSz="714375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sz="1405" kern="1200">
          <a:solidFill>
            <a:schemeClr val="tx1"/>
          </a:solidFill>
          <a:latin typeface="+mn-lt"/>
          <a:ea typeface="+mn-ea"/>
          <a:cs typeface="+mn-cs"/>
        </a:defRPr>
      </a:lvl4pPr>
      <a:lvl5pPr marL="1607820" indent="-178435" algn="l" defTabSz="714375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sz="1405" kern="1200">
          <a:solidFill>
            <a:schemeClr val="tx1"/>
          </a:solidFill>
          <a:latin typeface="+mn-lt"/>
          <a:ea typeface="+mn-ea"/>
          <a:cs typeface="+mn-cs"/>
        </a:defRPr>
      </a:lvl5pPr>
      <a:lvl6pPr marL="1965325" indent="-178435" algn="l" defTabSz="714375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sz="1405" kern="1200">
          <a:solidFill>
            <a:schemeClr val="tx1"/>
          </a:solidFill>
          <a:latin typeface="+mn-lt"/>
          <a:ea typeface="+mn-ea"/>
          <a:cs typeface="+mn-cs"/>
        </a:defRPr>
      </a:lvl6pPr>
      <a:lvl7pPr marL="2322195" indent="-178435" algn="l" defTabSz="714375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sz="1405" kern="1200">
          <a:solidFill>
            <a:schemeClr val="tx1"/>
          </a:solidFill>
          <a:latin typeface="+mn-lt"/>
          <a:ea typeface="+mn-ea"/>
          <a:cs typeface="+mn-cs"/>
        </a:defRPr>
      </a:lvl7pPr>
      <a:lvl8pPr marL="2679700" indent="-178435" algn="l" defTabSz="714375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sz="1405" kern="1200">
          <a:solidFill>
            <a:schemeClr val="tx1"/>
          </a:solidFill>
          <a:latin typeface="+mn-lt"/>
          <a:ea typeface="+mn-ea"/>
          <a:cs typeface="+mn-cs"/>
        </a:defRPr>
      </a:lvl8pPr>
      <a:lvl9pPr marL="3037205" indent="-178435" algn="l" defTabSz="714375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sz="14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4375" rtl="0" eaLnBrk="1" latinLnBrk="0" hangingPunct="1">
        <a:defRPr sz="1405" kern="1200">
          <a:solidFill>
            <a:schemeClr val="tx1"/>
          </a:solidFill>
          <a:latin typeface="+mn-lt"/>
          <a:ea typeface="+mn-ea"/>
          <a:cs typeface="+mn-cs"/>
        </a:defRPr>
      </a:lvl1pPr>
      <a:lvl2pPr marL="357505" algn="l" defTabSz="714375" rtl="0" eaLnBrk="1" latinLnBrk="0" hangingPunct="1">
        <a:defRPr sz="1405" kern="1200">
          <a:solidFill>
            <a:schemeClr val="tx1"/>
          </a:solidFill>
          <a:latin typeface="+mn-lt"/>
          <a:ea typeface="+mn-ea"/>
          <a:cs typeface="+mn-cs"/>
        </a:defRPr>
      </a:lvl2pPr>
      <a:lvl3pPr marL="714375" algn="l" defTabSz="714375" rtl="0" eaLnBrk="1" latinLnBrk="0" hangingPunct="1">
        <a:defRPr sz="1405" kern="1200">
          <a:solidFill>
            <a:schemeClr val="tx1"/>
          </a:solidFill>
          <a:latin typeface="+mn-lt"/>
          <a:ea typeface="+mn-ea"/>
          <a:cs typeface="+mn-cs"/>
        </a:defRPr>
      </a:lvl3pPr>
      <a:lvl4pPr marL="1071880" algn="l" defTabSz="714375" rtl="0" eaLnBrk="1" latinLnBrk="0" hangingPunct="1">
        <a:defRPr sz="1405" kern="1200">
          <a:solidFill>
            <a:schemeClr val="tx1"/>
          </a:solidFill>
          <a:latin typeface="+mn-lt"/>
          <a:ea typeface="+mn-ea"/>
          <a:cs typeface="+mn-cs"/>
        </a:defRPr>
      </a:lvl4pPr>
      <a:lvl5pPr marL="1429385" algn="l" defTabSz="714375" rtl="0" eaLnBrk="1" latinLnBrk="0" hangingPunct="1">
        <a:defRPr sz="1405" kern="1200">
          <a:solidFill>
            <a:schemeClr val="tx1"/>
          </a:solidFill>
          <a:latin typeface="+mn-lt"/>
          <a:ea typeface="+mn-ea"/>
          <a:cs typeface="+mn-cs"/>
        </a:defRPr>
      </a:lvl5pPr>
      <a:lvl6pPr marL="1786255" algn="l" defTabSz="714375" rtl="0" eaLnBrk="1" latinLnBrk="0" hangingPunct="1">
        <a:defRPr sz="1405" kern="1200">
          <a:solidFill>
            <a:schemeClr val="tx1"/>
          </a:solidFill>
          <a:latin typeface="+mn-lt"/>
          <a:ea typeface="+mn-ea"/>
          <a:cs typeface="+mn-cs"/>
        </a:defRPr>
      </a:lvl6pPr>
      <a:lvl7pPr marL="2143760" algn="l" defTabSz="714375" rtl="0" eaLnBrk="1" latinLnBrk="0" hangingPunct="1">
        <a:defRPr sz="1405" kern="1200">
          <a:solidFill>
            <a:schemeClr val="tx1"/>
          </a:solidFill>
          <a:latin typeface="+mn-lt"/>
          <a:ea typeface="+mn-ea"/>
          <a:cs typeface="+mn-cs"/>
        </a:defRPr>
      </a:lvl7pPr>
      <a:lvl8pPr marL="2501265" algn="l" defTabSz="714375" rtl="0" eaLnBrk="1" latinLnBrk="0" hangingPunct="1">
        <a:defRPr sz="1405" kern="1200">
          <a:solidFill>
            <a:schemeClr val="tx1"/>
          </a:solidFill>
          <a:latin typeface="+mn-lt"/>
          <a:ea typeface="+mn-ea"/>
          <a:cs typeface="+mn-cs"/>
        </a:defRPr>
      </a:lvl8pPr>
      <a:lvl9pPr marL="2858135" algn="l" defTabSz="714375" rtl="0" eaLnBrk="1" latinLnBrk="0" hangingPunct="1">
        <a:defRPr sz="14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oleObject" Target="../embeddings/oleObject1.bin"/><Relationship Id="rId10" Type="http://schemas.openxmlformats.org/officeDocument/2006/relationships/image" Target="../media/image15.png"/><Relationship Id="rId4" Type="http://schemas.openxmlformats.org/officeDocument/2006/relationships/image" Target="../media/image5.jpeg"/><Relationship Id="rId9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4" b="55974"/>
          <a:stretch>
            <a:fillRect/>
          </a:stretch>
        </p:blipFill>
        <p:spPr>
          <a:xfrm>
            <a:off x="-1" y="0"/>
            <a:ext cx="9528175" cy="5359400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2301587" y="980030"/>
            <a:ext cx="5764530" cy="7835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zh-CN" altLang="en-US" sz="4500" b="1" spc="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微课名称</a:t>
            </a:r>
            <a:r>
              <a:rPr lang="zh-CN" altLang="en-US" sz="4500" b="1" spc="3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：热力环流</a:t>
            </a:r>
            <a:endParaRPr lang="zh-CN" altLang="en-US" sz="4500" b="1" spc="3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2932715" y="1860236"/>
            <a:ext cx="427279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2000" spc="226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学段</a:t>
            </a:r>
            <a:r>
              <a:rPr lang="zh-CN" altLang="en-US" sz="2000" spc="226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：高中</a:t>
            </a:r>
            <a:endParaRPr lang="zh-CN" altLang="en-US" sz="2000" spc="226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>
              <a:lnSpc>
                <a:spcPct val="150000"/>
              </a:lnSpc>
            </a:pPr>
            <a:r>
              <a:rPr lang="zh-CN" altLang="en-US" sz="2000" spc="226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学科</a:t>
            </a:r>
            <a:r>
              <a:rPr lang="zh-CN" altLang="en-US" sz="2000" spc="226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：地理</a:t>
            </a:r>
            <a:endParaRPr lang="en-US" altLang="zh-CN" sz="2000" spc="226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>
              <a:lnSpc>
                <a:spcPct val="150000"/>
              </a:lnSpc>
            </a:pPr>
            <a:r>
              <a:rPr lang="zh-CN" altLang="en-US" sz="2000" spc="226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年级：高二</a:t>
            </a:r>
            <a:endParaRPr lang="zh-CN" altLang="en-US" sz="2000" spc="226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spc="226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版本：</a:t>
            </a:r>
            <a:r>
              <a:rPr lang="zh-CN" altLang="en-US" sz="2000" spc="226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第一册第二章第一节</a:t>
            </a:r>
            <a:endParaRPr lang="zh-CN" altLang="en-US" sz="2000" spc="226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>
              <a:lnSpc>
                <a:spcPct val="150000"/>
              </a:lnSpc>
            </a:pPr>
            <a:r>
              <a:rPr lang="zh-CN" altLang="en-US" sz="2000" spc="226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单位</a:t>
            </a:r>
            <a:r>
              <a:rPr lang="zh-CN" altLang="en-US" sz="2000" spc="226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：北京市日坛中学</a:t>
            </a:r>
            <a:endParaRPr lang="en-US" altLang="zh-CN" sz="2000" spc="226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>
              <a:lnSpc>
                <a:spcPct val="150000"/>
              </a:lnSpc>
            </a:pPr>
            <a:r>
              <a:rPr lang="zh-CN" altLang="en-US" sz="2000" spc="226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作者：王艳杰</a:t>
            </a:r>
            <a:endParaRPr lang="en-US" altLang="zh-CN" sz="2000" spc="226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6" t="12045" r="31981" b="24572"/>
          <a:stretch>
            <a:fillRect/>
          </a:stretch>
        </p:blipFill>
        <p:spPr>
          <a:xfrm>
            <a:off x="6839435" y="3478013"/>
            <a:ext cx="1705221" cy="1517615"/>
          </a:xfrm>
          <a:prstGeom prst="rect">
            <a:avLst/>
          </a:prstGeom>
        </p:spPr>
      </p:pic>
      <p:pic>
        <p:nvPicPr>
          <p:cNvPr id="11" name="萨克斯 - 回家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6442491" y="6082564"/>
            <a:ext cx="457200" cy="457200"/>
          </a:xfrm>
          <a:prstGeom prst="rect">
            <a:avLst/>
          </a:prstGeom>
        </p:spPr>
      </p:pic>
      <p:sp>
        <p:nvSpPr>
          <p:cNvPr id="12" name="TextBox 65"/>
          <p:cNvSpPr txBox="1"/>
          <p:nvPr/>
        </p:nvSpPr>
        <p:spPr>
          <a:xfrm>
            <a:off x="5285045" y="6311164"/>
            <a:ext cx="579005" cy="2505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30" dirty="0"/>
              <a:t>延时符</a:t>
            </a:r>
          </a:p>
        </p:txBody>
      </p:sp>
      <p:pic>
        <p:nvPicPr>
          <p:cNvPr id="2" name="图片 1" descr="111 (2)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6855" y="199390"/>
            <a:ext cx="5489575" cy="683260"/>
          </a:xfrm>
          <a:prstGeom prst="rect">
            <a:avLst/>
          </a:prstGeom>
        </p:spPr>
      </p:pic>
    </p:spTree>
  </p:cSld>
  <p:clrMapOvr>
    <a:masterClrMapping/>
  </p:clrMapOvr>
  <p:transition spd="slow" advClick="0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 tmFilter="0,0; .5, 1; 1, 1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9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4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9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4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9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4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900"/>
                            </p:stCondLst>
                            <p:childTnLst>
                              <p:par>
                                <p:cTn id="4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4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4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组合 60"/>
          <p:cNvGrpSpPr/>
          <p:nvPr/>
        </p:nvGrpSpPr>
        <p:grpSpPr>
          <a:xfrm>
            <a:off x="3652752" y="338064"/>
            <a:ext cx="2823084" cy="438582"/>
            <a:chOff x="315682" y="569837"/>
            <a:chExt cx="3764111" cy="584774"/>
          </a:xfrm>
        </p:grpSpPr>
        <p:sp>
          <p:nvSpPr>
            <p:cNvPr id="62" name="Text Box 7"/>
            <p:cNvSpPr txBox="1">
              <a:spLocks noChangeArrowheads="1"/>
            </p:cNvSpPr>
            <p:nvPr/>
          </p:nvSpPr>
          <p:spPr bwMode="auto">
            <a:xfrm>
              <a:off x="2033934" y="807172"/>
              <a:ext cx="2045859" cy="27699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34290" tIns="17145" rIns="34290" bIns="17145">
              <a:spAutoFit/>
            </a:bodyPr>
            <a:lstStyle/>
            <a:p>
              <a:pPr algn="ctr" defTabSz="815975"/>
              <a:r>
                <a:rPr lang="en-CA" sz="1125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" panose="020B0606030504020204" pitchFamily="34" charset="0"/>
                </a:rPr>
                <a:t>TEACHING PROCESS </a:t>
              </a:r>
            </a:p>
          </p:txBody>
        </p:sp>
        <p:sp>
          <p:nvSpPr>
            <p:cNvPr id="63" name="矩形 62"/>
            <p:cNvSpPr/>
            <p:nvPr/>
          </p:nvSpPr>
          <p:spPr>
            <a:xfrm>
              <a:off x="315682" y="569837"/>
              <a:ext cx="1785105" cy="58477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815975"/>
              <a:r>
                <a:rPr lang="zh-CN" altLang="en-US" sz="225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Open Sans" panose="020B0606030504020204" pitchFamily="34" charset="0"/>
                </a:rPr>
                <a:t>教学过程</a:t>
              </a:r>
              <a:endParaRPr lang="en-CA" altLang="zh-CN" sz="2250" b="1" dirty="0"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endParaRPr>
            </a:p>
          </p:txBody>
        </p:sp>
      </p:grpSp>
      <p:sp>
        <p:nvSpPr>
          <p:cNvPr id="64" name="Triangle 201"/>
          <p:cNvSpPr/>
          <p:nvPr/>
        </p:nvSpPr>
        <p:spPr>
          <a:xfrm rot="10800000">
            <a:off x="4446949" y="-6350"/>
            <a:ext cx="682640" cy="227383"/>
          </a:xfrm>
          <a:prstGeom prst="triangle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60">
              <a:solidFill>
                <a:schemeClr val="tx1"/>
              </a:solidFill>
            </a:endParaRPr>
          </a:p>
        </p:txBody>
      </p:sp>
      <p:cxnSp>
        <p:nvCxnSpPr>
          <p:cNvPr id="65" name="Straight Connector 200"/>
          <p:cNvCxnSpPr/>
          <p:nvPr/>
        </p:nvCxnSpPr>
        <p:spPr>
          <a:xfrm>
            <a:off x="4388438" y="879015"/>
            <a:ext cx="788753" cy="0"/>
          </a:xfrm>
          <a:prstGeom prst="line">
            <a:avLst/>
          </a:prstGeom>
          <a:ln>
            <a:solidFill>
              <a:srgbClr val="67BC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03910" y="1251754"/>
            <a:ext cx="9206345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anose="02020603050405020304" pitchFamily="18" charset="0"/>
              </a:rPr>
              <a:t>3</a:t>
            </a:r>
            <a:r>
              <a:rPr kumimoji="0" lang="zh-CN" alt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anose="02020603050405020304" pitchFamily="18" charset="0"/>
              </a:rPr>
              <a:t>．</a:t>
            </a:r>
            <a:r>
              <a:rPr kumimoji="0" lang="zh-CN" alt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楷体" panose="02010609060101010101" pitchFamily="49" charset="-122"/>
              </a:rPr>
              <a:t>某地理研究小组于夏季某天对当地一个山谷进行野外考察，他们发现谷地中有一小镇，镇上有利用当地矿产资源发展起来的中型水泥厂。下图为根据考察资料绘制的“等压面、等温面及气流运动示意图”（箭头表示空气流动方向）。</a:t>
            </a:r>
            <a:r>
              <a:rPr kumimoji="0" lang="zh-CN" alt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宋体" panose="02010600030101010101" pitchFamily="2" charset="-122"/>
              </a:rPr>
              <a:t>读图</a:t>
            </a:r>
            <a:r>
              <a:rPr kumimoji="0" lang="en-US" altLang="zh-CN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宋体" panose="02010600030101010101" pitchFamily="2" charset="-122"/>
              </a:rPr>
              <a:t>4</a:t>
            </a:r>
            <a:r>
              <a:rPr kumimoji="0" lang="zh-CN" alt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宋体" panose="02010600030101010101" pitchFamily="2" charset="-122"/>
              </a:rPr>
              <a:t>完成下列（</a:t>
            </a:r>
            <a:r>
              <a:rPr kumimoji="0" lang="en-US" altLang="zh-CN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宋体" panose="02010600030101010101" pitchFamily="2" charset="-122"/>
              </a:rPr>
              <a:t>1</a:t>
            </a:r>
            <a:r>
              <a:rPr kumimoji="0" lang="zh-CN" alt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宋体" panose="02010600030101010101" pitchFamily="2" charset="-122"/>
              </a:rPr>
              <a:t>）（</a:t>
            </a:r>
            <a:r>
              <a:rPr kumimoji="0" lang="en-US" altLang="zh-CN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宋体" panose="02010600030101010101" pitchFamily="2" charset="-122"/>
              </a:rPr>
              <a:t>2</a:t>
            </a:r>
            <a:r>
              <a:rPr kumimoji="0" lang="zh-CN" alt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宋体" panose="02010600030101010101" pitchFamily="2" charset="-122"/>
              </a:rPr>
              <a:t>）题。</a:t>
            </a:r>
            <a:endParaRPr kumimoji="0" lang="zh-CN" alt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</a:endParaRPr>
          </a:p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anose="02020603050405020304" pitchFamily="18" charset="0"/>
              </a:rPr>
              <a:t>                               </a:t>
            </a:r>
            <a:endParaRPr kumimoji="0" lang="zh-CN" alt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</a:endParaRPr>
          </a:p>
        </p:txBody>
      </p:sp>
      <p:grpSp>
        <p:nvGrpSpPr>
          <p:cNvPr id="8" name="Group 1"/>
          <p:cNvGrpSpPr>
            <a:grpSpLocks/>
          </p:cNvGrpSpPr>
          <p:nvPr/>
        </p:nvGrpSpPr>
        <p:grpSpPr bwMode="auto">
          <a:xfrm>
            <a:off x="3275282" y="2085242"/>
            <a:ext cx="2730664" cy="1836738"/>
            <a:chOff x="720" y="11748"/>
            <a:chExt cx="3690" cy="2892"/>
          </a:xfrm>
        </p:grpSpPr>
        <p:sp>
          <p:nvSpPr>
            <p:cNvPr id="9" name="Text Box 3"/>
            <p:cNvSpPr txBox="1">
              <a:spLocks noChangeArrowheads="1"/>
            </p:cNvSpPr>
            <p:nvPr/>
          </p:nvSpPr>
          <p:spPr bwMode="auto">
            <a:xfrm>
              <a:off x="2145" y="14190"/>
              <a:ext cx="705" cy="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16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图</a:t>
              </a:r>
              <a:r>
                <a:rPr kumimoji="0" lang="en-US" altLang="zh-CN" sz="16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4</a:t>
              </a:r>
              <a:endParaRPr kumimoji="0" lang="en-US" altLang="zh-CN" sz="1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pic>
          <p:nvPicPr>
            <p:cNvPr id="6146" name="图片 100002" descr="figure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" y="11748"/>
              <a:ext cx="3690" cy="25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197067" y="3297297"/>
            <a:ext cx="8499764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636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636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2636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36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2636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tabLst>
                <a:tab pos="2636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tabLst>
                <a:tab pos="2636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tabLst>
                <a:tab pos="2636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36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l"/>
              </a:tabLst>
            </a:pPr>
            <a:endParaRPr kumimoji="0" lang="en-US" altLang="zh-CN" sz="1600" i="0" u="none" strike="noStrike" cap="none" normalizeH="0" baseline="0" dirty="0" smtClean="0">
              <a:ln>
                <a:noFill/>
              </a:ln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l"/>
              </a:tabLst>
            </a:pPr>
            <a:r>
              <a:rPr kumimoji="0" lang="en-US" altLang="zh-CN" sz="160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</a:t>
            </a:r>
            <a:endParaRPr kumimoji="0" lang="en-US" altLang="zh-CN" sz="1600" i="0" u="none" strike="noStrike" cap="none" normalizeH="0" baseline="0" dirty="0" smtClean="0">
              <a:ln>
                <a:noFill/>
              </a:ln>
              <a:effectLst/>
            </a:endParaRPr>
          </a:p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l"/>
              </a:tabLst>
            </a:pPr>
            <a:r>
              <a:rPr kumimoji="0" lang="zh-CN" altLang="en-US" sz="160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kumimoji="0" lang="en-US" altLang="zh-CN" sz="160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kumimoji="0" lang="zh-CN" altLang="en-US" sz="160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）</a:t>
            </a:r>
            <a:r>
              <a:rPr kumimoji="0" lang="zh-CN" altLang="en-US" sz="160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下列时段中，图示气流运动最强烈的是</a:t>
            </a:r>
            <a:endParaRPr kumimoji="0" lang="zh-CN" altLang="en-US" sz="1600" i="0" u="none" strike="noStrike" cap="none" normalizeH="0" baseline="0" dirty="0" smtClean="0">
              <a:ln>
                <a:noFill/>
              </a:ln>
              <a:effectLst/>
            </a:endParaRPr>
          </a:p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l"/>
              </a:tabLst>
            </a:pPr>
            <a:r>
              <a:rPr kumimoji="0" lang="en-US" altLang="zh-CN" sz="160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</a:t>
            </a:r>
            <a:r>
              <a:rPr kumimoji="0" lang="zh-CN" altLang="en-US" sz="160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．</a:t>
            </a:r>
            <a:r>
              <a:rPr kumimoji="0" lang="en-US" altLang="zh-CN" sz="160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4-7</a:t>
            </a:r>
            <a:r>
              <a:rPr kumimoji="0" lang="zh-CN" altLang="en-US" sz="160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时         </a:t>
            </a:r>
            <a:r>
              <a:rPr kumimoji="0" lang="en-US" altLang="zh-CN" sz="160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B</a:t>
            </a:r>
            <a:r>
              <a:rPr kumimoji="0" lang="zh-CN" altLang="en-US" sz="160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．</a:t>
            </a:r>
            <a:r>
              <a:rPr kumimoji="0" lang="en-US" altLang="zh-CN" sz="160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8-11</a:t>
            </a:r>
            <a:r>
              <a:rPr kumimoji="0" lang="zh-CN" altLang="en-US" sz="160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时         </a:t>
            </a:r>
            <a:r>
              <a:rPr kumimoji="0" lang="en-US" altLang="zh-CN" sz="160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</a:t>
            </a:r>
            <a:r>
              <a:rPr kumimoji="0" lang="zh-CN" altLang="en-US" sz="160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．</a:t>
            </a:r>
            <a:r>
              <a:rPr kumimoji="0" lang="en-US" altLang="zh-CN" sz="160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14-17</a:t>
            </a:r>
            <a:r>
              <a:rPr kumimoji="0" lang="zh-CN" altLang="en-US" sz="160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时         </a:t>
            </a:r>
            <a:r>
              <a:rPr kumimoji="0" lang="en-US" altLang="zh-CN" sz="160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D</a:t>
            </a:r>
            <a:r>
              <a:rPr kumimoji="0" lang="zh-CN" altLang="en-US" sz="160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．</a:t>
            </a:r>
            <a:r>
              <a:rPr kumimoji="0" lang="en-US" altLang="zh-CN" sz="160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21-24</a:t>
            </a:r>
            <a:r>
              <a:rPr kumimoji="0" lang="zh-CN" altLang="en-US" sz="160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时</a:t>
            </a:r>
            <a:endParaRPr kumimoji="0" lang="zh-CN" altLang="en-US" sz="1600" i="0" u="none" strike="noStrike" cap="none" normalizeH="0" baseline="0" dirty="0" smtClean="0">
              <a:ln>
                <a:noFill/>
              </a:ln>
              <a:effectLst/>
            </a:endParaRPr>
          </a:p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l"/>
              </a:tabLst>
            </a:pPr>
            <a:r>
              <a:rPr kumimoji="0" lang="zh-CN" altLang="en-US" sz="160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kumimoji="0" lang="en-US" altLang="zh-CN" sz="160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kumimoji="0" lang="zh-CN" altLang="en-US" sz="160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）</a:t>
            </a:r>
            <a:r>
              <a:rPr kumimoji="0" lang="zh-CN" altLang="en-US" sz="160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研究小组通过调研认为该地不宜布局水泥厂，其理由是</a:t>
            </a:r>
            <a:endParaRPr kumimoji="0" lang="zh-CN" altLang="en-US" sz="1600" i="0" u="none" strike="noStrike" cap="none" normalizeH="0" baseline="0" dirty="0" smtClean="0">
              <a:ln>
                <a:noFill/>
              </a:ln>
              <a:effectLst/>
            </a:endParaRPr>
          </a:p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l"/>
              </a:tabLst>
            </a:pPr>
            <a:r>
              <a:rPr kumimoji="0" lang="zh-CN" altLang="en-US" sz="160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①采矿破坏植被，易造成水土流失     ②谷地水泥厂排放有害废气易堆积 </a:t>
            </a:r>
            <a:endParaRPr kumimoji="0" lang="zh-CN" altLang="en-US" sz="1600" i="0" u="none" strike="noStrike" cap="none" normalizeH="0" baseline="0" dirty="0" smtClean="0">
              <a:ln>
                <a:noFill/>
              </a:ln>
              <a:effectLst/>
            </a:endParaRPr>
          </a:p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l"/>
              </a:tabLst>
            </a:pPr>
            <a:r>
              <a:rPr kumimoji="0" lang="zh-CN" altLang="en-US" sz="160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③小城镇劳动力短缺，市场需求小     ④水泥厂为传统产业，经济效率低</a:t>
            </a:r>
            <a:endParaRPr kumimoji="0" lang="zh-CN" altLang="en-US" sz="1600" i="0" u="none" strike="noStrike" cap="none" normalizeH="0" baseline="0" dirty="0" smtClean="0">
              <a:ln>
                <a:noFill/>
              </a:ln>
              <a:effectLst/>
            </a:endParaRPr>
          </a:p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l"/>
              </a:tabLst>
            </a:pPr>
            <a:r>
              <a:rPr kumimoji="0" lang="en-US" altLang="zh-CN" sz="160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</a:t>
            </a:r>
            <a:r>
              <a:rPr kumimoji="0" lang="zh-CN" altLang="en-US" sz="160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．</a:t>
            </a:r>
            <a:r>
              <a:rPr kumimoji="0" lang="zh-CN" altLang="en-US" sz="160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①②          </a:t>
            </a:r>
            <a:r>
              <a:rPr kumimoji="0" lang="en-US" altLang="zh-CN" sz="160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B</a:t>
            </a:r>
            <a:r>
              <a:rPr kumimoji="0" lang="zh-CN" altLang="en-US" sz="160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．</a:t>
            </a:r>
            <a:r>
              <a:rPr kumimoji="0" lang="zh-CN" altLang="en-US" sz="160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③④            </a:t>
            </a:r>
            <a:r>
              <a:rPr kumimoji="0" lang="en-US" altLang="zh-CN" sz="160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</a:t>
            </a:r>
            <a:r>
              <a:rPr kumimoji="0" lang="zh-CN" altLang="en-US" sz="160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．</a:t>
            </a:r>
            <a:r>
              <a:rPr kumimoji="0" lang="zh-CN" altLang="en-US" sz="160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①④               </a:t>
            </a:r>
            <a:r>
              <a:rPr kumimoji="0" lang="en-US" altLang="zh-CN" sz="160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D</a:t>
            </a:r>
            <a:r>
              <a:rPr kumimoji="0" lang="zh-CN" altLang="en-US" sz="160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．</a:t>
            </a:r>
            <a:r>
              <a:rPr kumimoji="0" lang="zh-CN" altLang="en-US" sz="160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②③</a:t>
            </a:r>
            <a:endParaRPr kumimoji="0" lang="zh-CN" altLang="en-US" sz="1600" i="0" u="none" strike="noStrike" cap="none" normalizeH="0" baseline="0" dirty="0" smtClean="0">
              <a:ln>
                <a:noFill/>
              </a:ln>
              <a:effectLst/>
            </a:endParaRPr>
          </a:p>
        </p:txBody>
      </p:sp>
      <p:sp>
        <p:nvSpPr>
          <p:cNvPr id="20" name="TextBox 5"/>
          <p:cNvSpPr txBox="1"/>
          <p:nvPr/>
        </p:nvSpPr>
        <p:spPr>
          <a:xfrm>
            <a:off x="319111" y="833240"/>
            <a:ext cx="3488455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zh-CN" altLang="zh-CN" sz="2000" b="1" dirty="0"/>
              <a:t>拓展题</a:t>
            </a:r>
            <a:r>
              <a:rPr lang="zh-CN" altLang="zh-CN" sz="2000" b="1" dirty="0" smtClean="0"/>
              <a:t>提升</a:t>
            </a:r>
            <a:r>
              <a:rPr lang="en-US" altLang="zh-CN" sz="2000" b="1" dirty="0" smtClean="0"/>
              <a:t>——</a:t>
            </a:r>
            <a:r>
              <a:rPr lang="zh-CN" altLang="en-US" sz="2000" b="1" dirty="0" smtClean="0"/>
              <a:t>分析思路构建</a:t>
            </a:r>
            <a:endParaRPr lang="en-US" altLang="zh-CN" sz="2000" b="1" dirty="0">
              <a:latin typeface="微软雅黑" panose="020B0503020204020204" pitchFamily="34" charset="-122"/>
            </a:endParaRPr>
          </a:p>
        </p:txBody>
      </p:sp>
      <p:cxnSp>
        <p:nvCxnSpPr>
          <p:cNvPr id="21" name="直接连接符 20"/>
          <p:cNvCxnSpPr/>
          <p:nvPr/>
        </p:nvCxnSpPr>
        <p:spPr>
          <a:xfrm flipH="1" flipV="1">
            <a:off x="211776" y="1215318"/>
            <a:ext cx="3595790" cy="18032"/>
          </a:xfrm>
          <a:prstGeom prst="line">
            <a:avLst/>
          </a:prstGeom>
          <a:ln>
            <a:solidFill>
              <a:schemeClr val="bg2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/>
          <p:cNvSpPr/>
          <p:nvPr/>
        </p:nvSpPr>
        <p:spPr>
          <a:xfrm>
            <a:off x="6289808" y="2328972"/>
            <a:ext cx="279435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1600" b="1" dirty="0">
                <a:solidFill>
                  <a:srgbClr val="FF0000"/>
                </a:solidFill>
                <a:cs typeface="Times New Roman" panose="02020603050405020304" pitchFamily="18" charset="0"/>
              </a:rPr>
              <a:t>近地面等压面向上弯曲，气压高，气流下沉，近地面吹谷风；高空等温面向下弯曲，山谷高空气温低于山顶，山顶气温高，气流上升。</a:t>
            </a:r>
            <a:endParaRPr lang="zh-CN" altLang="en-US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9612827"/>
      </p:ext>
    </p:extLst>
  </p:cSld>
  <p:clrMapOvr>
    <a:masterClrMapping/>
  </p:clrMapOvr>
  <p:transition spd="med" advClick="0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7" grpId="0"/>
      <p:bldP spid="10" grpId="0"/>
      <p:bldP spid="2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组合 60"/>
          <p:cNvGrpSpPr/>
          <p:nvPr/>
        </p:nvGrpSpPr>
        <p:grpSpPr>
          <a:xfrm>
            <a:off x="3652752" y="338064"/>
            <a:ext cx="2823084" cy="438582"/>
            <a:chOff x="315682" y="569837"/>
            <a:chExt cx="3764111" cy="584774"/>
          </a:xfrm>
        </p:grpSpPr>
        <p:sp>
          <p:nvSpPr>
            <p:cNvPr id="62" name="Text Box 7"/>
            <p:cNvSpPr txBox="1">
              <a:spLocks noChangeArrowheads="1"/>
            </p:cNvSpPr>
            <p:nvPr/>
          </p:nvSpPr>
          <p:spPr bwMode="auto">
            <a:xfrm>
              <a:off x="2033934" y="807172"/>
              <a:ext cx="2045859" cy="27699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34290" tIns="17145" rIns="34290" bIns="17145">
              <a:spAutoFit/>
            </a:bodyPr>
            <a:lstStyle/>
            <a:p>
              <a:pPr algn="ctr" defTabSz="815975"/>
              <a:r>
                <a:rPr lang="en-CA" sz="1125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" panose="020B0606030504020204" pitchFamily="34" charset="0"/>
                </a:rPr>
                <a:t>TEACHING PROCESS </a:t>
              </a:r>
            </a:p>
          </p:txBody>
        </p:sp>
        <p:sp>
          <p:nvSpPr>
            <p:cNvPr id="63" name="矩形 62"/>
            <p:cNvSpPr/>
            <p:nvPr/>
          </p:nvSpPr>
          <p:spPr>
            <a:xfrm>
              <a:off x="315682" y="569837"/>
              <a:ext cx="1785105" cy="58477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815975"/>
              <a:r>
                <a:rPr lang="zh-CN" altLang="en-US" sz="225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Open Sans" panose="020B0606030504020204" pitchFamily="34" charset="0"/>
                </a:rPr>
                <a:t>教学过程</a:t>
              </a:r>
              <a:endParaRPr lang="en-CA" altLang="zh-CN" sz="2250" b="1" dirty="0"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endParaRPr>
            </a:p>
          </p:txBody>
        </p:sp>
      </p:grpSp>
      <p:sp>
        <p:nvSpPr>
          <p:cNvPr id="64" name="Triangle 201"/>
          <p:cNvSpPr/>
          <p:nvPr/>
        </p:nvSpPr>
        <p:spPr>
          <a:xfrm rot="10800000">
            <a:off x="4446949" y="-6350"/>
            <a:ext cx="682640" cy="227383"/>
          </a:xfrm>
          <a:prstGeom prst="triangle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60">
              <a:solidFill>
                <a:schemeClr val="tx1"/>
              </a:solidFill>
            </a:endParaRPr>
          </a:p>
        </p:txBody>
      </p:sp>
      <p:cxnSp>
        <p:nvCxnSpPr>
          <p:cNvPr id="65" name="Straight Connector 200"/>
          <p:cNvCxnSpPr/>
          <p:nvPr/>
        </p:nvCxnSpPr>
        <p:spPr>
          <a:xfrm>
            <a:off x="4388438" y="879015"/>
            <a:ext cx="788753" cy="0"/>
          </a:xfrm>
          <a:prstGeom prst="line">
            <a:avLst/>
          </a:prstGeom>
          <a:ln>
            <a:solidFill>
              <a:srgbClr val="67BC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"/>
          <p:cNvSpPr txBox="1"/>
          <p:nvPr/>
        </p:nvSpPr>
        <p:spPr>
          <a:xfrm>
            <a:off x="738192" y="879015"/>
            <a:ext cx="1475084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zh-CN" altLang="zh-CN" sz="2000" b="1" dirty="0"/>
              <a:t>高考题对接</a:t>
            </a:r>
            <a:endParaRPr lang="en-US" altLang="zh-CN" sz="2000" b="1" dirty="0">
              <a:latin typeface="微软雅黑" panose="020B0503020204020204" pitchFamily="34" charset="-122"/>
            </a:endParaRPr>
          </a:p>
        </p:txBody>
      </p:sp>
      <p:cxnSp>
        <p:nvCxnSpPr>
          <p:cNvPr id="68" name="直接连接符 67"/>
          <p:cNvCxnSpPr/>
          <p:nvPr/>
        </p:nvCxnSpPr>
        <p:spPr>
          <a:xfrm flipH="1">
            <a:off x="658586" y="1288053"/>
            <a:ext cx="1689759" cy="0"/>
          </a:xfrm>
          <a:prstGeom prst="line">
            <a:avLst/>
          </a:prstGeom>
          <a:ln>
            <a:solidFill>
              <a:schemeClr val="bg2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11243" y="1356250"/>
            <a:ext cx="9143142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1.</a:t>
            </a:r>
            <a:r>
              <a:rPr kumimoji="0" lang="zh-CN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图</a:t>
            </a:r>
            <a:r>
              <a:rPr kumimoji="0" lang="en-US" altLang="zh-CN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5</a:t>
            </a:r>
            <a:r>
              <a:rPr kumimoji="0" lang="zh-CN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为某地近地面垂直方向气温、气压分布示意图（图中虚线为等温线、实线为等压线）。完成下列（</a:t>
            </a:r>
            <a:r>
              <a:rPr kumimoji="0" lang="en-US" altLang="zh-CN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1</a:t>
            </a:r>
            <a:r>
              <a:rPr kumimoji="0" lang="zh-CN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）（</a:t>
            </a:r>
            <a:r>
              <a:rPr kumimoji="0" lang="en-US" altLang="zh-CN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2</a:t>
            </a:r>
            <a:r>
              <a:rPr kumimoji="0" lang="zh-CN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）题。（</a:t>
            </a:r>
            <a:r>
              <a:rPr kumimoji="0" lang="en-US" altLang="zh-CN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2019</a:t>
            </a:r>
            <a:r>
              <a:rPr kumimoji="0" lang="zh-CN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年</a:t>
            </a:r>
            <a:r>
              <a:rPr kumimoji="0" lang="en-US" altLang="zh-CN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4</a:t>
            </a:r>
            <a:r>
              <a:rPr kumimoji="0" lang="zh-CN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月浙江高考地理）</a:t>
            </a:r>
            <a:endParaRPr kumimoji="0" lang="zh-CN" alt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                              </a:t>
            </a:r>
            <a:endParaRPr kumimoji="0" lang="zh-CN" alt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3" name="Group 1"/>
          <p:cNvGrpSpPr>
            <a:grpSpLocks/>
          </p:cNvGrpSpPr>
          <p:nvPr/>
        </p:nvGrpSpPr>
        <p:grpSpPr bwMode="auto">
          <a:xfrm>
            <a:off x="3447531" y="2007280"/>
            <a:ext cx="1682058" cy="1592263"/>
            <a:chOff x="4290" y="8248"/>
            <a:chExt cx="1815" cy="2507"/>
          </a:xfrm>
        </p:grpSpPr>
        <p:pic>
          <p:nvPicPr>
            <p:cNvPr id="8195" name="图片 10000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90" y="8248"/>
              <a:ext cx="1815" cy="21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 Box 2"/>
            <p:cNvSpPr txBox="1">
              <a:spLocks noChangeArrowheads="1"/>
            </p:cNvSpPr>
            <p:nvPr/>
          </p:nvSpPr>
          <p:spPr bwMode="auto">
            <a:xfrm>
              <a:off x="4755" y="10260"/>
              <a:ext cx="780" cy="4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图</a:t>
              </a:r>
              <a:r>
                <a:rPr kumimoji="0" lang="en-US" altLang="zh-CN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5</a:t>
              </a:r>
              <a:endParaRPr kumimoji="0" lang="en-US" altLang="zh-CN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51353" y="3161821"/>
            <a:ext cx="8674169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505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505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2505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2505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2505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tabLst>
                <a:tab pos="2505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tabLst>
                <a:tab pos="2505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tabLst>
                <a:tab pos="2505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tabLst>
                <a:tab pos="2505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505075" algn="l"/>
              </a:tabLst>
            </a:pPr>
            <a:endParaRPr kumimoji="0" lang="en-US" altLang="zh-CN" sz="1800" b="0" i="0" u="none" strike="noStrike" cap="none" normalizeH="0" baseline="0" dirty="0" smtClean="0">
              <a:ln>
                <a:noFill/>
              </a:ln>
              <a:effectLst/>
              <a:latin typeface="Times New Roman" panose="02020603050405020304" pitchFamily="18" charset="0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505075" algn="l"/>
              </a:tabLst>
            </a:pPr>
            <a:r>
              <a:rPr kumimoji="0" lang="en-US" altLang="zh-CN" sz="18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        </a:t>
            </a:r>
            <a:endParaRPr kumimoji="0" lang="en-US" altLang="zh-CN" sz="1800" b="0" i="0" u="none" strike="noStrike" cap="none" normalizeH="0" baseline="0" dirty="0" smtClean="0">
              <a:ln>
                <a:noFill/>
              </a:ln>
              <a:effectLst/>
            </a:endParaRPr>
          </a:p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505075" algn="l"/>
              </a:tabLst>
            </a:pPr>
            <a:r>
              <a:rPr kumimoji="0" lang="zh-CN" altLang="en-US" sz="18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kumimoji="0" lang="en-US" altLang="zh-CN" sz="18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kumimoji="0" lang="zh-CN" altLang="en-US" sz="18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）</a:t>
            </a:r>
            <a:r>
              <a:rPr kumimoji="0" lang="zh-CN" altLang="en-US" sz="18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若该地位于我国西北沙漠地区</a:t>
            </a:r>
            <a:r>
              <a:rPr kumimoji="0" lang="en-US" altLang="zh-CN" sz="18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,</a:t>
            </a:r>
            <a:r>
              <a:rPr kumimoji="0" lang="zh-CN" altLang="en-US" sz="18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则其成因和空气垂直运动正确的是</a:t>
            </a:r>
            <a:endParaRPr kumimoji="0" lang="zh-CN" altLang="en-US" sz="1800" b="0" i="0" u="none" strike="noStrike" cap="none" normalizeH="0" baseline="0" dirty="0" smtClean="0">
              <a:ln>
                <a:noFill/>
              </a:ln>
              <a:effectLst/>
            </a:endParaRPr>
          </a:p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505075" algn="l"/>
              </a:tabLst>
            </a:pPr>
            <a:r>
              <a:rPr kumimoji="0" lang="en-US" altLang="zh-CN" sz="18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</a:t>
            </a:r>
            <a:r>
              <a:rPr kumimoji="0" lang="zh-CN" altLang="en-US" sz="18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．</a:t>
            </a:r>
            <a:r>
              <a:rPr kumimoji="0" lang="zh-CN" altLang="en-US" sz="18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动力   辐合上升    </a:t>
            </a:r>
            <a:r>
              <a:rPr kumimoji="0" lang="en-US" altLang="zh-CN" sz="18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B</a:t>
            </a:r>
            <a:r>
              <a:rPr kumimoji="0" lang="zh-CN" altLang="en-US" sz="18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．</a:t>
            </a:r>
            <a:r>
              <a:rPr kumimoji="0" lang="zh-CN" altLang="en-US" sz="18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热力   辐合上升    </a:t>
            </a:r>
            <a:r>
              <a:rPr kumimoji="0" lang="en-US" altLang="zh-CN" sz="18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</a:t>
            </a:r>
            <a:r>
              <a:rPr kumimoji="0" lang="zh-CN" altLang="en-US" sz="18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．</a:t>
            </a:r>
            <a:r>
              <a:rPr kumimoji="0" lang="zh-CN" altLang="en-US" sz="18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动力   下沉辅散    </a:t>
            </a:r>
            <a:r>
              <a:rPr kumimoji="0" lang="en-US" altLang="zh-CN" sz="18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D</a:t>
            </a:r>
            <a:r>
              <a:rPr kumimoji="0" lang="zh-CN" altLang="en-US" sz="18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．</a:t>
            </a:r>
            <a:r>
              <a:rPr kumimoji="0" lang="zh-CN" altLang="en-US" sz="18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热力   下沉辐散</a:t>
            </a:r>
            <a:endParaRPr kumimoji="0" lang="zh-CN" altLang="en-US" sz="1800" b="0" i="0" u="none" strike="noStrike" cap="none" normalizeH="0" baseline="0" dirty="0" smtClean="0">
              <a:ln>
                <a:noFill/>
              </a:ln>
              <a:effectLst/>
            </a:endParaRPr>
          </a:p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505075" algn="l"/>
              </a:tabLst>
            </a:pPr>
            <a:r>
              <a:rPr kumimoji="0" lang="zh-CN" altLang="en-US" sz="18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kumimoji="0" lang="en-US" altLang="zh-CN" sz="18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kumimoji="0" lang="zh-CN" altLang="en-US" sz="18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）</a:t>
            </a:r>
            <a:r>
              <a:rPr kumimoji="0" lang="zh-CN" altLang="en-US" sz="18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易形成这种大气物理状况的是</a:t>
            </a:r>
            <a:endParaRPr kumimoji="0" lang="zh-CN" altLang="en-US" sz="1800" b="0" i="0" u="none" strike="noStrike" cap="none" normalizeH="0" baseline="0" dirty="0" smtClean="0">
              <a:ln>
                <a:noFill/>
              </a:ln>
              <a:effectLst/>
            </a:endParaRPr>
          </a:p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505075" algn="l"/>
              </a:tabLst>
            </a:pPr>
            <a:r>
              <a:rPr kumimoji="0" lang="en-US" altLang="zh-CN" sz="18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</a:t>
            </a:r>
            <a:r>
              <a:rPr kumimoji="0" lang="zh-CN" altLang="en-US" sz="18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．</a:t>
            </a:r>
            <a:r>
              <a:rPr kumimoji="0" lang="zh-CN" altLang="en-US" sz="18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夏季白天的内陆湖面    </a:t>
            </a:r>
            <a:r>
              <a:rPr kumimoji="0" lang="en-US" altLang="zh-CN" sz="18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B</a:t>
            </a:r>
            <a:r>
              <a:rPr kumimoji="0" lang="zh-CN" altLang="en-US" sz="18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．</a:t>
            </a:r>
            <a:r>
              <a:rPr kumimoji="0" lang="zh-CN" altLang="en-US" sz="18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冬季晴朗夜晚的谷底</a:t>
            </a:r>
            <a:endParaRPr kumimoji="0" lang="zh-CN" altLang="en-US" sz="1800" b="0" i="0" u="none" strike="noStrike" cap="none" normalizeH="0" baseline="0" dirty="0" smtClean="0">
              <a:ln>
                <a:noFill/>
              </a:ln>
              <a:effectLst/>
            </a:endParaRPr>
          </a:p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505075" algn="l"/>
              </a:tabLst>
            </a:pPr>
            <a:r>
              <a:rPr kumimoji="0" lang="en-US" altLang="zh-CN" sz="18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</a:t>
            </a:r>
            <a:r>
              <a:rPr kumimoji="0" lang="zh-CN" altLang="en-US" sz="18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．</a:t>
            </a:r>
            <a:r>
              <a:rPr kumimoji="0" lang="zh-CN" altLang="en-US" sz="18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夏季晴朗白天的郊区    </a:t>
            </a:r>
            <a:r>
              <a:rPr kumimoji="0" lang="en-US" altLang="zh-CN" sz="18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D</a:t>
            </a:r>
            <a:r>
              <a:rPr kumimoji="0" lang="zh-CN" altLang="en-US" sz="18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．</a:t>
            </a:r>
            <a:r>
              <a:rPr kumimoji="0" lang="zh-CN" altLang="en-US" sz="18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冬季暖流流经的海面</a:t>
            </a:r>
            <a:endParaRPr kumimoji="0" lang="zh-CN" altLang="en-US" sz="1800" b="0" i="0" u="none" strike="noStrike" cap="none" normalizeH="0" baseline="0" dirty="0" smtClean="0">
              <a:ln>
                <a:noFill/>
              </a:ln>
              <a:effectLst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5844810" y="2396065"/>
            <a:ext cx="279435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等温线、等压线变化与气流运动之间的关系</a:t>
            </a:r>
            <a:r>
              <a:rPr lang="zh-CN" altLang="zh-CN" sz="16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。</a:t>
            </a:r>
            <a:endParaRPr lang="zh-CN" altLang="en-US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8433798"/>
      </p:ext>
    </p:extLst>
  </p:cSld>
  <p:clrMapOvr>
    <a:masterClrMapping/>
  </p:clrMapOvr>
  <p:transition spd="med" advClick="0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59" grpId="0"/>
      <p:bldP spid="2" grpId="0"/>
      <p:bldP spid="5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组合 60"/>
          <p:cNvGrpSpPr/>
          <p:nvPr/>
        </p:nvGrpSpPr>
        <p:grpSpPr>
          <a:xfrm>
            <a:off x="3652752" y="338064"/>
            <a:ext cx="2823084" cy="438582"/>
            <a:chOff x="315682" y="569837"/>
            <a:chExt cx="3764111" cy="584774"/>
          </a:xfrm>
        </p:grpSpPr>
        <p:sp>
          <p:nvSpPr>
            <p:cNvPr id="62" name="Text Box 7"/>
            <p:cNvSpPr txBox="1">
              <a:spLocks noChangeArrowheads="1"/>
            </p:cNvSpPr>
            <p:nvPr/>
          </p:nvSpPr>
          <p:spPr bwMode="auto">
            <a:xfrm>
              <a:off x="2033934" y="807172"/>
              <a:ext cx="2045859" cy="27699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34290" tIns="17145" rIns="34290" bIns="17145">
              <a:spAutoFit/>
            </a:bodyPr>
            <a:lstStyle/>
            <a:p>
              <a:pPr algn="ctr" defTabSz="815975"/>
              <a:r>
                <a:rPr lang="en-CA" sz="1125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" panose="020B0606030504020204" pitchFamily="34" charset="0"/>
                </a:rPr>
                <a:t>TEACHING PROCESS </a:t>
              </a:r>
            </a:p>
          </p:txBody>
        </p:sp>
        <p:sp>
          <p:nvSpPr>
            <p:cNvPr id="63" name="矩形 62"/>
            <p:cNvSpPr/>
            <p:nvPr/>
          </p:nvSpPr>
          <p:spPr>
            <a:xfrm>
              <a:off x="315682" y="569837"/>
              <a:ext cx="1785105" cy="58477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815975"/>
              <a:r>
                <a:rPr lang="zh-CN" altLang="en-US" sz="225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Open Sans" panose="020B0606030504020204" pitchFamily="34" charset="0"/>
                </a:rPr>
                <a:t>教学过程</a:t>
              </a:r>
              <a:endParaRPr lang="en-CA" altLang="zh-CN" sz="2250" b="1" dirty="0"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endParaRPr>
            </a:p>
          </p:txBody>
        </p:sp>
      </p:grpSp>
      <p:sp>
        <p:nvSpPr>
          <p:cNvPr id="64" name="Triangle 201"/>
          <p:cNvSpPr/>
          <p:nvPr/>
        </p:nvSpPr>
        <p:spPr>
          <a:xfrm rot="10800000">
            <a:off x="4446949" y="-6350"/>
            <a:ext cx="682640" cy="227383"/>
          </a:xfrm>
          <a:prstGeom prst="triangle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60">
              <a:solidFill>
                <a:schemeClr val="tx1"/>
              </a:solidFill>
            </a:endParaRPr>
          </a:p>
        </p:txBody>
      </p:sp>
      <p:cxnSp>
        <p:nvCxnSpPr>
          <p:cNvPr id="65" name="Straight Connector 200"/>
          <p:cNvCxnSpPr/>
          <p:nvPr/>
        </p:nvCxnSpPr>
        <p:spPr>
          <a:xfrm>
            <a:off x="4388438" y="879015"/>
            <a:ext cx="788753" cy="0"/>
          </a:xfrm>
          <a:prstGeom prst="line">
            <a:avLst/>
          </a:prstGeom>
          <a:ln>
            <a:solidFill>
              <a:srgbClr val="67BC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"/>
          <p:cNvSpPr txBox="1"/>
          <p:nvPr/>
        </p:nvSpPr>
        <p:spPr>
          <a:xfrm>
            <a:off x="738192" y="879015"/>
            <a:ext cx="1475084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zh-CN" altLang="zh-CN" sz="2000" b="1" dirty="0"/>
              <a:t>高考题对接</a:t>
            </a:r>
            <a:endParaRPr lang="en-US" altLang="zh-CN" sz="2000" b="1" dirty="0">
              <a:latin typeface="微软雅黑" panose="020B0503020204020204" pitchFamily="34" charset="-122"/>
            </a:endParaRPr>
          </a:p>
        </p:txBody>
      </p:sp>
      <p:cxnSp>
        <p:nvCxnSpPr>
          <p:cNvPr id="68" name="直接连接符 67"/>
          <p:cNvCxnSpPr/>
          <p:nvPr/>
        </p:nvCxnSpPr>
        <p:spPr>
          <a:xfrm flipH="1">
            <a:off x="658586" y="1288053"/>
            <a:ext cx="1689759" cy="0"/>
          </a:xfrm>
          <a:prstGeom prst="line">
            <a:avLst/>
          </a:prstGeom>
          <a:ln>
            <a:solidFill>
              <a:schemeClr val="bg2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278354" y="1164824"/>
            <a:ext cx="882188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>
              <a:lnSpc>
                <a:spcPct val="150000"/>
              </a:lnSpc>
            </a:pPr>
            <a:r>
              <a:rPr lang="en-US" altLang="zh-CN" sz="1800" b="1" kern="100" dirty="0">
                <a:latin typeface="+mn-ea"/>
                <a:cs typeface="楷体" panose="02010609060101010101" pitchFamily="49" charset="-122"/>
              </a:rPr>
              <a:t>2.</a:t>
            </a:r>
            <a:r>
              <a:rPr lang="zh-CN" altLang="zh-CN" sz="1800" b="1" kern="100" dirty="0">
                <a:latin typeface="+mn-ea"/>
                <a:cs typeface="楷体" panose="02010609060101010101" pitchFamily="49" charset="-122"/>
              </a:rPr>
              <a:t>积云为常见的一类云，其形成受下垫面影响强烈。空气在对流过程中，气流携带来自下垫面的水汽上升，温度不断下降，至凝结温度时，水汽凝结成云。水汽开始凝结的高度即为积云的云底高度。</a:t>
            </a:r>
            <a:r>
              <a:rPr lang="zh-CN" altLang="zh-CN" sz="1800" b="1" kern="100" dirty="0">
                <a:latin typeface="+mn-ea"/>
                <a:cs typeface="宋体" panose="02010600030101010101" pitchFamily="2" charset="-122"/>
              </a:rPr>
              <a:t>据此完成下面（</a:t>
            </a:r>
            <a:r>
              <a:rPr lang="en-US" altLang="zh-CN" sz="1800" b="1" kern="100" dirty="0">
                <a:latin typeface="+mn-ea"/>
                <a:cs typeface="宋体" panose="02010600030101010101" pitchFamily="2" charset="-122"/>
              </a:rPr>
              <a:t>1</a:t>
            </a:r>
            <a:r>
              <a:rPr lang="zh-CN" altLang="zh-CN" sz="1800" b="1" kern="100" dirty="0">
                <a:latin typeface="+mn-ea"/>
                <a:cs typeface="宋体" panose="02010600030101010101" pitchFamily="2" charset="-122"/>
              </a:rPr>
              <a:t>）</a:t>
            </a:r>
            <a:r>
              <a:rPr lang="en-US" altLang="zh-CN" sz="1800" b="1" kern="100" dirty="0">
                <a:latin typeface="+mn-ea"/>
                <a:cs typeface="宋体" panose="02010600030101010101" pitchFamily="2" charset="-122"/>
              </a:rPr>
              <a:t>-</a:t>
            </a:r>
            <a:r>
              <a:rPr lang="zh-CN" altLang="zh-CN" sz="1800" b="1" kern="100" dirty="0">
                <a:latin typeface="+mn-ea"/>
                <a:cs typeface="宋体" panose="02010600030101010101" pitchFamily="2" charset="-122"/>
              </a:rPr>
              <a:t>（</a:t>
            </a:r>
            <a:r>
              <a:rPr lang="en-US" altLang="zh-CN" sz="1800" b="1" kern="100" dirty="0">
                <a:latin typeface="+mn-ea"/>
                <a:cs typeface="宋体" panose="02010600030101010101" pitchFamily="2" charset="-122"/>
              </a:rPr>
              <a:t>3</a:t>
            </a:r>
            <a:r>
              <a:rPr lang="zh-CN" altLang="zh-CN" sz="1800" b="1" kern="100" dirty="0">
                <a:latin typeface="+mn-ea"/>
                <a:cs typeface="宋体" panose="02010600030101010101" pitchFamily="2" charset="-122"/>
              </a:rPr>
              <a:t>）小题。（</a:t>
            </a:r>
            <a:r>
              <a:rPr lang="en-US" altLang="zh-CN" sz="1800" b="1" kern="100" dirty="0">
                <a:latin typeface="+mn-ea"/>
                <a:cs typeface="宋体" panose="02010600030101010101" pitchFamily="2" charset="-122"/>
              </a:rPr>
              <a:t>2019</a:t>
            </a:r>
            <a:r>
              <a:rPr lang="zh-CN" altLang="zh-CN" sz="1800" b="1" kern="100" dirty="0">
                <a:latin typeface="+mn-ea"/>
                <a:cs typeface="宋体" panose="02010600030101010101" pitchFamily="2" charset="-122"/>
              </a:rPr>
              <a:t>全国</a:t>
            </a:r>
            <a:r>
              <a:rPr lang="en-US" altLang="zh-CN" sz="1800" b="1" kern="100" dirty="0">
                <a:latin typeface="+mn-ea"/>
                <a:cs typeface="宋体" panose="02010600030101010101" pitchFamily="2" charset="-122"/>
              </a:rPr>
              <a:t>2</a:t>
            </a:r>
            <a:r>
              <a:rPr lang="zh-CN" altLang="zh-CN" sz="1800" b="1" kern="100" dirty="0">
                <a:latin typeface="+mn-ea"/>
                <a:cs typeface="宋体" panose="02010600030101010101" pitchFamily="2" charset="-122"/>
              </a:rPr>
              <a:t>卷）</a:t>
            </a:r>
            <a:endParaRPr lang="zh-CN" altLang="zh-CN" sz="1800" b="1" kern="100" dirty="0">
              <a:latin typeface="+mn-ea"/>
            </a:endParaRPr>
          </a:p>
          <a:p>
            <a:pPr fontAlgn="ctr">
              <a:lnSpc>
                <a:spcPct val="150000"/>
              </a:lnSpc>
            </a:pPr>
            <a:r>
              <a:rPr lang="zh-CN" altLang="zh-CN" sz="1800" kern="100" dirty="0">
                <a:latin typeface="+mn-ea"/>
              </a:rPr>
              <a:t>（</a:t>
            </a:r>
            <a:r>
              <a:rPr lang="en-US" altLang="zh-CN" sz="1800" kern="100" dirty="0">
                <a:latin typeface="+mn-ea"/>
              </a:rPr>
              <a:t>1</a:t>
            </a:r>
            <a:r>
              <a:rPr lang="zh-CN" altLang="zh-CN" sz="1800" kern="100" dirty="0">
                <a:latin typeface="+mn-ea"/>
              </a:rPr>
              <a:t>）</a:t>
            </a:r>
            <a:r>
              <a:rPr lang="zh-CN" altLang="zh-CN" sz="1800" kern="100" dirty="0">
                <a:latin typeface="+mn-ea"/>
                <a:cs typeface="宋体" panose="02010600030101010101" pitchFamily="2" charset="-122"/>
              </a:rPr>
              <a:t>大气对流过程中上升气流与下沉气流相间分布，因此积云常常呈</a:t>
            </a:r>
            <a:endParaRPr lang="zh-CN" altLang="zh-CN" sz="1800" kern="100" dirty="0">
              <a:latin typeface="+mn-ea"/>
            </a:endParaRPr>
          </a:p>
          <a:p>
            <a:pPr fontAlgn="ctr">
              <a:lnSpc>
                <a:spcPct val="150000"/>
              </a:lnSpc>
              <a:tabLst>
                <a:tab pos="2637155" algn="l"/>
              </a:tabLst>
            </a:pPr>
            <a:r>
              <a:rPr lang="en-US" altLang="zh-CN" sz="1800" kern="100" dirty="0">
                <a:latin typeface="+mn-ea"/>
              </a:rPr>
              <a:t>A</a:t>
            </a:r>
            <a:r>
              <a:rPr lang="zh-CN" altLang="zh-CN" sz="1800" kern="100" dirty="0">
                <a:latin typeface="+mn-ea"/>
              </a:rPr>
              <a:t>．</a:t>
            </a:r>
            <a:r>
              <a:rPr lang="zh-CN" altLang="zh-CN" sz="1800" kern="100" dirty="0">
                <a:latin typeface="+mn-ea"/>
                <a:cs typeface="宋体" panose="02010600030101010101" pitchFamily="2" charset="-122"/>
              </a:rPr>
              <a:t>连续层片状 </a:t>
            </a:r>
            <a:r>
              <a:rPr lang="en-US" altLang="zh-CN" sz="1800" kern="100" dirty="0">
                <a:latin typeface="+mn-ea"/>
                <a:cs typeface="宋体" panose="02010600030101010101" pitchFamily="2" charset="-122"/>
              </a:rPr>
              <a:t>   </a:t>
            </a:r>
            <a:r>
              <a:rPr lang="en-US" altLang="zh-CN" sz="1800" kern="100" dirty="0">
                <a:latin typeface="+mn-ea"/>
              </a:rPr>
              <a:t>B</a:t>
            </a:r>
            <a:r>
              <a:rPr lang="zh-CN" altLang="zh-CN" sz="1800" kern="100" dirty="0">
                <a:latin typeface="+mn-ea"/>
              </a:rPr>
              <a:t>．</a:t>
            </a:r>
            <a:r>
              <a:rPr lang="zh-CN" altLang="zh-CN" sz="1800" kern="100" dirty="0">
                <a:latin typeface="+mn-ea"/>
                <a:cs typeface="宋体" panose="02010600030101010101" pitchFamily="2" charset="-122"/>
              </a:rPr>
              <a:t>鱼鳞状 </a:t>
            </a:r>
            <a:r>
              <a:rPr lang="en-US" altLang="zh-CN" sz="1800" kern="100" dirty="0">
                <a:latin typeface="+mn-ea"/>
                <a:cs typeface="宋体" panose="02010600030101010101" pitchFamily="2" charset="-122"/>
              </a:rPr>
              <a:t>   </a:t>
            </a:r>
            <a:r>
              <a:rPr lang="en-US" altLang="zh-CN" sz="1800" kern="100" dirty="0">
                <a:latin typeface="+mn-ea"/>
              </a:rPr>
              <a:t>C</a:t>
            </a:r>
            <a:r>
              <a:rPr lang="zh-CN" altLang="zh-CN" sz="1800" kern="100" dirty="0">
                <a:latin typeface="+mn-ea"/>
              </a:rPr>
              <a:t>．</a:t>
            </a:r>
            <a:r>
              <a:rPr lang="zh-CN" altLang="zh-CN" sz="1800" kern="100" dirty="0">
                <a:latin typeface="+mn-ea"/>
                <a:cs typeface="宋体" panose="02010600030101010101" pitchFamily="2" charset="-122"/>
              </a:rPr>
              <a:t>间隔团块状 </a:t>
            </a:r>
            <a:r>
              <a:rPr lang="en-US" altLang="zh-CN" sz="1800" kern="100" dirty="0">
                <a:latin typeface="+mn-ea"/>
                <a:cs typeface="宋体" panose="02010600030101010101" pitchFamily="2" charset="-122"/>
              </a:rPr>
              <a:t>   </a:t>
            </a:r>
            <a:r>
              <a:rPr lang="en-US" altLang="zh-CN" sz="1800" kern="100" dirty="0">
                <a:latin typeface="+mn-ea"/>
              </a:rPr>
              <a:t>D</a:t>
            </a:r>
            <a:r>
              <a:rPr lang="zh-CN" altLang="zh-CN" sz="1800" kern="100" dirty="0">
                <a:latin typeface="+mn-ea"/>
              </a:rPr>
              <a:t>．</a:t>
            </a:r>
            <a:r>
              <a:rPr lang="zh-CN" altLang="zh-CN" sz="1800" kern="100" dirty="0">
                <a:latin typeface="+mn-ea"/>
                <a:cs typeface="宋体" panose="02010600030101010101" pitchFamily="2" charset="-122"/>
              </a:rPr>
              <a:t>条带状</a:t>
            </a:r>
            <a:endParaRPr lang="zh-CN" altLang="zh-CN" sz="1800" kern="100" dirty="0">
              <a:latin typeface="+mn-ea"/>
            </a:endParaRPr>
          </a:p>
          <a:p>
            <a:pPr fontAlgn="ctr">
              <a:lnSpc>
                <a:spcPct val="150000"/>
              </a:lnSpc>
            </a:pPr>
            <a:r>
              <a:rPr lang="zh-CN" altLang="zh-CN" sz="1800" kern="100" dirty="0">
                <a:latin typeface="+mn-ea"/>
              </a:rPr>
              <a:t>（</a:t>
            </a:r>
            <a:r>
              <a:rPr lang="en-US" altLang="zh-CN" sz="1800" kern="100" dirty="0">
                <a:latin typeface="+mn-ea"/>
              </a:rPr>
              <a:t>2</a:t>
            </a:r>
            <a:r>
              <a:rPr lang="zh-CN" altLang="zh-CN" sz="1800" kern="100" dirty="0">
                <a:latin typeface="+mn-ea"/>
              </a:rPr>
              <a:t>）</a:t>
            </a:r>
            <a:r>
              <a:rPr lang="zh-CN" altLang="zh-CN" sz="1800" kern="100" dirty="0">
                <a:latin typeface="+mn-ea"/>
                <a:cs typeface="宋体" panose="02010600030101010101" pitchFamily="2" charset="-122"/>
              </a:rPr>
              <a:t>积云出现频率最高的地带是</a:t>
            </a:r>
            <a:endParaRPr lang="zh-CN" altLang="zh-CN" sz="1800" kern="100" dirty="0">
              <a:latin typeface="+mn-ea"/>
            </a:endParaRPr>
          </a:p>
          <a:p>
            <a:pPr fontAlgn="ctr">
              <a:lnSpc>
                <a:spcPct val="150000"/>
              </a:lnSpc>
              <a:tabLst>
                <a:tab pos="2637155" algn="l"/>
              </a:tabLst>
            </a:pPr>
            <a:r>
              <a:rPr lang="en-US" altLang="zh-CN" sz="1800" kern="100" dirty="0">
                <a:latin typeface="+mn-ea"/>
              </a:rPr>
              <a:t>A</a:t>
            </a:r>
            <a:r>
              <a:rPr lang="zh-CN" altLang="zh-CN" sz="1800" kern="100" dirty="0">
                <a:latin typeface="+mn-ea"/>
              </a:rPr>
              <a:t>．</a:t>
            </a:r>
            <a:r>
              <a:rPr lang="zh-CN" altLang="zh-CN" sz="1800" kern="100" dirty="0">
                <a:latin typeface="+mn-ea"/>
                <a:cs typeface="宋体" panose="02010600030101010101" pitchFamily="2" charset="-122"/>
              </a:rPr>
              <a:t>寒温带针叶林地带  </a:t>
            </a:r>
            <a:r>
              <a:rPr lang="en-US" altLang="zh-CN" sz="1800" kern="100" dirty="0">
                <a:latin typeface="+mn-ea"/>
                <a:cs typeface="宋体" panose="02010600030101010101" pitchFamily="2" charset="-122"/>
              </a:rPr>
              <a:t>          </a:t>
            </a:r>
            <a:r>
              <a:rPr lang="en-US" altLang="zh-CN" sz="1800" kern="100" dirty="0">
                <a:latin typeface="+mn-ea"/>
              </a:rPr>
              <a:t>B</a:t>
            </a:r>
            <a:r>
              <a:rPr lang="zh-CN" altLang="zh-CN" sz="1800" kern="100" dirty="0">
                <a:latin typeface="+mn-ea"/>
              </a:rPr>
              <a:t>．</a:t>
            </a:r>
            <a:r>
              <a:rPr lang="zh-CN" altLang="zh-CN" sz="1800" kern="100" dirty="0">
                <a:latin typeface="+mn-ea"/>
                <a:cs typeface="宋体" panose="02010600030101010101" pitchFamily="2" charset="-122"/>
              </a:rPr>
              <a:t>温带落叶阔叶林地带 </a:t>
            </a:r>
            <a:r>
              <a:rPr lang="en-US" altLang="zh-CN" sz="1800" kern="100" dirty="0">
                <a:latin typeface="+mn-ea"/>
                <a:cs typeface="宋体" panose="02010600030101010101" pitchFamily="2" charset="-122"/>
              </a:rPr>
              <a:t> </a:t>
            </a:r>
            <a:endParaRPr lang="zh-CN" altLang="zh-CN" sz="1800" kern="100" dirty="0">
              <a:latin typeface="+mn-ea"/>
            </a:endParaRPr>
          </a:p>
          <a:p>
            <a:pPr fontAlgn="ctr">
              <a:lnSpc>
                <a:spcPct val="150000"/>
              </a:lnSpc>
              <a:tabLst>
                <a:tab pos="2637155" algn="l"/>
              </a:tabLst>
            </a:pPr>
            <a:r>
              <a:rPr lang="en-US" altLang="zh-CN" sz="1800" kern="100" dirty="0">
                <a:latin typeface="+mn-ea"/>
              </a:rPr>
              <a:t>C</a:t>
            </a:r>
            <a:r>
              <a:rPr lang="zh-CN" altLang="zh-CN" sz="1800" kern="100" dirty="0">
                <a:latin typeface="+mn-ea"/>
              </a:rPr>
              <a:t>．</a:t>
            </a:r>
            <a:r>
              <a:rPr lang="zh-CN" altLang="zh-CN" sz="1800" kern="100" dirty="0">
                <a:latin typeface="+mn-ea"/>
                <a:cs typeface="宋体" panose="02010600030101010101" pitchFamily="2" charset="-122"/>
              </a:rPr>
              <a:t>亚热带常绿阔叶林地带 </a:t>
            </a:r>
            <a:r>
              <a:rPr lang="en-US" altLang="zh-CN" sz="1800" kern="100" dirty="0">
                <a:latin typeface="+mn-ea"/>
                <a:cs typeface="宋体" panose="02010600030101010101" pitchFamily="2" charset="-122"/>
              </a:rPr>
              <a:t>       </a:t>
            </a:r>
            <a:r>
              <a:rPr lang="en-US" altLang="zh-CN" sz="1800" kern="100" dirty="0">
                <a:latin typeface="+mn-ea"/>
              </a:rPr>
              <a:t>D</a:t>
            </a:r>
            <a:r>
              <a:rPr lang="zh-CN" altLang="zh-CN" sz="1800" kern="100" dirty="0">
                <a:latin typeface="+mn-ea"/>
              </a:rPr>
              <a:t>．</a:t>
            </a:r>
            <a:r>
              <a:rPr lang="zh-CN" altLang="zh-CN" sz="1800" kern="100" dirty="0">
                <a:latin typeface="+mn-ea"/>
                <a:cs typeface="宋体" panose="02010600030101010101" pitchFamily="2" charset="-122"/>
              </a:rPr>
              <a:t>热带雨林地带</a:t>
            </a:r>
            <a:endParaRPr lang="zh-CN" altLang="zh-CN" sz="1800" kern="100" dirty="0">
              <a:latin typeface="+mn-ea"/>
            </a:endParaRPr>
          </a:p>
          <a:p>
            <a:pPr fontAlgn="ctr">
              <a:lnSpc>
                <a:spcPct val="150000"/>
              </a:lnSpc>
            </a:pPr>
            <a:r>
              <a:rPr lang="zh-CN" altLang="zh-CN" sz="1800" kern="100" dirty="0">
                <a:latin typeface="+mn-ea"/>
              </a:rPr>
              <a:t>（</a:t>
            </a:r>
            <a:r>
              <a:rPr lang="en-US" altLang="zh-CN" sz="1800" kern="100" dirty="0">
                <a:latin typeface="+mn-ea"/>
              </a:rPr>
              <a:t>3</a:t>
            </a:r>
            <a:r>
              <a:rPr lang="zh-CN" altLang="zh-CN" sz="1800" kern="100" dirty="0">
                <a:latin typeface="+mn-ea"/>
              </a:rPr>
              <a:t>）</a:t>
            </a:r>
            <a:r>
              <a:rPr lang="zh-CN" altLang="zh-CN" sz="1800" kern="100" dirty="0">
                <a:latin typeface="+mn-ea"/>
                <a:cs typeface="宋体" panose="02010600030101010101" pitchFamily="2" charset="-122"/>
              </a:rPr>
              <a:t>在下垫面温度决定水汽凝结高度的区域，积云的云底高度低值多出现在</a:t>
            </a:r>
            <a:endParaRPr lang="zh-CN" altLang="zh-CN" sz="1800" kern="100" dirty="0">
              <a:latin typeface="+mn-ea"/>
            </a:endParaRPr>
          </a:p>
          <a:p>
            <a:pPr fontAlgn="ctr">
              <a:lnSpc>
                <a:spcPct val="150000"/>
              </a:lnSpc>
              <a:tabLst>
                <a:tab pos="2637155" algn="l"/>
              </a:tabLst>
            </a:pPr>
            <a:r>
              <a:rPr lang="en-US" altLang="zh-CN" sz="1800" kern="100" dirty="0">
                <a:latin typeface="+mn-ea"/>
              </a:rPr>
              <a:t>A</a:t>
            </a:r>
            <a:r>
              <a:rPr lang="zh-CN" altLang="zh-CN" sz="1800" kern="100" dirty="0">
                <a:latin typeface="+mn-ea"/>
              </a:rPr>
              <a:t>．</a:t>
            </a:r>
            <a:r>
              <a:rPr lang="zh-CN" altLang="zh-CN" sz="1800" kern="100" dirty="0">
                <a:latin typeface="+mn-ea"/>
                <a:cs typeface="宋体" panose="02010600030101010101" pitchFamily="2" charset="-122"/>
              </a:rPr>
              <a:t>日出前后 </a:t>
            </a:r>
            <a:r>
              <a:rPr lang="en-US" altLang="zh-CN" sz="1800" kern="100" dirty="0">
                <a:latin typeface="+mn-ea"/>
                <a:cs typeface="宋体" panose="02010600030101010101" pitchFamily="2" charset="-122"/>
              </a:rPr>
              <a:t>     </a:t>
            </a:r>
            <a:r>
              <a:rPr lang="en-US" altLang="zh-CN" sz="1800" kern="100" dirty="0">
                <a:latin typeface="+mn-ea"/>
              </a:rPr>
              <a:t>B</a:t>
            </a:r>
            <a:r>
              <a:rPr lang="zh-CN" altLang="zh-CN" sz="1800" kern="100" dirty="0">
                <a:latin typeface="+mn-ea"/>
              </a:rPr>
              <a:t>．</a:t>
            </a:r>
            <a:r>
              <a:rPr lang="zh-CN" altLang="zh-CN" sz="1800" kern="100" dirty="0">
                <a:latin typeface="+mn-ea"/>
                <a:cs typeface="宋体" panose="02010600030101010101" pitchFamily="2" charset="-122"/>
              </a:rPr>
              <a:t>正午 </a:t>
            </a:r>
            <a:r>
              <a:rPr lang="en-US" altLang="zh-CN" sz="1800" kern="100" dirty="0">
                <a:latin typeface="+mn-ea"/>
                <a:cs typeface="宋体" panose="02010600030101010101" pitchFamily="2" charset="-122"/>
              </a:rPr>
              <a:t>     </a:t>
            </a:r>
            <a:r>
              <a:rPr lang="en-US" altLang="zh-CN" sz="1800" kern="100" dirty="0">
                <a:latin typeface="+mn-ea"/>
              </a:rPr>
              <a:t>C</a:t>
            </a:r>
            <a:r>
              <a:rPr lang="zh-CN" altLang="zh-CN" sz="1800" kern="100" dirty="0">
                <a:latin typeface="+mn-ea"/>
              </a:rPr>
              <a:t>．</a:t>
            </a:r>
            <a:r>
              <a:rPr lang="zh-CN" altLang="zh-CN" sz="1800" kern="100" dirty="0">
                <a:latin typeface="+mn-ea"/>
                <a:cs typeface="宋体" panose="02010600030101010101" pitchFamily="2" charset="-122"/>
              </a:rPr>
              <a:t>日落前后 </a:t>
            </a:r>
            <a:r>
              <a:rPr lang="en-US" altLang="zh-CN" sz="1800" kern="100" dirty="0">
                <a:latin typeface="+mn-ea"/>
                <a:cs typeface="宋体" panose="02010600030101010101" pitchFamily="2" charset="-122"/>
              </a:rPr>
              <a:t>      </a:t>
            </a:r>
            <a:r>
              <a:rPr lang="en-US" altLang="zh-CN" sz="1800" kern="100" dirty="0">
                <a:latin typeface="+mn-ea"/>
              </a:rPr>
              <a:t>D</a:t>
            </a:r>
            <a:r>
              <a:rPr lang="zh-CN" altLang="zh-CN" sz="1800" kern="100" dirty="0">
                <a:latin typeface="+mn-ea"/>
              </a:rPr>
              <a:t>．</a:t>
            </a:r>
            <a:r>
              <a:rPr lang="zh-CN" altLang="zh-CN" sz="1800" kern="100" dirty="0">
                <a:latin typeface="+mn-ea"/>
                <a:cs typeface="宋体" panose="02010600030101010101" pitchFamily="2" charset="-122"/>
              </a:rPr>
              <a:t>午夜</a:t>
            </a:r>
            <a:endParaRPr lang="zh-CN" altLang="zh-CN" sz="1800" kern="100" dirty="0">
              <a:latin typeface="+mn-ea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6624128" y="3445547"/>
            <a:ext cx="23743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冷热状态决定气流上升、下降高度。</a:t>
            </a:r>
            <a:endParaRPr lang="zh-CN" altLang="en-US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7025587"/>
      </p:ext>
    </p:extLst>
  </p:cSld>
  <p:clrMapOvr>
    <a:masterClrMapping/>
  </p:clrMapOvr>
  <p:transition spd="med" advClick="0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59" grpId="0"/>
      <p:bldP spid="6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组合 60"/>
          <p:cNvGrpSpPr/>
          <p:nvPr/>
        </p:nvGrpSpPr>
        <p:grpSpPr>
          <a:xfrm>
            <a:off x="3652752" y="338064"/>
            <a:ext cx="2823084" cy="438582"/>
            <a:chOff x="315682" y="569837"/>
            <a:chExt cx="3764111" cy="584774"/>
          </a:xfrm>
        </p:grpSpPr>
        <p:sp>
          <p:nvSpPr>
            <p:cNvPr id="62" name="Text Box 7"/>
            <p:cNvSpPr txBox="1">
              <a:spLocks noChangeArrowheads="1"/>
            </p:cNvSpPr>
            <p:nvPr/>
          </p:nvSpPr>
          <p:spPr bwMode="auto">
            <a:xfrm>
              <a:off x="2033934" y="807172"/>
              <a:ext cx="2045859" cy="27699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34290" tIns="17145" rIns="34290" bIns="17145">
              <a:spAutoFit/>
            </a:bodyPr>
            <a:lstStyle/>
            <a:p>
              <a:pPr algn="ctr" defTabSz="815975"/>
              <a:r>
                <a:rPr lang="en-CA" sz="1125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" panose="020B0606030504020204" pitchFamily="34" charset="0"/>
                </a:rPr>
                <a:t>TEACHING PROCESS </a:t>
              </a:r>
            </a:p>
          </p:txBody>
        </p:sp>
        <p:sp>
          <p:nvSpPr>
            <p:cNvPr id="63" name="矩形 62"/>
            <p:cNvSpPr/>
            <p:nvPr/>
          </p:nvSpPr>
          <p:spPr>
            <a:xfrm>
              <a:off x="315682" y="569837"/>
              <a:ext cx="1785105" cy="58477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815975"/>
              <a:r>
                <a:rPr lang="zh-CN" altLang="en-US" sz="225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Open Sans" panose="020B0606030504020204" pitchFamily="34" charset="0"/>
                </a:rPr>
                <a:t>教学过程</a:t>
              </a:r>
              <a:endParaRPr lang="en-CA" altLang="zh-CN" sz="2250" b="1" dirty="0"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endParaRPr>
            </a:p>
          </p:txBody>
        </p:sp>
      </p:grpSp>
      <p:sp>
        <p:nvSpPr>
          <p:cNvPr id="64" name="Triangle 201"/>
          <p:cNvSpPr/>
          <p:nvPr/>
        </p:nvSpPr>
        <p:spPr>
          <a:xfrm rot="10800000">
            <a:off x="4446949" y="-6350"/>
            <a:ext cx="682640" cy="227383"/>
          </a:xfrm>
          <a:prstGeom prst="triangle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60">
              <a:solidFill>
                <a:schemeClr val="tx1"/>
              </a:solidFill>
            </a:endParaRPr>
          </a:p>
        </p:txBody>
      </p:sp>
      <p:cxnSp>
        <p:nvCxnSpPr>
          <p:cNvPr id="65" name="Straight Connector 200"/>
          <p:cNvCxnSpPr/>
          <p:nvPr/>
        </p:nvCxnSpPr>
        <p:spPr>
          <a:xfrm>
            <a:off x="4388438" y="879015"/>
            <a:ext cx="788753" cy="0"/>
          </a:xfrm>
          <a:prstGeom prst="line">
            <a:avLst/>
          </a:prstGeom>
          <a:ln>
            <a:solidFill>
              <a:srgbClr val="67BC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1"/>
          <p:cNvSpPr txBox="1"/>
          <p:nvPr/>
        </p:nvSpPr>
        <p:spPr>
          <a:xfrm>
            <a:off x="1197341" y="939368"/>
            <a:ext cx="27326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/>
              <a:t>板书设计：</a:t>
            </a:r>
            <a:endParaRPr lang="zh-CN" altLang="en-US" sz="2400" b="1" dirty="0"/>
          </a:p>
        </p:txBody>
      </p:sp>
      <p:pic>
        <p:nvPicPr>
          <p:cNvPr id="9" name="图片 8"/>
          <p:cNvPicPr/>
          <p:nvPr/>
        </p:nvPicPr>
        <p:blipFill>
          <a:blip r:embed="rId4"/>
          <a:stretch>
            <a:fillRect/>
          </a:stretch>
        </p:blipFill>
        <p:spPr>
          <a:xfrm>
            <a:off x="1714499" y="1491018"/>
            <a:ext cx="6296891" cy="3164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825443"/>
      </p:ext>
    </p:extLst>
  </p:cSld>
  <p:clrMapOvr>
    <a:masterClrMapping/>
  </p:clrMapOvr>
  <p:transition spd="med" advClick="0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4" b="55974"/>
          <a:stretch>
            <a:fillRect/>
          </a:stretch>
        </p:blipFill>
        <p:spPr>
          <a:xfrm>
            <a:off x="-1" y="0"/>
            <a:ext cx="9528175" cy="5359400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6" t="12045" r="31981" b="24572"/>
          <a:stretch>
            <a:fillRect/>
          </a:stretch>
        </p:blipFill>
        <p:spPr>
          <a:xfrm>
            <a:off x="2376576" y="1599187"/>
            <a:ext cx="2041742" cy="1817113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4418318" y="1943199"/>
            <a:ext cx="3286074" cy="819105"/>
          </a:xfrm>
          <a:prstGeom prst="rect">
            <a:avLst/>
          </a:prstGeom>
        </p:spPr>
        <p:txBody>
          <a:bodyPr wrap="square" lIns="67598" tIns="33799" rIns="67598" bIns="33799" anchor="t">
            <a:spAutoFit/>
          </a:bodyPr>
          <a:lstStyle/>
          <a:p>
            <a:pPr algn="ctr" fontAlgn="ctr"/>
            <a:r>
              <a:rPr lang="zh-CN" altLang="en-US" sz="4880" b="1" spc="59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谢谢观看</a:t>
            </a:r>
          </a:p>
        </p:txBody>
      </p:sp>
      <p:sp>
        <p:nvSpPr>
          <p:cNvPr id="12" name="矩形 11"/>
          <p:cNvSpPr/>
          <p:nvPr/>
        </p:nvSpPr>
        <p:spPr>
          <a:xfrm>
            <a:off x="4652044" y="2717872"/>
            <a:ext cx="2800254" cy="3199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80" dirty="0">
                <a:latin typeface="Arial" panose="020B0604020202020204" pitchFamily="34" charset="0"/>
              </a:rPr>
              <a:t>THANK YOU FOR WATCHING</a:t>
            </a:r>
            <a:endParaRPr lang="zh-CN" altLang="en-US" sz="1480" dirty="0"/>
          </a:p>
        </p:txBody>
      </p:sp>
    </p:spTree>
    <p:extLst>
      <p:ext uri="{BB962C8B-B14F-4D97-AF65-F5344CB8AC3E}">
        <p14:creationId xmlns:p14="http://schemas.microsoft.com/office/powerpoint/2010/main" val="3174088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shred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1" name="组合 120"/>
          <p:cNvGrpSpPr/>
          <p:nvPr/>
        </p:nvGrpSpPr>
        <p:grpSpPr>
          <a:xfrm>
            <a:off x="3652753" y="333075"/>
            <a:ext cx="2872737" cy="438582"/>
            <a:chOff x="315685" y="569837"/>
            <a:chExt cx="3442385" cy="584774"/>
          </a:xfrm>
        </p:grpSpPr>
        <p:sp>
          <p:nvSpPr>
            <p:cNvPr id="122" name="Text Box 7"/>
            <p:cNvSpPr txBox="1">
              <a:spLocks noChangeArrowheads="1"/>
            </p:cNvSpPr>
            <p:nvPr/>
          </p:nvSpPr>
          <p:spPr bwMode="auto">
            <a:xfrm>
              <a:off x="1999795" y="823076"/>
              <a:ext cx="1758275" cy="27699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34290" tIns="17145" rIns="34290" bIns="17145">
              <a:spAutoFit/>
            </a:bodyPr>
            <a:lstStyle/>
            <a:p>
              <a:pPr algn="ctr" defTabSz="815975"/>
              <a:r>
                <a:rPr lang="en-CA" sz="1125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" panose="020B0606030504020204" pitchFamily="34" charset="0"/>
                </a:rPr>
                <a:t>TEACHING </a:t>
              </a:r>
              <a:r>
                <a:rPr lang="en-CA" sz="1125" dirty="0" smtClean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" panose="020B0606030504020204" pitchFamily="34" charset="0"/>
                </a:rPr>
                <a:t>GOA</a:t>
              </a:r>
              <a:r>
                <a:rPr lang="en-US" altLang="zh-CN" sz="1125" dirty="0" smtClean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" panose="020B0606030504020204" pitchFamily="34" charset="0"/>
                </a:rPr>
                <a:t>L</a:t>
              </a:r>
              <a:endParaRPr lang="en-CA" sz="112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endParaRPr>
            </a:p>
          </p:txBody>
        </p:sp>
        <p:sp>
          <p:nvSpPr>
            <p:cNvPr id="123" name="矩形 122"/>
            <p:cNvSpPr/>
            <p:nvPr/>
          </p:nvSpPr>
          <p:spPr>
            <a:xfrm>
              <a:off x="315685" y="569837"/>
              <a:ext cx="1785104" cy="58477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815975"/>
              <a:r>
                <a:rPr lang="zh-CN" altLang="en-US" sz="225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Open Sans" panose="020B0606030504020204" pitchFamily="34" charset="0"/>
                </a:rPr>
                <a:t>教学目标</a:t>
              </a:r>
              <a:endParaRPr lang="en-CA" altLang="zh-CN" sz="2250" b="1" dirty="0"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endParaRPr>
            </a:p>
          </p:txBody>
        </p:sp>
      </p:grpSp>
      <p:sp>
        <p:nvSpPr>
          <p:cNvPr id="124" name="Triangle 201"/>
          <p:cNvSpPr/>
          <p:nvPr/>
        </p:nvSpPr>
        <p:spPr>
          <a:xfrm rot="10800000">
            <a:off x="4446949" y="-11339"/>
            <a:ext cx="682640" cy="227383"/>
          </a:xfrm>
          <a:prstGeom prst="triangle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60">
              <a:solidFill>
                <a:schemeClr val="tx1"/>
              </a:solidFill>
            </a:endParaRPr>
          </a:p>
        </p:txBody>
      </p:sp>
      <p:cxnSp>
        <p:nvCxnSpPr>
          <p:cNvPr id="125" name="Straight Connector 200"/>
          <p:cNvCxnSpPr/>
          <p:nvPr/>
        </p:nvCxnSpPr>
        <p:spPr>
          <a:xfrm>
            <a:off x="4388438" y="874026"/>
            <a:ext cx="788753" cy="0"/>
          </a:xfrm>
          <a:prstGeom prst="line">
            <a:avLst/>
          </a:prstGeom>
          <a:ln>
            <a:solidFill>
              <a:srgbClr val="67BC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reeform 42"/>
          <p:cNvSpPr/>
          <p:nvPr/>
        </p:nvSpPr>
        <p:spPr bwMode="auto">
          <a:xfrm>
            <a:off x="2015469" y="1560573"/>
            <a:ext cx="2431480" cy="546520"/>
          </a:xfrm>
          <a:custGeom>
            <a:avLst/>
            <a:gdLst>
              <a:gd name="T0" fmla="*/ 0 w 4673"/>
              <a:gd name="T1" fmla="*/ 739775 h 1547"/>
              <a:gd name="T2" fmla="*/ 0 w 4673"/>
              <a:gd name="T3" fmla="*/ 0 h 1547"/>
              <a:gd name="T4" fmla="*/ 3246437 w 4673"/>
              <a:gd name="T5" fmla="*/ 0 h 154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673" h="1547">
                <a:moveTo>
                  <a:pt x="0" y="1547"/>
                </a:moveTo>
                <a:lnTo>
                  <a:pt x="0" y="0"/>
                </a:lnTo>
                <a:lnTo>
                  <a:pt x="4673" y="0"/>
                </a:lnTo>
              </a:path>
            </a:pathLst>
          </a:custGeom>
          <a:noFill/>
          <a:ln w="9" cap="flat" cmpd="sng">
            <a:solidFill>
              <a:srgbClr val="7F7F7F"/>
            </a:solidFill>
            <a:prstDash val="dash"/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2084" tIns="31042" rIns="62084" bIns="31042"/>
          <a:lstStyle/>
          <a:p>
            <a:endParaRPr lang="zh-CN" altLang="en-US" sz="1815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Freeform 42"/>
          <p:cNvSpPr/>
          <p:nvPr/>
        </p:nvSpPr>
        <p:spPr bwMode="auto">
          <a:xfrm flipH="1">
            <a:off x="5264460" y="1604264"/>
            <a:ext cx="2203725" cy="502828"/>
          </a:xfrm>
          <a:custGeom>
            <a:avLst/>
            <a:gdLst>
              <a:gd name="T0" fmla="*/ 0 w 4673"/>
              <a:gd name="T1" fmla="*/ 739775 h 1547"/>
              <a:gd name="T2" fmla="*/ 0 w 4673"/>
              <a:gd name="T3" fmla="*/ 0 h 1547"/>
              <a:gd name="T4" fmla="*/ 3246438 w 4673"/>
              <a:gd name="T5" fmla="*/ 0 h 154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673" h="1547">
                <a:moveTo>
                  <a:pt x="0" y="1547"/>
                </a:moveTo>
                <a:lnTo>
                  <a:pt x="0" y="0"/>
                </a:lnTo>
                <a:lnTo>
                  <a:pt x="4673" y="0"/>
                </a:lnTo>
              </a:path>
            </a:pathLst>
          </a:custGeom>
          <a:noFill/>
          <a:ln w="9" cap="flat" cmpd="sng">
            <a:solidFill>
              <a:srgbClr val="7F7F7F"/>
            </a:solidFill>
            <a:prstDash val="dash"/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2084" tIns="31042" rIns="62084" bIns="31042"/>
          <a:lstStyle/>
          <a:p>
            <a:endParaRPr lang="zh-CN" altLang="en-US" sz="1815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Freeform 42"/>
          <p:cNvSpPr/>
          <p:nvPr/>
        </p:nvSpPr>
        <p:spPr bwMode="auto">
          <a:xfrm flipV="1">
            <a:off x="3449781" y="3947204"/>
            <a:ext cx="3363338" cy="457229"/>
          </a:xfrm>
          <a:custGeom>
            <a:avLst/>
            <a:gdLst>
              <a:gd name="T0" fmla="*/ 0 w 4673"/>
              <a:gd name="T1" fmla="*/ 738187 h 1547"/>
              <a:gd name="T2" fmla="*/ 0 w 4673"/>
              <a:gd name="T3" fmla="*/ 0 h 1547"/>
              <a:gd name="T4" fmla="*/ 3246437 w 4673"/>
              <a:gd name="T5" fmla="*/ 0 h 154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673" h="1547">
                <a:moveTo>
                  <a:pt x="0" y="1547"/>
                </a:moveTo>
                <a:lnTo>
                  <a:pt x="0" y="0"/>
                </a:lnTo>
                <a:lnTo>
                  <a:pt x="4673" y="0"/>
                </a:lnTo>
              </a:path>
            </a:pathLst>
          </a:custGeom>
          <a:noFill/>
          <a:ln w="9" cap="flat" cmpd="sng">
            <a:solidFill>
              <a:srgbClr val="7F7F7F"/>
            </a:solidFill>
            <a:prstDash val="dash"/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2084" tIns="31042" rIns="62084" bIns="31042"/>
          <a:lstStyle/>
          <a:p>
            <a:endParaRPr lang="zh-CN" altLang="en-US" sz="1815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32"/>
          <p:cNvSpPr>
            <a:spLocks noChangeArrowheads="1"/>
          </p:cNvSpPr>
          <p:nvPr/>
        </p:nvSpPr>
        <p:spPr bwMode="auto">
          <a:xfrm>
            <a:off x="-1" y="2647151"/>
            <a:ext cx="9528175" cy="78229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lIns="62084" tIns="31042" rIns="62084" bIns="31042"/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仿宋_GB2312" pitchFamily="1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200">
              <a:solidFill>
                <a:schemeClr val="tx1"/>
              </a:solidFill>
              <a:latin typeface="微软雅黑" panose="020B0503020204020204" pitchFamily="34" charset="-122"/>
            </a:endParaRPr>
          </a:p>
        </p:txBody>
      </p:sp>
      <p:sp>
        <p:nvSpPr>
          <p:cNvPr id="12" name="TextBox 33"/>
          <p:cNvSpPr txBox="1">
            <a:spLocks noChangeArrowheads="1"/>
          </p:cNvSpPr>
          <p:nvPr/>
        </p:nvSpPr>
        <p:spPr bwMode="auto">
          <a:xfrm>
            <a:off x="3227604" y="2870045"/>
            <a:ext cx="3203146" cy="370467"/>
          </a:xfrm>
          <a:prstGeom prst="rect">
            <a:avLst/>
          </a:prstGeom>
          <a:noFill/>
          <a:ln>
            <a:noFill/>
          </a:ln>
        </p:spPr>
        <p:txBody>
          <a:bodyPr wrap="none" lIns="62084" tIns="31042" rIns="62084" bIns="31042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仿宋_GB2312" pitchFamily="1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</a:rPr>
              <a:t>热力环流原理及其相关知识</a:t>
            </a:r>
            <a:endParaRPr lang="zh-CN" altLang="en-US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</a:endParaRPr>
          </a:p>
        </p:txBody>
      </p:sp>
      <p:grpSp>
        <p:nvGrpSpPr>
          <p:cNvPr id="13" name="组合 34"/>
          <p:cNvGrpSpPr/>
          <p:nvPr/>
        </p:nvGrpSpPr>
        <p:grpSpPr bwMode="auto">
          <a:xfrm>
            <a:off x="1635070" y="2058542"/>
            <a:ext cx="783427" cy="785533"/>
            <a:chOff x="0" y="0"/>
            <a:chExt cx="1154113" cy="1155699"/>
          </a:xfrm>
          <a:solidFill>
            <a:schemeClr val="bg1">
              <a:lumMod val="65000"/>
            </a:schemeClr>
          </a:solidFill>
        </p:grpSpPr>
        <p:sp>
          <p:nvSpPr>
            <p:cNvPr id="14" name="Oval 30"/>
            <p:cNvSpPr>
              <a:spLocks noChangeArrowheads="1"/>
            </p:cNvSpPr>
            <p:nvPr/>
          </p:nvSpPr>
          <p:spPr bwMode="auto">
            <a:xfrm>
              <a:off x="0" y="0"/>
              <a:ext cx="1154113" cy="1155699"/>
            </a:xfrm>
            <a:prstGeom prst="ellipse">
              <a:avLst/>
            </a:prstGeom>
            <a:blipFill>
              <a:blip r:embed="rId4" cstate="print"/>
              <a:stretch>
                <a:fillRect/>
              </a:stretch>
            </a:blipFill>
            <a:ln w="63500">
              <a:solidFill>
                <a:schemeClr val="bg1"/>
              </a:solidFill>
              <a:round/>
            </a:ln>
            <a:effectLst>
              <a:outerShdw blurRad="1016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000">
                  <a:solidFill>
                    <a:schemeClr val="accent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solidFill>
                    <a:schemeClr val="accent1"/>
                  </a:solidFill>
                  <a:latin typeface="Arial" panose="020B0604020202020204" pitchFamily="34" charset="0"/>
                  <a:ea typeface="仿宋_GB2312" pitchFamily="1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200">
                <a:solidFill>
                  <a:schemeClr val="tx1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15" name="Freeform 34"/>
            <p:cNvSpPr>
              <a:spLocks noEditPoints="1"/>
            </p:cNvSpPr>
            <p:nvPr/>
          </p:nvSpPr>
          <p:spPr bwMode="auto">
            <a:xfrm>
              <a:off x="266700" y="128587"/>
              <a:ext cx="638175" cy="868362"/>
            </a:xfrm>
            <a:custGeom>
              <a:avLst/>
              <a:gdLst>
                <a:gd name="T0" fmla="*/ 128715 w 709"/>
                <a:gd name="T1" fmla="*/ 322149 h 965"/>
                <a:gd name="T2" fmla="*/ 196223 w 709"/>
                <a:gd name="T3" fmla="*/ 480524 h 965"/>
                <a:gd name="T4" fmla="*/ 251130 w 709"/>
                <a:gd name="T5" fmla="*/ 607403 h 965"/>
                <a:gd name="T6" fmla="*/ 374444 w 709"/>
                <a:gd name="T7" fmla="*/ 611003 h 965"/>
                <a:gd name="T8" fmla="*/ 401447 w 709"/>
                <a:gd name="T9" fmla="*/ 560611 h 965"/>
                <a:gd name="T10" fmla="*/ 469855 w 709"/>
                <a:gd name="T11" fmla="*/ 432831 h 965"/>
                <a:gd name="T12" fmla="*/ 319538 w 709"/>
                <a:gd name="T13" fmla="*/ 132279 h 965"/>
                <a:gd name="T14" fmla="*/ 264631 w 709"/>
                <a:gd name="T15" fmla="*/ 650597 h 965"/>
                <a:gd name="T16" fmla="*/ 201624 w 709"/>
                <a:gd name="T17" fmla="*/ 578608 h 965"/>
                <a:gd name="T18" fmla="*/ 135916 w 709"/>
                <a:gd name="T19" fmla="*/ 455328 h 965"/>
                <a:gd name="T20" fmla="*/ 319538 w 709"/>
                <a:gd name="T21" fmla="*/ 91785 h 965"/>
                <a:gd name="T22" fmla="*/ 503159 w 709"/>
                <a:gd name="T23" fmla="*/ 455328 h 965"/>
                <a:gd name="T24" fmla="*/ 436551 w 709"/>
                <a:gd name="T25" fmla="*/ 578608 h 965"/>
                <a:gd name="T26" fmla="*/ 374444 w 709"/>
                <a:gd name="T27" fmla="*/ 650597 h 965"/>
                <a:gd name="T28" fmla="*/ 228627 w 709"/>
                <a:gd name="T29" fmla="*/ 778376 h 965"/>
                <a:gd name="T30" fmla="*/ 383445 w 709"/>
                <a:gd name="T31" fmla="*/ 807172 h 965"/>
                <a:gd name="T32" fmla="*/ 383445 w 709"/>
                <a:gd name="T33" fmla="*/ 748681 h 965"/>
                <a:gd name="T34" fmla="*/ 246629 w 709"/>
                <a:gd name="T35" fmla="*/ 796373 h 965"/>
                <a:gd name="T36" fmla="*/ 395146 w 709"/>
                <a:gd name="T37" fmla="*/ 796373 h 965"/>
                <a:gd name="T38" fmla="*/ 413149 w 709"/>
                <a:gd name="T39" fmla="*/ 778376 h 965"/>
                <a:gd name="T40" fmla="*/ 228627 w 709"/>
                <a:gd name="T41" fmla="*/ 685691 h 965"/>
                <a:gd name="T42" fmla="*/ 413149 w 709"/>
                <a:gd name="T43" fmla="*/ 778376 h 965"/>
                <a:gd name="T44" fmla="*/ 411348 w 709"/>
                <a:gd name="T45" fmla="*/ 362642 h 965"/>
                <a:gd name="T46" fmla="*/ 349241 w 709"/>
                <a:gd name="T47" fmla="*/ 424733 h 965"/>
                <a:gd name="T48" fmla="*/ 288934 w 709"/>
                <a:gd name="T49" fmla="*/ 424733 h 965"/>
                <a:gd name="T50" fmla="*/ 226827 w 709"/>
                <a:gd name="T51" fmla="*/ 362642 h 965"/>
                <a:gd name="T52" fmla="*/ 226827 w 709"/>
                <a:gd name="T53" fmla="*/ 302352 h 965"/>
                <a:gd name="T54" fmla="*/ 288934 w 709"/>
                <a:gd name="T55" fmla="*/ 239362 h 965"/>
                <a:gd name="T56" fmla="*/ 349241 w 709"/>
                <a:gd name="T57" fmla="*/ 239362 h 965"/>
                <a:gd name="T58" fmla="*/ 411348 w 709"/>
                <a:gd name="T59" fmla="*/ 302352 h 965"/>
                <a:gd name="T60" fmla="*/ 612972 w 709"/>
                <a:gd name="T61" fmla="*/ 293353 h 965"/>
                <a:gd name="T62" fmla="*/ 580568 w 709"/>
                <a:gd name="T63" fmla="*/ 322149 h 965"/>
                <a:gd name="T64" fmla="*/ 612972 w 709"/>
                <a:gd name="T65" fmla="*/ 341046 h 965"/>
                <a:gd name="T66" fmla="*/ 612972 w 709"/>
                <a:gd name="T67" fmla="*/ 293353 h 965"/>
                <a:gd name="T68" fmla="*/ 542764 w 709"/>
                <a:gd name="T69" fmla="*/ 127780 h 965"/>
                <a:gd name="T70" fmla="*/ 509460 w 709"/>
                <a:gd name="T71" fmla="*/ 94485 h 965"/>
                <a:gd name="T72" fmla="*/ 518461 w 709"/>
                <a:gd name="T73" fmla="*/ 152976 h 965"/>
                <a:gd name="T74" fmla="*/ 342040 w 709"/>
                <a:gd name="T75" fmla="*/ 61190 h 965"/>
                <a:gd name="T76" fmla="*/ 318637 w 709"/>
                <a:gd name="T77" fmla="*/ 0 h 965"/>
                <a:gd name="T78" fmla="*/ 294335 w 709"/>
                <a:gd name="T79" fmla="*/ 61190 h 965"/>
                <a:gd name="T80" fmla="*/ 117014 w 709"/>
                <a:gd name="T81" fmla="*/ 155675 h 965"/>
                <a:gd name="T82" fmla="*/ 127815 w 709"/>
                <a:gd name="T83" fmla="*/ 98084 h 965"/>
                <a:gd name="T84" fmla="*/ 93611 w 709"/>
                <a:gd name="T85" fmla="*/ 132279 h 965"/>
                <a:gd name="T86" fmla="*/ 57607 w 709"/>
                <a:gd name="T87" fmla="*/ 322149 h 965"/>
                <a:gd name="T88" fmla="*/ 25203 w 709"/>
                <a:gd name="T89" fmla="*/ 293353 h 965"/>
                <a:gd name="T90" fmla="*/ 25203 w 709"/>
                <a:gd name="T91" fmla="*/ 341046 h 965"/>
                <a:gd name="T92" fmla="*/ 57607 w 709"/>
                <a:gd name="T93" fmla="*/ 322149 h 965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709" h="965">
                  <a:moveTo>
                    <a:pt x="355" y="147"/>
                  </a:moveTo>
                  <a:cubicBezTo>
                    <a:pt x="238" y="147"/>
                    <a:pt x="143" y="241"/>
                    <a:pt x="143" y="358"/>
                  </a:cubicBezTo>
                  <a:cubicBezTo>
                    <a:pt x="143" y="414"/>
                    <a:pt x="187" y="481"/>
                    <a:pt x="188" y="481"/>
                  </a:cubicBezTo>
                  <a:cubicBezTo>
                    <a:pt x="197" y="496"/>
                    <a:pt x="210" y="519"/>
                    <a:pt x="218" y="534"/>
                  </a:cubicBezTo>
                  <a:lnTo>
                    <a:pt x="264" y="623"/>
                  </a:lnTo>
                  <a:cubicBezTo>
                    <a:pt x="272" y="639"/>
                    <a:pt x="279" y="662"/>
                    <a:pt x="279" y="675"/>
                  </a:cubicBezTo>
                  <a:cubicBezTo>
                    <a:pt x="279" y="675"/>
                    <a:pt x="284" y="679"/>
                    <a:pt x="294" y="679"/>
                  </a:cubicBezTo>
                  <a:lnTo>
                    <a:pt x="416" y="679"/>
                  </a:lnTo>
                  <a:cubicBezTo>
                    <a:pt x="425" y="679"/>
                    <a:pt x="430" y="675"/>
                    <a:pt x="431" y="674"/>
                  </a:cubicBezTo>
                  <a:cubicBezTo>
                    <a:pt x="430" y="662"/>
                    <a:pt x="437" y="639"/>
                    <a:pt x="446" y="623"/>
                  </a:cubicBezTo>
                  <a:lnTo>
                    <a:pt x="491" y="534"/>
                  </a:lnTo>
                  <a:cubicBezTo>
                    <a:pt x="499" y="519"/>
                    <a:pt x="513" y="495"/>
                    <a:pt x="522" y="481"/>
                  </a:cubicBezTo>
                  <a:cubicBezTo>
                    <a:pt x="537" y="458"/>
                    <a:pt x="566" y="402"/>
                    <a:pt x="566" y="358"/>
                  </a:cubicBezTo>
                  <a:cubicBezTo>
                    <a:pt x="566" y="241"/>
                    <a:pt x="471" y="147"/>
                    <a:pt x="355" y="147"/>
                  </a:cubicBezTo>
                  <a:close/>
                  <a:moveTo>
                    <a:pt x="416" y="723"/>
                  </a:moveTo>
                  <a:lnTo>
                    <a:pt x="294" y="723"/>
                  </a:lnTo>
                  <a:cubicBezTo>
                    <a:pt x="261" y="723"/>
                    <a:pt x="235" y="702"/>
                    <a:pt x="235" y="675"/>
                  </a:cubicBezTo>
                  <a:cubicBezTo>
                    <a:pt x="235" y="671"/>
                    <a:pt x="231" y="656"/>
                    <a:pt x="224" y="643"/>
                  </a:cubicBezTo>
                  <a:lnTo>
                    <a:pt x="179" y="554"/>
                  </a:lnTo>
                  <a:cubicBezTo>
                    <a:pt x="172" y="540"/>
                    <a:pt x="159" y="519"/>
                    <a:pt x="151" y="506"/>
                  </a:cubicBezTo>
                  <a:cubicBezTo>
                    <a:pt x="145" y="498"/>
                    <a:pt x="99" y="425"/>
                    <a:pt x="99" y="358"/>
                  </a:cubicBezTo>
                  <a:cubicBezTo>
                    <a:pt x="99" y="217"/>
                    <a:pt x="214" y="102"/>
                    <a:pt x="355" y="102"/>
                  </a:cubicBezTo>
                  <a:cubicBezTo>
                    <a:pt x="495" y="102"/>
                    <a:pt x="610" y="217"/>
                    <a:pt x="610" y="358"/>
                  </a:cubicBezTo>
                  <a:cubicBezTo>
                    <a:pt x="610" y="425"/>
                    <a:pt x="564" y="498"/>
                    <a:pt x="559" y="506"/>
                  </a:cubicBezTo>
                  <a:cubicBezTo>
                    <a:pt x="550" y="518"/>
                    <a:pt x="537" y="541"/>
                    <a:pt x="530" y="554"/>
                  </a:cubicBezTo>
                  <a:lnTo>
                    <a:pt x="485" y="643"/>
                  </a:lnTo>
                  <a:cubicBezTo>
                    <a:pt x="478" y="656"/>
                    <a:pt x="475" y="671"/>
                    <a:pt x="475" y="675"/>
                  </a:cubicBezTo>
                  <a:cubicBezTo>
                    <a:pt x="475" y="702"/>
                    <a:pt x="449" y="723"/>
                    <a:pt x="416" y="723"/>
                  </a:cubicBezTo>
                  <a:close/>
                  <a:moveTo>
                    <a:pt x="287" y="832"/>
                  </a:moveTo>
                  <a:cubicBezTo>
                    <a:pt x="269" y="832"/>
                    <a:pt x="254" y="846"/>
                    <a:pt x="254" y="865"/>
                  </a:cubicBezTo>
                  <a:cubicBezTo>
                    <a:pt x="254" y="883"/>
                    <a:pt x="269" y="897"/>
                    <a:pt x="287" y="897"/>
                  </a:cubicBezTo>
                  <a:lnTo>
                    <a:pt x="426" y="897"/>
                  </a:lnTo>
                  <a:cubicBezTo>
                    <a:pt x="444" y="897"/>
                    <a:pt x="459" y="883"/>
                    <a:pt x="459" y="865"/>
                  </a:cubicBezTo>
                  <a:cubicBezTo>
                    <a:pt x="459" y="846"/>
                    <a:pt x="444" y="832"/>
                    <a:pt x="426" y="832"/>
                  </a:cubicBezTo>
                  <a:lnTo>
                    <a:pt x="287" y="832"/>
                  </a:lnTo>
                  <a:close/>
                  <a:moveTo>
                    <a:pt x="274" y="885"/>
                  </a:moveTo>
                  <a:cubicBezTo>
                    <a:pt x="276" y="929"/>
                    <a:pt x="312" y="965"/>
                    <a:pt x="356" y="965"/>
                  </a:cubicBezTo>
                  <a:cubicBezTo>
                    <a:pt x="401" y="965"/>
                    <a:pt x="437" y="929"/>
                    <a:pt x="439" y="885"/>
                  </a:cubicBezTo>
                  <a:lnTo>
                    <a:pt x="274" y="885"/>
                  </a:lnTo>
                  <a:close/>
                  <a:moveTo>
                    <a:pt x="459" y="865"/>
                  </a:moveTo>
                  <a:lnTo>
                    <a:pt x="254" y="865"/>
                  </a:lnTo>
                  <a:lnTo>
                    <a:pt x="254" y="762"/>
                  </a:lnTo>
                  <a:lnTo>
                    <a:pt x="459" y="762"/>
                  </a:lnTo>
                  <a:lnTo>
                    <a:pt x="459" y="865"/>
                  </a:lnTo>
                  <a:close/>
                  <a:moveTo>
                    <a:pt x="491" y="369"/>
                  </a:moveTo>
                  <a:cubicBezTo>
                    <a:pt x="491" y="388"/>
                    <a:pt x="476" y="403"/>
                    <a:pt x="457" y="403"/>
                  </a:cubicBezTo>
                  <a:lnTo>
                    <a:pt x="388" y="403"/>
                  </a:lnTo>
                  <a:lnTo>
                    <a:pt x="388" y="472"/>
                  </a:lnTo>
                  <a:cubicBezTo>
                    <a:pt x="388" y="491"/>
                    <a:pt x="373" y="506"/>
                    <a:pt x="355" y="506"/>
                  </a:cubicBezTo>
                  <a:cubicBezTo>
                    <a:pt x="336" y="506"/>
                    <a:pt x="321" y="491"/>
                    <a:pt x="321" y="472"/>
                  </a:cubicBezTo>
                  <a:lnTo>
                    <a:pt x="321" y="403"/>
                  </a:lnTo>
                  <a:lnTo>
                    <a:pt x="252" y="403"/>
                  </a:lnTo>
                  <a:cubicBezTo>
                    <a:pt x="233" y="403"/>
                    <a:pt x="218" y="388"/>
                    <a:pt x="218" y="369"/>
                  </a:cubicBezTo>
                  <a:cubicBezTo>
                    <a:pt x="218" y="351"/>
                    <a:pt x="233" y="336"/>
                    <a:pt x="252" y="336"/>
                  </a:cubicBezTo>
                  <a:lnTo>
                    <a:pt x="321" y="336"/>
                  </a:lnTo>
                  <a:lnTo>
                    <a:pt x="321" y="266"/>
                  </a:lnTo>
                  <a:cubicBezTo>
                    <a:pt x="321" y="248"/>
                    <a:pt x="336" y="233"/>
                    <a:pt x="355" y="233"/>
                  </a:cubicBezTo>
                  <a:cubicBezTo>
                    <a:pt x="373" y="233"/>
                    <a:pt x="388" y="248"/>
                    <a:pt x="388" y="266"/>
                  </a:cubicBezTo>
                  <a:lnTo>
                    <a:pt x="388" y="336"/>
                  </a:lnTo>
                  <a:lnTo>
                    <a:pt x="457" y="336"/>
                  </a:lnTo>
                  <a:cubicBezTo>
                    <a:pt x="476" y="336"/>
                    <a:pt x="491" y="351"/>
                    <a:pt x="491" y="369"/>
                  </a:cubicBezTo>
                  <a:close/>
                  <a:moveTo>
                    <a:pt x="681" y="326"/>
                  </a:moveTo>
                  <a:lnTo>
                    <a:pt x="643" y="326"/>
                  </a:lnTo>
                  <a:cubicBezTo>
                    <a:pt x="644" y="336"/>
                    <a:pt x="645" y="347"/>
                    <a:pt x="645" y="358"/>
                  </a:cubicBezTo>
                  <a:cubicBezTo>
                    <a:pt x="645" y="365"/>
                    <a:pt x="644" y="372"/>
                    <a:pt x="643" y="379"/>
                  </a:cubicBezTo>
                  <a:lnTo>
                    <a:pt x="681" y="379"/>
                  </a:lnTo>
                  <a:cubicBezTo>
                    <a:pt x="696" y="379"/>
                    <a:pt x="709" y="367"/>
                    <a:pt x="709" y="352"/>
                  </a:cubicBezTo>
                  <a:cubicBezTo>
                    <a:pt x="709" y="338"/>
                    <a:pt x="696" y="326"/>
                    <a:pt x="681" y="326"/>
                  </a:cubicBezTo>
                  <a:close/>
                  <a:moveTo>
                    <a:pt x="576" y="170"/>
                  </a:moveTo>
                  <a:lnTo>
                    <a:pt x="603" y="142"/>
                  </a:lnTo>
                  <a:cubicBezTo>
                    <a:pt x="614" y="131"/>
                    <a:pt x="614" y="114"/>
                    <a:pt x="604" y="104"/>
                  </a:cubicBezTo>
                  <a:cubicBezTo>
                    <a:pt x="594" y="94"/>
                    <a:pt x="577" y="94"/>
                    <a:pt x="566" y="105"/>
                  </a:cubicBezTo>
                  <a:lnTo>
                    <a:pt x="538" y="132"/>
                  </a:lnTo>
                  <a:cubicBezTo>
                    <a:pt x="552" y="144"/>
                    <a:pt x="564" y="156"/>
                    <a:pt x="576" y="170"/>
                  </a:cubicBezTo>
                  <a:close/>
                  <a:moveTo>
                    <a:pt x="354" y="67"/>
                  </a:moveTo>
                  <a:cubicBezTo>
                    <a:pt x="363" y="67"/>
                    <a:pt x="372" y="68"/>
                    <a:pt x="380" y="68"/>
                  </a:cubicBezTo>
                  <a:lnTo>
                    <a:pt x="380" y="27"/>
                  </a:lnTo>
                  <a:cubicBezTo>
                    <a:pt x="380" y="12"/>
                    <a:pt x="368" y="0"/>
                    <a:pt x="354" y="0"/>
                  </a:cubicBezTo>
                  <a:cubicBezTo>
                    <a:pt x="339" y="0"/>
                    <a:pt x="327" y="12"/>
                    <a:pt x="327" y="27"/>
                  </a:cubicBezTo>
                  <a:lnTo>
                    <a:pt x="327" y="68"/>
                  </a:lnTo>
                  <a:cubicBezTo>
                    <a:pt x="336" y="68"/>
                    <a:pt x="345" y="67"/>
                    <a:pt x="354" y="67"/>
                  </a:cubicBezTo>
                  <a:close/>
                  <a:moveTo>
                    <a:pt x="130" y="173"/>
                  </a:moveTo>
                  <a:cubicBezTo>
                    <a:pt x="142" y="159"/>
                    <a:pt x="154" y="147"/>
                    <a:pt x="168" y="135"/>
                  </a:cubicBezTo>
                  <a:lnTo>
                    <a:pt x="142" y="109"/>
                  </a:lnTo>
                  <a:cubicBezTo>
                    <a:pt x="131" y="99"/>
                    <a:pt x="114" y="98"/>
                    <a:pt x="104" y="109"/>
                  </a:cubicBezTo>
                  <a:cubicBezTo>
                    <a:pt x="93" y="119"/>
                    <a:pt x="94" y="136"/>
                    <a:pt x="104" y="147"/>
                  </a:cubicBezTo>
                  <a:lnTo>
                    <a:pt x="130" y="173"/>
                  </a:lnTo>
                  <a:close/>
                  <a:moveTo>
                    <a:pt x="64" y="358"/>
                  </a:moveTo>
                  <a:cubicBezTo>
                    <a:pt x="64" y="347"/>
                    <a:pt x="64" y="336"/>
                    <a:pt x="66" y="326"/>
                  </a:cubicBezTo>
                  <a:lnTo>
                    <a:pt x="28" y="326"/>
                  </a:lnTo>
                  <a:cubicBezTo>
                    <a:pt x="13" y="326"/>
                    <a:pt x="0" y="338"/>
                    <a:pt x="0" y="352"/>
                  </a:cubicBezTo>
                  <a:cubicBezTo>
                    <a:pt x="0" y="367"/>
                    <a:pt x="13" y="379"/>
                    <a:pt x="28" y="379"/>
                  </a:cubicBezTo>
                  <a:lnTo>
                    <a:pt x="65" y="379"/>
                  </a:lnTo>
                  <a:cubicBezTo>
                    <a:pt x="64" y="372"/>
                    <a:pt x="64" y="365"/>
                    <a:pt x="64" y="35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815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6" name="组合 37"/>
          <p:cNvGrpSpPr/>
          <p:nvPr/>
        </p:nvGrpSpPr>
        <p:grpSpPr bwMode="auto">
          <a:xfrm>
            <a:off x="3605011" y="3576738"/>
            <a:ext cx="783427" cy="785533"/>
            <a:chOff x="0" y="0"/>
            <a:chExt cx="1154113" cy="1155698"/>
          </a:xfrm>
          <a:solidFill>
            <a:schemeClr val="bg1">
              <a:lumMod val="65000"/>
            </a:schemeClr>
          </a:solidFill>
        </p:grpSpPr>
        <p:sp>
          <p:nvSpPr>
            <p:cNvPr id="17" name="Oval 31"/>
            <p:cNvSpPr>
              <a:spLocks noChangeArrowheads="1"/>
            </p:cNvSpPr>
            <p:nvPr/>
          </p:nvSpPr>
          <p:spPr bwMode="auto">
            <a:xfrm>
              <a:off x="0" y="0"/>
              <a:ext cx="1154113" cy="1155699"/>
            </a:xfrm>
            <a:prstGeom prst="ellipse">
              <a:avLst/>
            </a:prstGeom>
            <a:blipFill>
              <a:blip r:embed="rId4" cstate="print"/>
              <a:stretch>
                <a:fillRect/>
              </a:stretch>
            </a:blipFill>
            <a:ln w="63500">
              <a:solidFill>
                <a:schemeClr val="bg1"/>
              </a:solidFill>
              <a:round/>
            </a:ln>
            <a:effectLst>
              <a:outerShdw blurRad="1016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000">
                  <a:solidFill>
                    <a:schemeClr val="accent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solidFill>
                    <a:schemeClr val="accent1"/>
                  </a:solidFill>
                  <a:latin typeface="Arial" panose="020B0604020202020204" pitchFamily="34" charset="0"/>
                  <a:ea typeface="仿宋_GB2312" pitchFamily="1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200">
                <a:solidFill>
                  <a:schemeClr val="tx1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18" name="Freeform 35"/>
            <p:cNvSpPr>
              <a:spLocks noEditPoints="1"/>
            </p:cNvSpPr>
            <p:nvPr/>
          </p:nvSpPr>
          <p:spPr bwMode="auto">
            <a:xfrm>
              <a:off x="269875" y="169862"/>
              <a:ext cx="563563" cy="766762"/>
            </a:xfrm>
            <a:custGeom>
              <a:avLst/>
              <a:gdLst>
                <a:gd name="T0" fmla="*/ 73939 w 625"/>
                <a:gd name="T1" fmla="*/ 124194 h 852"/>
                <a:gd name="T2" fmla="*/ 62217 w 625"/>
                <a:gd name="T3" fmla="*/ 766762 h 852"/>
                <a:gd name="T4" fmla="*/ 563563 w 625"/>
                <a:gd name="T5" fmla="*/ 188091 h 852"/>
                <a:gd name="T6" fmla="*/ 520281 w 625"/>
                <a:gd name="T7" fmla="*/ 201590 h 852"/>
                <a:gd name="T8" fmla="*/ 64021 w 625"/>
                <a:gd name="T9" fmla="*/ 722664 h 852"/>
                <a:gd name="T10" fmla="*/ 243459 w 625"/>
                <a:gd name="T11" fmla="*/ 81896 h 852"/>
                <a:gd name="T12" fmla="*/ 320104 w 625"/>
                <a:gd name="T13" fmla="*/ 81896 h 852"/>
                <a:gd name="T14" fmla="*/ 280429 w 625"/>
                <a:gd name="T15" fmla="*/ 122394 h 852"/>
                <a:gd name="T16" fmla="*/ 196571 w 625"/>
                <a:gd name="T17" fmla="*/ 83696 h 852"/>
                <a:gd name="T18" fmla="*/ 103696 w 625"/>
                <a:gd name="T19" fmla="*/ 194390 h 852"/>
                <a:gd name="T20" fmla="*/ 459867 w 625"/>
                <a:gd name="T21" fmla="*/ 194390 h 852"/>
                <a:gd name="T22" fmla="*/ 366992 w 625"/>
                <a:gd name="T23" fmla="*/ 83696 h 852"/>
                <a:gd name="T24" fmla="*/ 196571 w 625"/>
                <a:gd name="T25" fmla="*/ 83696 h 852"/>
                <a:gd name="T26" fmla="*/ 199276 w 625"/>
                <a:gd name="T27" fmla="*/ 582271 h 852"/>
                <a:gd name="T28" fmla="*/ 136157 w 625"/>
                <a:gd name="T29" fmla="*/ 600270 h 852"/>
                <a:gd name="T30" fmla="*/ 122631 w 625"/>
                <a:gd name="T31" fmla="*/ 613770 h 852"/>
                <a:gd name="T32" fmla="*/ 199276 w 625"/>
                <a:gd name="T33" fmla="*/ 619169 h 852"/>
                <a:gd name="T34" fmla="*/ 119025 w 625"/>
                <a:gd name="T35" fmla="*/ 658767 h 852"/>
                <a:gd name="T36" fmla="*/ 218212 w 625"/>
                <a:gd name="T37" fmla="*/ 610170 h 852"/>
                <a:gd name="T38" fmla="*/ 218212 w 625"/>
                <a:gd name="T39" fmla="*/ 578671 h 852"/>
                <a:gd name="T40" fmla="*/ 99187 w 625"/>
                <a:gd name="T41" fmla="*/ 584971 h 852"/>
                <a:gd name="T42" fmla="*/ 192964 w 625"/>
                <a:gd name="T43" fmla="*/ 683966 h 852"/>
                <a:gd name="T44" fmla="*/ 192964 w 625"/>
                <a:gd name="T45" fmla="*/ 301485 h 852"/>
                <a:gd name="T46" fmla="*/ 136157 w 625"/>
                <a:gd name="T47" fmla="*/ 318584 h 852"/>
                <a:gd name="T48" fmla="*/ 155994 w 625"/>
                <a:gd name="T49" fmla="*/ 368982 h 852"/>
                <a:gd name="T50" fmla="*/ 119025 w 625"/>
                <a:gd name="T51" fmla="*/ 382481 h 852"/>
                <a:gd name="T52" fmla="*/ 192964 w 625"/>
                <a:gd name="T53" fmla="*/ 281686 h 852"/>
                <a:gd name="T54" fmla="*/ 99187 w 625"/>
                <a:gd name="T55" fmla="*/ 380681 h 852"/>
                <a:gd name="T56" fmla="*/ 217310 w 625"/>
                <a:gd name="T57" fmla="*/ 323084 h 852"/>
                <a:gd name="T58" fmla="*/ 216408 w 625"/>
                <a:gd name="T59" fmla="*/ 296985 h 852"/>
                <a:gd name="T60" fmla="*/ 199276 w 625"/>
                <a:gd name="T61" fmla="*/ 452678 h 852"/>
                <a:gd name="T62" fmla="*/ 122631 w 625"/>
                <a:gd name="T63" fmla="*/ 471577 h 852"/>
                <a:gd name="T64" fmla="*/ 199276 w 625"/>
                <a:gd name="T65" fmla="*/ 522874 h 852"/>
                <a:gd name="T66" fmla="*/ 218212 w 625"/>
                <a:gd name="T67" fmla="*/ 438278 h 852"/>
                <a:gd name="T68" fmla="*/ 99187 w 625"/>
                <a:gd name="T69" fmla="*/ 442778 h 852"/>
                <a:gd name="T70" fmla="*/ 199276 w 625"/>
                <a:gd name="T71" fmla="*/ 541773 h 852"/>
                <a:gd name="T72" fmla="*/ 260592 w 625"/>
                <a:gd name="T73" fmla="*/ 418479 h 852"/>
                <a:gd name="T74" fmla="*/ 294856 w 625"/>
                <a:gd name="T75" fmla="*/ 650668 h 852"/>
                <a:gd name="T76" fmla="*/ 452654 w 625"/>
                <a:gd name="T77" fmla="*/ 602070 h 852"/>
                <a:gd name="T78" fmla="*/ 288544 w 625"/>
                <a:gd name="T79" fmla="*/ 644368 h 852"/>
                <a:gd name="T80" fmla="*/ 452654 w 625"/>
                <a:gd name="T81" fmla="*/ 456277 h 852"/>
                <a:gd name="T82" fmla="*/ 288544 w 625"/>
                <a:gd name="T83" fmla="*/ 368982 h 852"/>
                <a:gd name="T84" fmla="*/ 288544 w 625"/>
                <a:gd name="T85" fmla="*/ 316784 h 85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625" h="852">
                  <a:moveTo>
                    <a:pt x="48" y="224"/>
                  </a:moveTo>
                  <a:cubicBezTo>
                    <a:pt x="48" y="200"/>
                    <a:pt x="59" y="188"/>
                    <a:pt x="82" y="188"/>
                  </a:cubicBezTo>
                  <a:lnTo>
                    <a:pt x="82" y="138"/>
                  </a:lnTo>
                  <a:cubicBezTo>
                    <a:pt x="39" y="139"/>
                    <a:pt x="0" y="167"/>
                    <a:pt x="0" y="209"/>
                  </a:cubicBezTo>
                  <a:lnTo>
                    <a:pt x="0" y="783"/>
                  </a:lnTo>
                  <a:cubicBezTo>
                    <a:pt x="0" y="818"/>
                    <a:pt x="34" y="852"/>
                    <a:pt x="69" y="852"/>
                  </a:cubicBezTo>
                  <a:lnTo>
                    <a:pt x="556" y="852"/>
                  </a:lnTo>
                  <a:cubicBezTo>
                    <a:pt x="591" y="852"/>
                    <a:pt x="625" y="818"/>
                    <a:pt x="625" y="783"/>
                  </a:cubicBezTo>
                  <a:lnTo>
                    <a:pt x="625" y="209"/>
                  </a:lnTo>
                  <a:cubicBezTo>
                    <a:pt x="625" y="167"/>
                    <a:pt x="586" y="139"/>
                    <a:pt x="543" y="138"/>
                  </a:cubicBezTo>
                  <a:lnTo>
                    <a:pt x="543" y="188"/>
                  </a:lnTo>
                  <a:cubicBezTo>
                    <a:pt x="566" y="188"/>
                    <a:pt x="577" y="200"/>
                    <a:pt x="577" y="224"/>
                  </a:cubicBezTo>
                  <a:lnTo>
                    <a:pt x="577" y="768"/>
                  </a:lnTo>
                  <a:cubicBezTo>
                    <a:pt x="577" y="785"/>
                    <a:pt x="570" y="803"/>
                    <a:pt x="554" y="803"/>
                  </a:cubicBezTo>
                  <a:lnTo>
                    <a:pt x="71" y="803"/>
                  </a:lnTo>
                  <a:cubicBezTo>
                    <a:pt x="53" y="803"/>
                    <a:pt x="48" y="783"/>
                    <a:pt x="48" y="764"/>
                  </a:cubicBezTo>
                  <a:lnTo>
                    <a:pt x="48" y="224"/>
                  </a:lnTo>
                  <a:close/>
                  <a:moveTo>
                    <a:pt x="270" y="91"/>
                  </a:moveTo>
                  <a:cubicBezTo>
                    <a:pt x="270" y="71"/>
                    <a:pt x="289" y="52"/>
                    <a:pt x="309" y="52"/>
                  </a:cubicBezTo>
                  <a:lnTo>
                    <a:pt x="316" y="52"/>
                  </a:lnTo>
                  <a:cubicBezTo>
                    <a:pt x="336" y="52"/>
                    <a:pt x="355" y="71"/>
                    <a:pt x="355" y="91"/>
                  </a:cubicBezTo>
                  <a:lnTo>
                    <a:pt x="355" y="95"/>
                  </a:lnTo>
                  <a:cubicBezTo>
                    <a:pt x="355" y="117"/>
                    <a:pt x="336" y="136"/>
                    <a:pt x="314" y="136"/>
                  </a:cubicBezTo>
                  <a:lnTo>
                    <a:pt x="311" y="136"/>
                  </a:lnTo>
                  <a:cubicBezTo>
                    <a:pt x="289" y="136"/>
                    <a:pt x="270" y="117"/>
                    <a:pt x="270" y="95"/>
                  </a:cubicBezTo>
                  <a:lnTo>
                    <a:pt x="270" y="91"/>
                  </a:lnTo>
                  <a:close/>
                  <a:moveTo>
                    <a:pt x="218" y="93"/>
                  </a:moveTo>
                  <a:lnTo>
                    <a:pt x="149" y="93"/>
                  </a:lnTo>
                  <a:cubicBezTo>
                    <a:pt x="126" y="93"/>
                    <a:pt x="115" y="104"/>
                    <a:pt x="115" y="127"/>
                  </a:cubicBezTo>
                  <a:lnTo>
                    <a:pt x="115" y="216"/>
                  </a:lnTo>
                  <a:cubicBezTo>
                    <a:pt x="115" y="231"/>
                    <a:pt x="124" y="246"/>
                    <a:pt x="138" y="246"/>
                  </a:cubicBezTo>
                  <a:lnTo>
                    <a:pt x="487" y="246"/>
                  </a:lnTo>
                  <a:cubicBezTo>
                    <a:pt x="501" y="246"/>
                    <a:pt x="510" y="231"/>
                    <a:pt x="510" y="216"/>
                  </a:cubicBezTo>
                  <a:lnTo>
                    <a:pt x="510" y="127"/>
                  </a:lnTo>
                  <a:cubicBezTo>
                    <a:pt x="510" y="104"/>
                    <a:pt x="499" y="93"/>
                    <a:pt x="476" y="93"/>
                  </a:cubicBezTo>
                  <a:lnTo>
                    <a:pt x="407" y="93"/>
                  </a:lnTo>
                  <a:cubicBezTo>
                    <a:pt x="407" y="45"/>
                    <a:pt x="366" y="0"/>
                    <a:pt x="320" y="0"/>
                  </a:cubicBezTo>
                  <a:lnTo>
                    <a:pt x="305" y="0"/>
                  </a:lnTo>
                  <a:cubicBezTo>
                    <a:pt x="259" y="0"/>
                    <a:pt x="218" y="45"/>
                    <a:pt x="218" y="93"/>
                  </a:cubicBezTo>
                  <a:close/>
                  <a:moveTo>
                    <a:pt x="132" y="654"/>
                  </a:moveTo>
                  <a:cubicBezTo>
                    <a:pt x="132" y="649"/>
                    <a:pt x="133" y="647"/>
                    <a:pt x="138" y="647"/>
                  </a:cubicBezTo>
                  <a:lnTo>
                    <a:pt x="221" y="647"/>
                  </a:lnTo>
                  <a:lnTo>
                    <a:pt x="221" y="654"/>
                  </a:lnTo>
                  <a:cubicBezTo>
                    <a:pt x="221" y="661"/>
                    <a:pt x="186" y="680"/>
                    <a:pt x="180" y="684"/>
                  </a:cubicBezTo>
                  <a:cubicBezTo>
                    <a:pt x="174" y="679"/>
                    <a:pt x="161" y="667"/>
                    <a:pt x="151" y="667"/>
                  </a:cubicBezTo>
                  <a:lnTo>
                    <a:pt x="149" y="667"/>
                  </a:lnTo>
                  <a:cubicBezTo>
                    <a:pt x="144" y="667"/>
                    <a:pt x="136" y="675"/>
                    <a:pt x="136" y="680"/>
                  </a:cubicBezTo>
                  <a:lnTo>
                    <a:pt x="136" y="682"/>
                  </a:lnTo>
                  <a:cubicBezTo>
                    <a:pt x="136" y="688"/>
                    <a:pt x="167" y="721"/>
                    <a:pt x="173" y="721"/>
                  </a:cubicBezTo>
                  <a:lnTo>
                    <a:pt x="175" y="721"/>
                  </a:lnTo>
                  <a:cubicBezTo>
                    <a:pt x="180" y="721"/>
                    <a:pt x="214" y="693"/>
                    <a:pt x="221" y="688"/>
                  </a:cubicBezTo>
                  <a:cubicBezTo>
                    <a:pt x="221" y="700"/>
                    <a:pt x="225" y="738"/>
                    <a:pt x="214" y="738"/>
                  </a:cubicBezTo>
                  <a:lnTo>
                    <a:pt x="138" y="738"/>
                  </a:lnTo>
                  <a:cubicBezTo>
                    <a:pt x="133" y="738"/>
                    <a:pt x="132" y="737"/>
                    <a:pt x="132" y="732"/>
                  </a:cubicBezTo>
                  <a:lnTo>
                    <a:pt x="132" y="654"/>
                  </a:lnTo>
                  <a:close/>
                  <a:moveTo>
                    <a:pt x="214" y="760"/>
                  </a:moveTo>
                  <a:cubicBezTo>
                    <a:pt x="255" y="760"/>
                    <a:pt x="240" y="715"/>
                    <a:pt x="242" y="678"/>
                  </a:cubicBezTo>
                  <a:cubicBezTo>
                    <a:pt x="243" y="658"/>
                    <a:pt x="292" y="642"/>
                    <a:pt x="296" y="624"/>
                  </a:cubicBezTo>
                  <a:lnTo>
                    <a:pt x="290" y="624"/>
                  </a:lnTo>
                  <a:cubicBezTo>
                    <a:pt x="275" y="624"/>
                    <a:pt x="253" y="637"/>
                    <a:pt x="242" y="643"/>
                  </a:cubicBezTo>
                  <a:cubicBezTo>
                    <a:pt x="237" y="635"/>
                    <a:pt x="232" y="626"/>
                    <a:pt x="218" y="626"/>
                  </a:cubicBezTo>
                  <a:lnTo>
                    <a:pt x="134" y="626"/>
                  </a:lnTo>
                  <a:cubicBezTo>
                    <a:pt x="122" y="626"/>
                    <a:pt x="110" y="637"/>
                    <a:pt x="110" y="650"/>
                  </a:cubicBezTo>
                  <a:lnTo>
                    <a:pt x="110" y="736"/>
                  </a:lnTo>
                  <a:cubicBezTo>
                    <a:pt x="110" y="750"/>
                    <a:pt x="123" y="760"/>
                    <a:pt x="138" y="760"/>
                  </a:cubicBezTo>
                  <a:lnTo>
                    <a:pt x="214" y="760"/>
                  </a:lnTo>
                  <a:close/>
                  <a:moveTo>
                    <a:pt x="132" y="341"/>
                  </a:moveTo>
                  <a:cubicBezTo>
                    <a:pt x="132" y="336"/>
                    <a:pt x="133" y="335"/>
                    <a:pt x="138" y="335"/>
                  </a:cubicBezTo>
                  <a:lnTo>
                    <a:pt x="214" y="335"/>
                  </a:lnTo>
                  <a:cubicBezTo>
                    <a:pt x="219" y="335"/>
                    <a:pt x="221" y="336"/>
                    <a:pt x="221" y="341"/>
                  </a:cubicBezTo>
                  <a:cubicBezTo>
                    <a:pt x="221" y="346"/>
                    <a:pt x="184" y="371"/>
                    <a:pt x="180" y="371"/>
                  </a:cubicBezTo>
                  <a:cubicBezTo>
                    <a:pt x="175" y="371"/>
                    <a:pt x="164" y="354"/>
                    <a:pt x="151" y="354"/>
                  </a:cubicBezTo>
                  <a:cubicBezTo>
                    <a:pt x="145" y="354"/>
                    <a:pt x="136" y="361"/>
                    <a:pt x="136" y="367"/>
                  </a:cubicBezTo>
                  <a:lnTo>
                    <a:pt x="136" y="369"/>
                  </a:lnTo>
                  <a:cubicBezTo>
                    <a:pt x="136" y="378"/>
                    <a:pt x="166" y="406"/>
                    <a:pt x="173" y="410"/>
                  </a:cubicBezTo>
                  <a:lnTo>
                    <a:pt x="221" y="376"/>
                  </a:lnTo>
                  <a:lnTo>
                    <a:pt x="221" y="425"/>
                  </a:lnTo>
                  <a:lnTo>
                    <a:pt x="132" y="425"/>
                  </a:lnTo>
                  <a:lnTo>
                    <a:pt x="132" y="341"/>
                  </a:lnTo>
                  <a:close/>
                  <a:moveTo>
                    <a:pt x="240" y="330"/>
                  </a:moveTo>
                  <a:cubicBezTo>
                    <a:pt x="237" y="319"/>
                    <a:pt x="228" y="313"/>
                    <a:pt x="214" y="313"/>
                  </a:cubicBezTo>
                  <a:lnTo>
                    <a:pt x="138" y="313"/>
                  </a:lnTo>
                  <a:cubicBezTo>
                    <a:pt x="123" y="313"/>
                    <a:pt x="110" y="322"/>
                    <a:pt x="110" y="337"/>
                  </a:cubicBezTo>
                  <a:lnTo>
                    <a:pt x="110" y="423"/>
                  </a:lnTo>
                  <a:cubicBezTo>
                    <a:pt x="110" y="436"/>
                    <a:pt x="122" y="447"/>
                    <a:pt x="134" y="447"/>
                  </a:cubicBezTo>
                  <a:lnTo>
                    <a:pt x="218" y="447"/>
                  </a:lnTo>
                  <a:cubicBezTo>
                    <a:pt x="252" y="447"/>
                    <a:pt x="242" y="393"/>
                    <a:pt x="241" y="359"/>
                  </a:cubicBezTo>
                  <a:lnTo>
                    <a:pt x="296" y="313"/>
                  </a:lnTo>
                  <a:cubicBezTo>
                    <a:pt x="296" y="313"/>
                    <a:pt x="292" y="311"/>
                    <a:pt x="292" y="311"/>
                  </a:cubicBezTo>
                  <a:cubicBezTo>
                    <a:pt x="271" y="311"/>
                    <a:pt x="253" y="329"/>
                    <a:pt x="240" y="330"/>
                  </a:cubicBezTo>
                  <a:close/>
                  <a:moveTo>
                    <a:pt x="132" y="492"/>
                  </a:moveTo>
                  <a:lnTo>
                    <a:pt x="221" y="492"/>
                  </a:lnTo>
                  <a:lnTo>
                    <a:pt x="221" y="503"/>
                  </a:lnTo>
                  <a:lnTo>
                    <a:pt x="180" y="529"/>
                  </a:lnTo>
                  <a:lnTo>
                    <a:pt x="152" y="508"/>
                  </a:lnTo>
                  <a:cubicBezTo>
                    <a:pt x="145" y="513"/>
                    <a:pt x="136" y="515"/>
                    <a:pt x="136" y="524"/>
                  </a:cubicBezTo>
                  <a:cubicBezTo>
                    <a:pt x="136" y="531"/>
                    <a:pt x="167" y="565"/>
                    <a:pt x="173" y="565"/>
                  </a:cubicBezTo>
                  <a:cubicBezTo>
                    <a:pt x="183" y="565"/>
                    <a:pt x="209" y="536"/>
                    <a:pt x="221" y="533"/>
                  </a:cubicBezTo>
                  <a:lnTo>
                    <a:pt x="221" y="581"/>
                  </a:lnTo>
                  <a:lnTo>
                    <a:pt x="132" y="581"/>
                  </a:lnTo>
                  <a:lnTo>
                    <a:pt x="132" y="492"/>
                  </a:lnTo>
                  <a:close/>
                  <a:moveTo>
                    <a:pt x="242" y="487"/>
                  </a:moveTo>
                  <a:cubicBezTo>
                    <a:pt x="238" y="480"/>
                    <a:pt x="233" y="470"/>
                    <a:pt x="221" y="470"/>
                  </a:cubicBezTo>
                  <a:lnTo>
                    <a:pt x="132" y="470"/>
                  </a:lnTo>
                  <a:cubicBezTo>
                    <a:pt x="121" y="470"/>
                    <a:pt x="110" y="481"/>
                    <a:pt x="110" y="492"/>
                  </a:cubicBezTo>
                  <a:lnTo>
                    <a:pt x="110" y="581"/>
                  </a:lnTo>
                  <a:cubicBezTo>
                    <a:pt x="110" y="591"/>
                    <a:pt x="121" y="602"/>
                    <a:pt x="132" y="602"/>
                  </a:cubicBezTo>
                  <a:lnTo>
                    <a:pt x="221" y="602"/>
                  </a:lnTo>
                  <a:cubicBezTo>
                    <a:pt x="252" y="602"/>
                    <a:pt x="242" y="547"/>
                    <a:pt x="242" y="515"/>
                  </a:cubicBezTo>
                  <a:lnTo>
                    <a:pt x="296" y="469"/>
                  </a:lnTo>
                  <a:lnTo>
                    <a:pt x="289" y="465"/>
                  </a:lnTo>
                  <a:lnTo>
                    <a:pt x="242" y="487"/>
                  </a:lnTo>
                  <a:close/>
                  <a:moveTo>
                    <a:pt x="320" y="716"/>
                  </a:moveTo>
                  <a:cubicBezTo>
                    <a:pt x="320" y="721"/>
                    <a:pt x="322" y="723"/>
                    <a:pt x="327" y="723"/>
                  </a:cubicBezTo>
                  <a:lnTo>
                    <a:pt x="495" y="723"/>
                  </a:lnTo>
                  <a:cubicBezTo>
                    <a:pt x="500" y="723"/>
                    <a:pt x="502" y="721"/>
                    <a:pt x="502" y="716"/>
                  </a:cubicBezTo>
                  <a:lnTo>
                    <a:pt x="502" y="669"/>
                  </a:lnTo>
                  <a:cubicBezTo>
                    <a:pt x="502" y="664"/>
                    <a:pt x="500" y="663"/>
                    <a:pt x="495" y="663"/>
                  </a:cubicBezTo>
                  <a:lnTo>
                    <a:pt x="320" y="663"/>
                  </a:lnTo>
                  <a:lnTo>
                    <a:pt x="320" y="716"/>
                  </a:lnTo>
                  <a:close/>
                  <a:moveTo>
                    <a:pt x="320" y="565"/>
                  </a:moveTo>
                  <a:lnTo>
                    <a:pt x="502" y="565"/>
                  </a:lnTo>
                  <a:lnTo>
                    <a:pt x="502" y="507"/>
                  </a:lnTo>
                  <a:lnTo>
                    <a:pt x="320" y="507"/>
                  </a:lnTo>
                  <a:lnTo>
                    <a:pt x="320" y="565"/>
                  </a:lnTo>
                  <a:close/>
                  <a:moveTo>
                    <a:pt x="320" y="410"/>
                  </a:moveTo>
                  <a:lnTo>
                    <a:pt x="452" y="410"/>
                  </a:lnTo>
                  <a:lnTo>
                    <a:pt x="452" y="352"/>
                  </a:lnTo>
                  <a:lnTo>
                    <a:pt x="320" y="352"/>
                  </a:lnTo>
                  <a:lnTo>
                    <a:pt x="320" y="4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815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9" name="组合 40"/>
          <p:cNvGrpSpPr/>
          <p:nvPr/>
        </p:nvGrpSpPr>
        <p:grpSpPr bwMode="auto">
          <a:xfrm>
            <a:off x="7044681" y="2080121"/>
            <a:ext cx="784505" cy="785533"/>
            <a:chOff x="0" y="0"/>
            <a:chExt cx="1155700" cy="1155698"/>
          </a:xfrm>
          <a:solidFill>
            <a:schemeClr val="bg1">
              <a:lumMod val="65000"/>
            </a:schemeClr>
          </a:solidFill>
        </p:grpSpPr>
        <p:sp>
          <p:nvSpPr>
            <p:cNvPr id="20" name="Oval 33"/>
            <p:cNvSpPr>
              <a:spLocks noChangeArrowheads="1"/>
            </p:cNvSpPr>
            <p:nvPr/>
          </p:nvSpPr>
          <p:spPr bwMode="auto">
            <a:xfrm>
              <a:off x="0" y="0"/>
              <a:ext cx="1155700" cy="1155698"/>
            </a:xfrm>
            <a:prstGeom prst="ellipse">
              <a:avLst/>
            </a:prstGeom>
            <a:blipFill>
              <a:blip r:embed="rId5" cstate="print"/>
              <a:stretch>
                <a:fillRect/>
              </a:stretch>
            </a:blipFill>
            <a:ln w="63500">
              <a:solidFill>
                <a:schemeClr val="bg1"/>
              </a:solidFill>
              <a:round/>
            </a:ln>
            <a:effectLst>
              <a:outerShdw blurRad="1016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000">
                  <a:solidFill>
                    <a:schemeClr val="accent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solidFill>
                    <a:schemeClr val="accent1"/>
                  </a:solidFill>
                  <a:latin typeface="Arial" panose="020B0604020202020204" pitchFamily="34" charset="0"/>
                  <a:ea typeface="仿宋_GB2312" pitchFamily="1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200">
                <a:solidFill>
                  <a:schemeClr val="tx1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21" name="Freeform 36"/>
            <p:cNvSpPr>
              <a:spLocks noEditPoints="1"/>
            </p:cNvSpPr>
            <p:nvPr/>
          </p:nvSpPr>
          <p:spPr bwMode="auto">
            <a:xfrm>
              <a:off x="261937" y="217487"/>
              <a:ext cx="712788" cy="701675"/>
            </a:xfrm>
            <a:custGeom>
              <a:avLst/>
              <a:gdLst>
                <a:gd name="T0" fmla="*/ 188097 w 792"/>
                <a:gd name="T1" fmla="*/ 307152 h 779"/>
                <a:gd name="T2" fmla="*/ 249296 w 792"/>
                <a:gd name="T3" fmla="*/ 200865 h 779"/>
                <a:gd name="T4" fmla="*/ 350994 w 792"/>
                <a:gd name="T5" fmla="*/ 290938 h 779"/>
                <a:gd name="T6" fmla="*/ 264596 w 792"/>
                <a:gd name="T7" fmla="*/ 182850 h 779"/>
                <a:gd name="T8" fmla="*/ 350994 w 792"/>
                <a:gd name="T9" fmla="*/ 290938 h 779"/>
                <a:gd name="T10" fmla="*/ 350994 w 792"/>
                <a:gd name="T11" fmla="*/ 290938 h 779"/>
                <a:gd name="T12" fmla="*/ 420293 w 792"/>
                <a:gd name="T13" fmla="*/ 174743 h 779"/>
                <a:gd name="T14" fmla="*/ 442793 w 792"/>
                <a:gd name="T15" fmla="*/ 163034 h 779"/>
                <a:gd name="T16" fmla="*/ 445493 w 792"/>
                <a:gd name="T17" fmla="*/ 182850 h 779"/>
                <a:gd name="T18" fmla="*/ 439193 w 792"/>
                <a:gd name="T19" fmla="*/ 215276 h 779"/>
                <a:gd name="T20" fmla="*/ 418493 w 792"/>
                <a:gd name="T21" fmla="*/ 207170 h 779"/>
                <a:gd name="T22" fmla="*/ 393293 w 792"/>
                <a:gd name="T23" fmla="*/ 185552 h 779"/>
                <a:gd name="T24" fmla="*/ 410393 w 792"/>
                <a:gd name="T25" fmla="*/ 172942 h 779"/>
                <a:gd name="T26" fmla="*/ 442793 w 792"/>
                <a:gd name="T27" fmla="*/ 163034 h 779"/>
                <a:gd name="T28" fmla="*/ 337494 w 792"/>
                <a:gd name="T29" fmla="*/ 308953 h 779"/>
                <a:gd name="T30" fmla="*/ 325795 w 792"/>
                <a:gd name="T31" fmla="*/ 440461 h 779"/>
                <a:gd name="T32" fmla="*/ 371694 w 792"/>
                <a:gd name="T33" fmla="*/ 320663 h 779"/>
                <a:gd name="T34" fmla="*/ 280795 w 792"/>
                <a:gd name="T35" fmla="*/ 268420 h 779"/>
                <a:gd name="T36" fmla="*/ 246596 w 792"/>
                <a:gd name="T37" fmla="*/ 280130 h 779"/>
                <a:gd name="T38" fmla="*/ 292495 w 792"/>
                <a:gd name="T39" fmla="*/ 440461 h 779"/>
                <a:gd name="T40" fmla="*/ 280795 w 792"/>
                <a:gd name="T41" fmla="*/ 268420 h 779"/>
                <a:gd name="T42" fmla="*/ 416693 w 792"/>
                <a:gd name="T43" fmla="*/ 240497 h 779"/>
                <a:gd name="T44" fmla="*/ 404993 w 792"/>
                <a:gd name="T45" fmla="*/ 440461 h 779"/>
                <a:gd name="T46" fmla="*/ 450892 w 792"/>
                <a:gd name="T47" fmla="*/ 253107 h 779"/>
                <a:gd name="T48" fmla="*/ 201597 w 792"/>
                <a:gd name="T49" fmla="*/ 351288 h 779"/>
                <a:gd name="T50" fmla="*/ 167397 w 792"/>
                <a:gd name="T51" fmla="*/ 362997 h 779"/>
                <a:gd name="T52" fmla="*/ 213296 w 792"/>
                <a:gd name="T53" fmla="*/ 440461 h 779"/>
                <a:gd name="T54" fmla="*/ 201597 w 792"/>
                <a:gd name="T55" fmla="*/ 351288 h 779"/>
                <a:gd name="T56" fmla="*/ 122398 w 792"/>
                <a:gd name="T57" fmla="*/ 440461 h 779"/>
                <a:gd name="T58" fmla="*/ 110698 w 792"/>
                <a:gd name="T59" fmla="*/ 170240 h 779"/>
                <a:gd name="T60" fmla="*/ 134098 w 792"/>
                <a:gd name="T61" fmla="*/ 170240 h 779"/>
                <a:gd name="T62" fmla="*/ 477892 w 792"/>
                <a:gd name="T63" fmla="*/ 417042 h 779"/>
                <a:gd name="T64" fmla="*/ 477892 w 792"/>
                <a:gd name="T65" fmla="*/ 440461 h 779"/>
                <a:gd name="T66" fmla="*/ 110698 w 792"/>
                <a:gd name="T67" fmla="*/ 428751 h 779"/>
                <a:gd name="T68" fmla="*/ 477892 w 792"/>
                <a:gd name="T69" fmla="*/ 417042 h 779"/>
                <a:gd name="T70" fmla="*/ 611990 w 792"/>
                <a:gd name="T71" fmla="*/ 701675 h 779"/>
                <a:gd name="T72" fmla="*/ 436493 w 792"/>
                <a:gd name="T73" fmla="*/ 566564 h 779"/>
                <a:gd name="T74" fmla="*/ 0 w 792"/>
                <a:gd name="T75" fmla="*/ 299045 h 779"/>
                <a:gd name="T76" fmla="*/ 599390 w 792"/>
                <a:gd name="T77" fmla="*/ 299045 h 779"/>
                <a:gd name="T78" fmla="*/ 677689 w 792"/>
                <a:gd name="T79" fmla="*/ 544947 h 779"/>
                <a:gd name="T80" fmla="*/ 300595 w 792"/>
                <a:gd name="T81" fmla="*/ 561160 h 779"/>
                <a:gd name="T82" fmla="*/ 561591 w 792"/>
                <a:gd name="T83" fmla="*/ 299045 h 779"/>
                <a:gd name="T84" fmla="*/ 38699 w 792"/>
                <a:gd name="T85" fmla="*/ 299045 h 77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792" h="779">
                  <a:moveTo>
                    <a:pt x="297" y="240"/>
                  </a:moveTo>
                  <a:lnTo>
                    <a:pt x="209" y="341"/>
                  </a:lnTo>
                  <a:lnTo>
                    <a:pt x="188" y="323"/>
                  </a:lnTo>
                  <a:lnTo>
                    <a:pt x="277" y="223"/>
                  </a:lnTo>
                  <a:lnTo>
                    <a:pt x="297" y="240"/>
                  </a:lnTo>
                  <a:close/>
                  <a:moveTo>
                    <a:pt x="390" y="323"/>
                  </a:moveTo>
                  <a:lnTo>
                    <a:pt x="276" y="224"/>
                  </a:lnTo>
                  <a:lnTo>
                    <a:pt x="294" y="203"/>
                  </a:lnTo>
                  <a:lnTo>
                    <a:pt x="408" y="303"/>
                  </a:lnTo>
                  <a:lnTo>
                    <a:pt x="390" y="323"/>
                  </a:lnTo>
                  <a:close/>
                  <a:moveTo>
                    <a:pt x="487" y="212"/>
                  </a:moveTo>
                  <a:lnTo>
                    <a:pt x="390" y="323"/>
                  </a:lnTo>
                  <a:lnTo>
                    <a:pt x="369" y="305"/>
                  </a:lnTo>
                  <a:lnTo>
                    <a:pt x="467" y="194"/>
                  </a:lnTo>
                  <a:lnTo>
                    <a:pt x="487" y="212"/>
                  </a:lnTo>
                  <a:close/>
                  <a:moveTo>
                    <a:pt x="492" y="181"/>
                  </a:moveTo>
                  <a:cubicBezTo>
                    <a:pt x="497" y="179"/>
                    <a:pt x="500" y="182"/>
                    <a:pt x="499" y="187"/>
                  </a:cubicBezTo>
                  <a:lnTo>
                    <a:pt x="495" y="203"/>
                  </a:lnTo>
                  <a:cubicBezTo>
                    <a:pt x="494" y="209"/>
                    <a:pt x="492" y="217"/>
                    <a:pt x="491" y="222"/>
                  </a:cubicBezTo>
                  <a:lnTo>
                    <a:pt x="488" y="239"/>
                  </a:lnTo>
                  <a:cubicBezTo>
                    <a:pt x="487" y="244"/>
                    <a:pt x="483" y="245"/>
                    <a:pt x="479" y="242"/>
                  </a:cubicBezTo>
                  <a:lnTo>
                    <a:pt x="465" y="230"/>
                  </a:lnTo>
                  <a:cubicBezTo>
                    <a:pt x="461" y="227"/>
                    <a:pt x="455" y="221"/>
                    <a:pt x="451" y="217"/>
                  </a:cubicBezTo>
                  <a:lnTo>
                    <a:pt x="437" y="206"/>
                  </a:lnTo>
                  <a:cubicBezTo>
                    <a:pt x="433" y="202"/>
                    <a:pt x="434" y="198"/>
                    <a:pt x="439" y="197"/>
                  </a:cubicBezTo>
                  <a:lnTo>
                    <a:pt x="456" y="192"/>
                  </a:lnTo>
                  <a:cubicBezTo>
                    <a:pt x="461" y="190"/>
                    <a:pt x="470" y="187"/>
                    <a:pt x="475" y="186"/>
                  </a:cubicBezTo>
                  <a:lnTo>
                    <a:pt x="492" y="181"/>
                  </a:lnTo>
                  <a:close/>
                  <a:moveTo>
                    <a:pt x="400" y="343"/>
                  </a:moveTo>
                  <a:lnTo>
                    <a:pt x="375" y="343"/>
                  </a:lnTo>
                  <a:cubicBezTo>
                    <a:pt x="368" y="343"/>
                    <a:pt x="362" y="349"/>
                    <a:pt x="362" y="356"/>
                  </a:cubicBezTo>
                  <a:lnTo>
                    <a:pt x="362" y="489"/>
                  </a:lnTo>
                  <a:lnTo>
                    <a:pt x="413" y="489"/>
                  </a:lnTo>
                  <a:lnTo>
                    <a:pt x="413" y="356"/>
                  </a:lnTo>
                  <a:cubicBezTo>
                    <a:pt x="413" y="349"/>
                    <a:pt x="407" y="343"/>
                    <a:pt x="400" y="343"/>
                  </a:cubicBezTo>
                  <a:close/>
                  <a:moveTo>
                    <a:pt x="312" y="298"/>
                  </a:moveTo>
                  <a:lnTo>
                    <a:pt x="287" y="298"/>
                  </a:lnTo>
                  <a:cubicBezTo>
                    <a:pt x="280" y="298"/>
                    <a:pt x="274" y="304"/>
                    <a:pt x="274" y="311"/>
                  </a:cubicBezTo>
                  <a:lnTo>
                    <a:pt x="274" y="489"/>
                  </a:lnTo>
                  <a:lnTo>
                    <a:pt x="325" y="489"/>
                  </a:lnTo>
                  <a:lnTo>
                    <a:pt x="325" y="311"/>
                  </a:lnTo>
                  <a:cubicBezTo>
                    <a:pt x="325" y="304"/>
                    <a:pt x="319" y="298"/>
                    <a:pt x="312" y="298"/>
                  </a:cubicBezTo>
                  <a:close/>
                  <a:moveTo>
                    <a:pt x="488" y="267"/>
                  </a:moveTo>
                  <a:lnTo>
                    <a:pt x="463" y="267"/>
                  </a:lnTo>
                  <a:cubicBezTo>
                    <a:pt x="456" y="267"/>
                    <a:pt x="450" y="273"/>
                    <a:pt x="450" y="281"/>
                  </a:cubicBezTo>
                  <a:lnTo>
                    <a:pt x="450" y="489"/>
                  </a:lnTo>
                  <a:lnTo>
                    <a:pt x="501" y="489"/>
                  </a:lnTo>
                  <a:lnTo>
                    <a:pt x="501" y="281"/>
                  </a:lnTo>
                  <a:cubicBezTo>
                    <a:pt x="501" y="273"/>
                    <a:pt x="495" y="267"/>
                    <a:pt x="488" y="267"/>
                  </a:cubicBezTo>
                  <a:close/>
                  <a:moveTo>
                    <a:pt x="224" y="390"/>
                  </a:moveTo>
                  <a:lnTo>
                    <a:pt x="200" y="390"/>
                  </a:lnTo>
                  <a:cubicBezTo>
                    <a:pt x="192" y="390"/>
                    <a:pt x="186" y="396"/>
                    <a:pt x="186" y="403"/>
                  </a:cubicBezTo>
                  <a:lnTo>
                    <a:pt x="186" y="489"/>
                  </a:lnTo>
                  <a:lnTo>
                    <a:pt x="237" y="489"/>
                  </a:lnTo>
                  <a:lnTo>
                    <a:pt x="237" y="403"/>
                  </a:lnTo>
                  <a:cubicBezTo>
                    <a:pt x="237" y="396"/>
                    <a:pt x="231" y="390"/>
                    <a:pt x="224" y="390"/>
                  </a:cubicBezTo>
                  <a:close/>
                  <a:moveTo>
                    <a:pt x="149" y="476"/>
                  </a:moveTo>
                  <a:cubicBezTo>
                    <a:pt x="149" y="483"/>
                    <a:pt x="144" y="489"/>
                    <a:pt x="136" y="489"/>
                  </a:cubicBezTo>
                  <a:cubicBezTo>
                    <a:pt x="129" y="489"/>
                    <a:pt x="123" y="483"/>
                    <a:pt x="123" y="476"/>
                  </a:cubicBezTo>
                  <a:lnTo>
                    <a:pt x="123" y="189"/>
                  </a:lnTo>
                  <a:cubicBezTo>
                    <a:pt x="123" y="182"/>
                    <a:pt x="129" y="176"/>
                    <a:pt x="136" y="176"/>
                  </a:cubicBezTo>
                  <a:cubicBezTo>
                    <a:pt x="143" y="176"/>
                    <a:pt x="149" y="182"/>
                    <a:pt x="149" y="189"/>
                  </a:cubicBezTo>
                  <a:lnTo>
                    <a:pt x="149" y="476"/>
                  </a:lnTo>
                  <a:close/>
                  <a:moveTo>
                    <a:pt x="531" y="463"/>
                  </a:moveTo>
                  <a:cubicBezTo>
                    <a:pt x="538" y="463"/>
                    <a:pt x="544" y="469"/>
                    <a:pt x="544" y="476"/>
                  </a:cubicBezTo>
                  <a:cubicBezTo>
                    <a:pt x="544" y="483"/>
                    <a:pt x="538" y="489"/>
                    <a:pt x="531" y="489"/>
                  </a:cubicBezTo>
                  <a:lnTo>
                    <a:pt x="136" y="489"/>
                  </a:lnTo>
                  <a:cubicBezTo>
                    <a:pt x="129" y="489"/>
                    <a:pt x="123" y="483"/>
                    <a:pt x="123" y="476"/>
                  </a:cubicBezTo>
                  <a:cubicBezTo>
                    <a:pt x="123" y="469"/>
                    <a:pt x="129" y="463"/>
                    <a:pt x="136" y="463"/>
                  </a:cubicBezTo>
                  <a:lnTo>
                    <a:pt x="531" y="463"/>
                  </a:lnTo>
                  <a:close/>
                  <a:moveTo>
                    <a:pt x="753" y="750"/>
                  </a:moveTo>
                  <a:cubicBezTo>
                    <a:pt x="732" y="770"/>
                    <a:pt x="706" y="779"/>
                    <a:pt x="680" y="779"/>
                  </a:cubicBezTo>
                  <a:cubicBezTo>
                    <a:pt x="654" y="779"/>
                    <a:pt x="628" y="770"/>
                    <a:pt x="608" y="750"/>
                  </a:cubicBezTo>
                  <a:lnTo>
                    <a:pt x="485" y="629"/>
                  </a:lnTo>
                  <a:cubicBezTo>
                    <a:pt x="440" y="653"/>
                    <a:pt x="388" y="666"/>
                    <a:pt x="334" y="666"/>
                  </a:cubicBezTo>
                  <a:cubicBezTo>
                    <a:pt x="149" y="666"/>
                    <a:pt x="0" y="517"/>
                    <a:pt x="0" y="332"/>
                  </a:cubicBezTo>
                  <a:cubicBezTo>
                    <a:pt x="0" y="149"/>
                    <a:pt x="149" y="0"/>
                    <a:pt x="334" y="0"/>
                  </a:cubicBezTo>
                  <a:cubicBezTo>
                    <a:pt x="517" y="0"/>
                    <a:pt x="666" y="149"/>
                    <a:pt x="666" y="332"/>
                  </a:cubicBezTo>
                  <a:cubicBezTo>
                    <a:pt x="666" y="387"/>
                    <a:pt x="653" y="439"/>
                    <a:pt x="630" y="484"/>
                  </a:cubicBezTo>
                  <a:lnTo>
                    <a:pt x="753" y="605"/>
                  </a:lnTo>
                  <a:cubicBezTo>
                    <a:pt x="792" y="645"/>
                    <a:pt x="792" y="709"/>
                    <a:pt x="753" y="750"/>
                  </a:cubicBezTo>
                  <a:close/>
                  <a:moveTo>
                    <a:pt x="334" y="623"/>
                  </a:moveTo>
                  <a:lnTo>
                    <a:pt x="334" y="623"/>
                  </a:lnTo>
                  <a:cubicBezTo>
                    <a:pt x="494" y="623"/>
                    <a:pt x="624" y="493"/>
                    <a:pt x="624" y="332"/>
                  </a:cubicBezTo>
                  <a:cubicBezTo>
                    <a:pt x="624" y="172"/>
                    <a:pt x="494" y="42"/>
                    <a:pt x="334" y="42"/>
                  </a:cubicBezTo>
                  <a:cubicBezTo>
                    <a:pt x="173" y="42"/>
                    <a:pt x="43" y="172"/>
                    <a:pt x="43" y="332"/>
                  </a:cubicBezTo>
                  <a:cubicBezTo>
                    <a:pt x="43" y="493"/>
                    <a:pt x="173" y="623"/>
                    <a:pt x="334" y="62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815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5" name="TextBox 46"/>
          <p:cNvSpPr txBox="1">
            <a:spLocks noChangeArrowheads="1"/>
          </p:cNvSpPr>
          <p:nvPr/>
        </p:nvSpPr>
        <p:spPr bwMode="auto">
          <a:xfrm>
            <a:off x="2483153" y="1296740"/>
            <a:ext cx="1193999" cy="30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2084" tIns="31042" rIns="62084" bIns="31042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仿宋_GB2312" pitchFamily="1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zh-CN" sz="1600" b="1" dirty="0" smtClean="0"/>
              <a:t>典型</a:t>
            </a:r>
            <a:r>
              <a:rPr lang="zh-CN" altLang="zh-CN" sz="1600" b="1" dirty="0"/>
              <a:t>题</a:t>
            </a:r>
            <a:r>
              <a:rPr lang="zh-CN" altLang="zh-CN" sz="1600" b="1" dirty="0" smtClean="0"/>
              <a:t>热身</a:t>
            </a:r>
            <a:endParaRPr lang="en-US" altLang="zh-CN" sz="1600" b="1" dirty="0">
              <a:solidFill>
                <a:schemeClr val="tx1"/>
              </a:solidFill>
              <a:latin typeface="微软雅黑" panose="020B0503020204020204" pitchFamily="34" charset="-122"/>
            </a:endParaRPr>
          </a:p>
        </p:txBody>
      </p:sp>
      <p:sp>
        <p:nvSpPr>
          <p:cNvPr id="26" name="TextBox 47"/>
          <p:cNvSpPr txBox="1">
            <a:spLocks noChangeArrowheads="1"/>
          </p:cNvSpPr>
          <p:nvPr/>
        </p:nvSpPr>
        <p:spPr bwMode="auto">
          <a:xfrm>
            <a:off x="2339989" y="1642577"/>
            <a:ext cx="2106960" cy="832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2084" tIns="31042" rIns="62084" bIns="31042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仿宋_GB2312" pitchFamily="1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None/>
            </a:pPr>
            <a:r>
              <a:rPr lang="en-US" altLang="zh-CN" sz="1000" b="1" dirty="0" smtClean="0">
                <a:solidFill>
                  <a:schemeClr val="tx1"/>
                </a:solidFill>
                <a:latin typeface="+mn-ea"/>
                <a:ea typeface="+mn-ea"/>
              </a:rPr>
              <a:t>1.</a:t>
            </a:r>
            <a:r>
              <a:rPr lang="zh-CN" altLang="zh-CN" sz="1000" b="1" dirty="0" smtClean="0">
                <a:solidFill>
                  <a:schemeClr val="tx1"/>
                </a:solidFill>
                <a:latin typeface="+mn-ea"/>
                <a:ea typeface="+mn-ea"/>
              </a:rPr>
              <a:t>学生</a:t>
            </a:r>
            <a:r>
              <a:rPr lang="zh-CN" altLang="zh-CN" sz="1000" b="1" dirty="0">
                <a:solidFill>
                  <a:schemeClr val="tx1"/>
                </a:solidFill>
                <a:latin typeface="+mn-ea"/>
                <a:ea typeface="+mn-ea"/>
              </a:rPr>
              <a:t>能够结合课堂探究活动（</a:t>
            </a:r>
            <a:r>
              <a:rPr lang="en-US" altLang="zh-CN" sz="1000" b="1" dirty="0">
                <a:solidFill>
                  <a:schemeClr val="tx1"/>
                </a:solidFill>
                <a:latin typeface="+mn-ea"/>
                <a:ea typeface="+mn-ea"/>
              </a:rPr>
              <a:t>1</a:t>
            </a:r>
            <a:r>
              <a:rPr lang="zh-CN" altLang="zh-CN" sz="1000" b="1" dirty="0">
                <a:solidFill>
                  <a:schemeClr val="tx1"/>
                </a:solidFill>
                <a:latin typeface="+mn-ea"/>
                <a:ea typeface="+mn-ea"/>
              </a:rPr>
              <a:t>）中的典型试题</a:t>
            </a:r>
            <a:r>
              <a:rPr lang="en-US" altLang="zh-CN" sz="1000" b="1" dirty="0">
                <a:solidFill>
                  <a:schemeClr val="tx1"/>
                </a:solidFill>
                <a:latin typeface="+mn-ea"/>
                <a:ea typeface="+mn-ea"/>
              </a:rPr>
              <a:t>1</a:t>
            </a:r>
            <a:r>
              <a:rPr lang="zh-CN" altLang="zh-CN" sz="1000" b="1" dirty="0">
                <a:solidFill>
                  <a:schemeClr val="tx1"/>
                </a:solidFill>
                <a:latin typeface="+mn-ea"/>
                <a:ea typeface="+mn-ea"/>
              </a:rPr>
              <a:t>，回忆热力环流原理相关知识，能够准确绘制海陆风、山谷风、城郊热力环流、三圈环流、东亚季风环流图；</a:t>
            </a:r>
          </a:p>
        </p:txBody>
      </p:sp>
      <p:sp>
        <p:nvSpPr>
          <p:cNvPr id="27" name="TextBox 48"/>
          <p:cNvSpPr txBox="1">
            <a:spLocks noChangeArrowheads="1"/>
          </p:cNvSpPr>
          <p:nvPr/>
        </p:nvSpPr>
        <p:spPr bwMode="auto">
          <a:xfrm>
            <a:off x="5768779" y="1296740"/>
            <a:ext cx="1195076" cy="30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2084" tIns="31042" rIns="62084" bIns="31042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仿宋_GB2312" pitchFamily="1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spcBef>
                <a:spcPct val="0"/>
              </a:spcBef>
              <a:buNone/>
            </a:pPr>
            <a:r>
              <a:rPr lang="zh-CN" altLang="zh-CN" sz="1600" b="1" dirty="0"/>
              <a:t>拓展题提升</a:t>
            </a:r>
            <a:endParaRPr lang="en-US" altLang="zh-CN" sz="1600" b="1" dirty="0">
              <a:solidFill>
                <a:schemeClr val="tx1"/>
              </a:solidFill>
              <a:latin typeface="微软雅黑" panose="020B0503020204020204" pitchFamily="34" charset="-122"/>
            </a:endParaRPr>
          </a:p>
        </p:txBody>
      </p:sp>
      <p:sp>
        <p:nvSpPr>
          <p:cNvPr id="28" name="TextBox 49"/>
          <p:cNvSpPr txBox="1">
            <a:spLocks noChangeArrowheads="1"/>
          </p:cNvSpPr>
          <p:nvPr/>
        </p:nvSpPr>
        <p:spPr bwMode="auto">
          <a:xfrm>
            <a:off x="5177191" y="1648307"/>
            <a:ext cx="2249706" cy="986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2084" tIns="31042" rIns="62084" bIns="31042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仿宋_GB2312" pitchFamily="1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None/>
            </a:pPr>
            <a:r>
              <a:rPr lang="en-US" altLang="zh-CN" sz="1000" b="1" dirty="0" smtClean="0">
                <a:solidFill>
                  <a:schemeClr val="tx1"/>
                </a:solidFill>
                <a:latin typeface="+mn-ea"/>
                <a:ea typeface="+mn-ea"/>
              </a:rPr>
              <a:t>2. </a:t>
            </a:r>
            <a:r>
              <a:rPr lang="zh-CN" altLang="zh-CN" sz="1000" b="1" dirty="0" smtClean="0">
                <a:solidFill>
                  <a:schemeClr val="tx1"/>
                </a:solidFill>
                <a:latin typeface="+mn-ea"/>
                <a:ea typeface="+mn-ea"/>
              </a:rPr>
              <a:t>学生</a:t>
            </a:r>
            <a:r>
              <a:rPr lang="zh-CN" altLang="zh-CN" sz="1000" b="1" dirty="0">
                <a:solidFill>
                  <a:schemeClr val="tx1"/>
                </a:solidFill>
                <a:latin typeface="+mn-ea"/>
                <a:ea typeface="+mn-ea"/>
              </a:rPr>
              <a:t>能够结合课堂探究活动（</a:t>
            </a:r>
            <a:r>
              <a:rPr lang="en-US" altLang="zh-CN" sz="1000" b="1" dirty="0">
                <a:solidFill>
                  <a:schemeClr val="tx1"/>
                </a:solidFill>
                <a:latin typeface="+mn-ea"/>
                <a:ea typeface="+mn-ea"/>
              </a:rPr>
              <a:t>2</a:t>
            </a:r>
            <a:r>
              <a:rPr lang="zh-CN" altLang="zh-CN" sz="1000" b="1" dirty="0">
                <a:solidFill>
                  <a:schemeClr val="tx1"/>
                </a:solidFill>
                <a:latin typeface="+mn-ea"/>
                <a:ea typeface="+mn-ea"/>
              </a:rPr>
              <a:t>）中的拓展试题</a:t>
            </a:r>
            <a:r>
              <a:rPr lang="en-US" altLang="zh-CN" sz="1000" b="1" dirty="0">
                <a:solidFill>
                  <a:schemeClr val="tx1"/>
                </a:solidFill>
                <a:latin typeface="+mn-ea"/>
                <a:ea typeface="+mn-ea"/>
              </a:rPr>
              <a:t>1</a:t>
            </a:r>
            <a:r>
              <a:rPr lang="zh-CN" altLang="zh-CN" sz="1000" b="1" dirty="0">
                <a:solidFill>
                  <a:schemeClr val="tx1"/>
                </a:solidFill>
                <a:latin typeface="+mn-ea"/>
                <a:ea typeface="+mn-ea"/>
              </a:rPr>
              <a:t>、</a:t>
            </a:r>
            <a:r>
              <a:rPr lang="en-US" altLang="zh-CN" sz="1000" b="1" dirty="0">
                <a:solidFill>
                  <a:schemeClr val="tx1"/>
                </a:solidFill>
                <a:latin typeface="+mn-ea"/>
                <a:ea typeface="+mn-ea"/>
              </a:rPr>
              <a:t>2</a:t>
            </a:r>
            <a:r>
              <a:rPr lang="zh-CN" altLang="zh-CN" sz="1000" b="1" dirty="0">
                <a:solidFill>
                  <a:schemeClr val="tx1"/>
                </a:solidFill>
                <a:latin typeface="+mn-ea"/>
                <a:ea typeface="+mn-ea"/>
              </a:rPr>
              <a:t>，分别建立气压、气温的变化与热力环流之间关系的分析思路；结合拓展试题</a:t>
            </a:r>
            <a:r>
              <a:rPr lang="en-US" altLang="zh-CN" sz="1000" b="1" dirty="0">
                <a:solidFill>
                  <a:schemeClr val="tx1"/>
                </a:solidFill>
                <a:latin typeface="+mn-ea"/>
                <a:ea typeface="+mn-ea"/>
              </a:rPr>
              <a:t>3</a:t>
            </a:r>
            <a:r>
              <a:rPr lang="zh-CN" altLang="zh-CN" sz="1000" b="1" dirty="0">
                <a:solidFill>
                  <a:schemeClr val="tx1"/>
                </a:solidFill>
                <a:latin typeface="+mn-ea"/>
                <a:ea typeface="+mn-ea"/>
              </a:rPr>
              <a:t>，验证气压、气温的变化与热力环流之间关系的分析思路</a:t>
            </a:r>
            <a:r>
              <a:rPr lang="zh-CN" altLang="zh-CN" sz="1000" b="1" dirty="0" smtClean="0">
                <a:solidFill>
                  <a:schemeClr val="tx1"/>
                </a:solidFill>
                <a:latin typeface="+mn-ea"/>
                <a:ea typeface="+mn-ea"/>
              </a:rPr>
              <a:t>。</a:t>
            </a:r>
            <a:endParaRPr lang="zh-CN" altLang="zh-CN" sz="1000" b="1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sp>
        <p:nvSpPr>
          <p:cNvPr id="29" name="TextBox 50"/>
          <p:cNvSpPr txBox="1">
            <a:spLocks noChangeArrowheads="1"/>
          </p:cNvSpPr>
          <p:nvPr/>
        </p:nvSpPr>
        <p:spPr bwMode="auto">
          <a:xfrm>
            <a:off x="4322168" y="4396268"/>
            <a:ext cx="1193999" cy="30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2084" tIns="31042" rIns="62084" bIns="31042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仿宋_GB2312" pitchFamily="1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zh-CN" altLang="zh-CN" sz="1600" b="1" dirty="0"/>
              <a:t>高考题对接</a:t>
            </a:r>
            <a:endParaRPr lang="en-US" altLang="zh-CN" sz="1600" b="1" dirty="0">
              <a:solidFill>
                <a:schemeClr val="tx1"/>
              </a:solidFill>
              <a:latin typeface="微软雅黑" panose="020B0503020204020204" pitchFamily="34" charset="-122"/>
            </a:endParaRPr>
          </a:p>
        </p:txBody>
      </p:sp>
      <p:sp>
        <p:nvSpPr>
          <p:cNvPr id="30" name="TextBox 51"/>
          <p:cNvSpPr txBox="1">
            <a:spLocks noChangeArrowheads="1"/>
          </p:cNvSpPr>
          <p:nvPr/>
        </p:nvSpPr>
        <p:spPr bwMode="auto">
          <a:xfrm>
            <a:off x="4353955" y="3692194"/>
            <a:ext cx="2459164" cy="678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2084" tIns="31042" rIns="62084" bIns="31042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仿宋_GB2312" pitchFamily="1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None/>
            </a:pPr>
            <a:r>
              <a:rPr lang="en-US" altLang="zh-CN" sz="10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3.</a:t>
            </a:r>
            <a:r>
              <a:rPr lang="zh-CN" altLang="zh-CN" sz="10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学生能够利用热力环流原理及构建的相关分析思路完成探究</a:t>
            </a:r>
            <a:r>
              <a:rPr lang="zh-CN" altLang="zh-CN" sz="1000" b="1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活动</a:t>
            </a:r>
            <a:r>
              <a:rPr lang="zh-CN" altLang="en-US" sz="1000" b="1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（</a:t>
            </a:r>
            <a:r>
              <a:rPr lang="en-US" altLang="zh-CN" sz="1000" b="1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3</a:t>
            </a:r>
            <a:r>
              <a:rPr lang="zh-CN" altLang="en-US" sz="1000" b="1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）</a:t>
            </a:r>
            <a:r>
              <a:rPr lang="zh-CN" altLang="zh-CN" sz="1000" b="1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中</a:t>
            </a:r>
            <a:r>
              <a:rPr lang="zh-CN" altLang="zh-CN" sz="10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高考题</a:t>
            </a:r>
            <a:r>
              <a:rPr lang="en-US" altLang="zh-CN" sz="10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r>
              <a:rPr lang="zh-CN" altLang="zh-CN" sz="10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，结合探究</a:t>
            </a:r>
            <a:r>
              <a:rPr lang="zh-CN" altLang="zh-CN" sz="1000" b="1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活动</a:t>
            </a:r>
            <a:r>
              <a:rPr lang="zh-CN" altLang="en-US" sz="1000" b="1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（</a:t>
            </a:r>
            <a:r>
              <a:rPr lang="en-US" altLang="zh-CN" sz="1000" b="1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3</a:t>
            </a:r>
            <a:r>
              <a:rPr lang="zh-CN" altLang="en-US" sz="1000" b="1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）</a:t>
            </a:r>
            <a:r>
              <a:rPr lang="zh-CN" altLang="zh-CN" sz="1000" b="1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中</a:t>
            </a:r>
            <a:r>
              <a:rPr lang="zh-CN" altLang="zh-CN" sz="10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高考题</a:t>
            </a:r>
            <a:r>
              <a:rPr lang="en-US" altLang="zh-CN" sz="10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  <a:r>
              <a:rPr lang="zh-CN" altLang="zh-CN" sz="10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进一步完善热力环流相关分析思路。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 invX="1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7816E-7 4.81481E-6 L 0.30831 0.12546 " pathEditMode="relative" rAng="0" ptsTypes="AA">
                                      <p:cBhvr>
                                        <p:cTn id="37" dur="1000" spd="-999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00" y="6300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13262E-7 -1.32701E-6 L 0.30623 -0.10426 " pathEditMode="relative" rAng="0" ptsTypes="AA">
                                      <p:cBhvr>
                                        <p:cTn id="39" dur="1000" spd="-999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12" y="-5213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06791E-6 -4.81481E-6 L -0.30923 0.12084 " pathEditMode="relative" rAng="0" ptsTypes="AA">
                                      <p:cBhvr>
                                        <p:cTn id="41" dur="1000" spd="-999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00" y="6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5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50"/>
                            </p:stCondLst>
                            <p:childTnLst>
                              <p:par>
                                <p:cTn id="5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50"/>
                            </p:stCondLst>
                            <p:childTnLst>
                              <p:par>
                                <p:cTn id="6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" grpId="0" animBg="1"/>
      <p:bldP spid="7" grpId="0" animBg="1"/>
      <p:bldP spid="8" grpId="0" animBg="1"/>
      <p:bldP spid="9" grpId="0" animBg="1"/>
      <p:bldP spid="11" grpId="0" animBg="1" autoUpdateAnimBg="0"/>
      <p:bldP spid="12" grpId="0"/>
      <p:bldP spid="25" grpId="0" autoUpdateAnimBg="0"/>
      <p:bldP spid="26" grpId="0" autoUpdateAnimBg="0"/>
      <p:bldP spid="27" grpId="0" autoUpdateAnimBg="0"/>
      <p:bldP spid="28" grpId="0" autoUpdateAnimBg="0"/>
      <p:bldP spid="29" grpId="0" autoUpdateAnimBg="0"/>
      <p:bldP spid="30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组合 55"/>
          <p:cNvGrpSpPr/>
          <p:nvPr/>
        </p:nvGrpSpPr>
        <p:grpSpPr>
          <a:xfrm>
            <a:off x="3652753" y="336250"/>
            <a:ext cx="3136872" cy="438582"/>
            <a:chOff x="315682" y="569837"/>
            <a:chExt cx="4182496" cy="584774"/>
          </a:xfrm>
        </p:grpSpPr>
        <p:sp>
          <p:nvSpPr>
            <p:cNvPr id="57" name="Text Box 7"/>
            <p:cNvSpPr txBox="1">
              <a:spLocks noChangeArrowheads="1"/>
            </p:cNvSpPr>
            <p:nvPr/>
          </p:nvSpPr>
          <p:spPr bwMode="auto">
            <a:xfrm>
              <a:off x="1967142" y="820888"/>
              <a:ext cx="2531036" cy="27699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34290" tIns="17145" rIns="34290" bIns="17145">
              <a:spAutoFit/>
            </a:bodyPr>
            <a:lstStyle/>
            <a:p>
              <a:pPr algn="ctr" defTabSz="815975"/>
              <a:r>
                <a:rPr lang="en-CA" sz="1125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" panose="020B0606030504020204" pitchFamily="34" charset="0"/>
                </a:rPr>
                <a:t>TEACHING PREPARATION </a:t>
              </a:r>
            </a:p>
          </p:txBody>
        </p:sp>
        <p:sp>
          <p:nvSpPr>
            <p:cNvPr id="58" name="矩形 57"/>
            <p:cNvSpPr/>
            <p:nvPr/>
          </p:nvSpPr>
          <p:spPr>
            <a:xfrm>
              <a:off x="315682" y="569837"/>
              <a:ext cx="1785105" cy="58477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815975"/>
              <a:r>
                <a:rPr lang="zh-CN" altLang="en-US" sz="225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Open Sans" panose="020B0606030504020204" pitchFamily="34" charset="0"/>
                </a:rPr>
                <a:t>教学准备</a:t>
              </a:r>
              <a:endParaRPr lang="en-CA" altLang="zh-CN" sz="2250" b="1" dirty="0"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endParaRPr>
            </a:p>
          </p:txBody>
        </p:sp>
      </p:grpSp>
      <p:sp>
        <p:nvSpPr>
          <p:cNvPr id="59" name="Triangle 201"/>
          <p:cNvSpPr/>
          <p:nvPr/>
        </p:nvSpPr>
        <p:spPr>
          <a:xfrm rot="10800000">
            <a:off x="4446949" y="-8164"/>
            <a:ext cx="682640" cy="227383"/>
          </a:xfrm>
          <a:prstGeom prst="triangle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60">
              <a:solidFill>
                <a:schemeClr val="tx1"/>
              </a:solidFill>
            </a:endParaRPr>
          </a:p>
        </p:txBody>
      </p:sp>
      <p:cxnSp>
        <p:nvCxnSpPr>
          <p:cNvPr id="60" name="Straight Connector 200"/>
          <p:cNvCxnSpPr/>
          <p:nvPr/>
        </p:nvCxnSpPr>
        <p:spPr>
          <a:xfrm>
            <a:off x="4388438" y="877201"/>
            <a:ext cx="788753" cy="0"/>
          </a:xfrm>
          <a:prstGeom prst="line">
            <a:avLst/>
          </a:prstGeom>
          <a:ln>
            <a:solidFill>
              <a:srgbClr val="67BC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空心弧 60"/>
          <p:cNvSpPr/>
          <p:nvPr/>
        </p:nvSpPr>
        <p:spPr>
          <a:xfrm rot="18920839">
            <a:off x="2142433" y="1634260"/>
            <a:ext cx="2065676" cy="2065676"/>
          </a:xfrm>
          <a:prstGeom prst="blockArc">
            <a:avLst>
              <a:gd name="adj1" fmla="val 5692214"/>
              <a:gd name="adj2" fmla="val 42522"/>
              <a:gd name="adj3" fmla="val 1111"/>
            </a:avLst>
          </a:prstGeom>
          <a:solidFill>
            <a:schemeClr val="bg1">
              <a:lumMod val="6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lIns="90136" tIns="45068" rIns="90136" bIns="45068" rtlCol="0" anchor="ctr"/>
          <a:lstStyle/>
          <a:p>
            <a:pPr algn="ctr">
              <a:defRPr/>
            </a:pPr>
            <a:endParaRPr lang="zh-CN" altLang="en-US" sz="815" ker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2" name="组合 61"/>
          <p:cNvGrpSpPr/>
          <p:nvPr/>
        </p:nvGrpSpPr>
        <p:grpSpPr>
          <a:xfrm>
            <a:off x="3979809" y="1325915"/>
            <a:ext cx="2262430" cy="845416"/>
            <a:chOff x="4148176" y="1359714"/>
            <a:chExt cx="3060138" cy="1143500"/>
          </a:xfrm>
        </p:grpSpPr>
        <p:cxnSp>
          <p:nvCxnSpPr>
            <p:cNvPr id="63" name="直接连接符 62"/>
            <p:cNvCxnSpPr/>
            <p:nvPr/>
          </p:nvCxnSpPr>
          <p:spPr>
            <a:xfrm>
              <a:off x="4959524" y="2089717"/>
              <a:ext cx="1705382" cy="0"/>
            </a:xfrm>
            <a:prstGeom prst="line">
              <a:avLst/>
            </a:prstGeom>
            <a:noFill/>
            <a:ln w="12700" cap="flat" cmpd="sng" algn="ctr">
              <a:solidFill>
                <a:sysClr val="window" lastClr="FFFFFF">
                  <a:lumMod val="50000"/>
                </a:sysClr>
              </a:solidFill>
              <a:prstDash val="solid"/>
              <a:headEnd type="none" w="med" len="med"/>
              <a:tailEnd type="oval" w="med" len="med"/>
            </a:ln>
            <a:effectLst/>
          </p:spPr>
        </p:cxnSp>
        <p:grpSp>
          <p:nvGrpSpPr>
            <p:cNvPr id="64" name="组合 63"/>
            <p:cNvGrpSpPr/>
            <p:nvPr/>
          </p:nvGrpSpPr>
          <p:grpSpPr>
            <a:xfrm>
              <a:off x="4148176" y="1697000"/>
              <a:ext cx="904292" cy="806214"/>
              <a:chOff x="3835847" y="1395243"/>
              <a:chExt cx="1462116" cy="1303538"/>
            </a:xfrm>
          </p:grpSpPr>
          <p:sp>
            <p:nvSpPr>
              <p:cNvPr id="66" name="同心圆 65"/>
              <p:cNvSpPr/>
              <p:nvPr/>
            </p:nvSpPr>
            <p:spPr>
              <a:xfrm>
                <a:off x="3835847" y="1395243"/>
                <a:ext cx="1303538" cy="1303538"/>
              </a:xfrm>
              <a:prstGeom prst="donut">
                <a:avLst>
                  <a:gd name="adj" fmla="val 3142"/>
                </a:avLst>
              </a:prstGeom>
              <a:solidFill>
                <a:sysClr val="window" lastClr="FFFFFF">
                  <a:lumMod val="65000"/>
                </a:sys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zh-CN" altLang="en-US" sz="1600" kern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grpSp>
            <p:nvGrpSpPr>
              <p:cNvPr id="67" name="组合 66"/>
              <p:cNvGrpSpPr/>
              <p:nvPr/>
            </p:nvGrpSpPr>
            <p:grpSpPr>
              <a:xfrm>
                <a:off x="4939609" y="1857832"/>
                <a:ext cx="358354" cy="358354"/>
                <a:chOff x="5917211" y="1835961"/>
                <a:chExt cx="504056" cy="504056"/>
              </a:xfrm>
            </p:grpSpPr>
            <p:sp>
              <p:nvSpPr>
                <p:cNvPr id="69" name="同心圆 68"/>
                <p:cNvSpPr/>
                <p:nvPr/>
              </p:nvSpPr>
              <p:spPr>
                <a:xfrm>
                  <a:off x="5917211" y="1835961"/>
                  <a:ext cx="504056" cy="504056"/>
                </a:xfrm>
                <a:prstGeom prst="donut">
                  <a:avLst>
                    <a:gd name="adj" fmla="val 3142"/>
                  </a:avLst>
                </a:prstGeom>
                <a:solidFill>
                  <a:sysClr val="window" lastClr="FFFFFF">
                    <a:lumMod val="65000"/>
                  </a:sysClr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zh-CN" altLang="en-US" sz="1600" kern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70" name="椭圆 69"/>
                <p:cNvSpPr/>
                <p:nvPr/>
              </p:nvSpPr>
              <p:spPr>
                <a:xfrm>
                  <a:off x="6039087" y="1981663"/>
                  <a:ext cx="222754" cy="222754"/>
                </a:xfrm>
                <a:prstGeom prst="ellipse">
                  <a:avLst/>
                </a:prstGeom>
                <a:solidFill>
                  <a:sysClr val="window" lastClr="FFFFFF">
                    <a:lumMod val="65000"/>
                  </a:sysClr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zh-CN" altLang="en-US" sz="1600" kern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68" name="椭圆 67"/>
              <p:cNvSpPr/>
              <p:nvPr/>
            </p:nvSpPr>
            <p:spPr>
              <a:xfrm>
                <a:off x="4151028" y="1732853"/>
                <a:ext cx="676101" cy="676101"/>
              </a:xfrm>
              <a:prstGeom prst="ellipse">
                <a:avLst/>
              </a:prstGeom>
              <a:solidFill>
                <a:srgbClr val="94CF29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CN" sz="2000" kern="0" dirty="0">
                    <a:solidFill>
                      <a:schemeClr val="bg1"/>
                    </a:solidFill>
                    <a:latin typeface="Impact" panose="020B0806030902050204" pitchFamily="34" charset="0"/>
                    <a:ea typeface="微软雅黑" panose="020B0503020204020204" pitchFamily="34" charset="-122"/>
                  </a:rPr>
                  <a:t>1</a:t>
                </a:r>
                <a:endParaRPr lang="zh-CN" altLang="en-US" sz="2000" kern="0" dirty="0">
                  <a:solidFill>
                    <a:schemeClr val="bg1"/>
                  </a:solidFill>
                  <a:latin typeface="Impact" panose="020B0806030902050204" pitchFamily="34" charset="0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65" name="TextBox 6"/>
            <p:cNvSpPr txBox="1"/>
            <p:nvPr/>
          </p:nvSpPr>
          <p:spPr>
            <a:xfrm>
              <a:off x="5027765" y="1359714"/>
              <a:ext cx="2180549" cy="7887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400" b="1" dirty="0" smtClean="0"/>
                <a:t>笔记本</a:t>
              </a:r>
              <a:endParaRPr lang="en-US" altLang="zh-CN" sz="2400" b="1" dirty="0"/>
            </a:p>
          </p:txBody>
        </p:sp>
      </p:grpSp>
      <p:grpSp>
        <p:nvGrpSpPr>
          <p:cNvPr id="71" name="组合 70"/>
          <p:cNvGrpSpPr/>
          <p:nvPr/>
        </p:nvGrpSpPr>
        <p:grpSpPr>
          <a:xfrm>
            <a:off x="4186274" y="2069132"/>
            <a:ext cx="3064249" cy="877328"/>
            <a:chOff x="4679100" y="2395248"/>
            <a:chExt cx="4144669" cy="1186659"/>
          </a:xfrm>
        </p:grpSpPr>
        <p:cxnSp>
          <p:nvCxnSpPr>
            <p:cNvPr id="72" name="直接连接符 71"/>
            <p:cNvCxnSpPr/>
            <p:nvPr/>
          </p:nvCxnSpPr>
          <p:spPr>
            <a:xfrm>
              <a:off x="5490448" y="3168410"/>
              <a:ext cx="2479141" cy="0"/>
            </a:xfrm>
            <a:prstGeom prst="line">
              <a:avLst/>
            </a:prstGeom>
            <a:noFill/>
            <a:ln w="12700" cap="flat" cmpd="sng" algn="ctr">
              <a:solidFill>
                <a:sysClr val="window" lastClr="FFFFFF">
                  <a:lumMod val="50000"/>
                </a:sysClr>
              </a:solidFill>
              <a:prstDash val="solid"/>
              <a:headEnd type="none" w="med" len="med"/>
              <a:tailEnd type="oval" w="med" len="med"/>
            </a:ln>
            <a:effectLst/>
          </p:spPr>
        </p:cxnSp>
        <p:grpSp>
          <p:nvGrpSpPr>
            <p:cNvPr id="73" name="组合 72"/>
            <p:cNvGrpSpPr/>
            <p:nvPr/>
          </p:nvGrpSpPr>
          <p:grpSpPr>
            <a:xfrm>
              <a:off x="4679100" y="2775693"/>
              <a:ext cx="904292" cy="806214"/>
              <a:chOff x="3835847" y="1395243"/>
              <a:chExt cx="1462116" cy="1303538"/>
            </a:xfrm>
          </p:grpSpPr>
          <p:sp>
            <p:nvSpPr>
              <p:cNvPr id="75" name="同心圆 74"/>
              <p:cNvSpPr/>
              <p:nvPr/>
            </p:nvSpPr>
            <p:spPr>
              <a:xfrm>
                <a:off x="3835847" y="1395243"/>
                <a:ext cx="1303538" cy="1303538"/>
              </a:xfrm>
              <a:prstGeom prst="donut">
                <a:avLst>
                  <a:gd name="adj" fmla="val 3142"/>
                </a:avLst>
              </a:prstGeom>
              <a:solidFill>
                <a:sysClr val="window" lastClr="FFFFFF">
                  <a:lumMod val="65000"/>
                </a:sys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zh-CN" altLang="en-US" sz="815" kern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grpSp>
            <p:nvGrpSpPr>
              <p:cNvPr id="76" name="组合 75"/>
              <p:cNvGrpSpPr/>
              <p:nvPr/>
            </p:nvGrpSpPr>
            <p:grpSpPr>
              <a:xfrm>
                <a:off x="4939609" y="1857832"/>
                <a:ext cx="358354" cy="358354"/>
                <a:chOff x="5917211" y="1835961"/>
                <a:chExt cx="504056" cy="504056"/>
              </a:xfrm>
            </p:grpSpPr>
            <p:sp>
              <p:nvSpPr>
                <p:cNvPr id="78" name="同心圆 77"/>
                <p:cNvSpPr/>
                <p:nvPr/>
              </p:nvSpPr>
              <p:spPr>
                <a:xfrm>
                  <a:off x="5917211" y="1835961"/>
                  <a:ext cx="504056" cy="504056"/>
                </a:xfrm>
                <a:prstGeom prst="donut">
                  <a:avLst>
                    <a:gd name="adj" fmla="val 3142"/>
                  </a:avLst>
                </a:prstGeom>
                <a:solidFill>
                  <a:sysClr val="window" lastClr="FFFFFF">
                    <a:lumMod val="65000"/>
                  </a:sysClr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zh-CN" altLang="en-US" sz="815" kern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79" name="椭圆 78"/>
                <p:cNvSpPr/>
                <p:nvPr/>
              </p:nvSpPr>
              <p:spPr>
                <a:xfrm>
                  <a:off x="6039087" y="1981663"/>
                  <a:ext cx="222754" cy="222754"/>
                </a:xfrm>
                <a:prstGeom prst="ellipse">
                  <a:avLst/>
                </a:prstGeom>
                <a:solidFill>
                  <a:sysClr val="window" lastClr="FFFFFF">
                    <a:lumMod val="65000"/>
                  </a:sysClr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zh-CN" altLang="en-US" sz="815" kern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77" name="椭圆 76"/>
              <p:cNvSpPr/>
              <p:nvPr/>
            </p:nvSpPr>
            <p:spPr>
              <a:xfrm>
                <a:off x="4151028" y="1732853"/>
                <a:ext cx="676101" cy="676101"/>
              </a:xfrm>
              <a:prstGeom prst="ellipse">
                <a:avLst/>
              </a:prstGeom>
              <a:solidFill>
                <a:srgbClr val="94CF29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CN" sz="1015" kern="0" dirty="0">
                    <a:solidFill>
                      <a:schemeClr val="bg1"/>
                    </a:solidFill>
                    <a:latin typeface="Impact" panose="020B0806030902050204" pitchFamily="34" charset="0"/>
                    <a:ea typeface="微软雅黑" panose="020B0503020204020204" pitchFamily="34" charset="-122"/>
                  </a:rPr>
                  <a:t>2</a:t>
                </a:r>
                <a:endParaRPr lang="zh-CN" altLang="en-US" sz="1015" kern="0" dirty="0">
                  <a:solidFill>
                    <a:schemeClr val="bg1"/>
                  </a:solidFill>
                  <a:latin typeface="Impact" panose="020B0806030902050204" pitchFamily="34" charset="0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74" name="TextBox 15"/>
            <p:cNvSpPr txBox="1"/>
            <p:nvPr/>
          </p:nvSpPr>
          <p:spPr>
            <a:xfrm>
              <a:off x="5475285" y="2395248"/>
              <a:ext cx="3348484" cy="8742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lnSpc>
                  <a:spcPct val="150000"/>
                </a:lnSpc>
                <a:defRPr/>
              </a:pPr>
              <a:r>
                <a:rPr lang="zh-CN" altLang="en-US" sz="2400" b="1" dirty="0" smtClean="0"/>
                <a:t>必修</a:t>
              </a:r>
              <a:r>
                <a:rPr lang="zh-CN" altLang="en-US" sz="2400" b="1" dirty="0"/>
                <a:t>一</a:t>
              </a:r>
              <a:r>
                <a:rPr lang="zh-CN" altLang="en-US" sz="2400" b="1" dirty="0" smtClean="0"/>
                <a:t>教材</a:t>
              </a:r>
              <a:endParaRPr lang="zh-CN" altLang="en-US" sz="2400" b="1" kern="0" dirty="0"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endParaRPr>
            </a:p>
          </p:txBody>
        </p:sp>
      </p:grpSp>
      <p:grpSp>
        <p:nvGrpSpPr>
          <p:cNvPr id="80" name="组合 79"/>
          <p:cNvGrpSpPr/>
          <p:nvPr/>
        </p:nvGrpSpPr>
        <p:grpSpPr>
          <a:xfrm>
            <a:off x="4042157" y="2877491"/>
            <a:ext cx="1516979" cy="834815"/>
            <a:chOff x="4420400" y="3672705"/>
            <a:chExt cx="2051849" cy="1129161"/>
          </a:xfrm>
        </p:grpSpPr>
        <p:cxnSp>
          <p:nvCxnSpPr>
            <p:cNvPr id="81" name="直接连接符 80"/>
            <p:cNvCxnSpPr/>
            <p:nvPr/>
          </p:nvCxnSpPr>
          <p:spPr>
            <a:xfrm>
              <a:off x="5231746" y="4388370"/>
              <a:ext cx="1240503" cy="0"/>
            </a:xfrm>
            <a:prstGeom prst="line">
              <a:avLst/>
            </a:prstGeom>
            <a:noFill/>
            <a:ln w="12700" cap="flat" cmpd="sng" algn="ctr">
              <a:solidFill>
                <a:sysClr val="window" lastClr="FFFFFF">
                  <a:lumMod val="50000"/>
                </a:sysClr>
              </a:solidFill>
              <a:prstDash val="solid"/>
              <a:headEnd type="none" w="med" len="med"/>
              <a:tailEnd type="oval" w="med" len="med"/>
            </a:ln>
            <a:effectLst/>
          </p:spPr>
        </p:cxnSp>
        <p:grpSp>
          <p:nvGrpSpPr>
            <p:cNvPr id="82" name="组合 81"/>
            <p:cNvGrpSpPr/>
            <p:nvPr/>
          </p:nvGrpSpPr>
          <p:grpSpPr>
            <a:xfrm>
              <a:off x="4420400" y="3995652"/>
              <a:ext cx="904292" cy="806214"/>
              <a:chOff x="3835847" y="1395243"/>
              <a:chExt cx="1462116" cy="1303538"/>
            </a:xfrm>
          </p:grpSpPr>
          <p:sp>
            <p:nvSpPr>
              <p:cNvPr id="84" name="同心圆 83"/>
              <p:cNvSpPr/>
              <p:nvPr/>
            </p:nvSpPr>
            <p:spPr>
              <a:xfrm>
                <a:off x="3835847" y="1395243"/>
                <a:ext cx="1303538" cy="1303538"/>
              </a:xfrm>
              <a:prstGeom prst="donut">
                <a:avLst>
                  <a:gd name="adj" fmla="val 3142"/>
                </a:avLst>
              </a:prstGeom>
              <a:solidFill>
                <a:sysClr val="window" lastClr="FFFFFF">
                  <a:lumMod val="65000"/>
                </a:sys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zh-CN" altLang="en-US" sz="815" kern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grpSp>
            <p:nvGrpSpPr>
              <p:cNvPr id="85" name="组合 84"/>
              <p:cNvGrpSpPr/>
              <p:nvPr/>
            </p:nvGrpSpPr>
            <p:grpSpPr>
              <a:xfrm>
                <a:off x="4939609" y="1857832"/>
                <a:ext cx="358354" cy="358354"/>
                <a:chOff x="5917211" y="1835961"/>
                <a:chExt cx="504056" cy="504056"/>
              </a:xfrm>
            </p:grpSpPr>
            <p:sp>
              <p:nvSpPr>
                <p:cNvPr id="87" name="同心圆 86"/>
                <p:cNvSpPr/>
                <p:nvPr/>
              </p:nvSpPr>
              <p:spPr>
                <a:xfrm>
                  <a:off x="5917211" y="1835961"/>
                  <a:ext cx="504056" cy="504056"/>
                </a:xfrm>
                <a:prstGeom prst="donut">
                  <a:avLst>
                    <a:gd name="adj" fmla="val 3142"/>
                  </a:avLst>
                </a:prstGeom>
                <a:solidFill>
                  <a:sysClr val="window" lastClr="FFFFFF">
                    <a:lumMod val="65000"/>
                  </a:sysClr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zh-CN" altLang="en-US" sz="815" kern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88" name="椭圆 87"/>
                <p:cNvSpPr/>
                <p:nvPr/>
              </p:nvSpPr>
              <p:spPr>
                <a:xfrm>
                  <a:off x="6039087" y="1981663"/>
                  <a:ext cx="222754" cy="222754"/>
                </a:xfrm>
                <a:prstGeom prst="ellipse">
                  <a:avLst/>
                </a:prstGeom>
                <a:solidFill>
                  <a:sysClr val="window" lastClr="FFFFFF">
                    <a:lumMod val="65000"/>
                  </a:sysClr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zh-CN" altLang="en-US" sz="815" kern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86" name="椭圆 85"/>
              <p:cNvSpPr/>
              <p:nvPr/>
            </p:nvSpPr>
            <p:spPr>
              <a:xfrm>
                <a:off x="4151028" y="1732853"/>
                <a:ext cx="676101" cy="676101"/>
              </a:xfrm>
              <a:prstGeom prst="ellipse">
                <a:avLst/>
              </a:prstGeom>
              <a:solidFill>
                <a:srgbClr val="94CF29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CN" sz="1015" kern="0" dirty="0">
                    <a:solidFill>
                      <a:schemeClr val="bg1"/>
                    </a:solidFill>
                    <a:latin typeface="Impact" panose="020B0806030902050204" pitchFamily="34" charset="0"/>
                    <a:ea typeface="微软雅黑" panose="020B0503020204020204" pitchFamily="34" charset="-122"/>
                  </a:rPr>
                  <a:t>3</a:t>
                </a:r>
                <a:endParaRPr lang="zh-CN" altLang="en-US" sz="1015" kern="0" dirty="0">
                  <a:solidFill>
                    <a:schemeClr val="bg1"/>
                  </a:solidFill>
                  <a:latin typeface="Impact" panose="020B0806030902050204" pitchFamily="34" charset="0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83" name="TextBox 24"/>
            <p:cNvSpPr txBox="1"/>
            <p:nvPr/>
          </p:nvSpPr>
          <p:spPr>
            <a:xfrm>
              <a:off x="5289338" y="3672705"/>
              <a:ext cx="1182911" cy="874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lnSpc>
                  <a:spcPct val="150000"/>
                </a:lnSpc>
                <a:defRPr/>
              </a:pPr>
              <a:r>
                <a:rPr lang="zh-CN" altLang="en-US" sz="2400" b="1" dirty="0"/>
                <a:t>学案</a:t>
              </a:r>
              <a:endParaRPr lang="zh-CN" altLang="en-US" sz="2400" b="1" kern="0" dirty="0"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endParaRPr>
            </a:p>
          </p:txBody>
        </p:sp>
      </p:grpSp>
      <p:grpSp>
        <p:nvGrpSpPr>
          <p:cNvPr id="98" name="组合 97"/>
          <p:cNvGrpSpPr/>
          <p:nvPr/>
        </p:nvGrpSpPr>
        <p:grpSpPr>
          <a:xfrm>
            <a:off x="2265770" y="1753735"/>
            <a:ext cx="1820621" cy="1820621"/>
            <a:chOff x="1535382" y="1174528"/>
            <a:chExt cx="2462552" cy="2462552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99" name="椭圆 4"/>
            <p:cNvSpPr/>
            <p:nvPr/>
          </p:nvSpPr>
          <p:spPr>
            <a:xfrm>
              <a:off x="1535382" y="1174528"/>
              <a:ext cx="2462552" cy="2462552"/>
            </a:xfrm>
            <a:custGeom>
              <a:avLst/>
              <a:gdLst/>
              <a:ahLst/>
              <a:cxnLst/>
              <a:rect l="l" t="t" r="r" b="b"/>
              <a:pathLst>
                <a:path w="2462552" h="2462552">
                  <a:moveTo>
                    <a:pt x="1227568" y="229220"/>
                  </a:moveTo>
                  <a:cubicBezTo>
                    <a:pt x="682374" y="229220"/>
                    <a:pt x="240407" y="671187"/>
                    <a:pt x="240407" y="1216381"/>
                  </a:cubicBezTo>
                  <a:cubicBezTo>
                    <a:pt x="240407" y="1761575"/>
                    <a:pt x="682374" y="2203542"/>
                    <a:pt x="1227568" y="2203542"/>
                  </a:cubicBezTo>
                  <a:cubicBezTo>
                    <a:pt x="1772762" y="2203542"/>
                    <a:pt x="2214729" y="1761575"/>
                    <a:pt x="2214729" y="1216381"/>
                  </a:cubicBezTo>
                  <a:cubicBezTo>
                    <a:pt x="2214729" y="671187"/>
                    <a:pt x="1772762" y="229220"/>
                    <a:pt x="1227568" y="229220"/>
                  </a:cubicBezTo>
                  <a:close/>
                  <a:moveTo>
                    <a:pt x="1231276" y="0"/>
                  </a:moveTo>
                  <a:cubicBezTo>
                    <a:pt x="1911291" y="0"/>
                    <a:pt x="2462552" y="551261"/>
                    <a:pt x="2462552" y="1231276"/>
                  </a:cubicBezTo>
                  <a:cubicBezTo>
                    <a:pt x="2462552" y="1911291"/>
                    <a:pt x="1911291" y="2462552"/>
                    <a:pt x="1231276" y="2462552"/>
                  </a:cubicBezTo>
                  <a:cubicBezTo>
                    <a:pt x="551261" y="2462552"/>
                    <a:pt x="0" y="1911291"/>
                    <a:pt x="0" y="1231276"/>
                  </a:cubicBezTo>
                  <a:cubicBezTo>
                    <a:pt x="0" y="551261"/>
                    <a:pt x="551261" y="0"/>
                    <a:pt x="1231276" y="0"/>
                  </a:cubicBezTo>
                  <a:close/>
                </a:path>
              </a:pathLst>
            </a:custGeom>
            <a:solidFill>
              <a:srgbClr val="94CF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50703" tIns="25352" rIns="50703" bIns="25352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148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0" name="TextBox 43"/>
            <p:cNvSpPr txBox="1"/>
            <p:nvPr/>
          </p:nvSpPr>
          <p:spPr>
            <a:xfrm>
              <a:off x="1816033" y="2144771"/>
              <a:ext cx="1881323" cy="58654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 defTabSz="803910"/>
              <a:r>
                <a:rPr lang="zh-CN" altLang="en-US" sz="222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" panose="020B0606030504020204" pitchFamily="34" charset="0"/>
                </a:rPr>
                <a:t>教学准备</a:t>
              </a:r>
            </a:p>
          </p:txBody>
        </p:sp>
      </p:grpSp>
      <p:pic>
        <p:nvPicPr>
          <p:cNvPr id="106" name="图片 10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92" b="5138"/>
          <a:stretch>
            <a:fillRect/>
          </a:stretch>
        </p:blipFill>
        <p:spPr>
          <a:xfrm>
            <a:off x="-19912" y="5034642"/>
            <a:ext cx="9548087" cy="10885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8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800"/>
                            </p:stCondLst>
                            <p:childTnLst>
                              <p:par>
                                <p:cTn id="3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6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3652753" y="345880"/>
            <a:ext cx="2836691" cy="438582"/>
            <a:chOff x="315682" y="569837"/>
            <a:chExt cx="3782254" cy="584774"/>
          </a:xfrm>
        </p:grpSpPr>
        <p:sp>
          <p:nvSpPr>
            <p:cNvPr id="5" name="Text Box 7"/>
            <p:cNvSpPr txBox="1">
              <a:spLocks noChangeArrowheads="1"/>
            </p:cNvSpPr>
            <p:nvPr/>
          </p:nvSpPr>
          <p:spPr bwMode="auto">
            <a:xfrm>
              <a:off x="2041390" y="822220"/>
              <a:ext cx="2056546" cy="27699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34290" tIns="17145" rIns="34290" bIns="17145">
              <a:spAutoFit/>
            </a:bodyPr>
            <a:lstStyle/>
            <a:p>
              <a:pPr algn="ctr" defTabSz="815975"/>
              <a:r>
                <a:rPr lang="en-CA" sz="1125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" panose="020B0606030504020204" pitchFamily="34" charset="0"/>
                </a:rPr>
                <a:t>TEACHING CONTENT</a:t>
              </a:r>
            </a:p>
          </p:txBody>
        </p:sp>
        <p:sp>
          <p:nvSpPr>
            <p:cNvPr id="6" name="矩形 5"/>
            <p:cNvSpPr/>
            <p:nvPr/>
          </p:nvSpPr>
          <p:spPr>
            <a:xfrm>
              <a:off x="315682" y="569837"/>
              <a:ext cx="1785105" cy="58477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815975"/>
              <a:r>
                <a:rPr lang="zh-CN" altLang="en-US" sz="225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" panose="020B0606030504020204" pitchFamily="34" charset="0"/>
                </a:rPr>
                <a:t>教学内容</a:t>
              </a:r>
              <a:endParaRPr lang="en-CA" altLang="zh-CN" sz="225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endParaRPr>
            </a:p>
          </p:txBody>
        </p:sp>
      </p:grpSp>
      <p:sp>
        <p:nvSpPr>
          <p:cNvPr id="7" name="Triangle 201"/>
          <p:cNvSpPr/>
          <p:nvPr/>
        </p:nvSpPr>
        <p:spPr>
          <a:xfrm rot="10800000">
            <a:off x="4446949" y="1467"/>
            <a:ext cx="682640" cy="227383"/>
          </a:xfrm>
          <a:prstGeom prst="triangle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60">
              <a:solidFill>
                <a:schemeClr val="tx1"/>
              </a:solidFill>
            </a:endParaRPr>
          </a:p>
        </p:txBody>
      </p:sp>
      <p:cxnSp>
        <p:nvCxnSpPr>
          <p:cNvPr id="8" name="Straight Connector 200"/>
          <p:cNvCxnSpPr/>
          <p:nvPr/>
        </p:nvCxnSpPr>
        <p:spPr>
          <a:xfrm>
            <a:off x="4388438" y="886831"/>
            <a:ext cx="788753" cy="0"/>
          </a:xfrm>
          <a:prstGeom prst="line">
            <a:avLst/>
          </a:prstGeom>
          <a:ln>
            <a:solidFill>
              <a:srgbClr val="67BC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组合 8"/>
          <p:cNvGrpSpPr/>
          <p:nvPr/>
        </p:nvGrpSpPr>
        <p:grpSpPr>
          <a:xfrm>
            <a:off x="1993127" y="2673633"/>
            <a:ext cx="1223538" cy="368530"/>
            <a:chOff x="3838575" y="2712368"/>
            <a:chExt cx="1604974" cy="368530"/>
          </a:xfrm>
        </p:grpSpPr>
        <p:cxnSp>
          <p:nvCxnSpPr>
            <p:cNvPr id="10" name="直接连接符 9"/>
            <p:cNvCxnSpPr/>
            <p:nvPr/>
          </p:nvCxnSpPr>
          <p:spPr>
            <a:xfrm>
              <a:off x="3838575" y="2892218"/>
              <a:ext cx="593181" cy="0"/>
            </a:xfrm>
            <a:prstGeom prst="line">
              <a:avLst/>
            </a:prstGeom>
            <a:ln w="76200">
              <a:solidFill>
                <a:srgbClr val="94CF2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>
              <a:off x="4952634" y="2911353"/>
              <a:ext cx="490915" cy="0"/>
            </a:xfrm>
            <a:prstGeom prst="line">
              <a:avLst/>
            </a:prstGeom>
            <a:ln w="76200">
              <a:solidFill>
                <a:srgbClr val="94CF2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 flipV="1">
              <a:off x="4405565" y="2712368"/>
              <a:ext cx="186017" cy="189461"/>
            </a:xfrm>
            <a:prstGeom prst="line">
              <a:avLst/>
            </a:prstGeom>
            <a:ln w="76200">
              <a:solidFill>
                <a:srgbClr val="94CF2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 flipV="1">
              <a:off x="4807526" y="2899283"/>
              <a:ext cx="171299" cy="174470"/>
            </a:xfrm>
            <a:prstGeom prst="line">
              <a:avLst/>
            </a:prstGeom>
            <a:ln w="76200">
              <a:solidFill>
                <a:srgbClr val="94CF2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 flipH="1" flipV="1">
              <a:off x="4543202" y="2717130"/>
              <a:ext cx="316707" cy="363768"/>
            </a:xfrm>
            <a:prstGeom prst="line">
              <a:avLst/>
            </a:prstGeom>
            <a:ln w="76200">
              <a:solidFill>
                <a:srgbClr val="94CF2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椭圆 14"/>
          <p:cNvSpPr/>
          <p:nvPr/>
        </p:nvSpPr>
        <p:spPr>
          <a:xfrm>
            <a:off x="871071" y="2139533"/>
            <a:ext cx="1423450" cy="1423450"/>
          </a:xfrm>
          <a:prstGeom prst="ellipse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3027009" y="1448463"/>
            <a:ext cx="2846358" cy="2846358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7" name="同心圆 1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" name="椭圆 17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4944858" y="1499417"/>
            <a:ext cx="623903" cy="623903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0" name="同心圆 1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5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" name="椭圆 20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500" b="1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zh-CN" altLang="en-US" sz="25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5489906" y="2539307"/>
            <a:ext cx="623903" cy="623903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3" name="同心圆 2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5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4" name="椭圆 23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500" b="1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endParaRPr lang="zh-CN" altLang="en-US" sz="25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4944858" y="3630755"/>
            <a:ext cx="623903" cy="623903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6" name="同心圆 2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5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" name="椭圆 26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500" b="1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endParaRPr lang="zh-CN" altLang="en-US" sz="25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8" name="TextBox 20"/>
          <p:cNvSpPr txBox="1"/>
          <p:nvPr/>
        </p:nvSpPr>
        <p:spPr>
          <a:xfrm>
            <a:off x="1092562" y="2462714"/>
            <a:ext cx="840445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标题内容</a:t>
            </a:r>
          </a:p>
        </p:txBody>
      </p:sp>
      <p:sp>
        <p:nvSpPr>
          <p:cNvPr id="29" name="TextBox 21"/>
          <p:cNvSpPr txBox="1"/>
          <p:nvPr/>
        </p:nvSpPr>
        <p:spPr>
          <a:xfrm>
            <a:off x="5718239" y="1526955"/>
            <a:ext cx="305168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 b="1" dirty="0" smtClean="0">
                <a:latin typeface="+mn-ea"/>
              </a:rPr>
              <a:t>复习</a:t>
            </a:r>
            <a:r>
              <a:rPr lang="zh-CN" altLang="zh-CN" sz="1600" b="1" dirty="0" smtClean="0">
                <a:latin typeface="+mn-ea"/>
              </a:rPr>
              <a:t>热力</a:t>
            </a:r>
            <a:r>
              <a:rPr lang="zh-CN" altLang="zh-CN" sz="1600" b="1" dirty="0">
                <a:latin typeface="+mn-ea"/>
              </a:rPr>
              <a:t>环流</a:t>
            </a:r>
            <a:r>
              <a:rPr lang="zh-CN" altLang="zh-CN" sz="1600" b="1" dirty="0" smtClean="0">
                <a:latin typeface="+mn-ea"/>
              </a:rPr>
              <a:t>原理</a:t>
            </a:r>
            <a:r>
              <a:rPr lang="zh-CN" altLang="en-US" sz="1600" b="1" dirty="0" smtClean="0">
                <a:latin typeface="+mn-ea"/>
              </a:rPr>
              <a:t>及</a:t>
            </a:r>
            <a:r>
              <a:rPr lang="zh-CN" altLang="zh-CN" sz="1600" b="1" dirty="0" smtClean="0">
                <a:latin typeface="+mn-ea"/>
              </a:rPr>
              <a:t>相关知识</a:t>
            </a:r>
            <a:endParaRPr lang="en-US" altLang="zh-CN" sz="1600" b="1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Lato Light" charset="0"/>
              <a:sym typeface="Lato Light" charset="0"/>
            </a:endParaRPr>
          </a:p>
        </p:txBody>
      </p:sp>
      <p:sp>
        <p:nvSpPr>
          <p:cNvPr id="30" name="TextBox 22"/>
          <p:cNvSpPr txBox="1"/>
          <p:nvPr/>
        </p:nvSpPr>
        <p:spPr>
          <a:xfrm>
            <a:off x="6152012" y="2462714"/>
            <a:ext cx="2836124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 b="1" dirty="0" smtClean="0">
                <a:latin typeface="+mn-ea"/>
              </a:rPr>
              <a:t>构建</a:t>
            </a:r>
            <a:r>
              <a:rPr lang="zh-CN" altLang="zh-CN" sz="1600" b="1" dirty="0" smtClean="0">
                <a:latin typeface="+mn-ea"/>
              </a:rPr>
              <a:t>气压气温</a:t>
            </a:r>
            <a:r>
              <a:rPr lang="zh-CN" altLang="zh-CN" sz="1600" b="1" dirty="0">
                <a:latin typeface="+mn-ea"/>
              </a:rPr>
              <a:t>的变化与热力环流之间关系的分析</a:t>
            </a:r>
            <a:r>
              <a:rPr lang="zh-CN" altLang="zh-CN" sz="1600" b="1" dirty="0" smtClean="0">
                <a:latin typeface="+mn-ea"/>
              </a:rPr>
              <a:t>思路</a:t>
            </a:r>
            <a:endParaRPr lang="en-US" altLang="zh-CN" sz="1600" b="1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Lato Light" charset="0"/>
              <a:sym typeface="Lato Light" charset="0"/>
            </a:endParaRPr>
          </a:p>
        </p:txBody>
      </p:sp>
      <p:sp>
        <p:nvSpPr>
          <p:cNvPr id="31" name="TextBox 23"/>
          <p:cNvSpPr txBox="1"/>
          <p:nvPr/>
        </p:nvSpPr>
        <p:spPr>
          <a:xfrm>
            <a:off x="5787257" y="3682045"/>
            <a:ext cx="3117752" cy="6809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 b="1" dirty="0" smtClean="0">
                <a:latin typeface="+mn-ea"/>
                <a:cs typeface="Lato Light" charset="0"/>
                <a:sym typeface="Lato Light" charset="0"/>
              </a:rPr>
              <a:t>应用热力环流与其他知识间的联系的分析思路解决高考题</a:t>
            </a:r>
            <a:endParaRPr lang="en-US" altLang="zh-CN" sz="1600" b="1" dirty="0">
              <a:latin typeface="+mn-ea"/>
              <a:cs typeface="Lato Light" charset="0"/>
              <a:sym typeface="Lato Light" charset="0"/>
            </a:endParaRPr>
          </a:p>
        </p:txBody>
      </p:sp>
      <p:sp>
        <p:nvSpPr>
          <p:cNvPr id="32" name="TextBox 24"/>
          <p:cNvSpPr txBox="1"/>
          <p:nvPr/>
        </p:nvSpPr>
        <p:spPr>
          <a:xfrm>
            <a:off x="3564745" y="2515586"/>
            <a:ext cx="1752111" cy="5601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热力环流</a:t>
            </a:r>
            <a:endParaRPr lang="en-US" altLang="zh-CN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4" name="图片 3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92" b="5138"/>
          <a:stretch>
            <a:fillRect/>
          </a:stretch>
        </p:blipFill>
        <p:spPr>
          <a:xfrm>
            <a:off x="-19912" y="5034642"/>
            <a:ext cx="9548087" cy="10885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Click="0" advTm="0">
        <p15:prstTrans prst="origami"/>
      </p:transition>
    </mc:Choice>
    <mc:Fallback xmlns="">
      <p:transition spd="slow" advClick="0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3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5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7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9" presetID="2" presetClass="entr" presetSubtype="4" fill="hold" grpId="0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2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22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0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2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4" presetID="2" presetClass="entr" presetSubtype="1" fill="hold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36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37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39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1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43" presetID="5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45" dur="5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  <p:from x="250000" y="250000"/>
                                          <p:to x="100000" y="100000"/>
                                        </p:animScale>
    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    <p:cBhvr>
                                            <p:cTn id="46" dur="5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49" presetID="5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51" dur="5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</p:cBhvr>
                                          <p:from x="250000" y="250000"/>
                                          <p:to x="100000" y="100000"/>
                                        </p:animScale>
    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    <p:cBhvr>
                                            <p:cTn id="52" dur="5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Effect transition="in" filter="fade">
                                          <p:cBhvr>
                                            <p:cTn id="53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55" presetID="5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57" dur="5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</p:cBhvr>
                                          <p:from x="250000" y="250000"/>
                                          <p:to x="100000" y="100000"/>
                                        </p:animScale>
    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    <p:cBhvr>
                                            <p:cTn id="58" dur="5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Effect transition="in" filter="fade">
                                          <p:cBhvr>
                                            <p:cTn id="59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0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61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3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4" presetID="2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6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7" presetID="22" presetClass="entr" presetSubtype="8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9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0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71" presetID="26" presetClass="emph" presetSubtype="0" repeatCount="3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2" dur="100" tmFilter="0, 0; .2, .5; .8, .5; 1, 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73" dur="50" autoRev="1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4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75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7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8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15" grpId="0" animBg="1"/>
          <p:bldP spid="28" grpId="0"/>
          <p:bldP spid="29" grpId="0"/>
          <p:bldP spid="30" grpId="0"/>
          <p:bldP spid="31" grpId="0"/>
          <p:bldP spid="3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3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5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7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9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0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2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4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39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1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43" presetID="5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45" dur="5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  <p:from x="250000" y="250000"/>
                                          <p:to x="100000" y="100000"/>
                                        </p:animScale>
    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    <p:cBhvr>
                                            <p:cTn id="46" dur="5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49" presetID="5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51" dur="5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</p:cBhvr>
                                          <p:from x="250000" y="250000"/>
                                          <p:to x="100000" y="100000"/>
                                        </p:animScale>
    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    <p:cBhvr>
                                            <p:cTn id="52" dur="5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Effect transition="in" filter="fade">
                                          <p:cBhvr>
                                            <p:cTn id="53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55" presetID="5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57" dur="5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</p:cBhvr>
                                          <p:from x="250000" y="250000"/>
                                          <p:to x="100000" y="100000"/>
                                        </p:animScale>
    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    <p:cBhvr>
                                            <p:cTn id="58" dur="5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Effect transition="in" filter="fade">
                                          <p:cBhvr>
                                            <p:cTn id="59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0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61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3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4" presetID="2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6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7" presetID="22" presetClass="entr" presetSubtype="8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9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0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71" presetID="26" presetClass="emph" presetSubtype="0" repeatCount="3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2" dur="100" tmFilter="0, 0; .2, .5; .8, .5; 1, 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73" dur="50" autoRev="1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4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75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7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8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15" grpId="0" animBg="1"/>
          <p:bldP spid="28" grpId="0"/>
          <p:bldP spid="29" grpId="0"/>
          <p:bldP spid="30" grpId="0"/>
          <p:bldP spid="31" grpId="0"/>
          <p:bldP spid="32" grpId="0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组合 60"/>
          <p:cNvGrpSpPr/>
          <p:nvPr/>
        </p:nvGrpSpPr>
        <p:grpSpPr>
          <a:xfrm>
            <a:off x="3652752" y="338064"/>
            <a:ext cx="2823084" cy="438582"/>
            <a:chOff x="315682" y="569837"/>
            <a:chExt cx="3764111" cy="584774"/>
          </a:xfrm>
        </p:grpSpPr>
        <p:sp>
          <p:nvSpPr>
            <p:cNvPr id="62" name="Text Box 7"/>
            <p:cNvSpPr txBox="1">
              <a:spLocks noChangeArrowheads="1"/>
            </p:cNvSpPr>
            <p:nvPr/>
          </p:nvSpPr>
          <p:spPr bwMode="auto">
            <a:xfrm>
              <a:off x="2033934" y="807172"/>
              <a:ext cx="2045859" cy="27699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34290" tIns="17145" rIns="34290" bIns="17145">
              <a:spAutoFit/>
            </a:bodyPr>
            <a:lstStyle/>
            <a:p>
              <a:pPr algn="ctr" defTabSz="815975"/>
              <a:r>
                <a:rPr lang="en-CA" sz="1125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" panose="020B0606030504020204" pitchFamily="34" charset="0"/>
                </a:rPr>
                <a:t>TEACHING PROCESS </a:t>
              </a:r>
            </a:p>
          </p:txBody>
        </p:sp>
        <p:sp>
          <p:nvSpPr>
            <p:cNvPr id="63" name="矩形 62"/>
            <p:cNvSpPr/>
            <p:nvPr/>
          </p:nvSpPr>
          <p:spPr>
            <a:xfrm>
              <a:off x="315682" y="569837"/>
              <a:ext cx="1785105" cy="58477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815975"/>
              <a:r>
                <a:rPr lang="zh-CN" altLang="en-US" sz="225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Open Sans" panose="020B0606030504020204" pitchFamily="34" charset="0"/>
                </a:rPr>
                <a:t>教学过程</a:t>
              </a:r>
              <a:endParaRPr lang="en-CA" altLang="zh-CN" sz="2250" b="1" dirty="0"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endParaRPr>
            </a:p>
          </p:txBody>
        </p:sp>
      </p:grpSp>
      <p:sp>
        <p:nvSpPr>
          <p:cNvPr id="64" name="Triangle 201"/>
          <p:cNvSpPr/>
          <p:nvPr/>
        </p:nvSpPr>
        <p:spPr>
          <a:xfrm rot="10800000">
            <a:off x="4446949" y="-6350"/>
            <a:ext cx="682640" cy="227383"/>
          </a:xfrm>
          <a:prstGeom prst="triangle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60">
              <a:solidFill>
                <a:schemeClr val="tx1"/>
              </a:solidFill>
            </a:endParaRPr>
          </a:p>
        </p:txBody>
      </p:sp>
      <p:cxnSp>
        <p:nvCxnSpPr>
          <p:cNvPr id="65" name="Straight Connector 200"/>
          <p:cNvCxnSpPr/>
          <p:nvPr/>
        </p:nvCxnSpPr>
        <p:spPr>
          <a:xfrm>
            <a:off x="4388438" y="879015"/>
            <a:ext cx="788753" cy="0"/>
          </a:xfrm>
          <a:prstGeom prst="line">
            <a:avLst/>
          </a:prstGeom>
          <a:ln>
            <a:solidFill>
              <a:srgbClr val="67BC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"/>
          <p:cNvSpPr txBox="1"/>
          <p:nvPr/>
        </p:nvSpPr>
        <p:spPr>
          <a:xfrm>
            <a:off x="738192" y="879015"/>
            <a:ext cx="1475084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zh-CN" altLang="zh-CN" sz="2000" b="1" dirty="0"/>
              <a:t>典型题热身</a:t>
            </a:r>
            <a:endParaRPr lang="en-US" altLang="zh-CN" sz="2000" b="1" kern="3000" spc="23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8" name="直接连接符 67"/>
          <p:cNvCxnSpPr/>
          <p:nvPr/>
        </p:nvCxnSpPr>
        <p:spPr>
          <a:xfrm flipH="1">
            <a:off x="658586" y="1288053"/>
            <a:ext cx="1689759" cy="0"/>
          </a:xfrm>
          <a:prstGeom prst="line">
            <a:avLst/>
          </a:prstGeom>
          <a:ln>
            <a:solidFill>
              <a:schemeClr val="bg2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374076" y="1329383"/>
            <a:ext cx="8873833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kumimoji="0" lang="zh-CN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．</a:t>
            </a:r>
            <a:r>
              <a:rPr kumimoji="0" lang="zh-CN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读图</a:t>
            </a: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1“</a:t>
            </a:r>
            <a:r>
              <a:rPr kumimoji="0" lang="zh-CN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环流模式图”，</a:t>
            </a: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A</a:t>
            </a:r>
            <a:r>
              <a:rPr kumimoji="0" lang="zh-CN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、</a:t>
            </a: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B</a:t>
            </a:r>
            <a:r>
              <a:rPr kumimoji="0" lang="zh-CN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为近地面，完成下面（</a:t>
            </a: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1</a:t>
            </a:r>
            <a:r>
              <a:rPr kumimoji="0" lang="zh-CN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）</a:t>
            </a: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-</a:t>
            </a:r>
            <a:r>
              <a:rPr kumimoji="0" lang="zh-CN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（</a:t>
            </a: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6</a:t>
            </a:r>
            <a:r>
              <a:rPr kumimoji="0" lang="zh-CN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）题。</a:t>
            </a:r>
            <a:endParaRPr kumimoji="0" lang="zh-CN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                            </a:t>
            </a:r>
            <a:endParaRPr kumimoji="0" lang="zh-CN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4" name="Group 1"/>
          <p:cNvGrpSpPr>
            <a:grpSpLocks/>
          </p:cNvGrpSpPr>
          <p:nvPr/>
        </p:nvGrpSpPr>
        <p:grpSpPr bwMode="auto">
          <a:xfrm>
            <a:off x="3314985" y="1849461"/>
            <a:ext cx="1676596" cy="1276350"/>
            <a:chOff x="3480" y="7785"/>
            <a:chExt cx="2835" cy="2010"/>
          </a:xfrm>
        </p:grpSpPr>
        <p:sp>
          <p:nvSpPr>
            <p:cNvPr id="5" name="Text Box 3"/>
            <p:cNvSpPr txBox="1">
              <a:spLocks noChangeArrowheads="1"/>
            </p:cNvSpPr>
            <p:nvPr/>
          </p:nvSpPr>
          <p:spPr bwMode="auto">
            <a:xfrm>
              <a:off x="3480" y="8280"/>
              <a:ext cx="2835" cy="1515"/>
            </a:xfrm>
            <a:prstGeom prst="rect">
              <a:avLst/>
            </a:prstGeom>
            <a:noFill/>
            <a:ln w="9525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53340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图</a:t>
              </a:r>
              <a:r>
                <a:rPr kumimoji="0" lang="en-US" altLang="zh-CN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1</a:t>
              </a:r>
              <a:endParaRPr kumimoji="0" lang="en-US" altLang="zh-CN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19" y="7785"/>
              <a:ext cx="2430" cy="14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160352" y="2590006"/>
            <a:ext cx="9466115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317625" algn="l"/>
                <a:tab pos="2636838" algn="l"/>
                <a:tab pos="3956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317625" algn="l"/>
                <a:tab pos="2636838" algn="l"/>
                <a:tab pos="3956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317625" algn="l"/>
                <a:tab pos="2636838" algn="l"/>
                <a:tab pos="3956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317625" algn="l"/>
                <a:tab pos="2636838" algn="l"/>
                <a:tab pos="3956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317625" algn="l"/>
                <a:tab pos="2636838" algn="l"/>
                <a:tab pos="3956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tabLst>
                <a:tab pos="1317625" algn="l"/>
                <a:tab pos="2636838" algn="l"/>
                <a:tab pos="3956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tabLst>
                <a:tab pos="1317625" algn="l"/>
                <a:tab pos="2636838" algn="l"/>
                <a:tab pos="3956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tabLst>
                <a:tab pos="1317625" algn="l"/>
                <a:tab pos="2636838" algn="l"/>
                <a:tab pos="3956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tabLst>
                <a:tab pos="1317625" algn="l"/>
                <a:tab pos="2636838" algn="l"/>
                <a:tab pos="3956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17625" algn="l"/>
                <a:tab pos="2636838" algn="l"/>
                <a:tab pos="3956050" algn="l"/>
              </a:tabLst>
            </a:pPr>
            <a:endParaRPr kumimoji="0" lang="en-US" altLang="zh-CN" sz="1600" b="1" i="0" u="none" strike="noStrike" cap="none" normalizeH="0" baseline="0" dirty="0" smtClean="0">
              <a:ln>
                <a:noFill/>
              </a:ln>
              <a:effectLst/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17625" algn="l"/>
                <a:tab pos="2636838" algn="l"/>
                <a:tab pos="3956050" algn="l"/>
              </a:tabLst>
            </a:pPr>
            <a:r>
              <a:rPr kumimoji="0" lang="en-US" altLang="zh-CN" sz="1600" b="1" i="0" u="none" strike="noStrike" cap="none" normalizeH="0" baseline="0" dirty="0" smtClean="0">
                <a:ln>
                  <a:noFill/>
                </a:ln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     </a:t>
            </a:r>
            <a:endParaRPr kumimoji="0" lang="en-US" altLang="zh-CN" sz="1600" b="1" i="0" u="none" strike="noStrike" cap="none" normalizeH="0" baseline="0" dirty="0" smtClean="0">
              <a:ln>
                <a:noFill/>
              </a:ln>
              <a:effectLst/>
            </a:endParaRPr>
          </a:p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17625" algn="l"/>
                <a:tab pos="2636838" algn="l"/>
                <a:tab pos="3956050" algn="l"/>
              </a:tabLst>
            </a:pPr>
            <a:r>
              <a:rPr kumimoji="0" lang="zh-CN" altLang="en-US" sz="1600" b="1" i="0" u="none" strike="noStrike" cap="none" normalizeH="0" baseline="0" dirty="0" smtClean="0">
                <a:ln>
                  <a:noFill/>
                </a:ln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kumimoji="0" lang="en-US" altLang="zh-CN" sz="1600" b="1" i="0" u="none" strike="noStrike" cap="none" normalizeH="0" baseline="0" dirty="0" smtClean="0">
                <a:ln>
                  <a:noFill/>
                </a:ln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kumimoji="0" lang="zh-CN" altLang="en-US" sz="1600" b="1" i="0" u="none" strike="noStrike" cap="none" normalizeH="0" baseline="0" dirty="0" smtClean="0">
                <a:ln>
                  <a:noFill/>
                </a:ln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）</a:t>
            </a:r>
            <a:r>
              <a:rPr kumimoji="0" lang="zh-CN" altLang="en-US" sz="1600" b="1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若图</a:t>
            </a:r>
            <a:r>
              <a:rPr kumimoji="0" lang="en-US" altLang="zh-CN" sz="1600" b="1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1</a:t>
            </a:r>
            <a:r>
              <a:rPr kumimoji="0" lang="zh-CN" altLang="en-US" sz="1600" b="1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中为热力环流，则有</a:t>
            </a:r>
            <a:endParaRPr kumimoji="0" lang="zh-CN" altLang="en-US" sz="1600" b="1" i="0" u="none" strike="noStrike" cap="none" normalizeH="0" baseline="0" dirty="0" smtClean="0">
              <a:ln>
                <a:noFill/>
              </a:ln>
              <a:effectLst/>
            </a:endParaRPr>
          </a:p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17625" algn="l"/>
                <a:tab pos="2636838" algn="l"/>
                <a:tab pos="3956050" algn="l"/>
              </a:tabLst>
            </a:pPr>
            <a:r>
              <a:rPr kumimoji="0" lang="en-US" altLang="zh-CN" sz="1600" b="1" i="0" u="none" strike="noStrike" cap="none" normalizeH="0" baseline="0" dirty="0" smtClean="0">
                <a:ln>
                  <a:noFill/>
                </a:ln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A</a:t>
            </a:r>
            <a:r>
              <a:rPr kumimoji="0" lang="zh-CN" altLang="en-US" sz="1600" b="1" i="0" u="none" strike="noStrike" cap="none" normalizeH="0" baseline="0" dirty="0" smtClean="0">
                <a:ln>
                  <a:noFill/>
                </a:ln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．</a:t>
            </a:r>
            <a:r>
              <a:rPr kumimoji="0" lang="zh-CN" altLang="en-US" sz="1600" b="1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气压</a:t>
            </a:r>
            <a:r>
              <a:rPr kumimoji="0" lang="en-US" altLang="zh-CN" sz="1600" b="1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A﹥B﹥C﹥D     </a:t>
            </a:r>
            <a:r>
              <a:rPr kumimoji="0" lang="en-US" altLang="zh-CN" sz="1600" b="1" i="0" u="none" strike="noStrike" cap="none" normalizeH="0" baseline="0" dirty="0" smtClean="0">
                <a:ln>
                  <a:noFill/>
                </a:ln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B</a:t>
            </a:r>
            <a:r>
              <a:rPr kumimoji="0" lang="zh-CN" altLang="en-US" sz="1600" b="1" i="0" u="none" strike="noStrike" cap="none" normalizeH="0" baseline="0" dirty="0" smtClean="0">
                <a:ln>
                  <a:noFill/>
                </a:ln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．</a:t>
            </a:r>
            <a:r>
              <a:rPr kumimoji="0" lang="zh-CN" altLang="en-US" sz="1600" b="1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气压</a:t>
            </a:r>
            <a:r>
              <a:rPr kumimoji="0" lang="en-US" altLang="zh-CN" sz="1600" b="1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A﹤B﹤C﹤D     </a:t>
            </a:r>
            <a:r>
              <a:rPr kumimoji="0" lang="en-US" altLang="zh-CN" sz="1600" b="1" i="0" u="none" strike="noStrike" cap="none" normalizeH="0" baseline="0" dirty="0" smtClean="0">
                <a:ln>
                  <a:noFill/>
                </a:ln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C</a:t>
            </a:r>
            <a:r>
              <a:rPr kumimoji="0" lang="zh-CN" altLang="en-US" sz="1600" b="1" i="0" u="none" strike="noStrike" cap="none" normalizeH="0" baseline="0" dirty="0" smtClean="0">
                <a:ln>
                  <a:noFill/>
                </a:ln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．</a:t>
            </a:r>
            <a:r>
              <a:rPr kumimoji="0" lang="zh-CN" altLang="en-US" sz="1600" b="1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气温</a:t>
            </a:r>
            <a:r>
              <a:rPr kumimoji="0" lang="en-US" altLang="zh-CN" sz="1600" b="1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A﹥B﹥C﹥D      </a:t>
            </a:r>
            <a:r>
              <a:rPr kumimoji="0" lang="en-US" altLang="zh-CN" sz="1600" b="1" i="0" u="none" strike="noStrike" cap="none" normalizeH="0" baseline="0" dirty="0" smtClean="0">
                <a:ln>
                  <a:noFill/>
                </a:ln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D</a:t>
            </a:r>
            <a:r>
              <a:rPr kumimoji="0" lang="zh-CN" altLang="en-US" sz="1600" b="1" i="0" u="none" strike="noStrike" cap="none" normalizeH="0" baseline="0" dirty="0" smtClean="0">
                <a:ln>
                  <a:noFill/>
                </a:ln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．</a:t>
            </a:r>
            <a:r>
              <a:rPr kumimoji="0" lang="zh-CN" altLang="en-US" sz="1600" b="1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气温</a:t>
            </a:r>
            <a:r>
              <a:rPr kumimoji="0" lang="en-US" altLang="zh-CN" sz="1600" b="1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A﹤B﹤C﹤D</a:t>
            </a:r>
            <a:endParaRPr kumimoji="0" lang="en-US" altLang="zh-CN" sz="1600" b="1" i="0" u="none" strike="noStrike" cap="none" normalizeH="0" baseline="0" dirty="0" smtClean="0">
              <a:ln>
                <a:noFill/>
              </a:ln>
              <a:effectLst/>
            </a:endParaRPr>
          </a:p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17625" algn="l"/>
                <a:tab pos="2636838" algn="l"/>
                <a:tab pos="3956050" algn="l"/>
              </a:tabLst>
            </a:pPr>
            <a:r>
              <a:rPr kumimoji="0" lang="zh-CN" altLang="en-US" sz="1600" b="1" i="0" u="none" strike="noStrike" cap="none" normalizeH="0" baseline="0" dirty="0" smtClean="0">
                <a:ln>
                  <a:noFill/>
                </a:ln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kumimoji="0" lang="en-US" altLang="zh-CN" sz="1600" b="1" i="0" u="none" strike="noStrike" cap="none" normalizeH="0" baseline="0" dirty="0" smtClean="0">
                <a:ln>
                  <a:noFill/>
                </a:ln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kumimoji="0" lang="zh-CN" altLang="en-US" sz="1600" b="1" i="0" u="none" strike="noStrike" cap="none" normalizeH="0" baseline="0" dirty="0" smtClean="0">
                <a:ln>
                  <a:noFill/>
                </a:ln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）</a:t>
            </a:r>
            <a:r>
              <a:rPr kumimoji="0" lang="zh-CN" altLang="en-US" sz="1600" b="1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若图</a:t>
            </a:r>
            <a:r>
              <a:rPr kumimoji="0" lang="en-US" altLang="zh-CN" sz="1600" b="1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1</a:t>
            </a:r>
            <a:r>
              <a:rPr kumimoji="0" lang="zh-CN" altLang="en-US" sz="1600" b="1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中为白天的山谷风，则有</a:t>
            </a:r>
            <a:endParaRPr kumimoji="0" lang="zh-CN" altLang="en-US" sz="1600" b="1" i="0" u="none" strike="noStrike" cap="none" normalizeH="0" baseline="0" dirty="0" smtClean="0">
              <a:ln>
                <a:noFill/>
              </a:ln>
              <a:effectLst/>
            </a:endParaRPr>
          </a:p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17625" algn="l"/>
                <a:tab pos="2636838" algn="l"/>
                <a:tab pos="3956050" algn="l"/>
              </a:tabLst>
            </a:pPr>
            <a:r>
              <a:rPr kumimoji="0" lang="en-US" altLang="zh-CN" sz="1600" b="1" i="0" u="none" strike="noStrike" cap="none" normalizeH="0" baseline="0" dirty="0" smtClean="0">
                <a:ln>
                  <a:noFill/>
                </a:ln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A</a:t>
            </a:r>
            <a:r>
              <a:rPr kumimoji="0" lang="zh-CN" altLang="en-US" sz="1600" b="1" i="0" u="none" strike="noStrike" cap="none" normalizeH="0" baseline="0" dirty="0" smtClean="0">
                <a:ln>
                  <a:noFill/>
                </a:ln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．</a:t>
            </a:r>
            <a:r>
              <a:rPr kumimoji="0" lang="en-US" altLang="zh-CN" sz="1600" b="1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A</a:t>
            </a:r>
            <a:r>
              <a:rPr kumimoji="0" lang="zh-CN" altLang="en-US" sz="1600" b="1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为山峰                     </a:t>
            </a:r>
            <a:r>
              <a:rPr kumimoji="0" lang="en-US" altLang="zh-CN" sz="1600" b="1" i="0" u="none" strike="noStrike" cap="none" normalizeH="0" baseline="0" dirty="0" smtClean="0">
                <a:ln>
                  <a:noFill/>
                </a:ln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B</a:t>
            </a:r>
            <a:r>
              <a:rPr kumimoji="0" lang="zh-CN" altLang="en-US" sz="1600" b="1" i="0" u="none" strike="noStrike" cap="none" normalizeH="0" baseline="0" dirty="0" smtClean="0">
                <a:ln>
                  <a:noFill/>
                </a:ln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．</a:t>
            </a:r>
            <a:r>
              <a:rPr kumimoji="0" lang="en-US" altLang="zh-CN" sz="1600" b="1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B</a:t>
            </a:r>
            <a:r>
              <a:rPr kumimoji="0" lang="zh-CN" altLang="en-US" sz="1600" b="1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为山谷                      </a:t>
            </a:r>
            <a:r>
              <a:rPr kumimoji="0" lang="en-US" altLang="zh-CN" sz="1600" b="1" i="0" u="none" strike="noStrike" cap="none" normalizeH="0" baseline="0" dirty="0" smtClean="0">
                <a:ln>
                  <a:noFill/>
                </a:ln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C</a:t>
            </a:r>
            <a:r>
              <a:rPr kumimoji="0" lang="zh-CN" altLang="en-US" sz="1600" b="1" i="0" u="none" strike="noStrike" cap="none" normalizeH="0" baseline="0" dirty="0" smtClean="0">
                <a:ln>
                  <a:noFill/>
                </a:ln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．</a:t>
            </a:r>
            <a:r>
              <a:rPr kumimoji="0" lang="zh-CN" altLang="en-US" sz="1600" b="1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②为山风                     </a:t>
            </a:r>
            <a:r>
              <a:rPr kumimoji="0" lang="en-US" altLang="zh-CN" sz="1600" b="1" i="0" u="none" strike="noStrike" cap="none" normalizeH="0" baseline="0" dirty="0" smtClean="0">
                <a:ln>
                  <a:noFill/>
                </a:ln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D</a:t>
            </a:r>
            <a:r>
              <a:rPr kumimoji="0" lang="zh-CN" altLang="en-US" sz="1600" b="1" i="0" u="none" strike="noStrike" cap="none" normalizeH="0" baseline="0" dirty="0" smtClean="0">
                <a:ln>
                  <a:noFill/>
                </a:ln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．</a:t>
            </a:r>
            <a:r>
              <a:rPr kumimoji="0" lang="zh-CN" altLang="en-US" sz="1600" b="1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②为谷风</a:t>
            </a:r>
            <a:endParaRPr kumimoji="0" lang="zh-CN" altLang="en-US" sz="1600" b="1" i="0" u="none" strike="noStrike" cap="none" normalizeH="0" baseline="0" dirty="0" smtClean="0">
              <a:ln>
                <a:noFill/>
              </a:ln>
              <a:effectLst/>
            </a:endParaRPr>
          </a:p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17625" algn="l"/>
                <a:tab pos="2636838" algn="l"/>
                <a:tab pos="3956050" algn="l"/>
              </a:tabLst>
            </a:pPr>
            <a:r>
              <a:rPr kumimoji="0" lang="zh-CN" altLang="en-US" sz="1600" b="1" i="0" u="none" strike="noStrike" cap="none" normalizeH="0" baseline="0" dirty="0" smtClean="0">
                <a:ln>
                  <a:noFill/>
                </a:ln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kumimoji="0" lang="en-US" altLang="zh-CN" sz="1600" b="1" i="0" u="none" strike="noStrike" cap="none" normalizeH="0" baseline="0" dirty="0" smtClean="0">
                <a:ln>
                  <a:noFill/>
                </a:ln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kumimoji="0" lang="zh-CN" altLang="en-US" sz="1600" b="1" i="0" u="none" strike="noStrike" cap="none" normalizeH="0" baseline="0" dirty="0" smtClean="0">
                <a:ln>
                  <a:noFill/>
                </a:ln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）</a:t>
            </a:r>
            <a:r>
              <a:rPr kumimoji="0" lang="zh-CN" altLang="en-US" sz="1600" b="1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若图</a:t>
            </a:r>
            <a:r>
              <a:rPr kumimoji="0" lang="en-US" altLang="zh-CN" sz="1600" b="1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1</a:t>
            </a:r>
            <a:r>
              <a:rPr kumimoji="0" lang="zh-CN" altLang="en-US" sz="1600" b="1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中为晚上的海陆风，则有</a:t>
            </a:r>
            <a:endParaRPr kumimoji="0" lang="zh-CN" altLang="en-US" sz="1600" b="1" i="0" u="none" strike="noStrike" cap="none" normalizeH="0" baseline="0" dirty="0" smtClean="0">
              <a:ln>
                <a:noFill/>
              </a:ln>
              <a:effectLst/>
            </a:endParaRPr>
          </a:p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17625" algn="l"/>
                <a:tab pos="2636838" algn="l"/>
                <a:tab pos="3956050" algn="l"/>
              </a:tabLst>
            </a:pPr>
            <a:r>
              <a:rPr kumimoji="0" lang="en-US" altLang="zh-CN" sz="1600" b="1" i="0" u="none" strike="noStrike" cap="none" normalizeH="0" baseline="0" dirty="0" smtClean="0">
                <a:ln>
                  <a:noFill/>
                </a:ln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A</a:t>
            </a:r>
            <a:r>
              <a:rPr kumimoji="0" lang="zh-CN" altLang="en-US" sz="1600" b="1" i="0" u="none" strike="noStrike" cap="none" normalizeH="0" baseline="0" dirty="0" smtClean="0">
                <a:ln>
                  <a:noFill/>
                </a:ln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．</a:t>
            </a:r>
            <a:r>
              <a:rPr kumimoji="0" lang="en-US" altLang="zh-CN" sz="1600" b="1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A</a:t>
            </a:r>
            <a:r>
              <a:rPr kumimoji="0" lang="zh-CN" altLang="en-US" sz="1600" b="1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处为陆地                 </a:t>
            </a:r>
            <a:r>
              <a:rPr kumimoji="0" lang="en-US" altLang="zh-CN" sz="1600" b="1" i="0" u="none" strike="noStrike" cap="none" normalizeH="0" baseline="0" dirty="0" smtClean="0">
                <a:ln>
                  <a:noFill/>
                </a:ln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B</a:t>
            </a:r>
            <a:r>
              <a:rPr kumimoji="0" lang="zh-CN" altLang="en-US" sz="1600" b="1" i="0" u="none" strike="noStrike" cap="none" normalizeH="0" baseline="0" dirty="0" smtClean="0">
                <a:ln>
                  <a:noFill/>
                </a:ln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．</a:t>
            </a:r>
            <a:r>
              <a:rPr kumimoji="0" lang="en-US" altLang="zh-CN" sz="1600" b="1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B</a:t>
            </a:r>
            <a:r>
              <a:rPr kumimoji="0" lang="zh-CN" altLang="en-US" sz="1600" b="1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处为陆地                  </a:t>
            </a:r>
            <a:r>
              <a:rPr kumimoji="0" lang="en-US" altLang="zh-CN" sz="1600" b="1" i="0" u="none" strike="noStrike" cap="none" normalizeH="0" baseline="0" dirty="0" smtClean="0">
                <a:ln>
                  <a:noFill/>
                </a:ln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C</a:t>
            </a:r>
            <a:r>
              <a:rPr kumimoji="0" lang="zh-CN" altLang="en-US" sz="1600" b="1" i="0" u="none" strike="noStrike" cap="none" normalizeH="0" baseline="0" dirty="0" smtClean="0">
                <a:ln>
                  <a:noFill/>
                </a:ln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．</a:t>
            </a:r>
            <a:r>
              <a:rPr kumimoji="0" lang="en-US" altLang="zh-CN" sz="1600" b="1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A</a:t>
            </a:r>
            <a:r>
              <a:rPr kumimoji="0" lang="zh-CN" altLang="en-US" sz="1600" b="1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处气温高                  </a:t>
            </a:r>
            <a:r>
              <a:rPr kumimoji="0" lang="en-US" altLang="zh-CN" sz="1600" b="1" i="0" u="none" strike="noStrike" cap="none" normalizeH="0" baseline="0" dirty="0" smtClean="0">
                <a:ln>
                  <a:noFill/>
                </a:ln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D</a:t>
            </a:r>
            <a:r>
              <a:rPr kumimoji="0" lang="zh-CN" altLang="en-US" sz="1600" b="1" i="0" u="none" strike="noStrike" cap="none" normalizeH="0" baseline="0" dirty="0" smtClean="0">
                <a:ln>
                  <a:noFill/>
                </a:ln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．</a:t>
            </a:r>
            <a:r>
              <a:rPr kumimoji="0" lang="en-US" altLang="zh-CN" sz="1600" b="1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B</a:t>
            </a:r>
            <a:r>
              <a:rPr kumimoji="0" lang="zh-CN" altLang="en-US" sz="1600" b="1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处气压高</a:t>
            </a:r>
            <a:endParaRPr kumimoji="0" lang="en-US" altLang="zh-CN" sz="1600" b="1" i="0" u="none" strike="noStrike" cap="none" normalizeH="0" baseline="0" dirty="0" smtClean="0">
              <a:ln>
                <a:noFill/>
              </a:ln>
              <a:effectLst/>
              <a:latin typeface="Times New Roman" panose="02020603050405020304" pitchFamily="18" charset="0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fontAlgn="ctr"/>
            <a:r>
              <a:rPr lang="zh-CN" altLang="zh-CN" sz="1600" b="1" dirty="0">
                <a:latin typeface="+mn-ea"/>
              </a:rPr>
              <a:t>（</a:t>
            </a:r>
            <a:r>
              <a:rPr lang="en-US" altLang="zh-CN" sz="1600" b="1" dirty="0">
                <a:latin typeface="+mn-ea"/>
              </a:rPr>
              <a:t>4</a:t>
            </a:r>
            <a:r>
              <a:rPr lang="zh-CN" altLang="zh-CN" sz="1600" b="1" dirty="0">
                <a:latin typeface="+mn-ea"/>
              </a:rPr>
              <a:t>）若图</a:t>
            </a:r>
            <a:r>
              <a:rPr lang="en-US" altLang="zh-CN" sz="1600" b="1" dirty="0">
                <a:latin typeface="+mn-ea"/>
              </a:rPr>
              <a:t>1</a:t>
            </a:r>
            <a:r>
              <a:rPr lang="zh-CN" altLang="zh-CN" sz="1600" b="1" dirty="0">
                <a:latin typeface="+mn-ea"/>
              </a:rPr>
              <a:t>中为城市热岛环流，则</a:t>
            </a:r>
          </a:p>
          <a:p>
            <a:pPr fontAlgn="ctr"/>
            <a:r>
              <a:rPr lang="en-US" altLang="zh-CN" sz="1600" b="1" dirty="0">
                <a:latin typeface="+mn-ea"/>
              </a:rPr>
              <a:t>A</a:t>
            </a:r>
            <a:r>
              <a:rPr lang="zh-CN" altLang="zh-CN" sz="1600" b="1" dirty="0">
                <a:latin typeface="+mn-ea"/>
              </a:rPr>
              <a:t>．</a:t>
            </a:r>
            <a:r>
              <a:rPr lang="en-US" altLang="zh-CN" sz="1600" b="1" dirty="0">
                <a:latin typeface="+mn-ea"/>
              </a:rPr>
              <a:t>A</a:t>
            </a:r>
            <a:r>
              <a:rPr lang="zh-CN" altLang="zh-CN" sz="1600" b="1" dirty="0">
                <a:latin typeface="+mn-ea"/>
              </a:rPr>
              <a:t>为城市 </a:t>
            </a:r>
            <a:r>
              <a:rPr lang="en-US" altLang="zh-CN" sz="1600" b="1" dirty="0">
                <a:latin typeface="+mn-ea"/>
              </a:rPr>
              <a:t>     </a:t>
            </a:r>
            <a:r>
              <a:rPr lang="en-US" altLang="zh-CN" sz="1600" b="1" dirty="0" smtClean="0">
                <a:latin typeface="+mn-ea"/>
              </a:rPr>
              <a:t>     </a:t>
            </a:r>
            <a:r>
              <a:rPr lang="en-US" altLang="zh-CN" sz="1600" b="1" dirty="0">
                <a:latin typeface="+mn-ea"/>
              </a:rPr>
              <a:t>B</a:t>
            </a:r>
            <a:r>
              <a:rPr lang="zh-CN" altLang="zh-CN" sz="1600" b="1" dirty="0">
                <a:latin typeface="+mn-ea"/>
              </a:rPr>
              <a:t>．</a:t>
            </a:r>
            <a:r>
              <a:rPr lang="en-US" altLang="zh-CN" sz="1600" b="1" dirty="0">
                <a:latin typeface="+mn-ea"/>
              </a:rPr>
              <a:t>B</a:t>
            </a:r>
            <a:r>
              <a:rPr lang="zh-CN" altLang="zh-CN" sz="1600" b="1" dirty="0">
                <a:latin typeface="+mn-ea"/>
              </a:rPr>
              <a:t>为郊区 </a:t>
            </a:r>
            <a:r>
              <a:rPr lang="en-US" altLang="zh-CN" sz="1600" b="1" dirty="0">
                <a:latin typeface="+mn-ea"/>
              </a:rPr>
              <a:t>      </a:t>
            </a:r>
            <a:r>
              <a:rPr lang="en-US" altLang="zh-CN" sz="1600" b="1" dirty="0" smtClean="0">
                <a:latin typeface="+mn-ea"/>
              </a:rPr>
              <a:t>    C</a:t>
            </a:r>
            <a:r>
              <a:rPr lang="zh-CN" altLang="zh-CN" sz="1600" b="1" dirty="0">
                <a:latin typeface="+mn-ea"/>
              </a:rPr>
              <a:t>．</a:t>
            </a:r>
            <a:r>
              <a:rPr lang="en-US" altLang="zh-CN" sz="1600" b="1" dirty="0">
                <a:latin typeface="+mn-ea"/>
              </a:rPr>
              <a:t>②</a:t>
            </a:r>
            <a:r>
              <a:rPr lang="zh-CN" altLang="zh-CN" sz="1600" b="1" dirty="0">
                <a:latin typeface="+mn-ea"/>
              </a:rPr>
              <a:t>处布局绿化带 </a:t>
            </a:r>
            <a:r>
              <a:rPr lang="en-US" altLang="zh-CN" sz="1600" b="1" dirty="0" smtClean="0">
                <a:latin typeface="+mn-ea"/>
              </a:rPr>
              <a:t>   </a:t>
            </a:r>
            <a:r>
              <a:rPr lang="en-US" altLang="zh-CN" sz="1600" b="1" dirty="0">
                <a:latin typeface="+mn-ea"/>
              </a:rPr>
              <a:t>D</a:t>
            </a:r>
            <a:r>
              <a:rPr lang="zh-CN" altLang="zh-CN" sz="1600" b="1" dirty="0">
                <a:latin typeface="+mn-ea"/>
              </a:rPr>
              <a:t>．</a:t>
            </a:r>
            <a:r>
              <a:rPr lang="en-US" altLang="zh-CN" sz="1600" b="1" dirty="0">
                <a:latin typeface="+mn-ea"/>
              </a:rPr>
              <a:t>②</a:t>
            </a:r>
            <a:r>
              <a:rPr lang="zh-CN" altLang="zh-CN" sz="1600" b="1" dirty="0">
                <a:latin typeface="+mn-ea"/>
              </a:rPr>
              <a:t>处布局大气污染</a:t>
            </a:r>
            <a:r>
              <a:rPr lang="zh-CN" altLang="zh-CN" sz="1600" b="1" dirty="0" smtClean="0">
                <a:latin typeface="+mn-ea"/>
              </a:rPr>
              <a:t>企业</a:t>
            </a:r>
            <a:endParaRPr lang="zh-CN" altLang="zh-CN" sz="1600" b="1" dirty="0">
              <a:latin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668859" y="2676039"/>
            <a:ext cx="4490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 smtClean="0">
                <a:solidFill>
                  <a:srgbClr val="FF0000"/>
                </a:solidFill>
              </a:rPr>
              <a:t>热</a:t>
            </a:r>
            <a:endParaRPr lang="zh-CN" altLang="en-US" sz="1600" b="1" dirty="0">
              <a:solidFill>
                <a:srgbClr val="FF0000"/>
              </a:solidFill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3231778" y="2680643"/>
            <a:ext cx="4490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 smtClean="0">
                <a:solidFill>
                  <a:srgbClr val="FF0000"/>
                </a:solidFill>
              </a:rPr>
              <a:t>冷</a:t>
            </a:r>
            <a:endParaRPr lang="zh-CN" altLang="en-US" sz="1600" b="1" dirty="0">
              <a:solidFill>
                <a:srgbClr val="FF0000"/>
              </a:solidFill>
            </a:endParaRPr>
          </a:p>
        </p:txBody>
      </p:sp>
      <p:cxnSp>
        <p:nvCxnSpPr>
          <p:cNvPr id="8" name="直接箭头连接符 7"/>
          <p:cNvCxnSpPr/>
          <p:nvPr/>
        </p:nvCxnSpPr>
        <p:spPr>
          <a:xfrm flipV="1">
            <a:off x="3314985" y="1683326"/>
            <a:ext cx="0" cy="992713"/>
          </a:xfrm>
          <a:prstGeom prst="straightConnector1">
            <a:avLst/>
          </a:prstGeom>
          <a:ln w="412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本框 17"/>
          <p:cNvSpPr txBox="1"/>
          <p:nvPr/>
        </p:nvSpPr>
        <p:spPr>
          <a:xfrm>
            <a:off x="2183453" y="1561647"/>
            <a:ext cx="13325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 smtClean="0">
                <a:solidFill>
                  <a:srgbClr val="FF0000"/>
                </a:solidFill>
              </a:rPr>
              <a:t>高度增加，气温、气压降低</a:t>
            </a:r>
            <a:endParaRPr lang="zh-CN" altLang="en-US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3967787"/>
      </p:ext>
    </p:extLst>
  </p:cSld>
  <p:clrMapOvr>
    <a:masterClrMapping/>
  </p:clrMapOvr>
  <p:transition spd="med" advClick="0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59" grpId="0"/>
      <p:bldP spid="3" grpId="0"/>
      <p:bldP spid="6" grpId="0"/>
      <p:bldP spid="2" grpId="0"/>
      <p:bldP spid="15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组合 60"/>
          <p:cNvGrpSpPr/>
          <p:nvPr/>
        </p:nvGrpSpPr>
        <p:grpSpPr>
          <a:xfrm>
            <a:off x="3652752" y="338064"/>
            <a:ext cx="2823084" cy="438582"/>
            <a:chOff x="315682" y="569837"/>
            <a:chExt cx="3764111" cy="584774"/>
          </a:xfrm>
        </p:grpSpPr>
        <p:sp>
          <p:nvSpPr>
            <p:cNvPr id="62" name="Text Box 7"/>
            <p:cNvSpPr txBox="1">
              <a:spLocks noChangeArrowheads="1"/>
            </p:cNvSpPr>
            <p:nvPr/>
          </p:nvSpPr>
          <p:spPr bwMode="auto">
            <a:xfrm>
              <a:off x="2033934" y="807172"/>
              <a:ext cx="2045859" cy="27699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34290" tIns="17145" rIns="34290" bIns="17145">
              <a:spAutoFit/>
            </a:bodyPr>
            <a:lstStyle/>
            <a:p>
              <a:pPr algn="ctr" defTabSz="815975"/>
              <a:r>
                <a:rPr lang="en-CA" sz="1125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" panose="020B0606030504020204" pitchFamily="34" charset="0"/>
                </a:rPr>
                <a:t>TEACHING PROCESS </a:t>
              </a:r>
            </a:p>
          </p:txBody>
        </p:sp>
        <p:sp>
          <p:nvSpPr>
            <p:cNvPr id="63" name="矩形 62"/>
            <p:cNvSpPr/>
            <p:nvPr/>
          </p:nvSpPr>
          <p:spPr>
            <a:xfrm>
              <a:off x="315682" y="569837"/>
              <a:ext cx="1785105" cy="58477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815975"/>
              <a:r>
                <a:rPr lang="zh-CN" altLang="en-US" sz="225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Open Sans" panose="020B0606030504020204" pitchFamily="34" charset="0"/>
                </a:rPr>
                <a:t>教学过程</a:t>
              </a:r>
              <a:endParaRPr lang="en-CA" altLang="zh-CN" sz="2250" b="1" dirty="0"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endParaRPr>
            </a:p>
          </p:txBody>
        </p:sp>
      </p:grpSp>
      <p:sp>
        <p:nvSpPr>
          <p:cNvPr id="64" name="Triangle 201"/>
          <p:cNvSpPr/>
          <p:nvPr/>
        </p:nvSpPr>
        <p:spPr>
          <a:xfrm rot="10800000">
            <a:off x="4446949" y="-6350"/>
            <a:ext cx="682640" cy="227383"/>
          </a:xfrm>
          <a:prstGeom prst="triangle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60">
              <a:solidFill>
                <a:schemeClr val="tx1"/>
              </a:solidFill>
            </a:endParaRPr>
          </a:p>
        </p:txBody>
      </p:sp>
      <p:cxnSp>
        <p:nvCxnSpPr>
          <p:cNvPr id="65" name="Straight Connector 200"/>
          <p:cNvCxnSpPr/>
          <p:nvPr/>
        </p:nvCxnSpPr>
        <p:spPr>
          <a:xfrm>
            <a:off x="4388438" y="879015"/>
            <a:ext cx="788753" cy="0"/>
          </a:xfrm>
          <a:prstGeom prst="line">
            <a:avLst/>
          </a:prstGeom>
          <a:ln>
            <a:solidFill>
              <a:srgbClr val="67BC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"/>
          <p:cNvSpPr txBox="1"/>
          <p:nvPr/>
        </p:nvSpPr>
        <p:spPr>
          <a:xfrm>
            <a:off x="738192" y="879015"/>
            <a:ext cx="1475084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zh-CN" altLang="zh-CN" sz="2000" b="1" dirty="0"/>
              <a:t>典型题热身</a:t>
            </a:r>
            <a:endParaRPr lang="en-US" altLang="zh-CN" sz="2000" b="1" kern="3000" spc="23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8" name="直接连接符 67"/>
          <p:cNvCxnSpPr/>
          <p:nvPr/>
        </p:nvCxnSpPr>
        <p:spPr>
          <a:xfrm flipH="1">
            <a:off x="658586" y="1288053"/>
            <a:ext cx="1689759" cy="0"/>
          </a:xfrm>
          <a:prstGeom prst="line">
            <a:avLst/>
          </a:prstGeom>
          <a:ln>
            <a:solidFill>
              <a:schemeClr val="bg2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矩形 1"/>
          <p:cNvSpPr/>
          <p:nvPr/>
        </p:nvSpPr>
        <p:spPr>
          <a:xfrm>
            <a:off x="432566" y="3222674"/>
            <a:ext cx="802876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zh-CN" altLang="zh-CN" sz="1600" b="1" dirty="0">
                <a:latin typeface="+mn-ea"/>
              </a:rPr>
              <a:t>（</a:t>
            </a:r>
            <a:r>
              <a:rPr lang="en-US" altLang="zh-CN" sz="1600" b="1" dirty="0">
                <a:latin typeface="+mn-ea"/>
              </a:rPr>
              <a:t>5</a:t>
            </a:r>
            <a:r>
              <a:rPr lang="zh-CN" altLang="zh-CN" sz="1600" b="1" dirty="0">
                <a:latin typeface="+mn-ea"/>
              </a:rPr>
              <a:t>）若图</a:t>
            </a:r>
            <a:r>
              <a:rPr lang="en-US" altLang="zh-CN" sz="1600" b="1" dirty="0">
                <a:latin typeface="+mn-ea"/>
              </a:rPr>
              <a:t>1</a:t>
            </a:r>
            <a:r>
              <a:rPr lang="zh-CN" altLang="zh-CN" sz="1600" b="1" dirty="0">
                <a:latin typeface="+mn-ea"/>
              </a:rPr>
              <a:t>中为全球大气环流中的中纬环流圈，则</a:t>
            </a:r>
          </a:p>
          <a:p>
            <a:pPr fontAlgn="ctr"/>
            <a:r>
              <a:rPr lang="en-US" altLang="zh-CN" sz="1600" b="1" dirty="0">
                <a:latin typeface="+mn-ea"/>
              </a:rPr>
              <a:t>A</a:t>
            </a:r>
            <a:r>
              <a:rPr lang="zh-CN" altLang="zh-CN" sz="1600" b="1" dirty="0">
                <a:latin typeface="+mn-ea"/>
              </a:rPr>
              <a:t>．</a:t>
            </a:r>
            <a:r>
              <a:rPr lang="en-US" altLang="zh-CN" sz="1600" b="1" dirty="0">
                <a:latin typeface="+mn-ea"/>
              </a:rPr>
              <a:t>A</a:t>
            </a:r>
            <a:r>
              <a:rPr lang="zh-CN" altLang="zh-CN" sz="1600" b="1" dirty="0">
                <a:latin typeface="+mn-ea"/>
              </a:rPr>
              <a:t>为极地高气压带 </a:t>
            </a:r>
            <a:r>
              <a:rPr lang="en-US" altLang="zh-CN" sz="1600" b="1" dirty="0">
                <a:latin typeface="+mn-ea"/>
              </a:rPr>
              <a:t> </a:t>
            </a:r>
            <a:r>
              <a:rPr lang="en-US" altLang="zh-CN" sz="1600" b="1" dirty="0" smtClean="0">
                <a:latin typeface="+mn-ea"/>
              </a:rPr>
              <a:t>           </a:t>
            </a:r>
            <a:r>
              <a:rPr lang="en-US" altLang="zh-CN" sz="1600" b="1" dirty="0">
                <a:latin typeface="+mn-ea"/>
              </a:rPr>
              <a:t>B</a:t>
            </a:r>
            <a:r>
              <a:rPr lang="zh-CN" altLang="zh-CN" sz="1600" b="1" dirty="0">
                <a:latin typeface="+mn-ea"/>
              </a:rPr>
              <a:t>．</a:t>
            </a:r>
            <a:r>
              <a:rPr lang="en-US" altLang="zh-CN" sz="1600" b="1" dirty="0">
                <a:latin typeface="+mn-ea"/>
              </a:rPr>
              <a:t>B</a:t>
            </a:r>
            <a:r>
              <a:rPr lang="zh-CN" altLang="zh-CN" sz="1600" b="1" dirty="0">
                <a:latin typeface="+mn-ea"/>
              </a:rPr>
              <a:t>为副极地低气压带</a:t>
            </a:r>
            <a:r>
              <a:rPr lang="en-US" altLang="zh-CN" sz="1600" b="1" dirty="0">
                <a:latin typeface="+mn-ea"/>
              </a:rPr>
              <a:t>   </a:t>
            </a:r>
            <a:endParaRPr lang="en-US" altLang="zh-CN" sz="1600" b="1" dirty="0" smtClean="0">
              <a:latin typeface="+mn-ea"/>
            </a:endParaRPr>
          </a:p>
          <a:p>
            <a:pPr fontAlgn="ctr"/>
            <a:r>
              <a:rPr lang="en-US" altLang="zh-CN" sz="1600" b="1" dirty="0" smtClean="0">
                <a:latin typeface="+mn-ea"/>
              </a:rPr>
              <a:t>C</a:t>
            </a:r>
            <a:r>
              <a:rPr lang="zh-CN" altLang="zh-CN" sz="1600" b="1" dirty="0">
                <a:latin typeface="+mn-ea"/>
              </a:rPr>
              <a:t>．在北半球</a:t>
            </a:r>
            <a:r>
              <a:rPr lang="en-US" altLang="zh-CN" sz="1600" b="1" dirty="0">
                <a:latin typeface="+mn-ea"/>
              </a:rPr>
              <a:t>②</a:t>
            </a:r>
            <a:r>
              <a:rPr lang="zh-CN" altLang="zh-CN" sz="1600" b="1" dirty="0">
                <a:latin typeface="+mn-ea"/>
              </a:rPr>
              <a:t>为西北风 </a:t>
            </a:r>
            <a:r>
              <a:rPr lang="en-US" altLang="zh-CN" sz="1600" b="1" dirty="0" smtClean="0">
                <a:latin typeface="+mn-ea"/>
              </a:rPr>
              <a:t>        </a:t>
            </a:r>
            <a:r>
              <a:rPr lang="zh-CN" altLang="zh-CN" sz="1600" b="1" dirty="0" smtClean="0">
                <a:latin typeface="+mn-ea"/>
              </a:rPr>
              <a:t> </a:t>
            </a:r>
            <a:r>
              <a:rPr lang="en-US" altLang="zh-CN" sz="1600" b="1" dirty="0">
                <a:latin typeface="+mn-ea"/>
              </a:rPr>
              <a:t>D</a:t>
            </a:r>
            <a:r>
              <a:rPr lang="zh-CN" altLang="zh-CN" sz="1600" b="1" dirty="0">
                <a:latin typeface="+mn-ea"/>
              </a:rPr>
              <a:t>．在南半球</a:t>
            </a:r>
            <a:r>
              <a:rPr lang="en-US" altLang="zh-CN" sz="1600" b="1" dirty="0">
                <a:latin typeface="+mn-ea"/>
              </a:rPr>
              <a:t>②</a:t>
            </a:r>
            <a:r>
              <a:rPr lang="zh-CN" altLang="zh-CN" sz="1600" b="1" dirty="0">
                <a:latin typeface="+mn-ea"/>
              </a:rPr>
              <a:t>为西南风</a:t>
            </a:r>
          </a:p>
          <a:p>
            <a:pPr fontAlgn="ctr"/>
            <a:r>
              <a:rPr lang="zh-CN" altLang="zh-CN" sz="1600" b="1" dirty="0">
                <a:latin typeface="+mn-ea"/>
              </a:rPr>
              <a:t>（</a:t>
            </a:r>
            <a:r>
              <a:rPr lang="en-US" altLang="zh-CN" sz="1600" b="1" dirty="0">
                <a:latin typeface="+mn-ea"/>
              </a:rPr>
              <a:t>6</a:t>
            </a:r>
            <a:r>
              <a:rPr lang="zh-CN" altLang="zh-CN" sz="1600" b="1" dirty="0">
                <a:latin typeface="+mn-ea"/>
              </a:rPr>
              <a:t>）若图</a:t>
            </a:r>
            <a:r>
              <a:rPr lang="en-US" altLang="zh-CN" sz="1600" b="1" dirty="0">
                <a:latin typeface="+mn-ea"/>
              </a:rPr>
              <a:t>1</a:t>
            </a:r>
            <a:r>
              <a:rPr lang="zh-CN" altLang="zh-CN" sz="1600" b="1" dirty="0">
                <a:latin typeface="+mn-ea"/>
              </a:rPr>
              <a:t>中为东亚季风环流，则</a:t>
            </a:r>
          </a:p>
          <a:p>
            <a:pPr fontAlgn="ctr"/>
            <a:r>
              <a:rPr lang="en-US" altLang="zh-CN" sz="1600" b="1" dirty="0">
                <a:latin typeface="+mn-ea"/>
              </a:rPr>
              <a:t>A</a:t>
            </a:r>
            <a:r>
              <a:rPr lang="zh-CN" altLang="zh-CN" sz="1600" b="1" dirty="0">
                <a:latin typeface="+mn-ea"/>
              </a:rPr>
              <a:t>．</a:t>
            </a:r>
            <a:r>
              <a:rPr lang="en-US" altLang="zh-CN" sz="1600" b="1" dirty="0">
                <a:latin typeface="+mn-ea"/>
              </a:rPr>
              <a:t>A</a:t>
            </a:r>
            <a:r>
              <a:rPr lang="zh-CN" altLang="zh-CN" sz="1600" b="1" dirty="0">
                <a:latin typeface="+mn-ea"/>
              </a:rPr>
              <a:t>为夏季的夏威夷高压 </a:t>
            </a:r>
            <a:r>
              <a:rPr lang="en-US" altLang="zh-CN" sz="1600" b="1" dirty="0">
                <a:latin typeface="+mn-ea"/>
              </a:rPr>
              <a:t>       </a:t>
            </a:r>
            <a:r>
              <a:rPr lang="en-US" altLang="zh-CN" sz="1600" b="1" dirty="0" smtClean="0">
                <a:latin typeface="+mn-ea"/>
              </a:rPr>
              <a:t> </a:t>
            </a:r>
            <a:r>
              <a:rPr lang="en-US" altLang="zh-CN" sz="1600" b="1" dirty="0">
                <a:latin typeface="+mn-ea"/>
              </a:rPr>
              <a:t>B</a:t>
            </a:r>
            <a:r>
              <a:rPr lang="zh-CN" altLang="zh-CN" sz="1600" b="1" dirty="0">
                <a:latin typeface="+mn-ea"/>
              </a:rPr>
              <a:t>．</a:t>
            </a:r>
            <a:r>
              <a:rPr lang="en-US" altLang="zh-CN" sz="1600" b="1" dirty="0">
                <a:latin typeface="+mn-ea"/>
              </a:rPr>
              <a:t>B</a:t>
            </a:r>
            <a:r>
              <a:rPr lang="zh-CN" altLang="zh-CN" sz="1600" b="1" dirty="0">
                <a:latin typeface="+mn-ea"/>
              </a:rPr>
              <a:t>为冬季的印度低压</a:t>
            </a:r>
          </a:p>
          <a:p>
            <a:pPr fontAlgn="ctr"/>
            <a:r>
              <a:rPr lang="en-US" altLang="zh-CN" sz="1600" b="1" dirty="0">
                <a:latin typeface="+mn-ea"/>
              </a:rPr>
              <a:t>C</a:t>
            </a:r>
            <a:r>
              <a:rPr lang="zh-CN" altLang="zh-CN" sz="1600" b="1" dirty="0">
                <a:latin typeface="+mn-ea"/>
              </a:rPr>
              <a:t>．</a:t>
            </a:r>
            <a:r>
              <a:rPr lang="en-US" altLang="zh-CN" sz="1600" b="1" dirty="0">
                <a:latin typeface="+mn-ea"/>
              </a:rPr>
              <a:t>②</a:t>
            </a:r>
            <a:r>
              <a:rPr lang="zh-CN" altLang="zh-CN" sz="1600" b="1" dirty="0">
                <a:latin typeface="+mn-ea"/>
              </a:rPr>
              <a:t>为夏季的西南季风 </a:t>
            </a:r>
            <a:r>
              <a:rPr lang="en-US" altLang="zh-CN" sz="1600" b="1" dirty="0">
                <a:latin typeface="+mn-ea"/>
              </a:rPr>
              <a:t>       </a:t>
            </a:r>
            <a:r>
              <a:rPr lang="en-US" altLang="zh-CN" sz="1600" b="1" dirty="0" smtClean="0">
                <a:latin typeface="+mn-ea"/>
              </a:rPr>
              <a:t>  </a:t>
            </a:r>
            <a:r>
              <a:rPr lang="en-US" altLang="zh-CN" sz="1600" b="1" dirty="0">
                <a:latin typeface="+mn-ea"/>
              </a:rPr>
              <a:t>D</a:t>
            </a:r>
            <a:r>
              <a:rPr lang="zh-CN" altLang="zh-CN" sz="1600" b="1" dirty="0">
                <a:latin typeface="+mn-ea"/>
              </a:rPr>
              <a:t>．</a:t>
            </a:r>
            <a:r>
              <a:rPr lang="en-US" altLang="zh-CN" sz="1600" b="1" dirty="0">
                <a:latin typeface="+mn-ea"/>
              </a:rPr>
              <a:t>②</a:t>
            </a:r>
            <a:r>
              <a:rPr lang="zh-CN" altLang="zh-CN" sz="1600" b="1" dirty="0">
                <a:latin typeface="+mn-ea"/>
              </a:rPr>
              <a:t>为冬季的东北季风</a:t>
            </a:r>
          </a:p>
          <a:p>
            <a:pPr lvl="0" defTabSz="914400" eaLnBrk="0" fontAlgn="ctr" hangingPunct="0">
              <a:spcBef>
                <a:spcPct val="0"/>
              </a:spcBef>
              <a:spcAft>
                <a:spcPct val="0"/>
              </a:spcAft>
              <a:tabLst>
                <a:tab pos="1317625" algn="l"/>
                <a:tab pos="2636838" algn="l"/>
                <a:tab pos="3956050" algn="l"/>
              </a:tabLst>
            </a:pPr>
            <a:endParaRPr lang="zh-CN" altLang="en-US" sz="1600" b="1" dirty="0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374076" y="1329383"/>
            <a:ext cx="8873833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kumimoji="0" lang="zh-CN" alt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．</a:t>
            </a:r>
            <a:r>
              <a:rPr kumimoji="0" lang="zh-CN" alt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读图</a:t>
            </a:r>
            <a:r>
              <a:rPr kumimoji="0" lang="en-US" altLang="zh-CN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1“</a:t>
            </a:r>
            <a:r>
              <a:rPr kumimoji="0" lang="zh-CN" alt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环流模式图”，</a:t>
            </a:r>
            <a:r>
              <a:rPr kumimoji="0" lang="en-US" altLang="zh-CN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A</a:t>
            </a:r>
            <a:r>
              <a:rPr kumimoji="0" lang="zh-CN" alt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、</a:t>
            </a:r>
            <a:r>
              <a:rPr kumimoji="0" lang="en-US" altLang="zh-CN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B</a:t>
            </a:r>
            <a:r>
              <a:rPr kumimoji="0" lang="zh-CN" alt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为近地面，完成下面（</a:t>
            </a:r>
            <a:r>
              <a:rPr kumimoji="0" lang="en-US" altLang="zh-CN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1</a:t>
            </a:r>
            <a:r>
              <a:rPr kumimoji="0" lang="zh-CN" alt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）</a:t>
            </a:r>
            <a:r>
              <a:rPr kumimoji="0" lang="en-US" altLang="zh-CN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-</a:t>
            </a:r>
            <a:r>
              <a:rPr kumimoji="0" lang="zh-CN" alt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（</a:t>
            </a:r>
            <a:r>
              <a:rPr kumimoji="0" lang="en-US" altLang="zh-CN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6</a:t>
            </a:r>
            <a:r>
              <a:rPr kumimoji="0" lang="zh-CN" alt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）题。</a:t>
            </a:r>
            <a:endParaRPr kumimoji="0" lang="zh-CN" alt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                            </a:t>
            </a:r>
            <a:endParaRPr kumimoji="0" lang="zh-CN" alt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11" name="Group 1"/>
          <p:cNvGrpSpPr>
            <a:grpSpLocks/>
          </p:cNvGrpSpPr>
          <p:nvPr/>
        </p:nvGrpSpPr>
        <p:grpSpPr bwMode="auto">
          <a:xfrm>
            <a:off x="3264845" y="1849461"/>
            <a:ext cx="1676596" cy="1276350"/>
            <a:chOff x="3480" y="7785"/>
            <a:chExt cx="2835" cy="2010"/>
          </a:xfrm>
        </p:grpSpPr>
        <p:sp>
          <p:nvSpPr>
            <p:cNvPr id="12" name="Text Box 3"/>
            <p:cNvSpPr txBox="1">
              <a:spLocks noChangeArrowheads="1"/>
            </p:cNvSpPr>
            <p:nvPr/>
          </p:nvSpPr>
          <p:spPr bwMode="auto">
            <a:xfrm>
              <a:off x="3480" y="8280"/>
              <a:ext cx="2835" cy="1515"/>
            </a:xfrm>
            <a:prstGeom prst="rect">
              <a:avLst/>
            </a:prstGeom>
            <a:noFill/>
            <a:ln w="9525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53340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图</a:t>
              </a:r>
              <a:r>
                <a:rPr kumimoji="0" lang="en-US" altLang="zh-CN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1</a:t>
              </a:r>
              <a:endParaRPr kumimoji="0" lang="en-US" altLang="zh-CN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19" y="7785"/>
              <a:ext cx="2430" cy="14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52107871"/>
      </p:ext>
    </p:extLst>
  </p:cSld>
  <p:clrMapOvr>
    <a:masterClrMapping/>
  </p:clrMapOvr>
  <p:transition spd="med" advClick="0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59" grpId="0"/>
      <p:bldP spid="2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组合 60"/>
          <p:cNvGrpSpPr/>
          <p:nvPr/>
        </p:nvGrpSpPr>
        <p:grpSpPr>
          <a:xfrm>
            <a:off x="3652752" y="338064"/>
            <a:ext cx="2823084" cy="438582"/>
            <a:chOff x="315682" y="569837"/>
            <a:chExt cx="3764111" cy="584774"/>
          </a:xfrm>
        </p:grpSpPr>
        <p:sp>
          <p:nvSpPr>
            <p:cNvPr id="62" name="Text Box 7"/>
            <p:cNvSpPr txBox="1">
              <a:spLocks noChangeArrowheads="1"/>
            </p:cNvSpPr>
            <p:nvPr/>
          </p:nvSpPr>
          <p:spPr bwMode="auto">
            <a:xfrm>
              <a:off x="2033934" y="807172"/>
              <a:ext cx="2045859" cy="27699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34290" tIns="17145" rIns="34290" bIns="17145">
              <a:spAutoFit/>
            </a:bodyPr>
            <a:lstStyle/>
            <a:p>
              <a:pPr algn="ctr" defTabSz="815975"/>
              <a:r>
                <a:rPr lang="en-CA" sz="1125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" panose="020B0606030504020204" pitchFamily="34" charset="0"/>
                </a:rPr>
                <a:t>TEACHING PROCESS </a:t>
              </a:r>
            </a:p>
          </p:txBody>
        </p:sp>
        <p:sp>
          <p:nvSpPr>
            <p:cNvPr id="63" name="矩形 62"/>
            <p:cNvSpPr/>
            <p:nvPr/>
          </p:nvSpPr>
          <p:spPr>
            <a:xfrm>
              <a:off x="315682" y="569837"/>
              <a:ext cx="1785105" cy="58477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815975"/>
              <a:r>
                <a:rPr lang="zh-CN" altLang="en-US" sz="225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Open Sans" panose="020B0606030504020204" pitchFamily="34" charset="0"/>
                </a:rPr>
                <a:t>教学过程</a:t>
              </a:r>
              <a:endParaRPr lang="en-CA" altLang="zh-CN" sz="2250" b="1" dirty="0"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endParaRPr>
            </a:p>
          </p:txBody>
        </p:sp>
      </p:grpSp>
      <p:sp>
        <p:nvSpPr>
          <p:cNvPr id="64" name="Triangle 201"/>
          <p:cNvSpPr/>
          <p:nvPr/>
        </p:nvSpPr>
        <p:spPr>
          <a:xfrm rot="10800000">
            <a:off x="4446949" y="-6350"/>
            <a:ext cx="682640" cy="227383"/>
          </a:xfrm>
          <a:prstGeom prst="triangle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60">
              <a:solidFill>
                <a:schemeClr val="tx1"/>
              </a:solidFill>
            </a:endParaRPr>
          </a:p>
        </p:txBody>
      </p:sp>
      <p:cxnSp>
        <p:nvCxnSpPr>
          <p:cNvPr id="65" name="Straight Connector 200"/>
          <p:cNvCxnSpPr/>
          <p:nvPr/>
        </p:nvCxnSpPr>
        <p:spPr>
          <a:xfrm>
            <a:off x="4388438" y="879015"/>
            <a:ext cx="788753" cy="0"/>
          </a:xfrm>
          <a:prstGeom prst="line">
            <a:avLst/>
          </a:prstGeom>
          <a:ln>
            <a:solidFill>
              <a:srgbClr val="67BC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"/>
          <p:cNvSpPr txBox="1"/>
          <p:nvPr/>
        </p:nvSpPr>
        <p:spPr>
          <a:xfrm>
            <a:off x="738192" y="879015"/>
            <a:ext cx="3488455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zh-CN" altLang="zh-CN" sz="2000" b="1" dirty="0"/>
              <a:t>典型题</a:t>
            </a:r>
            <a:r>
              <a:rPr lang="zh-CN" altLang="zh-CN" sz="2000" b="1" dirty="0" smtClean="0"/>
              <a:t>热身</a:t>
            </a:r>
            <a:r>
              <a:rPr lang="en-US" altLang="zh-CN" sz="2000" b="1" dirty="0" smtClean="0"/>
              <a:t>——</a:t>
            </a:r>
            <a:r>
              <a:rPr lang="zh-CN" altLang="en-US" sz="2000" b="1" dirty="0" smtClean="0"/>
              <a:t>调用基础知识</a:t>
            </a:r>
            <a:endParaRPr lang="en-US" altLang="zh-CN" sz="2000" b="1" kern="3000" spc="23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8" name="直接连接符 67"/>
          <p:cNvCxnSpPr/>
          <p:nvPr/>
        </p:nvCxnSpPr>
        <p:spPr>
          <a:xfrm flipH="1">
            <a:off x="658587" y="1288053"/>
            <a:ext cx="3729851" cy="0"/>
          </a:xfrm>
          <a:prstGeom prst="line">
            <a:avLst/>
          </a:prstGeom>
          <a:ln>
            <a:solidFill>
              <a:schemeClr val="bg2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对象 7"/>
          <p:cNvGraphicFramePr>
            <a:graphicFrameLocks noChangeAspect="1"/>
          </p:cNvGraphicFramePr>
          <p:nvPr>
            <p:extLst/>
          </p:nvPr>
        </p:nvGraphicFramePr>
        <p:xfrm>
          <a:off x="825936" y="1472343"/>
          <a:ext cx="1656483" cy="16226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9" name="BMP 图像" r:id="rId5" imgW="1114581" imgH="885949" progId="Paint.Picture">
                  <p:embed/>
                </p:oleObj>
              </mc:Choice>
              <mc:Fallback>
                <p:oleObj name="BMP 图像" r:id="rId5" imgW="1114581" imgH="885949" progId="Paint.Picture">
                  <p:embed/>
                  <p:pic>
                    <p:nvPicPr>
                      <p:cNvPr id="8" name="对象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5936" y="1472343"/>
                        <a:ext cx="1656483" cy="162267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105" name="图片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72" t="27151" r="10556" b="23927"/>
          <a:stretch>
            <a:fillRect/>
          </a:stretch>
        </p:blipFill>
        <p:spPr bwMode="auto">
          <a:xfrm>
            <a:off x="3074488" y="1401054"/>
            <a:ext cx="2744921" cy="1888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currentImg" descr="http://img.jk51.com/img_jk51/358799649.jpe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76"/>
          <a:stretch>
            <a:fillRect/>
          </a:stretch>
        </p:blipFill>
        <p:spPr bwMode="auto">
          <a:xfrm>
            <a:off x="6411478" y="1502379"/>
            <a:ext cx="2753591" cy="1551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图片 1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625" y="3289560"/>
            <a:ext cx="2260794" cy="1758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图片 1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4488" y="3366109"/>
            <a:ext cx="3223396" cy="1900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图片 15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9712" y="3506414"/>
            <a:ext cx="2679761" cy="1531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7"/>
          <p:cNvSpPr>
            <a:spLocks noChangeArrowheads="1"/>
          </p:cNvSpPr>
          <p:nvPr/>
        </p:nvSpPr>
        <p:spPr bwMode="auto">
          <a:xfrm>
            <a:off x="0" y="4584989"/>
            <a:ext cx="95281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5677127" y="633107"/>
            <a:ext cx="353485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冷热与纬度位置、太阳辐射、物质的比热有关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8463715"/>
      </p:ext>
    </p:extLst>
  </p:cSld>
  <p:clrMapOvr>
    <a:masterClrMapping/>
  </p:clrMapOvr>
  <p:transition spd="med" advClick="0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59" grpId="0"/>
      <p:bldP spid="19" grpId="0"/>
      <p:bldP spid="3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组合 60"/>
          <p:cNvGrpSpPr/>
          <p:nvPr/>
        </p:nvGrpSpPr>
        <p:grpSpPr>
          <a:xfrm>
            <a:off x="3652752" y="338064"/>
            <a:ext cx="2823084" cy="438582"/>
            <a:chOff x="315682" y="569837"/>
            <a:chExt cx="3764111" cy="584774"/>
          </a:xfrm>
        </p:grpSpPr>
        <p:sp>
          <p:nvSpPr>
            <p:cNvPr id="62" name="Text Box 7"/>
            <p:cNvSpPr txBox="1">
              <a:spLocks noChangeArrowheads="1"/>
            </p:cNvSpPr>
            <p:nvPr/>
          </p:nvSpPr>
          <p:spPr bwMode="auto">
            <a:xfrm>
              <a:off x="2033934" y="807172"/>
              <a:ext cx="2045859" cy="27699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34290" tIns="17145" rIns="34290" bIns="17145">
              <a:spAutoFit/>
            </a:bodyPr>
            <a:lstStyle/>
            <a:p>
              <a:pPr algn="ctr" defTabSz="815975"/>
              <a:r>
                <a:rPr lang="en-CA" sz="1125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" panose="020B0606030504020204" pitchFamily="34" charset="0"/>
                </a:rPr>
                <a:t>TEACHING PROCESS </a:t>
              </a:r>
            </a:p>
          </p:txBody>
        </p:sp>
        <p:sp>
          <p:nvSpPr>
            <p:cNvPr id="63" name="矩形 62"/>
            <p:cNvSpPr/>
            <p:nvPr/>
          </p:nvSpPr>
          <p:spPr>
            <a:xfrm>
              <a:off x="315682" y="569837"/>
              <a:ext cx="1785105" cy="58477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815975"/>
              <a:r>
                <a:rPr lang="zh-CN" altLang="en-US" sz="225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Open Sans" panose="020B0606030504020204" pitchFamily="34" charset="0"/>
                </a:rPr>
                <a:t>教学过程</a:t>
              </a:r>
              <a:endParaRPr lang="en-CA" altLang="zh-CN" sz="2250" b="1" dirty="0"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endParaRPr>
            </a:p>
          </p:txBody>
        </p:sp>
      </p:grpSp>
      <p:sp>
        <p:nvSpPr>
          <p:cNvPr id="64" name="Triangle 201"/>
          <p:cNvSpPr/>
          <p:nvPr/>
        </p:nvSpPr>
        <p:spPr>
          <a:xfrm rot="10800000">
            <a:off x="4446949" y="-6350"/>
            <a:ext cx="682640" cy="227383"/>
          </a:xfrm>
          <a:prstGeom prst="triangle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60">
              <a:solidFill>
                <a:schemeClr val="tx1"/>
              </a:solidFill>
            </a:endParaRPr>
          </a:p>
        </p:txBody>
      </p:sp>
      <p:cxnSp>
        <p:nvCxnSpPr>
          <p:cNvPr id="65" name="Straight Connector 200"/>
          <p:cNvCxnSpPr/>
          <p:nvPr/>
        </p:nvCxnSpPr>
        <p:spPr>
          <a:xfrm>
            <a:off x="4388438" y="879015"/>
            <a:ext cx="788753" cy="0"/>
          </a:xfrm>
          <a:prstGeom prst="line">
            <a:avLst/>
          </a:prstGeom>
          <a:ln>
            <a:solidFill>
              <a:srgbClr val="67BC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"/>
          <p:cNvSpPr txBox="1"/>
          <p:nvPr/>
        </p:nvSpPr>
        <p:spPr>
          <a:xfrm>
            <a:off x="765923" y="905975"/>
            <a:ext cx="3488455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zh-CN" altLang="zh-CN" sz="2000" b="1" dirty="0"/>
              <a:t>拓展题</a:t>
            </a:r>
            <a:r>
              <a:rPr lang="zh-CN" altLang="zh-CN" sz="2000" b="1" dirty="0" smtClean="0"/>
              <a:t>提升</a:t>
            </a:r>
            <a:r>
              <a:rPr lang="en-US" altLang="zh-CN" sz="2000" b="1" dirty="0" smtClean="0"/>
              <a:t>——</a:t>
            </a:r>
            <a:r>
              <a:rPr lang="zh-CN" altLang="en-US" sz="2000" b="1" dirty="0" smtClean="0"/>
              <a:t>分析思路构建</a:t>
            </a:r>
            <a:endParaRPr lang="en-US" altLang="zh-CN" sz="2000" b="1" dirty="0">
              <a:latin typeface="微软雅黑" panose="020B0503020204020204" pitchFamily="34" charset="-122"/>
            </a:endParaRPr>
          </a:p>
        </p:txBody>
      </p:sp>
      <p:cxnSp>
        <p:nvCxnSpPr>
          <p:cNvPr id="68" name="直接连接符 67"/>
          <p:cNvCxnSpPr/>
          <p:nvPr/>
        </p:nvCxnSpPr>
        <p:spPr>
          <a:xfrm flipH="1" flipV="1">
            <a:off x="658588" y="1288053"/>
            <a:ext cx="3595790" cy="18032"/>
          </a:xfrm>
          <a:prstGeom prst="line">
            <a:avLst/>
          </a:prstGeom>
          <a:ln>
            <a:solidFill>
              <a:schemeClr val="bg2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93942" y="1339906"/>
            <a:ext cx="8977744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kumimoji="0" lang="zh-CN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．</a:t>
            </a:r>
            <a:r>
              <a:rPr kumimoji="0" lang="zh-CN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图</a:t>
            </a:r>
            <a:r>
              <a:rPr kumimoji="0" lang="en-US" altLang="zh-CN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2</a:t>
            </a:r>
            <a:r>
              <a:rPr kumimoji="0" lang="zh-CN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表示的是某滨海地区海陆气温日变化的曲线图，①为陆地，②为海洋。影视片中往往让女主角面朝大海，让头发向后飘逸以反映女主角的快乐心情，如果你是导演你会选择什么时间段来拍摄该镜头</a:t>
            </a:r>
            <a:r>
              <a:rPr kumimoji="0" lang="zh-CN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（    ）</a:t>
            </a:r>
            <a:endParaRPr kumimoji="0" lang="zh-CN" alt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                       </a:t>
            </a:r>
            <a:endParaRPr kumimoji="0" lang="zh-CN" alt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3" name="Group 1"/>
          <p:cNvGrpSpPr>
            <a:grpSpLocks/>
          </p:cNvGrpSpPr>
          <p:nvPr/>
        </p:nvGrpSpPr>
        <p:grpSpPr bwMode="auto">
          <a:xfrm>
            <a:off x="3388231" y="2360027"/>
            <a:ext cx="2604208" cy="1697038"/>
            <a:chOff x="1335" y="6687"/>
            <a:chExt cx="3270" cy="2673"/>
          </a:xfrm>
        </p:grpSpPr>
        <p:pic>
          <p:nvPicPr>
            <p:cNvPr id="5123" name="图片 100003" descr="figure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5" y="6687"/>
              <a:ext cx="3270" cy="2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 Box 2"/>
            <p:cNvSpPr txBox="1">
              <a:spLocks noChangeArrowheads="1"/>
            </p:cNvSpPr>
            <p:nvPr/>
          </p:nvSpPr>
          <p:spPr bwMode="auto">
            <a:xfrm>
              <a:off x="2505" y="8925"/>
              <a:ext cx="795" cy="4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图</a:t>
              </a:r>
              <a:r>
                <a:rPr kumimoji="0" lang="en-US" altLang="zh-CN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2</a:t>
              </a:r>
              <a:endParaRPr kumimoji="0" lang="en-US" altLang="zh-CN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147507" y="3802556"/>
            <a:ext cx="9380668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1800" b="1" i="0" u="none" strike="noStrike" cap="none" normalizeH="0" baseline="0" dirty="0" smtClean="0">
              <a:ln>
                <a:noFill/>
              </a:ln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800" b="1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endParaRPr kumimoji="0" lang="en-US" altLang="zh-CN" sz="1800" b="1" i="0" u="none" strike="noStrike" cap="none" normalizeH="0" baseline="0" dirty="0" smtClean="0">
              <a:ln>
                <a:noFill/>
              </a:ln>
              <a:effectLst/>
            </a:endParaRPr>
          </a:p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800" b="1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</a:t>
            </a:r>
            <a:r>
              <a:rPr kumimoji="0" lang="zh-CN" altLang="en-US" sz="1800" b="1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．</a:t>
            </a:r>
            <a:r>
              <a:rPr kumimoji="0" lang="en-US" altLang="zh-CN" sz="1800" b="1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14</a:t>
            </a:r>
            <a:r>
              <a:rPr kumimoji="0" lang="zh-CN" altLang="en-US" sz="1800" b="1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时</a:t>
            </a:r>
            <a:r>
              <a:rPr kumimoji="0" lang="en-US" altLang="zh-CN" sz="1800" b="1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—</a:t>
            </a:r>
            <a:r>
              <a:rPr kumimoji="0" lang="zh-CN" altLang="en-US" sz="1800" b="1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次日</a:t>
            </a:r>
            <a:r>
              <a:rPr kumimoji="0" lang="en-US" altLang="zh-CN" sz="1800" b="1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6</a:t>
            </a:r>
            <a:r>
              <a:rPr kumimoji="0" lang="zh-CN" altLang="en-US" sz="1800" b="1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时      </a:t>
            </a:r>
            <a:r>
              <a:rPr kumimoji="0" lang="en-US" altLang="zh-CN" sz="1800" b="1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B</a:t>
            </a:r>
            <a:r>
              <a:rPr kumimoji="0" lang="zh-CN" altLang="en-US" sz="1800" b="1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．</a:t>
            </a:r>
            <a:r>
              <a:rPr kumimoji="0" lang="en-US" altLang="zh-CN" sz="1800" b="1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7</a:t>
            </a:r>
            <a:r>
              <a:rPr kumimoji="0" lang="zh-CN" altLang="en-US" sz="1800" b="1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时</a:t>
            </a:r>
            <a:r>
              <a:rPr kumimoji="0" lang="en-US" altLang="zh-CN" sz="1800" b="1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—</a:t>
            </a:r>
            <a:r>
              <a:rPr kumimoji="0" lang="zh-CN" altLang="en-US" sz="1800" b="1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当日</a:t>
            </a:r>
            <a:r>
              <a:rPr kumimoji="0" lang="en-US" altLang="zh-CN" sz="1800" b="1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16</a:t>
            </a:r>
            <a:r>
              <a:rPr kumimoji="0" lang="zh-CN" altLang="en-US" sz="1800" b="1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时      </a:t>
            </a:r>
            <a:r>
              <a:rPr kumimoji="0" lang="en-US" altLang="zh-CN" sz="1800" b="1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</a:t>
            </a:r>
            <a:r>
              <a:rPr kumimoji="0" lang="zh-CN" altLang="en-US" sz="1800" b="1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．</a:t>
            </a:r>
            <a:r>
              <a:rPr kumimoji="0" lang="en-US" altLang="zh-CN" sz="1800" b="1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16</a:t>
            </a:r>
            <a:r>
              <a:rPr kumimoji="0" lang="zh-CN" altLang="en-US" sz="1800" b="1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时</a:t>
            </a:r>
            <a:r>
              <a:rPr kumimoji="0" lang="en-US" altLang="zh-CN" sz="1800" b="1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—</a:t>
            </a:r>
            <a:r>
              <a:rPr kumimoji="0" lang="zh-CN" altLang="en-US" sz="1800" b="1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次日</a:t>
            </a:r>
            <a:r>
              <a:rPr kumimoji="0" lang="en-US" altLang="zh-CN" sz="1800" b="1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8</a:t>
            </a:r>
            <a:r>
              <a:rPr kumimoji="0" lang="zh-CN" altLang="en-US" sz="1800" b="1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时      </a:t>
            </a:r>
            <a:r>
              <a:rPr kumimoji="0" lang="en-US" altLang="zh-CN" sz="1800" b="1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D</a:t>
            </a:r>
            <a:r>
              <a:rPr kumimoji="0" lang="zh-CN" altLang="en-US" sz="1800" b="1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．</a:t>
            </a:r>
            <a:r>
              <a:rPr kumimoji="0" lang="en-US" altLang="zh-CN" sz="1800" b="1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6</a:t>
            </a:r>
            <a:r>
              <a:rPr kumimoji="0" lang="zh-CN" altLang="en-US" sz="1800" b="1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时</a:t>
            </a:r>
            <a:r>
              <a:rPr kumimoji="0" lang="en-US" altLang="zh-CN" sz="1800" b="1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—</a:t>
            </a:r>
            <a:r>
              <a:rPr kumimoji="0" lang="zh-CN" altLang="en-US" sz="1800" b="1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次日</a:t>
            </a:r>
            <a:r>
              <a:rPr kumimoji="0" lang="en-US" altLang="zh-CN" sz="1800" b="1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18</a:t>
            </a:r>
            <a:r>
              <a:rPr kumimoji="0" lang="zh-CN" altLang="en-US" sz="1800" b="1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时</a:t>
            </a:r>
            <a:endParaRPr kumimoji="0" lang="zh-CN" altLang="en-US" sz="1800" b="1" i="0" u="none" strike="noStrike" cap="none" normalizeH="0" baseline="0" dirty="0" smtClean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261725" y="2782215"/>
            <a:ext cx="284965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近地面风从气温低处吹向气温高处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8912810"/>
      </p:ext>
    </p:extLst>
  </p:cSld>
  <p:clrMapOvr>
    <a:masterClrMapping/>
  </p:clrMapOvr>
  <p:transition spd="med" advClick="0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59" grpId="0"/>
      <p:bldP spid="2" grpId="0"/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组合 60"/>
          <p:cNvGrpSpPr/>
          <p:nvPr/>
        </p:nvGrpSpPr>
        <p:grpSpPr>
          <a:xfrm>
            <a:off x="3652752" y="338064"/>
            <a:ext cx="2823084" cy="438582"/>
            <a:chOff x="315682" y="569837"/>
            <a:chExt cx="3764111" cy="584774"/>
          </a:xfrm>
        </p:grpSpPr>
        <p:sp>
          <p:nvSpPr>
            <p:cNvPr id="62" name="Text Box 7"/>
            <p:cNvSpPr txBox="1">
              <a:spLocks noChangeArrowheads="1"/>
            </p:cNvSpPr>
            <p:nvPr/>
          </p:nvSpPr>
          <p:spPr bwMode="auto">
            <a:xfrm>
              <a:off x="2033934" y="807172"/>
              <a:ext cx="2045859" cy="27699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34290" tIns="17145" rIns="34290" bIns="17145">
              <a:spAutoFit/>
            </a:bodyPr>
            <a:lstStyle/>
            <a:p>
              <a:pPr algn="ctr" defTabSz="815975"/>
              <a:r>
                <a:rPr lang="en-CA" sz="1125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" panose="020B0606030504020204" pitchFamily="34" charset="0"/>
                </a:rPr>
                <a:t>TEACHING PROCESS </a:t>
              </a:r>
            </a:p>
          </p:txBody>
        </p:sp>
        <p:sp>
          <p:nvSpPr>
            <p:cNvPr id="63" name="矩形 62"/>
            <p:cNvSpPr/>
            <p:nvPr/>
          </p:nvSpPr>
          <p:spPr>
            <a:xfrm>
              <a:off x="315682" y="569837"/>
              <a:ext cx="1785105" cy="58477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815975"/>
              <a:r>
                <a:rPr lang="zh-CN" altLang="en-US" sz="225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Open Sans" panose="020B0606030504020204" pitchFamily="34" charset="0"/>
                </a:rPr>
                <a:t>教学过程</a:t>
              </a:r>
              <a:endParaRPr lang="en-CA" altLang="zh-CN" sz="2250" b="1" dirty="0"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endParaRPr>
            </a:p>
          </p:txBody>
        </p:sp>
      </p:grpSp>
      <p:sp>
        <p:nvSpPr>
          <p:cNvPr id="64" name="Triangle 201"/>
          <p:cNvSpPr/>
          <p:nvPr/>
        </p:nvSpPr>
        <p:spPr>
          <a:xfrm rot="10800000">
            <a:off x="4446949" y="-6350"/>
            <a:ext cx="682640" cy="227383"/>
          </a:xfrm>
          <a:prstGeom prst="triangle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60">
              <a:solidFill>
                <a:schemeClr val="tx1"/>
              </a:solidFill>
            </a:endParaRPr>
          </a:p>
        </p:txBody>
      </p:sp>
      <p:cxnSp>
        <p:nvCxnSpPr>
          <p:cNvPr id="65" name="Straight Connector 200"/>
          <p:cNvCxnSpPr/>
          <p:nvPr/>
        </p:nvCxnSpPr>
        <p:spPr>
          <a:xfrm>
            <a:off x="4388438" y="879015"/>
            <a:ext cx="788753" cy="0"/>
          </a:xfrm>
          <a:prstGeom prst="line">
            <a:avLst/>
          </a:prstGeom>
          <a:ln>
            <a:solidFill>
              <a:srgbClr val="67BC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" y="1309920"/>
            <a:ext cx="923751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800" b="1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2</a:t>
            </a:r>
            <a:r>
              <a:rPr kumimoji="0" lang="zh-CN" altLang="en-US" sz="1800" b="1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．</a:t>
            </a:r>
            <a:r>
              <a:rPr kumimoji="0" lang="zh-CN" altLang="en-US" sz="1800" b="1" i="0" u="none" strike="noStrike" cap="none" normalizeH="0" baseline="0" dirty="0" smtClean="0">
                <a:ln>
                  <a:noFill/>
                </a:ln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图</a:t>
            </a:r>
            <a:r>
              <a:rPr kumimoji="0" lang="en-US" altLang="zh-CN" sz="1800" b="1" i="0" u="none" strike="noStrike" cap="none" normalizeH="0" baseline="0" dirty="0" smtClean="0">
                <a:ln>
                  <a:noFill/>
                </a:ln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3</a:t>
            </a:r>
            <a:r>
              <a:rPr kumimoji="0" lang="zh-CN" altLang="en-US" sz="1800" b="1" i="0" u="none" strike="noStrike" cap="none" normalizeH="0" baseline="0" dirty="0" smtClean="0">
                <a:ln>
                  <a:noFill/>
                </a:ln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为某滨海地区某日某时等压面垂直剖面图。</a:t>
            </a:r>
            <a:r>
              <a:rPr kumimoji="0" lang="zh-CN" altLang="en-US" sz="1800" b="1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读图</a:t>
            </a:r>
            <a:r>
              <a:rPr kumimoji="0" lang="en-US" altLang="zh-CN" sz="1800" b="1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3</a:t>
            </a:r>
            <a:r>
              <a:rPr kumimoji="0" lang="zh-CN" altLang="en-US" sz="1800" b="1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，完成下面（</a:t>
            </a:r>
            <a:r>
              <a:rPr kumimoji="0" lang="en-US" altLang="zh-CN" sz="1800" b="1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1</a:t>
            </a:r>
            <a:r>
              <a:rPr kumimoji="0" lang="zh-CN" altLang="en-US" sz="1800" b="1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）（</a:t>
            </a:r>
            <a:r>
              <a:rPr kumimoji="0" lang="en-US" altLang="zh-CN" sz="1800" b="1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2</a:t>
            </a:r>
            <a:r>
              <a:rPr kumimoji="0" lang="zh-CN" altLang="en-US" sz="1800" b="1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）小题。 </a:t>
            </a:r>
            <a:endParaRPr kumimoji="0" lang="zh-CN" altLang="en-US" sz="1800" b="1" i="0" u="none" strike="noStrike" cap="none" normalizeH="0" baseline="0" dirty="0" smtClean="0">
              <a:ln>
                <a:noFill/>
              </a:ln>
              <a:effectLst/>
            </a:endParaRPr>
          </a:p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1800" b="1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                </a:t>
            </a:r>
            <a:endParaRPr kumimoji="0" lang="zh-CN" altLang="en-US" sz="1800" b="1" i="0" u="none" strike="noStrike" cap="none" normalizeH="0" baseline="0" dirty="0" smtClean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grpSp>
        <p:nvGrpSpPr>
          <p:cNvPr id="8" name="Group 1"/>
          <p:cNvGrpSpPr>
            <a:grpSpLocks/>
          </p:cNvGrpSpPr>
          <p:nvPr/>
        </p:nvGrpSpPr>
        <p:grpSpPr bwMode="auto">
          <a:xfrm>
            <a:off x="2630913" y="1810459"/>
            <a:ext cx="2687222" cy="2046288"/>
            <a:chOff x="720" y="10877"/>
            <a:chExt cx="4365" cy="3223"/>
          </a:xfrm>
        </p:grpSpPr>
        <p:pic>
          <p:nvPicPr>
            <p:cNvPr id="7171" name="图片 100013" descr="figur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" y="10877"/>
              <a:ext cx="4365" cy="27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 Box 2"/>
            <p:cNvSpPr txBox="1">
              <a:spLocks noChangeArrowheads="1"/>
            </p:cNvSpPr>
            <p:nvPr/>
          </p:nvSpPr>
          <p:spPr bwMode="auto">
            <a:xfrm>
              <a:off x="2367" y="13667"/>
              <a:ext cx="810" cy="4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16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图</a:t>
              </a:r>
              <a:r>
                <a:rPr kumimoji="0" lang="en-US" altLang="zh-CN" sz="16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3</a:t>
              </a:r>
              <a:endParaRPr kumimoji="0" lang="en-US" altLang="zh-CN" sz="1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164055" y="3108805"/>
            <a:ext cx="9237518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636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636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2636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36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2636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tabLst>
                <a:tab pos="2636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tabLst>
                <a:tab pos="2636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tabLst>
                <a:tab pos="2636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36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l"/>
              </a:tabLst>
            </a:pPr>
            <a:endParaRPr kumimoji="0" lang="en-US" altLang="zh-CN" sz="1800" b="1" i="0" u="none" strike="noStrike" cap="none" normalizeH="0" baseline="0" dirty="0" smtClean="0">
              <a:ln>
                <a:noFill/>
              </a:ln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l"/>
              </a:tabLst>
            </a:pPr>
            <a:r>
              <a:rPr kumimoji="0" lang="en-US" altLang="zh-CN" sz="1800" b="1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  </a:t>
            </a:r>
            <a:endParaRPr kumimoji="0" lang="en-US" altLang="zh-CN" sz="1800" b="1" i="0" u="none" strike="noStrike" cap="none" normalizeH="0" baseline="0" dirty="0" smtClean="0">
              <a:ln>
                <a:noFill/>
              </a:ln>
              <a:effectLst/>
            </a:endParaRPr>
          </a:p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l"/>
              </a:tabLst>
            </a:pPr>
            <a:r>
              <a:rPr kumimoji="0" lang="zh-CN" altLang="en-US" sz="1800" b="1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kumimoji="0" lang="en-US" altLang="zh-CN" sz="1800" b="1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kumimoji="0" lang="zh-CN" altLang="en-US" sz="1800" b="1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）</a:t>
            </a:r>
            <a:r>
              <a:rPr kumimoji="0" lang="zh-CN" altLang="en-US" sz="1800" b="1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图中</a:t>
            </a:r>
            <a:endParaRPr kumimoji="0" lang="zh-CN" altLang="en-US" sz="1800" b="1" i="0" u="none" strike="noStrike" cap="none" normalizeH="0" baseline="0" dirty="0" smtClean="0">
              <a:ln>
                <a:noFill/>
              </a:ln>
              <a:effectLst/>
            </a:endParaRPr>
          </a:p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l"/>
              </a:tabLst>
            </a:pPr>
            <a:r>
              <a:rPr kumimoji="0" lang="en-US" altLang="zh-CN" sz="1800" b="1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</a:t>
            </a:r>
            <a:r>
              <a:rPr kumimoji="0" lang="zh-CN" altLang="en-US" sz="1800" b="1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．</a:t>
            </a:r>
            <a:r>
              <a:rPr kumimoji="0" lang="zh-CN" altLang="en-US" sz="1800" b="1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甲比乙气温高             </a:t>
            </a:r>
            <a:r>
              <a:rPr kumimoji="0" lang="en-US" altLang="zh-CN" sz="1800" b="1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B</a:t>
            </a:r>
            <a:r>
              <a:rPr kumimoji="0" lang="zh-CN" altLang="en-US" sz="1800" b="1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．</a:t>
            </a:r>
            <a:r>
              <a:rPr kumimoji="0" lang="zh-CN" altLang="en-US" sz="1800" b="1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丁气压高于乙              </a:t>
            </a:r>
            <a:r>
              <a:rPr kumimoji="0" lang="en-US" altLang="zh-CN" sz="1800" b="1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</a:t>
            </a:r>
            <a:r>
              <a:rPr kumimoji="0" lang="zh-CN" altLang="en-US" sz="1800" b="1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．</a:t>
            </a:r>
            <a:r>
              <a:rPr kumimoji="0" lang="zh-CN" altLang="en-US" sz="1800" b="1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甲比乙气压高      </a:t>
            </a:r>
            <a:r>
              <a:rPr kumimoji="0" lang="en-US" altLang="zh-CN" sz="1800" b="1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D</a:t>
            </a:r>
            <a:r>
              <a:rPr kumimoji="0" lang="zh-CN" altLang="en-US" sz="1800" b="1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．</a:t>
            </a:r>
            <a:r>
              <a:rPr kumimoji="0" lang="zh-CN" altLang="en-US" sz="1800" b="1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丙气压高于丁</a:t>
            </a:r>
            <a:endParaRPr kumimoji="0" lang="zh-CN" altLang="en-US" sz="1800" b="1" i="0" u="none" strike="noStrike" cap="none" normalizeH="0" baseline="0" dirty="0" smtClean="0">
              <a:ln>
                <a:noFill/>
              </a:ln>
              <a:effectLst/>
            </a:endParaRPr>
          </a:p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l"/>
              </a:tabLst>
            </a:pPr>
            <a:r>
              <a:rPr kumimoji="0" lang="zh-CN" altLang="en-US" sz="1800" b="1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kumimoji="0" lang="en-US" altLang="zh-CN" sz="1800" b="1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kumimoji="0" lang="zh-CN" altLang="en-US" sz="1800" b="1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）</a:t>
            </a:r>
            <a:r>
              <a:rPr kumimoji="0" lang="zh-CN" altLang="en-US" sz="1800" b="1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图中</a:t>
            </a:r>
            <a:endParaRPr kumimoji="0" lang="zh-CN" altLang="en-US" sz="1800" b="1" i="0" u="none" strike="noStrike" cap="none" normalizeH="0" baseline="0" dirty="0" smtClean="0">
              <a:ln>
                <a:noFill/>
              </a:ln>
              <a:effectLst/>
            </a:endParaRPr>
          </a:p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l"/>
              </a:tabLst>
            </a:pPr>
            <a:r>
              <a:rPr kumimoji="0" lang="en-US" altLang="zh-CN" sz="1800" b="1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</a:t>
            </a:r>
            <a:r>
              <a:rPr kumimoji="0" lang="zh-CN" altLang="en-US" sz="1800" b="1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．等压面分布状况是由陆地比热容大导致          </a:t>
            </a:r>
            <a:r>
              <a:rPr kumimoji="0" lang="zh-CN" altLang="en-US" sz="1800" b="1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      </a:t>
            </a:r>
            <a:r>
              <a:rPr kumimoji="0" lang="en-US" altLang="zh-CN" sz="1800" b="1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B</a:t>
            </a:r>
            <a:r>
              <a:rPr kumimoji="0" lang="zh-CN" altLang="en-US" sz="1800" b="1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．</a:t>
            </a:r>
            <a:r>
              <a:rPr kumimoji="0" lang="zh-CN" altLang="en-US" sz="1800" b="1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甲地多对流雨</a:t>
            </a:r>
            <a:endParaRPr kumimoji="0" lang="zh-CN" altLang="en-US" sz="1800" b="1" i="0" u="none" strike="noStrike" cap="none" normalizeH="0" baseline="0" dirty="0" smtClean="0">
              <a:ln>
                <a:noFill/>
              </a:ln>
              <a:effectLst/>
            </a:endParaRPr>
          </a:p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l"/>
              </a:tabLst>
            </a:pPr>
            <a:r>
              <a:rPr kumimoji="0" lang="en-US" altLang="zh-CN" sz="1800" b="1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</a:t>
            </a:r>
            <a:r>
              <a:rPr kumimoji="0" lang="zh-CN" altLang="en-US" sz="1800" b="1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．</a:t>
            </a:r>
            <a:r>
              <a:rPr kumimoji="0" lang="zh-CN" altLang="en-US" sz="1800" b="1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等压面分布状况可以出现在夏季的夜晚                </a:t>
            </a:r>
            <a:r>
              <a:rPr kumimoji="0" lang="en-US" altLang="zh-CN" sz="1800" b="1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D</a:t>
            </a:r>
            <a:r>
              <a:rPr kumimoji="0" lang="zh-CN" altLang="en-US" sz="1800" b="1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．</a:t>
            </a:r>
            <a:r>
              <a:rPr kumimoji="0" lang="zh-CN" altLang="en-US" sz="1800" b="1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乙地湿度小于甲地 </a:t>
            </a:r>
            <a:endParaRPr kumimoji="0" lang="zh-CN" altLang="en-US" sz="1800" b="1" i="0" u="none" strike="noStrike" cap="none" normalizeH="0" baseline="0" dirty="0" smtClean="0">
              <a:ln>
                <a:noFill/>
              </a:ln>
              <a:effectLst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719030" y="1726651"/>
            <a:ext cx="334157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1600" b="1" kern="10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近地面</a:t>
            </a:r>
            <a:r>
              <a:rPr lang="zh-CN" altLang="zh-CN" sz="1600" b="1" kern="100" dirty="0" smtClean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等压</a:t>
            </a:r>
            <a:r>
              <a:rPr lang="zh-CN" altLang="en-US" sz="1600" b="1" kern="100" dirty="0" smtClean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面</a:t>
            </a:r>
            <a:r>
              <a:rPr lang="zh-CN" altLang="zh-CN" sz="1600" b="1" kern="100" dirty="0" smtClean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向</a:t>
            </a:r>
            <a:r>
              <a:rPr lang="zh-CN" altLang="zh-CN" sz="1600" b="1" kern="10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上弯曲，气压高，气流下沉，风由此处吹向其他地区；近地面</a:t>
            </a:r>
            <a:r>
              <a:rPr lang="zh-CN" altLang="zh-CN" sz="1600" b="1" kern="100" dirty="0" smtClean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等压</a:t>
            </a:r>
            <a:r>
              <a:rPr lang="zh-CN" altLang="en-US" sz="1600" b="1" kern="100" dirty="0" smtClean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面</a:t>
            </a:r>
            <a:r>
              <a:rPr lang="zh-CN" altLang="zh-CN" sz="1600" b="1" kern="100" dirty="0" smtClean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向</a:t>
            </a:r>
            <a:r>
              <a:rPr lang="zh-CN" altLang="zh-CN" sz="1600" b="1" kern="10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下弯曲，气压低，气流上升，风由其他地区吹向此处；高空与近地面相反。</a:t>
            </a:r>
          </a:p>
        </p:txBody>
      </p:sp>
      <p:sp>
        <p:nvSpPr>
          <p:cNvPr id="21" name="TextBox 5"/>
          <p:cNvSpPr txBox="1"/>
          <p:nvPr/>
        </p:nvSpPr>
        <p:spPr>
          <a:xfrm>
            <a:off x="537321" y="868066"/>
            <a:ext cx="3488455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zh-CN" altLang="zh-CN" sz="2000" b="1" dirty="0"/>
              <a:t>拓展题</a:t>
            </a:r>
            <a:r>
              <a:rPr lang="zh-CN" altLang="zh-CN" sz="2000" b="1" dirty="0" smtClean="0"/>
              <a:t>提升</a:t>
            </a:r>
            <a:r>
              <a:rPr lang="en-US" altLang="zh-CN" sz="2000" b="1" dirty="0" smtClean="0"/>
              <a:t>——</a:t>
            </a:r>
            <a:r>
              <a:rPr lang="zh-CN" altLang="en-US" sz="2000" b="1" dirty="0" smtClean="0"/>
              <a:t>分析思路构建</a:t>
            </a:r>
            <a:endParaRPr lang="en-US" altLang="zh-CN" sz="2000" b="1" dirty="0">
              <a:latin typeface="微软雅黑" panose="020B0503020204020204" pitchFamily="34" charset="-122"/>
            </a:endParaRPr>
          </a:p>
        </p:txBody>
      </p:sp>
      <p:cxnSp>
        <p:nvCxnSpPr>
          <p:cNvPr id="22" name="直接连接符 21"/>
          <p:cNvCxnSpPr/>
          <p:nvPr/>
        </p:nvCxnSpPr>
        <p:spPr>
          <a:xfrm flipH="1" flipV="1">
            <a:off x="429986" y="1250144"/>
            <a:ext cx="3595790" cy="18032"/>
          </a:xfrm>
          <a:prstGeom prst="line">
            <a:avLst/>
          </a:prstGeom>
          <a:ln>
            <a:solidFill>
              <a:schemeClr val="bg2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9715221"/>
      </p:ext>
    </p:extLst>
  </p:cSld>
  <p:clrMapOvr>
    <a:masterClrMapping/>
  </p:clrMapOvr>
  <p:transition spd="med" advClick="0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7" grpId="0"/>
      <p:bldP spid="10" grpId="0"/>
      <p:bldP spid="11" grpId="0"/>
      <p:bldP spid="21" grpId="0"/>
    </p:bldLst>
  </p:timing>
</p:sld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559</TotalTime>
  <Words>1501</Words>
  <Application>Microsoft Office PowerPoint</Application>
  <PresentationFormat>自定义</PresentationFormat>
  <Paragraphs>156</Paragraphs>
  <Slides>14</Slides>
  <Notes>14</Notes>
  <HiddenSlides>0</HiddenSlides>
  <MMClips>1</MMClips>
  <ScaleCrop>false</ScaleCrop>
  <HeadingPairs>
    <vt:vector size="8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8" baseType="lpstr">
      <vt:lpstr>Lato Light</vt:lpstr>
      <vt:lpstr>Open Sans</vt:lpstr>
      <vt:lpstr>黑体</vt:lpstr>
      <vt:lpstr>华文黑体</vt:lpstr>
      <vt:lpstr>楷体</vt:lpstr>
      <vt:lpstr>宋体</vt:lpstr>
      <vt:lpstr>微软雅黑</vt:lpstr>
      <vt:lpstr>Arial</vt:lpstr>
      <vt:lpstr>Calibri</vt:lpstr>
      <vt:lpstr>Calibri Light</vt:lpstr>
      <vt:lpstr>Impact</vt:lpstr>
      <vt:lpstr>Times New Roman</vt:lpstr>
      <vt:lpstr>Office 主题</vt:lpstr>
      <vt:lpstr>BMP 图像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China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User</dc:creator>
  <cp:lastModifiedBy>lisy</cp:lastModifiedBy>
  <cp:revision>85</cp:revision>
  <dcterms:created xsi:type="dcterms:W3CDTF">2016-10-06T06:02:00Z</dcterms:created>
  <dcterms:modified xsi:type="dcterms:W3CDTF">2020-02-05T07:30:53Z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2052-11.1.0.9339</vt:lpwstr>
  </property>
</Properties>
</file>