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11" r:id="rId2"/>
    <p:sldId id="302" r:id="rId3"/>
    <p:sldId id="290" r:id="rId4"/>
    <p:sldId id="303" r:id="rId5"/>
    <p:sldId id="291" r:id="rId6"/>
    <p:sldId id="298" r:id="rId7"/>
    <p:sldId id="309" r:id="rId8"/>
    <p:sldId id="304" r:id="rId9"/>
    <p:sldId id="305" r:id="rId10"/>
    <p:sldId id="297" r:id="rId11"/>
    <p:sldId id="293" r:id="rId12"/>
    <p:sldId id="308" r:id="rId13"/>
    <p:sldId id="287" r:id="rId14"/>
    <p:sldId id="288" r:id="rId15"/>
    <p:sldId id="284" r:id="rId16"/>
  </p:sldIdLst>
  <p:sldSz cx="9528175" cy="5359400"/>
  <p:notesSz cx="6858000" cy="9144000"/>
  <p:defaultTextStyle>
    <a:defPPr>
      <a:defRPr lang="zh-CN"/>
    </a:defPPr>
    <a:lvl1pPr marL="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34798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69596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04394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139255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174053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208851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243649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278447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10D5"/>
    <a:srgbClr val="94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9" autoAdjust="0"/>
    <p:restoredTop sz="94660"/>
  </p:normalViewPr>
  <p:slideViewPr>
    <p:cSldViewPr snapToGrid="0" showGuides="1">
      <p:cViewPr>
        <p:scale>
          <a:sx n="116" d="100"/>
          <a:sy n="116" d="100"/>
        </p:scale>
        <p:origin x="-528" y="-216"/>
      </p:cViewPr>
      <p:guideLst>
        <p:guide orient="horz" pos="1970"/>
        <p:guide orient="horz" pos="1858"/>
        <p:guide pos="3012"/>
        <p:guide pos="1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59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022" y="877106"/>
            <a:ext cx="7146131" cy="1865865"/>
          </a:xfrm>
        </p:spPr>
        <p:txBody>
          <a:bodyPr anchor="b"/>
          <a:lstStyle>
            <a:lvl1pPr algn="ctr"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22" y="2814926"/>
            <a:ext cx="7146131" cy="1293947"/>
          </a:xfrm>
        </p:spPr>
        <p:txBody>
          <a:bodyPr/>
          <a:lstStyle>
            <a:lvl1pPr marL="0" indent="0" algn="ctr">
              <a:buNone/>
              <a:defRPr sz="1875"/>
            </a:lvl1pPr>
            <a:lvl2pPr marL="357505" indent="0" algn="ctr">
              <a:buNone/>
              <a:defRPr sz="1565"/>
            </a:lvl2pPr>
            <a:lvl3pPr marL="714375" indent="0" algn="ctr">
              <a:buNone/>
              <a:defRPr sz="1405"/>
            </a:lvl3pPr>
            <a:lvl4pPr marL="1071880" indent="0" algn="ctr">
              <a:buNone/>
              <a:defRPr sz="1250"/>
            </a:lvl4pPr>
            <a:lvl5pPr marL="1429385" indent="0" algn="ctr">
              <a:buNone/>
              <a:defRPr sz="1250"/>
            </a:lvl5pPr>
            <a:lvl6pPr marL="1786255" indent="0" algn="ctr">
              <a:buNone/>
              <a:defRPr sz="1250"/>
            </a:lvl6pPr>
            <a:lvl7pPr marL="2143760" indent="0" algn="ctr">
              <a:buNone/>
              <a:defRPr sz="1250"/>
            </a:lvl7pPr>
            <a:lvl8pPr marL="2501265" indent="0" algn="ctr">
              <a:buNone/>
              <a:defRPr sz="1250"/>
            </a:lvl8pPr>
            <a:lvl9pPr marL="2858135" indent="0" algn="ctr">
              <a:buNone/>
              <a:defRPr sz="125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600" y="285338"/>
            <a:ext cx="2054513" cy="45418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062" y="285338"/>
            <a:ext cx="6044436" cy="45418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99" y="1336129"/>
            <a:ext cx="8218051" cy="2229361"/>
          </a:xfrm>
        </p:spPr>
        <p:txBody>
          <a:bodyPr anchor="b"/>
          <a:lstStyle>
            <a:lvl1pPr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99" y="3586581"/>
            <a:ext cx="8218051" cy="1172368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35750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143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0718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2938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7862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437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012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5813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062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39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3" y="285339"/>
            <a:ext cx="8218051" cy="10359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304" y="1313798"/>
            <a:ext cx="4030864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04" y="1957670"/>
            <a:ext cx="4030864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639" y="1313798"/>
            <a:ext cx="4050715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639" y="1957670"/>
            <a:ext cx="4050715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15" y="771655"/>
            <a:ext cx="4823639" cy="3808648"/>
          </a:xfrm>
        </p:spPr>
        <p:txBody>
          <a:bodyPr/>
          <a:lstStyle>
            <a:lvl1pPr>
              <a:defRPr sz="2500"/>
            </a:lvl1pPr>
            <a:lvl2pPr>
              <a:defRPr sz="2190"/>
            </a:lvl2pPr>
            <a:lvl3pPr>
              <a:defRPr sz="1875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0715" y="771655"/>
            <a:ext cx="4823639" cy="3808648"/>
          </a:xfrm>
        </p:spPr>
        <p:txBody>
          <a:bodyPr anchor="t"/>
          <a:lstStyle>
            <a:lvl1pPr marL="0" indent="0">
              <a:buNone/>
              <a:defRPr sz="2500"/>
            </a:lvl1pPr>
            <a:lvl2pPr marL="357505" indent="0">
              <a:buNone/>
              <a:defRPr sz="2190"/>
            </a:lvl2pPr>
            <a:lvl3pPr marL="714375" indent="0">
              <a:buNone/>
              <a:defRPr sz="1875"/>
            </a:lvl3pPr>
            <a:lvl4pPr marL="1071880" indent="0">
              <a:buNone/>
              <a:defRPr sz="1565"/>
            </a:lvl4pPr>
            <a:lvl5pPr marL="1429385" indent="0">
              <a:buNone/>
              <a:defRPr sz="1565"/>
            </a:lvl5pPr>
            <a:lvl6pPr marL="1786255" indent="0">
              <a:buNone/>
              <a:defRPr sz="1565"/>
            </a:lvl6pPr>
            <a:lvl7pPr marL="2143760" indent="0">
              <a:buNone/>
              <a:defRPr sz="1565"/>
            </a:lvl7pPr>
            <a:lvl8pPr marL="2501265" indent="0">
              <a:buNone/>
              <a:defRPr sz="1565"/>
            </a:lvl8pPr>
            <a:lvl9pPr marL="2858135" indent="0">
              <a:buNone/>
              <a:defRPr sz="156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062" y="285339"/>
            <a:ext cx="8218051" cy="103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62" y="1426692"/>
            <a:ext cx="8218051" cy="340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062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6208" y="4967370"/>
            <a:ext cx="321575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9274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4375" rtl="0" eaLnBrk="1" latinLnBrk="0" hangingPunct="1">
        <a:lnSpc>
          <a:spcPct val="90000"/>
        </a:lnSpc>
        <a:spcBef>
          <a:spcPct val="0"/>
        </a:spcBef>
        <a:buNone/>
        <a:defRPr sz="3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435" indent="-178435" algn="l" defTabSz="7143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1pPr>
      <a:lvl2pPr marL="53594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344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25031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60782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96532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32219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67970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303720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88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42938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78625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14376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50126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85813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__6.docx"/><Relationship Id="rId5" Type="http://schemas.openxmlformats.org/officeDocument/2006/relationships/image" Target="../media/image1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__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__2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__3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__4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__5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92853" y="1096345"/>
            <a:ext cx="76482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大气的垂直分层</a:t>
            </a:r>
            <a:endParaRPr lang="en-US" altLang="zh-CN" sz="3600" b="1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对流层大气的受热过程与影响因素</a:t>
            </a:r>
            <a:endParaRPr lang="zh-CN" altLang="en-US" sz="3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58010" y="2495250"/>
            <a:ext cx="5100545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学段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：高中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：地理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：高二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：东北师范大学附属中学朝阳学校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：李昕</a:t>
            </a:r>
            <a:endParaRPr lang="en-US" altLang="zh-CN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6839435" y="3478013"/>
            <a:ext cx="1705221" cy="1517615"/>
          </a:xfrm>
          <a:prstGeom prst="rect">
            <a:avLst/>
          </a:prstGeom>
        </p:spPr>
      </p:pic>
      <p:pic>
        <p:nvPicPr>
          <p:cNvPr id="2" name="图片 1" descr="11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55" y="199390"/>
            <a:ext cx="5489575" cy="6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12683"/>
      </p:ext>
    </p:extLst>
  </p:cSld>
  <p:clrMapOvr>
    <a:masterClrMapping/>
  </p:clrMapOvr>
  <p:transition xmlns:p14="http://schemas.microsoft.com/office/powerpoint/2010/main" spd="slow" advClick="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l="-29392" r="-29392"/>
          <a:stretch>
            <a:fillRect/>
          </a:stretch>
        </p:blipFill>
        <p:spPr>
          <a:xfrm>
            <a:off x="-1273504" y="1367895"/>
            <a:ext cx="8218051" cy="340049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251" y="1229681"/>
            <a:ext cx="3580129" cy="35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9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农业实践中的一些现象：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kumimoji="1" lang="en-US" altLang="zh-CN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zh-CN" altLang="en-US" dirty="0" smtClean="0">
                <a:latin typeface="微软雅黑"/>
                <a:ea typeface="微软雅黑"/>
                <a:cs typeface="微软雅黑"/>
              </a:rPr>
              <a:t>我国</a:t>
            </a:r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北方地区利用温室大棚生产反季节蔬菜。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kumimoji="1" lang="en-US" altLang="zh-CN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zh-CN" altLang="en-US" dirty="0" smtClean="0">
                <a:latin typeface="微软雅黑"/>
                <a:ea typeface="微软雅黑"/>
                <a:cs typeface="微软雅黑"/>
              </a:rPr>
              <a:t>深秋农民利用秸秆燃烧制造烟雾预防霜冻</a:t>
            </a:r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。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kumimoji="1" lang="en-US" altLang="zh-CN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zh-CN" altLang="en-US" dirty="0" smtClean="0">
                <a:latin typeface="微软雅黑"/>
                <a:ea typeface="微软雅黑"/>
                <a:cs typeface="微软雅黑"/>
              </a:rPr>
              <a:t>华北地区早春农民利用地膜覆盖进行农作物种植</a:t>
            </a:r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。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kumimoji="1" lang="en-US" altLang="zh-CN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zh-CN" altLang="en-US" dirty="0" smtClean="0">
                <a:latin typeface="微软雅黑"/>
                <a:ea typeface="微软雅黑"/>
                <a:cs typeface="微软雅黑"/>
              </a:rPr>
              <a:t>干旱半干旱地区果园中铺沙或鹅卵</a:t>
            </a:r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石</a:t>
            </a:r>
            <a:r>
              <a:rPr kumimoji="1" lang="zh-CN" altLang="en-US" dirty="0" smtClean="0">
                <a:latin typeface="微软雅黑"/>
                <a:ea typeface="微软雅黑"/>
                <a:cs typeface="微软雅黑"/>
              </a:rPr>
              <a:t>，增加昼夜</a:t>
            </a:r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温差</a:t>
            </a:r>
            <a:r>
              <a:rPr kumimoji="1" lang="zh-CN" altLang="en-US" dirty="0" smtClean="0">
                <a:latin typeface="微软雅黑"/>
                <a:ea typeface="微软雅黑"/>
                <a:cs typeface="微软雅黑"/>
              </a:rPr>
              <a:t>，利于水果</a:t>
            </a:r>
            <a:r>
              <a:rPr kumimoji="1" lang="zh-CN" altLang="en-US" dirty="0">
                <a:latin typeface="微软雅黑"/>
                <a:ea typeface="微软雅黑"/>
                <a:cs typeface="微软雅黑"/>
              </a:rPr>
              <a:t>的糖分积累等。</a:t>
            </a:r>
          </a:p>
        </p:txBody>
      </p:sp>
    </p:spTree>
    <p:extLst>
      <p:ext uri="{BB962C8B-B14F-4D97-AF65-F5344CB8AC3E}">
        <p14:creationId xmlns:p14="http://schemas.microsoft.com/office/powerpoint/2010/main" val="385634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889667"/>
              </p:ext>
            </p:extLst>
          </p:nvPr>
        </p:nvGraphicFramePr>
        <p:xfrm>
          <a:off x="317656" y="1093632"/>
          <a:ext cx="8828269" cy="3260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文档" r:id="rId4" imgW="5638800" imgH="2082800" progId="Word.Document.12">
                  <p:embed/>
                </p:oleObj>
              </mc:Choice>
              <mc:Fallback>
                <p:oleObj name="文档" r:id="rId4" imgW="5638800" imgH="208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56" y="1093632"/>
                        <a:ext cx="8828269" cy="3260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605217" y="1470280"/>
            <a:ext cx="44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3069" y="2739833"/>
            <a:ext cx="44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0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10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" y="1483559"/>
            <a:ext cx="1327785" cy="152209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23322" y="2951680"/>
            <a:ext cx="1317068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大气的垂直分层及各层特点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87569" y="3927249"/>
            <a:ext cx="131706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逆温现象</a:t>
            </a:r>
            <a:endParaRPr kumimoji="1" lang="zh-CN" altLang="en-US" dirty="0"/>
          </a:p>
        </p:txBody>
      </p:sp>
      <p:cxnSp>
        <p:nvCxnSpPr>
          <p:cNvPr id="7" name="直线箭头连接符 6"/>
          <p:cNvCxnSpPr/>
          <p:nvPr/>
        </p:nvCxnSpPr>
        <p:spPr>
          <a:xfrm>
            <a:off x="1622792" y="3208674"/>
            <a:ext cx="482141" cy="13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443682" y="2938971"/>
            <a:ext cx="131706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影响因素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996773" y="2432840"/>
            <a:ext cx="131706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实</a:t>
            </a:r>
            <a:r>
              <a:rPr kumimoji="1" lang="en-US" altLang="zh-CN" dirty="0" smtClean="0"/>
              <a:t>  </a:t>
            </a:r>
            <a:r>
              <a:rPr kumimoji="1" lang="zh-CN" altLang="en-US" dirty="0" smtClean="0"/>
              <a:t>质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5473346" y="3968125"/>
            <a:ext cx="131706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人类活动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3873511" y="2968090"/>
            <a:ext cx="1618169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太阳、地面、大气之间能量传递过程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085577" y="3073455"/>
            <a:ext cx="1406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 smtClean="0"/>
              <a:t>大气热力作用</a:t>
            </a:r>
            <a:endParaRPr kumimoji="1" lang="zh-CN" altLang="en-US" sz="1600" b="1" dirty="0"/>
          </a:p>
        </p:txBody>
      </p:sp>
      <p:cxnSp>
        <p:nvCxnSpPr>
          <p:cNvPr id="76" name="直线箭头连接符 75"/>
          <p:cNvCxnSpPr/>
          <p:nvPr/>
        </p:nvCxnSpPr>
        <p:spPr>
          <a:xfrm>
            <a:off x="4644980" y="2410711"/>
            <a:ext cx="2337" cy="463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线箭头连接符 79"/>
          <p:cNvCxnSpPr/>
          <p:nvPr/>
        </p:nvCxnSpPr>
        <p:spPr>
          <a:xfrm flipH="1" flipV="1">
            <a:off x="6126683" y="3327953"/>
            <a:ext cx="16957" cy="710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文本框 86"/>
          <p:cNvSpPr txBox="1"/>
          <p:nvPr/>
        </p:nvSpPr>
        <p:spPr>
          <a:xfrm>
            <a:off x="5501577" y="3549516"/>
            <a:ext cx="131706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改</a:t>
            </a:r>
            <a:r>
              <a:rPr kumimoji="1" lang="en-US" altLang="zh-CN" dirty="0" smtClean="0"/>
              <a:t>  </a:t>
            </a:r>
            <a:r>
              <a:rPr kumimoji="1" lang="zh-CN" altLang="en-US" dirty="0" smtClean="0"/>
              <a:t>变</a:t>
            </a:r>
            <a:endParaRPr kumimoji="1" lang="zh-CN" altLang="en-US" dirty="0"/>
          </a:p>
        </p:txBody>
      </p:sp>
      <p:cxnSp>
        <p:nvCxnSpPr>
          <p:cNvPr id="88" name="直线箭头连接符 87"/>
          <p:cNvCxnSpPr/>
          <p:nvPr/>
        </p:nvCxnSpPr>
        <p:spPr>
          <a:xfrm flipV="1">
            <a:off x="5702866" y="3245625"/>
            <a:ext cx="811920" cy="9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左大括号 89"/>
          <p:cNvSpPr/>
          <p:nvPr/>
        </p:nvSpPr>
        <p:spPr>
          <a:xfrm>
            <a:off x="6608825" y="2904610"/>
            <a:ext cx="211672" cy="67029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文本框 90"/>
          <p:cNvSpPr txBox="1"/>
          <p:nvPr/>
        </p:nvSpPr>
        <p:spPr>
          <a:xfrm>
            <a:off x="3608734" y="3820447"/>
            <a:ext cx="131706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影响</a:t>
            </a:r>
            <a:endParaRPr kumimoji="1" lang="zh-CN" altLang="en-US" dirty="0"/>
          </a:p>
        </p:txBody>
      </p:sp>
      <p:sp>
        <p:nvSpPr>
          <p:cNvPr id="92" name="文本框 91"/>
          <p:cNvSpPr txBox="1"/>
          <p:nvPr/>
        </p:nvSpPr>
        <p:spPr>
          <a:xfrm>
            <a:off x="6583400" y="2679255"/>
            <a:ext cx="1317068" cy="102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dirty="0" smtClean="0"/>
              <a:t>太阳辐射</a:t>
            </a:r>
            <a:endParaRPr kumimoji="1" lang="en-US" altLang="zh-CN" dirty="0" smtClean="0"/>
          </a:p>
          <a:p>
            <a:pPr algn="ctr">
              <a:lnSpc>
                <a:spcPct val="150000"/>
              </a:lnSpc>
            </a:pPr>
            <a:r>
              <a:rPr kumimoji="1" lang="zh-CN" altLang="en-US" dirty="0" smtClean="0"/>
              <a:t>大气成分</a:t>
            </a:r>
            <a:endParaRPr kumimoji="1" lang="en-US" altLang="zh-CN" dirty="0" smtClean="0"/>
          </a:p>
          <a:p>
            <a:pPr algn="ctr">
              <a:lnSpc>
                <a:spcPct val="150000"/>
              </a:lnSpc>
            </a:pPr>
            <a:r>
              <a:rPr kumimoji="1" lang="zh-CN" altLang="en-US" dirty="0" smtClean="0"/>
              <a:t>地面状况</a:t>
            </a:r>
            <a:endParaRPr kumimoji="1" lang="zh-CN" altLang="en-US" dirty="0"/>
          </a:p>
        </p:txBody>
      </p:sp>
      <p:cxnSp>
        <p:nvCxnSpPr>
          <p:cNvPr id="96" name="肘形连接符 95"/>
          <p:cNvCxnSpPr>
            <a:endCxn id="25" idx="2"/>
          </p:cNvCxnSpPr>
          <p:nvPr/>
        </p:nvCxnSpPr>
        <p:spPr>
          <a:xfrm rot="10800000">
            <a:off x="2789072" y="3412010"/>
            <a:ext cx="2949546" cy="72735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3596045" y="4137016"/>
            <a:ext cx="1317068" cy="90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dirty="0" smtClean="0"/>
              <a:t>昼夜温差</a:t>
            </a:r>
            <a:endParaRPr kumimoji="1" lang="en-US" altLang="zh-CN" dirty="0" smtClean="0"/>
          </a:p>
          <a:p>
            <a:pPr algn="ctr">
              <a:lnSpc>
                <a:spcPct val="130000"/>
              </a:lnSpc>
            </a:pPr>
            <a:r>
              <a:rPr kumimoji="1" lang="zh-CN" altLang="en-US" dirty="0" smtClean="0"/>
              <a:t>温室效应</a:t>
            </a:r>
            <a:endParaRPr kumimoji="1" lang="en-US" altLang="zh-CN" dirty="0" smtClean="0"/>
          </a:p>
          <a:p>
            <a:pPr algn="ctr">
              <a:lnSpc>
                <a:spcPct val="130000"/>
              </a:lnSpc>
            </a:pPr>
            <a:r>
              <a:rPr kumimoji="1" lang="zh-CN" altLang="en-US" dirty="0" smtClean="0"/>
              <a:t>农业应用</a:t>
            </a:r>
            <a:endParaRPr kumimoji="1" lang="zh-CN" altLang="en-US" dirty="0"/>
          </a:p>
        </p:txBody>
      </p:sp>
      <p:cxnSp>
        <p:nvCxnSpPr>
          <p:cNvPr id="101" name="直线箭头连接符 100"/>
          <p:cNvCxnSpPr/>
          <p:nvPr/>
        </p:nvCxnSpPr>
        <p:spPr>
          <a:xfrm>
            <a:off x="1034816" y="3430387"/>
            <a:ext cx="11766" cy="55609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文本框 101"/>
          <p:cNvSpPr txBox="1"/>
          <p:nvPr/>
        </p:nvSpPr>
        <p:spPr>
          <a:xfrm>
            <a:off x="5477226" y="4489321"/>
            <a:ext cx="1317068" cy="78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zh-CN" altLang="en-US" dirty="0" smtClean="0"/>
              <a:t>温室大棚</a:t>
            </a:r>
            <a:endParaRPr kumimoji="1" lang="en-US" altLang="zh-CN" dirty="0" smtClean="0"/>
          </a:p>
          <a:p>
            <a:pPr algn="ctr">
              <a:lnSpc>
                <a:spcPct val="110000"/>
              </a:lnSpc>
            </a:pPr>
            <a:r>
              <a:rPr kumimoji="1" lang="zh-CN" altLang="en-US" dirty="0" smtClean="0"/>
              <a:t>烟雾防冻</a:t>
            </a:r>
            <a:endParaRPr kumimoji="1" lang="en-US" altLang="zh-CN" dirty="0" smtClean="0"/>
          </a:p>
          <a:p>
            <a:pPr algn="ctr">
              <a:lnSpc>
                <a:spcPct val="110000"/>
              </a:lnSpc>
            </a:pPr>
            <a:r>
              <a:rPr kumimoji="1" lang="zh-CN" altLang="en-US" dirty="0" smtClean="0"/>
              <a:t>果园铺沙</a:t>
            </a:r>
            <a:endParaRPr kumimoji="1" lang="en-US" altLang="zh-CN" dirty="0" smtClean="0"/>
          </a:p>
        </p:txBody>
      </p:sp>
      <p:sp>
        <p:nvSpPr>
          <p:cNvPr id="105" name="左大括号 104"/>
          <p:cNvSpPr/>
          <p:nvPr/>
        </p:nvSpPr>
        <p:spPr>
          <a:xfrm>
            <a:off x="3704216" y="4315752"/>
            <a:ext cx="141117" cy="6350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6" name="左大括号 105"/>
          <p:cNvSpPr/>
          <p:nvPr/>
        </p:nvSpPr>
        <p:spPr>
          <a:xfrm>
            <a:off x="5585270" y="4632786"/>
            <a:ext cx="165108" cy="5414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7" name="文本框 106"/>
          <p:cNvSpPr txBox="1"/>
          <p:nvPr/>
        </p:nvSpPr>
        <p:spPr>
          <a:xfrm>
            <a:off x="4467165" y="4573070"/>
            <a:ext cx="131706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利用</a:t>
            </a:r>
            <a:endParaRPr kumimoji="1" lang="zh-CN" altLang="en-US" dirty="0"/>
          </a:p>
        </p:txBody>
      </p:sp>
      <p:cxnSp>
        <p:nvCxnSpPr>
          <p:cNvPr id="108" name="直线箭头连接符 107"/>
          <p:cNvCxnSpPr/>
          <p:nvPr/>
        </p:nvCxnSpPr>
        <p:spPr>
          <a:xfrm flipV="1">
            <a:off x="4727297" y="4903255"/>
            <a:ext cx="787422" cy="12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文本框 111"/>
          <p:cNvSpPr txBox="1"/>
          <p:nvPr/>
        </p:nvSpPr>
        <p:spPr>
          <a:xfrm>
            <a:off x="105826" y="199909"/>
            <a:ext cx="210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3366FF"/>
                </a:solidFill>
              </a:rPr>
              <a:t>【</a:t>
            </a:r>
            <a:r>
              <a:rPr kumimoji="1" lang="zh-CN" altLang="en-US" sz="2400" b="1" dirty="0" smtClean="0">
                <a:solidFill>
                  <a:srgbClr val="3366FF"/>
                </a:solidFill>
              </a:rPr>
              <a:t>知识框架</a:t>
            </a:r>
            <a:r>
              <a:rPr kumimoji="1" lang="en-US" altLang="zh-CN" sz="2400" b="1" dirty="0" smtClean="0">
                <a:solidFill>
                  <a:srgbClr val="3366FF"/>
                </a:solidFill>
              </a:rPr>
              <a:t>】</a:t>
            </a:r>
            <a:endParaRPr kumimoji="1" lang="zh-CN" altLang="en-US" sz="2400" b="1" dirty="0">
              <a:solidFill>
                <a:srgbClr val="3366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61211" y="3222088"/>
            <a:ext cx="10936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 smtClean="0">
                <a:solidFill>
                  <a:srgbClr val="FF6600"/>
                </a:solidFill>
              </a:rPr>
              <a:t>原理</a:t>
            </a:r>
            <a:endParaRPr kumimoji="1" lang="zh-CN" altLang="en-US" sz="3200" b="1" dirty="0">
              <a:solidFill>
                <a:srgbClr val="FF660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996011" y="4338808"/>
            <a:ext cx="10936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 smtClean="0">
                <a:solidFill>
                  <a:srgbClr val="FF6600"/>
                </a:solidFill>
              </a:rPr>
              <a:t>应用</a:t>
            </a:r>
            <a:endParaRPr kumimoji="1" lang="zh-CN" altLang="en-US" sz="3200" b="1" dirty="0">
              <a:solidFill>
                <a:srgbClr val="FF6600"/>
              </a:solidFill>
            </a:endParaRPr>
          </a:p>
        </p:txBody>
      </p:sp>
      <p:cxnSp>
        <p:nvCxnSpPr>
          <p:cNvPr id="8" name="直线箭头连接符 7"/>
          <p:cNvCxnSpPr/>
          <p:nvPr/>
        </p:nvCxnSpPr>
        <p:spPr>
          <a:xfrm>
            <a:off x="8466874" y="3798326"/>
            <a:ext cx="0" cy="552697"/>
          </a:xfrm>
          <a:prstGeom prst="straightConnector1">
            <a:avLst/>
          </a:prstGeom>
          <a:ln w="57150" cmpd="thinThick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内容占位符 4"/>
          <p:cNvPicPr>
            <a:picLocks noChangeAspect="1"/>
          </p:cNvPicPr>
          <p:nvPr/>
        </p:nvPicPr>
        <p:blipFill rotWithShape="1">
          <a:blip r:embed="rId3"/>
          <a:srcRect l="21023" t="15036" r="20105" b="32630"/>
          <a:stretch/>
        </p:blipFill>
        <p:spPr>
          <a:xfrm>
            <a:off x="2257830" y="1034851"/>
            <a:ext cx="4680296" cy="129021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2187273" y="999557"/>
            <a:ext cx="4750862" cy="13641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9" name="16czyGFDL3-2.jpg" descr="id:2147504705;FounderCES"/>
          <p:cNvPicPr/>
          <p:nvPr/>
        </p:nvPicPr>
        <p:blipFill>
          <a:blip r:embed="rId4"/>
          <a:stretch>
            <a:fillRect/>
          </a:stretch>
        </p:blipFill>
        <p:spPr>
          <a:xfrm>
            <a:off x="7144261" y="900556"/>
            <a:ext cx="2122264" cy="15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8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23" grpId="0"/>
      <p:bldP spid="24" grpId="0"/>
      <p:bldP spid="25" grpId="0"/>
      <p:bldP spid="87" grpId="0"/>
      <p:bldP spid="90" grpId="0" animBg="1"/>
      <p:bldP spid="91" grpId="0"/>
      <p:bldP spid="92" grpId="0"/>
      <p:bldP spid="98" grpId="0"/>
      <p:bldP spid="102" grpId="0"/>
      <p:bldP spid="105" grpId="0" animBg="1"/>
      <p:bldP spid="106" grpId="0" animBg="1"/>
      <p:bldP spid="107" grpId="0"/>
      <p:bldP spid="2" grpId="0"/>
      <p:bldP spid="5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0922" y="2986960"/>
            <a:ext cx="1317068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大气的垂直分层及各层特点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05169" y="3962529"/>
            <a:ext cx="131706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逆温现象</a:t>
            </a:r>
            <a:endParaRPr kumimoji="1" lang="zh-CN" altLang="en-US" dirty="0"/>
          </a:p>
        </p:txBody>
      </p:sp>
      <p:cxnSp>
        <p:nvCxnSpPr>
          <p:cNvPr id="7" name="直线箭头连接符 6"/>
          <p:cNvCxnSpPr/>
          <p:nvPr/>
        </p:nvCxnSpPr>
        <p:spPr>
          <a:xfrm>
            <a:off x="1740392" y="3243954"/>
            <a:ext cx="482141" cy="13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561282" y="2974251"/>
            <a:ext cx="131706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影响因素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114373" y="2656280"/>
            <a:ext cx="131706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实</a:t>
            </a:r>
            <a:r>
              <a:rPr kumimoji="1" lang="en-US" altLang="zh-CN" dirty="0" smtClean="0"/>
              <a:t>  </a:t>
            </a:r>
            <a:r>
              <a:rPr kumimoji="1" lang="zh-CN" altLang="en-US" dirty="0" smtClean="0"/>
              <a:t>质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5602706" y="3662365"/>
            <a:ext cx="131706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人类活动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3991111" y="3003370"/>
            <a:ext cx="1618169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太阳、地面、大气之间能量传递过程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203177" y="3108735"/>
            <a:ext cx="1406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 smtClean="0"/>
              <a:t>大气热力作用</a:t>
            </a:r>
            <a:endParaRPr kumimoji="1" lang="zh-CN" altLang="en-US" sz="1600" b="1" dirty="0"/>
          </a:p>
        </p:txBody>
      </p:sp>
      <p:grpSp>
        <p:nvGrpSpPr>
          <p:cNvPr id="74" name="组 73"/>
          <p:cNvGrpSpPr/>
          <p:nvPr/>
        </p:nvGrpSpPr>
        <p:grpSpPr>
          <a:xfrm>
            <a:off x="1975567" y="875819"/>
            <a:ext cx="5635740" cy="1720124"/>
            <a:chOff x="3939449" y="3639276"/>
            <a:chExt cx="5635740" cy="1720124"/>
          </a:xfrm>
        </p:grpSpPr>
        <p:sp>
          <p:nvSpPr>
            <p:cNvPr id="13" name="文本框 12"/>
            <p:cNvSpPr txBox="1"/>
            <p:nvPr/>
          </p:nvSpPr>
          <p:spPr>
            <a:xfrm>
              <a:off x="8258121" y="3937550"/>
              <a:ext cx="1317068" cy="30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 smtClean="0"/>
                <a:t>宇宙空间</a:t>
              </a:r>
              <a:endParaRPr kumimoji="1"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230204" y="3901796"/>
              <a:ext cx="1317068" cy="30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 smtClean="0"/>
                <a:t>大气吸收</a:t>
              </a:r>
              <a:endParaRPr kumimoji="1"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41488" y="4183548"/>
              <a:ext cx="1317068" cy="30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 smtClean="0"/>
                <a:t>地面辐射</a:t>
              </a:r>
              <a:endParaRPr kumimoji="1"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500146" y="4997440"/>
              <a:ext cx="1861326" cy="30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 smtClean="0"/>
                <a:t>反射、散射、吸收</a:t>
              </a:r>
              <a:endParaRPr kumimoji="1"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92575" y="4557481"/>
              <a:ext cx="1317068" cy="30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 smtClean="0"/>
                <a:t>大气辐射</a:t>
              </a:r>
              <a:endParaRPr kumimoji="1"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302747" y="4557481"/>
              <a:ext cx="1317068" cy="30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 smtClean="0"/>
                <a:t>大气</a:t>
              </a:r>
              <a:endParaRPr kumimoji="1"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271800" y="4533961"/>
              <a:ext cx="1317068" cy="30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 smtClean="0"/>
                <a:t>大气逆辐射</a:t>
              </a:r>
              <a:endParaRPr kumimoji="1"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17333" y="4533961"/>
              <a:ext cx="1317068" cy="30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 smtClean="0"/>
                <a:t>地面</a:t>
              </a:r>
              <a:endParaRPr kumimoji="1" lang="zh-CN" altLang="en-US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957260" y="4533961"/>
              <a:ext cx="1416834" cy="30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 smtClean="0"/>
                <a:t>大气的削弱作用</a:t>
              </a:r>
              <a:endParaRPr kumimoji="1"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027349" y="3639276"/>
              <a:ext cx="1317068" cy="30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 smtClean="0"/>
                <a:t>太阳辐射</a:t>
              </a:r>
              <a:endParaRPr kumimoji="1" lang="zh-CN" altLang="en-US" dirty="0"/>
            </a:p>
          </p:txBody>
        </p:sp>
        <p:cxnSp>
          <p:nvCxnSpPr>
            <p:cNvPr id="27" name="直线箭头连接符 26"/>
            <p:cNvCxnSpPr/>
            <p:nvPr/>
          </p:nvCxnSpPr>
          <p:spPr>
            <a:xfrm>
              <a:off x="5350574" y="4685541"/>
              <a:ext cx="305749" cy="65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箭头连接符 29"/>
            <p:cNvCxnSpPr/>
            <p:nvPr/>
          </p:nvCxnSpPr>
          <p:spPr>
            <a:xfrm>
              <a:off x="8136162" y="4707640"/>
              <a:ext cx="305749" cy="65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箭头连接符 31"/>
            <p:cNvCxnSpPr>
              <a:stCxn id="22" idx="2"/>
              <a:endCxn id="21" idx="0"/>
            </p:cNvCxnSpPr>
            <p:nvPr/>
          </p:nvCxnSpPr>
          <p:spPr>
            <a:xfrm flipH="1">
              <a:off x="4665677" y="3942436"/>
              <a:ext cx="20206" cy="591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箭头连接符 32"/>
            <p:cNvCxnSpPr/>
            <p:nvPr/>
          </p:nvCxnSpPr>
          <p:spPr>
            <a:xfrm flipV="1">
              <a:off x="8913034" y="4198149"/>
              <a:ext cx="12460" cy="4321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箭头连接符 38"/>
            <p:cNvCxnSpPr/>
            <p:nvPr/>
          </p:nvCxnSpPr>
          <p:spPr>
            <a:xfrm>
              <a:off x="4715578" y="4068793"/>
              <a:ext cx="1775692" cy="117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肘形连接符 42"/>
            <p:cNvCxnSpPr/>
            <p:nvPr/>
          </p:nvCxnSpPr>
          <p:spPr>
            <a:xfrm flipV="1">
              <a:off x="5868016" y="4315742"/>
              <a:ext cx="611495" cy="317511"/>
            </a:xfrm>
            <a:prstGeom prst="bentConnector3">
              <a:avLst>
                <a:gd name="adj1" fmla="val 192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箭头连接符 54"/>
            <p:cNvCxnSpPr/>
            <p:nvPr/>
          </p:nvCxnSpPr>
          <p:spPr>
            <a:xfrm flipH="1" flipV="1">
              <a:off x="7373237" y="4703808"/>
              <a:ext cx="352788" cy="117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箭头连接符 57"/>
            <p:cNvCxnSpPr/>
            <p:nvPr/>
          </p:nvCxnSpPr>
          <p:spPr>
            <a:xfrm flipH="1" flipV="1">
              <a:off x="6079214" y="4691574"/>
              <a:ext cx="352788" cy="117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肘形连接符 59"/>
            <p:cNvCxnSpPr/>
            <p:nvPr/>
          </p:nvCxnSpPr>
          <p:spPr>
            <a:xfrm>
              <a:off x="7326199" y="4327503"/>
              <a:ext cx="564458" cy="317506"/>
            </a:xfrm>
            <a:prstGeom prst="bentConnector3">
              <a:avLst>
                <a:gd name="adj1" fmla="val 10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肘形连接符 68"/>
            <p:cNvCxnSpPr/>
            <p:nvPr/>
          </p:nvCxnSpPr>
          <p:spPr>
            <a:xfrm>
              <a:off x="7325722" y="4091839"/>
              <a:ext cx="706047" cy="541411"/>
            </a:xfrm>
            <a:prstGeom prst="bentConnector3">
              <a:avLst>
                <a:gd name="adj1" fmla="val 98301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圆角矩形 72"/>
            <p:cNvSpPr/>
            <p:nvPr/>
          </p:nvSpPr>
          <p:spPr>
            <a:xfrm>
              <a:off x="3939449" y="3668969"/>
              <a:ext cx="5432912" cy="169043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76" name="直线箭头连接符 75"/>
          <p:cNvCxnSpPr/>
          <p:nvPr/>
        </p:nvCxnSpPr>
        <p:spPr>
          <a:xfrm>
            <a:off x="4762580" y="2634151"/>
            <a:ext cx="2337" cy="463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线箭头连接符 79"/>
          <p:cNvCxnSpPr/>
          <p:nvPr/>
        </p:nvCxnSpPr>
        <p:spPr>
          <a:xfrm flipV="1">
            <a:off x="6261241" y="3335236"/>
            <a:ext cx="16470" cy="409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文本框 86"/>
          <p:cNvSpPr txBox="1"/>
          <p:nvPr/>
        </p:nvSpPr>
        <p:spPr>
          <a:xfrm>
            <a:off x="5619177" y="3361356"/>
            <a:ext cx="131706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改</a:t>
            </a:r>
            <a:r>
              <a:rPr kumimoji="1" lang="en-US" altLang="zh-CN" dirty="0" smtClean="0"/>
              <a:t>  </a:t>
            </a:r>
            <a:r>
              <a:rPr kumimoji="1" lang="zh-CN" altLang="en-US" dirty="0" smtClean="0"/>
              <a:t>变</a:t>
            </a:r>
            <a:endParaRPr kumimoji="1" lang="zh-CN" altLang="en-US" dirty="0"/>
          </a:p>
        </p:txBody>
      </p:sp>
      <p:cxnSp>
        <p:nvCxnSpPr>
          <p:cNvPr id="88" name="直线箭头连接符 87"/>
          <p:cNvCxnSpPr/>
          <p:nvPr/>
        </p:nvCxnSpPr>
        <p:spPr>
          <a:xfrm>
            <a:off x="5820466" y="3290519"/>
            <a:ext cx="800130" cy="25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左大括号 89"/>
          <p:cNvSpPr/>
          <p:nvPr/>
        </p:nvSpPr>
        <p:spPr>
          <a:xfrm>
            <a:off x="6726425" y="2975170"/>
            <a:ext cx="211672" cy="67029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文本框 90"/>
          <p:cNvSpPr txBox="1"/>
          <p:nvPr/>
        </p:nvSpPr>
        <p:spPr>
          <a:xfrm>
            <a:off x="3738094" y="3561727"/>
            <a:ext cx="131706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影响</a:t>
            </a:r>
            <a:endParaRPr kumimoji="1" lang="zh-CN" altLang="en-US" dirty="0"/>
          </a:p>
        </p:txBody>
      </p:sp>
      <p:sp>
        <p:nvSpPr>
          <p:cNvPr id="92" name="文本框 91"/>
          <p:cNvSpPr txBox="1"/>
          <p:nvPr/>
        </p:nvSpPr>
        <p:spPr>
          <a:xfrm>
            <a:off x="6689242" y="2749869"/>
            <a:ext cx="1317068" cy="102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dirty="0" smtClean="0"/>
              <a:t>太阳辐射</a:t>
            </a:r>
            <a:endParaRPr kumimoji="1" lang="en-US" altLang="zh-CN" dirty="0" smtClean="0"/>
          </a:p>
          <a:p>
            <a:pPr algn="ctr">
              <a:lnSpc>
                <a:spcPct val="150000"/>
              </a:lnSpc>
            </a:pPr>
            <a:r>
              <a:rPr kumimoji="1" lang="zh-CN" altLang="en-US" dirty="0" smtClean="0"/>
              <a:t>大气成分</a:t>
            </a:r>
            <a:endParaRPr kumimoji="1" lang="en-US" altLang="zh-CN" dirty="0" smtClean="0"/>
          </a:p>
          <a:p>
            <a:pPr algn="ctr">
              <a:lnSpc>
                <a:spcPct val="150000"/>
              </a:lnSpc>
            </a:pPr>
            <a:r>
              <a:rPr kumimoji="1" lang="zh-CN" altLang="en-US" dirty="0" smtClean="0"/>
              <a:t>地面状况</a:t>
            </a:r>
            <a:endParaRPr kumimoji="1" lang="zh-CN" altLang="en-US" dirty="0"/>
          </a:p>
        </p:txBody>
      </p:sp>
      <p:cxnSp>
        <p:nvCxnSpPr>
          <p:cNvPr id="96" name="肘形连接符 95"/>
          <p:cNvCxnSpPr>
            <a:endCxn id="25" idx="2"/>
          </p:cNvCxnSpPr>
          <p:nvPr/>
        </p:nvCxnSpPr>
        <p:spPr>
          <a:xfrm rot="10800000">
            <a:off x="2906673" y="3447290"/>
            <a:ext cx="2961343" cy="39807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3748925" y="3819496"/>
            <a:ext cx="1317068" cy="78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zh-CN" altLang="en-US" dirty="0" smtClean="0"/>
              <a:t>昼夜温差</a:t>
            </a:r>
            <a:endParaRPr kumimoji="1" lang="en-US" altLang="zh-CN" dirty="0" smtClean="0"/>
          </a:p>
          <a:p>
            <a:pPr algn="ctr">
              <a:lnSpc>
                <a:spcPct val="110000"/>
              </a:lnSpc>
            </a:pPr>
            <a:r>
              <a:rPr kumimoji="1" lang="zh-CN" altLang="en-US" dirty="0" smtClean="0"/>
              <a:t>温室效应</a:t>
            </a:r>
            <a:endParaRPr kumimoji="1" lang="en-US" altLang="zh-CN" dirty="0" smtClean="0"/>
          </a:p>
          <a:p>
            <a:pPr algn="ctr">
              <a:lnSpc>
                <a:spcPct val="110000"/>
              </a:lnSpc>
            </a:pPr>
            <a:r>
              <a:rPr kumimoji="1" lang="zh-CN" altLang="en-US" dirty="0" smtClean="0"/>
              <a:t>农业应用</a:t>
            </a:r>
            <a:endParaRPr kumimoji="1" lang="zh-CN" altLang="en-US" dirty="0"/>
          </a:p>
        </p:txBody>
      </p:sp>
      <p:cxnSp>
        <p:nvCxnSpPr>
          <p:cNvPr id="101" name="直线箭头连接符 100"/>
          <p:cNvCxnSpPr/>
          <p:nvPr/>
        </p:nvCxnSpPr>
        <p:spPr>
          <a:xfrm>
            <a:off x="1152416" y="3465667"/>
            <a:ext cx="11766" cy="55609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文本框 101"/>
          <p:cNvSpPr txBox="1"/>
          <p:nvPr/>
        </p:nvSpPr>
        <p:spPr>
          <a:xfrm>
            <a:off x="5630106" y="3995401"/>
            <a:ext cx="1317068" cy="78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zh-CN" altLang="en-US" dirty="0" smtClean="0"/>
              <a:t>温室大棚</a:t>
            </a:r>
            <a:endParaRPr kumimoji="1" lang="en-US" altLang="zh-CN" dirty="0" smtClean="0"/>
          </a:p>
          <a:p>
            <a:pPr algn="ctr">
              <a:lnSpc>
                <a:spcPct val="110000"/>
              </a:lnSpc>
            </a:pPr>
            <a:r>
              <a:rPr kumimoji="1" lang="zh-CN" altLang="en-US" dirty="0" smtClean="0"/>
              <a:t>烟雾防冻</a:t>
            </a:r>
            <a:endParaRPr kumimoji="1" lang="en-US" altLang="zh-CN" dirty="0" smtClean="0"/>
          </a:p>
          <a:p>
            <a:pPr algn="ctr">
              <a:lnSpc>
                <a:spcPct val="110000"/>
              </a:lnSpc>
            </a:pPr>
            <a:r>
              <a:rPr kumimoji="1" lang="zh-CN" altLang="en-US" dirty="0" smtClean="0"/>
              <a:t>果园铺沙</a:t>
            </a:r>
            <a:endParaRPr kumimoji="1" lang="en-US" altLang="zh-CN" dirty="0" smtClean="0"/>
          </a:p>
        </p:txBody>
      </p:sp>
      <p:sp>
        <p:nvSpPr>
          <p:cNvPr id="105" name="左大括号 104"/>
          <p:cNvSpPr/>
          <p:nvPr/>
        </p:nvSpPr>
        <p:spPr>
          <a:xfrm>
            <a:off x="3868892" y="3986476"/>
            <a:ext cx="129359" cy="5409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6" name="左大括号 105"/>
          <p:cNvSpPr/>
          <p:nvPr/>
        </p:nvSpPr>
        <p:spPr>
          <a:xfrm>
            <a:off x="5738150" y="4138866"/>
            <a:ext cx="165108" cy="5414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7" name="文本框 106"/>
          <p:cNvSpPr txBox="1"/>
          <p:nvPr/>
        </p:nvSpPr>
        <p:spPr>
          <a:xfrm>
            <a:off x="4596525" y="4149710"/>
            <a:ext cx="131706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利用</a:t>
            </a:r>
            <a:endParaRPr kumimoji="1" lang="zh-CN" altLang="en-US" dirty="0"/>
          </a:p>
        </p:txBody>
      </p:sp>
      <p:cxnSp>
        <p:nvCxnSpPr>
          <p:cNvPr id="108" name="直线箭头连接符 107"/>
          <p:cNvCxnSpPr/>
          <p:nvPr/>
        </p:nvCxnSpPr>
        <p:spPr>
          <a:xfrm flipV="1">
            <a:off x="4856657" y="4421095"/>
            <a:ext cx="787422" cy="12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肘形连接符 46"/>
          <p:cNvCxnSpPr/>
          <p:nvPr/>
        </p:nvCxnSpPr>
        <p:spPr>
          <a:xfrm>
            <a:off x="2681177" y="2128485"/>
            <a:ext cx="1058360" cy="258709"/>
          </a:xfrm>
          <a:prstGeom prst="bentConnector3">
            <a:avLst>
              <a:gd name="adj1" fmla="val 111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8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2376576" y="1599187"/>
            <a:ext cx="2041742" cy="18171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18318" y="1943199"/>
            <a:ext cx="3286074" cy="819105"/>
          </a:xfrm>
          <a:prstGeom prst="rect">
            <a:avLst/>
          </a:prstGeom>
        </p:spPr>
        <p:txBody>
          <a:bodyPr wrap="square" lIns="67598" tIns="33799" rIns="67598" bIns="33799" anchor="t">
            <a:spAutoFit/>
          </a:bodyPr>
          <a:lstStyle/>
          <a:p>
            <a:pPr algn="ctr" fontAlgn="ctr"/>
            <a:r>
              <a:rPr lang="zh-CN" altLang="en-US" sz="4880" b="1" spc="59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2" name="矩形 11"/>
          <p:cNvSpPr/>
          <p:nvPr/>
        </p:nvSpPr>
        <p:spPr>
          <a:xfrm>
            <a:off x="4652044" y="2717872"/>
            <a:ext cx="2800254" cy="319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80" dirty="0">
                <a:latin typeface="Arial" panose="020B0604020202020204" pitchFamily="34" charset="0"/>
              </a:rPr>
              <a:t>THANK YOU FOR WATCHING</a:t>
            </a:r>
            <a:endParaRPr lang="zh-CN" altLang="en-US" sz="148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86652"/>
              </p:ext>
            </p:extLst>
          </p:nvPr>
        </p:nvGraphicFramePr>
        <p:xfrm>
          <a:off x="385220" y="1199471"/>
          <a:ext cx="9667018" cy="219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文档" r:id="rId4" imgW="5638800" imgH="1282700" progId="Word.Document.12">
                  <p:embed/>
                </p:oleObj>
              </mc:Choice>
              <mc:Fallback>
                <p:oleObj name="文档" r:id="rId4" imgW="5638800" imgH="128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220" y="1199471"/>
                        <a:ext cx="9667018" cy="2199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7590827" y="1352685"/>
            <a:ext cx="44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6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6czyGFDL3-2.jpg" descr="id:2147504705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2660913" y="406070"/>
            <a:ext cx="3872810" cy="2863076"/>
          </a:xfrm>
          <a:prstGeom prst="rect">
            <a:avLst/>
          </a:prstGeom>
        </p:spPr>
      </p:pic>
      <p:pic>
        <p:nvPicPr>
          <p:cNvPr id="8" name="内容占位符 4"/>
          <p:cNvPicPr>
            <a:picLocks noChangeAspect="1"/>
          </p:cNvPicPr>
          <p:nvPr/>
        </p:nvPicPr>
        <p:blipFill rotWithShape="1">
          <a:blip r:embed="rId3"/>
          <a:srcRect l="21023" t="15036" r="20105" b="32630"/>
          <a:stretch/>
        </p:blipFill>
        <p:spPr>
          <a:xfrm>
            <a:off x="2022663" y="3716024"/>
            <a:ext cx="6197283" cy="146994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928580" y="4080551"/>
            <a:ext cx="3374990" cy="1058357"/>
          </a:xfrm>
          <a:prstGeom prst="roundRect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0" name="直线箭头连接符 9"/>
          <p:cNvCxnSpPr/>
          <p:nvPr/>
        </p:nvCxnSpPr>
        <p:spPr>
          <a:xfrm>
            <a:off x="3339712" y="3233867"/>
            <a:ext cx="294003" cy="76436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3727318" y="4091850"/>
            <a:ext cx="3704731" cy="1058357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直线箭头连接符 11"/>
          <p:cNvCxnSpPr/>
          <p:nvPr/>
        </p:nvCxnSpPr>
        <p:spPr>
          <a:xfrm>
            <a:off x="4821415" y="3245627"/>
            <a:ext cx="764385" cy="77612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6949905" y="3716008"/>
            <a:ext cx="1199475" cy="1434188"/>
          </a:xfrm>
          <a:prstGeom prst="roundRect">
            <a:avLst/>
          </a:prstGeom>
          <a:noFill/>
          <a:ln w="38100" cmpd="sng">
            <a:solidFill>
              <a:srgbClr val="CD10D5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箭头连接符 14"/>
          <p:cNvCxnSpPr/>
          <p:nvPr/>
        </p:nvCxnSpPr>
        <p:spPr>
          <a:xfrm>
            <a:off x="6032649" y="3257386"/>
            <a:ext cx="1411159" cy="411583"/>
          </a:xfrm>
          <a:prstGeom prst="straightConnector1">
            <a:avLst/>
          </a:prstGeom>
          <a:ln w="38100" cmpd="sng">
            <a:solidFill>
              <a:srgbClr val="CD10D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50282" y="458622"/>
            <a:ext cx="707886" cy="3892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3400" dirty="0" smtClean="0">
                <a:latin typeface="微软雅黑"/>
                <a:ea typeface="微软雅黑"/>
                <a:cs typeface="微软雅黑"/>
              </a:rPr>
              <a:t>二、大气的受热过程</a:t>
            </a:r>
            <a:endParaRPr kumimoji="1" lang="zh-CN" altLang="en-US" sz="34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18889" y="504254"/>
            <a:ext cx="131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 smtClean="0">
                <a:solidFill>
                  <a:srgbClr val="FF0000"/>
                </a:solidFill>
              </a:rPr>
              <a:t>实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kumimoji="1" lang="zh-CN" altLang="en-US" sz="2400" b="1" dirty="0" smtClean="0">
                <a:solidFill>
                  <a:srgbClr val="FF0000"/>
                </a:solidFill>
              </a:rPr>
              <a:t>质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椭圆形标注 24"/>
          <p:cNvSpPr/>
          <p:nvPr/>
        </p:nvSpPr>
        <p:spPr>
          <a:xfrm>
            <a:off x="6597106" y="1023052"/>
            <a:ext cx="2551823" cy="658533"/>
          </a:xfrm>
          <a:prstGeom prst="wedgeEllipseCallout">
            <a:avLst>
              <a:gd name="adj1" fmla="val -48941"/>
              <a:gd name="adj2" fmla="val 1073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 sz="1600" dirty="0">
                <a:latin typeface="微软雅黑"/>
                <a:ea typeface="微软雅黑"/>
                <a:cs typeface="微软雅黑"/>
              </a:rPr>
              <a:t>太阳、地面、大气之间能量传递过</a:t>
            </a: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程</a:t>
            </a:r>
            <a:endParaRPr kumimoji="1" lang="zh-CN" altLang="en-US" sz="16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973413" y="1070116"/>
            <a:ext cx="1787451" cy="341026"/>
          </a:xfrm>
          <a:prstGeom prst="roundRect">
            <a:avLst/>
          </a:prstGeom>
          <a:noFill/>
          <a:ln w="38100" cmpd="sng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26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9" grpId="0"/>
      <p:bldP spid="25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571572"/>
              </p:ext>
            </p:extLst>
          </p:nvPr>
        </p:nvGraphicFramePr>
        <p:xfrm>
          <a:off x="370763" y="470381"/>
          <a:ext cx="8704600" cy="443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文档" r:id="rId4" imgW="5638800" imgH="2870200" progId="Word.Document.12">
                  <p:embed/>
                </p:oleObj>
              </mc:Choice>
              <mc:Fallback>
                <p:oleObj name="文档" r:id="rId4" imgW="5638800" imgH="287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763" y="470381"/>
                        <a:ext cx="8704600" cy="443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60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。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9" b="21372"/>
          <a:stretch/>
        </p:blipFill>
        <p:spPr>
          <a:xfrm>
            <a:off x="643305" y="180176"/>
            <a:ext cx="8218051" cy="268914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139" y="3398942"/>
            <a:ext cx="6908800" cy="1841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92673" y="2939876"/>
            <a:ext cx="304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800" dirty="0" smtClean="0">
                <a:latin typeface="微软雅黑"/>
                <a:ea typeface="微软雅黑"/>
                <a:cs typeface="微软雅黑"/>
              </a:rPr>
              <a:t>不同性质地面的反射率</a:t>
            </a:r>
            <a:endParaRPr kumimoji="1" lang="zh-CN" altLang="en-US" sz="1800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8130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三、大气受热过程的影响因素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7" t="234" r="256"/>
          <a:stretch/>
        </p:blipFill>
        <p:spPr>
          <a:xfrm>
            <a:off x="411517" y="1434660"/>
            <a:ext cx="5162442" cy="3392521"/>
          </a:xfrm>
        </p:spPr>
      </p:pic>
      <p:sp>
        <p:nvSpPr>
          <p:cNvPr id="3" name="矩形 2"/>
          <p:cNvSpPr/>
          <p:nvPr/>
        </p:nvSpPr>
        <p:spPr>
          <a:xfrm>
            <a:off x="4997740" y="4233426"/>
            <a:ext cx="658535" cy="5526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46245" y="2285387"/>
            <a:ext cx="387324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6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太阳辐射状况</a:t>
            </a:r>
            <a:r>
              <a:rPr lang="zh-CN" altLang="en-US" sz="1600" dirty="0" smtClean="0">
                <a:latin typeface="微软雅黑"/>
                <a:ea typeface="微软雅黑"/>
                <a:cs typeface="微软雅黑"/>
              </a:rPr>
              <a:t>：</a:t>
            </a:r>
            <a:r>
              <a:rPr lang="zh-CN" altLang="zh-CN" sz="1600" dirty="0" smtClean="0">
                <a:latin typeface="微软雅黑"/>
                <a:ea typeface="微软雅黑"/>
                <a:cs typeface="微软雅黑"/>
              </a:rPr>
              <a:t>纬度</a:t>
            </a:r>
            <a:r>
              <a:rPr lang="zh-CN" altLang="en-US" sz="1600" dirty="0" smtClean="0">
                <a:latin typeface="微软雅黑"/>
                <a:ea typeface="微软雅黑"/>
                <a:cs typeface="微软雅黑"/>
              </a:rPr>
              <a:t>、</a:t>
            </a:r>
            <a:r>
              <a:rPr lang="zh-CN" altLang="zh-CN" sz="1600" dirty="0" smtClean="0">
                <a:latin typeface="微软雅黑"/>
                <a:ea typeface="微软雅黑"/>
                <a:cs typeface="微软雅黑"/>
              </a:rPr>
              <a:t>季节</a:t>
            </a:r>
            <a:endParaRPr lang="en-US" altLang="zh-CN" sz="1600" dirty="0" smtClean="0">
              <a:latin typeface="微软雅黑"/>
              <a:ea typeface="微软雅黑"/>
              <a:cs typeface="微软雅黑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zh-CN" sz="16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地面状况</a:t>
            </a:r>
            <a:r>
              <a:rPr lang="zh-CN" altLang="en-US" sz="1600" dirty="0" smtClean="0">
                <a:latin typeface="微软雅黑"/>
                <a:ea typeface="微软雅黑"/>
                <a:cs typeface="微软雅黑"/>
              </a:rPr>
              <a:t>：</a:t>
            </a:r>
            <a:r>
              <a:rPr lang="zh-CN" altLang="zh-CN" sz="1600" dirty="0" smtClean="0">
                <a:latin typeface="微软雅黑"/>
                <a:ea typeface="微软雅黑"/>
                <a:cs typeface="微软雅黑"/>
              </a:rPr>
              <a:t>海陆</a:t>
            </a:r>
            <a:r>
              <a:rPr lang="zh-CN" altLang="zh-CN" sz="1600" dirty="0">
                <a:latin typeface="微软雅黑"/>
                <a:ea typeface="微软雅黑"/>
                <a:cs typeface="微软雅黑"/>
              </a:rPr>
              <a:t>分布</a:t>
            </a:r>
            <a:r>
              <a:rPr lang="zh-CN" altLang="zh-CN" sz="1600" dirty="0" smtClean="0">
                <a:latin typeface="微软雅黑"/>
                <a:ea typeface="微软雅黑"/>
                <a:cs typeface="微软雅黑"/>
              </a:rPr>
              <a:t>、地形</a:t>
            </a:r>
            <a:r>
              <a:rPr lang="zh-CN" altLang="en-US" sz="1600" dirty="0" smtClean="0">
                <a:latin typeface="微软雅黑"/>
                <a:ea typeface="微软雅黑"/>
                <a:cs typeface="微软雅黑"/>
              </a:rPr>
              <a:t>、</a:t>
            </a:r>
            <a:r>
              <a:rPr lang="zh-CN" altLang="zh-CN" sz="1600" dirty="0" smtClean="0">
                <a:latin typeface="微软雅黑"/>
                <a:ea typeface="微软雅黑"/>
                <a:cs typeface="微软雅黑"/>
              </a:rPr>
              <a:t>地势、坡</a:t>
            </a:r>
            <a:r>
              <a:rPr lang="zh-CN" altLang="zh-CN" sz="1600" dirty="0">
                <a:latin typeface="微软雅黑"/>
                <a:ea typeface="微软雅黑"/>
                <a:cs typeface="微软雅黑"/>
              </a:rPr>
              <a:t>向、地面含水状况（如湿地</a:t>
            </a:r>
            <a:r>
              <a:rPr lang="zh-CN" altLang="zh-CN" sz="1600" dirty="0" smtClean="0">
                <a:latin typeface="微软雅黑"/>
                <a:ea typeface="微软雅黑"/>
                <a:cs typeface="微软雅黑"/>
              </a:rPr>
              <a:t>、草地</a:t>
            </a:r>
            <a:r>
              <a:rPr lang="zh-CN" altLang="zh-CN" sz="1600" dirty="0">
                <a:latin typeface="微软雅黑"/>
                <a:ea typeface="微软雅黑"/>
                <a:cs typeface="微软雅黑"/>
              </a:rPr>
              <a:t>、裸地）、地表</a:t>
            </a:r>
            <a:r>
              <a:rPr lang="zh-CN" altLang="zh-CN" sz="1600" dirty="0" smtClean="0">
                <a:latin typeface="微软雅黑"/>
                <a:ea typeface="微软雅黑"/>
                <a:cs typeface="微软雅黑"/>
              </a:rPr>
              <a:t>反射率等。</a:t>
            </a:r>
            <a:endParaRPr lang="en-US" altLang="zh-CN" sz="1600" dirty="0" smtClean="0">
              <a:latin typeface="微软雅黑"/>
              <a:ea typeface="微软雅黑"/>
              <a:cs typeface="微软雅黑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zh-CN" sz="16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大气状况</a:t>
            </a:r>
            <a:r>
              <a:rPr lang="zh-CN" altLang="en-US" sz="1600" dirty="0" smtClean="0">
                <a:latin typeface="微软雅黑"/>
                <a:ea typeface="微软雅黑"/>
                <a:cs typeface="微软雅黑"/>
              </a:rPr>
              <a:t>：</a:t>
            </a:r>
            <a:r>
              <a:rPr lang="zh-CN" altLang="zh-CN" sz="1600" dirty="0" smtClean="0">
                <a:latin typeface="微软雅黑"/>
                <a:ea typeface="微软雅黑"/>
                <a:cs typeface="微软雅黑"/>
              </a:rPr>
              <a:t>大气成分</a:t>
            </a:r>
            <a:r>
              <a:rPr lang="zh-CN" altLang="zh-CN" sz="1600" dirty="0">
                <a:latin typeface="微软雅黑"/>
                <a:ea typeface="微软雅黑"/>
                <a:cs typeface="微软雅黑"/>
              </a:rPr>
              <a:t>（</a:t>
            </a:r>
            <a:r>
              <a:rPr lang="zh-CN" altLang="zh-CN" sz="1600" dirty="0" smtClean="0">
                <a:latin typeface="微软雅黑"/>
                <a:ea typeface="微软雅黑"/>
                <a:cs typeface="微软雅黑"/>
              </a:rPr>
              <a:t>二氧化碳</a:t>
            </a:r>
            <a:r>
              <a:rPr lang="zh-CN" altLang="zh-CN" sz="1600" dirty="0">
                <a:latin typeface="微软雅黑"/>
                <a:ea typeface="微软雅黑"/>
                <a:cs typeface="微软雅黑"/>
              </a:rPr>
              <a:t>、</a:t>
            </a:r>
            <a:r>
              <a:rPr lang="zh-CN" altLang="zh-CN" sz="1600" dirty="0" smtClean="0">
                <a:latin typeface="微软雅黑"/>
                <a:ea typeface="微软雅黑"/>
                <a:cs typeface="微软雅黑"/>
              </a:rPr>
              <a:t>水汽</a:t>
            </a:r>
            <a:r>
              <a:rPr lang="zh-CN" altLang="en-US" sz="1600" dirty="0" smtClean="0">
                <a:latin typeface="微软雅黑"/>
                <a:ea typeface="微软雅黑"/>
                <a:cs typeface="微软雅黑"/>
              </a:rPr>
              <a:t>）</a:t>
            </a:r>
            <a:r>
              <a:rPr lang="zh-CN" altLang="zh-CN" sz="1600" dirty="0">
                <a:latin typeface="微软雅黑"/>
                <a:ea typeface="微软雅黑"/>
                <a:cs typeface="微软雅黑"/>
              </a:rPr>
              <a:t>、</a:t>
            </a:r>
            <a:r>
              <a:rPr lang="zh-CN" altLang="zh-CN" sz="1600" dirty="0" smtClean="0">
                <a:latin typeface="微软雅黑"/>
                <a:ea typeface="微软雅黑"/>
                <a:cs typeface="微软雅黑"/>
              </a:rPr>
              <a:t>大气透明度</a:t>
            </a:r>
            <a:r>
              <a:rPr lang="zh-CN" altLang="en-US" sz="1600" dirty="0" smtClean="0">
                <a:latin typeface="微软雅黑"/>
                <a:ea typeface="微软雅黑"/>
                <a:cs typeface="微软雅黑"/>
              </a:rPr>
              <a:t>（</a:t>
            </a:r>
            <a:r>
              <a:rPr lang="zh-CN" altLang="zh-CN" sz="1600" dirty="0" smtClean="0">
                <a:latin typeface="微软雅黑"/>
                <a:ea typeface="微软雅黑"/>
                <a:cs typeface="微软雅黑"/>
              </a:rPr>
              <a:t>海拔</a:t>
            </a:r>
            <a:r>
              <a:rPr lang="zh-CN" altLang="zh-CN" sz="1600" dirty="0">
                <a:latin typeface="微软雅黑"/>
                <a:ea typeface="微软雅黑"/>
                <a:cs typeface="微软雅黑"/>
              </a:rPr>
              <a:t>、</a:t>
            </a:r>
            <a:r>
              <a:rPr lang="zh-CN" altLang="zh-CN" sz="1600" dirty="0" smtClean="0">
                <a:latin typeface="微软雅黑"/>
                <a:ea typeface="微软雅黑"/>
                <a:cs typeface="微软雅黑"/>
              </a:rPr>
              <a:t>天气、尘埃</a:t>
            </a:r>
            <a:r>
              <a:rPr lang="zh-CN" altLang="en-US" sz="1600" dirty="0" smtClean="0">
                <a:latin typeface="微软雅黑"/>
                <a:ea typeface="微软雅黑"/>
                <a:cs typeface="微软雅黑"/>
              </a:rPr>
              <a:t>）</a:t>
            </a:r>
            <a:endParaRPr lang="zh-CN" altLang="en-US" sz="1600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4345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682295"/>
              </p:ext>
            </p:extLst>
          </p:nvPr>
        </p:nvGraphicFramePr>
        <p:xfrm>
          <a:off x="370763" y="470381"/>
          <a:ext cx="8704600" cy="443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文档" r:id="rId4" imgW="5638800" imgH="2870200" progId="Word.Document.12">
                  <p:embed/>
                </p:oleObj>
              </mc:Choice>
              <mc:Fallback>
                <p:oleObj name="文档" r:id="rId4" imgW="5638800" imgH="287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763" y="470381"/>
                        <a:ext cx="8704600" cy="443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09206" y="2980321"/>
            <a:ext cx="4762500" cy="15594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2000" dirty="0" smtClean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      </a:t>
            </a:r>
            <a:r>
              <a:rPr lang="zh-CN" altLang="zh-CN" sz="2000" dirty="0" smtClean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海拔</a:t>
            </a:r>
            <a:r>
              <a:rPr lang="zh-CN" altLang="zh-CN" sz="2000" dirty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高，大气较稀薄</a:t>
            </a:r>
            <a:r>
              <a:rPr lang="zh-CN" altLang="zh-CN" sz="2000" dirty="0" smtClean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；夏季正午太阳</a:t>
            </a:r>
            <a:r>
              <a:rPr lang="zh-CN" altLang="zh-CN" sz="2000" dirty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高度角大，白天地面接收太阳辐射多，气温上升快；夜晚大气保温作用弱，气温下降快。 </a:t>
            </a:r>
            <a:endParaRPr lang="zh-CN" altLang="en-US" sz="2000" dirty="0">
              <a:solidFill>
                <a:srgbClr val="3366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4604" y="2427475"/>
            <a:ext cx="12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800" dirty="0" smtClean="0">
                <a:solidFill>
                  <a:srgbClr val="008000"/>
                </a:solidFill>
                <a:latin typeface="微软雅黑"/>
                <a:ea typeface="微软雅黑"/>
                <a:cs typeface="微软雅黑"/>
              </a:rPr>
              <a:t>结合材料</a:t>
            </a:r>
            <a:endParaRPr kumimoji="1" lang="zh-CN" altLang="en-US" sz="1800" dirty="0">
              <a:solidFill>
                <a:srgbClr val="008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14727" y="2427475"/>
            <a:ext cx="145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800" dirty="0" smtClean="0">
                <a:solidFill>
                  <a:srgbClr val="008000"/>
                </a:solidFill>
                <a:latin typeface="微软雅黑"/>
                <a:ea typeface="微软雅黑"/>
                <a:cs typeface="微软雅黑"/>
              </a:rPr>
              <a:t>调取知识点</a:t>
            </a:r>
            <a:endParaRPr kumimoji="1" lang="zh-CN" altLang="en-US" sz="1800" dirty="0">
              <a:solidFill>
                <a:srgbClr val="008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2427475"/>
            <a:ext cx="145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800" dirty="0" smtClean="0">
                <a:solidFill>
                  <a:srgbClr val="008000"/>
                </a:solidFill>
                <a:latin typeface="微软雅黑"/>
                <a:ea typeface="微软雅黑"/>
                <a:cs typeface="微软雅黑"/>
              </a:rPr>
              <a:t>分析设问</a:t>
            </a:r>
            <a:endParaRPr kumimoji="1" lang="zh-CN" altLang="en-US" sz="1800" dirty="0">
              <a:solidFill>
                <a:srgbClr val="008000"/>
              </a:solidFill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8" name="直线箭头连接符 7"/>
          <p:cNvCxnSpPr/>
          <p:nvPr/>
        </p:nvCxnSpPr>
        <p:spPr>
          <a:xfrm>
            <a:off x="1272423" y="2627530"/>
            <a:ext cx="329649" cy="27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608087" y="2423574"/>
            <a:ext cx="12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800" dirty="0" smtClean="0">
                <a:solidFill>
                  <a:srgbClr val="008000"/>
                </a:solidFill>
                <a:latin typeface="微软雅黑"/>
                <a:ea typeface="微软雅黑"/>
                <a:cs typeface="微软雅黑"/>
              </a:rPr>
              <a:t>组织答案</a:t>
            </a:r>
            <a:endParaRPr kumimoji="1" lang="zh-CN" altLang="en-US" sz="1800" dirty="0">
              <a:solidFill>
                <a:srgbClr val="008000"/>
              </a:solidFill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12" name="直线连接符 11"/>
          <p:cNvCxnSpPr/>
          <p:nvPr/>
        </p:nvCxnSpPr>
        <p:spPr>
          <a:xfrm flipV="1">
            <a:off x="2012357" y="2158901"/>
            <a:ext cx="429825" cy="977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 flipV="1">
            <a:off x="767829" y="2155000"/>
            <a:ext cx="429825" cy="977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 flipV="1">
            <a:off x="3645705" y="2160868"/>
            <a:ext cx="429825" cy="977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2393338" y="1826764"/>
            <a:ext cx="928029" cy="322370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" name="直线连接符 20"/>
          <p:cNvCxnSpPr/>
          <p:nvPr/>
        </p:nvCxnSpPr>
        <p:spPr>
          <a:xfrm flipV="1">
            <a:off x="3700419" y="1221097"/>
            <a:ext cx="1555159" cy="17607"/>
          </a:xfrm>
          <a:prstGeom prst="line">
            <a:avLst/>
          </a:prstGeom>
          <a:ln w="38100" cmpd="sng">
            <a:solidFill>
              <a:srgbClr val="CD10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/>
          <p:cNvCxnSpPr/>
          <p:nvPr/>
        </p:nvCxnSpPr>
        <p:spPr>
          <a:xfrm>
            <a:off x="4306598" y="2604092"/>
            <a:ext cx="329649" cy="27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/>
          <p:nvPr/>
        </p:nvCxnSpPr>
        <p:spPr>
          <a:xfrm>
            <a:off x="2896001" y="2619729"/>
            <a:ext cx="329649" cy="27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69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46255"/>
              </p:ext>
            </p:extLst>
          </p:nvPr>
        </p:nvGraphicFramePr>
        <p:xfrm>
          <a:off x="286843" y="752602"/>
          <a:ext cx="9206051" cy="387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文档" r:id="rId4" imgW="5638800" imgH="2374900" progId="Word.Document.12">
                  <p:embed/>
                </p:oleObj>
              </mc:Choice>
              <mc:Fallback>
                <p:oleObj name="文档" r:id="rId4" imgW="5638800" imgH="237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843" y="752602"/>
                        <a:ext cx="9206051" cy="3877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2522462" y="1975939"/>
            <a:ext cx="44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5745" y="2916226"/>
            <a:ext cx="44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120812" y="3574286"/>
            <a:ext cx="44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141086"/>
              </p:ext>
            </p:extLst>
          </p:nvPr>
        </p:nvGraphicFramePr>
        <p:xfrm>
          <a:off x="526425" y="693811"/>
          <a:ext cx="8454861" cy="401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文档" r:id="rId4" imgW="5638800" imgH="2679700" progId="Word.Document.12">
                  <p:embed/>
                </p:oleObj>
              </mc:Choice>
              <mc:Fallback>
                <p:oleObj name="文档" r:id="rId4" imgW="5638800" imgH="267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6425" y="693811"/>
                        <a:ext cx="8454861" cy="401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4991968" y="4010336"/>
            <a:ext cx="44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1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275</Words>
  <Application>Microsoft Macintosh PowerPoint</Application>
  <PresentationFormat>自定义</PresentationFormat>
  <Paragraphs>88</Paragraphs>
  <Slides>15</Slides>
  <Notes>2</Notes>
  <HiddenSlides>1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Office 主题</vt:lpstr>
      <vt:lpstr>文档</vt:lpstr>
      <vt:lpstr>PowerPoint 演示文稿</vt:lpstr>
      <vt:lpstr>PowerPoint 演示文稿</vt:lpstr>
      <vt:lpstr>PowerPoint 演示文稿</vt:lpstr>
      <vt:lpstr>PowerPoint 演示文稿</vt:lpstr>
      <vt:lpstr>。</vt:lpstr>
      <vt:lpstr>三、大气受热过程的影响因素</vt:lpstr>
      <vt:lpstr>PowerPoint 演示文稿</vt:lpstr>
      <vt:lpstr>PowerPoint 演示文稿</vt:lpstr>
      <vt:lpstr>PowerPoint 演示文稿</vt:lpstr>
      <vt:lpstr>PowerPoint 演示文稿</vt:lpstr>
      <vt:lpstr>农业实践中的一些现象：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xin li</cp:lastModifiedBy>
  <cp:revision>79</cp:revision>
  <dcterms:created xsi:type="dcterms:W3CDTF">2016-10-06T06:02:00Z</dcterms:created>
  <dcterms:modified xsi:type="dcterms:W3CDTF">2020-02-05T07:39:53Z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