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99" r:id="rId3"/>
    <p:sldId id="312" r:id="rId4"/>
    <p:sldId id="315" r:id="rId5"/>
    <p:sldId id="285" r:id="rId6"/>
    <p:sldId id="313" r:id="rId7"/>
    <p:sldId id="314" r:id="rId8"/>
    <p:sldId id="300" r:id="rId9"/>
    <p:sldId id="301" r:id="rId10"/>
    <p:sldId id="310" r:id="rId11"/>
  </p:sldIdLst>
  <p:sldSz cx="9528175" cy="5359400"/>
  <p:notesSz cx="6858000" cy="9144000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0D5"/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9" autoAdjust="0"/>
    <p:restoredTop sz="94660"/>
  </p:normalViewPr>
  <p:slideViewPr>
    <p:cSldViewPr snapToGrid="0" showGuides="1">
      <p:cViewPr>
        <p:scale>
          <a:sx n="116" d="100"/>
          <a:sy n="116" d="100"/>
        </p:scale>
        <p:origin x="-528" y="-216"/>
      </p:cViewPr>
      <p:guideLst>
        <p:guide orient="horz" pos="1970"/>
        <p:guide orient="horz" pos="1858"/>
        <p:guide pos="3012"/>
        <p:guide pos="1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59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20/2/5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__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__2.docx"/><Relationship Id="rId5" Type="http://schemas.openxmlformats.org/officeDocument/2006/relationships/image" Target="../media/image5.emf"/><Relationship Id="rId6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__3.docx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__4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92853" y="1096345"/>
            <a:ext cx="76482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大气的垂直分层</a:t>
            </a:r>
            <a:endParaRPr lang="en-US" altLang="zh-CN" sz="3600" b="1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6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对流层大气的受热过程与影响因素</a:t>
            </a:r>
            <a:endParaRPr lang="zh-CN" altLang="en-US" sz="3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58010" y="2495250"/>
            <a:ext cx="5100545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学段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：高中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：地理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：高二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：东北师范大学附属中学朝阳学校</a:t>
            </a:r>
            <a:endParaRPr lang="zh-CN" altLang="en-US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000" spc="22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</a:t>
            </a:r>
            <a:r>
              <a:rPr lang="zh-CN" altLang="en-US" sz="2000" spc="226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：李昕</a:t>
            </a:r>
            <a:endParaRPr lang="en-US" altLang="zh-CN" sz="2000" spc="226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6839435" y="3478013"/>
            <a:ext cx="1705221" cy="1517615"/>
          </a:xfrm>
          <a:prstGeom prst="rect">
            <a:avLst/>
          </a:prstGeom>
        </p:spPr>
      </p:pic>
      <p:pic>
        <p:nvPicPr>
          <p:cNvPr id="2" name="图片 1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55" y="199390"/>
            <a:ext cx="5489575" cy="6832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 advClick="0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2376576" y="1599187"/>
            <a:ext cx="2041742" cy="18171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18318" y="1943199"/>
            <a:ext cx="3286074" cy="819105"/>
          </a:xfrm>
          <a:prstGeom prst="rect">
            <a:avLst/>
          </a:prstGeom>
        </p:spPr>
        <p:txBody>
          <a:bodyPr wrap="square" lIns="67598" tIns="33799" rIns="67598" bIns="33799" anchor="t">
            <a:spAutoFit/>
          </a:bodyPr>
          <a:lstStyle/>
          <a:p>
            <a:pPr algn="ctr" fontAlgn="ctr"/>
            <a:r>
              <a:rPr lang="zh-CN" altLang="en-US" sz="4880" b="1" spc="59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4652044" y="2717872"/>
            <a:ext cx="2800254" cy="319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80" dirty="0">
                <a:latin typeface="Arial" panose="020B0604020202020204" pitchFamily="34" charset="0"/>
              </a:rPr>
              <a:t>THANK YOU FOR WATCHING</a:t>
            </a:r>
            <a:endParaRPr lang="zh-CN" altLang="en-US" sz="1480" dirty="0"/>
          </a:p>
        </p:txBody>
      </p:sp>
    </p:spTree>
    <p:extLst>
      <p:ext uri="{BB962C8B-B14F-4D97-AF65-F5344CB8AC3E}">
        <p14:creationId xmlns:p14="http://schemas.microsoft.com/office/powerpoint/2010/main" val="81370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69802"/>
              </p:ext>
            </p:extLst>
          </p:nvPr>
        </p:nvGraphicFramePr>
        <p:xfrm>
          <a:off x="472719" y="811413"/>
          <a:ext cx="8896643" cy="3675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文档" r:id="rId4" imgW="5638800" imgH="1993900" progId="Word.Document.12">
                  <p:embed/>
                </p:oleObj>
              </mc:Choice>
              <mc:Fallback>
                <p:oleObj name="文档" r:id="rId4" imgW="56388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719" y="811413"/>
                        <a:ext cx="8896643" cy="3675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/>
          <p:nvPr/>
        </p:nvSpPr>
        <p:spPr>
          <a:xfrm>
            <a:off x="3345616" y="2763806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580785" y="1128780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569026" y="1152299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570720"/>
              </p:ext>
            </p:extLst>
          </p:nvPr>
        </p:nvGraphicFramePr>
        <p:xfrm>
          <a:off x="856978" y="1302899"/>
          <a:ext cx="9653996" cy="29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文档" r:id="rId4" imgW="11379200" imgH="2413000" progId="Word.Document.12">
                  <p:embed/>
                </p:oleObj>
              </mc:Choice>
              <mc:Fallback>
                <p:oleObj name="文档" r:id="rId4" imgW="11379200" imgH="241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6978" y="1302899"/>
                        <a:ext cx="9653996" cy="298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/>
          <a:srcRect l="10329" t="5269" r="6360"/>
          <a:stretch/>
        </p:blipFill>
        <p:spPr bwMode="auto">
          <a:xfrm>
            <a:off x="6361243" y="1565667"/>
            <a:ext cx="2868580" cy="225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1642317" y="1762744"/>
            <a:ext cx="350361" cy="711667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652383" y="2528273"/>
            <a:ext cx="350361" cy="711667"/>
          </a:xfrm>
          <a:prstGeom prst="roundRect">
            <a:avLst/>
          </a:prstGeom>
          <a:noFill/>
          <a:ln w="38100" cmpd="sng">
            <a:solidFill>
              <a:srgbClr val="CD10D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255227" y="1828438"/>
            <a:ext cx="430887" cy="645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16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主要</a:t>
            </a:r>
            <a:endParaRPr kumimoji="1" lang="zh-CN" altLang="en-US" sz="1600" dirty="0">
              <a:solidFill>
                <a:srgbClr val="3366FF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54343" y="2615866"/>
            <a:ext cx="430887" cy="6459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1600" dirty="0" smtClean="0">
                <a:solidFill>
                  <a:srgbClr val="CD10D5"/>
                </a:solidFill>
                <a:latin typeface="微软雅黑"/>
                <a:ea typeface="微软雅黑"/>
                <a:cs typeface="微软雅黑"/>
              </a:rPr>
              <a:t>重要</a:t>
            </a:r>
            <a:endParaRPr kumimoji="1" lang="zh-CN" altLang="en-US" sz="1600" dirty="0">
              <a:solidFill>
                <a:srgbClr val="CD10D5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2741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95" y="87513"/>
            <a:ext cx="8463405" cy="52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3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3400" dirty="0" smtClean="0">
                <a:latin typeface="微软雅黑"/>
                <a:ea typeface="微软雅黑"/>
                <a:cs typeface="微软雅黑"/>
              </a:rPr>
              <a:t>一、大气的垂直分层</a:t>
            </a:r>
            <a:endParaRPr kumimoji="1" lang="zh-CN" altLang="en-US" sz="3400" dirty="0">
              <a:latin typeface="微软雅黑"/>
              <a:ea typeface="微软雅黑"/>
              <a:cs typeface="微软雅黑"/>
            </a:endParaRPr>
          </a:p>
        </p:txBody>
      </p:sp>
      <p:pic>
        <p:nvPicPr>
          <p:cNvPr id="6" name="内容占位符 5" descr="大气垂直分层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6" t="15796" r="4383"/>
          <a:stretch/>
        </p:blipFill>
        <p:spPr>
          <a:xfrm>
            <a:off x="774297" y="1399383"/>
            <a:ext cx="5387760" cy="3780607"/>
          </a:xfrm>
        </p:spPr>
      </p:pic>
      <p:sp>
        <p:nvSpPr>
          <p:cNvPr id="7" name="文本框 6"/>
          <p:cNvSpPr txBox="1"/>
          <p:nvPr/>
        </p:nvSpPr>
        <p:spPr>
          <a:xfrm>
            <a:off x="6291358" y="1375863"/>
            <a:ext cx="3186843" cy="304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kumimoji="1" lang="zh-CN" altLang="en-US" sz="2400" dirty="0" smtClean="0">
                <a:latin typeface="微软雅黑"/>
                <a:ea typeface="微软雅黑"/>
                <a:cs typeface="微软雅黑"/>
              </a:rPr>
              <a:t>识记要点：</a:t>
            </a:r>
            <a:endParaRPr kumimoji="1" lang="en-US" altLang="zh-CN" sz="2400" dirty="0" smtClean="0">
              <a:latin typeface="微软雅黑"/>
              <a:ea typeface="微软雅黑"/>
              <a:cs typeface="微软雅黑"/>
            </a:endParaRPr>
          </a:p>
          <a:p>
            <a:pPr marL="285750" indent="-285750">
              <a:lnSpc>
                <a:spcPct val="170000"/>
              </a:lnSpc>
              <a:buFont typeface="Wingdings" charset="2"/>
              <a:buChar char="²"/>
            </a:pPr>
            <a:r>
              <a:rPr kumimoji="1" lang="zh-CN" altLang="en-US" sz="18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随高度增加</a:t>
            </a:r>
            <a:r>
              <a:rPr kumimoji="1" lang="zh-CN" altLang="en-US" sz="1800" dirty="0" smtClean="0">
                <a:solidFill>
                  <a:srgbClr val="FF0000"/>
                </a:solidFill>
                <a:latin typeface="微软雅黑"/>
                <a:ea typeface="微软雅黑"/>
                <a:cs typeface="微软雅黑"/>
              </a:rPr>
              <a:t>气温、气压、</a:t>
            </a:r>
            <a:r>
              <a:rPr kumimoji="1" lang="zh-CN" altLang="en-US" sz="18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大气密度的变化；</a:t>
            </a:r>
            <a:endParaRPr kumimoji="1" lang="en-US" altLang="zh-CN" sz="1800" dirty="0" smtClean="0">
              <a:solidFill>
                <a:srgbClr val="3366FF"/>
              </a:solidFill>
              <a:latin typeface="微软雅黑"/>
              <a:ea typeface="微软雅黑"/>
              <a:cs typeface="微软雅黑"/>
            </a:endParaRPr>
          </a:p>
          <a:p>
            <a:pPr marL="285750" indent="-285750">
              <a:lnSpc>
                <a:spcPct val="170000"/>
              </a:lnSpc>
              <a:buFont typeface="Wingdings" charset="2"/>
              <a:buChar char="²"/>
            </a:pPr>
            <a:r>
              <a:rPr kumimoji="1" lang="zh-CN" altLang="en-US" sz="18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气流运动方式；</a:t>
            </a:r>
            <a:endParaRPr kumimoji="1" lang="en-US" altLang="zh-CN" sz="1800" dirty="0" smtClean="0">
              <a:solidFill>
                <a:srgbClr val="3366FF"/>
              </a:solidFill>
              <a:latin typeface="微软雅黑"/>
              <a:ea typeface="微软雅黑"/>
              <a:cs typeface="微软雅黑"/>
            </a:endParaRPr>
          </a:p>
          <a:p>
            <a:pPr marL="285750" indent="-285750">
              <a:lnSpc>
                <a:spcPct val="170000"/>
              </a:lnSpc>
              <a:buFont typeface="Wingdings" charset="2"/>
              <a:buChar char="²"/>
            </a:pPr>
            <a:r>
              <a:rPr kumimoji="1" lang="zh-CN" altLang="en-US" sz="18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重要物质组成；</a:t>
            </a:r>
            <a:endParaRPr kumimoji="1" lang="en-US" altLang="zh-CN" sz="1800" dirty="0" smtClean="0">
              <a:solidFill>
                <a:srgbClr val="3366FF"/>
              </a:solidFill>
              <a:latin typeface="微软雅黑"/>
              <a:ea typeface="微软雅黑"/>
              <a:cs typeface="微软雅黑"/>
            </a:endParaRPr>
          </a:p>
          <a:p>
            <a:pPr marL="285750" indent="-285750">
              <a:lnSpc>
                <a:spcPct val="170000"/>
              </a:lnSpc>
              <a:buFont typeface="Wingdings" charset="2"/>
              <a:buChar char="²"/>
            </a:pPr>
            <a:r>
              <a:rPr kumimoji="1" lang="zh-CN" altLang="en-US" sz="18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主要现象</a:t>
            </a:r>
            <a:r>
              <a:rPr kumimoji="1" lang="en-US" altLang="zh-CN" sz="18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(</a:t>
            </a:r>
            <a:r>
              <a:rPr kumimoji="1" lang="zh-CN" altLang="en-US" sz="18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天气、极光</a:t>
            </a:r>
            <a:r>
              <a:rPr kumimoji="1" lang="en-US" altLang="zh-CN" sz="18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)</a:t>
            </a:r>
            <a:r>
              <a:rPr kumimoji="1" lang="zh-CN" altLang="en-US" sz="1800" dirty="0" smtClean="0">
                <a:solidFill>
                  <a:srgbClr val="3366FF"/>
                </a:solidFill>
                <a:latin typeface="微软雅黑"/>
                <a:ea typeface="微软雅黑"/>
                <a:cs typeface="微软雅黑"/>
              </a:rPr>
              <a:t>等</a:t>
            </a:r>
            <a:endParaRPr kumimoji="1" lang="zh-CN" altLang="en-US" sz="1800" dirty="0">
              <a:solidFill>
                <a:srgbClr val="3366FF"/>
              </a:solidFill>
              <a:latin typeface="微软雅黑"/>
              <a:ea typeface="微软雅黑"/>
              <a:cs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150277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9782" y="705429"/>
            <a:ext cx="5012884" cy="41399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大气的垂直分层</a:t>
            </a:r>
          </a:p>
        </p:txBody>
      </p:sp>
      <p:graphicFrame>
        <p:nvGraphicFramePr>
          <p:cNvPr id="5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504331"/>
              </p:ext>
            </p:extLst>
          </p:nvPr>
        </p:nvGraphicFramePr>
        <p:xfrm>
          <a:off x="487306" y="1287802"/>
          <a:ext cx="8553564" cy="3825251"/>
        </p:xfrm>
        <a:graphic>
          <a:graphicData uri="http://schemas.openxmlformats.org/drawingml/2006/table">
            <a:tbl>
              <a:tblPr/>
              <a:tblGrid>
                <a:gridCol w="393914"/>
                <a:gridCol w="2025844"/>
                <a:gridCol w="2588578"/>
                <a:gridCol w="2419758"/>
                <a:gridCol w="1125470"/>
              </a:tblGrid>
              <a:tr h="79822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分层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高度范围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主要特点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特点成因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与人类的关系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</a:tr>
              <a:tr h="1284094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对流层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低纬：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～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千米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中纬：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～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千米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高纬：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～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千米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气温随高度的增加而降低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每升高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米，气温大约降低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0.6℃)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地面是对流层大气的直接热源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人类就生活在对流层底部，与人类关系最密切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</a:tr>
              <a:tr h="5455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空气对流运动显著</a:t>
                      </a:r>
                      <a:endParaRPr lang="zh-CN" sz="1900" kern="10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该层上部冷，下部热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9733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天气现象复杂多变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几乎全部的水汽、固体杂质集中在该层，对流运动易成云致雨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68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39782" y="705429"/>
            <a:ext cx="5012884" cy="41399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大气的垂直分层</a:t>
            </a:r>
          </a:p>
        </p:txBody>
      </p:sp>
      <p:graphicFrame>
        <p:nvGraphicFramePr>
          <p:cNvPr id="4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5265399"/>
              </p:ext>
            </p:extLst>
          </p:nvPr>
        </p:nvGraphicFramePr>
        <p:xfrm>
          <a:off x="459170" y="1221526"/>
          <a:ext cx="8609836" cy="3531934"/>
        </p:xfrm>
        <a:graphic>
          <a:graphicData uri="http://schemas.openxmlformats.org/drawingml/2006/table">
            <a:tbl>
              <a:tblPr/>
              <a:tblGrid>
                <a:gridCol w="619008"/>
                <a:gridCol w="1549529"/>
                <a:gridCol w="1609471"/>
                <a:gridCol w="3251787"/>
                <a:gridCol w="1580041"/>
              </a:tblGrid>
              <a:tr h="37158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分层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高度范围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主要特点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特点成因</a:t>
                      </a:r>
                      <a:endParaRPr lang="zh-CN" sz="1900" kern="10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与人类的关系</a:t>
                      </a:r>
                      <a:endParaRPr lang="zh-CN" sz="1900" kern="10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</a:tr>
              <a:tr h="743170">
                <a:tc rowSpan="3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平流层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从对流层顶至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～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千米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气温随高度增加而增加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该层中的臭氧吸收太阳紫外线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人类生存环境的天然屏障，利于高空飞行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</a:tr>
              <a:tr h="52051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水平运动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为主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该层大气上热下冷，大气稳定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715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天气晴朗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水汽、杂质少，气流平稳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48634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高层大气</a:t>
                      </a:r>
                      <a:endParaRPr lang="zh-CN" sz="1900" kern="10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从平流层顶到</a:t>
                      </a:r>
                      <a:r>
                        <a:rPr lang="en-US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</a:t>
                      </a: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千米的高空</a:t>
                      </a:r>
                      <a:endParaRPr lang="zh-CN" sz="1900" kern="1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大气密度极小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距地面远，受到引力小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2430780" algn="l"/>
                        </a:tabLst>
                      </a:pPr>
                      <a:r>
                        <a:rPr lang="zh-CN" sz="19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电离层能反射无线电短波，对无线电通信有重要作用</a:t>
                      </a:r>
                      <a:endParaRPr lang="zh-CN" sz="1900" kern="100" dirty="0"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42876" marR="4287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52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477985"/>
              </p:ext>
            </p:extLst>
          </p:nvPr>
        </p:nvGraphicFramePr>
        <p:xfrm>
          <a:off x="455937" y="870204"/>
          <a:ext cx="8384241" cy="32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文档" r:id="rId4" imgW="5638800" imgH="1879600" progId="Word.Document.12">
                  <p:embed/>
                </p:oleObj>
              </mc:Choice>
              <mc:Fallback>
                <p:oleObj name="文档" r:id="rId4" imgW="5638800" imgH="187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5937" y="870204"/>
                        <a:ext cx="8384241" cy="3257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6802940" y="1364443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61370" y="4264005"/>
            <a:ext cx="1458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 smtClean="0">
                <a:solidFill>
                  <a:srgbClr val="CD10D5"/>
                </a:solidFill>
                <a:latin typeface="微软雅黑"/>
                <a:ea typeface="微软雅黑"/>
                <a:cs typeface="微软雅黑"/>
              </a:rPr>
              <a:t>污染物聚集</a:t>
            </a:r>
            <a:endParaRPr kumimoji="1" lang="zh-CN" altLang="en-US" sz="2000" dirty="0">
              <a:solidFill>
                <a:srgbClr val="CD10D5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97268" y="4264005"/>
            <a:ext cx="1458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 smtClean="0">
                <a:solidFill>
                  <a:srgbClr val="CD10D5"/>
                </a:solidFill>
                <a:latin typeface="微软雅黑"/>
                <a:ea typeface="微软雅黑"/>
                <a:cs typeface="微软雅黑"/>
              </a:rPr>
              <a:t>大气稳定</a:t>
            </a:r>
            <a:endParaRPr kumimoji="1" lang="zh-CN" altLang="en-US" sz="2000" dirty="0">
              <a:solidFill>
                <a:srgbClr val="CD10D5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233167" y="4264005"/>
            <a:ext cx="1458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dirty="0" smtClean="0">
                <a:solidFill>
                  <a:srgbClr val="CD10D5"/>
                </a:solidFill>
                <a:latin typeface="微软雅黑"/>
                <a:ea typeface="微软雅黑"/>
                <a:cs typeface="微软雅黑"/>
              </a:rPr>
              <a:t>上热下冷</a:t>
            </a:r>
            <a:endParaRPr kumimoji="1" lang="zh-CN" altLang="en-US" sz="2000" dirty="0">
              <a:solidFill>
                <a:srgbClr val="CD10D5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8" name="直线箭头连接符 7"/>
          <p:cNvCxnSpPr>
            <a:stCxn id="7" idx="3"/>
            <a:endCxn id="6" idx="1"/>
          </p:cNvCxnSpPr>
          <p:nvPr/>
        </p:nvCxnSpPr>
        <p:spPr>
          <a:xfrm>
            <a:off x="3691201" y="4464060"/>
            <a:ext cx="50606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8"/>
          <p:cNvCxnSpPr/>
          <p:nvPr/>
        </p:nvCxnSpPr>
        <p:spPr>
          <a:xfrm>
            <a:off x="5662224" y="4475372"/>
            <a:ext cx="50606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1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5" y="339412"/>
            <a:ext cx="8497813" cy="474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59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543627"/>
              </p:ext>
            </p:extLst>
          </p:nvPr>
        </p:nvGraphicFramePr>
        <p:xfrm>
          <a:off x="611497" y="322134"/>
          <a:ext cx="8393309" cy="4574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文档" r:id="rId4" imgW="5638800" imgH="3073400" progId="Word.Document.12">
                  <p:embed/>
                </p:oleObj>
              </mc:Choice>
              <mc:Fallback>
                <p:oleObj name="文档" r:id="rId4" imgW="5638800" imgH="3073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497" y="322134"/>
                        <a:ext cx="8393309" cy="4574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3"/>
          <p:cNvSpPr txBox="1"/>
          <p:nvPr/>
        </p:nvSpPr>
        <p:spPr>
          <a:xfrm>
            <a:off x="4121761" y="3340045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6226247" y="3927543"/>
            <a:ext cx="44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444</TotalTime>
  <Words>210</Words>
  <Application>Microsoft Macintosh PowerPoint</Application>
  <PresentationFormat>自定义</PresentationFormat>
  <Paragraphs>65</Paragraphs>
  <Slides>10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Office 主题</vt:lpstr>
      <vt:lpstr>文档</vt:lpstr>
      <vt:lpstr>PowerPoint 演示文稿</vt:lpstr>
      <vt:lpstr>PowerPoint 演示文稿</vt:lpstr>
      <vt:lpstr>PowerPoint 演示文稿</vt:lpstr>
      <vt:lpstr>PowerPoint 演示文稿</vt:lpstr>
      <vt:lpstr>一、大气的垂直分层</vt:lpstr>
      <vt:lpstr>大气的垂直分层</vt:lpstr>
      <vt:lpstr>大气的垂直分层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xin li</cp:lastModifiedBy>
  <cp:revision>79</cp:revision>
  <dcterms:created xsi:type="dcterms:W3CDTF">2016-10-06T06:02:00Z</dcterms:created>
  <dcterms:modified xsi:type="dcterms:W3CDTF">2020-02-05T06:23:37Z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