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65" r:id="rId2"/>
    <p:sldId id="378" r:id="rId3"/>
    <p:sldId id="356" r:id="rId4"/>
    <p:sldId id="357" r:id="rId5"/>
    <p:sldId id="368" r:id="rId6"/>
    <p:sldId id="370" r:id="rId7"/>
    <p:sldId id="379" r:id="rId8"/>
    <p:sldId id="380" r:id="rId9"/>
    <p:sldId id="359" r:id="rId10"/>
    <p:sldId id="360" r:id="rId11"/>
    <p:sldId id="361" r:id="rId12"/>
    <p:sldId id="363" r:id="rId13"/>
    <p:sldId id="367" r:id="rId14"/>
    <p:sldId id="369" r:id="rId15"/>
    <p:sldId id="371" r:id="rId16"/>
    <p:sldId id="364" r:id="rId17"/>
    <p:sldId id="372" r:id="rId18"/>
    <p:sldId id="373" r:id="rId19"/>
    <p:sldId id="374" r:id="rId20"/>
    <p:sldId id="375" r:id="rId21"/>
    <p:sldId id="376" r:id="rId22"/>
    <p:sldId id="377" r:id="rId23"/>
    <p:sldId id="365" r:id="rId24"/>
    <p:sldId id="382" r:id="rId25"/>
    <p:sldId id="366" r:id="rId26"/>
    <p:sldId id="362" r:id="rId27"/>
    <p:sldId id="384" r:id="rId28"/>
    <p:sldId id="389" r:id="rId29"/>
    <p:sldId id="390" r:id="rId30"/>
    <p:sldId id="387" r:id="rId31"/>
    <p:sldId id="385" r:id="rId32"/>
    <p:sldId id="386" r:id="rId33"/>
    <p:sldId id="383" r:id="rId34"/>
    <p:sldId id="381" r:id="rId35"/>
    <p:sldId id="358" r:id="rId3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1D7DF"/>
    <a:srgbClr val="547D9D"/>
    <a:srgbClr val="E9EC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5" autoAdjust="0"/>
    <p:restoredTop sz="91085" autoAdjust="0"/>
  </p:normalViewPr>
  <p:slideViewPr>
    <p:cSldViewPr snapToGrid="0">
      <p:cViewPr>
        <p:scale>
          <a:sx n="60" d="100"/>
          <a:sy n="60" d="100"/>
        </p:scale>
        <p:origin x="6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14839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322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25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89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6274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98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405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198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6228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2718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125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030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304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069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8889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7733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030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734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3317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7381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940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574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857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5925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472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4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633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90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742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94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66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实验归纳是必要的，但做实验更重要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709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&#33457;971.t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&#33457;245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&#33457;888.ti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&#39764;&#21518;16.t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&#39764;&#21518;17.t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35041" y="2077299"/>
            <a:ext cx="5412105" cy="1200754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spc="216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r>
              <a:rPr lang="en-US" altLang="zh-CN" sz="3600" b="1" spc="216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</a:t>
            </a:r>
            <a:r>
              <a:rPr lang="en-US" altLang="zh-CN" sz="3600" b="1" spc="21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b="1" spc="21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spc="216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观察类实验</a:t>
            </a:r>
            <a:endParaRPr lang="en-US" altLang="zh-CN" sz="3600" b="1" spc="216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北京市日坛中学 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吴庆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9729" y="590354"/>
            <a:ext cx="8642350" cy="2785378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125000"/>
              </a:lnSpc>
              <a:defRPr sz="2800" b="1" kern="1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）观察颜色深的材料，视野应适当调亮，反之则应适当调暗；若视野中出现一半亮一半暗，则可能是反光镜的调节角度不对；若观察花生切片标本材料一半清晰一半模糊不清，则可能是花生切片厚薄不均造成的。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6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04462" y="457615"/>
            <a:ext cx="8703232" cy="2249334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思考：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1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）显微镜成像特点是什么？物像移动的规律如何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?</a:t>
            </a: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2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）显微镜的放大倍数</a:t>
            </a: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3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</a:t>
            </a:r>
            <a:r>
              <a:rPr lang="zh-CN" altLang="en-US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怎么判断视野中污物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存在的</a:t>
            </a:r>
            <a:r>
              <a:rPr lang="zh-CN" altLang="en-US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位置</a:t>
            </a: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74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3016" y="108294"/>
            <a:ext cx="8959065" cy="4942379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2.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观察质壁分离与复原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实验原理</a:t>
            </a:r>
            <a:r>
              <a:rPr lang="zh-CN" altLang="en-US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：</a:t>
            </a:r>
            <a:endParaRPr lang="en-US" altLang="zh-CN" sz="2800" b="1" kern="100" spc="0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细胞液浓度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&lt;</a:t>
            </a:r>
            <a:r>
              <a:rPr lang="zh-CN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外界溶液浓度时，</a:t>
            </a:r>
            <a:r>
              <a:rPr lang="zh-CN" altLang="en-US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细胞通过渗透作用失水，</a:t>
            </a:r>
            <a:r>
              <a:rPr lang="zh-CN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由于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原生质层比细胞壁的伸缩性大，当细胞不断失水时，原生质层就会与细胞壁逐渐分离开来，也就是逐渐发生了质壁分离。</a:t>
            </a: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细胞液浓度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&gt;</a:t>
            </a:r>
            <a:r>
              <a:rPr lang="zh-CN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外界溶液浓度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时，外界溶液中的水分就透过原生质层进入细胞液中，整个原生质层就会慢慢地恢复成原来的状态，使植物细胞逐渐发生质壁分离复原</a:t>
            </a:r>
            <a:r>
              <a:rPr lang="zh-CN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。</a:t>
            </a: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74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花97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3" y="160461"/>
            <a:ext cx="6842015" cy="4863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21973" r="4190" b="14706"/>
          <a:stretch/>
        </p:blipFill>
        <p:spPr>
          <a:xfrm>
            <a:off x="4457483" y="895673"/>
            <a:ext cx="2628668" cy="2429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3" y="895673"/>
            <a:ext cx="3239213" cy="2429410"/>
          </a:xfrm>
          <a:prstGeom prst="rect">
            <a:avLst/>
          </a:prstGeom>
        </p:spPr>
      </p:pic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255832" y="152189"/>
            <a:ext cx="2590109" cy="554804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实验现象</a:t>
            </a:r>
            <a:endParaRPr lang="en-US" altLang="zh-CN" sz="28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55832" y="3513763"/>
            <a:ext cx="2209966" cy="554804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lvl="0" indent="-171450" eaLnBrk="1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lang="zh-CN" altLang="en-US" sz="2800" b="1" kern="1200" spc="150" noProof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defRPr>
            </a:lvl1pPr>
            <a:lvl2pPr marL="514350" lvl="1" indent="-171450" eaLnBrk="1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200" kern="1200" spc="15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lvl="2" indent="-171450" eaLnBrk="1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lang="zh-CN" altLang="en-US" sz="1200" kern="1200" spc="15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lvl="3" indent="-171450" eaLnBrk="1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lang="zh-CN" altLang="en-US" sz="1200" kern="1200" spc="15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lvl="4" indent="-171450" eaLnBrk="1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lang="zh-CN" altLang="en-US" sz="1200" kern="1200" spc="15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实验结论</a:t>
            </a:r>
          </a:p>
        </p:txBody>
      </p:sp>
    </p:spTree>
    <p:extLst>
      <p:ext uri="{BB962C8B-B14F-4D97-AF65-F5344CB8AC3E}">
        <p14:creationId xmlns:p14="http://schemas.microsoft.com/office/powerpoint/2010/main" val="41607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2194" y="478163"/>
            <a:ext cx="8959064" cy="3865161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思考：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1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质壁分离的原因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是什么？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2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）实验中有对照组存在吗？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3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实验时一定要选择紫色洋葱鳞片叶外表皮细胞吗？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4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）若用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适宜浓度的</a:t>
            </a:r>
            <a:r>
              <a:rPr lang="en-US" altLang="zh-CN" sz="2800" b="1" kern="100" spc="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KNO</a:t>
            </a:r>
            <a:r>
              <a:rPr lang="en-US" altLang="zh-CN" sz="2800" b="1" kern="100" spc="0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3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溶液或尿素、甘油、乙二醇等作为该实验的试剂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，会出现什么现象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？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（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5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）你认为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质壁分离及其复原实验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可以有哪些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应用</a:t>
            </a: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74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26031" y="118567"/>
            <a:ext cx="8640567" cy="4942379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3.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体验制备细胞膜的方法</a:t>
            </a: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实验原理：将哺乳动物成熟的红细胞放入清水中，水会进入细胞，把细胞涨破，细胞内的物质流出来，即可得到</a:t>
            </a:r>
            <a:r>
              <a:rPr lang="zh-CN" altLang="en-US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细胞膜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方法步骤：略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现象：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思考：若实验在试管 中进行，细胞破裂后如何 获得较纯的细胞膜</a:t>
            </a:r>
            <a:r>
              <a:rPr lang="zh-CN" altLang="en-US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？</a:t>
            </a: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7" y="2012019"/>
            <a:ext cx="3911801" cy="15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5209" y="221357"/>
            <a:ext cx="894879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观察有丝分裂和低温诱导染色体的变异</a:t>
            </a:r>
            <a:endParaRPr lang="en-US" altLang="zh-CN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实验原理</a:t>
            </a:r>
            <a:endParaRPr lang="en-US" altLang="zh-CN" sz="2800" b="1" kern="100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具有</a:t>
            </a:r>
            <a:r>
              <a:rPr lang="zh-CN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分生能力的植物细胞进行有丝分裂，根据染色体的变化，可辨认细胞周期各个时期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800" b="1" kern="100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细胞核</a:t>
            </a:r>
            <a:r>
              <a:rPr lang="zh-CN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内的染色体容易被碱性染料（如龙胆紫溶液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染成深色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）低温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可以抑制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纺锤体的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形成，以致影响染色体被拉向两极，细胞不能分裂成两个子细胞，染色体数目改变。</a:t>
            </a:r>
          </a:p>
        </p:txBody>
      </p:sp>
    </p:spTree>
    <p:extLst>
      <p:ext uri="{BB962C8B-B14F-4D97-AF65-F5344CB8AC3E}">
        <p14:creationId xmlns:p14="http://schemas.microsoft.com/office/powerpoint/2010/main" val="31003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61234"/>
              </p:ext>
            </p:extLst>
          </p:nvPr>
        </p:nvGraphicFramePr>
        <p:xfrm>
          <a:off x="113016" y="1402652"/>
          <a:ext cx="8917968" cy="49505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6075"/>
                <a:gridCol w="983854"/>
                <a:gridCol w="7268039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过程</a:t>
                      </a:r>
                    </a:p>
                  </a:txBody>
                  <a:tcPr marL="67017" marR="67017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步骤说明</a:t>
                      </a:r>
                    </a:p>
                  </a:txBody>
                  <a:tcPr marL="67017" marR="67017" marT="0" marB="0" anchor="ctr"/>
                </a:tc>
              </a:tr>
              <a:tr h="5438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根尖培养</a:t>
                      </a:r>
                    </a:p>
                  </a:txBody>
                  <a:tcPr marL="67017" marR="67017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实验前</a:t>
                      </a: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d</a:t>
                      </a: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，将洋葱放在装满清水的广口瓶上，底部接触清水，置于温暖处，常换水，待根长约</a:t>
                      </a:r>
                      <a:r>
                        <a:rPr lang="en-US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 cm</a:t>
                      </a: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时取用</a:t>
                      </a:r>
                    </a:p>
                  </a:txBody>
                  <a:tcPr marL="67017" marR="67017" marT="0" marB="0" anchor="ctr"/>
                </a:tc>
              </a:tr>
              <a:tr h="336685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装片制作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取材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9356" marR="89356" marT="44678" marB="44678"/>
                </a:tc>
              </a:tr>
              <a:tr h="7251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解离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解离液：质量分数为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的盐酸和体积分数为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的酒精按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体积比混合；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时间：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 min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目的：使组织中的细胞相互分离开来</a:t>
                      </a:r>
                    </a:p>
                  </a:txBody>
                  <a:tcPr marL="67017" marR="67017" marT="0" marB="0" anchor="ctr"/>
                </a:tc>
              </a:tr>
              <a:tr h="565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漂洗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漂洗液：清水；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时间：约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 min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目的：洗去解离液，防止解离过度</a:t>
                      </a:r>
                    </a:p>
                  </a:txBody>
                  <a:tcPr marL="67017" marR="67017" marT="0" marB="0" anchor="ctr"/>
                </a:tc>
              </a:tr>
              <a:tr h="7251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染色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染色液：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 g/mL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 g/mL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的龙胆紫溶液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或醋酸洋红液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时间：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 min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目的：使染色体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或染色质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着色</a:t>
                      </a:r>
                    </a:p>
                  </a:txBody>
                  <a:tcPr marL="67017" marR="67017" marT="0" marB="0" anchor="ctr"/>
                </a:tc>
              </a:tr>
              <a:tr h="5438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制片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用镊子将处理过的根尖放在载玻片上，加一滴清水，并用镊子尖把根尖弄碎，盖上盖玻片，在盖玻片上再加一片载玻片，然后用拇指轻轻地按压载玻片</a:t>
                      </a:r>
                    </a:p>
                  </a:txBody>
                  <a:tcPr marL="67017" marR="67017" marT="0" marB="0" anchor="ctr"/>
                </a:tc>
              </a:tr>
              <a:tr h="5438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观察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先低倍镜观察：找到分生区细胞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正方形、排列紧密</a:t>
                      </a:r>
                      <a:r>
                        <a:rPr lang="en-US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后高倍镜观察：找出各时期细胞，观察特点并记录各时期的细胞数目</a:t>
                      </a:r>
                    </a:p>
                  </a:txBody>
                  <a:tcPr marL="67017" marR="67017" marT="0" marB="0" anchor="ctr"/>
                </a:tc>
              </a:tr>
              <a:tr h="5438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绘图</a:t>
                      </a:r>
                    </a:p>
                  </a:txBody>
                  <a:tcPr marL="67017" marR="670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中期细胞绘图要点：植物细胞形态近正方形，着丝点排列在赤道板上；有染色单体、纺锤体；无核膜、核仁和中心体</a:t>
                      </a:r>
                    </a:p>
                  </a:txBody>
                  <a:tcPr marL="67017" marR="670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4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花245.tif"/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9"/>
          <a:stretch/>
        </p:blipFill>
        <p:spPr bwMode="auto">
          <a:xfrm>
            <a:off x="1307993" y="0"/>
            <a:ext cx="6407900" cy="50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324" y="1520733"/>
            <a:ext cx="905153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用显微镜观察的方式分为两种：</a:t>
            </a:r>
          </a:p>
          <a:p>
            <a:pPr>
              <a:lnSpc>
                <a:spcPct val="125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．原色观察：即观察材料不用染色，直接用显微镜观察即可。</a:t>
            </a:r>
            <a:endParaRPr lang="en-US" altLang="zh-CN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．染色观察：即观察材料要经染色剂染色后才可用显微镜观察。</a:t>
            </a:r>
          </a:p>
        </p:txBody>
      </p:sp>
      <p:sp>
        <p:nvSpPr>
          <p:cNvPr id="4" name="矩形 3"/>
          <p:cNvSpPr/>
          <p:nvPr/>
        </p:nvSpPr>
        <p:spPr>
          <a:xfrm>
            <a:off x="105324" y="609654"/>
            <a:ext cx="884088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观察类实验可分为</a:t>
            </a:r>
            <a:r>
              <a:rPr lang="zh-CN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显微镜观察类和提取鉴定观察类实验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" y="118581"/>
            <a:ext cx="3129623" cy="23472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4049" r="15676" b="2220"/>
          <a:stretch/>
        </p:blipFill>
        <p:spPr>
          <a:xfrm>
            <a:off x="3123345" y="1023453"/>
            <a:ext cx="2907586" cy="288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9" y="1561672"/>
            <a:ext cx="2686371" cy="35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42629"/>
              </p:ext>
            </p:extLst>
          </p:nvPr>
        </p:nvGraphicFramePr>
        <p:xfrm>
          <a:off x="102743" y="821933"/>
          <a:ext cx="8568646" cy="3413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9465"/>
                <a:gridCol w="4148289"/>
                <a:gridCol w="1259465"/>
                <a:gridCol w="1901427"/>
              </a:tblGrid>
              <a:tr h="816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项目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成分及比例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使用注意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作用</a:t>
                      </a:r>
                    </a:p>
                  </a:txBody>
                  <a:tcPr marL="68580" marR="68580" marT="0" marB="0" anchor="ctr"/>
                </a:tc>
              </a:tr>
              <a:tr h="816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解离液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15%</a:t>
                      </a: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的盐酸和</a:t>
                      </a:r>
                      <a:r>
                        <a:rPr kumimoji="0" lang="en-US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95%</a:t>
                      </a: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的酒精按</a:t>
                      </a:r>
                      <a:r>
                        <a:rPr kumimoji="0" lang="en-US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1:1</a:t>
                      </a: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混合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现配现用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使细胞分离开</a:t>
                      </a:r>
                    </a:p>
                  </a:txBody>
                  <a:tcPr marL="68580" marR="68580" marT="0" marB="0" anchor="ctr"/>
                </a:tc>
              </a:tr>
              <a:tr h="816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染色液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altLang="en-US" sz="28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龙胆紫、醋酸洋红、</a:t>
                      </a:r>
                      <a:r>
                        <a:rPr kumimoji="0" lang="zh-CN" sz="28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改良</a:t>
                      </a: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苯酚品红染液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 </a:t>
                      </a:r>
                      <a:endParaRPr kumimoji="0" lang="zh-CN" sz="28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使染色体着色</a:t>
                      </a:r>
                    </a:p>
                  </a:txBody>
                  <a:tcPr marL="68580" marR="68580" marT="0" marB="0" anchor="ctr"/>
                </a:tc>
              </a:tr>
              <a:tr h="816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卡诺氏液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无水酒精与冰醋酸，按体积比</a:t>
                      </a:r>
                      <a:r>
                        <a:rPr kumimoji="0" lang="en-US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3:1</a:t>
                      </a: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混合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现配现用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2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固定细胞的形态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5637" y="120876"/>
            <a:ext cx="5742147" cy="57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比较下面试剂的使用和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作用</a:t>
            </a:r>
            <a:endParaRPr lang="zh-CN" altLang="zh-CN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02412" y="714469"/>
            <a:ext cx="8487476" cy="1710725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思考：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en-US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     </a:t>
            </a:r>
            <a:r>
              <a:rPr lang="zh-CN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为什么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不能对细胞有丝分裂过程进行连续观察？如何才能找到细胞分裂各个时期的细胞？</a:t>
            </a: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12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09945" y="293228"/>
            <a:ext cx="8139178" cy="2787943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5.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观察线粒体</a:t>
            </a: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实验原理：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线粒体呈无色，有短棒状、圆球状、线形、哑铃形等，用健那绿染成蓝绿色后制片观察。</a:t>
            </a: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6" y="1996032"/>
            <a:ext cx="5333309" cy="31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191875" cy="38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1172116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思考：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观察线粒体时，为什么选健那绿染液进行染色，观察叶绿体为何不需染色？</a:t>
            </a: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61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3016" y="201122"/>
            <a:ext cx="8907693" cy="4942379"/>
          </a:xfrm>
        </p:spPr>
        <p:txBody>
          <a:bodyPr wrap="square">
            <a:spAutoFit/>
          </a:bodyPr>
          <a:lstStyle/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6.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观察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DNA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、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RNA</a:t>
            </a: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在细胞中的分布</a:t>
            </a:r>
            <a:endParaRPr lang="en-US" altLang="zh-CN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zh-CN" altLang="en-US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实验原理：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 </a:t>
            </a:r>
            <a:endParaRPr lang="en-US" altLang="zh-CN" sz="2800" b="1" kern="100" spc="0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 </a:t>
            </a:r>
            <a:r>
              <a:rPr lang="en-US" altLang="zh-CN" sz="2800" b="1" kern="100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      DNA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主要分布在细胞核中，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RNA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主要分布在细胞质中。甲基绿和吡罗红两种染色剂对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DNA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和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RNA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的亲和力不同，甲基绿使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DNA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呈现绿色，吡罗红使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RNA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呈现红色。利用盐酸甲基绿和吡罗红混合染色剂可以显示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DNA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和</a:t>
            </a:r>
            <a:r>
              <a:rPr lang="en-US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RNA</a:t>
            </a:r>
            <a:r>
              <a:rPr lang="zh-CN" altLang="zh-CN" sz="2800" b="1" kern="100" spc="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Calibri" panose="020F0502020204030204"/>
              </a:rPr>
              <a:t>在细胞中的分布。</a:t>
            </a: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  <a:p>
            <a:pPr marL="0" indent="0" hangingPunct="0">
              <a:lnSpc>
                <a:spcPct val="125000"/>
              </a:lnSpc>
              <a:spcAft>
                <a:spcPts val="0"/>
              </a:spcAft>
              <a:buFontTx/>
              <a:buNone/>
            </a:pPr>
            <a:endParaRPr lang="zh-CN" altLang="en-US" sz="2800" b="1" kern="100" spc="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79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花888.tif"/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4"/>
          <a:stretch/>
        </p:blipFill>
        <p:spPr bwMode="auto">
          <a:xfrm>
            <a:off x="2246117" y="0"/>
            <a:ext cx="5089631" cy="51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4185" y="239338"/>
            <a:ext cx="7889581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125000"/>
              </a:lnSpc>
              <a:defRPr sz="2800" b="1" kern="1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．实验现象及相关结论 </a:t>
            </a:r>
          </a:p>
        </p:txBody>
      </p:sp>
      <p:graphicFrame>
        <p:nvGraphicFramePr>
          <p:cNvPr id="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59556"/>
              </p:ext>
            </p:extLst>
          </p:nvPr>
        </p:nvGraphicFramePr>
        <p:xfrm>
          <a:off x="143838" y="1142625"/>
          <a:ext cx="8866598" cy="2357854"/>
        </p:xfrm>
        <a:graphic>
          <a:graphicData uri="http://schemas.openxmlformats.org/drawingml/2006/table">
            <a:tbl>
              <a:tblPr/>
              <a:tblGrid>
                <a:gridCol w="4675659"/>
                <a:gridCol w="4190939"/>
              </a:tblGrid>
              <a:tr h="55755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现象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绿色明显集中且接近细胞中央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主要分布于细胞核中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绿色周围的红色范围较广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广泛分布于细胞质中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6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4" y="143545"/>
            <a:ext cx="6166079" cy="4603116"/>
          </a:xfrm>
        </p:spPr>
      </p:pic>
    </p:spTree>
    <p:extLst>
      <p:ext uri="{BB962C8B-B14F-4D97-AF65-F5344CB8AC3E}">
        <p14:creationId xmlns:p14="http://schemas.microsoft.com/office/powerpoint/2010/main" val="4907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8454" y="0"/>
            <a:ext cx="35103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显微镜观察类实验</a:t>
            </a:r>
            <a:endParaRPr lang="zh-CN" altLang="zh-CN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60286"/>
              </p:ext>
            </p:extLst>
          </p:nvPr>
        </p:nvGraphicFramePr>
        <p:xfrm>
          <a:off x="92536" y="576055"/>
          <a:ext cx="8917899" cy="43913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6569"/>
                <a:gridCol w="7471330"/>
              </a:tblGrid>
              <a:tr h="431516">
                <a:tc rowSpan="3"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原色</a:t>
                      </a:r>
                      <a:endParaRPr kumimoji="0" lang="en-US" altLang="zh-CN" sz="28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j-cs"/>
                        <a:sym typeface="Calibri" panose="020F0502020204030204"/>
                      </a:endParaRPr>
                    </a:p>
                    <a:p>
                      <a:pPr marL="0" marR="0" indent="0" algn="ctr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观察</a:t>
                      </a:r>
                      <a:endParaRPr kumimoji="0" lang="zh-CN" altLang="en-US" sz="28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j-cs"/>
                        <a:sym typeface="Calibri" panose="020F0502020204030204"/>
                      </a:endParaRPr>
                    </a:p>
                  </a:txBody>
                  <a:tcPr marL="3633" marR="3633" marT="363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</a:rPr>
                        <a:t>高倍显微镜的使用和观察叶绿体</a:t>
                      </a:r>
                      <a:endParaRPr kumimoji="0" lang="zh-CN" altLang="en-US" sz="26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j-cs"/>
                      </a:endParaRPr>
                    </a:p>
                  </a:txBody>
                  <a:tcPr marL="3633" marR="3633" marT="3633" marB="0" anchor="ctr"/>
                </a:tc>
              </a:tr>
              <a:tr h="4041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</a:rPr>
                        <a:t>观察质壁分离与复原</a:t>
                      </a:r>
                    </a:p>
                  </a:txBody>
                  <a:tcPr marL="3633" marR="3633" marT="3633" marB="0" anchor="ctr"/>
                </a:tc>
              </a:tr>
              <a:tr h="4041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体验制备细胞膜的方法</a:t>
                      </a:r>
                    </a:p>
                  </a:txBody>
                  <a:tcPr marL="3633" marR="3633" marT="3633" marB="0" anchor="ctr"/>
                </a:tc>
              </a:tr>
              <a:tr h="404111">
                <a:tc rowSpan="6"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染色</a:t>
                      </a:r>
                      <a:endParaRPr kumimoji="0" lang="en-US" altLang="zh-CN" sz="2800" b="1" i="0" u="none" strike="noStrike" kern="1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j-cs"/>
                        <a:sym typeface="Calibri" panose="020F0502020204030204"/>
                      </a:endParaRPr>
                    </a:p>
                    <a:p>
                      <a:pPr marL="0" marR="0" indent="0" algn="ctr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观察</a:t>
                      </a:r>
                      <a:endParaRPr kumimoji="0" lang="zh-CN" altLang="en-US" sz="28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j-cs"/>
                        <a:sym typeface="Calibri" panose="020F0502020204030204"/>
                      </a:endParaRPr>
                    </a:p>
                  </a:txBody>
                  <a:tcPr marL="3633" marR="3633" marT="363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观察有丝分裂</a:t>
                      </a:r>
                    </a:p>
                  </a:txBody>
                  <a:tcPr marL="3633" marR="3633" marT="3633" marB="0" anchor="ctr"/>
                </a:tc>
              </a:tr>
              <a:tr h="4673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低温诱导染色体的变异</a:t>
                      </a:r>
                    </a:p>
                  </a:txBody>
                  <a:tcPr marL="3633" marR="3633" marT="3633" marB="0" anchor="ctr"/>
                </a:tc>
              </a:tr>
              <a:tr h="4041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观察线粒体</a:t>
                      </a:r>
                    </a:p>
                  </a:txBody>
                  <a:tcPr marL="3633" marR="3633" marT="3633" marB="0" anchor="ctr"/>
                </a:tc>
              </a:tr>
              <a:tr h="4041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观察</a:t>
                      </a:r>
                      <a:r>
                        <a:rPr kumimoji="0" lang="en-US" altLang="zh-CN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DNA</a:t>
                      </a: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、</a:t>
                      </a:r>
                      <a:r>
                        <a:rPr kumimoji="0" lang="en-US" altLang="zh-CN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RNA</a:t>
                      </a: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在细胞中的分布</a:t>
                      </a:r>
                    </a:p>
                  </a:txBody>
                  <a:tcPr marL="3633" marR="3633" marT="3633" marB="0" anchor="ctr"/>
                </a:tc>
              </a:tr>
              <a:tr h="3127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600" b="1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观察减数分裂</a:t>
                      </a:r>
                      <a:endParaRPr lang="zh-CN" altLang="en-US" sz="2600" dirty="0"/>
                    </a:p>
                  </a:txBody>
                  <a:tcPr marL="3633" marR="3633" marT="3633" marB="0" anchor="ctr"/>
                </a:tc>
              </a:tr>
              <a:tr h="4041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j-cs"/>
                          <a:sym typeface="Calibri" panose="020F0502020204030204"/>
                        </a:rPr>
                        <a:t>脂肪的鉴定</a:t>
                      </a:r>
                    </a:p>
                  </a:txBody>
                  <a:tcPr marL="3633" marR="3633" marT="3633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016" y="410967"/>
            <a:ext cx="82706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几种液体在实验中的作用</a:t>
            </a:r>
          </a:p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0.9%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溶液：保持口腔上皮细胞正常形态</a:t>
            </a:r>
          </a:p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②</a:t>
            </a: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8%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的盐酸：	</a:t>
            </a:r>
            <a:endParaRPr lang="en-US" altLang="zh-CN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改变细胞膜的通透性</a:t>
            </a:r>
          </a:p>
          <a:p>
            <a:pPr>
              <a:lnSpc>
                <a:spcPct val="125000"/>
              </a:lnSpc>
            </a:pP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．使染色体中</a:t>
            </a: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与蛋白质分离</a:t>
            </a:r>
          </a:p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③蒸馏水：</a:t>
            </a: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配制染色剂；</a:t>
            </a: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冲洗载玻片</a:t>
            </a:r>
          </a:p>
        </p:txBody>
      </p:sp>
    </p:spTree>
    <p:extLst>
      <p:ext uri="{BB962C8B-B14F-4D97-AF65-F5344CB8AC3E}">
        <p14:creationId xmlns:p14="http://schemas.microsoft.com/office/powerpoint/2010/main" val="33260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0490" y="686913"/>
            <a:ext cx="7751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小结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显微镜</a:t>
            </a: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观察类实验操作流程</a:t>
            </a:r>
            <a:r>
              <a:rPr lang="zh-CN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选材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制片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结论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29193"/>
              </p:ext>
            </p:extLst>
          </p:nvPr>
        </p:nvGraphicFramePr>
        <p:xfrm>
          <a:off x="118002" y="1396974"/>
          <a:ext cx="8769144" cy="35647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6973"/>
                <a:gridCol w="6452171"/>
              </a:tblGrid>
              <a:tr h="456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酒精浓度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实验用途</a:t>
                      </a:r>
                      <a:endParaRPr lang="zh-C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体积分数为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50%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在脂肪检测中用于洗去浮色</a:t>
                      </a:r>
                      <a:endParaRPr lang="zh-C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体积分数为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70%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在土壤小动物类群丰富度调查实验中用于杀死并保存小动物；消毒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31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体积分数为</a:t>
                      </a:r>
                      <a:r>
                        <a:rPr lang="en-US" sz="24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95%</a:t>
                      </a:r>
                      <a:endParaRPr lang="zh-C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与质量分数为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的盐酸混合用于有丝分裂实验中的解离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3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低温诱导染色体加倍实验中的冲洗卡诺氏液（固定细胞形态）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无水乙醇</a:t>
                      </a:r>
                      <a:endParaRPr lang="zh-C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用于光合作用色素的提取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3673" y="11979"/>
            <a:ext cx="75368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小结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实验中的“同材异用”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）不同浓度的酒精的用途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13309"/>
              </p:ext>
            </p:extLst>
          </p:nvPr>
        </p:nvGraphicFramePr>
        <p:xfrm>
          <a:off x="82191" y="1641843"/>
          <a:ext cx="8928244" cy="2926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122"/>
                <a:gridCol w="4464122"/>
              </a:tblGrid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实验名称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盐酸的作用</a:t>
                      </a:r>
                      <a:endParaRPr lang="zh-C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52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观察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在细胞中的分布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①改变膜的通透性，加速染色剂进入细胞</a:t>
                      </a:r>
                      <a:endParaRPr lang="zh-C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0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②使染色质中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与蛋白质分离，有助于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与染色剂结合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观察根尖有丝分裂；低温诱导染色体加倍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质量分数为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的盐酸和体积分数为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的酒精按</a:t>
                      </a: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1∶1</a:t>
                      </a:r>
                      <a:r>
                        <a:rPr lang="zh-CN" sz="24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混合成解离液，使组织中的细胞相互分离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1570" y="0"/>
            <a:ext cx="78553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小结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实验中的“同材异用”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）盐酸在不同实验中的应用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7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04355"/>
              </p:ext>
            </p:extLst>
          </p:nvPr>
        </p:nvGraphicFramePr>
        <p:xfrm>
          <a:off x="123290" y="1384995"/>
          <a:ext cx="8948791" cy="3688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3692"/>
                <a:gridCol w="555048"/>
                <a:gridCol w="3219552"/>
                <a:gridCol w="4890499"/>
              </a:tblGrid>
              <a:tr h="1778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取材部位</a:t>
                      </a:r>
                      <a:endParaRPr lang="zh-CN" sz="20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实验名称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取材原因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叶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鳞片叶</a:t>
                      </a:r>
                      <a:endParaRPr lang="zh-CN" sz="20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植物细胞的质壁分离和复原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外表皮细胞含紫色大液泡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使用高倍显微镜观察细胞的多样性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细胞较大，外表皮细胞有大液泡，内表皮细胞有明显的细胞核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观察</a:t>
                      </a:r>
                      <a:r>
                        <a:rPr lang="en-US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在细胞中的分布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内表皮细胞近于无色，便于染色观察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管状叶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叶绿体中色素的提取和分离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光合色素含量多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观察根尖分生组织细胞的有丝分裂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材料易得，且分生区细胞分裂能力强，染色体数目少，易于观察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5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低温诱导植物染色体数目的变化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材料易得，且低温</a:t>
                      </a:r>
                      <a:r>
                        <a:rPr lang="en-US" sz="2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(4 </a:t>
                      </a:r>
                      <a:r>
                        <a:rPr lang="zh-CN" sz="2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sz="2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下根尖也能分裂生长，诱导染色体变异率较高</a:t>
                      </a:r>
                      <a:endParaRPr lang="zh-CN" sz="20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0921" y="0"/>
            <a:ext cx="68670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小结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实验中的“同材异用”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）洋葱在实验中的使用</a:t>
            </a:r>
          </a:p>
        </p:txBody>
      </p:sp>
    </p:spTree>
    <p:extLst>
      <p:ext uri="{BB962C8B-B14F-4D97-AF65-F5344CB8AC3E}">
        <p14:creationId xmlns:p14="http://schemas.microsoft.com/office/powerpoint/2010/main" val="29513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12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53" y="81871"/>
            <a:ext cx="721704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、高倍显微镜使用和观察叶绿体和几种细胞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975" y="712813"/>
            <a:ext cx="8810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实验原理：</a:t>
            </a:r>
            <a:endParaRPr lang="en-US" altLang="zh-CN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高等绿色植物的叶绿体存在于细胞质基质中。叶绿体一般是绿色的、扁平的椭球形或球形，可以用高倍显微镜观察它的形态和分布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800" b="1" kern="100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2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魔后16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8" y="331270"/>
            <a:ext cx="7664126" cy="454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9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魔后17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65" y="-34665"/>
            <a:ext cx="5943974" cy="517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9857" y="161125"/>
            <a:ext cx="5519154" cy="57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方法步骤</a:t>
            </a:r>
            <a:r>
              <a:rPr lang="zh-CN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（以观察叶绿体为例）</a:t>
            </a:r>
            <a:endParaRPr lang="zh-CN" altLang="en-US" sz="2800" b="1" kern="1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8" y="1029402"/>
            <a:ext cx="8264283" cy="35805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3980" cy="1727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20147" r="10737" b="17242"/>
          <a:stretch/>
        </p:blipFill>
        <p:spPr>
          <a:xfrm>
            <a:off x="0" y="1982912"/>
            <a:ext cx="2547991" cy="1445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18919" r="9044" b="15014"/>
          <a:stretch/>
        </p:blipFill>
        <p:spPr>
          <a:xfrm>
            <a:off x="3051425" y="139833"/>
            <a:ext cx="2219218" cy="18430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25" y="2455522"/>
            <a:ext cx="3014895" cy="2261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42" y="946507"/>
            <a:ext cx="2763747" cy="20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428" y="472366"/>
            <a:ext cx="8871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注意事项</a:t>
            </a:r>
          </a:p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）调节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粗准焦螺旋使镜筒下降时，两眼要注视物镜与盖玻片之间的距离，到快接近时</a:t>
            </a: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距离约为</a:t>
            </a:r>
            <a:r>
              <a:rPr lang="en-US" altLang="zh-C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0.5 cm)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停止下降。</a:t>
            </a:r>
          </a:p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）首先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用低倍镜观察，找到要放大观察的物像，移到视野中央，然后换上高倍物镜。</a:t>
            </a:r>
          </a:p>
          <a:p>
            <a:pPr>
              <a:lnSpc>
                <a:spcPct val="125000"/>
              </a:lnSpc>
            </a:pP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）换上</a:t>
            </a:r>
            <a:r>
              <a:rPr lang="zh-CN" alt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高倍物镜后，不能再转动粗准焦螺旋，而只能用细准焦螺旋来调节。</a:t>
            </a:r>
          </a:p>
        </p:txBody>
      </p:sp>
    </p:spTree>
    <p:extLst>
      <p:ext uri="{BB962C8B-B14F-4D97-AF65-F5344CB8AC3E}">
        <p14:creationId xmlns:p14="http://schemas.microsoft.com/office/powerpoint/2010/main" val="3113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1978</Words>
  <Application>Microsoft Office PowerPoint</Application>
  <PresentationFormat>全屏显示(16:9)</PresentationFormat>
  <Paragraphs>207</Paragraphs>
  <Slides>35</Slides>
  <Notes>32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汉仪旗黑-85S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1_Office 主题​​</vt:lpstr>
      <vt:lpstr>课时3: 观察类实验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wu qinghong</cp:lastModifiedBy>
  <cp:revision>50</cp:revision>
  <dcterms:created xsi:type="dcterms:W3CDTF">2020-02-01T11:21:51Z</dcterms:created>
  <dcterms:modified xsi:type="dcterms:W3CDTF">2020-02-05T00:52:05Z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