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2"/>
  </p:notesMasterIdLst>
  <p:sldIdLst>
    <p:sldId id="297" r:id="rId3"/>
    <p:sldId id="266" r:id="rId4"/>
    <p:sldId id="291" r:id="rId5"/>
    <p:sldId id="292" r:id="rId6"/>
    <p:sldId id="293" r:id="rId7"/>
    <p:sldId id="294" r:id="rId8"/>
    <p:sldId id="295" r:id="rId9"/>
    <p:sldId id="296" r:id="rId10"/>
    <p:sldId id="29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7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83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.xml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5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4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5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8.xml"/><Relationship Id="rId10" Type="http://schemas.openxmlformats.org/officeDocument/2006/relationships/image" Target="../media/image5.png"/><Relationship Id="rId4" Type="http://schemas.openxmlformats.org/officeDocument/2006/relationships/tags" Target="../tags/tag57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5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4.png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6.xml"/><Relationship Id="rId10" Type="http://schemas.openxmlformats.org/officeDocument/2006/relationships/image" Target="../media/image4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5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5.png"/><Relationship Id="rId5" Type="http://schemas.openxmlformats.org/officeDocument/2006/relationships/tags" Target="../tags/tag9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6.xml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5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4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3.xml"/><Relationship Id="rId10" Type="http://schemas.openxmlformats.org/officeDocument/2006/relationships/image" Target="../media/image4.png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4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4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8.xml"/><Relationship Id="rId16" Type="http://schemas.openxmlformats.org/officeDocument/2006/relationships/image" Target="../media/image5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9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4.png"/><Relationship Id="rId5" Type="http://schemas.openxmlformats.org/officeDocument/2006/relationships/tags" Target="../tags/tag1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018210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1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481610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48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7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8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98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61367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76981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36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7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902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437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633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62765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56803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7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2020/2/5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19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5386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高中名著阅读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7150101" cy="672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北京市八十中学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>
            <a:spLocks noGrp="1"/>
          </p:cNvSpPr>
          <p:nvPr>
            <p:ph type="ctrTitle" idx="13"/>
          </p:nvPr>
        </p:nvSpPr>
        <p:spPr>
          <a:xfrm>
            <a:off x="4662589" y="2268521"/>
            <a:ext cx="7216140" cy="1294836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《论语》</a:t>
            </a:r>
            <a:r>
              <a:rPr lang="zh-CN" altLang="en-US" b="1" dirty="0">
                <a:solidFill>
                  <a:srgbClr val="FF0000"/>
                </a:solidFill>
              </a:rPr>
              <a:t>中的章句第一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15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17"/>
    </mc:Choice>
    <mc:Fallback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zh-CN" altLang="en-US" dirty="0"/>
              <a:t>对于</a:t>
            </a:r>
            <a:r>
              <a:rPr lang="en-US" altLang="zh-CN" dirty="0"/>
              <a:t>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  <a:r>
              <a:rPr lang="zh-CN" altLang="en-US" dirty="0"/>
              <a:t>的解读的态度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、要对文本原意准确把握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、要针对解释的对象做出调整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、要结合现代人的生活现实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二、浅层解读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420888"/>
            <a:ext cx="10972800" cy="3865632"/>
          </a:xfrm>
        </p:spPr>
        <p:txBody>
          <a:bodyPr/>
          <a:lstStyle/>
          <a:p>
            <a:r>
              <a:rPr lang="zh-CN" altLang="en-US" dirty="0" smtClean="0"/>
              <a:t>（一）第一句和</a:t>
            </a:r>
            <a:r>
              <a:rPr lang="zh-CN" altLang="en-US" dirty="0"/>
              <a:t>第一</a:t>
            </a:r>
            <a:r>
              <a:rPr lang="zh-CN" altLang="en-US" dirty="0" smtClean="0"/>
              <a:t>篇在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论语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中的重要意义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311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686320"/>
          </a:xfrm>
        </p:spPr>
        <p:txBody>
          <a:bodyPr/>
          <a:lstStyle/>
          <a:p>
            <a:r>
              <a:rPr lang="zh-CN" altLang="en-US" dirty="0" smtClean="0"/>
              <a:t>（二）、学</a:t>
            </a:r>
            <a:r>
              <a:rPr lang="zh-CN" altLang="en-US" dirty="0"/>
              <a:t>而时习之，不亦说</a:t>
            </a:r>
            <a:r>
              <a:rPr lang="zh-CN" altLang="en-US" dirty="0" smtClean="0"/>
              <a:t>乎？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、“学”的多重含义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、“学”与“思”的辩证关系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/>
              <a:t>、“时”多重的</a:t>
            </a:r>
            <a:r>
              <a:rPr lang="zh-CN" altLang="en-US" dirty="0" smtClean="0"/>
              <a:t>含义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/>
              <a:t>、“习”多重的</a:t>
            </a:r>
            <a:r>
              <a:rPr lang="zh-CN" altLang="en-US" dirty="0" smtClean="0"/>
              <a:t>含义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503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（三）有朋自远方来，</a:t>
            </a:r>
            <a:r>
              <a:rPr lang="zh-CN" altLang="en-US" dirty="0" smtClean="0"/>
              <a:t>不亦乐乎</a:t>
            </a:r>
            <a:r>
              <a:rPr lang="zh-CN" altLang="en-US" dirty="0"/>
              <a:t>？</a:t>
            </a:r>
            <a:r>
              <a:rPr lang="zh-CN" altLang="en-US" dirty="0" smtClean="0"/>
              <a:t>人不知</a:t>
            </a:r>
            <a:r>
              <a:rPr lang="zh-CN" altLang="en-US" dirty="0"/>
              <a:t>，而不愠，不亦君子</a:t>
            </a:r>
            <a:r>
              <a:rPr lang="zh-CN" altLang="en-US" dirty="0" smtClean="0"/>
              <a:t>乎？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/>
              <a:t>、“朋”多重的</a:t>
            </a:r>
            <a:r>
              <a:rPr lang="zh-CN" altLang="en-US" dirty="0" smtClean="0"/>
              <a:t>含义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/>
              <a:t>、“愠”多重的</a:t>
            </a:r>
            <a:r>
              <a:rPr lang="zh-CN" altLang="en-US" dirty="0" smtClean="0"/>
              <a:t>含义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841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三、深层解读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（一）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论语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是不是经典，孔子</a:t>
            </a:r>
            <a:r>
              <a:rPr lang="zh-CN" altLang="en-US" dirty="0"/>
              <a:t>是不是</a:t>
            </a:r>
            <a:r>
              <a:rPr lang="zh-CN" altLang="en-US" dirty="0" smtClean="0"/>
              <a:t>圣人？</a:t>
            </a:r>
            <a:endParaRPr lang="en-US" altLang="zh-CN" dirty="0" smtClean="0"/>
          </a:p>
          <a:p>
            <a:r>
              <a:rPr lang="zh-CN" altLang="en-US" dirty="0" smtClean="0"/>
              <a:t>（二）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孔子世家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中孔子奇怪</a:t>
            </a:r>
            <a:r>
              <a:rPr lang="zh-CN" altLang="en-US" dirty="0"/>
              <a:t>的</a:t>
            </a:r>
            <a:r>
              <a:rPr lang="zh-CN" altLang="en-US" dirty="0" smtClean="0"/>
              <a:t>形象</a:t>
            </a:r>
            <a:endParaRPr lang="en-US" altLang="zh-CN" dirty="0" smtClean="0"/>
          </a:p>
          <a:p>
            <a:r>
              <a:rPr lang="zh-CN" altLang="en-US" dirty="0" smtClean="0"/>
              <a:t>（三）司马迁对孔子的深刻理解</a:t>
            </a:r>
            <a:endParaRPr lang="en-US" altLang="zh-CN" dirty="0" smtClean="0"/>
          </a:p>
          <a:p>
            <a:r>
              <a:rPr lang="zh-CN" altLang="en-US" dirty="0" smtClean="0"/>
              <a:t>（四）儒与侠的紧密关系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sz="1800" dirty="0" smtClean="0"/>
              <a:t>注：</a:t>
            </a:r>
            <a:r>
              <a:rPr lang="en-US" altLang="zh-CN" sz="1800" dirty="0"/>
              <a:t>《</a:t>
            </a:r>
            <a:r>
              <a:rPr lang="zh-CN" altLang="en-US" sz="1800" dirty="0"/>
              <a:t>孔子世家</a:t>
            </a:r>
            <a:r>
              <a:rPr lang="en-US" altLang="zh-CN" sz="1800" dirty="0" smtClean="0"/>
              <a:t>》</a:t>
            </a:r>
            <a:r>
              <a:rPr lang="zh-CN" altLang="en-US" sz="1800" dirty="0" smtClean="0"/>
              <a:t>原文在</a:t>
            </a:r>
            <a:r>
              <a:rPr lang="zh-CN" altLang="zh-CN" sz="1800" dirty="0" smtClean="0"/>
              <a:t>拓展</a:t>
            </a:r>
            <a:r>
              <a:rPr lang="zh-CN" altLang="zh-CN" sz="1800" dirty="0"/>
              <a:t>阅读资料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01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四、最终的解读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学：天道、天命</a:t>
            </a:r>
            <a:endParaRPr lang="en-US" altLang="zh-CN" dirty="0" smtClean="0"/>
          </a:p>
          <a:p>
            <a:r>
              <a:rPr lang="zh-CN" altLang="en-US" dirty="0" smtClean="0"/>
              <a:t>时：当下处境</a:t>
            </a:r>
            <a:endParaRPr lang="en-US" altLang="zh-CN" dirty="0" smtClean="0"/>
          </a:p>
          <a:p>
            <a:r>
              <a:rPr lang="zh-CN" altLang="en-US" dirty="0" smtClean="0"/>
              <a:t>习：坚守</a:t>
            </a:r>
            <a:endParaRPr lang="en-US" altLang="zh-CN" dirty="0" smtClean="0"/>
          </a:p>
          <a:p>
            <a:r>
              <a:rPr lang="zh-CN" altLang="en-US" dirty="0" smtClean="0"/>
              <a:t>朋：同道</a:t>
            </a:r>
            <a:endParaRPr lang="en-US" altLang="zh-CN" dirty="0" smtClean="0"/>
          </a:p>
          <a:p>
            <a:r>
              <a:rPr lang="zh-CN" altLang="en-US" dirty="0" smtClean="0"/>
              <a:t>不愠：气度、胆量</a:t>
            </a:r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999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总结：这句话的重要意义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、不是</a:t>
            </a:r>
            <a:r>
              <a:rPr lang="zh-CN" altLang="en-US" dirty="0"/>
              <a:t>天生圣人的孔子，以人生示范了如何成为圣人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、这句话是对读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论语</a:t>
            </a:r>
            <a:r>
              <a:rPr lang="en-US" altLang="zh-CN" dirty="0" smtClean="0"/>
              <a:t>》</a:t>
            </a:r>
            <a:r>
              <a:rPr lang="zh-CN" altLang="en-US" smtClean="0"/>
              <a:t>、学儒家的巨大挑战。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093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2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96</TotalTime>
  <Words>286</Words>
  <Application>Microsoft Office PowerPoint</Application>
  <PresentationFormat>宽屏</PresentationFormat>
  <Paragraphs>41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汉仪旗黑-85S</vt:lpstr>
      <vt:lpstr>黑体</vt:lpstr>
      <vt:lpstr>楷体</vt:lpstr>
      <vt:lpstr>宋体</vt:lpstr>
      <vt:lpstr>微软雅黑</vt:lpstr>
      <vt:lpstr>Arial</vt:lpstr>
      <vt:lpstr>Calibri</vt:lpstr>
      <vt:lpstr>Franklin Gothic Book</vt:lpstr>
      <vt:lpstr>Franklin Gothic Medium</vt:lpstr>
      <vt:lpstr>Wingdings 2</vt:lpstr>
      <vt:lpstr>暗香扑面</vt:lpstr>
      <vt:lpstr>1_Office 主题​​</vt:lpstr>
      <vt:lpstr>《论语》中的章句第一</vt:lpstr>
      <vt:lpstr>一、对于《论语》的解读的态度</vt:lpstr>
      <vt:lpstr>二、浅层解读</vt:lpstr>
      <vt:lpstr>PowerPoint 演示文稿</vt:lpstr>
      <vt:lpstr>PowerPoint 演示文稿</vt:lpstr>
      <vt:lpstr>三、深层解读</vt:lpstr>
      <vt:lpstr>四、最终的解读</vt:lpstr>
      <vt:lpstr>总结：这句话的重要意义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Administrator</cp:lastModifiedBy>
  <cp:revision>67</cp:revision>
  <dcterms:created xsi:type="dcterms:W3CDTF">2020-02-01T16:43:00Z</dcterms:created>
  <dcterms:modified xsi:type="dcterms:W3CDTF">2020-02-05T13:28:45Z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