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65" r:id="rId2"/>
    <p:sldId id="356" r:id="rId3"/>
    <p:sldId id="286" r:id="rId4"/>
    <p:sldId id="357" r:id="rId5"/>
    <p:sldId id="359" r:id="rId6"/>
    <p:sldId id="360" r:id="rId7"/>
    <p:sldId id="358" r:id="rId8"/>
    <p:sldId id="361" r:id="rId9"/>
    <p:sldId id="285" r:id="rId10"/>
    <p:sldId id="363" r:id="rId11"/>
    <p:sldId id="371" r:id="rId12"/>
    <p:sldId id="364" r:id="rId13"/>
    <p:sldId id="365" r:id="rId14"/>
    <p:sldId id="366" r:id="rId15"/>
    <p:sldId id="375" r:id="rId16"/>
    <p:sldId id="372" r:id="rId17"/>
    <p:sldId id="367" r:id="rId18"/>
    <p:sldId id="373" r:id="rId19"/>
    <p:sldId id="374" r:id="rId20"/>
    <p:sldId id="368" r:id="rId21"/>
    <p:sldId id="369" r:id="rId22"/>
    <p:sldId id="370" r:id="rId23"/>
    <p:sldId id="271" r:id="rId24"/>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7DF"/>
    <a:srgbClr val="547D9D"/>
    <a:srgbClr val="E9EC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42" autoAdjust="0"/>
  </p:normalViewPr>
  <p:slideViewPr>
    <p:cSldViewPr snapToGrid="0">
      <p:cViewPr varScale="1">
        <p:scale>
          <a:sx n="84" d="100"/>
          <a:sy n="84"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CB5E789-3E30-4970-8699-28B9332FA378}" type="slidenum">
              <a:rPr lang="zh-CN" altLang="en-US" smtClean="0"/>
              <a:t>9</a:t>
            </a:fld>
            <a:endParaRPr lang="zh-CN" altLang="en-US"/>
          </a:p>
        </p:txBody>
      </p:sp>
    </p:spTree>
    <p:extLst>
      <p:ext uri="{BB962C8B-B14F-4D97-AF65-F5344CB8AC3E}">
        <p14:creationId xmlns:p14="http://schemas.microsoft.com/office/powerpoint/2010/main" val="1985418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106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8976882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2020/2/3</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2020/2/3</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2020/2/3</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2020/2/3</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2020/2/3</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2020/2/3</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2020/2/3</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2020/2/3</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2020/2/3</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2020/2/3</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2020/2/3</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2020/2/3</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2020/2/3</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2020/2/3</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2020/2/3</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535041" y="2077299"/>
            <a:ext cx="5412105" cy="1200754"/>
          </a:xfrm>
        </p:spPr>
        <p:txBody>
          <a:bodyPr>
            <a:noAutofit/>
          </a:bodyPr>
          <a:lstStyle/>
          <a:p>
            <a:pPr algn="ctr"/>
            <a:r>
              <a:rPr lang="zh-CN" altLang="en-US" sz="3600" b="1" spc="216" dirty="0">
                <a:solidFill>
                  <a:srgbClr val="FF0000"/>
                </a:solidFill>
                <a:latin typeface="微软雅黑" panose="020B0503020204020204" pitchFamily="34" charset="-122"/>
                <a:ea typeface="微软雅黑" panose="020B0503020204020204" pitchFamily="34" charset="-122"/>
              </a:rPr>
              <a:t>课时</a:t>
            </a:r>
            <a:r>
              <a:rPr lang="en-US" altLang="zh-CN" sz="3600" b="1" spc="216" dirty="0">
                <a:solidFill>
                  <a:srgbClr val="FF0000"/>
                </a:solidFill>
                <a:latin typeface="微软雅黑" panose="020B0503020204020204" pitchFamily="34" charset="-122"/>
                <a:ea typeface="微软雅黑" panose="020B0503020204020204" pitchFamily="34" charset="-122"/>
              </a:rPr>
              <a:t>2:</a:t>
            </a:r>
            <a:br>
              <a:rPr lang="en-US" altLang="zh-CN" sz="3600" b="1" spc="216" dirty="0">
                <a:solidFill>
                  <a:srgbClr val="FF0000"/>
                </a:solidFill>
                <a:latin typeface="微软雅黑" panose="020B0503020204020204" pitchFamily="34" charset="-122"/>
                <a:ea typeface="微软雅黑" panose="020B0503020204020204" pitchFamily="34" charset="-122"/>
              </a:rPr>
            </a:br>
            <a:r>
              <a:rPr lang="zh-CN" altLang="en-US" sz="3600" b="1" spc="216" dirty="0">
                <a:solidFill>
                  <a:srgbClr val="FF0000"/>
                </a:solidFill>
                <a:latin typeface="微软雅黑" panose="020B0503020204020204" pitchFamily="34" charset="-122"/>
                <a:ea typeface="微软雅黑" panose="020B0503020204020204" pitchFamily="34" charset="-122"/>
              </a:rPr>
              <a:t>物质鉴定及定量检测</a:t>
            </a:r>
            <a:endParaRPr lang="en-US" altLang="zh-CN" sz="3600" b="1" spc="216"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高三生物</a:t>
            </a:r>
            <a:r>
              <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9" name="文本框 8"/>
          <p:cNvSpPr txBox="1"/>
          <p:nvPr/>
        </p:nvSpPr>
        <p:spPr>
          <a:xfrm>
            <a:off x="3324224" y="3699565"/>
            <a:ext cx="4836240" cy="499624"/>
          </a:xfrm>
          <a:prstGeom prst="rect">
            <a:avLst/>
          </a:prstGeom>
          <a:noFill/>
        </p:spPr>
        <p:txBody>
          <a:bodyPr wrap="square" rtlCol="0">
            <a:spAutoFit/>
          </a:bodyPr>
          <a:lstStyle/>
          <a:p>
            <a:pPr algn="ctr">
              <a:lnSpc>
                <a:spcPct val="150000"/>
              </a:lnSpc>
            </a:pPr>
            <a:r>
              <a:rPr lang="zh-CN" altLang="en-US" sz="2000" spc="163" dirty="0">
                <a:solidFill>
                  <a:schemeClr val="tx1">
                    <a:lumMod val="85000"/>
                    <a:lumOff val="15000"/>
                  </a:schemeClr>
                </a:solidFill>
                <a:latin typeface="微软雅黑" panose="020B0503020204020204" pitchFamily="34" charset="-122"/>
                <a:ea typeface="微软雅黑" panose="020B0503020204020204" pitchFamily="34" charset="-122"/>
              </a:rPr>
              <a:t>北京市日坛中学    </a:t>
            </a:r>
            <a:r>
              <a:rPr lang="zh-CN" altLang="en-US" sz="2000" spc="226" dirty="0">
                <a:solidFill>
                  <a:schemeClr val="bg2">
                    <a:lumMod val="10000"/>
                  </a:schemeClr>
                </a:solidFill>
                <a:latin typeface="微软雅黑" panose="020B0503020204020204" charset="-122"/>
                <a:ea typeface="微软雅黑" panose="020B0503020204020204" charset="-122"/>
              </a:rPr>
              <a:t>王庆红</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B501C8DC-0D3C-4149-ABB4-F81BE4106C47}"/>
              </a:ext>
            </a:extLst>
          </p:cNvPr>
          <p:cNvGraphicFramePr>
            <a:graphicFrameLocks noGrp="1"/>
          </p:cNvGraphicFramePr>
          <p:nvPr>
            <p:ph idx="1"/>
            <p:extLst>
              <p:ext uri="{D42A27DB-BD31-4B8C-83A1-F6EECF244321}">
                <p14:modId xmlns:p14="http://schemas.microsoft.com/office/powerpoint/2010/main" val="360398579"/>
              </p:ext>
            </p:extLst>
          </p:nvPr>
        </p:nvGraphicFramePr>
        <p:xfrm>
          <a:off x="487680" y="701129"/>
          <a:ext cx="8054340" cy="4046131"/>
        </p:xfrm>
        <a:graphic>
          <a:graphicData uri="http://schemas.openxmlformats.org/drawingml/2006/table">
            <a:tbl>
              <a:tblPr firstRow="1" firstCol="1" bandRow="1">
                <a:tableStyleId>{5C22544A-7EE6-4342-B048-85BDC9FD1C3A}</a:tableStyleId>
              </a:tblPr>
              <a:tblGrid>
                <a:gridCol w="825560">
                  <a:extLst>
                    <a:ext uri="{9D8B030D-6E8A-4147-A177-3AD203B41FA5}">
                      <a16:colId xmlns:a16="http://schemas.microsoft.com/office/drawing/2014/main" val="1155914010"/>
                    </a:ext>
                  </a:extLst>
                </a:gridCol>
                <a:gridCol w="1820083">
                  <a:extLst>
                    <a:ext uri="{9D8B030D-6E8A-4147-A177-3AD203B41FA5}">
                      <a16:colId xmlns:a16="http://schemas.microsoft.com/office/drawing/2014/main" val="1841458870"/>
                    </a:ext>
                  </a:extLst>
                </a:gridCol>
                <a:gridCol w="1784635">
                  <a:extLst>
                    <a:ext uri="{9D8B030D-6E8A-4147-A177-3AD203B41FA5}">
                      <a16:colId xmlns:a16="http://schemas.microsoft.com/office/drawing/2014/main" val="1450065140"/>
                    </a:ext>
                  </a:extLst>
                </a:gridCol>
                <a:gridCol w="2645164">
                  <a:extLst>
                    <a:ext uri="{9D8B030D-6E8A-4147-A177-3AD203B41FA5}">
                      <a16:colId xmlns:a16="http://schemas.microsoft.com/office/drawing/2014/main" val="312216423"/>
                    </a:ext>
                  </a:extLst>
                </a:gridCol>
                <a:gridCol w="978898">
                  <a:extLst>
                    <a:ext uri="{9D8B030D-6E8A-4147-A177-3AD203B41FA5}">
                      <a16:colId xmlns:a16="http://schemas.microsoft.com/office/drawing/2014/main" val="685714950"/>
                    </a:ext>
                  </a:extLst>
                </a:gridCol>
              </a:tblGrid>
              <a:tr h="411992">
                <a:tc>
                  <a:txBody>
                    <a:bodyPr/>
                    <a:lstStyle/>
                    <a:p>
                      <a:pPr algn="ctr">
                        <a:spcAft>
                          <a:spcPts val="0"/>
                        </a:spcAft>
                      </a:pPr>
                      <a:r>
                        <a:rPr lang="zh-CN" sz="1800" b="1" kern="100" dirty="0">
                          <a:solidFill>
                            <a:srgbClr val="002060"/>
                          </a:solidFill>
                          <a:effectLst/>
                        </a:rPr>
                        <a:t>试剂</a:t>
                      </a:r>
                      <a:endParaRPr lang="zh-CN" sz="1800" b="1"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zh-CN" sz="1800" b="1" kern="100" dirty="0">
                          <a:solidFill>
                            <a:srgbClr val="002060"/>
                          </a:solidFill>
                          <a:effectLst/>
                        </a:rPr>
                        <a:t>成分</a:t>
                      </a:r>
                      <a:endParaRPr lang="zh-CN" sz="1800" b="1"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zh-CN" sz="1800" b="1" kern="100" dirty="0">
                          <a:solidFill>
                            <a:srgbClr val="002060"/>
                          </a:solidFill>
                          <a:effectLst/>
                        </a:rPr>
                        <a:t>使用方法</a:t>
                      </a:r>
                      <a:endParaRPr lang="zh-CN" sz="1800" b="1"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zh-CN" altLang="en-US" sz="1800" b="1" kern="100" dirty="0">
                          <a:solidFill>
                            <a:srgbClr val="002060"/>
                          </a:solidFill>
                          <a:effectLst/>
                        </a:rPr>
                        <a:t>作用</a:t>
                      </a:r>
                      <a:r>
                        <a:rPr lang="zh-CN" sz="1800" b="1" kern="100" dirty="0">
                          <a:solidFill>
                            <a:srgbClr val="002060"/>
                          </a:solidFill>
                          <a:effectLst/>
                        </a:rPr>
                        <a:t>原理</a:t>
                      </a:r>
                      <a:endParaRPr lang="zh-CN" sz="1800" b="1"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zh-CN" sz="1800" b="1" kern="100" dirty="0">
                          <a:solidFill>
                            <a:srgbClr val="002060"/>
                          </a:solidFill>
                          <a:effectLst/>
                        </a:rPr>
                        <a:t>条件</a:t>
                      </a:r>
                      <a:endParaRPr lang="zh-CN" sz="1800" b="1"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tc>
                <a:extLst>
                  <a:ext uri="{0D108BD9-81ED-4DB2-BD59-A6C34878D82A}">
                    <a16:rowId xmlns:a16="http://schemas.microsoft.com/office/drawing/2014/main" val="976151023"/>
                  </a:ext>
                </a:extLst>
              </a:tr>
              <a:tr h="1491996">
                <a:tc>
                  <a:txBody>
                    <a:bodyPr/>
                    <a:lstStyle/>
                    <a:p>
                      <a:pPr algn="ctr">
                        <a:spcAft>
                          <a:spcPts val="0"/>
                        </a:spcAft>
                      </a:pPr>
                      <a:r>
                        <a:rPr lang="zh-CN" sz="1800" i="0" kern="100" dirty="0">
                          <a:solidFill>
                            <a:srgbClr val="002060"/>
                          </a:solidFill>
                          <a:effectLst/>
                        </a:rPr>
                        <a:t>斐林试剂</a:t>
                      </a:r>
                      <a:endParaRPr lang="zh-CN" sz="1800" i="0"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just">
                        <a:spcAft>
                          <a:spcPts val="0"/>
                        </a:spcAft>
                      </a:pPr>
                      <a:r>
                        <a:rPr lang="en-US" sz="1800" kern="100" dirty="0">
                          <a:effectLst/>
                          <a:latin typeface="华文楷体" panose="02010600040101010101" pitchFamily="2" charset="-122"/>
                          <a:ea typeface="华文楷体" panose="02010600040101010101" pitchFamily="2" charset="-122"/>
                        </a:rPr>
                        <a:t>0.1 g/</a:t>
                      </a:r>
                      <a:r>
                        <a:rPr lang="en-US" sz="1800" kern="100" dirty="0" err="1">
                          <a:effectLst/>
                          <a:latin typeface="华文楷体" panose="02010600040101010101" pitchFamily="2" charset="-122"/>
                          <a:ea typeface="华文楷体" panose="02010600040101010101" pitchFamily="2" charset="-122"/>
                        </a:rPr>
                        <a:t>mI</a:t>
                      </a:r>
                      <a:r>
                        <a:rPr lang="en-US" sz="1800" kern="100" dirty="0">
                          <a:effectLst/>
                          <a:latin typeface="华文楷体" panose="02010600040101010101" pitchFamily="2" charset="-122"/>
                          <a:ea typeface="华文楷体" panose="02010600040101010101" pitchFamily="2" charset="-122"/>
                        </a:rPr>
                        <a:t> NaOH</a:t>
                      </a:r>
                      <a:r>
                        <a:rPr lang="zh-CN" altLang="zh-CN" sz="1800" kern="100" dirty="0">
                          <a:effectLst/>
                          <a:latin typeface="华文楷体" panose="02010600040101010101" pitchFamily="2" charset="-122"/>
                          <a:ea typeface="华文楷体" panose="02010600040101010101" pitchFamily="2" charset="-122"/>
                        </a:rPr>
                        <a:t>（</a:t>
                      </a:r>
                      <a:r>
                        <a:rPr lang="zh-CN" sz="1800" kern="100" dirty="0">
                          <a:effectLst/>
                          <a:latin typeface="华文楷体" panose="02010600040101010101" pitchFamily="2" charset="-122"/>
                          <a:ea typeface="华文楷体" panose="02010600040101010101" pitchFamily="2" charset="-122"/>
                        </a:rPr>
                        <a:t>甲液</a:t>
                      </a:r>
                      <a:r>
                        <a:rPr lang="zh-CN" altLang="zh-CN" sz="1800" kern="100" dirty="0">
                          <a:effectLst/>
                          <a:latin typeface="华文楷体" panose="02010600040101010101" pitchFamily="2" charset="-122"/>
                          <a:ea typeface="华文楷体" panose="02010600040101010101" pitchFamily="2" charset="-122"/>
                        </a:rPr>
                        <a:t>）</a:t>
                      </a:r>
                      <a:r>
                        <a:rPr lang="zh-CN" sz="1800" kern="100" dirty="0">
                          <a:effectLst/>
                          <a:latin typeface="华文楷体" panose="02010600040101010101" pitchFamily="2" charset="-122"/>
                          <a:ea typeface="华文楷体" panose="02010600040101010101" pitchFamily="2" charset="-122"/>
                        </a:rPr>
                        <a:t>和</a:t>
                      </a:r>
                      <a:r>
                        <a:rPr lang="en-US" sz="1800" kern="100" dirty="0">
                          <a:effectLst/>
                          <a:latin typeface="华文楷体" panose="02010600040101010101" pitchFamily="2" charset="-122"/>
                          <a:ea typeface="华文楷体" panose="02010600040101010101" pitchFamily="2" charset="-122"/>
                        </a:rPr>
                        <a:t>0.05 g/</a:t>
                      </a:r>
                      <a:r>
                        <a:rPr lang="en-US" sz="1800" kern="100" dirty="0" err="1">
                          <a:effectLst/>
                          <a:latin typeface="华文楷体" panose="02010600040101010101" pitchFamily="2" charset="-122"/>
                          <a:ea typeface="华文楷体" panose="02010600040101010101" pitchFamily="2" charset="-122"/>
                        </a:rPr>
                        <a:t>mI</a:t>
                      </a:r>
                      <a:r>
                        <a:rPr lang="en-US" sz="1800" kern="100" dirty="0">
                          <a:effectLst/>
                          <a:latin typeface="华文楷体" panose="02010600040101010101" pitchFamily="2" charset="-122"/>
                          <a:ea typeface="华文楷体" panose="02010600040101010101" pitchFamily="2" charset="-122"/>
                        </a:rPr>
                        <a:t> CuSO4</a:t>
                      </a:r>
                      <a:r>
                        <a:rPr lang="zh-CN" altLang="zh-CN" sz="1800" kern="100" dirty="0">
                          <a:effectLst/>
                          <a:latin typeface="华文楷体" panose="02010600040101010101" pitchFamily="2" charset="-122"/>
                          <a:ea typeface="华文楷体" panose="02010600040101010101" pitchFamily="2" charset="-122"/>
                        </a:rPr>
                        <a:t>（</a:t>
                      </a:r>
                      <a:r>
                        <a:rPr lang="zh-CN" sz="1800" kern="100" dirty="0">
                          <a:effectLst/>
                          <a:latin typeface="华文楷体" panose="02010600040101010101" pitchFamily="2" charset="-122"/>
                          <a:ea typeface="华文楷体" panose="02010600040101010101" pitchFamily="2" charset="-122"/>
                        </a:rPr>
                        <a:t>乙液</a:t>
                      </a:r>
                      <a:r>
                        <a:rPr lang="zh-CN" altLang="zh-CN" sz="1800" kern="100" dirty="0">
                          <a:effectLst/>
                          <a:latin typeface="华文楷体" panose="02010600040101010101" pitchFamily="2" charset="-122"/>
                          <a:ea typeface="华文楷体" panose="02010600040101010101" pitchFamily="2" charset="-122"/>
                        </a:rPr>
                        <a:t>）</a:t>
                      </a:r>
                      <a:endParaRPr lang="zh-CN" sz="1800" kern="100" dirty="0">
                        <a:effectLst/>
                        <a:latin typeface="华文楷体" panose="02010600040101010101" pitchFamily="2" charset="-122"/>
                        <a:ea typeface="华文楷体" panose="02010600040101010101" pitchFamily="2" charset="-122"/>
                      </a:endParaRPr>
                    </a:p>
                  </a:txBody>
                  <a:tcPr marL="51435" marR="51435" marT="0" marB="0"/>
                </a:tc>
                <a:tc>
                  <a:txBody>
                    <a:bodyPr/>
                    <a:lstStyle/>
                    <a:p>
                      <a:pPr algn="just">
                        <a:spcAft>
                          <a:spcPts val="0"/>
                        </a:spcAft>
                      </a:pPr>
                      <a:r>
                        <a:rPr lang="zh-CN" sz="1800" kern="100" dirty="0">
                          <a:effectLst/>
                          <a:latin typeface="华文楷体" panose="02010600040101010101" pitchFamily="2" charset="-122"/>
                          <a:ea typeface="华文楷体" panose="02010600040101010101" pitchFamily="2" charset="-122"/>
                        </a:rPr>
                        <a:t>混合均匀后立即使用。</a:t>
                      </a:r>
                    </a:p>
                  </a:txBody>
                  <a:tcPr marL="51435" marR="51435" marT="0" marB="0"/>
                </a:tc>
                <a:tc>
                  <a:txBody>
                    <a:bodyPr/>
                    <a:lstStyle/>
                    <a:p>
                      <a:pPr algn="just">
                        <a:spcAft>
                          <a:spcPts val="0"/>
                        </a:spcAft>
                      </a:pPr>
                      <a:r>
                        <a:rPr lang="zh-CN" sz="1800" kern="100" dirty="0">
                          <a:effectLst/>
                          <a:latin typeface="华文楷体" panose="02010600040101010101" pitchFamily="2" charset="-122"/>
                          <a:ea typeface="华文楷体" panose="02010600040101010101" pitchFamily="2" charset="-122"/>
                        </a:rPr>
                        <a:t>斐林试剂是新配制的溶液，它在加热条件下与醛基反应，被还原成砖红色的沉淀，可用于鉴定可溶性还原糖的存在。</a:t>
                      </a:r>
                    </a:p>
                  </a:txBody>
                  <a:tcPr marL="51435" marR="51435" marT="0" marB="0"/>
                </a:tc>
                <a:tc>
                  <a:txBody>
                    <a:bodyPr/>
                    <a:lstStyle/>
                    <a:p>
                      <a:pPr algn="just">
                        <a:spcAft>
                          <a:spcPts val="0"/>
                        </a:spcAft>
                      </a:pPr>
                      <a:r>
                        <a:rPr lang="en-US" sz="1800" kern="100">
                          <a:effectLst/>
                          <a:latin typeface="华文楷体" panose="02010600040101010101" pitchFamily="2" charset="-122"/>
                          <a:ea typeface="华文楷体" panose="02010600040101010101" pitchFamily="2" charset="-122"/>
                        </a:rPr>
                        <a:t>50</a:t>
                      </a:r>
                      <a:r>
                        <a:rPr lang="zh-CN" sz="1800" kern="100">
                          <a:effectLst/>
                          <a:latin typeface="华文楷体" panose="02010600040101010101" pitchFamily="2" charset="-122"/>
                          <a:ea typeface="华文楷体" panose="02010600040101010101" pitchFamily="2" charset="-122"/>
                        </a:rPr>
                        <a:t>～</a:t>
                      </a:r>
                      <a:r>
                        <a:rPr lang="en-US" sz="1800" kern="100">
                          <a:effectLst/>
                          <a:latin typeface="华文楷体" panose="02010600040101010101" pitchFamily="2" charset="-122"/>
                          <a:ea typeface="华文楷体" panose="02010600040101010101" pitchFamily="2" charset="-122"/>
                        </a:rPr>
                        <a:t>65</a:t>
                      </a:r>
                      <a:r>
                        <a:rPr lang="zh-CN" sz="1800" kern="100">
                          <a:effectLst/>
                          <a:latin typeface="华文楷体" panose="02010600040101010101" pitchFamily="2" charset="-122"/>
                          <a:ea typeface="华文楷体" panose="02010600040101010101" pitchFamily="2" charset="-122"/>
                        </a:rPr>
                        <a:t>℃水浴加热</a:t>
                      </a:r>
                    </a:p>
                  </a:txBody>
                  <a:tcPr marL="51435" marR="51435" marT="0" marB="0"/>
                </a:tc>
                <a:extLst>
                  <a:ext uri="{0D108BD9-81ED-4DB2-BD59-A6C34878D82A}">
                    <a16:rowId xmlns:a16="http://schemas.microsoft.com/office/drawing/2014/main" val="2520549326"/>
                  </a:ext>
                </a:extLst>
              </a:tr>
              <a:tr h="2142143">
                <a:tc>
                  <a:txBody>
                    <a:bodyPr/>
                    <a:lstStyle/>
                    <a:p>
                      <a:pPr algn="ctr">
                        <a:spcAft>
                          <a:spcPts val="0"/>
                        </a:spcAft>
                      </a:pPr>
                      <a:r>
                        <a:rPr lang="zh-CN" sz="1800" i="0" kern="100" dirty="0">
                          <a:solidFill>
                            <a:srgbClr val="002060"/>
                          </a:solidFill>
                          <a:effectLst/>
                        </a:rPr>
                        <a:t>双缩脲试剂</a:t>
                      </a:r>
                      <a:endParaRPr lang="zh-CN" sz="1800" i="0"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just">
                        <a:spcAft>
                          <a:spcPts val="0"/>
                        </a:spcAft>
                      </a:pPr>
                      <a:r>
                        <a:rPr lang="zh-CN" sz="1800" kern="100" dirty="0">
                          <a:effectLst/>
                          <a:latin typeface="华文楷体" panose="02010600040101010101" pitchFamily="2" charset="-122"/>
                          <a:ea typeface="华文楷体" panose="02010600040101010101" pitchFamily="2" charset="-122"/>
                        </a:rPr>
                        <a:t>双缩脲试剂</a:t>
                      </a:r>
                      <a:r>
                        <a:rPr lang="en-US" sz="1800" kern="100" dirty="0">
                          <a:effectLst/>
                          <a:latin typeface="华文楷体" panose="02010600040101010101" pitchFamily="2" charset="-122"/>
                          <a:ea typeface="华文楷体" panose="02010600040101010101" pitchFamily="2" charset="-122"/>
                        </a:rPr>
                        <a:t>A</a:t>
                      </a:r>
                      <a:r>
                        <a:rPr lang="zh-CN" sz="1800" kern="100" dirty="0">
                          <a:effectLst/>
                          <a:latin typeface="华文楷体" panose="02010600040101010101" pitchFamily="2" charset="-122"/>
                          <a:ea typeface="华文楷体" panose="02010600040101010101" pitchFamily="2" charset="-122"/>
                        </a:rPr>
                        <a:t>是</a:t>
                      </a:r>
                      <a:r>
                        <a:rPr lang="en-US" sz="1800" kern="100" dirty="0">
                          <a:effectLst/>
                          <a:latin typeface="华文楷体" panose="02010600040101010101" pitchFamily="2" charset="-122"/>
                          <a:ea typeface="华文楷体" panose="02010600040101010101" pitchFamily="2" charset="-122"/>
                        </a:rPr>
                        <a:t>0.1 g/mL</a:t>
                      </a:r>
                      <a:r>
                        <a:rPr lang="zh-CN" sz="1800" kern="100" dirty="0">
                          <a:effectLst/>
                          <a:latin typeface="华文楷体" panose="02010600040101010101" pitchFamily="2" charset="-122"/>
                          <a:ea typeface="华文楷体" panose="02010600040101010101" pitchFamily="2" charset="-122"/>
                        </a:rPr>
                        <a:t>的</a:t>
                      </a:r>
                      <a:r>
                        <a:rPr lang="en-US" sz="1800" kern="100" dirty="0">
                          <a:effectLst/>
                          <a:latin typeface="华文楷体" panose="02010600040101010101" pitchFamily="2" charset="-122"/>
                          <a:ea typeface="华文楷体" panose="02010600040101010101" pitchFamily="2" charset="-122"/>
                        </a:rPr>
                        <a:t>NaOH</a:t>
                      </a:r>
                      <a:r>
                        <a:rPr lang="zh-CN" sz="1800" kern="100" dirty="0">
                          <a:effectLst/>
                          <a:latin typeface="华文楷体" panose="02010600040101010101" pitchFamily="2" charset="-122"/>
                          <a:ea typeface="华文楷体" panose="02010600040101010101" pitchFamily="2" charset="-122"/>
                        </a:rPr>
                        <a:t>溶液；双缩脲试剂</a:t>
                      </a:r>
                      <a:r>
                        <a:rPr lang="en-US" sz="1800" kern="100" dirty="0">
                          <a:effectLst/>
                          <a:latin typeface="华文楷体" panose="02010600040101010101" pitchFamily="2" charset="-122"/>
                          <a:ea typeface="华文楷体" panose="02010600040101010101" pitchFamily="2" charset="-122"/>
                        </a:rPr>
                        <a:t>B</a:t>
                      </a:r>
                      <a:r>
                        <a:rPr lang="zh-CN" sz="1800" kern="100" dirty="0">
                          <a:effectLst/>
                          <a:latin typeface="华文楷体" panose="02010600040101010101" pitchFamily="2" charset="-122"/>
                          <a:ea typeface="华文楷体" panose="02010600040101010101" pitchFamily="2" charset="-122"/>
                        </a:rPr>
                        <a:t>是</a:t>
                      </a:r>
                      <a:r>
                        <a:rPr lang="en-US" sz="1800" kern="100" dirty="0">
                          <a:effectLst/>
                          <a:latin typeface="华文楷体" panose="02010600040101010101" pitchFamily="2" charset="-122"/>
                          <a:ea typeface="华文楷体" panose="02010600040101010101" pitchFamily="2" charset="-122"/>
                        </a:rPr>
                        <a:t>0.01 g/mL</a:t>
                      </a:r>
                      <a:r>
                        <a:rPr lang="zh-CN" sz="1800" kern="100" dirty="0">
                          <a:effectLst/>
                          <a:latin typeface="华文楷体" panose="02010600040101010101" pitchFamily="2" charset="-122"/>
                          <a:ea typeface="华文楷体" panose="02010600040101010101" pitchFamily="2" charset="-122"/>
                        </a:rPr>
                        <a:t>的</a:t>
                      </a:r>
                      <a:r>
                        <a:rPr lang="en-US" sz="1800" kern="100" dirty="0">
                          <a:effectLst/>
                          <a:latin typeface="华文楷体" panose="02010600040101010101" pitchFamily="2" charset="-122"/>
                          <a:ea typeface="华文楷体" panose="02010600040101010101" pitchFamily="2" charset="-122"/>
                        </a:rPr>
                        <a:t>CuSO4</a:t>
                      </a:r>
                      <a:r>
                        <a:rPr lang="zh-CN" sz="1800" kern="100" dirty="0">
                          <a:effectLst/>
                          <a:latin typeface="华文楷体" panose="02010600040101010101" pitchFamily="2" charset="-122"/>
                          <a:ea typeface="华文楷体" panose="02010600040101010101" pitchFamily="2" charset="-122"/>
                        </a:rPr>
                        <a:t>溶液</a:t>
                      </a:r>
                    </a:p>
                  </a:txBody>
                  <a:tcPr marL="51435" marR="51435" marT="0" marB="0"/>
                </a:tc>
                <a:tc>
                  <a:txBody>
                    <a:bodyPr/>
                    <a:lstStyle/>
                    <a:p>
                      <a:pPr algn="just">
                        <a:spcAft>
                          <a:spcPts val="0"/>
                        </a:spcAft>
                      </a:pPr>
                      <a:r>
                        <a:rPr lang="zh-CN" sz="1800" kern="100" dirty="0">
                          <a:effectLst/>
                          <a:latin typeface="华文楷体" panose="02010600040101010101" pitchFamily="2" charset="-122"/>
                          <a:ea typeface="华文楷体" panose="02010600040101010101" pitchFamily="2" charset="-122"/>
                        </a:rPr>
                        <a:t>先在待测液中加入双缩脲试剂</a:t>
                      </a:r>
                      <a:r>
                        <a:rPr lang="en-US" sz="1800" kern="100" dirty="0">
                          <a:effectLst/>
                          <a:latin typeface="华文楷体" panose="02010600040101010101" pitchFamily="2" charset="-122"/>
                          <a:ea typeface="华文楷体" panose="02010600040101010101" pitchFamily="2" charset="-122"/>
                        </a:rPr>
                        <a:t>A 3mL</a:t>
                      </a:r>
                      <a:r>
                        <a:rPr lang="zh-CN" sz="1800" kern="100" dirty="0">
                          <a:effectLst/>
                          <a:latin typeface="华文楷体" panose="02010600040101010101" pitchFamily="2" charset="-122"/>
                          <a:ea typeface="华文楷体" panose="02010600040101010101" pitchFamily="2" charset="-122"/>
                        </a:rPr>
                        <a:t>，振荡均匀（营造碱性环境），再加入</a:t>
                      </a:r>
                      <a:r>
                        <a:rPr lang="en-US" sz="1800" kern="100" dirty="0">
                          <a:effectLst/>
                          <a:latin typeface="华文楷体" panose="02010600040101010101" pitchFamily="2" charset="-122"/>
                          <a:ea typeface="华文楷体" panose="02010600040101010101" pitchFamily="2" charset="-122"/>
                        </a:rPr>
                        <a:t>1</a:t>
                      </a:r>
                      <a:r>
                        <a:rPr lang="zh-CN" sz="1800" kern="100" dirty="0">
                          <a:effectLst/>
                          <a:latin typeface="华文楷体" panose="02010600040101010101" pitchFamily="2" charset="-122"/>
                          <a:ea typeface="华文楷体" panose="02010600040101010101" pitchFamily="2" charset="-122"/>
                        </a:rPr>
                        <a:t>～</a:t>
                      </a:r>
                      <a:r>
                        <a:rPr lang="en-US" sz="1800" kern="100" dirty="0">
                          <a:effectLst/>
                          <a:latin typeface="华文楷体" panose="02010600040101010101" pitchFamily="2" charset="-122"/>
                          <a:ea typeface="华文楷体" panose="02010600040101010101" pitchFamily="2" charset="-122"/>
                        </a:rPr>
                        <a:t>2</a:t>
                      </a:r>
                      <a:r>
                        <a:rPr lang="zh-CN" sz="1800" kern="100" dirty="0">
                          <a:effectLst/>
                          <a:latin typeface="华文楷体" panose="02010600040101010101" pitchFamily="2" charset="-122"/>
                          <a:ea typeface="华文楷体" panose="02010600040101010101" pitchFamily="2" charset="-122"/>
                        </a:rPr>
                        <a:t>滴双缩脲试剂</a:t>
                      </a:r>
                      <a:r>
                        <a:rPr lang="en-US" sz="1800" kern="100" dirty="0">
                          <a:effectLst/>
                          <a:latin typeface="华文楷体" panose="02010600040101010101" pitchFamily="2" charset="-122"/>
                          <a:ea typeface="华文楷体" panose="02010600040101010101" pitchFamily="2" charset="-122"/>
                        </a:rPr>
                        <a:t>B</a:t>
                      </a:r>
                      <a:r>
                        <a:rPr lang="zh-CN" sz="1800" kern="100" dirty="0">
                          <a:effectLst/>
                          <a:latin typeface="华文楷体" panose="02010600040101010101" pitchFamily="2" charset="-122"/>
                          <a:ea typeface="华文楷体" panose="02010600040101010101" pitchFamily="2" charset="-122"/>
                        </a:rPr>
                        <a:t>，振荡均匀。</a:t>
                      </a:r>
                    </a:p>
                  </a:txBody>
                  <a:tcPr marL="51435" marR="51435" marT="0" marB="0"/>
                </a:tc>
                <a:tc>
                  <a:txBody>
                    <a:bodyPr/>
                    <a:lstStyle/>
                    <a:p>
                      <a:pPr algn="just">
                        <a:spcAft>
                          <a:spcPts val="0"/>
                        </a:spcAft>
                      </a:pPr>
                      <a:r>
                        <a:rPr lang="zh-CN" sz="1800" kern="100" dirty="0">
                          <a:effectLst/>
                          <a:latin typeface="华文楷体" panose="02010600040101010101" pitchFamily="2" charset="-122"/>
                          <a:ea typeface="华文楷体" panose="02010600040101010101" pitchFamily="2" charset="-122"/>
                        </a:rPr>
                        <a:t>双缩脲反应实质是在碱性环境下的与双缩脲试剂发生的紫色反应。而蛋白质分子中含有很多与双缩脲结构相似的肽键，所以蛋白质都能与双缩脲试剂发生颜色反应。</a:t>
                      </a:r>
                    </a:p>
                  </a:txBody>
                  <a:tcPr marL="51435" marR="51435" marT="0" marB="0"/>
                </a:tc>
                <a:tc>
                  <a:txBody>
                    <a:bodyPr/>
                    <a:lstStyle/>
                    <a:p>
                      <a:pPr algn="just">
                        <a:spcAft>
                          <a:spcPts val="0"/>
                        </a:spcAft>
                      </a:pPr>
                      <a:r>
                        <a:rPr lang="zh-CN" altLang="en-US" sz="1800" kern="100" dirty="0">
                          <a:effectLst/>
                          <a:latin typeface="华文楷体" panose="02010600040101010101" pitchFamily="2" charset="-122"/>
                          <a:ea typeface="华文楷体" panose="02010600040101010101" pitchFamily="2" charset="-122"/>
                        </a:rPr>
                        <a:t>常温</a:t>
                      </a:r>
                      <a:endParaRPr lang="zh-CN" sz="1800" kern="100" dirty="0">
                        <a:effectLst/>
                        <a:latin typeface="华文楷体" panose="02010600040101010101" pitchFamily="2" charset="-122"/>
                        <a:ea typeface="华文楷体" panose="02010600040101010101" pitchFamily="2" charset="-122"/>
                      </a:endParaRPr>
                    </a:p>
                  </a:txBody>
                  <a:tcPr marL="51435" marR="51435" marT="0" marB="0"/>
                </a:tc>
                <a:extLst>
                  <a:ext uri="{0D108BD9-81ED-4DB2-BD59-A6C34878D82A}">
                    <a16:rowId xmlns:a16="http://schemas.microsoft.com/office/drawing/2014/main" val="1585224368"/>
                  </a:ext>
                </a:extLst>
              </a:tr>
            </a:tbl>
          </a:graphicData>
        </a:graphic>
      </p:graphicFrame>
      <p:sp>
        <p:nvSpPr>
          <p:cNvPr id="5" name="矩形 4">
            <a:extLst>
              <a:ext uri="{FF2B5EF4-FFF2-40B4-BE49-F238E27FC236}">
                <a16:creationId xmlns:a16="http://schemas.microsoft.com/office/drawing/2014/main" id="{11062AE5-6271-4700-93CE-1BBC98F3DC07}"/>
              </a:ext>
            </a:extLst>
          </p:cNvPr>
          <p:cNvSpPr/>
          <p:nvPr/>
        </p:nvSpPr>
        <p:spPr>
          <a:xfrm>
            <a:off x="1686139" y="173292"/>
            <a:ext cx="1524776" cy="461665"/>
          </a:xfrm>
          <a:prstGeom prst="rect">
            <a:avLst/>
          </a:prstGeom>
        </p:spPr>
        <p:txBody>
          <a:bodyPr wrap="none">
            <a:spAutoFit/>
          </a:bodyPr>
          <a:lstStyle/>
          <a:p>
            <a:pPr algn="just"/>
            <a:r>
              <a:rPr lang="zh-CN" altLang="zh-CN" sz="2400" b="1" kern="100" dirty="0">
                <a:solidFill>
                  <a:srgbClr val="002060"/>
                </a:solidFill>
                <a:latin typeface="Times New Roman" panose="02020603050405020304" pitchFamily="18" charset="0"/>
                <a:ea typeface="宋体" panose="02010600030101010101" pitchFamily="2" charset="-122"/>
              </a:rPr>
              <a:t>试剂</a:t>
            </a:r>
            <a:r>
              <a:rPr lang="zh-CN" altLang="en-US" sz="2400" b="1" kern="100" dirty="0">
                <a:solidFill>
                  <a:srgbClr val="002060"/>
                </a:solidFill>
                <a:latin typeface="Times New Roman" panose="02020603050405020304" pitchFamily="18" charset="0"/>
                <a:ea typeface="宋体" panose="02010600030101010101" pitchFamily="2" charset="-122"/>
              </a:rPr>
              <a:t>区别</a:t>
            </a:r>
            <a:r>
              <a:rPr lang="en-US" altLang="zh-CN" sz="2400" b="1" kern="100" dirty="0">
                <a:solidFill>
                  <a:srgbClr val="002060"/>
                </a:solidFill>
                <a:latin typeface="Times New Roman" panose="02020603050405020304" pitchFamily="18" charset="0"/>
                <a:ea typeface="宋体" panose="02010600030101010101" pitchFamily="2" charset="-122"/>
              </a:rPr>
              <a:t>:</a:t>
            </a:r>
            <a:endParaRPr lang="zh-CN" altLang="zh-CN" sz="2400" b="1" kern="100" dirty="0">
              <a:solidFill>
                <a:srgbClr val="002060"/>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1155132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a:extLst>
              <a:ext uri="{FF2B5EF4-FFF2-40B4-BE49-F238E27FC236}">
                <a16:creationId xmlns:a16="http://schemas.microsoft.com/office/drawing/2014/main" id="{BC0BF984-DAD8-43DA-B5E3-A64DD13EE248}"/>
              </a:ext>
            </a:extLst>
          </p:cNvPr>
          <p:cNvGraphicFramePr>
            <a:graphicFrameLocks noGrp="1"/>
          </p:cNvGraphicFramePr>
          <p:nvPr>
            <p:ph idx="1"/>
            <p:extLst>
              <p:ext uri="{D42A27DB-BD31-4B8C-83A1-F6EECF244321}">
                <p14:modId xmlns:p14="http://schemas.microsoft.com/office/powerpoint/2010/main" val="122409185"/>
              </p:ext>
            </p:extLst>
          </p:nvPr>
        </p:nvGraphicFramePr>
        <p:xfrm>
          <a:off x="373380" y="1287294"/>
          <a:ext cx="8534400" cy="3360906"/>
        </p:xfrm>
        <a:graphic>
          <a:graphicData uri="http://schemas.openxmlformats.org/drawingml/2006/table">
            <a:tbl>
              <a:tblPr firstRow="1" firstCol="1" bandRow="1">
                <a:tableStyleId>{5C22544A-7EE6-4342-B048-85BDC9FD1C3A}</a:tableStyleId>
              </a:tblPr>
              <a:tblGrid>
                <a:gridCol w="993812">
                  <a:extLst>
                    <a:ext uri="{9D8B030D-6E8A-4147-A177-3AD203B41FA5}">
                      <a16:colId xmlns:a16="http://schemas.microsoft.com/office/drawing/2014/main" val="2003526361"/>
                    </a:ext>
                  </a:extLst>
                </a:gridCol>
                <a:gridCol w="5183320">
                  <a:extLst>
                    <a:ext uri="{9D8B030D-6E8A-4147-A177-3AD203B41FA5}">
                      <a16:colId xmlns:a16="http://schemas.microsoft.com/office/drawing/2014/main" val="4236705698"/>
                    </a:ext>
                  </a:extLst>
                </a:gridCol>
                <a:gridCol w="2357268">
                  <a:extLst>
                    <a:ext uri="{9D8B030D-6E8A-4147-A177-3AD203B41FA5}">
                      <a16:colId xmlns:a16="http://schemas.microsoft.com/office/drawing/2014/main" val="247482805"/>
                    </a:ext>
                  </a:extLst>
                </a:gridCol>
              </a:tblGrid>
              <a:tr h="561495">
                <a:tc>
                  <a:txBody>
                    <a:bodyPr/>
                    <a:lstStyle/>
                    <a:p>
                      <a:pPr algn="ctr">
                        <a:spcAft>
                          <a:spcPts val="0"/>
                        </a:spcAft>
                      </a:pPr>
                      <a:endParaRPr lang="zh-CN" sz="2000" b="0" kern="100" dirty="0">
                        <a:solidFill>
                          <a:schemeClr val="tx1"/>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zh-CN" sz="2000" b="1" kern="100" dirty="0">
                          <a:solidFill>
                            <a:schemeClr val="tx1"/>
                          </a:solidFill>
                          <a:effectLst/>
                        </a:rPr>
                        <a:t>定量检测实验</a:t>
                      </a:r>
                      <a:endParaRPr lang="zh-CN" altLang="zh-CN" sz="2000" b="1" kern="100" dirty="0">
                        <a:solidFill>
                          <a:schemeClr val="tx1"/>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ctr">
                        <a:spcAft>
                          <a:spcPts val="0"/>
                        </a:spcAft>
                      </a:pPr>
                      <a:r>
                        <a:rPr lang="zh-CN" sz="2000" b="1" kern="100" dirty="0">
                          <a:solidFill>
                            <a:schemeClr val="tx1"/>
                          </a:solidFill>
                          <a:effectLst/>
                        </a:rPr>
                        <a:t>检测方法</a:t>
                      </a:r>
                      <a:endParaRPr lang="zh-CN" sz="2000" b="1" kern="100" dirty="0">
                        <a:solidFill>
                          <a:schemeClr val="tx1"/>
                        </a:solidFill>
                        <a:effectLst/>
                        <a:latin typeface="Times New Roman" panose="02020603050405020304" pitchFamily="18" charset="0"/>
                        <a:ea typeface="宋体" panose="02010600030101010101" pitchFamily="2" charset="-122"/>
                      </a:endParaRPr>
                    </a:p>
                  </a:txBody>
                  <a:tcPr marL="51435" marR="51435" marT="0" marB="0" anchor="ctr"/>
                </a:tc>
                <a:extLst>
                  <a:ext uri="{0D108BD9-81ED-4DB2-BD59-A6C34878D82A}">
                    <a16:rowId xmlns:a16="http://schemas.microsoft.com/office/drawing/2014/main" val="4183416736"/>
                  </a:ext>
                </a:extLst>
              </a:tr>
              <a:tr h="673794">
                <a:tc>
                  <a:txBody>
                    <a:bodyPr/>
                    <a:lstStyle/>
                    <a:p>
                      <a:pPr algn="just">
                        <a:spcAft>
                          <a:spcPts val="0"/>
                        </a:spcAft>
                      </a:pPr>
                      <a:r>
                        <a:rPr lang="zh-CN" altLang="zh-CN" sz="2000" b="1" kern="100" dirty="0">
                          <a:solidFill>
                            <a:srgbClr val="002060"/>
                          </a:solidFill>
                          <a:effectLst/>
                        </a:rPr>
                        <a:t>实验</a:t>
                      </a:r>
                      <a:r>
                        <a:rPr lang="en-US" altLang="zh-CN" sz="2000" b="1" kern="100" dirty="0">
                          <a:solidFill>
                            <a:srgbClr val="002060"/>
                          </a:solidFill>
                          <a:effectLst/>
                        </a:rPr>
                        <a:t>1</a:t>
                      </a:r>
                      <a:endParaRPr lang="zh-CN" sz="2000" b="1"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zh-CN" altLang="zh-CN" sz="2000" b="0" kern="100" dirty="0">
                          <a:solidFill>
                            <a:srgbClr val="002060"/>
                          </a:solidFill>
                          <a:effectLst/>
                        </a:rPr>
                        <a:t>发酵过程中亚硝酸盐含量的测定</a:t>
                      </a:r>
                      <a:r>
                        <a:rPr lang="zh-CN" altLang="en-US" sz="2000" dirty="0"/>
                        <a:t>（人教版 选修一 </a:t>
                      </a:r>
                      <a:r>
                        <a:rPr lang="en-US" altLang="zh-CN" sz="2000" kern="1200" dirty="0">
                          <a:solidFill>
                            <a:schemeClr val="dk1"/>
                          </a:solidFill>
                          <a:effectLst/>
                          <a:latin typeface="+mn-lt"/>
                          <a:ea typeface="+mn-ea"/>
                          <a:cs typeface="+mn-cs"/>
                        </a:rPr>
                        <a:t>P9</a:t>
                      </a:r>
                      <a:r>
                        <a:rPr lang="zh-CN" altLang="en-US" sz="2000" dirty="0"/>
                        <a:t>）</a:t>
                      </a:r>
                      <a:endParaRPr lang="zh-CN" altLang="zh-CN" sz="2000" b="0"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just">
                        <a:spcAft>
                          <a:spcPts val="0"/>
                        </a:spcAft>
                      </a:pPr>
                      <a:r>
                        <a:rPr lang="zh-CN" sz="2000" b="0" kern="100" dirty="0">
                          <a:solidFill>
                            <a:srgbClr val="C00000"/>
                          </a:solidFill>
                          <a:effectLst/>
                        </a:rPr>
                        <a:t>比色法</a:t>
                      </a:r>
                      <a:endParaRPr lang="zh-CN" sz="2000" b="0" kern="100" dirty="0">
                        <a:solidFill>
                          <a:srgbClr val="C00000"/>
                        </a:solidFill>
                        <a:effectLst/>
                        <a:latin typeface="Times New Roman" panose="02020603050405020304" pitchFamily="18" charset="0"/>
                        <a:ea typeface="宋体" panose="02010600030101010101" pitchFamily="2" charset="-122"/>
                      </a:endParaRPr>
                    </a:p>
                  </a:txBody>
                  <a:tcPr marL="51435" marR="51435" marT="0" marB="0" anchor="ctr"/>
                </a:tc>
                <a:extLst>
                  <a:ext uri="{0D108BD9-81ED-4DB2-BD59-A6C34878D82A}">
                    <a16:rowId xmlns:a16="http://schemas.microsoft.com/office/drawing/2014/main" val="3930785866"/>
                  </a:ext>
                </a:extLst>
              </a:tr>
              <a:tr h="673794">
                <a:tc>
                  <a:txBody>
                    <a:bodyPr/>
                    <a:lstStyle/>
                    <a:p>
                      <a:pPr algn="just">
                        <a:spcAft>
                          <a:spcPts val="0"/>
                        </a:spcAft>
                      </a:pPr>
                      <a:r>
                        <a:rPr lang="zh-CN" altLang="zh-CN" sz="2000" b="1" kern="100" dirty="0">
                          <a:solidFill>
                            <a:srgbClr val="002060"/>
                          </a:solidFill>
                          <a:effectLst/>
                        </a:rPr>
                        <a:t>实验</a:t>
                      </a:r>
                      <a:r>
                        <a:rPr lang="en-US" altLang="zh-CN" sz="2000" b="1" kern="100" dirty="0">
                          <a:solidFill>
                            <a:srgbClr val="002060"/>
                          </a:solidFill>
                          <a:effectLst/>
                        </a:rPr>
                        <a:t>2</a:t>
                      </a:r>
                      <a:endParaRPr lang="zh-CN" sz="2000" b="1"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zh-CN" altLang="zh-CN" sz="2000" b="0" kern="100" dirty="0">
                          <a:solidFill>
                            <a:srgbClr val="002060"/>
                          </a:solidFill>
                          <a:effectLst/>
                        </a:rPr>
                        <a:t>探究生物体维持</a:t>
                      </a:r>
                      <a:r>
                        <a:rPr lang="en-US" altLang="zh-CN" sz="2000" b="0" kern="100" dirty="0">
                          <a:solidFill>
                            <a:srgbClr val="002060"/>
                          </a:solidFill>
                          <a:effectLst/>
                        </a:rPr>
                        <a:t>pH</a:t>
                      </a:r>
                      <a:r>
                        <a:rPr lang="zh-CN" altLang="zh-CN" sz="2000" b="0" kern="100" dirty="0">
                          <a:solidFill>
                            <a:srgbClr val="002060"/>
                          </a:solidFill>
                          <a:effectLst/>
                        </a:rPr>
                        <a:t>稳定的机制</a:t>
                      </a:r>
                      <a:r>
                        <a:rPr lang="zh-CN" altLang="en-US" sz="2000" dirty="0"/>
                        <a:t>（人教版 必修三 </a:t>
                      </a:r>
                      <a:r>
                        <a:rPr lang="en-US" altLang="zh-CN" sz="2000" kern="1200" dirty="0">
                          <a:solidFill>
                            <a:schemeClr val="dk1"/>
                          </a:solidFill>
                          <a:effectLst/>
                          <a:latin typeface="+mn-lt"/>
                          <a:ea typeface="+mn-ea"/>
                          <a:cs typeface="+mn-cs"/>
                        </a:rPr>
                        <a:t>P9</a:t>
                      </a:r>
                      <a:r>
                        <a:rPr lang="zh-CN" altLang="en-US" sz="2000" dirty="0"/>
                        <a:t>）</a:t>
                      </a:r>
                      <a:endParaRPr lang="zh-CN" altLang="zh-CN" sz="2000" b="0"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just">
                        <a:spcAft>
                          <a:spcPts val="0"/>
                        </a:spcAft>
                      </a:pPr>
                      <a:r>
                        <a:rPr lang="zh-CN" sz="2000" b="0" kern="100" dirty="0">
                          <a:solidFill>
                            <a:srgbClr val="C00000"/>
                          </a:solidFill>
                          <a:effectLst/>
                        </a:rPr>
                        <a:t>传感器测定</a:t>
                      </a:r>
                      <a:r>
                        <a:rPr lang="en-US" sz="2000" b="0" kern="100" dirty="0">
                          <a:solidFill>
                            <a:srgbClr val="C00000"/>
                          </a:solidFill>
                          <a:effectLst/>
                        </a:rPr>
                        <a:t>PH</a:t>
                      </a:r>
                      <a:r>
                        <a:rPr lang="zh-CN" sz="2000" b="0" kern="100" dirty="0">
                          <a:solidFill>
                            <a:srgbClr val="C00000"/>
                          </a:solidFill>
                          <a:effectLst/>
                        </a:rPr>
                        <a:t>变化</a:t>
                      </a:r>
                      <a:endParaRPr lang="zh-CN" sz="2000" b="0" kern="100" dirty="0">
                        <a:solidFill>
                          <a:srgbClr val="C00000"/>
                        </a:solidFill>
                        <a:effectLst/>
                        <a:latin typeface="Times New Roman" panose="02020603050405020304" pitchFamily="18" charset="0"/>
                        <a:ea typeface="宋体" panose="02010600030101010101" pitchFamily="2" charset="-122"/>
                      </a:endParaRPr>
                    </a:p>
                  </a:txBody>
                  <a:tcPr marL="51435" marR="51435" marT="0" marB="0" anchor="ctr"/>
                </a:tc>
                <a:extLst>
                  <a:ext uri="{0D108BD9-81ED-4DB2-BD59-A6C34878D82A}">
                    <a16:rowId xmlns:a16="http://schemas.microsoft.com/office/drawing/2014/main" val="2444832043"/>
                  </a:ext>
                </a:extLst>
              </a:tr>
              <a:tr h="673794">
                <a:tc>
                  <a:txBody>
                    <a:bodyPr/>
                    <a:lstStyle/>
                    <a:p>
                      <a:pPr algn="just">
                        <a:spcAft>
                          <a:spcPts val="0"/>
                        </a:spcAft>
                      </a:pPr>
                      <a:r>
                        <a:rPr lang="zh-CN" altLang="zh-CN" sz="2000" b="1" kern="100" dirty="0">
                          <a:solidFill>
                            <a:srgbClr val="002060"/>
                          </a:solidFill>
                          <a:effectLst/>
                        </a:rPr>
                        <a:t>实验</a:t>
                      </a:r>
                      <a:r>
                        <a:rPr lang="en-US" altLang="zh-CN" sz="2000" b="1" kern="100" dirty="0">
                          <a:solidFill>
                            <a:srgbClr val="002060"/>
                          </a:solidFill>
                          <a:effectLst/>
                        </a:rPr>
                        <a:t>3</a:t>
                      </a:r>
                      <a:endParaRPr lang="zh-CN" sz="2000" b="1"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zh-CN" altLang="zh-CN" sz="2000" b="0" kern="100" dirty="0">
                          <a:solidFill>
                            <a:srgbClr val="002060"/>
                          </a:solidFill>
                          <a:effectLst/>
                        </a:rPr>
                        <a:t>探究培养液中酵母菌种群数量的变化</a:t>
                      </a:r>
                      <a:r>
                        <a:rPr lang="zh-CN" altLang="en-US" sz="2000" dirty="0"/>
                        <a:t>（人教版 必修三 </a:t>
                      </a:r>
                      <a:r>
                        <a:rPr lang="en-US" altLang="zh-CN" sz="2000" kern="1200" dirty="0">
                          <a:solidFill>
                            <a:schemeClr val="dk1"/>
                          </a:solidFill>
                          <a:effectLst/>
                          <a:latin typeface="+mn-lt"/>
                          <a:ea typeface="+mn-ea"/>
                          <a:cs typeface="+mn-cs"/>
                        </a:rPr>
                        <a:t>P68</a:t>
                      </a:r>
                      <a:r>
                        <a:rPr lang="zh-CN" altLang="en-US" sz="2000" dirty="0"/>
                        <a:t>）</a:t>
                      </a:r>
                      <a:endParaRPr lang="zh-CN" altLang="zh-CN" sz="2000" b="0"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just">
                        <a:spcAft>
                          <a:spcPts val="0"/>
                        </a:spcAft>
                      </a:pPr>
                      <a:r>
                        <a:rPr lang="zh-CN" altLang="en-US" sz="2000" b="0" kern="100" dirty="0">
                          <a:solidFill>
                            <a:srgbClr val="C00000"/>
                          </a:solidFill>
                          <a:effectLst/>
                        </a:rPr>
                        <a:t>用</a:t>
                      </a:r>
                      <a:r>
                        <a:rPr lang="zh-CN" sz="2000" b="0" kern="100" dirty="0">
                          <a:solidFill>
                            <a:srgbClr val="C00000"/>
                          </a:solidFill>
                          <a:effectLst/>
                        </a:rPr>
                        <a:t>血球计数板统计</a:t>
                      </a:r>
                      <a:endParaRPr lang="zh-CN" sz="2000" b="0" kern="100" dirty="0">
                        <a:solidFill>
                          <a:srgbClr val="C00000"/>
                        </a:solidFill>
                        <a:effectLst/>
                        <a:latin typeface="Times New Roman" panose="02020603050405020304" pitchFamily="18" charset="0"/>
                        <a:ea typeface="宋体" panose="02010600030101010101" pitchFamily="2" charset="-122"/>
                      </a:endParaRPr>
                    </a:p>
                  </a:txBody>
                  <a:tcPr marL="51435" marR="51435" marT="0" marB="0" anchor="ctr"/>
                </a:tc>
                <a:extLst>
                  <a:ext uri="{0D108BD9-81ED-4DB2-BD59-A6C34878D82A}">
                    <a16:rowId xmlns:a16="http://schemas.microsoft.com/office/drawing/2014/main" val="1360012898"/>
                  </a:ext>
                </a:extLst>
              </a:tr>
              <a:tr h="778029">
                <a:tc>
                  <a:txBody>
                    <a:bodyPr/>
                    <a:lstStyle/>
                    <a:p>
                      <a:pPr algn="just">
                        <a:lnSpc>
                          <a:spcPct val="150000"/>
                        </a:lnSpc>
                        <a:spcAft>
                          <a:spcPts val="0"/>
                        </a:spcAft>
                      </a:pPr>
                      <a:r>
                        <a:rPr lang="zh-CN" altLang="zh-CN" sz="2000" b="1" kern="100" dirty="0">
                          <a:solidFill>
                            <a:srgbClr val="002060"/>
                          </a:solidFill>
                          <a:effectLst/>
                        </a:rPr>
                        <a:t>实验</a:t>
                      </a:r>
                      <a:r>
                        <a:rPr lang="en-US" altLang="zh-CN" sz="2000" b="1" kern="100" dirty="0">
                          <a:solidFill>
                            <a:srgbClr val="002060"/>
                          </a:solidFill>
                          <a:effectLst/>
                        </a:rPr>
                        <a:t>4</a:t>
                      </a:r>
                      <a:endParaRPr lang="zh-CN" sz="2000" b="1"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zh-CN" altLang="zh-CN" sz="2000" b="0" kern="100" dirty="0">
                          <a:solidFill>
                            <a:srgbClr val="002060"/>
                          </a:solidFill>
                          <a:effectLst/>
                        </a:rPr>
                        <a:t>土壤中分解尿素的细菌的分离与计数</a:t>
                      </a:r>
                      <a:r>
                        <a:rPr lang="zh-CN" altLang="en-US" sz="2000" dirty="0"/>
                        <a:t>（人教版 选修一 </a:t>
                      </a:r>
                      <a:r>
                        <a:rPr lang="en-US" altLang="zh-CN" sz="2000" kern="1200">
                          <a:solidFill>
                            <a:schemeClr val="dk1"/>
                          </a:solidFill>
                          <a:effectLst/>
                          <a:latin typeface="+mn-lt"/>
                          <a:ea typeface="+mn-ea"/>
                          <a:cs typeface="+mn-cs"/>
                        </a:rPr>
                        <a:t>P21</a:t>
                      </a:r>
                      <a:r>
                        <a:rPr lang="zh-CN" altLang="en-US" sz="2000"/>
                        <a:t>）</a:t>
                      </a:r>
                      <a:endParaRPr lang="zh-CN" altLang="zh-CN" sz="2000" b="0"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just">
                        <a:spcAft>
                          <a:spcPts val="0"/>
                        </a:spcAft>
                      </a:pPr>
                      <a:r>
                        <a:rPr lang="zh-CN" sz="2000" b="0" kern="100" dirty="0">
                          <a:solidFill>
                            <a:srgbClr val="C00000"/>
                          </a:solidFill>
                          <a:effectLst/>
                        </a:rPr>
                        <a:t>稀释涂布平板法</a:t>
                      </a:r>
                      <a:endParaRPr lang="zh-CN" sz="2000" b="0" kern="100" dirty="0">
                        <a:solidFill>
                          <a:srgbClr val="C00000"/>
                        </a:solidFill>
                        <a:effectLst/>
                        <a:latin typeface="Times New Roman" panose="02020603050405020304" pitchFamily="18" charset="0"/>
                        <a:ea typeface="宋体" panose="02010600030101010101" pitchFamily="2" charset="-122"/>
                      </a:endParaRPr>
                    </a:p>
                  </a:txBody>
                  <a:tcPr marL="51435" marR="51435" marT="0" marB="0" anchor="ctr"/>
                </a:tc>
                <a:extLst>
                  <a:ext uri="{0D108BD9-81ED-4DB2-BD59-A6C34878D82A}">
                    <a16:rowId xmlns:a16="http://schemas.microsoft.com/office/drawing/2014/main" val="1976752078"/>
                  </a:ext>
                </a:extLst>
              </a:tr>
            </a:tbl>
          </a:graphicData>
        </a:graphic>
      </p:graphicFrame>
      <p:sp>
        <p:nvSpPr>
          <p:cNvPr id="4" name="矩形 3">
            <a:extLst>
              <a:ext uri="{FF2B5EF4-FFF2-40B4-BE49-F238E27FC236}">
                <a16:creationId xmlns:a16="http://schemas.microsoft.com/office/drawing/2014/main" id="{B10827EE-6734-4B0F-B2A0-EF1D0725823E}"/>
              </a:ext>
            </a:extLst>
          </p:cNvPr>
          <p:cNvSpPr/>
          <p:nvPr/>
        </p:nvSpPr>
        <p:spPr>
          <a:xfrm>
            <a:off x="2096676" y="146703"/>
            <a:ext cx="2646878" cy="584775"/>
          </a:xfrm>
          <a:prstGeom prst="rect">
            <a:avLst/>
          </a:prstGeom>
        </p:spPr>
        <p:txBody>
          <a:bodyPr wrap="none">
            <a:spAutoFit/>
          </a:bodyPr>
          <a:lstStyle/>
          <a:p>
            <a:r>
              <a:rPr lang="zh-CN" altLang="en-US" sz="3200" b="1" dirty="0">
                <a:solidFill>
                  <a:srgbClr val="0070C0"/>
                </a:solidFill>
              </a:rPr>
              <a:t>二</a:t>
            </a:r>
            <a:r>
              <a:rPr lang="zh-CN" altLang="zh-CN" sz="3200" b="1" dirty="0">
                <a:solidFill>
                  <a:srgbClr val="0070C0"/>
                </a:solidFill>
              </a:rPr>
              <a:t>、定量检测</a:t>
            </a:r>
            <a:endParaRPr lang="zh-CN" altLang="en-US" sz="3200" dirty="0">
              <a:solidFill>
                <a:srgbClr val="0070C0"/>
              </a:solidFill>
            </a:endParaRPr>
          </a:p>
        </p:txBody>
      </p:sp>
      <p:sp>
        <p:nvSpPr>
          <p:cNvPr id="6" name="Rectangle 1">
            <a:extLst>
              <a:ext uri="{FF2B5EF4-FFF2-40B4-BE49-F238E27FC236}">
                <a16:creationId xmlns:a16="http://schemas.microsoft.com/office/drawing/2014/main" id="{9A510F74-100A-4C05-9948-DFA55DCF349D}"/>
              </a:ext>
            </a:extLst>
          </p:cNvPr>
          <p:cNvSpPr>
            <a:spLocks noChangeArrowheads="1"/>
          </p:cNvSpPr>
          <p:nvPr/>
        </p:nvSpPr>
        <p:spPr bwMode="auto">
          <a:xfrm>
            <a:off x="1979712" y="790095"/>
            <a:ext cx="3851054"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a:spcBef>
                <a:spcPct val="0"/>
              </a:spcBef>
              <a:spcAft>
                <a:spcPct val="0"/>
              </a:spcAft>
            </a:pPr>
            <a:r>
              <a:rPr lang="zh-CN" altLang="zh-CN" sz="2400" b="1" dirty="0">
                <a:solidFill>
                  <a:srgbClr val="FF0000"/>
                </a:solidFill>
                <a:latin typeface="+mn-ea"/>
                <a:ea typeface="+mn-ea"/>
                <a:cs typeface="Times New Roman" panose="02020603050405020304" pitchFamily="18" charset="0"/>
              </a:rPr>
              <a:t>（一）定量检测实验的方法</a:t>
            </a:r>
            <a:endParaRPr lang="zh-CN" altLang="zh-CN" sz="2400" dirty="0">
              <a:solidFill>
                <a:srgbClr val="FF0000"/>
              </a:solidFill>
              <a:latin typeface="+mn-ea"/>
              <a:ea typeface="+mn-ea"/>
            </a:endParaRPr>
          </a:p>
        </p:txBody>
      </p:sp>
    </p:spTree>
    <p:extLst>
      <p:ext uri="{BB962C8B-B14F-4D97-AF65-F5344CB8AC3E}">
        <p14:creationId xmlns:p14="http://schemas.microsoft.com/office/powerpoint/2010/main" val="3492142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BB03E6C-5ED7-4F6D-B729-6E9770448A0E}"/>
              </a:ext>
            </a:extLst>
          </p:cNvPr>
          <p:cNvSpPr>
            <a:spLocks noGrp="1"/>
          </p:cNvSpPr>
          <p:nvPr>
            <p:ph idx="1"/>
          </p:nvPr>
        </p:nvSpPr>
        <p:spPr>
          <a:xfrm>
            <a:off x="556260" y="714192"/>
            <a:ext cx="8229600" cy="4238808"/>
          </a:xfrm>
        </p:spPr>
        <p:txBody>
          <a:bodyPr>
            <a:noAutofit/>
          </a:bodyPr>
          <a:lstStyle/>
          <a:p>
            <a:pPr marL="0" indent="0">
              <a:buNone/>
            </a:pPr>
            <a:r>
              <a:rPr lang="zh-CN" altLang="zh-CN" sz="2400" b="1" kern="100" dirty="0">
                <a:solidFill>
                  <a:srgbClr val="002060"/>
                </a:solidFill>
              </a:rPr>
              <a:t>实验</a:t>
            </a:r>
            <a:r>
              <a:rPr lang="en-US" altLang="zh-CN" sz="2400" b="1" kern="100" dirty="0">
                <a:solidFill>
                  <a:srgbClr val="002060"/>
                </a:solidFill>
              </a:rPr>
              <a:t>1:</a:t>
            </a:r>
            <a:r>
              <a:rPr lang="zh-CN" altLang="zh-CN" sz="2400" b="1" dirty="0">
                <a:solidFill>
                  <a:srgbClr val="002060"/>
                </a:solidFill>
              </a:rPr>
              <a:t>发酵过程中亚硝酸盐含量的测定</a:t>
            </a:r>
          </a:p>
          <a:p>
            <a:pPr marL="0" indent="0">
              <a:buNone/>
            </a:pPr>
            <a:r>
              <a:rPr lang="en-US" altLang="zh-CN" sz="2400" dirty="0"/>
              <a:t>1</a:t>
            </a:r>
            <a:r>
              <a:rPr lang="zh-CN" altLang="zh-CN" sz="2400" dirty="0"/>
              <a:t>、方法：</a:t>
            </a:r>
            <a:r>
              <a:rPr lang="zh-CN" altLang="zh-CN" sz="2400" b="1" dirty="0">
                <a:solidFill>
                  <a:srgbClr val="C00000"/>
                </a:solidFill>
                <a:latin typeface="华文楷体" panose="02010600040101010101" pitchFamily="2" charset="-122"/>
                <a:ea typeface="华文楷体" panose="02010600040101010101" pitchFamily="2" charset="-122"/>
              </a:rPr>
              <a:t>比色法</a:t>
            </a:r>
            <a:r>
              <a:rPr lang="zh-CN" altLang="zh-CN" sz="2400" dirty="0">
                <a:latin typeface="华文楷体" panose="02010600040101010101" pitchFamily="2" charset="-122"/>
                <a:ea typeface="华文楷体" panose="02010600040101010101" pitchFamily="2" charset="-122"/>
              </a:rPr>
              <a:t>（将显色样品与已知浓度的</a:t>
            </a:r>
            <a:r>
              <a:rPr lang="zh-CN" altLang="zh-CN" sz="2400" b="1" dirty="0">
                <a:solidFill>
                  <a:srgbClr val="C00000"/>
                </a:solidFill>
                <a:latin typeface="华文楷体" panose="02010600040101010101" pitchFamily="2" charset="-122"/>
                <a:ea typeface="华文楷体" panose="02010600040101010101" pitchFamily="2" charset="-122"/>
              </a:rPr>
              <a:t>标准显色液</a:t>
            </a:r>
            <a:r>
              <a:rPr lang="zh-CN" altLang="zh-CN" sz="2400" dirty="0">
                <a:latin typeface="华文楷体" panose="02010600040101010101" pitchFamily="2" charset="-122"/>
                <a:ea typeface="华文楷体" panose="02010600040101010101" pitchFamily="2" charset="-122"/>
              </a:rPr>
              <a:t>进行</a:t>
            </a:r>
            <a:r>
              <a:rPr lang="zh-CN" altLang="zh-CN" sz="2400" b="1" dirty="0">
                <a:solidFill>
                  <a:srgbClr val="C00000"/>
                </a:solidFill>
                <a:latin typeface="华文楷体" panose="02010600040101010101" pitchFamily="2" charset="-122"/>
                <a:ea typeface="华文楷体" panose="02010600040101010101" pitchFamily="2" charset="-122"/>
              </a:rPr>
              <a:t>目测</a:t>
            </a:r>
            <a:r>
              <a:rPr lang="zh-CN" altLang="zh-CN" sz="2400" dirty="0">
                <a:latin typeface="华文楷体" panose="02010600040101010101" pitchFamily="2" charset="-122"/>
                <a:ea typeface="华文楷体" panose="02010600040101010101" pitchFamily="2" charset="-122"/>
              </a:rPr>
              <a:t>比较，估算含量）</a:t>
            </a:r>
          </a:p>
          <a:p>
            <a:pPr marL="0" indent="0">
              <a:buNone/>
            </a:pPr>
            <a:r>
              <a:rPr lang="en-US" altLang="zh-CN" sz="2400" dirty="0"/>
              <a:t>2</a:t>
            </a:r>
            <a:r>
              <a:rPr lang="zh-CN" altLang="zh-CN" sz="2400" dirty="0"/>
              <a:t>、原理：</a:t>
            </a:r>
            <a:endParaRPr lang="en-US" altLang="zh-CN" sz="2400" dirty="0"/>
          </a:p>
          <a:p>
            <a:pPr marL="0" indent="0">
              <a:buNone/>
            </a:pPr>
            <a:endParaRPr lang="en-US" altLang="zh-CN" sz="2400" dirty="0"/>
          </a:p>
          <a:p>
            <a:pPr marL="0" indent="0">
              <a:buNone/>
            </a:pPr>
            <a:r>
              <a:rPr lang="en-US" altLang="zh-CN" sz="2400" dirty="0"/>
              <a:t>3</a:t>
            </a:r>
            <a:r>
              <a:rPr lang="zh-CN" altLang="zh-CN" sz="2400" dirty="0"/>
              <a:t>、计算公式：</a:t>
            </a:r>
            <a:r>
              <a:rPr lang="zh-CN" altLang="en-US" sz="2400" dirty="0"/>
              <a:t>　　</a:t>
            </a:r>
            <a:endParaRPr lang="en-US" altLang="zh-CN" sz="2400" dirty="0"/>
          </a:p>
          <a:p>
            <a:pPr marL="0" indent="0">
              <a:buNone/>
            </a:pPr>
            <a:r>
              <a:rPr lang="zh-CN" altLang="zh-CN" sz="2400" dirty="0">
                <a:latin typeface="华文楷体" panose="02010600040101010101" pitchFamily="2" charset="-122"/>
                <a:ea typeface="华文楷体" panose="02010600040101010101" pitchFamily="2" charset="-122"/>
              </a:rPr>
              <a:t>样品中</a:t>
            </a:r>
            <a:r>
              <a:rPr lang="en-US" altLang="zh-CN" sz="2400" dirty="0">
                <a:latin typeface="华文楷体" panose="02010600040101010101" pitchFamily="2" charset="-122"/>
                <a:ea typeface="华文楷体" panose="02010600040101010101" pitchFamily="2" charset="-122"/>
              </a:rPr>
              <a:t>NO</a:t>
            </a:r>
            <a:r>
              <a:rPr lang="en-US" altLang="zh-CN" sz="2400" baseline="-25000" dirty="0">
                <a:latin typeface="华文楷体" panose="02010600040101010101" pitchFamily="2" charset="-122"/>
                <a:ea typeface="华文楷体" panose="02010600040101010101" pitchFamily="2" charset="-122"/>
              </a:rPr>
              <a:t>2</a:t>
            </a:r>
            <a:r>
              <a:rPr lang="en-US" altLang="zh-CN" sz="2400" baseline="300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 </a:t>
            </a:r>
            <a:r>
              <a:rPr lang="zh-CN" altLang="zh-CN" sz="2400" dirty="0">
                <a:latin typeface="华文楷体" panose="02010600040101010101" pitchFamily="2" charset="-122"/>
                <a:ea typeface="华文楷体" panose="02010600040101010101" pitchFamily="2" charset="-122"/>
              </a:rPr>
              <a:t>含量（</a:t>
            </a:r>
            <a:r>
              <a:rPr lang="en-US" altLang="zh-CN" sz="2400" dirty="0">
                <a:latin typeface="华文楷体" panose="02010600040101010101" pitchFamily="2" charset="-122"/>
                <a:ea typeface="华文楷体" panose="02010600040101010101" pitchFamily="2" charset="-122"/>
              </a:rPr>
              <a:t>mg</a:t>
            </a: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a:t>
            </a:r>
            <a:r>
              <a:rPr lang="zh-CN" altLang="zh-CN" sz="2400" dirty="0">
                <a:latin typeface="华文楷体" panose="02010600040101010101" pitchFamily="2" charset="-122"/>
                <a:ea typeface="华文楷体" panose="02010600040101010101" pitchFamily="2" charset="-122"/>
              </a:rPr>
              <a:t>取样量（</a:t>
            </a:r>
            <a:r>
              <a:rPr lang="en-US" altLang="zh-CN" sz="2400" dirty="0">
                <a:latin typeface="华文楷体" panose="02010600040101010101" pitchFamily="2" charset="-122"/>
                <a:ea typeface="华文楷体" panose="02010600040101010101" pitchFamily="2" charset="-122"/>
              </a:rPr>
              <a:t>40ml</a:t>
            </a:r>
            <a:r>
              <a:rPr lang="zh-CN" altLang="zh-CN" sz="2400" dirty="0">
                <a:latin typeface="华文楷体" panose="02010600040101010101" pitchFamily="2" charset="-122"/>
                <a:ea typeface="华文楷体" panose="02010600040101010101" pitchFamily="2" charset="-122"/>
              </a:rPr>
              <a:t>滤液的质量，</a:t>
            </a:r>
            <a:r>
              <a:rPr lang="en-US" altLang="zh-CN" sz="2400" dirty="0">
                <a:latin typeface="华文楷体" panose="02010600040101010101" pitchFamily="2" charset="-122"/>
                <a:ea typeface="华文楷体" panose="02010600040101010101" pitchFamily="2" charset="-122"/>
              </a:rPr>
              <a:t>kg</a:t>
            </a:r>
            <a:r>
              <a:rPr lang="zh-CN" altLang="zh-CN" sz="2400" dirty="0">
                <a:latin typeface="华文楷体" panose="02010600040101010101" pitchFamily="2" charset="-122"/>
                <a:ea typeface="华文楷体" panose="02010600040101010101" pitchFamily="2" charset="-122"/>
              </a:rPr>
              <a:t>）</a:t>
            </a:r>
            <a:endParaRPr lang="zh-CN" altLang="en-US" sz="2400" dirty="0">
              <a:latin typeface="华文楷体" panose="02010600040101010101" pitchFamily="2" charset="-122"/>
              <a:ea typeface="华文楷体" panose="02010600040101010101" pitchFamily="2" charset="-122"/>
            </a:endParaRPr>
          </a:p>
        </p:txBody>
      </p:sp>
      <p:pic>
        <p:nvPicPr>
          <p:cNvPr id="19" name="图片 18">
            <a:extLst>
              <a:ext uri="{FF2B5EF4-FFF2-40B4-BE49-F238E27FC236}">
                <a16:creationId xmlns:a16="http://schemas.microsoft.com/office/drawing/2014/main" id="{0F4F7A45-C401-4811-ABB1-2A9B7A77F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700" y="2889498"/>
            <a:ext cx="8504105" cy="691902"/>
          </a:xfrm>
          <a:prstGeom prst="rect">
            <a:avLst/>
          </a:prstGeom>
        </p:spPr>
      </p:pic>
      <p:sp>
        <p:nvSpPr>
          <p:cNvPr id="2" name="矩形 1">
            <a:extLst>
              <a:ext uri="{FF2B5EF4-FFF2-40B4-BE49-F238E27FC236}">
                <a16:creationId xmlns:a16="http://schemas.microsoft.com/office/drawing/2014/main" id="{FCBB70DD-AF44-40BA-98A1-64E909B15646}"/>
              </a:ext>
            </a:extLst>
          </p:cNvPr>
          <p:cNvSpPr/>
          <p:nvPr/>
        </p:nvSpPr>
        <p:spPr>
          <a:xfrm>
            <a:off x="1791004" y="252527"/>
            <a:ext cx="5753498" cy="461665"/>
          </a:xfrm>
          <a:prstGeom prst="rect">
            <a:avLst/>
          </a:prstGeom>
        </p:spPr>
        <p:txBody>
          <a:bodyPr wrap="none">
            <a:spAutoFit/>
          </a:bodyPr>
          <a:lstStyle/>
          <a:p>
            <a:pPr algn="just"/>
            <a:r>
              <a:rPr lang="zh-CN" altLang="zh-CN" sz="2400" b="1" kern="100" dirty="0">
                <a:solidFill>
                  <a:srgbClr val="FF0000"/>
                </a:solidFill>
                <a:latin typeface="+mn-ea"/>
                <a:ea typeface="+mn-ea"/>
              </a:rPr>
              <a:t>（二）实验原理、方法步骤、计算公式等</a:t>
            </a:r>
            <a:endParaRPr lang="zh-CN" altLang="zh-CN" sz="2400" kern="100" dirty="0">
              <a:solidFill>
                <a:srgbClr val="FF0000"/>
              </a:solidFill>
              <a:latin typeface="+mn-ea"/>
              <a:ea typeface="+mn-ea"/>
            </a:endParaRPr>
          </a:p>
        </p:txBody>
      </p:sp>
    </p:spTree>
    <p:extLst>
      <p:ext uri="{BB962C8B-B14F-4D97-AF65-F5344CB8AC3E}">
        <p14:creationId xmlns:p14="http://schemas.microsoft.com/office/powerpoint/2010/main" val="574608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F229B00-026F-4227-9200-BA44D3A148CE}"/>
              </a:ext>
            </a:extLst>
          </p:cNvPr>
          <p:cNvSpPr>
            <a:spLocks noGrp="1"/>
          </p:cNvSpPr>
          <p:nvPr>
            <p:ph idx="1"/>
          </p:nvPr>
        </p:nvSpPr>
        <p:spPr>
          <a:xfrm>
            <a:off x="640080" y="357504"/>
            <a:ext cx="8100060" cy="4557396"/>
          </a:xfrm>
        </p:spPr>
        <p:txBody>
          <a:bodyPr>
            <a:noAutofit/>
          </a:bodyPr>
          <a:lstStyle/>
          <a:p>
            <a:pPr marL="0" indent="0">
              <a:buNone/>
            </a:pPr>
            <a:r>
              <a:rPr lang="zh-CN" altLang="zh-CN" sz="2400" b="1" kern="100" dirty="0">
                <a:solidFill>
                  <a:srgbClr val="002060"/>
                </a:solidFill>
              </a:rPr>
              <a:t>实验</a:t>
            </a:r>
            <a:r>
              <a:rPr lang="en-US" altLang="zh-CN" sz="2400" b="1" kern="100" dirty="0">
                <a:solidFill>
                  <a:srgbClr val="002060"/>
                </a:solidFill>
              </a:rPr>
              <a:t>2:</a:t>
            </a:r>
            <a:r>
              <a:rPr lang="zh-CN" altLang="zh-CN" sz="2400" b="1" dirty="0">
                <a:solidFill>
                  <a:srgbClr val="002060"/>
                </a:solidFill>
              </a:rPr>
              <a:t>探究生物体维持</a:t>
            </a:r>
            <a:r>
              <a:rPr lang="en-US" altLang="zh-CN" sz="2400" b="1" dirty="0">
                <a:solidFill>
                  <a:srgbClr val="002060"/>
                </a:solidFill>
              </a:rPr>
              <a:t>pH</a:t>
            </a:r>
            <a:r>
              <a:rPr lang="zh-CN" altLang="zh-CN" sz="2400" b="1" dirty="0">
                <a:solidFill>
                  <a:srgbClr val="002060"/>
                </a:solidFill>
              </a:rPr>
              <a:t>稳定的机制</a:t>
            </a:r>
            <a:endParaRPr lang="zh-CN" altLang="zh-CN" sz="2400" dirty="0">
              <a:solidFill>
                <a:srgbClr val="002060"/>
              </a:solidFill>
            </a:endParaRPr>
          </a:p>
          <a:p>
            <a:pPr marL="0" indent="0">
              <a:buNone/>
            </a:pPr>
            <a:r>
              <a:rPr lang="en-US" altLang="zh-CN" sz="2400" dirty="0"/>
              <a:t>1</a:t>
            </a:r>
            <a:r>
              <a:rPr lang="zh-CN" altLang="zh-CN" sz="2400" dirty="0"/>
              <a:t>、方法</a:t>
            </a:r>
            <a:r>
              <a:rPr lang="en-US" altLang="zh-CN" sz="2400" dirty="0"/>
              <a:t>:</a:t>
            </a:r>
          </a:p>
          <a:p>
            <a:pPr marL="0" indent="0">
              <a:buNone/>
            </a:pPr>
            <a:r>
              <a:rPr lang="en-US" altLang="zh-CN" sz="2400" dirty="0"/>
              <a:t>      </a:t>
            </a:r>
            <a:r>
              <a:rPr lang="zh-CN" altLang="zh-CN" sz="2400" dirty="0">
                <a:latin typeface="华文楷体" panose="02010600040101010101" pitchFamily="2" charset="-122"/>
                <a:ea typeface="华文楷体" panose="02010600040101010101" pitchFamily="2" charset="-122"/>
              </a:rPr>
              <a:t>用</a:t>
            </a:r>
            <a:r>
              <a:rPr lang="zh-CN" altLang="zh-CN" sz="2400" b="1" dirty="0">
                <a:solidFill>
                  <a:srgbClr val="C00000"/>
                </a:solidFill>
                <a:latin typeface="华文楷体" panose="02010600040101010101" pitchFamily="2" charset="-122"/>
                <a:ea typeface="华文楷体" panose="02010600040101010101" pitchFamily="2" charset="-122"/>
              </a:rPr>
              <a:t>传感器</a:t>
            </a:r>
            <a:r>
              <a:rPr lang="zh-CN" altLang="zh-CN" sz="2400" dirty="0">
                <a:latin typeface="华文楷体" panose="02010600040101010101" pitchFamily="2" charset="-122"/>
                <a:ea typeface="华文楷体" panose="02010600040101010101" pitchFamily="2" charset="-122"/>
              </a:rPr>
              <a:t>测定不同物质在酸碱环境下</a:t>
            </a:r>
            <a:r>
              <a:rPr lang="en-US" altLang="zh-CN" sz="2400" dirty="0">
                <a:latin typeface="华文楷体" panose="02010600040101010101" pitchFamily="2" charset="-122"/>
                <a:ea typeface="华文楷体" panose="02010600040101010101" pitchFamily="2" charset="-122"/>
              </a:rPr>
              <a:t>PH</a:t>
            </a:r>
            <a:r>
              <a:rPr lang="zh-CN" altLang="zh-CN" sz="2400" dirty="0">
                <a:latin typeface="华文楷体" panose="02010600040101010101" pitchFamily="2" charset="-122"/>
                <a:ea typeface="华文楷体" panose="02010600040101010101" pitchFamily="2" charset="-122"/>
              </a:rPr>
              <a:t>变化规律，判断生物体是如何维持</a:t>
            </a:r>
            <a:r>
              <a:rPr lang="en-US" altLang="zh-CN" sz="2400" dirty="0">
                <a:latin typeface="华文楷体" panose="02010600040101010101" pitchFamily="2" charset="-122"/>
                <a:ea typeface="华文楷体" panose="02010600040101010101" pitchFamily="2" charset="-122"/>
              </a:rPr>
              <a:t>pH</a:t>
            </a:r>
            <a:r>
              <a:rPr lang="zh-CN" altLang="zh-CN" sz="2400" dirty="0">
                <a:latin typeface="华文楷体" panose="02010600040101010101" pitchFamily="2" charset="-122"/>
                <a:ea typeface="华文楷体" panose="02010600040101010101" pitchFamily="2" charset="-122"/>
              </a:rPr>
              <a:t>稳定的。</a:t>
            </a:r>
          </a:p>
          <a:p>
            <a:pPr marL="0" indent="0">
              <a:buNone/>
            </a:pPr>
            <a:r>
              <a:rPr lang="en-US" altLang="zh-CN" sz="2400" dirty="0"/>
              <a:t>2</a:t>
            </a:r>
            <a:r>
              <a:rPr lang="zh-CN" altLang="zh-CN" sz="2400" dirty="0"/>
              <a:t>、实验原理：</a:t>
            </a:r>
            <a:endParaRPr lang="en-US" altLang="zh-CN" sz="2400" dirty="0"/>
          </a:p>
          <a:p>
            <a:pPr marL="0" indent="0">
              <a:buNone/>
            </a:pPr>
            <a:r>
              <a:rPr lang="en-US" altLang="zh-CN" sz="2400" dirty="0"/>
              <a:t>       </a:t>
            </a:r>
            <a:r>
              <a:rPr lang="zh-CN" altLang="zh-CN" sz="2400" b="1" dirty="0">
                <a:solidFill>
                  <a:srgbClr val="C00000"/>
                </a:solidFill>
                <a:latin typeface="华文楷体" panose="02010600040101010101" pitchFamily="2" charset="-122"/>
                <a:ea typeface="华文楷体" panose="02010600040101010101" pitchFamily="2" charset="-122"/>
              </a:rPr>
              <a:t>缓冲物质</a:t>
            </a:r>
            <a:r>
              <a:rPr lang="zh-CN" altLang="zh-CN" sz="2400" dirty="0">
                <a:latin typeface="华文楷体" panose="02010600040101010101" pitchFamily="2" charset="-122"/>
                <a:ea typeface="华文楷体" panose="02010600040101010101" pitchFamily="2" charset="-122"/>
              </a:rPr>
              <a:t>一般由一种弱酸和相应的盐，或者一种弱碱和相应的盐组成，如：</a:t>
            </a:r>
            <a:r>
              <a:rPr lang="en-US" altLang="zh-CN" sz="2400" dirty="0">
                <a:latin typeface="华文楷体" panose="02010600040101010101" pitchFamily="2" charset="-122"/>
                <a:ea typeface="华文楷体" panose="02010600040101010101" pitchFamily="2" charset="-122"/>
              </a:rPr>
              <a:t>NaHCO</a:t>
            </a:r>
            <a:r>
              <a:rPr lang="en-US" altLang="zh-CN" sz="2400" baseline="-25000" dirty="0">
                <a:latin typeface="华文楷体" panose="02010600040101010101" pitchFamily="2" charset="-122"/>
                <a:ea typeface="华文楷体" panose="02010600040101010101" pitchFamily="2" charset="-122"/>
              </a:rPr>
              <a:t>3</a:t>
            </a: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H</a:t>
            </a:r>
            <a:r>
              <a:rPr lang="en-US" altLang="zh-CN" sz="2400" baseline="-25000" dirty="0">
                <a:latin typeface="华文楷体" panose="02010600040101010101" pitchFamily="2" charset="-122"/>
                <a:ea typeface="华文楷体" panose="02010600040101010101" pitchFamily="2" charset="-122"/>
              </a:rPr>
              <a:t>2</a:t>
            </a:r>
            <a:r>
              <a:rPr lang="en-US" altLang="zh-CN" sz="2400" dirty="0">
                <a:latin typeface="华文楷体" panose="02010600040101010101" pitchFamily="2" charset="-122"/>
                <a:ea typeface="华文楷体" panose="02010600040101010101" pitchFamily="2" charset="-122"/>
              </a:rPr>
              <a:t>CO</a:t>
            </a:r>
            <a:r>
              <a:rPr lang="en-US" altLang="zh-CN" sz="2400" baseline="-25000" dirty="0">
                <a:latin typeface="华文楷体" panose="02010600040101010101" pitchFamily="2" charset="-122"/>
                <a:ea typeface="华文楷体" panose="02010600040101010101" pitchFamily="2" charset="-122"/>
              </a:rPr>
              <a:t>3</a:t>
            </a: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Na</a:t>
            </a:r>
            <a:r>
              <a:rPr lang="en-US" altLang="zh-CN" sz="2400" baseline="-25000" dirty="0">
                <a:latin typeface="华文楷体" panose="02010600040101010101" pitchFamily="2" charset="-122"/>
                <a:ea typeface="华文楷体" panose="02010600040101010101" pitchFamily="2" charset="-122"/>
              </a:rPr>
              <a:t>2</a:t>
            </a:r>
            <a:r>
              <a:rPr lang="en-US" altLang="zh-CN" sz="2400" dirty="0">
                <a:latin typeface="华文楷体" panose="02010600040101010101" pitchFamily="2" charset="-122"/>
                <a:ea typeface="华文楷体" panose="02010600040101010101" pitchFamily="2" charset="-122"/>
              </a:rPr>
              <a:t>HPO</a:t>
            </a:r>
            <a:r>
              <a:rPr lang="en-US" altLang="zh-CN" sz="2400" baseline="-25000" dirty="0">
                <a:latin typeface="华文楷体" panose="02010600040101010101" pitchFamily="2" charset="-122"/>
                <a:ea typeface="华文楷体" panose="02010600040101010101" pitchFamily="2" charset="-122"/>
              </a:rPr>
              <a:t>4</a:t>
            </a: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NaH</a:t>
            </a:r>
            <a:r>
              <a:rPr lang="en-US" altLang="zh-CN" sz="2400" baseline="-25000" dirty="0">
                <a:latin typeface="华文楷体" panose="02010600040101010101" pitchFamily="2" charset="-122"/>
                <a:ea typeface="华文楷体" panose="02010600040101010101" pitchFamily="2" charset="-122"/>
              </a:rPr>
              <a:t>2</a:t>
            </a:r>
            <a:r>
              <a:rPr lang="en-US" altLang="zh-CN" sz="2400" dirty="0">
                <a:latin typeface="华文楷体" panose="02010600040101010101" pitchFamily="2" charset="-122"/>
                <a:ea typeface="华文楷体" panose="02010600040101010101" pitchFamily="2" charset="-122"/>
              </a:rPr>
              <a:t>PO</a:t>
            </a:r>
            <a:r>
              <a:rPr lang="en-US" altLang="zh-CN" sz="2400" baseline="-25000" dirty="0">
                <a:latin typeface="华文楷体" panose="02010600040101010101" pitchFamily="2" charset="-122"/>
                <a:ea typeface="华文楷体" panose="02010600040101010101" pitchFamily="2" charset="-122"/>
              </a:rPr>
              <a:t>4</a:t>
            </a:r>
            <a:r>
              <a:rPr lang="zh-CN" altLang="zh-CN" sz="2400" dirty="0">
                <a:latin typeface="华文楷体" panose="02010600040101010101" pitchFamily="2" charset="-122"/>
                <a:ea typeface="华文楷体" panose="02010600040101010101" pitchFamily="2" charset="-122"/>
              </a:rPr>
              <a:t>。缓冲液对加入酸性或碱性物质起缓冲作用。</a:t>
            </a:r>
          </a:p>
          <a:p>
            <a:pPr marL="0" indent="0">
              <a:buNone/>
            </a:pPr>
            <a:endParaRPr lang="zh-CN" altLang="en-US" sz="2400" dirty="0"/>
          </a:p>
        </p:txBody>
      </p:sp>
    </p:spTree>
    <p:extLst>
      <p:ext uri="{BB962C8B-B14F-4D97-AF65-F5344CB8AC3E}">
        <p14:creationId xmlns:p14="http://schemas.microsoft.com/office/powerpoint/2010/main" val="3866159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1DD99EA-D413-4E7F-987D-88F3B87B1D46}"/>
              </a:ext>
            </a:extLst>
          </p:cNvPr>
          <p:cNvSpPr>
            <a:spLocks noGrp="1"/>
          </p:cNvSpPr>
          <p:nvPr>
            <p:ph idx="1"/>
          </p:nvPr>
        </p:nvSpPr>
        <p:spPr>
          <a:xfrm>
            <a:off x="611072" y="427096"/>
            <a:ext cx="7995046" cy="740877"/>
          </a:xfrm>
        </p:spPr>
        <p:txBody>
          <a:bodyPr>
            <a:noAutofit/>
          </a:bodyPr>
          <a:lstStyle/>
          <a:p>
            <a:pPr marL="0" indent="0">
              <a:buNone/>
            </a:pPr>
            <a:r>
              <a:rPr lang="en-US" altLang="zh-CN" sz="2400" dirty="0"/>
              <a:t>3</a:t>
            </a:r>
            <a:r>
              <a:rPr lang="zh-CN" altLang="zh-CN" sz="2400" dirty="0"/>
              <a:t>、实验记录</a:t>
            </a:r>
            <a:endParaRPr lang="en-US" altLang="zh-CN" sz="2400" dirty="0"/>
          </a:p>
          <a:p>
            <a:pPr marL="0" indent="0">
              <a:buNone/>
            </a:pPr>
            <a:endParaRPr lang="zh-CN" altLang="zh-CN" sz="2400" dirty="0"/>
          </a:p>
          <a:p>
            <a:endParaRPr lang="zh-CN" altLang="en-US" sz="2400" dirty="0"/>
          </a:p>
        </p:txBody>
      </p:sp>
      <p:graphicFrame>
        <p:nvGraphicFramePr>
          <p:cNvPr id="4" name="表格 3">
            <a:extLst>
              <a:ext uri="{FF2B5EF4-FFF2-40B4-BE49-F238E27FC236}">
                <a16:creationId xmlns:a16="http://schemas.microsoft.com/office/drawing/2014/main" id="{269F0084-DF86-4F91-BDE6-B1A8183DBCB1}"/>
              </a:ext>
            </a:extLst>
          </p:cNvPr>
          <p:cNvGraphicFramePr>
            <a:graphicFrameLocks noGrp="1"/>
          </p:cNvGraphicFramePr>
          <p:nvPr>
            <p:extLst>
              <p:ext uri="{D42A27DB-BD31-4B8C-83A1-F6EECF244321}">
                <p14:modId xmlns:p14="http://schemas.microsoft.com/office/powerpoint/2010/main" val="1691648087"/>
              </p:ext>
            </p:extLst>
          </p:nvPr>
        </p:nvGraphicFramePr>
        <p:xfrm>
          <a:off x="461682" y="1313114"/>
          <a:ext cx="8406332" cy="2898272"/>
        </p:xfrm>
        <a:graphic>
          <a:graphicData uri="http://schemas.openxmlformats.org/drawingml/2006/table">
            <a:tbl>
              <a:tblPr firstRow="1" firstCol="1" lastRow="1" lastCol="1" bandRow="1" bandCol="1">
                <a:tableStyleId>{5C22544A-7EE6-4342-B048-85BDC9FD1C3A}</a:tableStyleId>
              </a:tblPr>
              <a:tblGrid>
                <a:gridCol w="2420470">
                  <a:extLst>
                    <a:ext uri="{9D8B030D-6E8A-4147-A177-3AD203B41FA5}">
                      <a16:colId xmlns:a16="http://schemas.microsoft.com/office/drawing/2014/main" val="1187326854"/>
                    </a:ext>
                  </a:extLst>
                </a:gridCol>
                <a:gridCol w="760720">
                  <a:extLst>
                    <a:ext uri="{9D8B030D-6E8A-4147-A177-3AD203B41FA5}">
                      <a16:colId xmlns:a16="http://schemas.microsoft.com/office/drawing/2014/main" val="3362421299"/>
                    </a:ext>
                  </a:extLst>
                </a:gridCol>
                <a:gridCol w="737667">
                  <a:extLst>
                    <a:ext uri="{9D8B030D-6E8A-4147-A177-3AD203B41FA5}">
                      <a16:colId xmlns:a16="http://schemas.microsoft.com/office/drawing/2014/main" val="627600315"/>
                    </a:ext>
                  </a:extLst>
                </a:gridCol>
                <a:gridCol w="899032">
                  <a:extLst>
                    <a:ext uri="{9D8B030D-6E8A-4147-A177-3AD203B41FA5}">
                      <a16:colId xmlns:a16="http://schemas.microsoft.com/office/drawing/2014/main" val="1978327038"/>
                    </a:ext>
                  </a:extLst>
                </a:gridCol>
                <a:gridCol w="766732">
                  <a:extLst>
                    <a:ext uri="{9D8B030D-6E8A-4147-A177-3AD203B41FA5}">
                      <a16:colId xmlns:a16="http://schemas.microsoft.com/office/drawing/2014/main" val="4122739040"/>
                    </a:ext>
                  </a:extLst>
                </a:gridCol>
                <a:gridCol w="938567">
                  <a:extLst>
                    <a:ext uri="{9D8B030D-6E8A-4147-A177-3AD203B41FA5}">
                      <a16:colId xmlns:a16="http://schemas.microsoft.com/office/drawing/2014/main" val="900177726"/>
                    </a:ext>
                  </a:extLst>
                </a:gridCol>
                <a:gridCol w="941572">
                  <a:extLst>
                    <a:ext uri="{9D8B030D-6E8A-4147-A177-3AD203B41FA5}">
                      <a16:colId xmlns:a16="http://schemas.microsoft.com/office/drawing/2014/main" val="3225776251"/>
                    </a:ext>
                  </a:extLst>
                </a:gridCol>
                <a:gridCol w="941572">
                  <a:extLst>
                    <a:ext uri="{9D8B030D-6E8A-4147-A177-3AD203B41FA5}">
                      <a16:colId xmlns:a16="http://schemas.microsoft.com/office/drawing/2014/main" val="3708555017"/>
                    </a:ext>
                  </a:extLst>
                </a:gridCol>
              </a:tblGrid>
              <a:tr h="449361">
                <a:tc rowSpan="2">
                  <a:txBody>
                    <a:bodyPr/>
                    <a:lstStyle/>
                    <a:p>
                      <a:pPr algn="just">
                        <a:spcAft>
                          <a:spcPts val="0"/>
                        </a:spcAft>
                      </a:pPr>
                      <a:r>
                        <a:rPr lang="zh-CN" sz="2400" b="0" kern="100" dirty="0">
                          <a:solidFill>
                            <a:srgbClr val="002060"/>
                          </a:solidFill>
                          <a:effectLst/>
                        </a:rPr>
                        <a:t>本组加入的是（</a:t>
                      </a:r>
                      <a:r>
                        <a:rPr lang="en-US" sz="2400" b="0" kern="0" dirty="0">
                          <a:solidFill>
                            <a:srgbClr val="002060"/>
                          </a:solidFill>
                          <a:effectLst/>
                        </a:rPr>
                        <a:t>HCl</a:t>
                      </a:r>
                      <a:r>
                        <a:rPr lang="zh-CN" sz="2400" b="0" kern="0" dirty="0">
                          <a:solidFill>
                            <a:srgbClr val="002060"/>
                          </a:solidFill>
                          <a:effectLst/>
                        </a:rPr>
                        <a:t>／</a:t>
                      </a:r>
                      <a:r>
                        <a:rPr lang="en-US" sz="2400" b="0" kern="0" dirty="0">
                          <a:solidFill>
                            <a:srgbClr val="002060"/>
                          </a:solidFill>
                          <a:effectLst/>
                        </a:rPr>
                        <a:t>NaOH</a:t>
                      </a:r>
                      <a:r>
                        <a:rPr lang="zh-CN" sz="2400" b="0" kern="100" dirty="0">
                          <a:solidFill>
                            <a:srgbClr val="002060"/>
                          </a:solidFill>
                          <a:effectLst/>
                        </a:rPr>
                        <a:t>）</a:t>
                      </a:r>
                      <a:endParaRPr lang="zh-CN" sz="2400" b="0"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tc>
                <a:tc gridSpan="7">
                  <a:txBody>
                    <a:bodyPr/>
                    <a:lstStyle/>
                    <a:p>
                      <a:pPr indent="1200150" algn="just">
                        <a:spcAft>
                          <a:spcPts val="0"/>
                        </a:spcAft>
                      </a:pPr>
                      <a:r>
                        <a:rPr lang="zh-CN" sz="2400" b="0" kern="100" dirty="0">
                          <a:solidFill>
                            <a:srgbClr val="002060"/>
                          </a:solidFill>
                          <a:effectLst/>
                        </a:rPr>
                        <a:t>加入不同数量液滴后的</a:t>
                      </a:r>
                      <a:r>
                        <a:rPr lang="en-US" sz="2400" b="0" kern="100" dirty="0">
                          <a:solidFill>
                            <a:srgbClr val="002060"/>
                          </a:solidFill>
                          <a:effectLst/>
                        </a:rPr>
                        <a:t>pH</a:t>
                      </a:r>
                      <a:endParaRPr lang="zh-CN" sz="2400" b="0"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21109496"/>
                  </a:ext>
                </a:extLst>
              </a:tr>
              <a:tr h="511315">
                <a:tc vMerge="1">
                  <a:txBody>
                    <a:bodyPr/>
                    <a:lstStyle/>
                    <a:p>
                      <a:endParaRPr lang="zh-CN" altLang="en-US"/>
                    </a:p>
                  </a:txBody>
                  <a:tcPr/>
                </a:tc>
                <a:tc>
                  <a:txBody>
                    <a:bodyPr/>
                    <a:lstStyle/>
                    <a:p>
                      <a:pPr algn="ctr">
                        <a:spcAft>
                          <a:spcPts val="0"/>
                        </a:spcAft>
                      </a:pPr>
                      <a:r>
                        <a:rPr lang="en-US" sz="2400" b="0" kern="100" dirty="0">
                          <a:solidFill>
                            <a:srgbClr val="002060"/>
                          </a:solidFill>
                          <a:effectLst/>
                        </a:rPr>
                        <a:t>0</a:t>
                      </a:r>
                      <a:r>
                        <a:rPr lang="zh-CN" sz="2400" b="0" kern="100" dirty="0">
                          <a:solidFill>
                            <a:srgbClr val="002060"/>
                          </a:solidFill>
                          <a:effectLst/>
                        </a:rPr>
                        <a:t>滴</a:t>
                      </a:r>
                      <a:endParaRPr lang="zh-CN" sz="2400" b="0"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solidFill>
                            <a:srgbClr val="002060"/>
                          </a:solidFill>
                          <a:effectLst/>
                        </a:rPr>
                        <a:t>5</a:t>
                      </a:r>
                      <a:r>
                        <a:rPr lang="zh-CN" sz="2400" b="0" kern="100" dirty="0">
                          <a:solidFill>
                            <a:srgbClr val="002060"/>
                          </a:solidFill>
                          <a:effectLst/>
                        </a:rPr>
                        <a:t>滴</a:t>
                      </a:r>
                      <a:endParaRPr lang="zh-CN" sz="2400" b="0"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solidFill>
                            <a:srgbClr val="002060"/>
                          </a:solidFill>
                          <a:effectLst/>
                        </a:rPr>
                        <a:t>10</a:t>
                      </a:r>
                      <a:r>
                        <a:rPr lang="zh-CN" sz="2400" b="0" kern="100" dirty="0">
                          <a:solidFill>
                            <a:srgbClr val="002060"/>
                          </a:solidFill>
                          <a:effectLst/>
                        </a:rPr>
                        <a:t>滴</a:t>
                      </a:r>
                      <a:endParaRPr lang="zh-CN" sz="2400" b="0"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solidFill>
                            <a:srgbClr val="002060"/>
                          </a:solidFill>
                          <a:effectLst/>
                        </a:rPr>
                        <a:t>15</a:t>
                      </a:r>
                      <a:r>
                        <a:rPr lang="zh-CN" sz="2400" b="0" kern="100" dirty="0">
                          <a:solidFill>
                            <a:srgbClr val="002060"/>
                          </a:solidFill>
                          <a:effectLst/>
                        </a:rPr>
                        <a:t>滴</a:t>
                      </a:r>
                      <a:endParaRPr lang="zh-CN" sz="2400" b="0"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solidFill>
                            <a:srgbClr val="002060"/>
                          </a:solidFill>
                          <a:effectLst/>
                        </a:rPr>
                        <a:t>20</a:t>
                      </a:r>
                      <a:r>
                        <a:rPr lang="zh-CN" sz="2400" b="0" kern="100" dirty="0">
                          <a:solidFill>
                            <a:srgbClr val="002060"/>
                          </a:solidFill>
                          <a:effectLst/>
                        </a:rPr>
                        <a:t>滴</a:t>
                      </a:r>
                      <a:endParaRPr lang="zh-CN" sz="2400" b="0"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solidFill>
                            <a:srgbClr val="002060"/>
                          </a:solidFill>
                          <a:effectLst/>
                        </a:rPr>
                        <a:t>25</a:t>
                      </a:r>
                      <a:r>
                        <a:rPr lang="zh-CN" sz="2400" b="0" kern="100" dirty="0">
                          <a:solidFill>
                            <a:srgbClr val="002060"/>
                          </a:solidFill>
                          <a:effectLst/>
                        </a:rPr>
                        <a:t>滴</a:t>
                      </a:r>
                      <a:endParaRPr lang="zh-CN" sz="2400" b="0"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solidFill>
                            <a:srgbClr val="002060"/>
                          </a:solidFill>
                          <a:effectLst/>
                        </a:rPr>
                        <a:t>30</a:t>
                      </a:r>
                      <a:r>
                        <a:rPr lang="zh-CN" sz="2400" b="0" kern="100" dirty="0">
                          <a:solidFill>
                            <a:srgbClr val="002060"/>
                          </a:solidFill>
                          <a:effectLst/>
                        </a:rPr>
                        <a:t>滴</a:t>
                      </a:r>
                      <a:endParaRPr lang="zh-CN" sz="2400" b="0"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solidFill>
                      <a:srgbClr val="D1D7DF"/>
                    </a:solidFill>
                  </a:tcPr>
                </a:tc>
                <a:extLst>
                  <a:ext uri="{0D108BD9-81ED-4DB2-BD59-A6C34878D82A}">
                    <a16:rowId xmlns:a16="http://schemas.microsoft.com/office/drawing/2014/main" val="3679886118"/>
                  </a:ext>
                </a:extLst>
              </a:tr>
              <a:tr h="486054">
                <a:tc>
                  <a:txBody>
                    <a:bodyPr/>
                    <a:lstStyle/>
                    <a:p>
                      <a:pPr algn="ctr">
                        <a:spcAft>
                          <a:spcPts val="0"/>
                        </a:spcAft>
                      </a:pPr>
                      <a:r>
                        <a:rPr lang="zh-CN" sz="2400" b="0" kern="100" dirty="0">
                          <a:solidFill>
                            <a:srgbClr val="002060"/>
                          </a:solidFill>
                          <a:effectLst/>
                        </a:rPr>
                        <a:t>清水</a:t>
                      </a:r>
                      <a:endParaRPr lang="zh-CN" sz="2400" b="0"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solidFill>
                      <a:srgbClr val="E9ECF0"/>
                    </a:solidFill>
                  </a:tcPr>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solidFill>
                      <a:srgbClr val="E9ECF0"/>
                    </a:solidFill>
                  </a:tcPr>
                </a:tc>
                <a:tc>
                  <a:txBody>
                    <a:bodyPr/>
                    <a:lstStyle/>
                    <a:p>
                      <a:pPr algn="ctr">
                        <a:spcAft>
                          <a:spcPts val="0"/>
                        </a:spcAft>
                      </a:pPr>
                      <a:r>
                        <a:rPr lang="en-US" sz="2400" b="0" kern="100">
                          <a:effectLst/>
                        </a:rPr>
                        <a:t> </a:t>
                      </a:r>
                      <a:endParaRPr lang="zh-CN" sz="2400" b="0" kern="100">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solidFill>
                      <a:srgbClr val="E9ECF0"/>
                    </a:solidFill>
                  </a:tcPr>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solidFill>
                      <a:srgbClr val="E9ECF0"/>
                    </a:solidFill>
                  </a:tcPr>
                </a:tc>
                <a:extLst>
                  <a:ext uri="{0D108BD9-81ED-4DB2-BD59-A6C34878D82A}">
                    <a16:rowId xmlns:a16="http://schemas.microsoft.com/office/drawing/2014/main" val="593075711"/>
                  </a:ext>
                </a:extLst>
              </a:tr>
              <a:tr h="486054">
                <a:tc>
                  <a:txBody>
                    <a:bodyPr/>
                    <a:lstStyle/>
                    <a:p>
                      <a:pPr algn="ctr">
                        <a:spcAft>
                          <a:spcPts val="0"/>
                        </a:spcAft>
                      </a:pPr>
                      <a:r>
                        <a:rPr lang="zh-CN" sz="2400" b="0" kern="100" dirty="0">
                          <a:solidFill>
                            <a:srgbClr val="002060"/>
                          </a:solidFill>
                          <a:effectLst/>
                        </a:rPr>
                        <a:t>缓冲液</a:t>
                      </a:r>
                      <a:endParaRPr lang="zh-CN" sz="2400" b="0"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a:effectLst/>
                        </a:rPr>
                        <a:t> </a:t>
                      </a:r>
                      <a:endParaRPr lang="zh-CN" sz="2400" b="0" kern="100">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a:effectLst/>
                        </a:rPr>
                        <a:t> </a:t>
                      </a:r>
                      <a:endParaRPr lang="zh-CN" sz="2400" b="0" kern="100">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solidFill>
                      <a:srgbClr val="D1D7DF"/>
                    </a:solidFill>
                  </a:tcPr>
                </a:tc>
                <a:extLst>
                  <a:ext uri="{0D108BD9-81ED-4DB2-BD59-A6C34878D82A}">
                    <a16:rowId xmlns:a16="http://schemas.microsoft.com/office/drawing/2014/main" val="856788745"/>
                  </a:ext>
                </a:extLst>
              </a:tr>
              <a:tr h="432048">
                <a:tc>
                  <a:txBody>
                    <a:bodyPr/>
                    <a:lstStyle/>
                    <a:p>
                      <a:pPr algn="ctr">
                        <a:spcAft>
                          <a:spcPts val="0"/>
                        </a:spcAft>
                      </a:pPr>
                      <a:r>
                        <a:rPr lang="zh-CN" sz="2400" b="0" kern="100" spc="-40" dirty="0">
                          <a:solidFill>
                            <a:srgbClr val="002060"/>
                          </a:solidFill>
                          <a:effectLst/>
                        </a:rPr>
                        <a:t>黄瓜匀浆</a:t>
                      </a:r>
                      <a:endParaRPr lang="zh-CN" sz="2400" b="0"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solidFill>
                      <a:srgbClr val="E9ECF0"/>
                    </a:solidFill>
                  </a:tcPr>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solidFill>
                      <a:srgbClr val="E9ECF0"/>
                    </a:solidFill>
                  </a:tcPr>
                </a:tc>
                <a:tc>
                  <a:txBody>
                    <a:bodyPr/>
                    <a:lstStyle/>
                    <a:p>
                      <a:pPr algn="ctr">
                        <a:spcAft>
                          <a:spcPts val="0"/>
                        </a:spcAft>
                      </a:pPr>
                      <a:r>
                        <a:rPr lang="en-US" sz="2400" b="0" kern="100">
                          <a:effectLst/>
                        </a:rPr>
                        <a:t> </a:t>
                      </a:r>
                      <a:endParaRPr lang="zh-CN" sz="2400" b="0" kern="100">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solidFill>
                      <a:srgbClr val="E9ECF0"/>
                    </a:solidFill>
                  </a:tcPr>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solidFill>
                      <a:srgbClr val="E9ECF0"/>
                    </a:solidFill>
                  </a:tcPr>
                </a:tc>
                <a:extLst>
                  <a:ext uri="{0D108BD9-81ED-4DB2-BD59-A6C34878D82A}">
                    <a16:rowId xmlns:a16="http://schemas.microsoft.com/office/drawing/2014/main" val="1897826326"/>
                  </a:ext>
                </a:extLst>
              </a:tr>
              <a:tr h="533440">
                <a:tc>
                  <a:txBody>
                    <a:bodyPr/>
                    <a:lstStyle/>
                    <a:p>
                      <a:pPr algn="ctr">
                        <a:spcAft>
                          <a:spcPts val="0"/>
                        </a:spcAft>
                      </a:pPr>
                      <a:r>
                        <a:rPr lang="zh-CN" sz="2400" b="0" kern="100" spc="-40" dirty="0">
                          <a:solidFill>
                            <a:srgbClr val="002060"/>
                          </a:solidFill>
                          <a:effectLst/>
                        </a:rPr>
                        <a:t>水稀释的鸡蛋清</a:t>
                      </a:r>
                      <a:endParaRPr lang="zh-CN" sz="2400" b="0"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solidFill>
                      <a:srgbClr val="D1D7DF"/>
                    </a:solidFill>
                  </a:tcPr>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solidFill>
                      <a:srgbClr val="D1D7DF"/>
                    </a:solidFill>
                  </a:tcPr>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solidFill>
                      <a:srgbClr val="D1D7DF"/>
                    </a:solidFill>
                  </a:tcPr>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solidFill>
                      <a:srgbClr val="D1D7DF"/>
                    </a:solidFill>
                  </a:tcPr>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solidFill>
                      <a:srgbClr val="D1D7DF"/>
                    </a:solidFill>
                  </a:tcPr>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solidFill>
                      <a:srgbClr val="D1D7DF"/>
                    </a:solidFill>
                  </a:tcPr>
                </a:tc>
                <a:tc>
                  <a:txBody>
                    <a:bodyPr/>
                    <a:lstStyle/>
                    <a:p>
                      <a:pPr algn="ctr">
                        <a:spcAft>
                          <a:spcPts val="0"/>
                        </a:spcAft>
                      </a:pPr>
                      <a:r>
                        <a:rPr lang="en-US" sz="2400" b="0" kern="100" dirty="0">
                          <a:effectLst/>
                        </a:rPr>
                        <a:t> </a:t>
                      </a:r>
                      <a:endParaRPr lang="zh-CN" sz="2400" b="0" kern="100" dirty="0">
                        <a:effectLst/>
                        <a:latin typeface="Times New Roman" panose="02020603050405020304" pitchFamily="18" charset="0"/>
                        <a:ea typeface="宋体" panose="02010600030101010101" pitchFamily="2" charset="-122"/>
                      </a:endParaRPr>
                    </a:p>
                  </a:txBody>
                  <a:tcPr marL="51435" marR="51435" marT="0" marB="0">
                    <a:solidFill>
                      <a:srgbClr val="D1D7DF"/>
                    </a:solidFill>
                  </a:tcPr>
                </a:tc>
                <a:extLst>
                  <a:ext uri="{0D108BD9-81ED-4DB2-BD59-A6C34878D82A}">
                    <a16:rowId xmlns:a16="http://schemas.microsoft.com/office/drawing/2014/main" val="3051530149"/>
                  </a:ext>
                </a:extLst>
              </a:tr>
            </a:tbl>
          </a:graphicData>
        </a:graphic>
      </p:graphicFrame>
    </p:spTree>
    <p:extLst>
      <p:ext uri="{BB962C8B-B14F-4D97-AF65-F5344CB8AC3E}">
        <p14:creationId xmlns:p14="http://schemas.microsoft.com/office/powerpoint/2010/main" val="2496994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17573C43-1095-4CD8-A292-C6BAD1907A0B}"/>
              </a:ext>
            </a:extLst>
          </p:cNvPr>
          <p:cNvPicPr>
            <a:picLocks noGrp="1" noChangeAspect="1"/>
          </p:cNvPicPr>
          <p:nvPr>
            <p:ph idx="1"/>
          </p:nvPr>
        </p:nvPicPr>
        <p:blipFill>
          <a:blip r:embed="rId2"/>
          <a:stretch>
            <a:fillRect/>
          </a:stretch>
        </p:blipFill>
        <p:spPr>
          <a:xfrm>
            <a:off x="899455" y="768116"/>
            <a:ext cx="7105296" cy="4320020"/>
          </a:xfrm>
          <a:prstGeom prst="rect">
            <a:avLst/>
          </a:prstGeom>
        </p:spPr>
      </p:pic>
      <p:sp>
        <p:nvSpPr>
          <p:cNvPr id="5" name="矩形 4">
            <a:extLst>
              <a:ext uri="{FF2B5EF4-FFF2-40B4-BE49-F238E27FC236}">
                <a16:creationId xmlns:a16="http://schemas.microsoft.com/office/drawing/2014/main" id="{B5875593-B260-462B-B31F-701725977346}"/>
              </a:ext>
            </a:extLst>
          </p:cNvPr>
          <p:cNvSpPr/>
          <p:nvPr/>
        </p:nvSpPr>
        <p:spPr>
          <a:xfrm>
            <a:off x="899455" y="162044"/>
            <a:ext cx="7651454" cy="400110"/>
          </a:xfrm>
          <a:prstGeom prst="rect">
            <a:avLst/>
          </a:prstGeom>
        </p:spPr>
        <p:txBody>
          <a:bodyPr wrap="none">
            <a:spAutoFit/>
          </a:bodyPr>
          <a:lstStyle/>
          <a:p>
            <a:r>
              <a:rPr lang="en-US" altLang="zh-CN" sz="2000" dirty="0"/>
              <a:t>4</a:t>
            </a:r>
            <a:r>
              <a:rPr lang="zh-CN" altLang="zh-CN" sz="2000" dirty="0"/>
              <a:t> 、</a:t>
            </a:r>
            <a:r>
              <a:rPr lang="zh-CN" altLang="en-US" sz="2000" dirty="0"/>
              <a:t>实验</a:t>
            </a:r>
            <a:r>
              <a:rPr lang="zh-CN" altLang="zh-CN" sz="2000" dirty="0"/>
              <a:t>结果</a:t>
            </a:r>
            <a:r>
              <a:rPr lang="zh-CN" altLang="en-US" sz="2000" dirty="0"/>
              <a:t>（根据记录的数据</a:t>
            </a:r>
            <a:r>
              <a:rPr lang="zh-CN" altLang="zh-CN" sz="2000" dirty="0"/>
              <a:t>绘制</a:t>
            </a:r>
            <a:r>
              <a:rPr lang="zh-CN" altLang="en-US" sz="2000" dirty="0"/>
              <a:t>的</a:t>
            </a:r>
            <a:r>
              <a:rPr lang="zh-CN" altLang="zh-CN" sz="2000" dirty="0"/>
              <a:t>不同实验材料</a:t>
            </a:r>
            <a:r>
              <a:rPr lang="en-US" altLang="zh-CN" sz="2000" dirty="0"/>
              <a:t>pH</a:t>
            </a:r>
            <a:r>
              <a:rPr lang="zh-CN" altLang="zh-CN" sz="2000" dirty="0"/>
              <a:t>变化曲线</a:t>
            </a:r>
            <a:r>
              <a:rPr lang="zh-CN" altLang="en-US" sz="2000" dirty="0"/>
              <a:t>）</a:t>
            </a:r>
          </a:p>
        </p:txBody>
      </p:sp>
    </p:spTree>
    <p:extLst>
      <p:ext uri="{BB962C8B-B14F-4D97-AF65-F5344CB8AC3E}">
        <p14:creationId xmlns:p14="http://schemas.microsoft.com/office/powerpoint/2010/main" val="2956429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4AF4BD2-D585-44F7-B376-37341BCEDAA1}"/>
              </a:ext>
            </a:extLst>
          </p:cNvPr>
          <p:cNvSpPr>
            <a:spLocks noGrp="1"/>
          </p:cNvSpPr>
          <p:nvPr>
            <p:ph idx="1"/>
          </p:nvPr>
        </p:nvSpPr>
        <p:spPr/>
        <p:txBody>
          <a:bodyPr>
            <a:normAutofit/>
          </a:bodyPr>
          <a:lstStyle/>
          <a:p>
            <a:pPr marL="0" indent="0">
              <a:buNone/>
            </a:pPr>
            <a:r>
              <a:rPr lang="en-US" altLang="zh-CN" sz="2400" dirty="0"/>
              <a:t>5</a:t>
            </a:r>
            <a:r>
              <a:rPr lang="zh-CN" altLang="zh-CN" sz="2400" dirty="0"/>
              <a:t>、实验结论：</a:t>
            </a:r>
          </a:p>
          <a:p>
            <a:pPr marL="0" indent="0">
              <a:buNone/>
            </a:pPr>
            <a:r>
              <a:rPr lang="en-US" altLang="zh-CN" sz="2400" dirty="0">
                <a:latin typeface="华文楷体" panose="02010600040101010101" pitchFamily="2" charset="-122"/>
                <a:ea typeface="华文楷体" panose="02010600040101010101" pitchFamily="2" charset="-122"/>
              </a:rPr>
              <a:t>      </a:t>
            </a:r>
            <a:r>
              <a:rPr lang="zh-CN" altLang="zh-CN" sz="2400" b="1" dirty="0">
                <a:solidFill>
                  <a:srgbClr val="C00000"/>
                </a:solidFill>
                <a:latin typeface="华文楷体" panose="02010600040101010101" pitchFamily="2" charset="-122"/>
                <a:ea typeface="华文楷体" panose="02010600040101010101" pitchFamily="2" charset="-122"/>
              </a:rPr>
              <a:t>清水</a:t>
            </a:r>
            <a:r>
              <a:rPr lang="zh-CN" altLang="zh-CN" sz="2400" dirty="0">
                <a:latin typeface="华文楷体" panose="02010600040101010101" pitchFamily="2" charset="-122"/>
                <a:ea typeface="华文楷体" panose="02010600040101010101" pitchFamily="2" charset="-122"/>
              </a:rPr>
              <a:t>加入酸性（或碱性）物质后，</a:t>
            </a:r>
            <a:r>
              <a:rPr lang="en-US" altLang="zh-CN" sz="2400" b="1" dirty="0">
                <a:solidFill>
                  <a:srgbClr val="C00000"/>
                </a:solidFill>
                <a:latin typeface="华文楷体" panose="02010600040101010101" pitchFamily="2" charset="-122"/>
                <a:ea typeface="华文楷体" panose="02010600040101010101" pitchFamily="2" charset="-122"/>
              </a:rPr>
              <a:t>pH</a:t>
            </a:r>
            <a:r>
              <a:rPr lang="zh-CN" altLang="zh-CN" sz="2400" b="1" dirty="0">
                <a:solidFill>
                  <a:srgbClr val="C00000"/>
                </a:solidFill>
                <a:latin typeface="华文楷体" panose="02010600040101010101" pitchFamily="2" charset="-122"/>
                <a:ea typeface="华文楷体" panose="02010600040101010101" pitchFamily="2" charset="-122"/>
              </a:rPr>
              <a:t>值变化得最大</a:t>
            </a:r>
            <a:r>
              <a:rPr lang="zh-CN" altLang="zh-CN" sz="2400" dirty="0">
                <a:latin typeface="华文楷体" panose="02010600040101010101" pitchFamily="2" charset="-122"/>
                <a:ea typeface="华文楷体" panose="02010600040101010101" pitchFamily="2" charset="-122"/>
              </a:rPr>
              <a:t>；</a:t>
            </a:r>
            <a:r>
              <a:rPr lang="zh-CN" altLang="zh-CN" sz="2400" b="1" dirty="0">
                <a:solidFill>
                  <a:srgbClr val="C00000"/>
                </a:solidFill>
                <a:latin typeface="华文楷体" panose="02010600040101010101" pitchFamily="2" charset="-122"/>
                <a:ea typeface="华文楷体" panose="02010600040101010101" pitchFamily="2" charset="-122"/>
              </a:rPr>
              <a:t>缓冲液</a:t>
            </a:r>
            <a:r>
              <a:rPr lang="zh-CN" altLang="zh-CN" sz="2400" dirty="0">
                <a:latin typeface="华文楷体" panose="02010600040101010101" pitchFamily="2" charset="-122"/>
                <a:ea typeface="华文楷体" panose="02010600040101010101" pitchFamily="2" charset="-122"/>
              </a:rPr>
              <a:t>在加入酸性（或碱性）物质后，</a:t>
            </a:r>
            <a:r>
              <a:rPr lang="en-US" altLang="zh-CN" sz="2400" b="1" dirty="0">
                <a:solidFill>
                  <a:srgbClr val="C00000"/>
                </a:solidFill>
                <a:latin typeface="华文楷体" panose="02010600040101010101" pitchFamily="2" charset="-122"/>
                <a:ea typeface="华文楷体" panose="02010600040101010101" pitchFamily="2" charset="-122"/>
              </a:rPr>
              <a:t>pH</a:t>
            </a:r>
            <a:r>
              <a:rPr lang="zh-CN" altLang="zh-CN" sz="2400" b="1" dirty="0">
                <a:solidFill>
                  <a:srgbClr val="C00000"/>
                </a:solidFill>
                <a:latin typeface="华文楷体" panose="02010600040101010101" pitchFamily="2" charset="-122"/>
                <a:ea typeface="华文楷体" panose="02010600040101010101" pitchFamily="2" charset="-122"/>
              </a:rPr>
              <a:t>变化最小 </a:t>
            </a:r>
            <a:r>
              <a:rPr lang="zh-CN" altLang="zh-CN" sz="2400" dirty="0">
                <a:latin typeface="华文楷体" panose="02010600040101010101" pitchFamily="2" charset="-122"/>
                <a:ea typeface="华文楷体" panose="02010600040101010101" pitchFamily="2" charset="-122"/>
              </a:rPr>
              <a:t>。两种</a:t>
            </a:r>
            <a:r>
              <a:rPr lang="zh-CN" altLang="zh-CN" sz="2400" b="1" dirty="0">
                <a:solidFill>
                  <a:srgbClr val="C00000"/>
                </a:solidFill>
                <a:latin typeface="华文楷体" panose="02010600040101010101" pitchFamily="2" charset="-122"/>
                <a:ea typeface="华文楷体" panose="02010600040101010101" pitchFamily="2" charset="-122"/>
              </a:rPr>
              <a:t>生物材料</a:t>
            </a:r>
            <a:r>
              <a:rPr lang="zh-CN" altLang="zh-CN" sz="2400" dirty="0">
                <a:latin typeface="华文楷体" panose="02010600040101010101" pitchFamily="2" charset="-122"/>
                <a:ea typeface="华文楷体" panose="02010600040101010101" pitchFamily="2" charset="-122"/>
              </a:rPr>
              <a:t>在加入酸性（或碱性）溶液后</a:t>
            </a:r>
            <a:r>
              <a:rPr lang="en-US" altLang="zh-CN" sz="2400" dirty="0">
                <a:solidFill>
                  <a:srgbClr val="C00000"/>
                </a:solidFill>
                <a:latin typeface="华文楷体" panose="02010600040101010101" pitchFamily="2" charset="-122"/>
                <a:ea typeface="华文楷体" panose="02010600040101010101" pitchFamily="2" charset="-122"/>
              </a:rPr>
              <a:t>pH</a:t>
            </a:r>
            <a:r>
              <a:rPr lang="zh-CN" altLang="zh-CN" sz="2400" dirty="0">
                <a:solidFill>
                  <a:srgbClr val="C00000"/>
                </a:solidFill>
                <a:latin typeface="华文楷体" panose="02010600040101010101" pitchFamily="2" charset="-122"/>
                <a:ea typeface="华文楷体" panose="02010600040101010101" pitchFamily="2" charset="-122"/>
              </a:rPr>
              <a:t>值变化较小</a:t>
            </a:r>
            <a:r>
              <a:rPr lang="zh-CN" altLang="zh-CN" sz="2400" dirty="0">
                <a:latin typeface="华文楷体" panose="02010600040101010101" pitchFamily="2" charset="-122"/>
                <a:ea typeface="华文楷体" panose="02010600040101010101" pitchFamily="2" charset="-122"/>
              </a:rPr>
              <a:t>，说明</a:t>
            </a:r>
            <a:r>
              <a:rPr lang="zh-CN" altLang="zh-CN" sz="2400" b="1" dirty="0">
                <a:solidFill>
                  <a:srgbClr val="C00000"/>
                </a:solidFill>
                <a:latin typeface="华文楷体" panose="02010600040101010101" pitchFamily="2" charset="-122"/>
                <a:ea typeface="华文楷体" panose="02010600040101010101" pitchFamily="2" charset="-122"/>
              </a:rPr>
              <a:t>生物材料</a:t>
            </a:r>
            <a:r>
              <a:rPr lang="zh-CN" altLang="zh-CN" sz="2400" dirty="0">
                <a:latin typeface="华文楷体" panose="02010600040101010101" pitchFamily="2" charset="-122"/>
                <a:ea typeface="华文楷体" panose="02010600040101010101" pitchFamily="2" charset="-122"/>
              </a:rPr>
              <a:t>的性质类似于</a:t>
            </a:r>
            <a:r>
              <a:rPr lang="zh-CN" altLang="zh-CN" sz="2400" b="1" u="sng" dirty="0">
                <a:solidFill>
                  <a:srgbClr val="C00000"/>
                </a:solidFill>
                <a:latin typeface="华文楷体" panose="02010600040101010101" pitchFamily="2" charset="-122"/>
                <a:ea typeface="华文楷体" panose="02010600040101010101" pitchFamily="2" charset="-122"/>
              </a:rPr>
              <a:t>缓冲液</a:t>
            </a:r>
            <a:r>
              <a:rPr lang="zh-CN" altLang="zh-CN" sz="2400" dirty="0">
                <a:latin typeface="华文楷体" panose="02010600040101010101" pitchFamily="2" charset="-122"/>
                <a:ea typeface="华文楷体" panose="02010600040101010101" pitchFamily="2" charset="-122"/>
              </a:rPr>
              <a:t>而不同于</a:t>
            </a:r>
            <a:r>
              <a:rPr lang="zh-CN" altLang="zh-CN" sz="2400" b="1" u="sng" dirty="0">
                <a:solidFill>
                  <a:srgbClr val="C00000"/>
                </a:solidFill>
                <a:latin typeface="华文楷体" panose="02010600040101010101" pitchFamily="2" charset="-122"/>
                <a:ea typeface="华文楷体" panose="02010600040101010101" pitchFamily="2" charset="-122"/>
              </a:rPr>
              <a:t>清水</a:t>
            </a:r>
            <a:r>
              <a:rPr lang="zh-CN" altLang="zh-CN" sz="2400" dirty="0">
                <a:latin typeface="华文楷体" panose="02010600040101010101" pitchFamily="2" charset="-122"/>
                <a:ea typeface="华文楷体" panose="02010600040101010101" pitchFamily="2" charset="-122"/>
              </a:rPr>
              <a:t>，通过类比推理得出在生物材料内含有缓冲物质，能维持</a:t>
            </a:r>
            <a:r>
              <a:rPr lang="en-US" altLang="zh-CN" sz="2400" dirty="0">
                <a:latin typeface="华文楷体" panose="02010600040101010101" pitchFamily="2" charset="-122"/>
                <a:ea typeface="华文楷体" panose="02010600040101010101" pitchFamily="2" charset="-122"/>
              </a:rPr>
              <a:t>pH</a:t>
            </a:r>
            <a:r>
              <a:rPr lang="zh-CN" altLang="zh-CN" sz="2400" dirty="0">
                <a:latin typeface="华文楷体" panose="02010600040101010101" pitchFamily="2" charset="-122"/>
                <a:ea typeface="华文楷体" panose="02010600040101010101" pitchFamily="2" charset="-122"/>
              </a:rPr>
              <a:t>相对稳定。</a:t>
            </a:r>
          </a:p>
        </p:txBody>
      </p:sp>
    </p:spTree>
    <p:extLst>
      <p:ext uri="{BB962C8B-B14F-4D97-AF65-F5344CB8AC3E}">
        <p14:creationId xmlns:p14="http://schemas.microsoft.com/office/powerpoint/2010/main" val="1514650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42AC422-11C1-4994-8F37-7B5CDCF34F7E}"/>
              </a:ext>
            </a:extLst>
          </p:cNvPr>
          <p:cNvSpPr>
            <a:spLocks noGrp="1"/>
          </p:cNvSpPr>
          <p:nvPr>
            <p:ph idx="1"/>
          </p:nvPr>
        </p:nvSpPr>
        <p:spPr>
          <a:xfrm>
            <a:off x="530198" y="154124"/>
            <a:ext cx="8283388" cy="4989376"/>
          </a:xfrm>
        </p:spPr>
        <p:txBody>
          <a:bodyPr>
            <a:noAutofit/>
          </a:bodyPr>
          <a:lstStyle/>
          <a:p>
            <a:pPr marL="0" indent="0">
              <a:buNone/>
            </a:pPr>
            <a:r>
              <a:rPr lang="zh-CN" altLang="zh-CN" sz="2400" b="1" kern="100" dirty="0">
                <a:solidFill>
                  <a:srgbClr val="002060"/>
                </a:solidFill>
              </a:rPr>
              <a:t>实验</a:t>
            </a:r>
            <a:r>
              <a:rPr lang="en-US" altLang="zh-CN" sz="2400" b="1" kern="100" dirty="0">
                <a:solidFill>
                  <a:srgbClr val="002060"/>
                </a:solidFill>
              </a:rPr>
              <a:t>3:</a:t>
            </a:r>
            <a:r>
              <a:rPr lang="zh-CN" altLang="zh-CN" sz="2400" b="1" dirty="0">
                <a:solidFill>
                  <a:srgbClr val="002060"/>
                </a:solidFill>
              </a:rPr>
              <a:t>探究培养液中酵母菌种群数量的变化</a:t>
            </a:r>
            <a:endParaRPr lang="zh-CN" altLang="zh-CN" sz="2400" dirty="0">
              <a:solidFill>
                <a:srgbClr val="002060"/>
              </a:solidFill>
            </a:endParaRPr>
          </a:p>
          <a:p>
            <a:pPr marL="0" indent="0">
              <a:buNone/>
            </a:pPr>
            <a:r>
              <a:rPr lang="en-US" altLang="zh-CN" sz="2400" dirty="0"/>
              <a:t>1</a:t>
            </a:r>
            <a:r>
              <a:rPr lang="zh-CN" altLang="zh-CN" sz="2400" dirty="0"/>
              <a:t>、方法</a:t>
            </a:r>
            <a:r>
              <a:rPr lang="en-US" altLang="zh-CN" sz="2400" dirty="0"/>
              <a:t>:</a:t>
            </a:r>
            <a:r>
              <a:rPr lang="zh-CN" altLang="zh-CN" sz="2400" dirty="0">
                <a:latin typeface="华文楷体" panose="02010600040101010101" pitchFamily="2" charset="-122"/>
                <a:ea typeface="华文楷体" panose="02010600040101010101" pitchFamily="2" charset="-122"/>
              </a:rPr>
              <a:t>用</a:t>
            </a:r>
            <a:r>
              <a:rPr lang="zh-CN" altLang="zh-CN" sz="2400" b="1" dirty="0">
                <a:solidFill>
                  <a:srgbClr val="C00000"/>
                </a:solidFill>
                <a:latin typeface="华文楷体" panose="02010600040101010101" pitchFamily="2" charset="-122"/>
                <a:ea typeface="华文楷体" panose="02010600040101010101" pitchFamily="2" charset="-122"/>
              </a:rPr>
              <a:t>血球计数板</a:t>
            </a:r>
            <a:r>
              <a:rPr lang="zh-CN" altLang="zh-CN" sz="2400" dirty="0">
                <a:latin typeface="华文楷体" panose="02010600040101010101" pitchFamily="2" charset="-122"/>
                <a:ea typeface="华文楷体" panose="02010600040101010101" pitchFamily="2" charset="-122"/>
              </a:rPr>
              <a:t>的统计方法探究酵母菌种群数量变化的规律</a:t>
            </a:r>
          </a:p>
          <a:p>
            <a:pPr marL="0" indent="0">
              <a:buNone/>
            </a:pPr>
            <a:r>
              <a:rPr lang="en-US" altLang="zh-CN" sz="2400" dirty="0"/>
              <a:t>2</a:t>
            </a:r>
            <a:r>
              <a:rPr lang="zh-CN" altLang="zh-CN" sz="2400" dirty="0"/>
              <a:t>、实验原理</a:t>
            </a:r>
            <a:r>
              <a:rPr lang="en-US" altLang="zh-CN" sz="2400" dirty="0"/>
              <a:t>:</a:t>
            </a:r>
            <a:r>
              <a:rPr lang="en-US" altLang="zh-CN" sz="2400" dirty="0">
                <a:latin typeface="华文楷体" panose="02010600040101010101" pitchFamily="2" charset="-122"/>
                <a:ea typeface="华文楷体" panose="02010600040101010101" pitchFamily="2" charset="-122"/>
              </a:rPr>
              <a:t> </a:t>
            </a:r>
            <a:r>
              <a:rPr lang="zh-CN" altLang="zh-CN" sz="2400" dirty="0">
                <a:latin typeface="华文楷体" panose="02010600040101010101" pitchFamily="2" charset="-122"/>
                <a:ea typeface="华文楷体" panose="02010600040101010101" pitchFamily="2" charset="-122"/>
              </a:rPr>
              <a:t>在含糖的培养液中酵母菌繁殖很快，迅速形成一个</a:t>
            </a:r>
            <a:r>
              <a:rPr lang="zh-CN" altLang="zh-CN" sz="2400" b="1" dirty="0">
                <a:solidFill>
                  <a:srgbClr val="C00000"/>
                </a:solidFill>
                <a:latin typeface="华文楷体" panose="02010600040101010101" pitchFamily="2" charset="-122"/>
                <a:ea typeface="华文楷体" panose="02010600040101010101" pitchFamily="2" charset="-122"/>
              </a:rPr>
              <a:t>封闭容器</a:t>
            </a:r>
            <a:r>
              <a:rPr lang="zh-CN" altLang="zh-CN" sz="2400" dirty="0">
                <a:latin typeface="华文楷体" panose="02010600040101010101" pitchFamily="2" charset="-122"/>
                <a:ea typeface="华文楷体" panose="02010600040101010101" pitchFamily="2" charset="-122"/>
              </a:rPr>
              <a:t>内的酵母菌种群，通过细胞计数可以测定封闭容器内的酵母菌种群随时间而发生的数量变化。</a:t>
            </a:r>
            <a:endParaRPr lang="en-US" altLang="zh-CN" sz="2400" dirty="0">
              <a:latin typeface="华文楷体" panose="02010600040101010101" pitchFamily="2" charset="-122"/>
              <a:ea typeface="华文楷体" panose="02010600040101010101" pitchFamily="2" charset="-122"/>
            </a:endParaRPr>
          </a:p>
          <a:p>
            <a:pPr marL="0" indent="0">
              <a:buNone/>
            </a:pPr>
            <a:r>
              <a:rPr lang="en-US" altLang="zh-CN" sz="2400" dirty="0"/>
              <a:t>3</a:t>
            </a:r>
            <a:r>
              <a:rPr lang="zh-CN" altLang="zh-CN" sz="2400" dirty="0"/>
              <a:t>、血</a:t>
            </a:r>
            <a:r>
              <a:rPr lang="zh-CN" altLang="en-US" sz="2400" dirty="0"/>
              <a:t>球</a:t>
            </a:r>
            <a:r>
              <a:rPr lang="zh-CN" altLang="zh-CN" sz="2400" dirty="0"/>
              <a:t>计数板的使用</a:t>
            </a:r>
            <a:r>
              <a:rPr lang="en-US" altLang="zh-CN" sz="2400" dirty="0"/>
              <a:t>:</a:t>
            </a:r>
            <a:endParaRPr lang="zh-CN" altLang="zh-CN" sz="2400" dirty="0"/>
          </a:p>
        </p:txBody>
      </p:sp>
    </p:spTree>
    <p:extLst>
      <p:ext uri="{BB962C8B-B14F-4D97-AF65-F5344CB8AC3E}">
        <p14:creationId xmlns:p14="http://schemas.microsoft.com/office/powerpoint/2010/main" val="2473684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7DDC29B-EE47-4790-B5F7-719419BE3EE3}"/>
              </a:ext>
            </a:extLst>
          </p:cNvPr>
          <p:cNvSpPr>
            <a:spLocks noGrp="1"/>
          </p:cNvSpPr>
          <p:nvPr>
            <p:ph idx="1"/>
          </p:nvPr>
        </p:nvSpPr>
        <p:spPr>
          <a:xfrm>
            <a:off x="502410" y="71484"/>
            <a:ext cx="8252969" cy="5000531"/>
          </a:xfrm>
        </p:spPr>
        <p:txBody>
          <a:bodyPr>
            <a:noAutofit/>
          </a:bodyPr>
          <a:lstStyle/>
          <a:p>
            <a:r>
              <a:rPr lang="en-US" altLang="zh-CN" sz="2400" dirty="0"/>
              <a:t>3</a:t>
            </a:r>
            <a:r>
              <a:rPr lang="zh-CN" altLang="zh-CN" sz="2400" dirty="0"/>
              <a:t>、血计数板的使用</a:t>
            </a:r>
            <a:r>
              <a:rPr lang="en-US" altLang="zh-CN" sz="2400" dirty="0"/>
              <a:t>:</a:t>
            </a:r>
            <a:endParaRPr lang="zh-CN" altLang="zh-CN" sz="2400" dirty="0"/>
          </a:p>
          <a:p>
            <a:pPr marL="0" indent="0">
              <a:buNone/>
            </a:pPr>
            <a:r>
              <a:rPr lang="en-US" altLang="zh-CN" sz="2400" dirty="0">
                <a:latin typeface="华文楷体" panose="02010600040101010101" pitchFamily="2" charset="-122"/>
                <a:ea typeface="华文楷体" panose="02010600040101010101" pitchFamily="2" charset="-122"/>
              </a:rPr>
              <a:t>     </a:t>
            </a:r>
            <a:r>
              <a:rPr lang="zh-CN" altLang="zh-CN" sz="2400" dirty="0">
                <a:latin typeface="华文楷体" panose="02010600040101010101" pitchFamily="2" charset="-122"/>
                <a:ea typeface="华文楷体" panose="02010600040101010101" pitchFamily="2" charset="-122"/>
              </a:rPr>
              <a:t>先将</a:t>
            </a:r>
            <a:r>
              <a:rPr lang="zh-CN" altLang="zh-CN" sz="2400" b="1" dirty="0">
                <a:solidFill>
                  <a:srgbClr val="C00000"/>
                </a:solidFill>
                <a:latin typeface="华文楷体" panose="02010600040101010101" pitchFamily="2" charset="-122"/>
                <a:ea typeface="华文楷体" panose="02010600040101010101" pitchFamily="2" charset="-122"/>
              </a:rPr>
              <a:t>盖玻片</a:t>
            </a:r>
            <a:r>
              <a:rPr lang="zh-CN" altLang="zh-CN" sz="2400" dirty="0">
                <a:latin typeface="华文楷体" panose="02010600040101010101" pitchFamily="2" charset="-122"/>
                <a:ea typeface="华文楷体" panose="02010600040101010101" pitchFamily="2" charset="-122"/>
              </a:rPr>
              <a:t>放在计数室上，用吸管吸取</a:t>
            </a:r>
            <a:r>
              <a:rPr lang="zh-CN" altLang="zh-CN" sz="2400" b="1" dirty="0">
                <a:solidFill>
                  <a:srgbClr val="C00000"/>
                </a:solidFill>
                <a:latin typeface="华文楷体" panose="02010600040101010101" pitchFamily="2" charset="-122"/>
                <a:ea typeface="华文楷体" panose="02010600040101010101" pitchFamily="2" charset="-122"/>
              </a:rPr>
              <a:t>培养液</a:t>
            </a:r>
            <a:r>
              <a:rPr lang="zh-CN" altLang="zh-CN" sz="2400" dirty="0">
                <a:latin typeface="华文楷体" panose="02010600040101010101" pitchFamily="2" charset="-122"/>
                <a:ea typeface="华文楷体" panose="02010600040101010101" pitchFamily="2" charset="-122"/>
              </a:rPr>
              <a:t>，滴于</a:t>
            </a:r>
            <a:r>
              <a:rPr lang="zh-CN" altLang="zh-CN" sz="2400" b="1" dirty="0">
                <a:solidFill>
                  <a:srgbClr val="C00000"/>
                </a:solidFill>
                <a:latin typeface="华文楷体" panose="02010600040101010101" pitchFamily="2" charset="-122"/>
                <a:ea typeface="华文楷体" panose="02010600040101010101" pitchFamily="2" charset="-122"/>
              </a:rPr>
              <a:t>盖玻片边缘</a:t>
            </a:r>
            <a:r>
              <a:rPr lang="zh-CN" altLang="zh-CN" sz="2400" dirty="0">
                <a:latin typeface="华文楷体" panose="02010600040101010101" pitchFamily="2" charset="-122"/>
                <a:ea typeface="华文楷体" panose="02010600040101010101" pitchFamily="2" charset="-122"/>
              </a:rPr>
              <a:t>，让培养液自行渗入。多余培养液用滤纸吸去。稍待片刻，待细菌细胞全部沉降到</a:t>
            </a:r>
            <a:r>
              <a:rPr lang="zh-CN" altLang="zh-CN" sz="2400" b="1" dirty="0">
                <a:solidFill>
                  <a:srgbClr val="C00000"/>
                </a:solidFill>
                <a:latin typeface="华文楷体" panose="02010600040101010101" pitchFamily="2" charset="-122"/>
                <a:ea typeface="华文楷体" panose="02010600040101010101" pitchFamily="2" charset="-122"/>
              </a:rPr>
              <a:t>计数室</a:t>
            </a:r>
            <a:r>
              <a:rPr lang="zh-CN" altLang="zh-CN" sz="2400" dirty="0">
                <a:latin typeface="华文楷体" panose="02010600040101010101" pitchFamily="2" charset="-122"/>
                <a:ea typeface="华文楷体" panose="02010600040101010101" pitchFamily="2" charset="-122"/>
              </a:rPr>
              <a:t>底部，将计数板放在载物台的中央，</a:t>
            </a:r>
            <a:r>
              <a:rPr lang="zh-CN" altLang="zh-CN" sz="2400" b="1" dirty="0">
                <a:solidFill>
                  <a:srgbClr val="C00000"/>
                </a:solidFill>
                <a:latin typeface="华文楷体" panose="02010600040101010101" pitchFamily="2" charset="-122"/>
                <a:ea typeface="华文楷体" panose="02010600040101010101" pitchFamily="2" charset="-122"/>
              </a:rPr>
              <a:t>计数一个小方格内的酵母菌数量</a:t>
            </a:r>
            <a:r>
              <a:rPr lang="zh-CN" altLang="zh-CN" sz="2400" dirty="0">
                <a:latin typeface="华文楷体" panose="02010600040101010101" pitchFamily="2" charset="-122"/>
                <a:ea typeface="华文楷体" panose="02010600040101010101" pitchFamily="2" charset="-122"/>
              </a:rPr>
              <a:t>，再以此为根据，估算试管中的酵母菌总数。</a:t>
            </a:r>
          </a:p>
          <a:p>
            <a:pPr marL="0" indent="0">
              <a:buNone/>
            </a:pPr>
            <a:r>
              <a:rPr lang="zh-CN" altLang="zh-CN" sz="2400" dirty="0">
                <a:latin typeface="华文楷体" panose="02010600040101010101" pitchFamily="2" charset="-122"/>
                <a:ea typeface="华文楷体" panose="02010600040101010101" pitchFamily="2" charset="-122"/>
              </a:rPr>
              <a:t>注意：（</a:t>
            </a:r>
            <a:r>
              <a:rPr lang="en-US" altLang="zh-CN" sz="2400" dirty="0">
                <a:latin typeface="华文楷体" panose="02010600040101010101" pitchFamily="2" charset="-122"/>
                <a:ea typeface="华文楷体" panose="02010600040101010101" pitchFamily="2" charset="-122"/>
              </a:rPr>
              <a:t>1</a:t>
            </a:r>
            <a:r>
              <a:rPr lang="zh-CN" altLang="zh-CN" sz="2400" dirty="0">
                <a:latin typeface="华文楷体" panose="02010600040101010101" pitchFamily="2" charset="-122"/>
                <a:ea typeface="华文楷体" panose="02010600040101010101" pitchFamily="2" charset="-122"/>
              </a:rPr>
              <a:t>）从试管中吸出培养液进行计数之前，要将</a:t>
            </a:r>
            <a:r>
              <a:rPr lang="zh-CN" altLang="zh-CN" sz="2400" b="1" dirty="0">
                <a:solidFill>
                  <a:srgbClr val="C00000"/>
                </a:solidFill>
                <a:latin typeface="华文楷体" panose="02010600040101010101" pitchFamily="2" charset="-122"/>
                <a:ea typeface="华文楷体" panose="02010600040101010101" pitchFamily="2" charset="-122"/>
              </a:rPr>
              <a:t>试管轻轻震荡几次</a:t>
            </a: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2</a:t>
            </a:r>
            <a:r>
              <a:rPr lang="zh-CN" altLang="zh-CN" sz="2400" dirty="0">
                <a:latin typeface="华文楷体" panose="02010600040101010101" pitchFamily="2" charset="-122"/>
                <a:ea typeface="华文楷体" panose="02010600040101010101" pitchFamily="2" charset="-122"/>
              </a:rPr>
              <a:t>）酵母菌悬液的计数，以</a:t>
            </a:r>
            <a:r>
              <a:rPr lang="zh-CN" altLang="zh-CN" sz="2400" b="1" dirty="0">
                <a:solidFill>
                  <a:srgbClr val="C00000"/>
                </a:solidFill>
                <a:latin typeface="华文楷体" panose="02010600040101010101" pitchFamily="2" charset="-122"/>
                <a:ea typeface="华文楷体" panose="02010600040101010101" pitchFamily="2" charset="-122"/>
              </a:rPr>
              <a:t>每小方格内含有</a:t>
            </a:r>
            <a:r>
              <a:rPr lang="en-US" altLang="zh-CN" sz="2400" b="1" dirty="0">
                <a:solidFill>
                  <a:srgbClr val="C00000"/>
                </a:solidFill>
                <a:latin typeface="华文楷体" panose="02010600040101010101" pitchFamily="2" charset="-122"/>
                <a:ea typeface="华文楷体" panose="02010600040101010101" pitchFamily="2" charset="-122"/>
              </a:rPr>
              <a:t>4</a:t>
            </a:r>
            <a:r>
              <a:rPr lang="zh-CN" altLang="zh-CN" sz="2400" b="1" dirty="0">
                <a:solidFill>
                  <a:srgbClr val="C00000"/>
                </a:solidFill>
                <a:latin typeface="华文楷体" panose="02010600040101010101" pitchFamily="2" charset="-122"/>
                <a:ea typeface="华文楷体" panose="02010600040101010101" pitchFamily="2" charset="-122"/>
              </a:rPr>
              <a:t>～</a:t>
            </a:r>
            <a:r>
              <a:rPr lang="en-US" altLang="zh-CN" sz="2400" b="1" dirty="0">
                <a:solidFill>
                  <a:srgbClr val="C00000"/>
                </a:solidFill>
                <a:latin typeface="华文楷体" panose="02010600040101010101" pitchFamily="2" charset="-122"/>
                <a:ea typeface="华文楷体" panose="02010600040101010101" pitchFamily="2" charset="-122"/>
              </a:rPr>
              <a:t>5</a:t>
            </a:r>
            <a:r>
              <a:rPr lang="zh-CN" altLang="zh-CN" sz="2400" b="1" dirty="0">
                <a:solidFill>
                  <a:srgbClr val="C00000"/>
                </a:solidFill>
                <a:latin typeface="华文楷体" panose="02010600040101010101" pitchFamily="2" charset="-122"/>
                <a:ea typeface="华文楷体" panose="02010600040101010101" pitchFamily="2" charset="-122"/>
              </a:rPr>
              <a:t>个酵母细胞为宜</a:t>
            </a: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3</a:t>
            </a:r>
            <a:r>
              <a:rPr lang="zh-CN" altLang="zh-CN" sz="2400" dirty="0">
                <a:latin typeface="华文楷体" panose="02010600040101010101" pitchFamily="2" charset="-122"/>
                <a:ea typeface="华文楷体" panose="02010600040101010101" pitchFamily="2" charset="-122"/>
              </a:rPr>
              <a:t>）选取若干小格，使用</a:t>
            </a:r>
            <a:r>
              <a:rPr lang="zh-CN" altLang="zh-CN" sz="2400" b="1" dirty="0">
                <a:solidFill>
                  <a:srgbClr val="C00000"/>
                </a:solidFill>
                <a:latin typeface="华文楷体" panose="02010600040101010101" pitchFamily="2" charset="-122"/>
                <a:ea typeface="华文楷体" panose="02010600040101010101" pitchFamily="2" charset="-122"/>
              </a:rPr>
              <a:t>计数器计数</a:t>
            </a:r>
            <a:r>
              <a:rPr lang="zh-CN" altLang="zh-CN" sz="2400" dirty="0">
                <a:latin typeface="华文楷体" panose="02010600040101010101" pitchFamily="2" charset="-122"/>
                <a:ea typeface="华文楷体" panose="02010600040101010101" pitchFamily="2" charset="-122"/>
              </a:rPr>
              <a:t>，再</a:t>
            </a:r>
            <a:r>
              <a:rPr lang="zh-CN" altLang="zh-CN" sz="2400" b="1" dirty="0">
                <a:solidFill>
                  <a:srgbClr val="C00000"/>
                </a:solidFill>
                <a:latin typeface="华文楷体" panose="02010600040101010101" pitchFamily="2" charset="-122"/>
                <a:ea typeface="华文楷体" panose="02010600040101010101" pitchFamily="2" charset="-122"/>
              </a:rPr>
              <a:t>计算每一小格的平均值</a:t>
            </a:r>
            <a:r>
              <a:rPr lang="zh-CN" altLang="zh-CN" sz="2400" dirty="0">
                <a:latin typeface="华文楷体" panose="02010600040101010101" pitchFamily="2" charset="-122"/>
                <a:ea typeface="华文楷体" panose="02010600040101010101" pitchFamily="2" charset="-122"/>
              </a:rPr>
              <a:t>。</a:t>
            </a:r>
          </a:p>
        </p:txBody>
      </p:sp>
    </p:spTree>
    <p:extLst>
      <p:ext uri="{BB962C8B-B14F-4D97-AF65-F5344CB8AC3E}">
        <p14:creationId xmlns:p14="http://schemas.microsoft.com/office/powerpoint/2010/main" val="2728658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73789F6-4163-41F7-B96E-C33D0BF1EBF6}"/>
              </a:ext>
            </a:extLst>
          </p:cNvPr>
          <p:cNvSpPr>
            <a:spLocks noGrp="1"/>
          </p:cNvSpPr>
          <p:nvPr>
            <p:ph idx="1"/>
          </p:nvPr>
        </p:nvSpPr>
        <p:spPr>
          <a:xfrm>
            <a:off x="357630" y="3715747"/>
            <a:ext cx="8588249" cy="1206773"/>
          </a:xfrm>
        </p:spPr>
        <p:txBody>
          <a:bodyPr>
            <a:normAutofit/>
          </a:bodyPr>
          <a:lstStyle/>
          <a:p>
            <a:pPr marL="0" indent="0">
              <a:buNone/>
            </a:pPr>
            <a:r>
              <a:rPr lang="en-US" altLang="zh-CN" sz="2400" dirty="0"/>
              <a:t>4</a:t>
            </a:r>
            <a:r>
              <a:rPr lang="zh-CN" altLang="zh-CN" sz="2400" dirty="0"/>
              <a:t>、</a:t>
            </a:r>
            <a:r>
              <a:rPr lang="zh-CN" altLang="zh-CN" sz="2400" b="1" dirty="0">
                <a:solidFill>
                  <a:srgbClr val="C00000"/>
                </a:solidFill>
                <a:latin typeface="华文楷体" panose="02010600040101010101" pitchFamily="2" charset="-122"/>
                <a:ea typeface="华文楷体" panose="02010600040101010101" pitchFamily="2" charset="-122"/>
              </a:rPr>
              <a:t>计算公式</a:t>
            </a:r>
            <a:r>
              <a:rPr lang="zh-CN" altLang="zh-CN" sz="2400" dirty="0"/>
              <a:t>：</a:t>
            </a:r>
            <a:r>
              <a:rPr lang="zh-CN" altLang="zh-CN" sz="2400" dirty="0">
                <a:latin typeface="华文楷体" panose="02010600040101010101" pitchFamily="2" charset="-122"/>
                <a:ea typeface="华文楷体" panose="02010600040101010101" pitchFamily="2" charset="-122"/>
              </a:rPr>
              <a:t>每</a:t>
            </a:r>
            <a:r>
              <a:rPr lang="en-US" altLang="zh-CN" sz="2400" dirty="0">
                <a:latin typeface="华文楷体" panose="02010600040101010101" pitchFamily="2" charset="-122"/>
                <a:ea typeface="华文楷体" panose="02010600040101010101" pitchFamily="2" charset="-122"/>
              </a:rPr>
              <a:t>ml</a:t>
            </a:r>
            <a:r>
              <a:rPr lang="zh-CN" altLang="zh-CN" sz="2400" dirty="0">
                <a:latin typeface="华文楷体" panose="02010600040101010101" pitchFamily="2" charset="-122"/>
                <a:ea typeface="华文楷体" panose="02010600040101010101" pitchFamily="2" charset="-122"/>
              </a:rPr>
              <a:t>酵母细胞数 </a:t>
            </a:r>
            <a:r>
              <a:rPr lang="en-US" altLang="zh-CN" sz="2400" dirty="0">
                <a:latin typeface="华文楷体" panose="02010600040101010101" pitchFamily="2" charset="-122"/>
                <a:ea typeface="华文楷体" panose="02010600040101010101" pitchFamily="2" charset="-122"/>
              </a:rPr>
              <a:t>= </a:t>
            </a:r>
            <a:r>
              <a:rPr lang="zh-CN" altLang="zh-CN" sz="2400" dirty="0">
                <a:latin typeface="华文楷体" panose="02010600040101010101" pitchFamily="2" charset="-122"/>
                <a:ea typeface="华文楷体" panose="02010600040101010101" pitchFamily="2" charset="-122"/>
              </a:rPr>
              <a:t>每个小格平均酵母菌数目 </a:t>
            </a:r>
            <a:r>
              <a:rPr lang="en-US" altLang="zh-CN" sz="2400" dirty="0">
                <a:latin typeface="华文楷体" panose="02010600040101010101" pitchFamily="2" charset="-122"/>
                <a:ea typeface="华文楷体" panose="02010600040101010101" pitchFamily="2" charset="-122"/>
              </a:rPr>
              <a:t>× 400 × 10</a:t>
            </a:r>
            <a:r>
              <a:rPr lang="en-US" altLang="zh-CN" sz="2400" baseline="30000" dirty="0">
                <a:latin typeface="华文楷体" panose="02010600040101010101" pitchFamily="2" charset="-122"/>
                <a:ea typeface="华文楷体" panose="02010600040101010101" pitchFamily="2" charset="-122"/>
              </a:rPr>
              <a:t>4</a:t>
            </a:r>
            <a:r>
              <a:rPr lang="en-US" altLang="zh-CN" sz="2400" dirty="0">
                <a:latin typeface="华文楷体" panose="02010600040101010101" pitchFamily="2" charset="-122"/>
                <a:ea typeface="华文楷体" panose="02010600040101010101" pitchFamily="2" charset="-122"/>
              </a:rPr>
              <a:t>× </a:t>
            </a:r>
            <a:r>
              <a:rPr lang="zh-CN" altLang="zh-CN" sz="2400" dirty="0">
                <a:latin typeface="华文楷体" panose="02010600040101010101" pitchFamily="2" charset="-122"/>
                <a:ea typeface="华文楷体" panose="02010600040101010101" pitchFamily="2" charset="-122"/>
              </a:rPr>
              <a:t>稀释倍数</a:t>
            </a:r>
          </a:p>
          <a:p>
            <a:endParaRPr lang="zh-CN" altLang="en-US" sz="2400" dirty="0"/>
          </a:p>
        </p:txBody>
      </p:sp>
      <p:pic>
        <p:nvPicPr>
          <p:cNvPr id="4" name="图片 3">
            <a:extLst>
              <a:ext uri="{FF2B5EF4-FFF2-40B4-BE49-F238E27FC236}">
                <a16:creationId xmlns:a16="http://schemas.microsoft.com/office/drawing/2014/main" id="{3F2733B7-1B6E-4C94-9EE4-C3FCB8AAE5F5}"/>
              </a:ext>
            </a:extLst>
          </p:cNvPr>
          <p:cNvPicPr>
            <a:picLocks noChangeAspect="1"/>
          </p:cNvPicPr>
          <p:nvPr/>
        </p:nvPicPr>
        <p:blipFill rotWithShape="1">
          <a:blip r:embed="rId2"/>
          <a:srcRect l="6809" t="32000" r="4700" b="5334"/>
          <a:stretch/>
        </p:blipFill>
        <p:spPr>
          <a:xfrm>
            <a:off x="1394460" y="220980"/>
            <a:ext cx="6073140" cy="3223260"/>
          </a:xfrm>
          <a:prstGeom prst="rect">
            <a:avLst/>
          </a:prstGeom>
        </p:spPr>
      </p:pic>
    </p:spTree>
    <p:extLst>
      <p:ext uri="{BB962C8B-B14F-4D97-AF65-F5344CB8AC3E}">
        <p14:creationId xmlns:p14="http://schemas.microsoft.com/office/powerpoint/2010/main" val="2483699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6C3E778-68D1-47E3-ADF9-564A699DC3A2}"/>
              </a:ext>
            </a:extLst>
          </p:cNvPr>
          <p:cNvSpPr>
            <a:spLocks noGrp="1"/>
          </p:cNvSpPr>
          <p:nvPr>
            <p:ph idx="1"/>
          </p:nvPr>
        </p:nvSpPr>
        <p:spPr>
          <a:xfrm>
            <a:off x="1206392" y="1544984"/>
            <a:ext cx="7100048" cy="2350821"/>
          </a:xfrm>
        </p:spPr>
        <p:txBody>
          <a:bodyPr>
            <a:normAutofit/>
          </a:bodyPr>
          <a:lstStyle/>
          <a:p>
            <a:r>
              <a:rPr lang="zh-CN" altLang="en-US" sz="2400" dirty="0"/>
              <a:t>实验</a:t>
            </a:r>
            <a:r>
              <a:rPr lang="en-US" altLang="zh-CN" sz="2400" dirty="0"/>
              <a:t>1:</a:t>
            </a:r>
            <a:r>
              <a:rPr lang="zh-CN" altLang="en-US" sz="2400" dirty="0"/>
              <a:t> </a:t>
            </a:r>
            <a:r>
              <a:rPr lang="zh-CN" altLang="zh-CN" sz="2400" dirty="0"/>
              <a:t>生物组织中可溶性还原糖、脂肪、蛋白质的鉴定</a:t>
            </a:r>
            <a:r>
              <a:rPr lang="zh-CN" altLang="en-US" sz="2400" dirty="0"/>
              <a:t>（人教版　必修一　</a:t>
            </a:r>
            <a:r>
              <a:rPr lang="en-US" altLang="zh-CN" sz="2400" dirty="0"/>
              <a:t>P18 </a:t>
            </a:r>
            <a:r>
              <a:rPr lang="zh-CN" altLang="en-US" sz="2400" dirty="0"/>
              <a:t>）</a:t>
            </a:r>
            <a:endParaRPr lang="zh-CN" altLang="zh-CN" sz="2400" dirty="0"/>
          </a:p>
          <a:p>
            <a:r>
              <a:rPr lang="zh-CN" altLang="en-US" sz="2400" dirty="0"/>
              <a:t>实验</a:t>
            </a:r>
            <a:r>
              <a:rPr lang="en-US" altLang="zh-CN" sz="2400" dirty="0"/>
              <a:t>2</a:t>
            </a:r>
            <a:r>
              <a:rPr lang="en-US" altLang="zh-CN" sz="2400" b="1" dirty="0"/>
              <a:t>:</a:t>
            </a:r>
            <a:r>
              <a:rPr lang="zh-CN" altLang="en-US" sz="2400" b="1" dirty="0"/>
              <a:t> </a:t>
            </a:r>
            <a:r>
              <a:rPr lang="en-US" altLang="zh-CN" sz="2400" dirty="0"/>
              <a:t>DNA</a:t>
            </a:r>
            <a:r>
              <a:rPr lang="zh-CN" altLang="zh-CN" sz="2400" dirty="0"/>
              <a:t>的粗提取与鉴定</a:t>
            </a:r>
            <a:r>
              <a:rPr lang="zh-CN" altLang="en-US" sz="2400" dirty="0"/>
              <a:t>（人教版　选修一</a:t>
            </a:r>
            <a:r>
              <a:rPr lang="en-US" altLang="zh-CN" sz="2400" dirty="0"/>
              <a:t> P54 </a:t>
            </a:r>
            <a:r>
              <a:rPr lang="zh-CN" altLang="en-US" sz="2400" dirty="0"/>
              <a:t>）</a:t>
            </a:r>
            <a:endParaRPr lang="zh-CN" altLang="zh-CN" sz="2400" dirty="0"/>
          </a:p>
        </p:txBody>
      </p:sp>
      <p:sp>
        <p:nvSpPr>
          <p:cNvPr id="3" name="矩形 2">
            <a:extLst>
              <a:ext uri="{FF2B5EF4-FFF2-40B4-BE49-F238E27FC236}">
                <a16:creationId xmlns:a16="http://schemas.microsoft.com/office/drawing/2014/main" id="{9F2E2A5D-C371-4B3D-BAE5-BCDA358C872D}"/>
              </a:ext>
            </a:extLst>
          </p:cNvPr>
          <p:cNvSpPr/>
          <p:nvPr/>
        </p:nvSpPr>
        <p:spPr>
          <a:xfrm>
            <a:off x="2033718" y="627534"/>
            <a:ext cx="3467616" cy="584775"/>
          </a:xfrm>
          <a:prstGeom prst="rect">
            <a:avLst/>
          </a:prstGeom>
        </p:spPr>
        <p:txBody>
          <a:bodyPr wrap="none">
            <a:spAutoFit/>
          </a:bodyPr>
          <a:lstStyle/>
          <a:p>
            <a:r>
              <a:rPr lang="zh-CN" altLang="zh-CN" sz="3200" b="1" dirty="0">
                <a:solidFill>
                  <a:srgbClr val="0070C0"/>
                </a:solidFill>
              </a:rPr>
              <a:t>一、物质鉴定实验</a:t>
            </a:r>
            <a:endParaRPr lang="zh-CN" altLang="zh-CN" sz="3200" dirty="0">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CF46084-E208-4C30-BF9D-F401609E18D9}"/>
              </a:ext>
            </a:extLst>
          </p:cNvPr>
          <p:cNvSpPr>
            <a:spLocks noGrp="1"/>
          </p:cNvSpPr>
          <p:nvPr>
            <p:ph idx="1"/>
          </p:nvPr>
        </p:nvSpPr>
        <p:spPr>
          <a:xfrm>
            <a:off x="622407" y="195486"/>
            <a:ext cx="8037499" cy="4948014"/>
          </a:xfrm>
        </p:spPr>
        <p:txBody>
          <a:bodyPr>
            <a:noAutofit/>
          </a:bodyPr>
          <a:lstStyle/>
          <a:p>
            <a:pPr marL="0" indent="0">
              <a:buNone/>
            </a:pPr>
            <a:r>
              <a:rPr lang="zh-CN" altLang="zh-CN" sz="2400" b="1" kern="100" dirty="0">
                <a:solidFill>
                  <a:srgbClr val="002060"/>
                </a:solidFill>
              </a:rPr>
              <a:t>实验</a:t>
            </a:r>
            <a:r>
              <a:rPr lang="en-US" altLang="zh-CN" sz="2400" b="1" kern="100" dirty="0">
                <a:solidFill>
                  <a:srgbClr val="002060"/>
                </a:solidFill>
              </a:rPr>
              <a:t>4:</a:t>
            </a:r>
            <a:r>
              <a:rPr lang="zh-CN" altLang="zh-CN" sz="2400" b="1" dirty="0">
                <a:solidFill>
                  <a:srgbClr val="002060"/>
                </a:solidFill>
              </a:rPr>
              <a:t>土壤中分解尿素的细菌的分离与计数</a:t>
            </a:r>
            <a:endParaRPr lang="zh-CN" altLang="zh-CN" sz="2400" dirty="0">
              <a:solidFill>
                <a:srgbClr val="002060"/>
              </a:solidFill>
            </a:endParaRPr>
          </a:p>
          <a:p>
            <a:pPr marL="0" indent="0">
              <a:buNone/>
            </a:pPr>
            <a:r>
              <a:rPr lang="en-US" altLang="zh-CN" sz="2400" dirty="0"/>
              <a:t>1</a:t>
            </a:r>
            <a:r>
              <a:rPr lang="zh-CN" altLang="zh-CN" sz="2400" dirty="0"/>
              <a:t>、方法</a:t>
            </a:r>
            <a:r>
              <a:rPr lang="en-US" altLang="zh-CN" sz="2400" dirty="0"/>
              <a:t>:</a:t>
            </a:r>
            <a:r>
              <a:rPr lang="zh-CN" altLang="zh-CN" sz="2400" dirty="0">
                <a:latin typeface="华文楷体" panose="02010600040101010101" pitchFamily="2" charset="-122"/>
                <a:ea typeface="华文楷体" panose="02010600040101010101" pitchFamily="2" charset="-122"/>
              </a:rPr>
              <a:t>用</a:t>
            </a:r>
            <a:r>
              <a:rPr lang="zh-CN" altLang="zh-CN" sz="2400" b="1" dirty="0">
                <a:solidFill>
                  <a:srgbClr val="C00000"/>
                </a:solidFill>
                <a:latin typeface="华文楷体" panose="02010600040101010101" pitchFamily="2" charset="-122"/>
                <a:ea typeface="华文楷体" panose="02010600040101010101" pitchFamily="2" charset="-122"/>
              </a:rPr>
              <a:t>稀释涂布平板法</a:t>
            </a:r>
            <a:r>
              <a:rPr lang="zh-CN" altLang="zh-CN" sz="2400" dirty="0">
                <a:latin typeface="华文楷体" panose="02010600040101010101" pitchFamily="2" charset="-122"/>
                <a:ea typeface="华文楷体" panose="02010600040101010101" pitchFamily="2" charset="-122"/>
              </a:rPr>
              <a:t>测定土壤中微生物的数量（从土壤中分离出能够分解尿素的细菌；统计每克土壤样品中究竟含有多少分解尿素的细菌。）</a:t>
            </a:r>
          </a:p>
          <a:p>
            <a:pPr marL="0" indent="0">
              <a:buNone/>
            </a:pPr>
            <a:r>
              <a:rPr lang="en-US" altLang="zh-CN" sz="2400" dirty="0"/>
              <a:t>2</a:t>
            </a:r>
            <a:r>
              <a:rPr lang="zh-CN" altLang="zh-CN" sz="2400" dirty="0"/>
              <a:t>、实验原理</a:t>
            </a:r>
            <a:r>
              <a:rPr lang="en-US" altLang="zh-CN" sz="2400" dirty="0"/>
              <a:t>:</a:t>
            </a:r>
            <a:endParaRPr lang="zh-CN" altLang="zh-CN" sz="2400" dirty="0"/>
          </a:p>
          <a:p>
            <a:pPr marL="0" indent="0">
              <a:buNone/>
            </a:pPr>
            <a:r>
              <a:rPr lang="zh-CN" altLang="zh-CN" sz="2400" b="1" dirty="0">
                <a:solidFill>
                  <a:srgbClr val="C00000"/>
                </a:solidFill>
                <a:latin typeface="华文楷体" panose="02010600040101010101" pitchFamily="2" charset="-122"/>
                <a:ea typeface="华文楷体" panose="02010600040101010101" pitchFamily="2" charset="-122"/>
              </a:rPr>
              <a:t>目的菌的分离</a:t>
            </a:r>
            <a:r>
              <a:rPr lang="zh-CN" altLang="zh-CN" sz="2400" dirty="0">
                <a:latin typeface="华文楷体" panose="02010600040101010101" pitchFamily="2" charset="-122"/>
                <a:ea typeface="华文楷体" panose="02010600040101010101" pitchFamily="2" charset="-122"/>
              </a:rPr>
              <a:t>：分解尿素的微生物能在以尿素为唯一氮源的培养基上生长。</a:t>
            </a:r>
          </a:p>
          <a:p>
            <a:pPr marL="0" indent="0">
              <a:buNone/>
            </a:pPr>
            <a:r>
              <a:rPr lang="zh-CN" altLang="zh-CN" sz="2400" b="1" dirty="0">
                <a:solidFill>
                  <a:srgbClr val="C00000"/>
                </a:solidFill>
                <a:latin typeface="华文楷体" panose="02010600040101010101" pitchFamily="2" charset="-122"/>
                <a:ea typeface="华文楷体" panose="02010600040101010101" pitchFamily="2" charset="-122"/>
              </a:rPr>
              <a:t>目的菌的鉴定</a:t>
            </a:r>
            <a:r>
              <a:rPr lang="zh-CN" altLang="zh-CN" sz="2400" dirty="0">
                <a:latin typeface="华文楷体" panose="02010600040101010101" pitchFamily="2" charset="-122"/>
                <a:ea typeface="华文楷体" panose="02010600040101010101" pitchFamily="2" charset="-122"/>
              </a:rPr>
              <a:t>：尿素被分解后产生的氨能使培养基的</a:t>
            </a:r>
            <a:r>
              <a:rPr lang="en-US" altLang="zh-CN" sz="2400" dirty="0">
                <a:latin typeface="华文楷体" panose="02010600040101010101" pitchFamily="2" charset="-122"/>
                <a:ea typeface="华文楷体" panose="02010600040101010101" pitchFamily="2" charset="-122"/>
              </a:rPr>
              <a:t>pH</a:t>
            </a:r>
            <a:r>
              <a:rPr lang="zh-CN" altLang="zh-CN" sz="2400" dirty="0">
                <a:latin typeface="华文楷体" panose="02010600040101010101" pitchFamily="2" charset="-122"/>
                <a:ea typeface="华文楷体" panose="02010600040101010101" pitchFamily="2" charset="-122"/>
              </a:rPr>
              <a:t>升高，从而使酚红指示剂显红色。</a:t>
            </a:r>
          </a:p>
          <a:p>
            <a:endParaRPr lang="zh-CN" altLang="en-US" sz="2400" dirty="0"/>
          </a:p>
        </p:txBody>
      </p:sp>
    </p:spTree>
    <p:extLst>
      <p:ext uri="{BB962C8B-B14F-4D97-AF65-F5344CB8AC3E}">
        <p14:creationId xmlns:p14="http://schemas.microsoft.com/office/powerpoint/2010/main" val="927182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5AFB698-B3AC-4EE0-BF79-3D237E354A04}"/>
              </a:ext>
            </a:extLst>
          </p:cNvPr>
          <p:cNvSpPr>
            <a:spLocks noGrp="1"/>
          </p:cNvSpPr>
          <p:nvPr>
            <p:ph idx="1"/>
          </p:nvPr>
        </p:nvSpPr>
        <p:spPr>
          <a:xfrm>
            <a:off x="683879" y="465516"/>
            <a:ext cx="8045183" cy="4506054"/>
          </a:xfrm>
        </p:spPr>
        <p:txBody>
          <a:bodyPr>
            <a:noAutofit/>
          </a:bodyPr>
          <a:lstStyle/>
          <a:p>
            <a:pPr marL="0" indent="0">
              <a:buNone/>
            </a:pPr>
            <a:r>
              <a:rPr lang="en-US" altLang="zh-CN" sz="2400" dirty="0"/>
              <a:t>3</a:t>
            </a:r>
            <a:r>
              <a:rPr lang="zh-CN" altLang="zh-CN" sz="2400" dirty="0"/>
              <a:t>、实验步骤</a:t>
            </a:r>
            <a:r>
              <a:rPr lang="en-US" altLang="zh-CN" sz="2400" dirty="0"/>
              <a:t>: </a:t>
            </a:r>
            <a:endParaRPr lang="zh-CN" altLang="zh-CN" sz="2400" dirty="0"/>
          </a:p>
          <a:p>
            <a:pPr marL="0" indent="0">
              <a:buNone/>
            </a:pPr>
            <a:r>
              <a:rPr lang="zh-CN" altLang="en-US" sz="2400" dirty="0"/>
              <a:t>       </a:t>
            </a:r>
            <a:r>
              <a:rPr lang="zh-CN" altLang="zh-CN" sz="2400" dirty="0">
                <a:latin typeface="华文楷体" panose="02010600040101010101" pitchFamily="2" charset="-122"/>
                <a:ea typeface="华文楷体" panose="02010600040101010101" pitchFamily="2" charset="-122"/>
              </a:rPr>
              <a:t>先准备制备</a:t>
            </a:r>
            <a:r>
              <a:rPr lang="en-US" altLang="zh-CN" sz="2400" dirty="0">
                <a:latin typeface="华文楷体" panose="02010600040101010101" pitchFamily="2" charset="-122"/>
                <a:ea typeface="华文楷体" panose="02010600040101010101" pitchFamily="2" charset="-122"/>
              </a:rPr>
              <a:t>10</a:t>
            </a:r>
            <a:r>
              <a:rPr lang="en-US" altLang="zh-CN" sz="2400" baseline="30000" dirty="0">
                <a:latin typeface="华文楷体" panose="02010600040101010101" pitchFamily="2" charset="-122"/>
                <a:ea typeface="华文楷体" panose="02010600040101010101" pitchFamily="2" charset="-122"/>
              </a:rPr>
              <a:t>-4</a:t>
            </a: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10</a:t>
            </a:r>
            <a:r>
              <a:rPr lang="en-US" altLang="zh-CN" sz="2400" baseline="30000" dirty="0">
                <a:latin typeface="华文楷体" panose="02010600040101010101" pitchFamily="2" charset="-122"/>
                <a:ea typeface="华文楷体" panose="02010600040101010101" pitchFamily="2" charset="-122"/>
              </a:rPr>
              <a:t>-5</a:t>
            </a: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10</a:t>
            </a:r>
            <a:r>
              <a:rPr lang="en-US" altLang="zh-CN" sz="2400" baseline="30000" dirty="0">
                <a:latin typeface="华文楷体" panose="02010600040101010101" pitchFamily="2" charset="-122"/>
                <a:ea typeface="华文楷体" panose="02010600040101010101" pitchFamily="2" charset="-122"/>
              </a:rPr>
              <a:t>-6</a:t>
            </a:r>
            <a:r>
              <a:rPr lang="zh-CN" altLang="zh-CN" sz="2400" b="1" dirty="0">
                <a:solidFill>
                  <a:srgbClr val="C00000"/>
                </a:solidFill>
                <a:latin typeface="华文楷体" panose="02010600040101010101" pitchFamily="2" charset="-122"/>
                <a:ea typeface="华文楷体" panose="02010600040101010101" pitchFamily="2" charset="-122"/>
              </a:rPr>
              <a:t>土壤稀释液</a:t>
            </a:r>
            <a:r>
              <a:rPr lang="zh-CN" altLang="zh-CN" sz="2400" dirty="0">
                <a:latin typeface="华文楷体" panose="02010600040101010101" pitchFamily="2" charset="-122"/>
                <a:ea typeface="华文楷体" panose="02010600040101010101" pitchFamily="2" charset="-122"/>
              </a:rPr>
              <a:t>→</a:t>
            </a:r>
            <a:r>
              <a:rPr lang="zh-CN" altLang="zh-CN" sz="2400" b="1" dirty="0">
                <a:solidFill>
                  <a:srgbClr val="C00000"/>
                </a:solidFill>
                <a:latin typeface="华文楷体" panose="02010600040101010101" pitchFamily="2" charset="-122"/>
                <a:ea typeface="华文楷体" panose="02010600040101010101" pitchFamily="2" charset="-122"/>
              </a:rPr>
              <a:t>制备培养基</a:t>
            </a:r>
            <a:r>
              <a:rPr lang="zh-CN" altLang="zh-CN" sz="2400" dirty="0">
                <a:latin typeface="华文楷体" panose="02010600040101010101" pitchFamily="2" charset="-122"/>
                <a:ea typeface="华文楷体" panose="02010600040101010101" pitchFamily="2" charset="-122"/>
              </a:rPr>
              <a:t>→</a:t>
            </a:r>
            <a:r>
              <a:rPr lang="zh-CN" altLang="zh-CN" sz="2400" b="1" dirty="0">
                <a:solidFill>
                  <a:srgbClr val="C00000"/>
                </a:solidFill>
                <a:latin typeface="华文楷体" panose="02010600040101010101" pitchFamily="2" charset="-122"/>
                <a:ea typeface="华文楷体" panose="02010600040101010101" pitchFamily="2" charset="-122"/>
              </a:rPr>
              <a:t>倒平板</a:t>
            </a:r>
            <a:r>
              <a:rPr lang="zh-CN" altLang="zh-CN" sz="2400" dirty="0">
                <a:latin typeface="华文楷体" panose="02010600040101010101" pitchFamily="2" charset="-122"/>
                <a:ea typeface="华文楷体" panose="02010600040101010101" pitchFamily="2" charset="-122"/>
              </a:rPr>
              <a:t>→用稀释涂布平板法</a:t>
            </a:r>
            <a:r>
              <a:rPr lang="zh-CN" altLang="zh-CN" sz="2400" b="1" dirty="0">
                <a:solidFill>
                  <a:srgbClr val="C00000"/>
                </a:solidFill>
                <a:latin typeface="华文楷体" panose="02010600040101010101" pitchFamily="2" charset="-122"/>
                <a:ea typeface="华文楷体" panose="02010600040101010101" pitchFamily="2" charset="-122"/>
              </a:rPr>
              <a:t>接种</a:t>
            </a:r>
            <a:r>
              <a:rPr lang="zh-CN" altLang="zh-CN" sz="2400" dirty="0">
                <a:latin typeface="华文楷体" panose="02010600040101010101" pitchFamily="2" charset="-122"/>
                <a:ea typeface="华文楷体" panose="02010600040101010101" pitchFamily="2" charset="-122"/>
              </a:rPr>
              <a:t>→微生物</a:t>
            </a:r>
            <a:r>
              <a:rPr lang="zh-CN" altLang="zh-CN" sz="2400" b="1" dirty="0">
                <a:solidFill>
                  <a:srgbClr val="C00000"/>
                </a:solidFill>
                <a:latin typeface="华文楷体" panose="02010600040101010101" pitchFamily="2" charset="-122"/>
                <a:ea typeface="华文楷体" panose="02010600040101010101" pitchFamily="2" charset="-122"/>
              </a:rPr>
              <a:t>培养</a:t>
            </a:r>
            <a:r>
              <a:rPr lang="zh-CN" altLang="zh-CN" sz="2400" dirty="0">
                <a:latin typeface="华文楷体" panose="02010600040101010101" pitchFamily="2" charset="-122"/>
                <a:ea typeface="华文楷体" panose="02010600040101010101" pitchFamily="2" charset="-122"/>
              </a:rPr>
              <a:t>→分解尿素的微生物</a:t>
            </a:r>
            <a:r>
              <a:rPr lang="zh-CN" altLang="zh-CN" sz="2400" b="1" dirty="0">
                <a:solidFill>
                  <a:srgbClr val="C00000"/>
                </a:solidFill>
                <a:latin typeface="华文楷体" panose="02010600040101010101" pitchFamily="2" charset="-122"/>
                <a:ea typeface="华文楷体" panose="02010600040101010101" pitchFamily="2" charset="-122"/>
              </a:rPr>
              <a:t>检验与鉴定</a:t>
            </a:r>
            <a:r>
              <a:rPr lang="zh-CN" altLang="zh-CN" sz="2400" dirty="0">
                <a:latin typeface="华文楷体" panose="02010600040101010101" pitchFamily="2" charset="-122"/>
                <a:ea typeface="华文楷体" panose="02010600040101010101" pitchFamily="2" charset="-122"/>
              </a:rPr>
              <a:t>→</a:t>
            </a:r>
            <a:r>
              <a:rPr lang="zh-CN" altLang="zh-CN" sz="2400" b="1" dirty="0">
                <a:solidFill>
                  <a:srgbClr val="C00000"/>
                </a:solidFill>
                <a:latin typeface="华文楷体" panose="02010600040101010101" pitchFamily="2" charset="-122"/>
                <a:ea typeface="华文楷体" panose="02010600040101010101" pitchFamily="2" charset="-122"/>
              </a:rPr>
              <a:t>计算</a:t>
            </a:r>
            <a:r>
              <a:rPr lang="zh-CN" altLang="zh-CN" sz="2400" dirty="0">
                <a:latin typeface="华文楷体" panose="02010600040101010101" pitchFamily="2" charset="-122"/>
                <a:ea typeface="华文楷体" panose="02010600040101010101" pitchFamily="2" charset="-122"/>
              </a:rPr>
              <a:t>。</a:t>
            </a:r>
          </a:p>
          <a:p>
            <a:pPr marL="0" indent="0">
              <a:buNone/>
            </a:pPr>
            <a:r>
              <a:rPr lang="en-US" altLang="zh-CN" sz="2400" dirty="0"/>
              <a:t>4</a:t>
            </a:r>
            <a:r>
              <a:rPr lang="zh-CN" altLang="zh-CN" sz="2400" dirty="0"/>
              <a:t>、</a:t>
            </a:r>
            <a:r>
              <a:rPr lang="zh-CN" altLang="zh-CN" sz="2400" b="1" dirty="0">
                <a:solidFill>
                  <a:srgbClr val="C00000"/>
                </a:solidFill>
                <a:latin typeface="华文楷体" panose="02010600040101010101" pitchFamily="2" charset="-122"/>
                <a:ea typeface="华文楷体" panose="02010600040101010101" pitchFamily="2" charset="-122"/>
              </a:rPr>
              <a:t>计算公式</a:t>
            </a:r>
            <a:r>
              <a:rPr lang="en-US" altLang="zh-CN" sz="2400" dirty="0">
                <a:latin typeface="华文楷体" panose="02010600040101010101" pitchFamily="2" charset="-122"/>
                <a:ea typeface="华文楷体" panose="02010600040101010101" pitchFamily="2" charset="-122"/>
              </a:rPr>
              <a:t>:</a:t>
            </a:r>
          </a:p>
          <a:p>
            <a:pPr marL="0" indent="0">
              <a:buNone/>
            </a:pPr>
            <a:r>
              <a:rPr lang="zh-CN" altLang="en-US" sz="2400" dirty="0">
                <a:latin typeface="华文楷体" panose="02010600040101010101" pitchFamily="2" charset="-122"/>
                <a:ea typeface="华文楷体" panose="02010600040101010101" pitchFamily="2" charset="-122"/>
              </a:rPr>
              <a:t>　　</a:t>
            </a:r>
            <a:r>
              <a:rPr lang="zh-CN" altLang="zh-CN" sz="2400" dirty="0">
                <a:latin typeface="华文楷体" panose="02010600040101010101" pitchFamily="2" charset="-122"/>
                <a:ea typeface="华文楷体" panose="02010600040101010101" pitchFamily="2" charset="-122"/>
              </a:rPr>
              <a:t>将每克样品中的菌株数</a:t>
            </a:r>
            <a:r>
              <a:rPr lang="en-US" altLang="zh-CN" sz="2400" dirty="0">
                <a:latin typeface="华文楷体" panose="02010600040101010101" pitchFamily="2" charset="-122"/>
                <a:ea typeface="华文楷体" panose="02010600040101010101" pitchFamily="2" charset="-122"/>
              </a:rPr>
              <a:t>=</a:t>
            </a: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C/V)* M </a:t>
            </a:r>
          </a:p>
          <a:p>
            <a:pPr marL="0" indent="0">
              <a:buNone/>
            </a:pP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C:</a:t>
            </a:r>
            <a:r>
              <a:rPr lang="zh-CN" altLang="zh-CN" sz="2400" dirty="0">
                <a:latin typeface="华文楷体" panose="02010600040101010101" pitchFamily="2" charset="-122"/>
                <a:ea typeface="华文楷体" panose="02010600040101010101" pitchFamily="2" charset="-122"/>
              </a:rPr>
              <a:t>某一稀释度下平板上生长的平均菌落数；</a:t>
            </a:r>
            <a:r>
              <a:rPr lang="en-US" altLang="zh-CN" sz="2400" dirty="0">
                <a:latin typeface="华文楷体" panose="02010600040101010101" pitchFamily="2" charset="-122"/>
                <a:ea typeface="华文楷体" panose="02010600040101010101" pitchFamily="2" charset="-122"/>
              </a:rPr>
              <a:t> V:</a:t>
            </a:r>
            <a:r>
              <a:rPr lang="zh-CN" altLang="zh-CN" sz="2400" dirty="0">
                <a:latin typeface="华文楷体" panose="02010600040101010101" pitchFamily="2" charset="-122"/>
                <a:ea typeface="华文楷体" panose="02010600040101010101" pitchFamily="2" charset="-122"/>
              </a:rPr>
              <a:t>所用稀释液的体积；</a:t>
            </a:r>
            <a:r>
              <a:rPr lang="en-US" altLang="zh-CN" sz="2400" dirty="0">
                <a:latin typeface="华文楷体" panose="02010600040101010101" pitchFamily="2" charset="-122"/>
                <a:ea typeface="华文楷体" panose="02010600040101010101" pitchFamily="2" charset="-122"/>
              </a:rPr>
              <a:t> M:</a:t>
            </a:r>
            <a:r>
              <a:rPr lang="zh-CN" altLang="zh-CN" sz="2400" dirty="0">
                <a:latin typeface="华文楷体" panose="02010600040101010101" pitchFamily="2" charset="-122"/>
                <a:ea typeface="华文楷体" panose="02010600040101010101" pitchFamily="2" charset="-122"/>
              </a:rPr>
              <a:t>稀释倍数。）</a:t>
            </a:r>
          </a:p>
          <a:p>
            <a:endParaRPr lang="zh-CN" altLang="en-US" sz="2400" dirty="0"/>
          </a:p>
        </p:txBody>
      </p:sp>
    </p:spTree>
    <p:extLst>
      <p:ext uri="{BB962C8B-B14F-4D97-AF65-F5344CB8AC3E}">
        <p14:creationId xmlns:p14="http://schemas.microsoft.com/office/powerpoint/2010/main" val="2665014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9C6AFB4-A235-4121-8EC7-591AEE70F9EC}"/>
              </a:ext>
            </a:extLst>
          </p:cNvPr>
          <p:cNvSpPr>
            <a:spLocks noGrp="1"/>
          </p:cNvSpPr>
          <p:nvPr>
            <p:ph idx="1"/>
          </p:nvPr>
        </p:nvSpPr>
        <p:spPr>
          <a:xfrm>
            <a:off x="792910" y="1118223"/>
            <a:ext cx="7991395" cy="3784190"/>
          </a:xfrm>
        </p:spPr>
        <p:txBody>
          <a:bodyPr>
            <a:normAutofit/>
          </a:bodyPr>
          <a:lstStyle/>
          <a:p>
            <a:pPr marL="0" indent="0">
              <a:buNone/>
            </a:pPr>
            <a:r>
              <a:rPr lang="en-US" altLang="zh-CN" sz="2400" dirty="0"/>
              <a:t>1</a:t>
            </a:r>
            <a:r>
              <a:rPr lang="zh-CN" altLang="zh-CN" sz="2400" dirty="0"/>
              <a:t>、问题</a:t>
            </a:r>
            <a:r>
              <a:rPr lang="en-US" altLang="zh-CN" sz="2400" dirty="0"/>
              <a:t>:</a:t>
            </a:r>
            <a:endParaRPr lang="zh-CN" altLang="zh-CN" sz="2400" dirty="0"/>
          </a:p>
          <a:p>
            <a:pPr marL="0" indent="0">
              <a:buNone/>
            </a:pP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1</a:t>
            </a:r>
            <a:r>
              <a:rPr lang="zh-CN" altLang="zh-CN" sz="2400" dirty="0">
                <a:latin typeface="华文楷体" panose="02010600040101010101" pitchFamily="2" charset="-122"/>
                <a:ea typeface="华文楷体" panose="02010600040101010101" pitchFamily="2" charset="-122"/>
              </a:rPr>
              <a:t>）如何设计实验</a:t>
            </a:r>
            <a:r>
              <a:rPr lang="zh-CN" altLang="zh-CN" sz="2400" dirty="0">
                <a:solidFill>
                  <a:srgbClr val="C00000"/>
                </a:solidFill>
                <a:latin typeface="华文楷体" panose="02010600040101010101" pitchFamily="2" charset="-122"/>
                <a:ea typeface="华文楷体" panose="02010600040101010101" pitchFamily="2" charset="-122"/>
              </a:rPr>
              <a:t>定量研究影响酶活性的最适宜</a:t>
            </a:r>
            <a:r>
              <a:rPr lang="en-US" altLang="zh-CN" sz="2400" dirty="0">
                <a:solidFill>
                  <a:srgbClr val="C00000"/>
                </a:solidFill>
                <a:latin typeface="华文楷体" panose="02010600040101010101" pitchFamily="2" charset="-122"/>
                <a:ea typeface="华文楷体" panose="02010600040101010101" pitchFamily="2" charset="-122"/>
              </a:rPr>
              <a:t>pH</a:t>
            </a:r>
            <a:r>
              <a:rPr lang="zh-CN" altLang="zh-CN" sz="2400" dirty="0">
                <a:latin typeface="华文楷体" panose="02010600040101010101" pitchFamily="2" charset="-122"/>
                <a:ea typeface="华文楷体" panose="02010600040101010101" pitchFamily="2" charset="-122"/>
              </a:rPr>
              <a:t>？</a:t>
            </a:r>
          </a:p>
          <a:p>
            <a:pPr marL="0" indent="0">
              <a:buNone/>
            </a:pP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2</a:t>
            </a:r>
            <a:r>
              <a:rPr lang="zh-CN" altLang="zh-CN" sz="2400" dirty="0">
                <a:latin typeface="华文楷体" panose="02010600040101010101" pitchFamily="2" charset="-122"/>
                <a:ea typeface="华文楷体" panose="02010600040101010101" pitchFamily="2" charset="-122"/>
              </a:rPr>
              <a:t>）如何设计实验</a:t>
            </a:r>
            <a:r>
              <a:rPr lang="zh-CN" altLang="zh-CN" sz="2400" dirty="0">
                <a:solidFill>
                  <a:srgbClr val="C00000"/>
                </a:solidFill>
                <a:latin typeface="华文楷体" panose="02010600040101010101" pitchFamily="2" charset="-122"/>
                <a:ea typeface="华文楷体" panose="02010600040101010101" pitchFamily="2" charset="-122"/>
              </a:rPr>
              <a:t>估测植物细胞的细胞液浓度</a:t>
            </a:r>
            <a:r>
              <a:rPr lang="zh-CN" altLang="zh-CN" sz="2400" dirty="0">
                <a:latin typeface="华文楷体" panose="02010600040101010101" pitchFamily="2" charset="-122"/>
                <a:ea typeface="华文楷体" panose="02010600040101010101" pitchFamily="2" charset="-122"/>
              </a:rPr>
              <a:t>？</a:t>
            </a:r>
          </a:p>
          <a:p>
            <a:pPr marL="0" indent="0">
              <a:buNone/>
            </a:pPr>
            <a:r>
              <a:rPr lang="en-US" altLang="zh-CN" sz="2400" dirty="0"/>
              <a:t>2</a:t>
            </a:r>
            <a:r>
              <a:rPr lang="zh-CN" altLang="zh-CN" sz="2400" dirty="0"/>
              <a:t>、任务</a:t>
            </a:r>
            <a:r>
              <a:rPr lang="en-US" altLang="zh-CN" sz="2400" dirty="0"/>
              <a:t>:</a:t>
            </a:r>
            <a:endParaRPr lang="zh-CN" altLang="zh-CN" sz="2400" dirty="0"/>
          </a:p>
          <a:p>
            <a:pPr marL="0" indent="0">
              <a:buNone/>
            </a:pPr>
            <a:r>
              <a:rPr lang="en-US" altLang="zh-CN" sz="2400" dirty="0">
                <a:latin typeface="华文楷体" panose="02010600040101010101" pitchFamily="2" charset="-122"/>
                <a:ea typeface="华文楷体" panose="02010600040101010101" pitchFamily="2" charset="-122"/>
              </a:rPr>
              <a:t>      </a:t>
            </a:r>
            <a:r>
              <a:rPr lang="zh-CN" altLang="zh-CN" sz="2400" dirty="0">
                <a:latin typeface="华文楷体" panose="02010600040101010101" pitchFamily="2" charset="-122"/>
                <a:ea typeface="华文楷体" panose="02010600040101010101" pitchFamily="2" charset="-122"/>
              </a:rPr>
              <a:t>请尝试完成</a:t>
            </a:r>
            <a:r>
              <a:rPr lang="zh-CN" altLang="zh-CN" sz="2400" dirty="0">
                <a:solidFill>
                  <a:srgbClr val="C00000"/>
                </a:solidFill>
                <a:latin typeface="华文楷体" panose="02010600040101010101" pitchFamily="2" charset="-122"/>
                <a:ea typeface="华文楷体" panose="02010600040101010101" pitchFamily="2" charset="-122"/>
              </a:rPr>
              <a:t>实验设计</a:t>
            </a:r>
            <a:r>
              <a:rPr lang="zh-CN" altLang="zh-CN" sz="2400" dirty="0">
                <a:latin typeface="华文楷体" panose="02010600040101010101" pitchFamily="2" charset="-122"/>
                <a:ea typeface="华文楷体" panose="02010600040101010101" pitchFamily="2" charset="-122"/>
              </a:rPr>
              <a:t>并</a:t>
            </a:r>
            <a:r>
              <a:rPr lang="zh-CN" altLang="zh-CN" sz="2400" dirty="0">
                <a:solidFill>
                  <a:srgbClr val="C00000"/>
                </a:solidFill>
                <a:latin typeface="华文楷体" panose="02010600040101010101" pitchFamily="2" charset="-122"/>
                <a:ea typeface="华文楷体" panose="02010600040101010101" pitchFamily="2" charset="-122"/>
              </a:rPr>
              <a:t>预期结果</a:t>
            </a:r>
            <a:r>
              <a:rPr lang="zh-CN" altLang="zh-CN" sz="2400" dirty="0">
                <a:latin typeface="华文楷体" panose="02010600040101010101" pitchFamily="2" charset="-122"/>
                <a:ea typeface="华文楷体" panose="02010600040101010101" pitchFamily="2" charset="-122"/>
              </a:rPr>
              <a:t>。说明实验设计的</a:t>
            </a:r>
            <a:r>
              <a:rPr lang="zh-CN" altLang="zh-CN" sz="2400" dirty="0">
                <a:solidFill>
                  <a:srgbClr val="C00000"/>
                </a:solidFill>
                <a:latin typeface="华文楷体" panose="02010600040101010101" pitchFamily="2" charset="-122"/>
                <a:ea typeface="华文楷体" panose="02010600040101010101" pitchFamily="2" charset="-122"/>
              </a:rPr>
              <a:t>理论依据</a:t>
            </a:r>
            <a:r>
              <a:rPr lang="zh-CN" altLang="zh-CN" sz="2400" dirty="0">
                <a:latin typeface="华文楷体" panose="02010600040101010101" pitchFamily="2" charset="-122"/>
                <a:ea typeface="华文楷体" panose="02010600040101010101" pitchFamily="2" charset="-122"/>
              </a:rPr>
              <a:t>是什么？</a:t>
            </a:r>
          </a:p>
          <a:p>
            <a:endParaRPr lang="zh-CN" altLang="en-US" sz="2400" dirty="0"/>
          </a:p>
        </p:txBody>
      </p:sp>
      <p:sp>
        <p:nvSpPr>
          <p:cNvPr id="2" name="矩形 1">
            <a:extLst>
              <a:ext uri="{FF2B5EF4-FFF2-40B4-BE49-F238E27FC236}">
                <a16:creationId xmlns:a16="http://schemas.microsoft.com/office/drawing/2014/main" id="{8F7CF4A7-46C8-430F-9FA0-26C6CC4B1006}"/>
              </a:ext>
            </a:extLst>
          </p:cNvPr>
          <p:cNvSpPr/>
          <p:nvPr/>
        </p:nvSpPr>
        <p:spPr>
          <a:xfrm>
            <a:off x="2141730" y="357504"/>
            <a:ext cx="2646878" cy="584775"/>
          </a:xfrm>
          <a:prstGeom prst="rect">
            <a:avLst/>
          </a:prstGeom>
        </p:spPr>
        <p:txBody>
          <a:bodyPr wrap="none">
            <a:spAutoFit/>
          </a:bodyPr>
          <a:lstStyle/>
          <a:p>
            <a:r>
              <a:rPr lang="zh-CN" altLang="en-US" sz="3200" b="1" dirty="0">
                <a:solidFill>
                  <a:srgbClr val="0070C0"/>
                </a:solidFill>
              </a:rPr>
              <a:t>三</a:t>
            </a:r>
            <a:r>
              <a:rPr lang="zh-CN" altLang="zh-CN" sz="3200" b="1" dirty="0">
                <a:solidFill>
                  <a:srgbClr val="0070C0"/>
                </a:solidFill>
              </a:rPr>
              <a:t>、拓展实验</a:t>
            </a:r>
            <a:endParaRPr lang="zh-CN" altLang="zh-CN" sz="3200" dirty="0">
              <a:solidFill>
                <a:srgbClr val="0070C0"/>
              </a:solidFill>
            </a:endParaRPr>
          </a:p>
        </p:txBody>
      </p:sp>
    </p:spTree>
    <p:extLst>
      <p:ext uri="{BB962C8B-B14F-4D97-AF65-F5344CB8AC3E}">
        <p14:creationId xmlns:p14="http://schemas.microsoft.com/office/powerpoint/2010/main" val="404043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3508340-5670-41DC-B930-D77675B68382}"/>
              </a:ext>
            </a:extLst>
          </p:cNvPr>
          <p:cNvSpPr>
            <a:spLocks noGrp="1"/>
          </p:cNvSpPr>
          <p:nvPr>
            <p:ph idx="1"/>
          </p:nvPr>
        </p:nvSpPr>
        <p:spPr>
          <a:xfrm>
            <a:off x="1234440" y="1123353"/>
            <a:ext cx="6896628" cy="3186354"/>
          </a:xfrm>
        </p:spPr>
        <p:txBody>
          <a:bodyPr>
            <a:noAutofit/>
          </a:bodyPr>
          <a:lstStyle/>
          <a:p>
            <a:pPr marL="0" indent="0">
              <a:buNone/>
            </a:pPr>
            <a:r>
              <a:rPr lang="zh-CN" altLang="zh-CN" sz="2400" dirty="0">
                <a:latin typeface="华文楷体" panose="02010600040101010101" pitchFamily="2" charset="-122"/>
                <a:ea typeface="华文楷体" panose="02010600040101010101" pitchFamily="2" charset="-122"/>
              </a:rPr>
              <a:t>①实验结论常根据</a:t>
            </a:r>
            <a:r>
              <a:rPr lang="zh-CN" altLang="zh-CN" sz="2400" b="1" dirty="0">
                <a:solidFill>
                  <a:srgbClr val="C00000"/>
                </a:solidFill>
                <a:latin typeface="华文楷体" panose="02010600040101010101" pitchFamily="2" charset="-122"/>
                <a:ea typeface="华文楷体" panose="02010600040101010101" pitchFamily="2" charset="-122"/>
              </a:rPr>
              <a:t>特定的颜色反应</a:t>
            </a:r>
            <a:r>
              <a:rPr lang="zh-CN" altLang="zh-CN" sz="2400" dirty="0">
                <a:latin typeface="华文楷体" panose="02010600040101010101" pitchFamily="2" charset="-122"/>
                <a:ea typeface="华文楷体" panose="02010600040101010101" pitchFamily="2" charset="-122"/>
              </a:rPr>
              <a:t>来确定。</a:t>
            </a:r>
          </a:p>
          <a:p>
            <a:pPr marL="0" indent="0">
              <a:buNone/>
            </a:pPr>
            <a:r>
              <a:rPr lang="zh-CN" altLang="zh-CN" sz="2400" dirty="0">
                <a:latin typeface="华文楷体" panose="02010600040101010101" pitchFamily="2" charset="-122"/>
                <a:ea typeface="华文楷体" panose="02010600040101010101" pitchFamily="2" charset="-122"/>
              </a:rPr>
              <a:t>②有些可不设立</a:t>
            </a:r>
            <a:r>
              <a:rPr lang="zh-CN" altLang="zh-CN" sz="2400" b="1" dirty="0">
                <a:solidFill>
                  <a:srgbClr val="C00000"/>
                </a:solidFill>
                <a:latin typeface="华文楷体" panose="02010600040101010101" pitchFamily="2" charset="-122"/>
                <a:ea typeface="华文楷体" panose="02010600040101010101" pitchFamily="2" charset="-122"/>
              </a:rPr>
              <a:t>对照实验</a:t>
            </a:r>
            <a:r>
              <a:rPr lang="zh-CN" altLang="zh-CN" sz="2400" dirty="0">
                <a:latin typeface="华文楷体" panose="02010600040101010101" pitchFamily="2" charset="-122"/>
                <a:ea typeface="华文楷体" panose="02010600040101010101" pitchFamily="2" charset="-122"/>
              </a:rPr>
              <a:t>，若需设立，应增设一组加入已知的待检测物质，如验证唾液淀粉酶是蛋白质，对照组可加入稀释的鸡蛋清。</a:t>
            </a:r>
          </a:p>
          <a:p>
            <a:pPr marL="0" indent="0">
              <a:buNone/>
            </a:pPr>
            <a:r>
              <a:rPr lang="zh-CN" altLang="zh-CN" sz="2400" dirty="0">
                <a:latin typeface="华文楷体" panose="02010600040101010101" pitchFamily="2" charset="-122"/>
                <a:ea typeface="华文楷体" panose="02010600040101010101" pitchFamily="2" charset="-122"/>
              </a:rPr>
              <a:t>③注意选择</a:t>
            </a:r>
            <a:r>
              <a:rPr lang="zh-CN" altLang="zh-CN" sz="2400" b="1" dirty="0">
                <a:solidFill>
                  <a:srgbClr val="C00000"/>
                </a:solidFill>
                <a:latin typeface="华文楷体" panose="02010600040101010101" pitchFamily="2" charset="-122"/>
                <a:ea typeface="华文楷体" panose="02010600040101010101" pitchFamily="2" charset="-122"/>
              </a:rPr>
              <a:t>合适的试剂</a:t>
            </a:r>
            <a:r>
              <a:rPr lang="zh-CN" altLang="zh-CN" sz="2400" dirty="0">
                <a:latin typeface="华文楷体" panose="02010600040101010101" pitchFamily="2" charset="-122"/>
                <a:ea typeface="华文楷体" panose="02010600040101010101" pitchFamily="2" charset="-122"/>
              </a:rPr>
              <a:t>，并</a:t>
            </a:r>
            <a:r>
              <a:rPr lang="zh-CN" altLang="zh-CN" sz="2400" b="1" dirty="0">
                <a:solidFill>
                  <a:srgbClr val="C00000"/>
                </a:solidFill>
                <a:latin typeface="华文楷体" panose="02010600040101010101" pitchFamily="2" charset="-122"/>
                <a:ea typeface="华文楷体" panose="02010600040101010101" pitchFamily="2" charset="-122"/>
              </a:rPr>
              <a:t>注意试剂使用的特殊要求</a:t>
            </a:r>
            <a:r>
              <a:rPr lang="zh-CN" altLang="zh-CN" sz="2400" dirty="0">
                <a:latin typeface="华文楷体" panose="02010600040101010101" pitchFamily="2" charset="-122"/>
                <a:ea typeface="华文楷体" panose="02010600040101010101" pitchFamily="2" charset="-122"/>
              </a:rPr>
              <a:t>，如加热煮沸等。</a:t>
            </a:r>
          </a:p>
        </p:txBody>
      </p:sp>
      <p:sp>
        <p:nvSpPr>
          <p:cNvPr id="2" name="矩形 1">
            <a:extLst>
              <a:ext uri="{FF2B5EF4-FFF2-40B4-BE49-F238E27FC236}">
                <a16:creationId xmlns:a16="http://schemas.microsoft.com/office/drawing/2014/main" id="{3937377A-EF52-4250-9C11-EFD6CCEABFD2}"/>
              </a:ext>
            </a:extLst>
          </p:cNvPr>
          <p:cNvSpPr/>
          <p:nvPr/>
        </p:nvSpPr>
        <p:spPr>
          <a:xfrm>
            <a:off x="1435068" y="311784"/>
            <a:ext cx="6070893" cy="584775"/>
          </a:xfrm>
          <a:prstGeom prst="rect">
            <a:avLst/>
          </a:prstGeom>
        </p:spPr>
        <p:txBody>
          <a:bodyPr wrap="none">
            <a:spAutoFit/>
          </a:bodyPr>
          <a:lstStyle/>
          <a:p>
            <a:r>
              <a:rPr lang="zh-CN" altLang="zh-CN"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（一）</a:t>
            </a:r>
            <a:r>
              <a:rPr lang="zh-CN" altLang="zh-CN" sz="3200" b="1" dirty="0">
                <a:solidFill>
                  <a:srgbClr val="FF0000"/>
                </a:solidFill>
              </a:rPr>
              <a:t>鉴别类实验应注意的问题</a:t>
            </a:r>
            <a:r>
              <a:rPr lang="en-US" altLang="zh-CN" sz="3200" b="1" dirty="0">
                <a:solidFill>
                  <a:srgbClr val="FF0000"/>
                </a:solidFill>
              </a:rPr>
              <a:t>:</a:t>
            </a:r>
            <a:endParaRPr lang="zh-CN" altLang="zh-CN" sz="3200" b="1" dirty="0">
              <a:solidFill>
                <a:srgbClr val="FF0000"/>
              </a:solidFill>
            </a:endParaRPr>
          </a:p>
        </p:txBody>
      </p:sp>
    </p:spTree>
    <p:extLst>
      <p:ext uri="{BB962C8B-B14F-4D97-AF65-F5344CB8AC3E}">
        <p14:creationId xmlns:p14="http://schemas.microsoft.com/office/powerpoint/2010/main" val="926627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DCD5FC6-9A9B-46F3-8CD3-46F8B2BF170B}"/>
              </a:ext>
            </a:extLst>
          </p:cNvPr>
          <p:cNvSpPr>
            <a:spLocks noGrp="1" noChangeArrowheads="1"/>
          </p:cNvSpPr>
          <p:nvPr>
            <p:ph idx="1"/>
          </p:nvPr>
        </p:nvSpPr>
        <p:spPr bwMode="auto">
          <a:xfrm>
            <a:off x="792480" y="1118400"/>
            <a:ext cx="7871460" cy="343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100013" defTabSz="685800">
              <a:lnSpc>
                <a:spcPct val="100000"/>
              </a:lnSpc>
              <a:buNone/>
            </a:pPr>
            <a:r>
              <a:rPr kumimoji="0" lang="zh-CN" altLang="en-US" sz="2400" b="1" i="0" u="none" strike="noStrike" cap="none" normalizeH="0" baseline="0" dirty="0">
                <a:ln>
                  <a:noFill/>
                </a:ln>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实验</a:t>
            </a:r>
            <a:r>
              <a:rPr kumimoji="0" lang="en-US" altLang="zh-CN" sz="2400" b="1" i="0" u="none" strike="noStrike" cap="none" normalizeH="0" baseline="0" dirty="0">
                <a:ln>
                  <a:noFill/>
                </a:ln>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zh-CN" sz="2400" b="1" i="0" u="none" strike="noStrike" cap="none" normalizeH="0" baseline="0" dirty="0">
                <a:ln>
                  <a:noFill/>
                </a:ln>
                <a:solidFill>
                  <a:srgbClr val="002060"/>
                </a:solidFill>
                <a:effectLst/>
                <a:latin typeface="Times New Roman" panose="02020603050405020304" pitchFamily="18" charset="0"/>
                <a:ea typeface="宋体" panose="02010600030101010101" pitchFamily="2" charset="-122"/>
                <a:cs typeface="Times New Roman" panose="02020603050405020304" pitchFamily="18" charset="0"/>
              </a:rPr>
              <a:t>生物组织中还原糖、脂肪、蛋白质鉴定实验</a:t>
            </a:r>
            <a:endParaRPr kumimoji="0" lang="zh-CN" altLang="zh-CN" sz="2400" b="0" i="0" u="none" strike="noStrike" cap="none" normalizeH="0" baseline="0" dirty="0">
              <a:ln>
                <a:noFill/>
              </a:ln>
              <a:solidFill>
                <a:srgbClr val="002060"/>
              </a:solidFill>
              <a:effectLst/>
            </a:endParaRPr>
          </a:p>
          <a:p>
            <a:pPr marL="0" indent="100013" defTabSz="685800">
              <a:lnSpc>
                <a:spcPct val="100000"/>
              </a:lnSpc>
              <a:buNone/>
            </a:pPr>
            <a:endParaRPr kumimoji="0" lang="en-US" altLang="zh-CN" sz="2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100013" defTabSz="685800">
              <a:lnSpc>
                <a:spcPct val="100000"/>
              </a:lnSpc>
              <a:buNone/>
            </a:pPr>
            <a:r>
              <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、实验原理：</a:t>
            </a:r>
            <a:endParaRPr kumimoji="0"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indent="100013" defTabSz="685800">
              <a:lnSpc>
                <a:spcPct val="100000"/>
              </a:lnSpc>
              <a:buNone/>
            </a:pPr>
            <a:r>
              <a:rPr kumimoji="0" lang="zh-CN" altLang="en-US" sz="24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（１）可溶性还原糖与</a:t>
            </a:r>
            <a:r>
              <a:rPr kumimoji="0" lang="zh-CN" altLang="en-US" sz="2400" b="1" i="0" u="none" strike="noStrike" cap="none" normalizeH="0" baseline="0" dirty="0">
                <a:ln>
                  <a:noFill/>
                </a:ln>
                <a:solidFill>
                  <a:srgbClr val="C00000"/>
                </a:solidFill>
                <a:effectLst/>
                <a:latin typeface="华文楷体" panose="02010600040101010101" pitchFamily="2" charset="-122"/>
                <a:ea typeface="华文楷体" panose="02010600040101010101" pitchFamily="2" charset="-122"/>
                <a:cs typeface="Times New Roman" panose="02020603050405020304" pitchFamily="18" charset="0"/>
              </a:rPr>
              <a:t>斐林试剂</a:t>
            </a:r>
            <a:r>
              <a:rPr kumimoji="0" lang="zh-CN" altLang="en-US" sz="24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生成砖红色沉淀；</a:t>
            </a:r>
            <a:endParaRPr kumimoji="0" lang="en-US" altLang="zh-CN" sz="24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p>
            <a:pPr marL="0">
              <a:buNone/>
            </a:pPr>
            <a:r>
              <a:rPr lang="zh-CN" altLang="en-US" sz="2400" dirty="0">
                <a:latin typeface="华文楷体" panose="02010600040101010101" pitchFamily="2" charset="-122"/>
                <a:ea typeface="华文楷体" panose="02010600040101010101" pitchFamily="2" charset="-122"/>
                <a:cs typeface="Times New Roman" panose="02020603050405020304" pitchFamily="18" charset="0"/>
              </a:rPr>
              <a:t>（２）脂肪</a:t>
            </a:r>
            <a:r>
              <a:rPr kumimoji="0" lang="zh-CN" altLang="en-US" sz="24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可被</a:t>
            </a:r>
            <a:r>
              <a:rPr kumimoji="0" lang="zh-CN" altLang="en-US" sz="2400" b="1" i="0" u="none" strike="noStrike" cap="none" normalizeH="0" baseline="0" dirty="0">
                <a:ln>
                  <a:noFill/>
                </a:ln>
                <a:solidFill>
                  <a:srgbClr val="C00000"/>
                </a:solidFill>
                <a:effectLst/>
                <a:latin typeface="华文楷体" panose="02010600040101010101" pitchFamily="2" charset="-122"/>
                <a:ea typeface="华文楷体" panose="02010600040101010101" pitchFamily="2" charset="-122"/>
                <a:cs typeface="Times New Roman" panose="02020603050405020304" pitchFamily="18" charset="0"/>
              </a:rPr>
              <a:t>苏丹</a:t>
            </a:r>
            <a:r>
              <a:rPr kumimoji="0" lang="en-US" altLang="zh-CN" sz="2400" b="1" i="0" u="none" strike="noStrike" cap="none" normalizeH="0" baseline="0" dirty="0">
                <a:ln>
                  <a:noFill/>
                </a:ln>
                <a:solidFill>
                  <a:srgbClr val="C00000"/>
                </a:solidFill>
                <a:effectLst/>
                <a:latin typeface="华文楷体" panose="02010600040101010101" pitchFamily="2" charset="-122"/>
                <a:ea typeface="华文楷体" panose="02010600040101010101" pitchFamily="2" charset="-122"/>
                <a:cs typeface="Times New Roman" panose="02020603050405020304" pitchFamily="18" charset="0"/>
              </a:rPr>
              <a:t>Ⅲ</a:t>
            </a:r>
            <a:r>
              <a:rPr kumimoji="0" lang="zh-CN" altLang="en-US" sz="2400" b="1" i="0" u="none" strike="noStrike" cap="none" normalizeH="0" baseline="0" dirty="0">
                <a:ln>
                  <a:noFill/>
                </a:ln>
                <a:solidFill>
                  <a:srgbClr val="C00000"/>
                </a:solidFill>
                <a:effectLst/>
                <a:latin typeface="华文楷体" panose="02010600040101010101" pitchFamily="2" charset="-122"/>
                <a:ea typeface="华文楷体" panose="02010600040101010101" pitchFamily="2" charset="-122"/>
                <a:cs typeface="Times New Roman" panose="02020603050405020304" pitchFamily="18" charset="0"/>
              </a:rPr>
              <a:t>染液</a:t>
            </a:r>
            <a:r>
              <a:rPr kumimoji="0" lang="zh-CN" altLang="en-US" sz="24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染成橘黄色（或被</a:t>
            </a:r>
            <a:r>
              <a:rPr kumimoji="0" lang="zh-CN" altLang="en-US" sz="2400" b="1" i="0" u="none" strike="noStrike" cap="none" normalizeH="0" baseline="0" dirty="0">
                <a:ln>
                  <a:noFill/>
                </a:ln>
                <a:solidFill>
                  <a:srgbClr val="C00000"/>
                </a:solidFill>
                <a:effectLst/>
                <a:latin typeface="华文楷体" panose="02010600040101010101" pitchFamily="2" charset="-122"/>
                <a:ea typeface="华文楷体" panose="02010600040101010101" pitchFamily="2" charset="-122"/>
                <a:cs typeface="Times New Roman" panose="02020603050405020304" pitchFamily="18" charset="0"/>
              </a:rPr>
              <a:t>苏丹</a:t>
            </a:r>
            <a:r>
              <a:rPr kumimoji="0" lang="en-US" altLang="zh-CN" sz="2400" b="1" i="0" u="none" strike="noStrike" cap="none" normalizeH="0" baseline="0" dirty="0">
                <a:ln>
                  <a:noFill/>
                </a:ln>
                <a:solidFill>
                  <a:srgbClr val="C00000"/>
                </a:solidFill>
                <a:effectLst/>
                <a:latin typeface="华文楷体" panose="02010600040101010101" pitchFamily="2" charset="-122"/>
                <a:ea typeface="华文楷体" panose="02010600040101010101" pitchFamily="2" charset="-122"/>
                <a:cs typeface="Times New Roman" panose="02020603050405020304" pitchFamily="18" charset="0"/>
              </a:rPr>
              <a:t>Ⅳ</a:t>
            </a:r>
            <a:r>
              <a:rPr lang="zh-CN" altLang="en-US" sz="2400" b="1"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染液</a:t>
            </a:r>
            <a:r>
              <a:rPr kumimoji="0" lang="zh-CN" altLang="en-US" sz="24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染成红色）；</a:t>
            </a:r>
            <a:endParaRPr kumimoji="0" lang="en-US" altLang="zh-CN" sz="24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p>
            <a:pPr marL="0">
              <a:buNone/>
            </a:pPr>
            <a:r>
              <a:rPr lang="zh-CN" altLang="en-US" sz="2400" dirty="0">
                <a:latin typeface="华文楷体" panose="02010600040101010101" pitchFamily="2" charset="-122"/>
                <a:ea typeface="华文楷体" panose="02010600040101010101" pitchFamily="2" charset="-122"/>
                <a:cs typeface="Times New Roman" panose="02020603050405020304" pitchFamily="18" charset="0"/>
              </a:rPr>
              <a:t>（３）蛋白质</a:t>
            </a:r>
            <a:r>
              <a:rPr kumimoji="0" lang="zh-CN" altLang="en-US" sz="24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与</a:t>
            </a:r>
            <a:r>
              <a:rPr kumimoji="0" lang="zh-CN" altLang="en-US" sz="2400" b="1" i="0" u="none" strike="noStrike" cap="none" normalizeH="0" baseline="0" dirty="0">
                <a:ln>
                  <a:noFill/>
                </a:ln>
                <a:solidFill>
                  <a:srgbClr val="C00000"/>
                </a:solidFill>
                <a:effectLst/>
                <a:latin typeface="华文楷体" panose="02010600040101010101" pitchFamily="2" charset="-122"/>
                <a:ea typeface="华文楷体" panose="02010600040101010101" pitchFamily="2" charset="-122"/>
                <a:cs typeface="Times New Roman" panose="02020603050405020304" pitchFamily="18" charset="0"/>
              </a:rPr>
              <a:t>双缩脲试剂</a:t>
            </a:r>
            <a:r>
              <a:rPr kumimoji="0" lang="zh-CN" altLang="en-US" sz="24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发生反应，产生紫色反应。</a:t>
            </a:r>
            <a:endParaRPr kumimoji="0" lang="zh-CN" altLang="en-US" sz="2400" b="0" i="0" u="none" strike="noStrike" cap="none" normalizeH="0" baseline="0" dirty="0">
              <a:ln>
                <a:noFill/>
              </a:ln>
              <a:solidFill>
                <a:schemeClr val="tx1"/>
              </a:solidFill>
              <a:effectLst/>
              <a:latin typeface="华文楷体" panose="02010600040101010101" pitchFamily="2" charset="-122"/>
              <a:ea typeface="华文楷体" panose="02010600040101010101" pitchFamily="2" charset="-122"/>
            </a:endParaRPr>
          </a:p>
        </p:txBody>
      </p:sp>
      <p:sp>
        <p:nvSpPr>
          <p:cNvPr id="2" name="矩形 1">
            <a:extLst>
              <a:ext uri="{FF2B5EF4-FFF2-40B4-BE49-F238E27FC236}">
                <a16:creationId xmlns:a16="http://schemas.microsoft.com/office/drawing/2014/main" id="{998FFA31-B13D-4063-837E-8B2EAEF9294D}"/>
              </a:ext>
            </a:extLst>
          </p:cNvPr>
          <p:cNvSpPr/>
          <p:nvPr/>
        </p:nvSpPr>
        <p:spPr>
          <a:xfrm>
            <a:off x="2010781" y="303498"/>
            <a:ext cx="5229637" cy="584775"/>
          </a:xfrm>
          <a:prstGeom prst="rect">
            <a:avLst/>
          </a:prstGeom>
        </p:spPr>
        <p:txBody>
          <a:bodyPr wrap="none">
            <a:spAutoFit/>
          </a:bodyPr>
          <a:lstStyle/>
          <a:p>
            <a:pPr indent="100013" eaLnBrk="0" fontAlgn="base">
              <a:spcBef>
                <a:spcPct val="0"/>
              </a:spcBef>
              <a:spcAft>
                <a:spcPct val="0"/>
              </a:spcAft>
            </a:pPr>
            <a:r>
              <a:rPr lang="zh-CN" altLang="zh-CN" sz="3200" b="1" dirty="0">
                <a:solidFill>
                  <a:srgbClr val="FF0000"/>
                </a:solidFill>
                <a:latin typeface="+mn-ea"/>
                <a:ea typeface="+mn-ea"/>
                <a:cs typeface="Times New Roman" panose="02020603050405020304" pitchFamily="18" charset="0"/>
              </a:rPr>
              <a:t>（</a:t>
            </a:r>
            <a:r>
              <a:rPr lang="zh-CN" altLang="en-US" sz="3200" b="1" dirty="0">
                <a:solidFill>
                  <a:srgbClr val="FF0000"/>
                </a:solidFill>
                <a:latin typeface="+mn-ea"/>
                <a:ea typeface="+mn-ea"/>
                <a:cs typeface="Times New Roman" panose="02020603050405020304" pitchFamily="18" charset="0"/>
              </a:rPr>
              <a:t>二</a:t>
            </a:r>
            <a:r>
              <a:rPr lang="zh-CN" altLang="zh-CN" sz="3200" b="1" dirty="0">
                <a:solidFill>
                  <a:srgbClr val="FF0000"/>
                </a:solidFill>
                <a:latin typeface="+mn-ea"/>
                <a:ea typeface="+mn-ea"/>
                <a:cs typeface="Times New Roman" panose="02020603050405020304" pitchFamily="18" charset="0"/>
              </a:rPr>
              <a:t>）实验原理、目的要求</a:t>
            </a:r>
            <a:endParaRPr lang="zh-CN" altLang="zh-CN" sz="3200" dirty="0">
              <a:solidFill>
                <a:srgbClr val="FF0000"/>
              </a:solidFill>
              <a:latin typeface="+mn-ea"/>
              <a:ea typeface="+mn-ea"/>
            </a:endParaRPr>
          </a:p>
        </p:txBody>
      </p:sp>
    </p:spTree>
    <p:extLst>
      <p:ext uri="{BB962C8B-B14F-4D97-AF65-F5344CB8AC3E}">
        <p14:creationId xmlns:p14="http://schemas.microsoft.com/office/powerpoint/2010/main" val="675662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BB38001-19B9-4B7B-916D-293CF857F819}"/>
              </a:ext>
            </a:extLst>
          </p:cNvPr>
          <p:cNvSpPr>
            <a:spLocks noGrp="1"/>
          </p:cNvSpPr>
          <p:nvPr>
            <p:ph idx="1"/>
          </p:nvPr>
        </p:nvSpPr>
        <p:spPr>
          <a:xfrm>
            <a:off x="887730" y="337097"/>
            <a:ext cx="7513320" cy="4112983"/>
          </a:xfrm>
        </p:spPr>
        <p:txBody>
          <a:bodyPr>
            <a:noAutofit/>
          </a:bodyPr>
          <a:lstStyle/>
          <a:p>
            <a:pPr marL="0" indent="100013">
              <a:spcBef>
                <a:spcPct val="0"/>
              </a:spcBef>
              <a:buNone/>
            </a:pP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实验</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生物组织中还原糖、脂肪、蛋白质鉴定实验</a:t>
            </a:r>
            <a:endParaRPr lang="zh-CN" altLang="zh-CN" sz="2400" dirty="0">
              <a:solidFill>
                <a:srgbClr val="002060"/>
              </a:solidFill>
            </a:endParaRPr>
          </a:p>
          <a:p>
            <a:pPr marL="0" indent="100013">
              <a:spcBef>
                <a:spcPct val="0"/>
              </a:spcBef>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、实验材料：</a:t>
            </a:r>
          </a:p>
          <a:p>
            <a:pPr indent="0">
              <a:spcBef>
                <a:spcPct val="0"/>
              </a:spcBef>
              <a:buNone/>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dirty="0">
                <a:latin typeface="华文楷体" panose="02010600040101010101" pitchFamily="2" charset="-122"/>
                <a:ea typeface="华文楷体" panose="02010600040101010101" pitchFamily="2" charset="-122"/>
              </a:rPr>
              <a:t>物质鉴定选择的实验材料应满足的条件</a:t>
            </a:r>
            <a:r>
              <a:rPr lang="en-US" altLang="zh-CN" sz="2400" dirty="0">
                <a:latin typeface="华文楷体" panose="02010600040101010101" pitchFamily="2" charset="-122"/>
                <a:ea typeface="华文楷体" panose="02010600040101010101" pitchFamily="2" charset="-122"/>
              </a:rPr>
              <a:t>——</a:t>
            </a:r>
            <a:r>
              <a:rPr lang="zh-CN" altLang="zh-CN" sz="2400" dirty="0">
                <a:latin typeface="华文楷体" panose="02010600040101010101" pitchFamily="2" charset="-122"/>
                <a:ea typeface="华文楷体" panose="02010600040101010101" pitchFamily="2" charset="-122"/>
              </a:rPr>
              <a:t>材料中被鉴定的</a:t>
            </a:r>
            <a:r>
              <a:rPr lang="zh-CN" altLang="zh-CN" sz="2400" b="1" dirty="0">
                <a:solidFill>
                  <a:srgbClr val="C00000"/>
                </a:solidFill>
                <a:latin typeface="华文楷体" panose="02010600040101010101" pitchFamily="2" charset="-122"/>
                <a:ea typeface="华文楷体" panose="02010600040101010101" pitchFamily="2" charset="-122"/>
              </a:rPr>
              <a:t>物质含量丰富</a:t>
            </a:r>
            <a:r>
              <a:rPr lang="en-US" altLang="zh-CN" sz="2400" dirty="0">
                <a:latin typeface="华文楷体" panose="02010600040101010101" pitchFamily="2" charset="-122"/>
                <a:ea typeface="华文楷体" panose="02010600040101010101" pitchFamily="2" charset="-122"/>
              </a:rPr>
              <a:t>,</a:t>
            </a:r>
            <a:r>
              <a:rPr lang="zh-CN" altLang="zh-CN" sz="2400" b="1" dirty="0">
                <a:solidFill>
                  <a:srgbClr val="C00000"/>
                </a:solidFill>
                <a:latin typeface="华文楷体" panose="02010600040101010101" pitchFamily="2" charset="-122"/>
                <a:ea typeface="华文楷体" panose="02010600040101010101" pitchFamily="2" charset="-122"/>
              </a:rPr>
              <a:t>材料本身无色或白色</a:t>
            </a:r>
            <a:r>
              <a:rPr lang="zh-CN" altLang="zh-CN" sz="2400" dirty="0">
                <a:latin typeface="华文楷体" panose="02010600040101010101" pitchFamily="2" charset="-122"/>
                <a:ea typeface="华文楷体" panose="02010600040101010101" pitchFamily="2" charset="-122"/>
              </a:rPr>
              <a:t>不会影响对实验现象的观察</a:t>
            </a:r>
            <a:r>
              <a:rPr lang="zh-CN" altLang="en-US" sz="2400" dirty="0">
                <a:latin typeface="华文楷体" panose="02010600040101010101" pitchFamily="2" charset="-122"/>
                <a:ea typeface="华文楷体" panose="02010600040101010101" pitchFamily="2" charset="-122"/>
                <a:cs typeface="Times New Roman" panose="02020603050405020304" pitchFamily="18" charset="0"/>
              </a:rPr>
              <a:t>。</a:t>
            </a:r>
            <a:endParaRPr lang="zh-CN" altLang="en-US" sz="2400" dirty="0">
              <a:latin typeface="华文楷体" panose="02010600040101010101" pitchFamily="2" charset="-122"/>
              <a:ea typeface="华文楷体" panose="02010600040101010101" pitchFamily="2" charset="-122"/>
            </a:endParaRPr>
          </a:p>
          <a:p>
            <a:pPr indent="0">
              <a:spcBef>
                <a:spcPct val="0"/>
              </a:spcBef>
              <a:buNone/>
            </a:pPr>
            <a:r>
              <a:rPr lang="zh-CN" altLang="en-US" sz="2400" dirty="0">
                <a:latin typeface="华文楷体" panose="02010600040101010101" pitchFamily="2" charset="-122"/>
                <a:ea typeface="华文楷体" panose="02010600040101010101" pitchFamily="2" charset="-122"/>
                <a:cs typeface="Times New Roman" panose="02020603050405020304" pitchFamily="18" charset="0"/>
              </a:rPr>
              <a:t>       比如可溶性还原糖的鉴定用苹果；脂肪的鉴定用花生；蛋白质的鉴定用大豆。</a:t>
            </a:r>
            <a:endParaRPr lang="zh-CN" altLang="en-US" sz="2400" dirty="0">
              <a:latin typeface="华文楷体" panose="02010600040101010101" pitchFamily="2" charset="-122"/>
              <a:ea typeface="华文楷体" panose="02010600040101010101" pitchFamily="2" charset="-122"/>
            </a:endParaRPr>
          </a:p>
          <a:p>
            <a:pPr marL="0" indent="100013">
              <a:spcBef>
                <a:spcPct val="0"/>
              </a:spcBef>
              <a:buNone/>
            </a:pPr>
            <a:endParaRPr lang="zh-CN" altLang="en-US" sz="24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357922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C53F85A-9C28-451B-B777-084A661171CD}"/>
              </a:ext>
            </a:extLst>
          </p:cNvPr>
          <p:cNvSpPr>
            <a:spLocks noGrp="1"/>
          </p:cNvSpPr>
          <p:nvPr>
            <p:ph idx="1"/>
          </p:nvPr>
        </p:nvSpPr>
        <p:spPr>
          <a:xfrm>
            <a:off x="845820" y="507194"/>
            <a:ext cx="7620000" cy="4468665"/>
          </a:xfrm>
        </p:spPr>
        <p:txBody>
          <a:bodyPr>
            <a:noAutofit/>
          </a:bodyPr>
          <a:lstStyle/>
          <a:p>
            <a:pPr marL="0" indent="100013">
              <a:spcBef>
                <a:spcPct val="0"/>
              </a:spcBef>
              <a:buNone/>
            </a:pPr>
            <a:r>
              <a:rPr lang="zh-CN" altLang="en-US"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实验</a:t>
            </a:r>
            <a:r>
              <a:rPr lang="en-US"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zh-CN" sz="24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生物组织中还原糖、脂肪、蛋白质鉴定实验</a:t>
            </a:r>
            <a:endParaRPr lang="zh-CN" altLang="zh-CN" sz="2400" dirty="0">
              <a:solidFill>
                <a:srgbClr val="002060"/>
              </a:solidFill>
            </a:endParaRPr>
          </a:p>
          <a:p>
            <a:pPr marL="0" indent="100013">
              <a:spcBef>
                <a:spcPct val="0"/>
              </a:spcBef>
              <a:buNone/>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3</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、注意事项：</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a:p>
            <a:pPr marL="0" indent="100013">
              <a:spcBef>
                <a:spcPct val="0"/>
              </a:spcBef>
              <a:buNone/>
            </a:pP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1</a:t>
            </a:r>
            <a:r>
              <a:rPr lang="zh-CN"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cs typeface="Times New Roman" panose="02020603050405020304" pitchFamily="18" charset="0"/>
              </a:rPr>
              <a:t>用</a:t>
            </a:r>
            <a:r>
              <a:rPr lang="zh-CN" altLang="en-US" sz="2400" b="1"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斐林试剂</a:t>
            </a:r>
            <a:r>
              <a:rPr lang="zh-CN" altLang="en-US" sz="2400" dirty="0">
                <a:latin typeface="华文楷体" panose="02010600040101010101" pitchFamily="2" charset="-122"/>
                <a:ea typeface="华文楷体" panose="02010600040101010101" pitchFamily="2" charset="-122"/>
                <a:cs typeface="Times New Roman" panose="02020603050405020304" pitchFamily="18" charset="0"/>
              </a:rPr>
              <a:t>鉴定还原性糖时，甲乙液等量混合后再注入，同时要进行</a:t>
            </a:r>
            <a:r>
              <a:rPr lang="en-US" altLang="zh-CN" sz="2400" dirty="0">
                <a:latin typeface="华文楷体" panose="02010600040101010101" pitchFamily="2" charset="-122"/>
                <a:ea typeface="华文楷体" panose="02010600040101010101" pitchFamily="2" charset="-122"/>
                <a:cs typeface="Times New Roman" panose="02020603050405020304" pitchFamily="18" charset="0"/>
              </a:rPr>
              <a:t>50</a:t>
            </a:r>
            <a:r>
              <a:rPr lang="zh-CN" altLang="en-US" sz="2400" dirty="0">
                <a:latin typeface="华文楷体" panose="02010600040101010101" pitchFamily="2" charset="-122"/>
                <a:ea typeface="华文楷体" panose="02010600040101010101" pitchFamily="2" charset="-122"/>
                <a:cs typeface="Times New Roman" panose="02020603050405020304" pitchFamily="18" charset="0"/>
              </a:rPr>
              <a:t>～</a:t>
            </a:r>
            <a:r>
              <a:rPr lang="en-US" altLang="zh-CN" sz="2400" dirty="0">
                <a:latin typeface="华文楷体" panose="02010600040101010101" pitchFamily="2" charset="-122"/>
                <a:ea typeface="华文楷体" panose="02010600040101010101" pitchFamily="2" charset="-122"/>
                <a:cs typeface="Times New Roman" panose="02020603050405020304" pitchFamily="18" charset="0"/>
              </a:rPr>
              <a:t>65℃</a:t>
            </a:r>
            <a:r>
              <a:rPr lang="zh-CN" altLang="en-US" sz="2400" dirty="0">
                <a:latin typeface="华文楷体" panose="02010600040101010101" pitchFamily="2" charset="-122"/>
                <a:ea typeface="华文楷体" panose="02010600040101010101" pitchFamily="2" charset="-122"/>
                <a:cs typeface="Times New Roman" panose="02020603050405020304" pitchFamily="18" charset="0"/>
              </a:rPr>
              <a:t>水浴加热；</a:t>
            </a:r>
            <a:endParaRPr lang="en-US" altLang="zh-CN" sz="2400" dirty="0">
              <a:latin typeface="华文楷体" panose="02010600040101010101" pitchFamily="2" charset="-122"/>
              <a:ea typeface="华文楷体" panose="02010600040101010101" pitchFamily="2" charset="-122"/>
              <a:cs typeface="Times New Roman" panose="02020603050405020304" pitchFamily="18" charset="0"/>
            </a:endParaRPr>
          </a:p>
          <a:p>
            <a:pPr marL="0" indent="100013">
              <a:spcBef>
                <a:spcPct val="0"/>
              </a:spcBef>
              <a:buNone/>
            </a:pP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2</a:t>
            </a:r>
            <a:r>
              <a:rPr lang="zh-CN"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cs typeface="Times New Roman" panose="02020603050405020304" pitchFamily="18" charset="0"/>
              </a:rPr>
              <a:t>鉴定脂肪实验染色后要用</a:t>
            </a:r>
            <a:r>
              <a:rPr lang="en-US" altLang="zh-CN" sz="2400" b="1"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50%</a:t>
            </a:r>
            <a:r>
              <a:rPr lang="zh-CN" altLang="en-US" sz="2400" b="1"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酒精洗去浮色</a:t>
            </a:r>
            <a:r>
              <a:rPr lang="zh-CN" altLang="en-US" sz="2400" dirty="0">
                <a:latin typeface="华文楷体" panose="02010600040101010101" pitchFamily="2" charset="-122"/>
                <a:ea typeface="华文楷体" panose="02010600040101010101" pitchFamily="2" charset="-122"/>
                <a:cs typeface="Times New Roman" panose="02020603050405020304" pitchFamily="18" charset="0"/>
              </a:rPr>
              <a:t>，并用显微镜才能观察到结果；</a:t>
            </a:r>
            <a:endParaRPr lang="en-US" altLang="zh-CN" sz="2400" dirty="0">
              <a:latin typeface="华文楷体" panose="02010600040101010101" pitchFamily="2" charset="-122"/>
              <a:ea typeface="华文楷体" panose="02010600040101010101" pitchFamily="2" charset="-122"/>
              <a:cs typeface="Times New Roman" panose="02020603050405020304" pitchFamily="18" charset="0"/>
            </a:endParaRPr>
          </a:p>
          <a:p>
            <a:pPr marL="0" indent="100013">
              <a:spcBef>
                <a:spcPct val="0"/>
              </a:spcBef>
              <a:buNone/>
            </a:pP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3</a:t>
            </a:r>
            <a:r>
              <a:rPr lang="zh-CN"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cs typeface="Times New Roman" panose="02020603050405020304" pitchFamily="18" charset="0"/>
              </a:rPr>
              <a:t>鉴定蛋白质用的</a:t>
            </a:r>
            <a:r>
              <a:rPr lang="zh-CN" altLang="en-US" sz="2400" b="1" dirty="0">
                <a:solidFill>
                  <a:srgbClr val="C00000"/>
                </a:solidFill>
                <a:latin typeface="华文楷体" panose="02010600040101010101" pitchFamily="2" charset="-122"/>
                <a:ea typeface="华文楷体" panose="02010600040101010101" pitchFamily="2" charset="-122"/>
                <a:cs typeface="Times New Roman" panose="02020603050405020304" pitchFamily="18" charset="0"/>
              </a:rPr>
              <a:t>双缩脲试剂</a:t>
            </a:r>
            <a:r>
              <a:rPr lang="zh-CN" altLang="en-US" sz="2400" dirty="0">
                <a:latin typeface="华文楷体" panose="02010600040101010101" pitchFamily="2" charset="-122"/>
                <a:ea typeface="华文楷体" panose="02010600040101010101" pitchFamily="2" charset="-122"/>
                <a:cs typeface="Times New Roman" panose="02020603050405020304" pitchFamily="18" charset="0"/>
              </a:rPr>
              <a:t>Ａ液Ｂ液先后加入，此实验不需加热。</a:t>
            </a:r>
            <a:endParaRPr lang="zh-CN" altLang="en-US" sz="2400" dirty="0">
              <a:latin typeface="华文楷体" panose="02010600040101010101" pitchFamily="2" charset="-122"/>
              <a:ea typeface="华文楷体" panose="02010600040101010101" pitchFamily="2" charset="-122"/>
            </a:endParaRPr>
          </a:p>
          <a:p>
            <a:endParaRPr lang="zh-CN" altLang="en-US" sz="2400" dirty="0"/>
          </a:p>
        </p:txBody>
      </p:sp>
    </p:spTree>
    <p:extLst>
      <p:ext uri="{BB962C8B-B14F-4D97-AF65-F5344CB8AC3E}">
        <p14:creationId xmlns:p14="http://schemas.microsoft.com/office/powerpoint/2010/main" val="2536058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F2ED306-C72E-4B63-BD8D-0EBA3F54170A}"/>
              </a:ext>
            </a:extLst>
          </p:cNvPr>
          <p:cNvSpPr>
            <a:spLocks noGrp="1"/>
          </p:cNvSpPr>
          <p:nvPr>
            <p:ph idx="1"/>
          </p:nvPr>
        </p:nvSpPr>
        <p:spPr>
          <a:xfrm>
            <a:off x="975360" y="411510"/>
            <a:ext cx="7338060" cy="4518630"/>
          </a:xfrm>
        </p:spPr>
        <p:txBody>
          <a:bodyPr>
            <a:noAutofit/>
          </a:bodyPr>
          <a:lstStyle/>
          <a:p>
            <a:pPr marL="0" indent="0">
              <a:buNone/>
            </a:pPr>
            <a:r>
              <a:rPr lang="zh-CN" altLang="en-US" sz="2400" b="1" dirty="0">
                <a:solidFill>
                  <a:srgbClr val="002060"/>
                </a:solidFill>
              </a:rPr>
              <a:t>实验</a:t>
            </a:r>
            <a:r>
              <a:rPr lang="en-US" altLang="zh-CN" sz="2400" b="1" dirty="0">
                <a:solidFill>
                  <a:srgbClr val="002060"/>
                </a:solidFill>
              </a:rPr>
              <a:t>2:DNA</a:t>
            </a:r>
            <a:r>
              <a:rPr lang="zh-CN" altLang="zh-CN" sz="2400" b="1" dirty="0">
                <a:solidFill>
                  <a:srgbClr val="002060"/>
                </a:solidFill>
              </a:rPr>
              <a:t>的粗提取和鉴定实验</a:t>
            </a:r>
            <a:endParaRPr lang="en-US" altLang="zh-CN" sz="2400" b="1" dirty="0">
              <a:solidFill>
                <a:srgbClr val="002060"/>
              </a:solidFill>
            </a:endParaRPr>
          </a:p>
          <a:p>
            <a:pPr marL="0" indent="0">
              <a:buNone/>
            </a:pPr>
            <a:r>
              <a:rPr lang="en-US" altLang="zh-CN" sz="2400" b="1" dirty="0">
                <a:solidFill>
                  <a:srgbClr val="FF0000"/>
                </a:solidFill>
              </a:rPr>
              <a:t> </a:t>
            </a:r>
            <a:r>
              <a:rPr lang="en-US" altLang="zh-CN" sz="2400" b="1" dirty="0"/>
              <a:t>1</a:t>
            </a:r>
            <a:r>
              <a:rPr lang="zh-CN" altLang="zh-CN" sz="2400" b="1" dirty="0"/>
              <a:t>、实验原理：</a:t>
            </a:r>
          </a:p>
          <a:p>
            <a:pPr marL="0" indent="0">
              <a:buNone/>
            </a:pP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1</a:t>
            </a: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DNA</a:t>
            </a:r>
            <a:r>
              <a:rPr lang="zh-CN" altLang="zh-CN" sz="2400" dirty="0">
                <a:latin typeface="华文楷体" panose="02010600040101010101" pitchFamily="2" charset="-122"/>
                <a:ea typeface="华文楷体" panose="02010600040101010101" pitchFamily="2" charset="-122"/>
              </a:rPr>
              <a:t>在</a:t>
            </a:r>
            <a:r>
              <a:rPr lang="en-US" altLang="zh-CN" sz="2400" dirty="0">
                <a:latin typeface="华文楷体" panose="02010600040101010101" pitchFamily="2" charset="-122"/>
                <a:ea typeface="华文楷体" panose="02010600040101010101" pitchFamily="2" charset="-122"/>
              </a:rPr>
              <a:t> </a:t>
            </a:r>
            <a:r>
              <a:rPr lang="en-US" altLang="zh-CN" sz="2400" b="1" dirty="0">
                <a:solidFill>
                  <a:srgbClr val="C00000"/>
                </a:solidFill>
                <a:latin typeface="华文楷体" panose="02010600040101010101" pitchFamily="2" charset="-122"/>
                <a:ea typeface="华文楷体" panose="02010600040101010101" pitchFamily="2" charset="-122"/>
              </a:rPr>
              <a:t>0.14</a:t>
            </a:r>
            <a:r>
              <a:rPr lang="zh-CN" altLang="zh-CN" sz="2400" b="1" dirty="0">
                <a:solidFill>
                  <a:srgbClr val="C00000"/>
                </a:solidFill>
                <a:latin typeface="华文楷体" panose="02010600040101010101" pitchFamily="2" charset="-122"/>
                <a:ea typeface="华文楷体" panose="02010600040101010101" pitchFamily="2" charset="-122"/>
              </a:rPr>
              <a:t>摩尔每升的</a:t>
            </a:r>
            <a:r>
              <a:rPr lang="en-US" altLang="zh-CN" sz="2400" b="1" dirty="0">
                <a:solidFill>
                  <a:srgbClr val="C00000"/>
                </a:solidFill>
                <a:latin typeface="华文楷体" panose="02010600040101010101" pitchFamily="2" charset="-122"/>
                <a:ea typeface="华文楷体" panose="02010600040101010101" pitchFamily="2" charset="-122"/>
              </a:rPr>
              <a:t>NaCl</a:t>
            </a:r>
            <a:r>
              <a:rPr lang="zh-CN" altLang="en-US" sz="2400" b="1" dirty="0">
                <a:solidFill>
                  <a:srgbClr val="C00000"/>
                </a:solidFill>
                <a:latin typeface="华文楷体" panose="02010600040101010101" pitchFamily="2" charset="-122"/>
                <a:ea typeface="华文楷体" panose="02010600040101010101" pitchFamily="2" charset="-122"/>
              </a:rPr>
              <a:t>溶液中</a:t>
            </a:r>
            <a:r>
              <a:rPr lang="zh-CN" altLang="zh-CN" sz="2400" b="1" dirty="0">
                <a:solidFill>
                  <a:srgbClr val="C00000"/>
                </a:solidFill>
                <a:latin typeface="华文楷体" panose="02010600040101010101" pitchFamily="2" charset="-122"/>
                <a:ea typeface="华文楷体" panose="02010600040101010101" pitchFamily="2" charset="-122"/>
              </a:rPr>
              <a:t>溶解度最低</a:t>
            </a:r>
            <a:r>
              <a:rPr lang="zh-CN" altLang="zh-CN" sz="2400" dirty="0">
                <a:latin typeface="华文楷体" panose="02010600040101010101" pitchFamily="2" charset="-122"/>
                <a:ea typeface="华文楷体" panose="02010600040101010101" pitchFamily="2" charset="-122"/>
              </a:rPr>
              <a:t>，可析出；</a:t>
            </a:r>
          </a:p>
          <a:p>
            <a:pPr marL="0" indent="0">
              <a:buNone/>
            </a:pP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2</a:t>
            </a:r>
            <a:r>
              <a:rPr lang="zh-CN" altLang="zh-CN" sz="2400" dirty="0">
                <a:latin typeface="华文楷体" panose="02010600040101010101" pitchFamily="2" charset="-122"/>
                <a:ea typeface="华文楷体" panose="02010600040101010101" pitchFamily="2" charset="-122"/>
              </a:rPr>
              <a:t>）</a:t>
            </a:r>
            <a:r>
              <a:rPr lang="en-US" altLang="zh-CN" sz="2400" b="1" dirty="0">
                <a:solidFill>
                  <a:srgbClr val="C00000"/>
                </a:solidFill>
                <a:latin typeface="华文楷体" panose="02010600040101010101" pitchFamily="2" charset="-122"/>
                <a:ea typeface="华文楷体" panose="02010600040101010101" pitchFamily="2" charset="-122"/>
              </a:rPr>
              <a:t>DNA</a:t>
            </a:r>
            <a:r>
              <a:rPr lang="zh-CN" altLang="zh-CN" sz="2400" b="1" dirty="0">
                <a:solidFill>
                  <a:srgbClr val="C00000"/>
                </a:solidFill>
                <a:latin typeface="华文楷体" panose="02010600040101010101" pitchFamily="2" charset="-122"/>
                <a:ea typeface="华文楷体" panose="02010600040101010101" pitchFamily="2" charset="-122"/>
              </a:rPr>
              <a:t>不溶于酒精</a:t>
            </a:r>
            <a:r>
              <a:rPr lang="zh-CN" altLang="zh-CN" sz="2400" dirty="0">
                <a:latin typeface="华文楷体" panose="02010600040101010101" pitchFamily="2" charset="-122"/>
                <a:ea typeface="华文楷体" panose="02010600040101010101" pitchFamily="2" charset="-122"/>
              </a:rPr>
              <a:t>，某些细胞内物质可溶，利用这一原理，可提取杂质较少的</a:t>
            </a:r>
            <a:r>
              <a:rPr lang="en-US" altLang="zh-CN" sz="2400" dirty="0">
                <a:latin typeface="华文楷体" panose="02010600040101010101" pitchFamily="2" charset="-122"/>
                <a:ea typeface="华文楷体" panose="02010600040101010101" pitchFamily="2" charset="-122"/>
              </a:rPr>
              <a:t>DNA</a:t>
            </a:r>
            <a:r>
              <a:rPr lang="zh-CN" altLang="zh-CN" sz="2400" dirty="0">
                <a:latin typeface="华文楷体" panose="02010600040101010101" pitchFamily="2" charset="-122"/>
                <a:ea typeface="华文楷体" panose="02010600040101010101" pitchFamily="2" charset="-122"/>
              </a:rPr>
              <a:t>；</a:t>
            </a:r>
          </a:p>
          <a:p>
            <a:pPr marL="0" indent="0">
              <a:buNone/>
            </a:pPr>
            <a:r>
              <a:rPr lang="zh-CN" altLang="zh-CN" sz="2400" dirty="0">
                <a:latin typeface="华文楷体" panose="02010600040101010101" pitchFamily="2" charset="-122"/>
                <a:ea typeface="华文楷体" panose="02010600040101010101" pitchFamily="2" charset="-122"/>
              </a:rPr>
              <a:t>（</a:t>
            </a:r>
            <a:r>
              <a:rPr lang="en-US" altLang="zh-CN" sz="2400" dirty="0">
                <a:latin typeface="华文楷体" panose="02010600040101010101" pitchFamily="2" charset="-122"/>
                <a:ea typeface="华文楷体" panose="02010600040101010101" pitchFamily="2" charset="-122"/>
              </a:rPr>
              <a:t>3</a:t>
            </a:r>
            <a:r>
              <a:rPr lang="zh-CN" altLang="zh-CN" sz="2400" dirty="0">
                <a:latin typeface="华文楷体" panose="02010600040101010101" pitchFamily="2" charset="-122"/>
                <a:ea typeface="华文楷体" panose="02010600040101010101" pitchFamily="2" charset="-122"/>
              </a:rPr>
              <a:t>）</a:t>
            </a:r>
            <a:r>
              <a:rPr lang="en-US" altLang="zh-CN" sz="2400" b="1" dirty="0">
                <a:solidFill>
                  <a:srgbClr val="C00000"/>
                </a:solidFill>
                <a:latin typeface="华文楷体" panose="02010600040101010101" pitchFamily="2" charset="-122"/>
                <a:ea typeface="华文楷体" panose="02010600040101010101" pitchFamily="2" charset="-122"/>
              </a:rPr>
              <a:t>DNA</a:t>
            </a:r>
            <a:r>
              <a:rPr lang="zh-CN" altLang="zh-CN" sz="2400" b="1" dirty="0">
                <a:solidFill>
                  <a:srgbClr val="C00000"/>
                </a:solidFill>
                <a:latin typeface="华文楷体" panose="02010600040101010101" pitchFamily="2" charset="-122"/>
                <a:ea typeface="华文楷体" panose="02010600040101010101" pitchFamily="2" charset="-122"/>
              </a:rPr>
              <a:t>遇二苯胺（沸水浴）</a:t>
            </a:r>
            <a:r>
              <a:rPr lang="zh-CN" altLang="en-US" sz="2400" b="1" dirty="0">
                <a:solidFill>
                  <a:srgbClr val="C00000"/>
                </a:solidFill>
                <a:latin typeface="华文楷体" panose="02010600040101010101" pitchFamily="2" charset="-122"/>
                <a:ea typeface="华文楷体" panose="02010600040101010101" pitchFamily="2" charset="-122"/>
              </a:rPr>
              <a:t>变</a:t>
            </a:r>
            <a:r>
              <a:rPr lang="zh-CN" altLang="zh-CN" sz="2400" b="1" dirty="0">
                <a:solidFill>
                  <a:srgbClr val="C00000"/>
                </a:solidFill>
                <a:latin typeface="华文楷体" panose="02010600040101010101" pitchFamily="2" charset="-122"/>
                <a:ea typeface="华文楷体" panose="02010600040101010101" pitchFamily="2" charset="-122"/>
              </a:rPr>
              <a:t>成蓝色</a:t>
            </a:r>
            <a:r>
              <a:rPr lang="zh-CN" altLang="zh-CN" sz="2400" dirty="0">
                <a:latin typeface="华文楷体" panose="02010600040101010101" pitchFamily="2" charset="-122"/>
                <a:ea typeface="华文楷体" panose="02010600040101010101" pitchFamily="2" charset="-122"/>
              </a:rPr>
              <a:t>，可用于鉴定</a:t>
            </a:r>
            <a:r>
              <a:rPr lang="en-US" altLang="zh-CN" sz="2400" dirty="0">
                <a:latin typeface="华文楷体" panose="02010600040101010101" pitchFamily="2" charset="-122"/>
                <a:ea typeface="华文楷体" panose="02010600040101010101" pitchFamily="2" charset="-122"/>
              </a:rPr>
              <a:t>DNA</a:t>
            </a:r>
            <a:r>
              <a:rPr lang="zh-CN" altLang="zh-CN" sz="2400" dirty="0">
                <a:latin typeface="华文楷体" panose="02010600040101010101" pitchFamily="2" charset="-122"/>
                <a:ea typeface="华文楷体" panose="02010600040101010101" pitchFamily="2" charset="-122"/>
              </a:rPr>
              <a:t>。</a:t>
            </a:r>
          </a:p>
        </p:txBody>
      </p:sp>
    </p:spTree>
    <p:extLst>
      <p:ext uri="{BB962C8B-B14F-4D97-AF65-F5344CB8AC3E}">
        <p14:creationId xmlns:p14="http://schemas.microsoft.com/office/powerpoint/2010/main" val="2148907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3E364F9-4B37-4109-99D5-5C423D72B7C1}"/>
              </a:ext>
            </a:extLst>
          </p:cNvPr>
          <p:cNvSpPr>
            <a:spLocks noGrp="1"/>
          </p:cNvSpPr>
          <p:nvPr>
            <p:ph idx="1"/>
          </p:nvPr>
        </p:nvSpPr>
        <p:spPr>
          <a:xfrm>
            <a:off x="1143000" y="573529"/>
            <a:ext cx="7162800" cy="3394472"/>
          </a:xfrm>
        </p:spPr>
        <p:txBody>
          <a:bodyPr>
            <a:noAutofit/>
          </a:bodyPr>
          <a:lstStyle/>
          <a:p>
            <a:pPr marL="0" indent="0">
              <a:buNone/>
            </a:pPr>
            <a:r>
              <a:rPr lang="zh-CN" altLang="en-US" sz="2400" b="1" dirty="0">
                <a:solidFill>
                  <a:srgbClr val="002060"/>
                </a:solidFill>
              </a:rPr>
              <a:t>实验</a:t>
            </a:r>
            <a:r>
              <a:rPr lang="en-US" altLang="zh-CN" sz="2400" b="1" dirty="0">
                <a:solidFill>
                  <a:srgbClr val="002060"/>
                </a:solidFill>
              </a:rPr>
              <a:t>2:DNA</a:t>
            </a:r>
            <a:r>
              <a:rPr lang="zh-CN" altLang="zh-CN" sz="2400" b="1" dirty="0">
                <a:solidFill>
                  <a:srgbClr val="002060"/>
                </a:solidFill>
              </a:rPr>
              <a:t>的粗提取和鉴定实验</a:t>
            </a:r>
            <a:endParaRPr lang="en-US" altLang="zh-CN" sz="2400" b="1" dirty="0">
              <a:solidFill>
                <a:srgbClr val="002060"/>
              </a:solidFill>
            </a:endParaRPr>
          </a:p>
          <a:p>
            <a:pPr marL="0" indent="0">
              <a:buNone/>
            </a:pPr>
            <a:r>
              <a:rPr lang="en-US" altLang="zh-CN" sz="2400" b="1" dirty="0"/>
              <a:t>2</a:t>
            </a:r>
            <a:r>
              <a:rPr lang="zh-CN" altLang="zh-CN" sz="2400" b="1" dirty="0"/>
              <a:t>、实验步骤：</a:t>
            </a:r>
            <a:endParaRPr lang="en-US" altLang="zh-CN" sz="2400" b="1" dirty="0"/>
          </a:p>
          <a:p>
            <a:pPr marL="0" indent="0">
              <a:buNone/>
            </a:pPr>
            <a:r>
              <a:rPr lang="zh-CN" altLang="en-US" sz="2400" dirty="0"/>
              <a:t>　　</a:t>
            </a:r>
            <a:r>
              <a:rPr lang="zh-CN" altLang="zh-CN" sz="2400" dirty="0">
                <a:latin typeface="华文楷体" panose="02010600040101010101" pitchFamily="2" charset="-122"/>
                <a:ea typeface="华文楷体" panose="02010600040101010101" pitchFamily="2" charset="-122"/>
              </a:rPr>
              <a:t>准备</a:t>
            </a:r>
            <a:r>
              <a:rPr lang="zh-CN" altLang="zh-CN" sz="2400" b="1" dirty="0">
                <a:solidFill>
                  <a:srgbClr val="C00000"/>
                </a:solidFill>
                <a:latin typeface="华文楷体" panose="02010600040101010101" pitchFamily="2" charset="-122"/>
                <a:ea typeface="华文楷体" panose="02010600040101010101" pitchFamily="2" charset="-122"/>
              </a:rPr>
              <a:t>鸡血</a:t>
            </a:r>
            <a:r>
              <a:rPr lang="en-US" altLang="zh-CN" sz="2400" dirty="0">
                <a:latin typeface="华文楷体" panose="02010600040101010101" pitchFamily="2" charset="-122"/>
                <a:ea typeface="华文楷体" panose="02010600040101010101" pitchFamily="2" charset="-122"/>
              </a:rPr>
              <a:t>——</a:t>
            </a:r>
            <a:r>
              <a:rPr lang="zh-CN" altLang="zh-CN" sz="2400" b="1" dirty="0">
                <a:solidFill>
                  <a:srgbClr val="C00000"/>
                </a:solidFill>
                <a:latin typeface="华文楷体" panose="02010600040101010101" pitchFamily="2" charset="-122"/>
                <a:ea typeface="华文楷体" panose="02010600040101010101" pitchFamily="2" charset="-122"/>
              </a:rPr>
              <a:t>提取</a:t>
            </a:r>
            <a:r>
              <a:rPr lang="zh-CN" altLang="zh-CN" sz="2400" dirty="0">
                <a:latin typeface="华文楷体" panose="02010600040101010101" pitchFamily="2" charset="-122"/>
                <a:ea typeface="华文楷体" panose="02010600040101010101" pitchFamily="2" charset="-122"/>
              </a:rPr>
              <a:t>鸡血细胞的细胞核物质</a:t>
            </a:r>
            <a:r>
              <a:rPr lang="en-US" altLang="zh-CN" sz="2400" dirty="0">
                <a:latin typeface="华文楷体" panose="02010600040101010101" pitchFamily="2" charset="-122"/>
                <a:ea typeface="华文楷体" panose="02010600040101010101" pitchFamily="2" charset="-122"/>
              </a:rPr>
              <a:t>——</a:t>
            </a:r>
            <a:r>
              <a:rPr lang="zh-CN" altLang="zh-CN" sz="2400" b="1" dirty="0">
                <a:solidFill>
                  <a:srgbClr val="C00000"/>
                </a:solidFill>
                <a:latin typeface="华文楷体" panose="02010600040101010101" pitchFamily="2" charset="-122"/>
                <a:ea typeface="华文楷体" panose="02010600040101010101" pitchFamily="2" charset="-122"/>
              </a:rPr>
              <a:t>溶解</a:t>
            </a:r>
            <a:r>
              <a:rPr lang="zh-CN" altLang="zh-CN" sz="2400" dirty="0">
                <a:latin typeface="华文楷体" panose="02010600040101010101" pitchFamily="2" charset="-122"/>
                <a:ea typeface="华文楷体" panose="02010600040101010101" pitchFamily="2" charset="-122"/>
              </a:rPr>
              <a:t>细胞核内的</a:t>
            </a:r>
            <a:r>
              <a:rPr lang="en-US" altLang="zh-CN" sz="2400" dirty="0">
                <a:latin typeface="华文楷体" panose="02010600040101010101" pitchFamily="2" charset="-122"/>
                <a:ea typeface="华文楷体" panose="02010600040101010101" pitchFamily="2" charset="-122"/>
              </a:rPr>
              <a:t>DNA——</a:t>
            </a:r>
            <a:r>
              <a:rPr lang="zh-CN" altLang="zh-CN" sz="2400" b="1" dirty="0">
                <a:solidFill>
                  <a:srgbClr val="C00000"/>
                </a:solidFill>
                <a:latin typeface="华文楷体" panose="02010600040101010101" pitchFamily="2" charset="-122"/>
                <a:ea typeface="华文楷体" panose="02010600040101010101" pitchFamily="2" charset="-122"/>
              </a:rPr>
              <a:t>析出</a:t>
            </a:r>
            <a:r>
              <a:rPr lang="zh-CN" altLang="zh-CN" sz="2400" dirty="0">
                <a:latin typeface="华文楷体" panose="02010600040101010101" pitchFamily="2" charset="-122"/>
                <a:ea typeface="华文楷体" panose="02010600040101010101" pitchFamily="2" charset="-122"/>
              </a:rPr>
              <a:t>含</a:t>
            </a:r>
            <a:r>
              <a:rPr lang="en-US" altLang="zh-CN" sz="2400" dirty="0">
                <a:latin typeface="华文楷体" panose="02010600040101010101" pitchFamily="2" charset="-122"/>
                <a:ea typeface="华文楷体" panose="02010600040101010101" pitchFamily="2" charset="-122"/>
              </a:rPr>
              <a:t>DNA</a:t>
            </a:r>
            <a:r>
              <a:rPr lang="zh-CN" altLang="zh-CN" sz="2400" dirty="0">
                <a:latin typeface="华文楷体" panose="02010600040101010101" pitchFamily="2" charset="-122"/>
                <a:ea typeface="华文楷体" panose="02010600040101010101" pitchFamily="2" charset="-122"/>
              </a:rPr>
              <a:t>的粘稠物</a:t>
            </a:r>
            <a:r>
              <a:rPr lang="en-US" altLang="zh-CN" sz="2400" dirty="0">
                <a:latin typeface="华文楷体" panose="02010600040101010101" pitchFamily="2" charset="-122"/>
                <a:ea typeface="华文楷体" panose="02010600040101010101" pitchFamily="2" charset="-122"/>
              </a:rPr>
              <a:t>——</a:t>
            </a:r>
            <a:r>
              <a:rPr lang="zh-CN" altLang="zh-CN" sz="2400" b="1" dirty="0">
                <a:solidFill>
                  <a:srgbClr val="C00000"/>
                </a:solidFill>
                <a:latin typeface="华文楷体" panose="02010600040101010101" pitchFamily="2" charset="-122"/>
                <a:ea typeface="华文楷体" panose="02010600040101010101" pitchFamily="2" charset="-122"/>
              </a:rPr>
              <a:t>再溶解</a:t>
            </a:r>
            <a:r>
              <a:rPr lang="en-US" altLang="zh-CN" sz="2400" dirty="0">
                <a:latin typeface="华文楷体" panose="02010600040101010101" pitchFamily="2" charset="-122"/>
                <a:ea typeface="华文楷体" panose="02010600040101010101" pitchFamily="2" charset="-122"/>
              </a:rPr>
              <a:t>——</a:t>
            </a:r>
            <a:r>
              <a:rPr lang="zh-CN" altLang="zh-CN" sz="2400" b="1" dirty="0">
                <a:solidFill>
                  <a:srgbClr val="C00000"/>
                </a:solidFill>
                <a:latin typeface="华文楷体" panose="02010600040101010101" pitchFamily="2" charset="-122"/>
                <a:ea typeface="华文楷体" panose="02010600040101010101" pitchFamily="2" charset="-122"/>
              </a:rPr>
              <a:t>过滤</a:t>
            </a:r>
            <a:r>
              <a:rPr lang="zh-CN" altLang="zh-CN" sz="2400" dirty="0">
                <a:latin typeface="华文楷体" panose="02010600040101010101" pitchFamily="2" charset="-122"/>
                <a:ea typeface="华文楷体" panose="02010600040101010101" pitchFamily="2" charset="-122"/>
              </a:rPr>
              <a:t>含</a:t>
            </a:r>
            <a:r>
              <a:rPr lang="en-US" altLang="zh-CN" sz="2400" dirty="0">
                <a:latin typeface="华文楷体" panose="02010600040101010101" pitchFamily="2" charset="-122"/>
                <a:ea typeface="华文楷体" panose="02010600040101010101" pitchFamily="2" charset="-122"/>
              </a:rPr>
              <a:t>DNA</a:t>
            </a:r>
            <a:r>
              <a:rPr lang="zh-CN" altLang="zh-CN" sz="2400" dirty="0">
                <a:latin typeface="华文楷体" panose="02010600040101010101" pitchFamily="2" charset="-122"/>
                <a:ea typeface="华文楷体" panose="02010600040101010101" pitchFamily="2" charset="-122"/>
              </a:rPr>
              <a:t>的</a:t>
            </a:r>
            <a:r>
              <a:rPr lang="en-US" altLang="zh-CN" sz="2400" dirty="0">
                <a:latin typeface="华文楷体" panose="02010600040101010101" pitchFamily="2" charset="-122"/>
                <a:ea typeface="华文楷体" panose="02010600040101010101" pitchFamily="2" charset="-122"/>
              </a:rPr>
              <a:t>NaCl</a:t>
            </a:r>
            <a:r>
              <a:rPr lang="zh-CN" altLang="zh-CN" sz="2400" dirty="0">
                <a:latin typeface="华文楷体" panose="02010600040101010101" pitchFamily="2" charset="-122"/>
                <a:ea typeface="华文楷体" panose="02010600040101010101" pitchFamily="2" charset="-122"/>
              </a:rPr>
              <a:t>溶液</a:t>
            </a:r>
            <a:r>
              <a:rPr lang="en-US" altLang="zh-CN" sz="2400" dirty="0">
                <a:latin typeface="华文楷体" panose="02010600040101010101" pitchFamily="2" charset="-122"/>
                <a:ea typeface="华文楷体" panose="02010600040101010101" pitchFamily="2" charset="-122"/>
              </a:rPr>
              <a:t>——</a:t>
            </a:r>
            <a:r>
              <a:rPr lang="zh-CN" altLang="zh-CN" sz="2400" b="1" dirty="0">
                <a:solidFill>
                  <a:srgbClr val="C00000"/>
                </a:solidFill>
                <a:latin typeface="华文楷体" panose="02010600040101010101" pitchFamily="2" charset="-122"/>
                <a:ea typeface="华文楷体" panose="02010600040101010101" pitchFamily="2" charset="-122"/>
              </a:rPr>
              <a:t>鉴定</a:t>
            </a:r>
            <a:r>
              <a:rPr lang="en-US" altLang="zh-CN" sz="2400" dirty="0">
                <a:latin typeface="华文楷体" panose="02010600040101010101" pitchFamily="2" charset="-122"/>
                <a:ea typeface="华文楷体" panose="02010600040101010101" pitchFamily="2" charset="-122"/>
              </a:rPr>
              <a:t>DNA</a:t>
            </a:r>
            <a:r>
              <a:rPr lang="zh-CN" altLang="zh-CN" sz="2400" dirty="0">
                <a:latin typeface="华文楷体" panose="02010600040101010101" pitchFamily="2" charset="-122"/>
                <a:ea typeface="华文楷体" panose="02010600040101010101" pitchFamily="2" charset="-122"/>
              </a:rPr>
              <a:t>。 </a:t>
            </a:r>
            <a:endParaRPr lang="zh-CN" altLang="en-US" sz="2400" dirty="0">
              <a:latin typeface="华文楷体" panose="02010600040101010101" pitchFamily="2" charset="-122"/>
              <a:ea typeface="华文楷体" panose="02010600040101010101" pitchFamily="2" charset="-122"/>
            </a:endParaRPr>
          </a:p>
          <a:p>
            <a:endParaRPr lang="zh-CN" altLang="en-US" sz="2400" dirty="0"/>
          </a:p>
        </p:txBody>
      </p:sp>
    </p:spTree>
    <p:extLst>
      <p:ext uri="{BB962C8B-B14F-4D97-AF65-F5344CB8AC3E}">
        <p14:creationId xmlns:p14="http://schemas.microsoft.com/office/powerpoint/2010/main" val="2473437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a:extLst>
              <a:ext uri="{FF2B5EF4-FFF2-40B4-BE49-F238E27FC236}">
                <a16:creationId xmlns:a16="http://schemas.microsoft.com/office/drawing/2014/main" id="{D93D7B6B-A8B8-4C7A-8F6B-1225EE9E8227}"/>
              </a:ext>
            </a:extLst>
          </p:cNvPr>
          <p:cNvGraphicFramePr>
            <a:graphicFrameLocks noGrp="1"/>
          </p:cNvGraphicFramePr>
          <p:nvPr>
            <p:ph idx="1"/>
            <p:extLst>
              <p:ext uri="{D42A27DB-BD31-4B8C-83A1-F6EECF244321}">
                <p14:modId xmlns:p14="http://schemas.microsoft.com/office/powerpoint/2010/main" val="3887796822"/>
              </p:ext>
            </p:extLst>
          </p:nvPr>
        </p:nvGraphicFramePr>
        <p:xfrm>
          <a:off x="637122" y="972036"/>
          <a:ext cx="8061960" cy="3448070"/>
        </p:xfrm>
        <a:graphic>
          <a:graphicData uri="http://schemas.openxmlformats.org/drawingml/2006/table">
            <a:tbl>
              <a:tblPr firstRow="1" firstCol="1" bandRow="1">
                <a:tableStyleId>{5C22544A-7EE6-4342-B048-85BDC9FD1C3A}</a:tableStyleId>
              </a:tblPr>
              <a:tblGrid>
                <a:gridCol w="1450102">
                  <a:extLst>
                    <a:ext uri="{9D8B030D-6E8A-4147-A177-3AD203B41FA5}">
                      <a16:colId xmlns:a16="http://schemas.microsoft.com/office/drawing/2014/main" val="934002532"/>
                    </a:ext>
                  </a:extLst>
                </a:gridCol>
                <a:gridCol w="1453449">
                  <a:extLst>
                    <a:ext uri="{9D8B030D-6E8A-4147-A177-3AD203B41FA5}">
                      <a16:colId xmlns:a16="http://schemas.microsoft.com/office/drawing/2014/main" val="2450927080"/>
                    </a:ext>
                  </a:extLst>
                </a:gridCol>
                <a:gridCol w="1523669">
                  <a:extLst>
                    <a:ext uri="{9D8B030D-6E8A-4147-A177-3AD203B41FA5}">
                      <a16:colId xmlns:a16="http://schemas.microsoft.com/office/drawing/2014/main" val="3938121372"/>
                    </a:ext>
                  </a:extLst>
                </a:gridCol>
                <a:gridCol w="1943100">
                  <a:extLst>
                    <a:ext uri="{9D8B030D-6E8A-4147-A177-3AD203B41FA5}">
                      <a16:colId xmlns:a16="http://schemas.microsoft.com/office/drawing/2014/main" val="359900735"/>
                    </a:ext>
                  </a:extLst>
                </a:gridCol>
                <a:gridCol w="1691640">
                  <a:extLst>
                    <a:ext uri="{9D8B030D-6E8A-4147-A177-3AD203B41FA5}">
                      <a16:colId xmlns:a16="http://schemas.microsoft.com/office/drawing/2014/main" val="1301364112"/>
                    </a:ext>
                  </a:extLst>
                </a:gridCol>
              </a:tblGrid>
              <a:tr h="538325">
                <a:tc>
                  <a:txBody>
                    <a:bodyPr/>
                    <a:lstStyle/>
                    <a:p>
                      <a:pPr algn="ctr">
                        <a:lnSpc>
                          <a:spcPct val="150000"/>
                        </a:lnSpc>
                        <a:spcAft>
                          <a:spcPts val="0"/>
                        </a:spcAft>
                      </a:pPr>
                      <a:r>
                        <a:rPr lang="zh-CN" sz="1800" b="1" kern="100" dirty="0">
                          <a:solidFill>
                            <a:srgbClr val="002060"/>
                          </a:solidFill>
                          <a:effectLst/>
                        </a:rPr>
                        <a:t>鉴定物质</a:t>
                      </a:r>
                      <a:endParaRPr lang="zh-CN" sz="1800" b="1"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ctr">
                        <a:lnSpc>
                          <a:spcPct val="150000"/>
                        </a:lnSpc>
                        <a:spcAft>
                          <a:spcPts val="0"/>
                        </a:spcAft>
                      </a:pPr>
                      <a:r>
                        <a:rPr lang="zh-CN" sz="1800" b="1" kern="100" dirty="0">
                          <a:solidFill>
                            <a:srgbClr val="002060"/>
                          </a:solidFill>
                          <a:effectLst/>
                        </a:rPr>
                        <a:t>试剂</a:t>
                      </a:r>
                      <a:endParaRPr lang="zh-CN" sz="1800" b="1"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ctr">
                        <a:lnSpc>
                          <a:spcPct val="150000"/>
                        </a:lnSpc>
                        <a:spcAft>
                          <a:spcPts val="0"/>
                        </a:spcAft>
                      </a:pPr>
                      <a:r>
                        <a:rPr lang="zh-CN" sz="1800" b="1" kern="100" dirty="0">
                          <a:solidFill>
                            <a:srgbClr val="002060"/>
                          </a:solidFill>
                          <a:effectLst/>
                        </a:rPr>
                        <a:t>实验现象</a:t>
                      </a:r>
                      <a:endParaRPr lang="zh-CN" sz="1800" b="1"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ctr">
                        <a:lnSpc>
                          <a:spcPct val="150000"/>
                        </a:lnSpc>
                        <a:spcAft>
                          <a:spcPts val="0"/>
                        </a:spcAft>
                      </a:pPr>
                      <a:r>
                        <a:rPr lang="zh-CN" sz="1800" b="1" kern="100" dirty="0">
                          <a:solidFill>
                            <a:srgbClr val="002060"/>
                          </a:solidFill>
                          <a:effectLst/>
                        </a:rPr>
                        <a:t>常用材料</a:t>
                      </a:r>
                      <a:endParaRPr lang="zh-CN" sz="1800" b="1"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ctr">
                        <a:lnSpc>
                          <a:spcPct val="150000"/>
                        </a:lnSpc>
                        <a:spcAft>
                          <a:spcPts val="0"/>
                        </a:spcAft>
                      </a:pPr>
                      <a:r>
                        <a:rPr lang="zh-CN" sz="1800" b="1" kern="100" dirty="0">
                          <a:solidFill>
                            <a:srgbClr val="002060"/>
                          </a:solidFill>
                          <a:effectLst/>
                        </a:rPr>
                        <a:t>反应条件</a:t>
                      </a:r>
                      <a:endParaRPr lang="zh-CN" sz="1800" b="1"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nchor="ctr"/>
                </a:tc>
                <a:extLst>
                  <a:ext uri="{0D108BD9-81ED-4DB2-BD59-A6C34878D82A}">
                    <a16:rowId xmlns:a16="http://schemas.microsoft.com/office/drawing/2014/main" val="3842062068"/>
                  </a:ext>
                </a:extLst>
              </a:tr>
              <a:tr h="998220">
                <a:tc>
                  <a:txBody>
                    <a:bodyPr/>
                    <a:lstStyle/>
                    <a:p>
                      <a:pPr algn="ctr">
                        <a:lnSpc>
                          <a:spcPct val="150000"/>
                        </a:lnSpc>
                        <a:spcAft>
                          <a:spcPts val="0"/>
                        </a:spcAft>
                      </a:pPr>
                      <a:r>
                        <a:rPr lang="zh-CN" sz="1800" b="1" kern="100" dirty="0">
                          <a:solidFill>
                            <a:srgbClr val="002060"/>
                          </a:solidFill>
                          <a:effectLst/>
                        </a:rPr>
                        <a:t>蛋白质</a:t>
                      </a:r>
                      <a:endParaRPr lang="zh-CN" sz="1800" b="1"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ctr">
                        <a:lnSpc>
                          <a:spcPct val="150000"/>
                        </a:lnSpc>
                        <a:spcAft>
                          <a:spcPts val="0"/>
                        </a:spcAft>
                      </a:pPr>
                      <a:r>
                        <a:rPr lang="zh-CN" sz="1800" b="1" kern="100" dirty="0">
                          <a:effectLst/>
                          <a:latin typeface="华文楷体" panose="02010600040101010101" pitchFamily="2" charset="-122"/>
                          <a:ea typeface="华文楷体" panose="02010600040101010101" pitchFamily="2" charset="-122"/>
                        </a:rPr>
                        <a:t>双缩脲试剂</a:t>
                      </a:r>
                    </a:p>
                  </a:txBody>
                  <a:tcPr marL="51435" marR="51435" marT="0" marB="0" anchor="ctr"/>
                </a:tc>
                <a:tc>
                  <a:txBody>
                    <a:bodyPr/>
                    <a:lstStyle/>
                    <a:p>
                      <a:pPr algn="ctr">
                        <a:lnSpc>
                          <a:spcPct val="150000"/>
                        </a:lnSpc>
                        <a:spcAft>
                          <a:spcPts val="0"/>
                        </a:spcAft>
                      </a:pPr>
                      <a:r>
                        <a:rPr lang="zh-CN" sz="1800" b="1" kern="100" dirty="0">
                          <a:effectLst/>
                          <a:latin typeface="华文楷体" panose="02010600040101010101" pitchFamily="2" charset="-122"/>
                          <a:ea typeface="华文楷体" panose="02010600040101010101" pitchFamily="2" charset="-122"/>
                        </a:rPr>
                        <a:t>紫色</a:t>
                      </a:r>
                    </a:p>
                  </a:txBody>
                  <a:tcPr marL="51435" marR="51435" marT="0" marB="0" anchor="ctr"/>
                </a:tc>
                <a:tc>
                  <a:txBody>
                    <a:bodyPr/>
                    <a:lstStyle/>
                    <a:p>
                      <a:pPr algn="ctr">
                        <a:lnSpc>
                          <a:spcPct val="150000"/>
                        </a:lnSpc>
                        <a:spcAft>
                          <a:spcPts val="0"/>
                        </a:spcAft>
                      </a:pPr>
                      <a:r>
                        <a:rPr lang="zh-CN" sz="1800" b="1" kern="100" dirty="0">
                          <a:effectLst/>
                          <a:latin typeface="华文楷体" panose="02010600040101010101" pitchFamily="2" charset="-122"/>
                          <a:ea typeface="华文楷体" panose="02010600040101010101" pitchFamily="2" charset="-122"/>
                        </a:rPr>
                        <a:t>豆浆、蛋清、牛奶</a:t>
                      </a:r>
                    </a:p>
                  </a:txBody>
                  <a:tcPr marL="51435" marR="51435" marT="0" marB="0" anchor="ctr"/>
                </a:tc>
                <a:tc>
                  <a:txBody>
                    <a:bodyPr/>
                    <a:lstStyle/>
                    <a:p>
                      <a:pPr algn="ctr">
                        <a:lnSpc>
                          <a:spcPct val="150000"/>
                        </a:lnSpc>
                        <a:spcAft>
                          <a:spcPts val="0"/>
                        </a:spcAft>
                      </a:pPr>
                      <a:r>
                        <a:rPr lang="zh-CN" sz="1800" b="1" kern="100" dirty="0">
                          <a:effectLst/>
                          <a:latin typeface="华文楷体" panose="02010600040101010101" pitchFamily="2" charset="-122"/>
                          <a:ea typeface="华文楷体" panose="02010600040101010101" pitchFamily="2" charset="-122"/>
                        </a:rPr>
                        <a:t>先Ａ液再Ｂ液</a:t>
                      </a:r>
                    </a:p>
                    <a:p>
                      <a:pPr algn="ctr">
                        <a:lnSpc>
                          <a:spcPct val="150000"/>
                        </a:lnSpc>
                        <a:spcAft>
                          <a:spcPts val="0"/>
                        </a:spcAft>
                      </a:pPr>
                      <a:r>
                        <a:rPr lang="zh-CN" sz="1800" b="1" kern="100" dirty="0">
                          <a:effectLst/>
                          <a:latin typeface="华文楷体" panose="02010600040101010101" pitchFamily="2" charset="-122"/>
                          <a:ea typeface="华文楷体" panose="02010600040101010101" pitchFamily="2" charset="-122"/>
                        </a:rPr>
                        <a:t>常温</a:t>
                      </a:r>
                    </a:p>
                  </a:txBody>
                  <a:tcPr marL="51435" marR="51435" marT="0" marB="0" anchor="ctr"/>
                </a:tc>
                <a:extLst>
                  <a:ext uri="{0D108BD9-81ED-4DB2-BD59-A6C34878D82A}">
                    <a16:rowId xmlns:a16="http://schemas.microsoft.com/office/drawing/2014/main" val="1665865094"/>
                  </a:ext>
                </a:extLst>
              </a:tr>
              <a:tr h="609600">
                <a:tc>
                  <a:txBody>
                    <a:bodyPr/>
                    <a:lstStyle/>
                    <a:p>
                      <a:pPr algn="ctr">
                        <a:lnSpc>
                          <a:spcPct val="150000"/>
                        </a:lnSpc>
                        <a:spcAft>
                          <a:spcPts val="0"/>
                        </a:spcAft>
                      </a:pPr>
                      <a:r>
                        <a:rPr lang="zh-CN" sz="1800" b="1" kern="100" dirty="0">
                          <a:solidFill>
                            <a:srgbClr val="002060"/>
                          </a:solidFill>
                          <a:effectLst/>
                        </a:rPr>
                        <a:t>脂肪</a:t>
                      </a:r>
                      <a:endParaRPr lang="zh-CN" sz="1800" b="1"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ctr">
                        <a:lnSpc>
                          <a:spcPct val="150000"/>
                        </a:lnSpc>
                        <a:spcAft>
                          <a:spcPts val="0"/>
                        </a:spcAft>
                      </a:pPr>
                      <a:r>
                        <a:rPr lang="zh-CN" sz="1800" b="1" kern="100">
                          <a:effectLst/>
                          <a:latin typeface="华文楷体" panose="02010600040101010101" pitchFamily="2" charset="-122"/>
                          <a:ea typeface="华文楷体" panose="02010600040101010101" pitchFamily="2" charset="-122"/>
                        </a:rPr>
                        <a:t>苏丹</a:t>
                      </a:r>
                      <a:r>
                        <a:rPr lang="en-US" sz="1800" b="1" kern="100">
                          <a:effectLst/>
                          <a:latin typeface="华文楷体" panose="02010600040101010101" pitchFamily="2" charset="-122"/>
                          <a:ea typeface="华文楷体" panose="02010600040101010101" pitchFamily="2" charset="-122"/>
                        </a:rPr>
                        <a:t>III/IV</a:t>
                      </a:r>
                      <a:endParaRPr lang="zh-CN" sz="1800" b="1" kern="100">
                        <a:effectLst/>
                        <a:latin typeface="华文楷体" panose="02010600040101010101" pitchFamily="2" charset="-122"/>
                        <a:ea typeface="华文楷体" panose="02010600040101010101" pitchFamily="2" charset="-122"/>
                      </a:endParaRPr>
                    </a:p>
                  </a:txBody>
                  <a:tcPr marL="51435" marR="51435" marT="0" marB="0" anchor="ctr"/>
                </a:tc>
                <a:tc>
                  <a:txBody>
                    <a:bodyPr/>
                    <a:lstStyle/>
                    <a:p>
                      <a:pPr algn="ctr">
                        <a:lnSpc>
                          <a:spcPct val="150000"/>
                        </a:lnSpc>
                        <a:spcAft>
                          <a:spcPts val="0"/>
                        </a:spcAft>
                      </a:pPr>
                      <a:r>
                        <a:rPr lang="zh-CN" sz="1800" b="1" kern="100">
                          <a:effectLst/>
                          <a:latin typeface="华文楷体" panose="02010600040101010101" pitchFamily="2" charset="-122"/>
                          <a:ea typeface="华文楷体" panose="02010600040101010101" pitchFamily="2" charset="-122"/>
                        </a:rPr>
                        <a:t>橘黄色</a:t>
                      </a:r>
                      <a:r>
                        <a:rPr lang="en-US" sz="1800" b="1" kern="100">
                          <a:effectLst/>
                          <a:latin typeface="华文楷体" panose="02010600040101010101" pitchFamily="2" charset="-122"/>
                          <a:ea typeface="华文楷体" panose="02010600040101010101" pitchFamily="2" charset="-122"/>
                        </a:rPr>
                        <a:t>/</a:t>
                      </a:r>
                      <a:r>
                        <a:rPr lang="zh-CN" sz="1800" b="1" kern="100">
                          <a:effectLst/>
                          <a:latin typeface="华文楷体" panose="02010600040101010101" pitchFamily="2" charset="-122"/>
                          <a:ea typeface="华文楷体" panose="02010600040101010101" pitchFamily="2" charset="-122"/>
                        </a:rPr>
                        <a:t>红色</a:t>
                      </a:r>
                    </a:p>
                  </a:txBody>
                  <a:tcPr marL="51435" marR="51435" marT="0" marB="0" anchor="ctr"/>
                </a:tc>
                <a:tc>
                  <a:txBody>
                    <a:bodyPr/>
                    <a:lstStyle/>
                    <a:p>
                      <a:pPr algn="ctr">
                        <a:lnSpc>
                          <a:spcPct val="150000"/>
                        </a:lnSpc>
                        <a:spcAft>
                          <a:spcPts val="0"/>
                        </a:spcAft>
                      </a:pPr>
                      <a:r>
                        <a:rPr lang="zh-CN" sz="1800" b="1" kern="100" dirty="0">
                          <a:effectLst/>
                          <a:latin typeface="华文楷体" panose="02010600040101010101" pitchFamily="2" charset="-122"/>
                          <a:ea typeface="华文楷体" panose="02010600040101010101" pitchFamily="2" charset="-122"/>
                        </a:rPr>
                        <a:t>花生子叶</a:t>
                      </a:r>
                    </a:p>
                  </a:txBody>
                  <a:tcPr marL="51435" marR="51435" marT="0" marB="0" anchor="ctr"/>
                </a:tc>
                <a:tc>
                  <a:txBody>
                    <a:bodyPr/>
                    <a:lstStyle/>
                    <a:p>
                      <a:pPr algn="ctr">
                        <a:lnSpc>
                          <a:spcPct val="150000"/>
                        </a:lnSpc>
                        <a:spcAft>
                          <a:spcPts val="0"/>
                        </a:spcAft>
                      </a:pPr>
                      <a:r>
                        <a:rPr lang="zh-CN" sz="1800" b="1" kern="100" dirty="0">
                          <a:effectLst/>
                          <a:latin typeface="华文楷体" panose="02010600040101010101" pitchFamily="2" charset="-122"/>
                          <a:ea typeface="华文楷体" panose="02010600040101010101" pitchFamily="2" charset="-122"/>
                        </a:rPr>
                        <a:t>显微镜观察</a:t>
                      </a:r>
                    </a:p>
                  </a:txBody>
                  <a:tcPr marL="51435" marR="51435" marT="0" marB="0" anchor="ctr"/>
                </a:tc>
                <a:extLst>
                  <a:ext uri="{0D108BD9-81ED-4DB2-BD59-A6C34878D82A}">
                    <a16:rowId xmlns:a16="http://schemas.microsoft.com/office/drawing/2014/main" val="4044763720"/>
                  </a:ext>
                </a:extLst>
              </a:tr>
              <a:tr h="783765">
                <a:tc>
                  <a:txBody>
                    <a:bodyPr/>
                    <a:lstStyle/>
                    <a:p>
                      <a:pPr algn="ctr">
                        <a:lnSpc>
                          <a:spcPct val="150000"/>
                        </a:lnSpc>
                        <a:spcAft>
                          <a:spcPts val="0"/>
                        </a:spcAft>
                      </a:pPr>
                      <a:r>
                        <a:rPr lang="zh-CN" sz="1800" b="1" kern="100" dirty="0">
                          <a:solidFill>
                            <a:srgbClr val="002060"/>
                          </a:solidFill>
                          <a:effectLst/>
                        </a:rPr>
                        <a:t>还原糖</a:t>
                      </a:r>
                      <a:endParaRPr lang="zh-CN" sz="1800" b="1"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ctr">
                        <a:lnSpc>
                          <a:spcPct val="150000"/>
                        </a:lnSpc>
                        <a:spcAft>
                          <a:spcPts val="0"/>
                        </a:spcAft>
                      </a:pPr>
                      <a:r>
                        <a:rPr lang="zh-CN" sz="1800" b="1" kern="100">
                          <a:effectLst/>
                          <a:latin typeface="华文楷体" panose="02010600040101010101" pitchFamily="2" charset="-122"/>
                          <a:ea typeface="华文楷体" panose="02010600040101010101" pitchFamily="2" charset="-122"/>
                        </a:rPr>
                        <a:t>斐林试剂</a:t>
                      </a:r>
                    </a:p>
                  </a:txBody>
                  <a:tcPr marL="51435" marR="51435" marT="0" marB="0" anchor="ctr"/>
                </a:tc>
                <a:tc>
                  <a:txBody>
                    <a:bodyPr/>
                    <a:lstStyle/>
                    <a:p>
                      <a:pPr algn="ctr">
                        <a:lnSpc>
                          <a:spcPct val="150000"/>
                        </a:lnSpc>
                        <a:spcAft>
                          <a:spcPts val="0"/>
                        </a:spcAft>
                      </a:pPr>
                      <a:r>
                        <a:rPr lang="zh-CN" sz="1800" b="1" kern="100">
                          <a:effectLst/>
                          <a:latin typeface="华文楷体" panose="02010600040101010101" pitchFamily="2" charset="-122"/>
                          <a:ea typeface="华文楷体" panose="02010600040101010101" pitchFamily="2" charset="-122"/>
                        </a:rPr>
                        <a:t>砖红色沉淀</a:t>
                      </a:r>
                    </a:p>
                  </a:txBody>
                  <a:tcPr marL="51435" marR="51435" marT="0" marB="0" anchor="ctr"/>
                </a:tc>
                <a:tc>
                  <a:txBody>
                    <a:bodyPr/>
                    <a:lstStyle/>
                    <a:p>
                      <a:pPr algn="ctr">
                        <a:lnSpc>
                          <a:spcPct val="150000"/>
                        </a:lnSpc>
                        <a:spcAft>
                          <a:spcPts val="0"/>
                        </a:spcAft>
                      </a:pPr>
                      <a:r>
                        <a:rPr lang="zh-CN" sz="1800" b="1" kern="100" dirty="0">
                          <a:effectLst/>
                          <a:latin typeface="华文楷体" panose="02010600040101010101" pitchFamily="2" charset="-122"/>
                          <a:ea typeface="华文楷体" panose="02010600040101010101" pitchFamily="2" charset="-122"/>
                        </a:rPr>
                        <a:t>苹果或梨匀浆</a:t>
                      </a:r>
                    </a:p>
                  </a:txBody>
                  <a:tcPr marL="51435" marR="51435" marT="0" marB="0" anchor="ctr"/>
                </a:tc>
                <a:tc>
                  <a:txBody>
                    <a:bodyPr/>
                    <a:lstStyle/>
                    <a:p>
                      <a:pPr algn="ctr">
                        <a:lnSpc>
                          <a:spcPct val="150000"/>
                        </a:lnSpc>
                        <a:spcAft>
                          <a:spcPts val="0"/>
                        </a:spcAft>
                      </a:pPr>
                      <a:r>
                        <a:rPr lang="zh-CN" sz="1800" b="1" kern="100" dirty="0">
                          <a:effectLst/>
                          <a:latin typeface="华文楷体" panose="02010600040101010101" pitchFamily="2" charset="-122"/>
                          <a:ea typeface="华文楷体" panose="02010600040101010101" pitchFamily="2" charset="-122"/>
                        </a:rPr>
                        <a:t>现混现用</a:t>
                      </a:r>
                    </a:p>
                    <a:p>
                      <a:pPr algn="ctr">
                        <a:lnSpc>
                          <a:spcPct val="150000"/>
                        </a:lnSpc>
                        <a:spcAft>
                          <a:spcPts val="0"/>
                        </a:spcAft>
                      </a:pPr>
                      <a:r>
                        <a:rPr lang="zh-CN" sz="1800" b="1" kern="100" dirty="0">
                          <a:effectLst/>
                          <a:latin typeface="华文楷体" panose="02010600040101010101" pitchFamily="2" charset="-122"/>
                          <a:ea typeface="华文楷体" panose="02010600040101010101" pitchFamily="2" charset="-122"/>
                        </a:rPr>
                        <a:t>水浴加热</a:t>
                      </a:r>
                    </a:p>
                  </a:txBody>
                  <a:tcPr marL="51435" marR="51435" marT="0" marB="0" anchor="ctr"/>
                </a:tc>
                <a:extLst>
                  <a:ext uri="{0D108BD9-81ED-4DB2-BD59-A6C34878D82A}">
                    <a16:rowId xmlns:a16="http://schemas.microsoft.com/office/drawing/2014/main" val="3750164293"/>
                  </a:ext>
                </a:extLst>
              </a:tr>
              <a:tr h="518144">
                <a:tc>
                  <a:txBody>
                    <a:bodyPr/>
                    <a:lstStyle/>
                    <a:p>
                      <a:pPr algn="ctr">
                        <a:lnSpc>
                          <a:spcPct val="150000"/>
                        </a:lnSpc>
                        <a:spcAft>
                          <a:spcPts val="0"/>
                        </a:spcAft>
                      </a:pPr>
                      <a:r>
                        <a:rPr lang="en-US" sz="1800" b="1" kern="100" dirty="0">
                          <a:solidFill>
                            <a:srgbClr val="002060"/>
                          </a:solidFill>
                          <a:effectLst/>
                        </a:rPr>
                        <a:t>DNA</a:t>
                      </a:r>
                      <a:endParaRPr lang="zh-CN" sz="1800" b="1" kern="100" dirty="0">
                        <a:solidFill>
                          <a:srgbClr val="002060"/>
                        </a:solidFill>
                        <a:effectLst/>
                        <a:latin typeface="Times New Roman" panose="02020603050405020304" pitchFamily="18" charset="0"/>
                        <a:ea typeface="宋体" panose="02010600030101010101" pitchFamily="2" charset="-122"/>
                      </a:endParaRPr>
                    </a:p>
                  </a:txBody>
                  <a:tcPr marL="51435" marR="51435" marT="0" marB="0" anchor="ctr"/>
                </a:tc>
                <a:tc>
                  <a:txBody>
                    <a:bodyPr/>
                    <a:lstStyle/>
                    <a:p>
                      <a:pPr algn="ctr">
                        <a:lnSpc>
                          <a:spcPct val="150000"/>
                        </a:lnSpc>
                        <a:spcAft>
                          <a:spcPts val="0"/>
                        </a:spcAft>
                      </a:pPr>
                      <a:r>
                        <a:rPr lang="zh-CN" sz="1800" b="1" kern="100">
                          <a:effectLst/>
                          <a:latin typeface="华文楷体" panose="02010600040101010101" pitchFamily="2" charset="-122"/>
                          <a:ea typeface="华文楷体" panose="02010600040101010101" pitchFamily="2" charset="-122"/>
                        </a:rPr>
                        <a:t>二苯胺</a:t>
                      </a:r>
                    </a:p>
                  </a:txBody>
                  <a:tcPr marL="51435" marR="51435" marT="0" marB="0" anchor="ctr"/>
                </a:tc>
                <a:tc>
                  <a:txBody>
                    <a:bodyPr/>
                    <a:lstStyle/>
                    <a:p>
                      <a:pPr algn="ctr">
                        <a:lnSpc>
                          <a:spcPct val="150000"/>
                        </a:lnSpc>
                        <a:spcAft>
                          <a:spcPts val="0"/>
                        </a:spcAft>
                      </a:pPr>
                      <a:r>
                        <a:rPr lang="zh-CN" sz="1800" b="1" kern="100">
                          <a:effectLst/>
                          <a:latin typeface="华文楷体" panose="02010600040101010101" pitchFamily="2" charset="-122"/>
                          <a:ea typeface="华文楷体" panose="02010600040101010101" pitchFamily="2" charset="-122"/>
                        </a:rPr>
                        <a:t>蓝色</a:t>
                      </a:r>
                    </a:p>
                  </a:txBody>
                  <a:tcPr marL="51435" marR="51435" marT="0" marB="0" anchor="ctr"/>
                </a:tc>
                <a:tc>
                  <a:txBody>
                    <a:bodyPr/>
                    <a:lstStyle/>
                    <a:p>
                      <a:pPr algn="ctr">
                        <a:lnSpc>
                          <a:spcPct val="150000"/>
                        </a:lnSpc>
                        <a:spcAft>
                          <a:spcPts val="0"/>
                        </a:spcAft>
                      </a:pPr>
                      <a:r>
                        <a:rPr lang="zh-CN" sz="1800" b="1" kern="100">
                          <a:effectLst/>
                          <a:latin typeface="华文楷体" panose="02010600040101010101" pitchFamily="2" charset="-122"/>
                          <a:ea typeface="华文楷体" panose="02010600040101010101" pitchFamily="2" charset="-122"/>
                        </a:rPr>
                        <a:t>菜花、鸡血</a:t>
                      </a:r>
                    </a:p>
                  </a:txBody>
                  <a:tcPr marL="51435" marR="51435" marT="0" marB="0" anchor="ctr"/>
                </a:tc>
                <a:tc>
                  <a:txBody>
                    <a:bodyPr/>
                    <a:lstStyle/>
                    <a:p>
                      <a:pPr algn="ctr">
                        <a:lnSpc>
                          <a:spcPct val="150000"/>
                        </a:lnSpc>
                        <a:spcAft>
                          <a:spcPts val="0"/>
                        </a:spcAft>
                      </a:pPr>
                      <a:r>
                        <a:rPr lang="zh-CN" sz="1800" b="1" kern="100" dirty="0">
                          <a:effectLst/>
                          <a:latin typeface="华文楷体" panose="02010600040101010101" pitchFamily="2" charset="-122"/>
                          <a:ea typeface="华文楷体" panose="02010600040101010101" pitchFamily="2" charset="-122"/>
                        </a:rPr>
                        <a:t>沸水浴加热</a:t>
                      </a:r>
                    </a:p>
                  </a:txBody>
                  <a:tcPr marL="51435" marR="51435" marT="0" marB="0" anchor="ctr"/>
                </a:tc>
                <a:extLst>
                  <a:ext uri="{0D108BD9-81ED-4DB2-BD59-A6C34878D82A}">
                    <a16:rowId xmlns:a16="http://schemas.microsoft.com/office/drawing/2014/main" val="3066168407"/>
                  </a:ext>
                </a:extLst>
              </a:tr>
            </a:tbl>
          </a:graphicData>
        </a:graphic>
      </p:graphicFrame>
      <p:sp>
        <p:nvSpPr>
          <p:cNvPr id="2" name="矩形 1">
            <a:extLst>
              <a:ext uri="{FF2B5EF4-FFF2-40B4-BE49-F238E27FC236}">
                <a16:creationId xmlns:a16="http://schemas.microsoft.com/office/drawing/2014/main" id="{9EF6ED7B-63DD-4AAD-BC96-4EB7B01D581E}"/>
              </a:ext>
            </a:extLst>
          </p:cNvPr>
          <p:cNvSpPr/>
          <p:nvPr/>
        </p:nvSpPr>
        <p:spPr>
          <a:xfrm>
            <a:off x="1385871" y="319167"/>
            <a:ext cx="6372257" cy="461665"/>
          </a:xfrm>
          <a:prstGeom prst="rect">
            <a:avLst/>
          </a:prstGeom>
        </p:spPr>
        <p:txBody>
          <a:bodyPr wrap="none">
            <a:spAutoFit/>
          </a:bodyPr>
          <a:lstStyle/>
          <a:p>
            <a:pPr algn="just"/>
            <a:r>
              <a:rPr lang="zh-CN" altLang="zh-CN" sz="2400" b="1" dirty="0">
                <a:solidFill>
                  <a:srgbClr val="FF0000"/>
                </a:solidFill>
                <a:latin typeface="+mn-ea"/>
                <a:ea typeface="+mn-ea"/>
                <a:cs typeface="Times New Roman" panose="02020603050405020304" pitchFamily="18" charset="0"/>
              </a:rPr>
              <a:t>（</a:t>
            </a:r>
            <a:r>
              <a:rPr lang="zh-CN" altLang="en-US" sz="2400" b="1" dirty="0">
                <a:solidFill>
                  <a:srgbClr val="FF0000"/>
                </a:solidFill>
                <a:latin typeface="+mn-ea"/>
                <a:ea typeface="+mn-ea"/>
                <a:cs typeface="Times New Roman" panose="02020603050405020304" pitchFamily="18" charset="0"/>
              </a:rPr>
              <a:t>二</a:t>
            </a:r>
            <a:r>
              <a:rPr lang="zh-CN" altLang="zh-CN" sz="2400" b="1" dirty="0">
                <a:solidFill>
                  <a:srgbClr val="FF0000"/>
                </a:solidFill>
                <a:latin typeface="+mn-ea"/>
                <a:ea typeface="+mn-ea"/>
                <a:cs typeface="Times New Roman" panose="02020603050405020304" pitchFamily="18" charset="0"/>
              </a:rPr>
              <a:t>）</a:t>
            </a:r>
            <a:r>
              <a:rPr lang="zh-CN" altLang="zh-CN" sz="2400" b="1" kern="100" dirty="0">
                <a:solidFill>
                  <a:srgbClr val="FF0000"/>
                </a:solidFill>
                <a:latin typeface="+mn-ea"/>
                <a:ea typeface="+mn-ea"/>
              </a:rPr>
              <a:t>实验试剂、现象、常用材料和反应条件</a:t>
            </a:r>
            <a:endParaRPr lang="zh-CN" altLang="zh-CN" sz="2400" kern="100" dirty="0">
              <a:solidFill>
                <a:srgbClr val="FF0000"/>
              </a:solidFill>
              <a:latin typeface="+mn-ea"/>
              <a:ea typeface="+mn-ea"/>
            </a:endParaRPr>
          </a:p>
        </p:txBody>
      </p:sp>
    </p:spTree>
    <p:extLst>
      <p:ext uri="{BB962C8B-B14F-4D97-AF65-F5344CB8AC3E}">
        <p14:creationId xmlns:p14="http://schemas.microsoft.com/office/powerpoint/2010/main" val="25722647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1613</Words>
  <Application>Microsoft Office PowerPoint</Application>
  <PresentationFormat>全屏显示(16:9)</PresentationFormat>
  <Paragraphs>180</Paragraphs>
  <Slides>23</Slides>
  <Notes>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华文楷体</vt:lpstr>
      <vt:lpstr>楷体</vt:lpstr>
      <vt:lpstr>微软雅黑</vt:lpstr>
      <vt:lpstr>Arial</vt:lpstr>
      <vt:lpstr>Calibri</vt:lpstr>
      <vt:lpstr>Times New Roman</vt:lpstr>
      <vt:lpstr>1_Office 主题​​</vt:lpstr>
      <vt:lpstr>课时2: 物质鉴定及定量检测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lw</cp:lastModifiedBy>
  <cp:revision>21</cp:revision>
  <dcterms:created xsi:type="dcterms:W3CDTF">2020-02-01T11:21:51Z</dcterms:created>
  <dcterms:modified xsi:type="dcterms:W3CDTF">2020-02-03T10:37:31Z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