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notesSlides/notesSlide4.xml" ContentType="application/vnd.openxmlformats-officedocument.presentationml.notesSlide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84" r:id="rId2"/>
    <p:sldId id="299" r:id="rId3"/>
    <p:sldId id="285" r:id="rId4"/>
    <p:sldId id="294" r:id="rId5"/>
    <p:sldId id="297" r:id="rId6"/>
    <p:sldId id="293" r:id="rId7"/>
    <p:sldId id="295" r:id="rId8"/>
    <p:sldId id="288" r:id="rId9"/>
    <p:sldId id="286" r:id="rId10"/>
    <p:sldId id="287" r:id="rId11"/>
    <p:sldId id="291" r:id="rId12"/>
    <p:sldId id="298" r:id="rId1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5960B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9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1256854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五类植物激素的种类和作用是本节重点内容之一，同学们可以列表</a:t>
            </a:r>
            <a:r>
              <a:rPr lang="zh-CN" altLang="en-US" baseline="0" dirty="0" smtClean="0"/>
              <a:t>的形式进行比较、记忆。也可以顾名思义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激素间的相互关系，可以通过植物激素作用出来构建概念图，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为什么不直接使用植物激素应用于生产实践呢？是因为植物激素含量少，不能满足生产的应用。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3</a:t>
            </a:r>
            <a:r>
              <a:rPr lang="zh-CN" altLang="en-US" dirty="0" smtClean="0"/>
              <a:t>章有三个重点知识，重点</a:t>
            </a:r>
            <a:r>
              <a:rPr lang="en-US" altLang="zh-CN" dirty="0" smtClean="0"/>
              <a:t>1</a:t>
            </a:r>
            <a:r>
              <a:rPr lang="zh-CN" altLang="en-US" dirty="0" smtClean="0"/>
              <a:t>是生长素的发现过程与实验方法 ，重点</a:t>
            </a:r>
            <a:r>
              <a:rPr lang="en-US" altLang="zh-CN" dirty="0" smtClean="0"/>
              <a:t>2</a:t>
            </a:r>
            <a:r>
              <a:rPr lang="zh-CN" altLang="en-US" dirty="0" smtClean="0"/>
              <a:t>是生长素的生理作用的两重性，重点</a:t>
            </a:r>
            <a:r>
              <a:rPr lang="en-US" altLang="zh-CN" dirty="0" smtClean="0"/>
              <a:t>3</a:t>
            </a:r>
            <a:r>
              <a:rPr lang="zh-CN" altLang="en-US" dirty="0" smtClean="0"/>
              <a:t>是五大类激素的主要作用及相互关系。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B33D-1B35-4916-926C-0C1C0BA3ADC6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CC0-FB1A-40A7-AEA5-0029CCCE37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3" y="1918981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植物的激素调节</a:t>
            </a: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21" y="1194124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·11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年级生物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5248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学校：北京中学    教师：陈淑丽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3499" y="598366"/>
            <a:ext cx="377539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植物激素的作用机理：</a:t>
            </a:r>
            <a:endParaRPr lang="zh-CN" altLang="en-US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0487" y="0"/>
            <a:ext cx="2350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易错点分析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:4</a:t>
            </a:r>
            <a:endParaRPr lang="zh-CN" altLang="en-US" sz="28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223972" y="1236214"/>
            <a:ext cx="7288658" cy="1815882"/>
            <a:chOff x="1223972" y="1236214"/>
            <a:chExt cx="7288658" cy="1815882"/>
          </a:xfrm>
        </p:grpSpPr>
        <p:sp>
          <p:nvSpPr>
            <p:cNvPr id="3" name="矩形 2"/>
            <p:cNvSpPr/>
            <p:nvPr/>
          </p:nvSpPr>
          <p:spPr>
            <a:xfrm>
              <a:off x="2950030" y="1236214"/>
              <a:ext cx="55626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不组成细胞结构；</a:t>
              </a:r>
              <a:endParaRPr lang="en-US" altLang="zh-CN" sz="2800" b="1" dirty="0" smtClean="0">
                <a:latin typeface="楷体" pitchFamily="49" charset="-122"/>
                <a:ea typeface="楷体" pitchFamily="49" charset="-122"/>
              </a:endParaRPr>
            </a:p>
            <a:p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不提供能量；</a:t>
              </a:r>
              <a:endParaRPr lang="en-US" altLang="zh-CN" sz="2800" b="1" dirty="0" smtClean="0">
                <a:latin typeface="楷体" pitchFamily="49" charset="-122"/>
                <a:ea typeface="楷体" pitchFamily="49" charset="-122"/>
              </a:endParaRPr>
            </a:p>
            <a:p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不起催化作用；</a:t>
              </a:r>
              <a:endParaRPr lang="en-US" altLang="zh-CN" sz="2800" b="1" dirty="0" smtClean="0">
                <a:latin typeface="楷体" pitchFamily="49" charset="-122"/>
                <a:ea typeface="楷体" pitchFamily="49" charset="-122"/>
              </a:endParaRPr>
            </a:p>
            <a:p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不直接参与细胞代谢；</a:t>
              </a:r>
              <a:endParaRPr lang="zh-CN" altLang="en-US" sz="2800" b="1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1223972" y="1440026"/>
              <a:ext cx="18085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四“不” </a:t>
              </a:r>
              <a:endParaRPr lang="zh-CN" altLang="en-US" sz="2800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1228053" y="3127312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一“调”</a:t>
            </a:r>
          </a:p>
        </p:txBody>
      </p:sp>
      <p:sp>
        <p:nvSpPr>
          <p:cNvPr id="8" name="矩形 7"/>
          <p:cNvSpPr/>
          <p:nvPr/>
        </p:nvSpPr>
        <p:spPr>
          <a:xfrm>
            <a:off x="3015343" y="3141215"/>
            <a:ext cx="6128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只给细胞传达一种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调节代谢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的信息。</a:t>
            </a:r>
          </a:p>
        </p:txBody>
      </p:sp>
      <p:sp>
        <p:nvSpPr>
          <p:cNvPr id="9" name="矩形 8"/>
          <p:cNvSpPr/>
          <p:nvPr/>
        </p:nvSpPr>
        <p:spPr>
          <a:xfrm>
            <a:off x="1523999" y="4012071"/>
            <a:ext cx="67164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植物激素与动物激素一样，是一种微量、高效的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信号分子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10" name="矩形 9"/>
          <p:cNvSpPr/>
          <p:nvPr/>
        </p:nvSpPr>
        <p:spPr>
          <a:xfrm>
            <a:off x="4601759" y="590941"/>
            <a:ext cx="3251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四“不” 一“调”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7" y="2360295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1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04" y="321453"/>
            <a:ext cx="4643470" cy="13267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357951" y="80366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吲哚乙酸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71472" y="1775206"/>
            <a:ext cx="6352876" cy="3368294"/>
            <a:chOff x="571472" y="1775206"/>
            <a:chExt cx="6352876" cy="3368294"/>
          </a:xfrm>
        </p:grpSpPr>
        <p:pic>
          <p:nvPicPr>
            <p:cNvPr id="4403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472" y="1775206"/>
              <a:ext cx="6072230" cy="3368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5303391" y="4620280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</a:rPr>
                <a:t>生长激素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14678" y="0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生长素和生长激素的化学结构</a:t>
            </a:r>
            <a:endParaRPr lang="en-US" altLang="zh-CN" sz="2800" b="1" dirty="0" smtClean="0"/>
          </a:p>
        </p:txBody>
      </p:sp>
      <p:sp>
        <p:nvSpPr>
          <p:cNvPr id="14" name="动作按钮: 后退或前一项 13">
            <a:hlinkClick r:id="rId4" action="ppaction://hlinksldjump" highlightClick="1"/>
          </p:cNvPr>
          <p:cNvSpPr/>
          <p:nvPr/>
        </p:nvSpPr>
        <p:spPr>
          <a:xfrm>
            <a:off x="8572528" y="4822047"/>
            <a:ext cx="571472" cy="3214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3505199" y="4343399"/>
            <a:ext cx="1473646" cy="478973"/>
            <a:chOff x="3505199" y="4343399"/>
            <a:chExt cx="1473646" cy="478973"/>
          </a:xfrm>
        </p:grpSpPr>
        <p:sp>
          <p:nvSpPr>
            <p:cNvPr id="10" name="矩形 9"/>
            <p:cNvSpPr/>
            <p:nvPr/>
          </p:nvSpPr>
          <p:spPr>
            <a:xfrm>
              <a:off x="3505199" y="4343399"/>
              <a:ext cx="751115" cy="47897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32514" y="440871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</a:rPr>
                <a:t>肽键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1383" y="859972"/>
            <a:ext cx="4700959" cy="2438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548925" y="1301295"/>
            <a:ext cx="3470876" cy="1975306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1200" spc="200" noProof="1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ea"/>
              </a:rPr>
              <a:t>1.</a:t>
            </a:r>
            <a:r>
              <a:rPr lang="zh-CN" altLang="en-US" sz="2800" b="1" kern="1200" spc="200" noProof="1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ea"/>
              </a:rPr>
              <a:t>知识要点梳理</a:t>
            </a:r>
            <a:endParaRPr lang="en-US" altLang="zh-CN" sz="2800" b="1" kern="1200" spc="200" noProof="1" smtClean="0">
              <a:solidFill>
                <a:schemeClr val="tx1"/>
              </a:solidFill>
              <a:latin typeface="楷体" pitchFamily="49" charset="-122"/>
              <a:ea typeface="楷体" pitchFamily="49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1200" spc="200" noProof="1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ea"/>
              </a:rPr>
              <a:t>2</a:t>
            </a:r>
            <a:r>
              <a:rPr lang="en-US" altLang="zh-CN" sz="2800" b="1" kern="1200" spc="200" noProof="1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ea"/>
              </a:rPr>
              <a:t>.</a:t>
            </a:r>
            <a:r>
              <a:rPr lang="zh-CN" altLang="en-US" sz="2800" b="1" kern="1200" spc="200" noProof="1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ea"/>
              </a:rPr>
              <a:t>技巧点拨</a:t>
            </a:r>
            <a:endParaRPr lang="en-US" altLang="zh-CN" sz="2800" b="1" kern="1200" spc="200" noProof="1" smtClean="0">
              <a:solidFill>
                <a:schemeClr val="tx1"/>
              </a:solidFill>
              <a:latin typeface="楷体" pitchFamily="49" charset="-122"/>
              <a:ea typeface="楷体" pitchFamily="49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1200" spc="200" noProof="1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ea"/>
              </a:rPr>
              <a:t>3</a:t>
            </a:r>
            <a:r>
              <a:rPr lang="en-US" altLang="zh-CN" sz="2800" b="1" kern="1200" spc="200" noProof="1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ea"/>
              </a:rPr>
              <a:t>.</a:t>
            </a:r>
            <a:r>
              <a:rPr lang="zh-CN" altLang="en-US" sz="2800" b="1" kern="1200" spc="200" noProof="1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ea"/>
              </a:rPr>
              <a:t>易错点分析</a:t>
            </a:r>
            <a:endParaRPr lang="zh-CN" altLang="en-US" sz="2800" b="1" kern="1200" spc="200" noProof="1">
              <a:solidFill>
                <a:schemeClr val="tx1"/>
              </a:solidFill>
              <a:latin typeface="楷体" pitchFamily="49" charset="-122"/>
              <a:ea typeface="楷体" pitchFamily="49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80070" y="786883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学习内容</a:t>
            </a:r>
            <a:endParaRPr lang="zh-CN" altLang="en-US" sz="2800" b="1" dirty="0"/>
          </a:p>
        </p:txBody>
      </p:sp>
      <p:pic>
        <p:nvPicPr>
          <p:cNvPr id="1026" name="Picture 2" descr="https://ss1.baidu.com/6ONXsjip0QIZ8tyhnq/it/u=290809942,1450008131&amp;fm=173&amp;s=3083E1FA567219845684CA080300D0D5&amp;w=639&amp;h=338&amp;im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1380" y="3592286"/>
            <a:ext cx="2932620" cy="1551214"/>
          </a:xfrm>
          <a:prstGeom prst="rect">
            <a:avLst/>
          </a:prstGeom>
          <a:noFill/>
        </p:spPr>
      </p:pic>
      <p:pic>
        <p:nvPicPr>
          <p:cNvPr id="1028" name="Picture 4" descr="https://ss0.baidu.com/6ONWsjip0QIZ8tyhnq/it/u=2209539327,3608949785&amp;fm=173&amp;app=49&amp;f=JPEG?w=640&amp;h=599&amp;s=730246AEC038CFCE100BE9CD0300E0B9"/>
          <p:cNvPicPr>
            <a:picLocks noChangeAspect="1" noChangeArrowheads="1"/>
          </p:cNvPicPr>
          <p:nvPr/>
        </p:nvPicPr>
        <p:blipFill>
          <a:blip r:embed="rId3"/>
          <a:srcRect t="51148" r="28613"/>
          <a:stretch>
            <a:fillRect/>
          </a:stretch>
        </p:blipFill>
        <p:spPr bwMode="auto">
          <a:xfrm>
            <a:off x="0" y="0"/>
            <a:ext cx="2023612" cy="1306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0127" y="0"/>
            <a:ext cx="7043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知识要点：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 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章  第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节 其他植物激素</a:t>
            </a:r>
            <a:endParaRPr lang="zh-CN" altLang="en-US" sz="28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5" name="15CQGSWBX3DXA3T18.EPS" descr="id:2147486562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957943" y="426909"/>
            <a:ext cx="7315200" cy="4330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7085" y="3570514"/>
            <a:ext cx="838200" cy="40011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重点</a:t>
            </a:r>
            <a:endParaRPr lang="zh-CN" altLang="en-US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http://ppttp.k139.com:808/pptjpg1/djpg/2096/4198765_27048156639_11.jpg"/>
          <p:cNvPicPr/>
          <p:nvPr/>
        </p:nvPicPr>
        <p:blipFill>
          <a:blip r:embed="rId3"/>
          <a:srcRect t="8629"/>
          <a:stretch>
            <a:fillRect/>
          </a:stretch>
        </p:blipFill>
        <p:spPr bwMode="auto">
          <a:xfrm>
            <a:off x="1072900" y="772885"/>
            <a:ext cx="7080500" cy="391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42821" y="303590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五类激素</a:t>
            </a:r>
            <a:r>
              <a:rPr lang="zh-CN" altLang="en-US" b="1" dirty="0" smtClean="0"/>
              <a:t>的</a:t>
            </a:r>
            <a:r>
              <a:rPr lang="zh-CN" altLang="en-US" b="1" dirty="0" smtClean="0"/>
              <a:t>合成部位和主要作用</a:t>
            </a:r>
            <a:r>
              <a:rPr lang="en-US" altLang="zh-CN" b="1" dirty="0" smtClean="0"/>
              <a:t>——</a:t>
            </a:r>
            <a:r>
              <a:rPr lang="zh-CN" altLang="en-US" b="1" dirty="0" smtClean="0">
                <a:solidFill>
                  <a:srgbClr val="0070C0"/>
                </a:solidFill>
              </a:rPr>
              <a:t>记忆小妙招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39485"/>
            <a:ext cx="2350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技巧点拨：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 </a:t>
            </a:r>
            <a:endParaRPr lang="zh-CN" altLang="en-US" sz="2400" b="1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93571" y="1382486"/>
            <a:ext cx="1719943" cy="119742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5540829" y="3080657"/>
            <a:ext cx="92528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029201" y="1676400"/>
            <a:ext cx="92528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792687" y="3886199"/>
            <a:ext cx="1142999" cy="108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8395231" y="1733942"/>
            <a:ext cx="4940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顾</a:t>
            </a:r>
            <a:endParaRPr lang="en-US" altLang="zh-CN" sz="24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名</a:t>
            </a:r>
            <a:endParaRPr lang="en-US" altLang="zh-CN" sz="2400" b="1" dirty="0" smtClean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思</a:t>
            </a:r>
            <a:endParaRPr lang="en-US" altLang="zh-CN" sz="24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义</a:t>
            </a:r>
            <a:endParaRPr lang="zh-CN" altLang="en-US" sz="2400" b="1" dirty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5375" y="1407371"/>
            <a:ext cx="49404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合</a:t>
            </a:r>
            <a:endParaRPr lang="en-US" altLang="zh-CN" sz="2400" b="1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并</a:t>
            </a:r>
            <a:endParaRPr lang="en-US" altLang="zh-CN" sz="2400" b="1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 smtClean="0">
                <a:solidFill>
                  <a:srgbClr val="F5960B"/>
                </a:solidFill>
                <a:latin typeface="楷体" pitchFamily="49" charset="-122"/>
                <a:ea typeface="楷体" pitchFamily="49" charset="-122"/>
              </a:rPr>
              <a:t>同</a:t>
            </a:r>
            <a:endParaRPr lang="en-US" altLang="zh-CN" sz="2400" b="1" dirty="0" smtClean="0">
              <a:solidFill>
                <a:srgbClr val="F5960B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 smtClean="0">
                <a:solidFill>
                  <a:srgbClr val="F5960B"/>
                </a:solidFill>
                <a:latin typeface="楷体" pitchFamily="49" charset="-122"/>
                <a:ea typeface="楷体" pitchFamily="49" charset="-122"/>
              </a:rPr>
              <a:t>类</a:t>
            </a:r>
            <a:endParaRPr lang="en-US" altLang="zh-CN" sz="2400" b="1" dirty="0" smtClean="0">
              <a:solidFill>
                <a:srgbClr val="F5960B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 smtClean="0">
                <a:solidFill>
                  <a:srgbClr val="F5960B"/>
                </a:solidFill>
                <a:latin typeface="楷体" pitchFamily="49" charset="-122"/>
                <a:ea typeface="楷体" pitchFamily="49" charset="-122"/>
              </a:rPr>
              <a:t>项</a:t>
            </a:r>
            <a:endParaRPr lang="zh-CN" altLang="en-US" sz="2400" b="1" dirty="0">
              <a:solidFill>
                <a:srgbClr val="F5960B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410200" y="1894115"/>
            <a:ext cx="925285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725886" y="2481943"/>
            <a:ext cx="925285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7" y="1446602"/>
            <a:ext cx="546945" cy="52322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GA</a:t>
            </a:r>
            <a:endParaRPr lang="zh-CN" altLang="en-US" sz="2800" b="1" dirty="0">
              <a:solidFill>
                <a:srgbClr val="00B05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98" y="1446602"/>
            <a:ext cx="728084" cy="52322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IAA</a:t>
            </a:r>
            <a:endParaRPr lang="zh-CN" altLang="en-US" sz="2800" b="1" dirty="0">
              <a:solidFill>
                <a:srgbClr val="00B05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7" y="2303858"/>
            <a:ext cx="1090363" cy="52322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  CTK</a:t>
            </a:r>
            <a:endParaRPr lang="zh-CN" altLang="en-US" sz="2800" b="1" dirty="0">
              <a:solidFill>
                <a:srgbClr val="00B05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3268271"/>
            <a:ext cx="728084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ABA</a:t>
            </a:r>
            <a:endParaRPr lang="zh-CN" altLang="en-US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7" y="3268271"/>
            <a:ext cx="906017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乙烯</a:t>
            </a:r>
          </a:p>
        </p:txBody>
      </p:sp>
      <p:cxnSp>
        <p:nvCxnSpPr>
          <p:cNvPr id="10" name="直接箭头连接符 9"/>
          <p:cNvCxnSpPr/>
          <p:nvPr/>
        </p:nvCxnSpPr>
        <p:spPr>
          <a:xfrm>
            <a:off x="2928926" y="1660916"/>
            <a:ext cx="785818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3099697" y="3547900"/>
            <a:ext cx="571504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2830286" y="1017974"/>
            <a:ext cx="1170210" cy="3971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rot="5400000" flipH="1" flipV="1">
            <a:off x="2358216" y="305316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4" idx="2"/>
          </p:cNvCxnSpPr>
          <p:nvPr/>
        </p:nvCxnSpPr>
        <p:spPr>
          <a:xfrm rot="16200000" flipH="1">
            <a:off x="2272464" y="2185377"/>
            <a:ext cx="435921" cy="48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rot="10800000">
            <a:off x="5214942" y="1660916"/>
            <a:ext cx="642942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rot="16200000" flipV="1">
            <a:off x="5170716" y="2090057"/>
            <a:ext cx="1077685" cy="10341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rot="10800000">
            <a:off x="5677589" y="3526978"/>
            <a:ext cx="500066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rot="10800000">
            <a:off x="5072068" y="964397"/>
            <a:ext cx="947732" cy="4289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86183" y="642924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果实发育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3373" y="1446602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生长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14547" y="2357436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萌发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97069" y="3366242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衰老、成熟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38" name="直接箭头连接符 37"/>
          <p:cNvCxnSpPr/>
          <p:nvPr/>
        </p:nvCxnSpPr>
        <p:spPr>
          <a:xfrm rot="10800000">
            <a:off x="3357554" y="2518172"/>
            <a:ext cx="642942" cy="1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rot="16200000" flipH="1">
            <a:off x="4236077" y="3082190"/>
            <a:ext cx="510605" cy="306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rot="5400000" flipH="1" flipV="1">
            <a:off x="4215604" y="208875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右大括号 47"/>
          <p:cNvSpPr/>
          <p:nvPr/>
        </p:nvSpPr>
        <p:spPr>
          <a:xfrm>
            <a:off x="7215206" y="1607337"/>
            <a:ext cx="428628" cy="1821669"/>
          </a:xfrm>
          <a:prstGeom prst="rightBrace">
            <a:avLst>
              <a:gd name="adj1" fmla="val 8333"/>
              <a:gd name="adj2" fmla="val 51195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0" name="左大括号 49"/>
          <p:cNvSpPr/>
          <p:nvPr/>
        </p:nvSpPr>
        <p:spPr>
          <a:xfrm>
            <a:off x="1928794" y="1660915"/>
            <a:ext cx="357190" cy="1768091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715273" y="2303858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拮抗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71539" y="2357436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拮抗</a:t>
            </a:r>
            <a:endParaRPr lang="zh-CN" altLang="en-US" sz="2800" b="1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54792" y="779338"/>
            <a:ext cx="365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+</a:t>
            </a:r>
            <a:endParaRPr lang="zh-CN" altLang="en-US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02761" y="909967"/>
            <a:ext cx="365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+</a:t>
            </a:r>
            <a:endParaRPr lang="zh-CN" altLang="en-US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55151" y="3514391"/>
            <a:ext cx="365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+</a:t>
            </a:r>
            <a:endParaRPr lang="zh-CN" altLang="en-US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14678" y="3536163"/>
            <a:ext cx="365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+</a:t>
            </a:r>
            <a:endParaRPr lang="zh-CN" altLang="en-US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71736" y="1821651"/>
            <a:ext cx="365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+</a:t>
            </a:r>
            <a:endParaRPr lang="zh-CN" altLang="en-US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60183" y="2740821"/>
            <a:ext cx="365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-</a:t>
            </a:r>
            <a:endParaRPr lang="zh-CN" altLang="en-US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57687" y="1875230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+</a:t>
            </a:r>
            <a:endParaRPr lang="zh-CN" altLang="en-US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50239" y="2831308"/>
            <a:ext cx="365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-</a:t>
            </a:r>
            <a:endParaRPr lang="zh-CN" altLang="en-US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12247" y="1608187"/>
            <a:ext cx="365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+</a:t>
            </a:r>
            <a:endParaRPr lang="zh-CN" altLang="en-US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43240" y="1607337"/>
            <a:ext cx="365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+</a:t>
            </a:r>
            <a:endParaRPr lang="zh-CN" altLang="en-US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4" name="右大括号 53"/>
          <p:cNvSpPr/>
          <p:nvPr/>
        </p:nvSpPr>
        <p:spPr>
          <a:xfrm rot="16200000">
            <a:off x="4518422" y="-1464497"/>
            <a:ext cx="321471" cy="4214842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5" name="右大括号 54"/>
          <p:cNvSpPr/>
          <p:nvPr/>
        </p:nvSpPr>
        <p:spPr>
          <a:xfrm rot="5400000">
            <a:off x="4468755" y="2127814"/>
            <a:ext cx="321471" cy="421484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82154" y="4471319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协同</a:t>
            </a:r>
            <a:endParaRPr lang="zh-CN" altLang="en-US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43373" y="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协同</a:t>
            </a:r>
            <a:endParaRPr lang="zh-CN" altLang="en-US" sz="2800" b="1" dirty="0">
              <a:solidFill>
                <a:srgbClr val="00B05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5402444" y="0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五类植物激素间的关系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0" y="747365"/>
            <a:ext cx="178446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+ 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表示促进</a:t>
            </a:r>
            <a:endParaRPr lang="en-US" altLang="zh-CN" sz="2400" b="1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-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表示抑制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0" y="0"/>
            <a:ext cx="3278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技巧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点拨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概念图</a:t>
            </a:r>
            <a:endParaRPr lang="zh-CN" altLang="en-US" sz="2400" b="1" dirty="0" smtClean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32725" y="2428536"/>
            <a:ext cx="365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-</a:t>
            </a:r>
            <a:endParaRPr lang="zh-CN" altLang="en-US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51" grpId="0"/>
      <p:bldP spid="52" grpId="0"/>
      <p:bldP spid="30" grpId="0"/>
      <p:bldP spid="31" grpId="0"/>
      <p:bldP spid="32" grpId="0"/>
      <p:bldP spid="34" grpId="0"/>
      <p:bldP spid="37" grpId="0"/>
      <p:bldP spid="39" grpId="0"/>
      <p:bldP spid="41" grpId="0"/>
      <p:bldP spid="46" grpId="0"/>
      <p:bldP spid="47" grpId="0"/>
      <p:bldP spid="49" grpId="0"/>
      <p:bldP spid="54" grpId="0" animBg="1"/>
      <p:bldP spid="55" grpId="0" animBg="1"/>
      <p:bldP spid="57" grpId="0"/>
      <p:bldP spid="58" grpId="0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" y="0"/>
            <a:ext cx="2710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易错点分析：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1 </a:t>
            </a:r>
            <a:endParaRPr lang="zh-CN" altLang="en-US" sz="28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  <a:sym typeface="微软雅黑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00034" y="642925"/>
          <a:ext cx="7914623" cy="3307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896"/>
                <a:gridCol w="1357202"/>
                <a:gridCol w="1348782"/>
                <a:gridCol w="1138232"/>
                <a:gridCol w="2791511"/>
              </a:tblGrid>
              <a:tr h="524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楷体" pitchFamily="49" charset="-122"/>
                          <a:ea typeface="楷体" pitchFamily="49" charset="-122"/>
                        </a:rPr>
                        <a:t>名称</a:t>
                      </a:r>
                      <a:endParaRPr lang="zh-CN" altLang="en-US" sz="1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楷体" pitchFamily="49" charset="-122"/>
                          <a:ea typeface="楷体" pitchFamily="49" charset="-122"/>
                        </a:rPr>
                        <a:t>来源</a:t>
                      </a:r>
                      <a:endParaRPr lang="zh-CN" altLang="en-US" sz="1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楷体" pitchFamily="49" charset="-122"/>
                          <a:ea typeface="楷体" pitchFamily="49" charset="-122"/>
                        </a:rPr>
                        <a:t>含量</a:t>
                      </a:r>
                      <a:endParaRPr lang="zh-CN" altLang="en-US" sz="1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 smtClean="0">
                          <a:latin typeface="楷体" pitchFamily="49" charset="-122"/>
                          <a:ea typeface="楷体" pitchFamily="49" charset="-122"/>
                        </a:rPr>
                        <a:t>举例</a:t>
                      </a:r>
                    </a:p>
                    <a:p>
                      <a:pPr algn="ctr"/>
                      <a:endParaRPr lang="zh-CN" altLang="en-US" sz="1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楷体" pitchFamily="49" charset="-122"/>
                          <a:ea typeface="楷体" pitchFamily="49" charset="-122"/>
                        </a:rPr>
                        <a:t>相同点</a:t>
                      </a:r>
                      <a:endParaRPr lang="en-US" altLang="zh-CN" sz="1800" b="1" dirty="0" smtClean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/>
                </a:tc>
              </a:tr>
              <a:tr h="1088887"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latin typeface="楷体" pitchFamily="49" charset="-122"/>
                          <a:ea typeface="楷体" pitchFamily="49" charset="-122"/>
                        </a:rPr>
                        <a:t>植物激素</a:t>
                      </a:r>
                      <a:endParaRPr lang="zh-CN" altLang="en-US" sz="1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/>
                </a:tc>
                <a:tc rowSpan="2">
                  <a:txBody>
                    <a:bodyPr/>
                    <a:lstStyle/>
                    <a:p>
                      <a:endParaRPr lang="zh-CN" altLang="en-US" sz="1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/>
                </a:tc>
              </a:tr>
              <a:tr h="16013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b="1" dirty="0" smtClean="0">
                          <a:latin typeface="楷体" pitchFamily="49" charset="-122"/>
                          <a:ea typeface="楷体" pitchFamily="49" charset="-122"/>
                        </a:rPr>
                        <a:t>植物</a:t>
                      </a:r>
                      <a:r>
                        <a:rPr lang="zh-CN" altLang="en-US" sz="1800" b="1" dirty="0" smtClean="0">
                          <a:solidFill>
                            <a:srgbClr val="0070C0"/>
                          </a:solidFill>
                          <a:latin typeface="楷体" pitchFamily="49" charset="-122"/>
                          <a:ea typeface="楷体" pitchFamily="49" charset="-122"/>
                        </a:rPr>
                        <a:t>生长调节</a:t>
                      </a:r>
                      <a:r>
                        <a:rPr lang="zh-CN" altLang="en-US" sz="1800" b="1" dirty="0" smtClean="0">
                          <a:latin typeface="楷体" pitchFamily="49" charset="-122"/>
                          <a:ea typeface="楷体" pitchFamily="49" charset="-122"/>
                        </a:rPr>
                        <a:t>剂</a:t>
                      </a:r>
                      <a:endParaRPr lang="zh-CN" altLang="en-US" sz="1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endParaRPr lang="zh-CN" altLang="en-US" sz="1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1763486" y="1231437"/>
            <a:ext cx="1458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2400" b="1" kern="100" dirty="0" smtClean="0">
                <a:solidFill>
                  <a:srgbClr val="2D07B9"/>
                </a:solidFill>
                <a:latin typeface="楷体" pitchFamily="49" charset="-122"/>
                <a:ea typeface="楷体" pitchFamily="49" charset="-122"/>
                <a:cs typeface="宋体"/>
              </a:rPr>
              <a:t>植物体</a:t>
            </a:r>
            <a:endParaRPr lang="en-US" altLang="zh-CN" sz="2400" b="1" kern="100" dirty="0" smtClean="0">
              <a:solidFill>
                <a:srgbClr val="2D07B9"/>
              </a:solidFill>
              <a:latin typeface="楷体" pitchFamily="49" charset="-122"/>
              <a:ea typeface="楷体" pitchFamily="49" charset="-122"/>
              <a:cs typeface="宋体"/>
            </a:endParaRPr>
          </a:p>
          <a:p>
            <a:pPr algn="ctr">
              <a:spcAft>
                <a:spcPts val="0"/>
              </a:spcAft>
            </a:pPr>
            <a:r>
              <a:rPr lang="zh-CN" altLang="en-US" sz="2400" b="1" kern="1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宋体"/>
              </a:rPr>
              <a:t>一定部位</a:t>
            </a:r>
          </a:p>
        </p:txBody>
      </p:sp>
      <p:sp>
        <p:nvSpPr>
          <p:cNvPr id="9" name="矩形 8"/>
          <p:cNvSpPr/>
          <p:nvPr/>
        </p:nvSpPr>
        <p:spPr>
          <a:xfrm>
            <a:off x="1404258" y="2330565"/>
            <a:ext cx="1447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>
              <a:spcAft>
                <a:spcPts val="0"/>
              </a:spcAft>
            </a:pPr>
            <a:r>
              <a:rPr lang="zh-CN" altLang="en-US" sz="2400" b="1" kern="1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宋体"/>
              </a:rPr>
              <a:t>人工</a:t>
            </a:r>
            <a:endParaRPr lang="en-US" altLang="zh-CN" sz="2400" b="1" kern="100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  <a:cs typeface="宋体"/>
            </a:endParaRPr>
          </a:p>
          <a:p>
            <a:pPr indent="533400">
              <a:spcAft>
                <a:spcPts val="0"/>
              </a:spcAft>
            </a:pPr>
            <a:r>
              <a:rPr lang="zh-CN" altLang="en-US" sz="2400" b="1" kern="1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宋体"/>
              </a:rPr>
              <a:t>合成</a:t>
            </a:r>
          </a:p>
        </p:txBody>
      </p:sp>
      <p:sp>
        <p:nvSpPr>
          <p:cNvPr id="10" name="矩形 9"/>
          <p:cNvSpPr/>
          <p:nvPr/>
        </p:nvSpPr>
        <p:spPr>
          <a:xfrm>
            <a:off x="4441370" y="1428229"/>
            <a:ext cx="1426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2400" b="1" kern="1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生长素</a:t>
            </a:r>
          </a:p>
        </p:txBody>
      </p:sp>
      <p:sp>
        <p:nvSpPr>
          <p:cNvPr id="11" name="矩形 10"/>
          <p:cNvSpPr/>
          <p:nvPr/>
        </p:nvSpPr>
        <p:spPr>
          <a:xfrm>
            <a:off x="4554990" y="2634513"/>
            <a:ext cx="15518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kern="1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2</a:t>
            </a:r>
            <a:r>
              <a:rPr lang="zh-CN" altLang="en-US" sz="2400" b="1" kern="100" dirty="0" smtClean="0">
                <a:latin typeface="楷体" pitchFamily="49" charset="-122"/>
                <a:ea typeface="楷体" pitchFamily="49" charset="-122"/>
                <a:cs typeface="Times New Roman"/>
              </a:rPr>
              <a:t>，</a:t>
            </a:r>
            <a:r>
              <a:rPr lang="en-US" altLang="zh-CN" sz="2400" b="1" kern="100" dirty="0" smtClean="0">
                <a:latin typeface="楷体" pitchFamily="49" charset="-122"/>
                <a:ea typeface="楷体" pitchFamily="49" charset="-122"/>
                <a:cs typeface="Times New Roman"/>
              </a:rPr>
              <a:t>4-D</a:t>
            </a:r>
          </a:p>
          <a:p>
            <a:pPr>
              <a:defRPr/>
            </a:pPr>
            <a:r>
              <a:rPr lang="zh-CN" altLang="en-US" sz="2400" b="1" kern="1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萘乙酸</a:t>
            </a:r>
            <a:endParaRPr lang="zh-CN" altLang="en-US" sz="2400" b="1" kern="100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宋体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92412" y="1809751"/>
            <a:ext cx="2267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kern="1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宋体"/>
              </a:rPr>
              <a:t>1.</a:t>
            </a:r>
            <a:r>
              <a:rPr lang="zh-CN" altLang="en-US" sz="2400" b="1" kern="1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宋体"/>
              </a:rPr>
              <a:t>有机物</a:t>
            </a:r>
            <a:endParaRPr lang="en-US" altLang="zh-CN" sz="2400" b="1" kern="100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  <a:cs typeface="宋体"/>
            </a:endParaRPr>
          </a:p>
          <a:p>
            <a:r>
              <a:rPr lang="en-US" altLang="zh-CN" sz="2400" b="1" kern="1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宋体"/>
              </a:rPr>
              <a:t>2.</a:t>
            </a:r>
            <a:r>
              <a:rPr lang="zh-CN" altLang="en-US" sz="2400" b="1" kern="1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宋体"/>
              </a:rPr>
              <a:t>调节植物的</a:t>
            </a:r>
            <a:endParaRPr lang="en-US" altLang="zh-CN" sz="2400" b="1" kern="100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  <a:cs typeface="宋体"/>
            </a:endParaRPr>
          </a:p>
          <a:p>
            <a:r>
              <a:rPr lang="en-US" altLang="zh-CN" sz="2400" b="1" kern="1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宋体"/>
              </a:rPr>
              <a:t> </a:t>
            </a:r>
            <a:r>
              <a:rPr lang="zh-CN" altLang="en-US" sz="2400" b="1" kern="1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宋体"/>
              </a:rPr>
              <a:t>生长发育</a:t>
            </a:r>
          </a:p>
        </p:txBody>
      </p:sp>
      <p:sp>
        <p:nvSpPr>
          <p:cNvPr id="14" name="矩形 13"/>
          <p:cNvSpPr/>
          <p:nvPr/>
        </p:nvSpPr>
        <p:spPr>
          <a:xfrm>
            <a:off x="2726653" y="141515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植物激素与植物生长调节剂的区别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33057" y="1428229"/>
            <a:ext cx="1426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2400" b="1" kern="1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少</a:t>
            </a:r>
          </a:p>
        </p:txBody>
      </p:sp>
      <p:sp>
        <p:nvSpPr>
          <p:cNvPr id="16" name="矩形 15"/>
          <p:cNvSpPr/>
          <p:nvPr/>
        </p:nvSpPr>
        <p:spPr>
          <a:xfrm>
            <a:off x="3135085" y="2516800"/>
            <a:ext cx="14260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2400" b="1" kern="1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大量</a:t>
            </a:r>
            <a:endParaRPr lang="en-US" altLang="zh-CN" sz="2400" b="1" kern="100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zh-CN" altLang="en-US" sz="2400" b="1" kern="1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合成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z\Pictures\W0201102153788933112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770" y="241297"/>
            <a:ext cx="6836230" cy="49022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7"/>
          <p:cNvSpPr>
            <a:spLocks noChangeArrowheads="1"/>
          </p:cNvSpPr>
          <p:nvPr/>
        </p:nvSpPr>
        <p:spPr bwMode="auto">
          <a:xfrm>
            <a:off x="0" y="0"/>
            <a:ext cx="529113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知识要点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2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：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第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章知识总结</a:t>
            </a:r>
            <a:endParaRPr lang="zh-CN" altLang="en-US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  <a:sym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77618" y="909965"/>
            <a:ext cx="1926771" cy="9797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446865" y="688624"/>
            <a:ext cx="6400801" cy="6858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904215" y="1886454"/>
            <a:ext cx="1436915" cy="77288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610852" y="1405868"/>
            <a:ext cx="8382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重点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</a:t>
            </a:r>
          </a:p>
          <a:p>
            <a:endParaRPr lang="zh-CN" altLang="en-US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04971" y="2241135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C000"/>
                </a:solidFill>
                <a:latin typeface="楷体" pitchFamily="49" charset="-122"/>
                <a:ea typeface="楷体" pitchFamily="49" charset="-122"/>
              </a:rPr>
              <a:t>重点</a:t>
            </a:r>
            <a:r>
              <a:rPr lang="en-US" altLang="zh-CN" b="1" dirty="0" smtClean="0">
                <a:solidFill>
                  <a:srgbClr val="FFC000"/>
                </a:solidFill>
                <a:latin typeface="楷体" pitchFamily="49" charset="-122"/>
                <a:ea typeface="楷体" pitchFamily="49" charset="-122"/>
              </a:rPr>
              <a:t>2</a:t>
            </a:r>
          </a:p>
        </p:txBody>
      </p:sp>
      <p:sp>
        <p:nvSpPr>
          <p:cNvPr id="9" name="矩形 8"/>
          <p:cNvSpPr/>
          <p:nvPr/>
        </p:nvSpPr>
        <p:spPr>
          <a:xfrm>
            <a:off x="6881120" y="313154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重点</a:t>
            </a:r>
            <a:r>
              <a:rPr lang="en-US" altLang="zh-CN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矩形 6"/>
          <p:cNvSpPr>
            <a:spLocks noChangeArrowheads="1"/>
          </p:cNvSpPr>
          <p:nvPr/>
        </p:nvSpPr>
        <p:spPr bwMode="auto">
          <a:xfrm>
            <a:off x="2637727" y="283029"/>
            <a:ext cx="60324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影响生长素</a:t>
            </a: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浓度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变化的因素及</a:t>
            </a: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作用结果分析</a:t>
            </a:r>
          </a:p>
        </p:txBody>
      </p:sp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316271" y="4312503"/>
            <a:ext cx="88277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总结</a:t>
            </a:r>
            <a:r>
              <a:rPr lang="zh-CN" altLang="en-US" sz="2400" dirty="0" smtClean="0"/>
              <a:t>：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茎的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背地性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与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向光性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中的生长素的作用原理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相同；</a:t>
            </a:r>
            <a:endParaRPr lang="en-US" altLang="zh-CN" sz="2400" dirty="0" smtClean="0"/>
          </a:p>
          <a:p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 根</a:t>
            </a: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的</a:t>
            </a:r>
            <a:r>
              <a:rPr lang="zh-CN" altLang="en-US" sz="24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向地性</a:t>
            </a: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与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顶端优势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，都能体现生长素的两重性</a:t>
            </a: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</a:t>
            </a:r>
          </a:p>
          <a:p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231" y="1774371"/>
            <a:ext cx="615553" cy="150938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影响因素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088572" y="970871"/>
            <a:ext cx="1007791" cy="3114675"/>
            <a:chOff x="1088572" y="970871"/>
            <a:chExt cx="1007791" cy="31146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l="19748" r="19748"/>
            <a:stretch>
              <a:fillRect/>
            </a:stretch>
          </p:blipFill>
          <p:spPr bwMode="auto">
            <a:xfrm>
              <a:off x="1088572" y="970871"/>
              <a:ext cx="195943" cy="311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1219200" y="1502228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0070C0"/>
                  </a:solidFill>
                  <a:latin typeface="楷体" pitchFamily="49" charset="-122"/>
                  <a:ea typeface="楷体" pitchFamily="49" charset="-122"/>
                </a:rPr>
                <a:t>非生物</a:t>
              </a:r>
              <a:endParaRPr lang="en-US" altLang="zh-CN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endParaRPr>
            </a:p>
            <a:p>
              <a:r>
                <a:rPr lang="en-US" altLang="zh-CN" b="1" dirty="0" smtClean="0">
                  <a:solidFill>
                    <a:srgbClr val="0070C0"/>
                  </a:solidFill>
                  <a:latin typeface="楷体" pitchFamily="49" charset="-122"/>
                  <a:ea typeface="楷体" pitchFamily="49" charset="-122"/>
                </a:rPr>
                <a:t> </a:t>
              </a:r>
              <a:r>
                <a:rPr lang="zh-CN" altLang="en-US" b="1" dirty="0" smtClean="0">
                  <a:solidFill>
                    <a:srgbClr val="0070C0"/>
                  </a:solidFill>
                  <a:latin typeface="楷体" pitchFamily="49" charset="-122"/>
                  <a:ea typeface="楷体" pitchFamily="49" charset="-122"/>
                </a:rPr>
                <a:t>因素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73628" y="336368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0070C0"/>
                  </a:solidFill>
                  <a:latin typeface="楷体" pitchFamily="49" charset="-122"/>
                  <a:ea typeface="楷体" pitchFamily="49" charset="-122"/>
                </a:rPr>
                <a:t>生物</a:t>
              </a:r>
              <a:endParaRPr lang="en-US" altLang="zh-CN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endParaRPr>
            </a:p>
            <a:p>
              <a:r>
                <a:rPr lang="zh-CN" altLang="en-US" b="1" dirty="0" smtClean="0">
                  <a:solidFill>
                    <a:srgbClr val="0070C0"/>
                  </a:solidFill>
                  <a:latin typeface="楷体" pitchFamily="49" charset="-122"/>
                  <a:ea typeface="楷体" pitchFamily="49" charset="-122"/>
                </a:rPr>
                <a:t>因素</a:t>
              </a:r>
              <a:endParaRPr lang="zh-CN" altLang="en-US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055359" y="1000125"/>
            <a:ext cx="1020718" cy="1771650"/>
            <a:chOff x="2055359" y="1000125"/>
            <a:chExt cx="1020718" cy="17716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55359" y="1000125"/>
              <a:ext cx="200025" cy="177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/>
          </p:nvSpPr>
          <p:spPr>
            <a:xfrm>
              <a:off x="2198914" y="1132113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latin typeface="楷体" pitchFamily="49" charset="-122"/>
                  <a:ea typeface="楷体" pitchFamily="49" charset="-122"/>
                </a:rPr>
                <a:t>单侧光</a:t>
              </a:r>
              <a:endParaRPr lang="zh-CN" altLang="en-US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42457" y="236220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latin typeface="楷体" pitchFamily="49" charset="-122"/>
                  <a:ea typeface="楷体" pitchFamily="49" charset="-122"/>
                </a:rPr>
                <a:t>重力</a:t>
              </a:r>
              <a:endParaRPr lang="zh-CN" altLang="en-US" b="1" dirty="0">
                <a:latin typeface="楷体" pitchFamily="49" charset="-122"/>
                <a:ea typeface="楷体" pitchFamily="49" charset="-122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4598" y="918482"/>
            <a:ext cx="38385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9" name="组合 28"/>
          <p:cNvGrpSpPr/>
          <p:nvPr/>
        </p:nvGrpSpPr>
        <p:grpSpPr>
          <a:xfrm>
            <a:off x="2798309" y="1662792"/>
            <a:ext cx="4005262" cy="1745798"/>
            <a:chOff x="2798309" y="1662792"/>
            <a:chExt cx="4005262" cy="174579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42795" y="1662792"/>
              <a:ext cx="1860776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7" name="组合 36"/>
            <p:cNvGrpSpPr/>
            <p:nvPr/>
          </p:nvGrpSpPr>
          <p:grpSpPr>
            <a:xfrm>
              <a:off x="2798309" y="1668917"/>
              <a:ext cx="2261508" cy="1739673"/>
              <a:chOff x="2798309" y="1668917"/>
              <a:chExt cx="2261508" cy="1739673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2798309" y="1668917"/>
                <a:ext cx="2239735" cy="1473653"/>
                <a:chOff x="2798309" y="1668917"/>
                <a:chExt cx="2239735" cy="1473653"/>
              </a:xfrm>
            </p:grpSpPr>
            <p:pic>
              <p:nvPicPr>
                <p:cNvPr id="1029" name="Picture 5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3104469" y="1668917"/>
                  <a:ext cx="1933575" cy="847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798309" y="1913845"/>
                  <a:ext cx="238125" cy="1228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126242" y="2627540"/>
                <a:ext cx="1933575" cy="78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31" name="组合 30"/>
          <p:cNvGrpSpPr/>
          <p:nvPr/>
        </p:nvGrpSpPr>
        <p:grpSpPr>
          <a:xfrm>
            <a:off x="1896837" y="3415393"/>
            <a:ext cx="5214256" cy="889227"/>
            <a:chOff x="1896837" y="3415393"/>
            <a:chExt cx="5214256" cy="889227"/>
          </a:xfrm>
        </p:grpSpPr>
        <p:grpSp>
          <p:nvGrpSpPr>
            <p:cNvPr id="30" name="组合 29"/>
            <p:cNvGrpSpPr/>
            <p:nvPr/>
          </p:nvGrpSpPr>
          <p:grpSpPr>
            <a:xfrm>
              <a:off x="1896837" y="3415393"/>
              <a:ext cx="4549547" cy="838200"/>
              <a:chOff x="1896837" y="3415393"/>
              <a:chExt cx="4549547" cy="838200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1896837" y="3415393"/>
                <a:ext cx="3617458" cy="838200"/>
                <a:chOff x="1896837" y="3415393"/>
                <a:chExt cx="3617458" cy="838200"/>
              </a:xfrm>
            </p:grpSpPr>
            <p:pic>
              <p:nvPicPr>
                <p:cNvPr id="1033" name="Picture 9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323420" y="3415393"/>
                  <a:ext cx="3190875" cy="838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34" name="Picture 10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1896837" y="3685495"/>
                  <a:ext cx="495300" cy="276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484359" y="3424918"/>
                <a:ext cx="962025" cy="819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387193" y="3494995"/>
              <a:ext cx="723900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51902" y="2922814"/>
            <a:ext cx="774927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34200" y="1113064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矩形 35"/>
          <p:cNvSpPr/>
          <p:nvPr/>
        </p:nvSpPr>
        <p:spPr>
          <a:xfrm>
            <a:off x="141514" y="217714"/>
            <a:ext cx="2350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易错点分析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:2</a:t>
            </a:r>
            <a:endParaRPr lang="zh-CN" altLang="en-US" sz="28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34201" y="1567543"/>
            <a:ext cx="615553" cy="21707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体现两重性</a:t>
            </a:r>
            <a:endParaRPr lang="zh-CN" altLang="en-US" sz="2400" b="1" dirty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" y="0"/>
            <a:ext cx="2350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易错点分析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:3</a:t>
            </a:r>
            <a:endParaRPr lang="zh-CN" altLang="en-US" sz="28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00034" y="642925"/>
          <a:ext cx="8429684" cy="3214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2428892"/>
                <a:gridCol w="1964545"/>
                <a:gridCol w="2536049"/>
              </a:tblGrid>
              <a:tr h="52451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楷体" pitchFamily="49" charset="-122"/>
                          <a:ea typeface="楷体" pitchFamily="49" charset="-122"/>
                        </a:rPr>
                        <a:t>名称</a:t>
                      </a:r>
                      <a:endParaRPr lang="zh-CN" altLang="en-US" sz="1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楷体" pitchFamily="49" charset="-122"/>
                          <a:ea typeface="楷体" pitchFamily="49" charset="-122"/>
                        </a:rPr>
                        <a:t>化学本质</a:t>
                      </a:r>
                      <a:endParaRPr lang="zh-CN" altLang="en-US" sz="1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楷体" pitchFamily="49" charset="-122"/>
                          <a:ea typeface="楷体" pitchFamily="49" charset="-122"/>
                        </a:rPr>
                        <a:t>合成部位</a:t>
                      </a:r>
                      <a:endParaRPr lang="zh-CN" altLang="en-US" sz="1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楷体" pitchFamily="49" charset="-122"/>
                          <a:ea typeface="楷体" pitchFamily="49" charset="-122"/>
                        </a:rPr>
                        <a:t>主要作用</a:t>
                      </a:r>
                      <a:endParaRPr lang="zh-CN" altLang="en-US" sz="1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/>
                </a:tc>
              </a:tr>
              <a:tr h="1088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b="1" kern="100" dirty="0" smtClean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生长激素</a:t>
                      </a:r>
                      <a:endParaRPr lang="zh-CN" altLang="en-US" sz="1800" b="1" kern="100" dirty="0" smtClean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  <a:cs typeface="宋体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b="1" kern="100" dirty="0" smtClean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（动物）</a:t>
                      </a:r>
                      <a:endParaRPr lang="zh-CN" altLang="en-US" sz="1800" b="1" kern="100" dirty="0" smtClean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  <a:cs typeface="宋体"/>
                      </a:endParaRPr>
                    </a:p>
                    <a:p>
                      <a:endParaRPr lang="zh-CN" altLang="en-US" sz="1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/>
                </a:tc>
              </a:tr>
              <a:tr h="16013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b="1" kern="100" dirty="0" smtClean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生长素</a:t>
                      </a:r>
                      <a:endParaRPr lang="en-US" altLang="zh-CN" sz="1800" b="1" kern="100" dirty="0" smtClean="0">
                        <a:solidFill>
                          <a:srgbClr val="000000"/>
                        </a:solidFill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b="1" kern="100" dirty="0" smtClean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（</a:t>
                      </a:r>
                      <a:r>
                        <a:rPr lang="zh-CN" altLang="en-US" sz="1800" b="1" kern="100" dirty="0" smtClean="0">
                          <a:solidFill>
                            <a:srgbClr val="000000"/>
                          </a:solidFill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植物）</a:t>
                      </a:r>
                      <a:endParaRPr lang="zh-CN" altLang="en-US" sz="1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1796143" y="1285866"/>
            <a:ext cx="2884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2400" b="1" kern="100" dirty="0" smtClean="0">
                <a:solidFill>
                  <a:srgbClr val="2D07B9"/>
                </a:solidFill>
                <a:latin typeface="楷体" pitchFamily="49" charset="-122"/>
                <a:ea typeface="楷体" pitchFamily="49" charset="-122"/>
                <a:cs typeface="Times New Roman"/>
              </a:rPr>
              <a:t>蛋白质</a:t>
            </a:r>
            <a:endParaRPr lang="en-US" altLang="zh-CN" sz="2400" b="1" kern="100" dirty="0" smtClean="0">
              <a:solidFill>
                <a:srgbClr val="2D07B9"/>
              </a:solidFill>
              <a:latin typeface="楷体" pitchFamily="49" charset="-122"/>
              <a:ea typeface="楷体" pitchFamily="49" charset="-122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zh-CN" altLang="en-US" sz="2400" b="1" kern="100" dirty="0" smtClean="0">
                <a:solidFill>
                  <a:srgbClr val="2D07B9"/>
                </a:solidFill>
                <a:latin typeface="楷体" pitchFamily="49" charset="-122"/>
                <a:ea typeface="楷体" pitchFamily="49" charset="-122"/>
                <a:cs typeface="Times New Roman"/>
              </a:rPr>
              <a:t>（大分子有机物）</a:t>
            </a:r>
            <a:endParaRPr lang="zh-CN" altLang="en-US" sz="2400" b="1" kern="100" dirty="0" smtClean="0">
              <a:solidFill>
                <a:srgbClr val="2D07B9"/>
              </a:solidFill>
              <a:latin typeface="楷体" pitchFamily="49" charset="-122"/>
              <a:ea typeface="楷体" pitchFamily="49" charset="-122"/>
              <a:cs typeface="宋体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45803" y="2450307"/>
            <a:ext cx="2680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>
              <a:spcAft>
                <a:spcPts val="0"/>
              </a:spcAft>
            </a:pPr>
            <a:r>
              <a:rPr lang="zh-CN" altLang="en-US" sz="2400" b="1" kern="1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  <a:hlinkClick r:id="rId2" action="ppaction://hlinksldjump"/>
              </a:rPr>
              <a:t>吲哚乙酸</a:t>
            </a:r>
            <a:endParaRPr lang="zh-CN" altLang="en-US" sz="2400" b="1" kern="100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宋体"/>
            </a:endParaRPr>
          </a:p>
          <a:p>
            <a:pPr algn="ctr">
              <a:spcAft>
                <a:spcPts val="0"/>
              </a:spcAft>
            </a:pPr>
            <a:r>
              <a:rPr lang="zh-CN" altLang="en-US" sz="2400" b="1" kern="1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（</a:t>
            </a:r>
            <a:r>
              <a:rPr lang="zh-CN" altLang="en-US" sz="2400" b="1" kern="1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小分子</a:t>
            </a:r>
            <a:r>
              <a:rPr lang="zh-CN" altLang="en-US" sz="2400" b="1" kern="1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有机物）</a:t>
            </a:r>
            <a:endParaRPr lang="zh-CN" altLang="en-US" sz="2400" b="1" kern="100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宋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65171" y="1232288"/>
            <a:ext cx="2079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2400" b="1" kern="1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垂体</a:t>
            </a:r>
          </a:p>
          <a:p>
            <a:pPr algn="ctr">
              <a:spcAft>
                <a:spcPts val="0"/>
              </a:spcAft>
            </a:pPr>
            <a:r>
              <a:rPr lang="zh-CN" altLang="en-US" sz="2400" b="1" kern="1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（内分泌腺）</a:t>
            </a:r>
          </a:p>
        </p:txBody>
      </p:sp>
      <p:sp>
        <p:nvSpPr>
          <p:cNvPr id="11" name="矩形 10"/>
          <p:cNvSpPr/>
          <p:nvPr/>
        </p:nvSpPr>
        <p:spPr>
          <a:xfrm>
            <a:off x="4467905" y="2340600"/>
            <a:ext cx="2000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kern="1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主要是幼嫩的叶、芽、发育中的种子</a:t>
            </a:r>
            <a:endParaRPr lang="zh-CN" altLang="en-US" sz="2400" b="1" kern="100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宋体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57951" y="1339445"/>
            <a:ext cx="23503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kern="1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促进蛋白质合成</a:t>
            </a:r>
            <a:endParaRPr lang="en-US" altLang="zh-CN" sz="2400" b="1" kern="100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Times New Roman"/>
            </a:endParaRPr>
          </a:p>
          <a:p>
            <a:pPr>
              <a:defRPr/>
            </a:pPr>
            <a:r>
              <a:rPr lang="zh-CN" altLang="en-US" sz="2400" b="1" kern="1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促进软骨生长等</a:t>
            </a:r>
          </a:p>
        </p:txBody>
      </p:sp>
      <p:sp>
        <p:nvSpPr>
          <p:cNvPr id="13" name="矩形 12"/>
          <p:cNvSpPr/>
          <p:nvPr/>
        </p:nvSpPr>
        <p:spPr>
          <a:xfrm>
            <a:off x="6484298" y="2571750"/>
            <a:ext cx="23503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b="1" kern="1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促进细胞伸长</a:t>
            </a:r>
            <a:endParaRPr lang="en-US" altLang="zh-CN" sz="2400" b="1" kern="100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CN" altLang="en-US" sz="2400" b="1" kern="1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促进果实发育</a:t>
            </a:r>
            <a:endParaRPr lang="en-US" altLang="zh-CN" sz="2400" b="1" kern="100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zh-CN" altLang="en-US" sz="2400" b="1" kern="1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/>
              </a:rPr>
              <a:t>促进插条生根等</a:t>
            </a:r>
            <a:endParaRPr lang="zh-CN" altLang="en-US" sz="2400" b="1" kern="100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宋体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15767" y="0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动物的</a:t>
            </a:r>
            <a:r>
              <a:rPr lang="zh-CN" altLang="en-US" sz="24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生长激素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与植物</a:t>
            </a:r>
            <a:r>
              <a:rPr lang="zh-CN" altLang="en-US" sz="2400" b="1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生长素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的区别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512</Words>
  <Application>Microsoft Office PowerPoint</Application>
  <PresentationFormat>全屏显示(16:9)</PresentationFormat>
  <Paragraphs>133</Paragraphs>
  <Slides>12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1_Office 主题​​</vt:lpstr>
      <vt:lpstr>植物的激素调节 第2课时</vt:lpstr>
      <vt:lpstr> 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</cp:lastModifiedBy>
  <cp:revision>122</cp:revision>
  <dcterms:created xsi:type="dcterms:W3CDTF">2020-02-01T11:21:51Z</dcterms:created>
  <dcterms:modified xsi:type="dcterms:W3CDTF">2020-02-05T16:08:28Z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