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284" r:id="rId3"/>
    <p:sldId id="275" r:id="rId4"/>
    <p:sldId id="276" r:id="rId5"/>
    <p:sldId id="277" r:id="rId6"/>
    <p:sldId id="278" r:id="rId7"/>
    <p:sldId id="280" r:id="rId8"/>
    <p:sldId id="281" r:id="rId9"/>
    <p:sldId id="286" r:id="rId10"/>
    <p:sldId id="271" r:id="rId11"/>
    <p:sldId id="282" r:id="rId12"/>
    <p:sldId id="283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生长素发现的过程是第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节的重点知识之一，常见的考查形式就是关于胚芽鞘的生长情况，而且多数是图形分析。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甲乙胚芽鞘都可以从琼脂块获得生长素，且不均匀分布，因此甲乙都弯曲生长。</a:t>
            </a:r>
            <a:endParaRPr lang="en-US" altLang="zh-CN" dirty="0" smtClean="0"/>
          </a:p>
          <a:p>
            <a:r>
              <a:rPr lang="zh-CN" altLang="en-US" dirty="0" smtClean="0"/>
              <a:t>因为在单侧光的影响下，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琼脂块中含有的生长素比</a:t>
            </a:r>
            <a:r>
              <a:rPr lang="en-US" altLang="zh-CN" dirty="0" smtClean="0"/>
              <a:t>B</a:t>
            </a:r>
            <a:r>
              <a:rPr lang="zh-CN" altLang="en-US" dirty="0" smtClean="0"/>
              <a:t>多，所以会甲的弯曲程度大。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重点是生长素作用的特点：具有两重性。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无子果实，同学们马上想到了无子西瓜，无子西瓜是如何培育的原理是什么？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3" y="191898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植物的激素调节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·11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24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学校：北京中学    教师：陈淑丽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ic.1010jiajiao.com/pic1/2011/sw/104/24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95256" cy="4648200"/>
          </a:xfrm>
          <a:prstGeom prst="rect">
            <a:avLst/>
          </a:prstGeom>
          <a:noFill/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9857" y="4593771"/>
            <a:ext cx="391886" cy="3701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37200" y="197152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三倍体西瓜为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什么没有种子呢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3452" b="44481"/>
          <a:stretch>
            <a:fillRect/>
          </a:stretch>
        </p:blipFill>
        <p:spPr bwMode="auto">
          <a:xfrm>
            <a:off x="5519057" y="1077685"/>
            <a:ext cx="3624943" cy="25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999" y="16872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2657" y="16328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9257" y="22533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452" b="2547"/>
          <a:stretch>
            <a:fillRect/>
          </a:stretch>
        </p:blipFill>
        <p:spPr bwMode="auto">
          <a:xfrm>
            <a:off x="1132116" y="-1"/>
            <a:ext cx="5480957" cy="42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动作按钮: 后退或前一项 3">
            <a:hlinkClick r:id="rId3" action="ppaction://hlinksldjump" highlightClick="1"/>
          </p:cNvPr>
          <p:cNvSpPr/>
          <p:nvPr/>
        </p:nvSpPr>
        <p:spPr>
          <a:xfrm>
            <a:off x="8109857" y="4593771"/>
            <a:ext cx="391886" cy="3701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75760" y="1671852"/>
            <a:ext cx="19880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无子番茄的</a:t>
            </a:r>
            <a:endParaRPr lang="en-US" altLang="zh-CN" sz="2800" b="1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  <a:p>
            <a:pPr lvl="0" algn="ctr"/>
            <a:r>
              <a:rPr lang="zh-CN" altLang="en-US" sz="28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培育原理</a:t>
            </a:r>
            <a:endParaRPr lang="zh-CN" altLang="en-US" sz="2800" b="1" dirty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383" y="859972"/>
            <a:ext cx="4700959" cy="2438400"/>
          </a:xfrm>
        </p:spPr>
        <p:txBody>
          <a:bodyPr>
            <a:normAutofit/>
          </a:bodyPr>
          <a:lstStyle/>
          <a:p>
            <a:r>
              <a:rPr sz="2800" dirty="0" smtClean="0">
                <a:latin typeface="楷体" pitchFamily="49" charset="-122"/>
                <a:ea typeface="楷体" pitchFamily="49" charset="-122"/>
              </a:rPr>
              <a:t>对应教材内容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800" dirty="0" smtClean="0">
                <a:latin typeface="楷体" pitchFamily="49" charset="-122"/>
                <a:ea typeface="楷体" pitchFamily="49" charset="-122"/>
              </a:rPr>
            </a:br>
            <a:r>
              <a:rPr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植物生长素的发现</a:t>
            </a:r>
            <a:r>
              <a:rPr lang="en-US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</a:br>
            <a:r>
              <a:rPr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生长素的生理作用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497467" y="1246867"/>
            <a:ext cx="3470876" cy="197530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1.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知识要点梳理</a:t>
            </a:r>
            <a:endParaRPr lang="en-US" altLang="zh-CN" sz="2800" b="1" kern="1200" spc="200" noProof="1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2.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重难点分析</a:t>
            </a:r>
            <a:endParaRPr lang="en-US" altLang="zh-CN" sz="2800" b="1" kern="1200" spc="200" noProof="1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3.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图像的解题策略</a:t>
            </a:r>
            <a:endParaRPr lang="zh-CN" altLang="en-US" sz="2800" b="1" kern="1200" spc="200" noProof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4147457" y="1872344"/>
            <a:ext cx="185057" cy="6313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673985" y="36234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学习内容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0571" y="150682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知识要点 一：植物生长素的发现</a:t>
            </a:r>
          </a:p>
        </p:txBody>
      </p:sp>
      <p:pic>
        <p:nvPicPr>
          <p:cNvPr id="3" name="15CQGSWBX3DXA3T4.EPS" descr="id:214748607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816429" y="632889"/>
            <a:ext cx="7598229" cy="4341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7" y="2625329"/>
            <a:ext cx="803425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rot="5400000">
            <a:off x="4692652" y="2131840"/>
            <a:ext cx="750099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5400000" flipH="1" flipV="1">
            <a:off x="4826523" y="3418617"/>
            <a:ext cx="497094" cy="17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243942" y="3080657"/>
            <a:ext cx="1415144" cy="315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7685" y="2018147"/>
            <a:ext cx="2350323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生长素发现过程</a:t>
            </a:r>
            <a:endParaRPr lang="en-US" altLang="zh-CN" sz="2400" b="1" dirty="0" smtClean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的图像分析</a:t>
            </a:r>
            <a:endParaRPr lang="zh-CN" altLang="en-US" sz="24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2111" y="1388793"/>
            <a:ext cx="803425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难点</a:t>
            </a:r>
            <a:endParaRPr lang="zh-CN" altLang="en-US" sz="24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79899" y="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如何判断胚芽鞘的生长弯曲情况？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2839643"/>
            <a:ext cx="7540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问题类型：</a:t>
            </a:r>
            <a:r>
              <a:rPr lang="en-US" sz="2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介质插入类</a:t>
            </a:r>
            <a:r>
              <a:rPr lang="en-US" sz="20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、 </a:t>
            </a:r>
            <a:r>
              <a:rPr lang="en-US" sz="2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琼脂替换类” 、</a:t>
            </a:r>
            <a:r>
              <a:rPr lang="en-US" sz="2000" b="1" dirty="0" smtClean="0">
                <a:latin typeface="楷体" pitchFamily="49" charset="-122"/>
                <a:ea typeface="楷体" pitchFamily="49" charset="-122"/>
              </a:rPr>
              <a:t> “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旋转类</a:t>
            </a:r>
            <a:r>
              <a:rPr lang="en-US" sz="2000" b="1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21469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解题策略</a:t>
            </a:r>
            <a:r>
              <a:rPr lang="en-US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: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“两看”法</a:t>
            </a:r>
            <a:endParaRPr lang="zh-CN" altLang="en-US" sz="2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428596" y="3567119"/>
            <a:ext cx="1800493" cy="936842"/>
            <a:chOff x="1785918" y="5041911"/>
            <a:chExt cx="1800493" cy="1249123"/>
          </a:xfrm>
        </p:grpSpPr>
        <p:sp>
          <p:nvSpPr>
            <p:cNvPr id="6" name="矩形 5"/>
            <p:cNvSpPr/>
            <p:nvPr/>
          </p:nvSpPr>
          <p:spPr>
            <a:xfrm>
              <a:off x="1785918" y="5429260"/>
              <a:ext cx="1800493" cy="8617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/>
                <a:t>胚芽鞘尖端下部</a:t>
              </a:r>
              <a:endParaRPr lang="en-US" altLang="zh-CN" b="1" dirty="0" smtClean="0"/>
            </a:p>
            <a:p>
              <a:r>
                <a:rPr lang="zh-CN" altLang="en-US" b="1" dirty="0" smtClean="0">
                  <a:solidFill>
                    <a:srgbClr val="2D07B9"/>
                  </a:solidFill>
                </a:rPr>
                <a:t>能否</a:t>
              </a:r>
              <a:r>
                <a:rPr lang="zh-CN" altLang="en-US" b="1" dirty="0" smtClean="0"/>
                <a:t>获得生长素</a:t>
              </a: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2296870" y="5041911"/>
              <a:ext cx="87716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“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一看</a:t>
              </a:r>
              <a:r>
                <a:rPr lang="en-US" b="1" dirty="0" smtClean="0">
                  <a:solidFill>
                    <a:srgbClr val="FF0000"/>
                  </a:solidFill>
                </a:rPr>
                <a:t>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143241" y="3750477"/>
            <a:ext cx="902811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/>
              <a:t>  生长  </a:t>
            </a:r>
            <a:endParaRPr lang="zh-CN" altLang="en-US" b="1" dirty="0"/>
          </a:p>
        </p:txBody>
      </p:sp>
      <p:grpSp>
        <p:nvGrpSpPr>
          <p:cNvPr id="8" name="组合 30"/>
          <p:cNvGrpSpPr/>
          <p:nvPr/>
        </p:nvGrpSpPr>
        <p:grpSpPr>
          <a:xfrm>
            <a:off x="2214546" y="3643319"/>
            <a:ext cx="1000132" cy="797963"/>
            <a:chOff x="2214546" y="4857756"/>
            <a:chExt cx="1000132" cy="1063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4546" y="5000636"/>
              <a:ext cx="8953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2571736" y="4857756"/>
              <a:ext cx="486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</a:rPr>
                <a:t>能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0298" y="5429263"/>
              <a:ext cx="7143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</a:rPr>
                <a:t>不能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143241" y="4125527"/>
            <a:ext cx="877163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不生长</a:t>
            </a:r>
            <a:endParaRPr lang="zh-CN" altLang="en-US" b="1" dirty="0"/>
          </a:p>
        </p:txBody>
      </p:sp>
      <p:grpSp>
        <p:nvGrpSpPr>
          <p:cNvPr id="9" name="组合 31"/>
          <p:cNvGrpSpPr/>
          <p:nvPr/>
        </p:nvGrpSpPr>
        <p:grpSpPr>
          <a:xfrm>
            <a:off x="3857620" y="3536164"/>
            <a:ext cx="2053208" cy="753487"/>
            <a:chOff x="3857620" y="3429001"/>
            <a:chExt cx="2053208" cy="1004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2" y="3714752"/>
              <a:ext cx="2952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矩形 22"/>
            <p:cNvSpPr/>
            <p:nvPr/>
          </p:nvSpPr>
          <p:spPr>
            <a:xfrm>
              <a:off x="3857620" y="3429001"/>
              <a:ext cx="87716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“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二看</a:t>
              </a:r>
              <a:r>
                <a:rPr lang="en-US" b="1" dirty="0" smtClean="0">
                  <a:solidFill>
                    <a:srgbClr val="FF0000"/>
                  </a:solidFill>
                </a:rPr>
                <a:t>”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572000" y="3571876"/>
              <a:ext cx="1338828" cy="8617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/>
                <a:t>生长素分布</a:t>
              </a:r>
              <a:endParaRPr lang="en-US" altLang="zh-CN" b="1" dirty="0" smtClean="0"/>
            </a:p>
            <a:p>
              <a:r>
                <a:rPr lang="en-US" altLang="zh-CN" b="1" dirty="0" smtClean="0"/>
                <a:t>   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是否</a:t>
              </a:r>
              <a:r>
                <a:rPr lang="zh-CN" altLang="en-US" b="1" dirty="0" smtClean="0"/>
                <a:t>均匀</a:t>
              </a:r>
              <a:endParaRPr lang="zh-CN" altLang="en-US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6791340" y="3514391"/>
            <a:ext cx="1364476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/>
              <a:t>  直立生长  </a:t>
            </a:r>
            <a:endParaRPr lang="zh-CN" altLang="en-US" b="1" dirty="0"/>
          </a:p>
        </p:txBody>
      </p:sp>
      <p:grpSp>
        <p:nvGrpSpPr>
          <p:cNvPr id="10" name="组合 32"/>
          <p:cNvGrpSpPr/>
          <p:nvPr/>
        </p:nvGrpSpPr>
        <p:grpSpPr>
          <a:xfrm>
            <a:off x="5786446" y="3375428"/>
            <a:ext cx="1357322" cy="958697"/>
            <a:chOff x="5786446" y="4500567"/>
            <a:chExt cx="1357322" cy="127826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6446" y="4750749"/>
              <a:ext cx="1000132" cy="102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6072198" y="4500567"/>
              <a:ext cx="85725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</a:rPr>
                <a:t>均匀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00760" y="5286386"/>
              <a:ext cx="114300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</a:rPr>
                <a:t>不均匀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6786578" y="4018370"/>
            <a:ext cx="1364476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/>
              <a:t>  弯曲生长  </a:t>
            </a:r>
            <a:endParaRPr lang="zh-CN" altLang="en-US" b="1" dirty="0"/>
          </a:p>
        </p:txBody>
      </p:sp>
      <p:grpSp>
        <p:nvGrpSpPr>
          <p:cNvPr id="11" name="组合 36"/>
          <p:cNvGrpSpPr/>
          <p:nvPr/>
        </p:nvGrpSpPr>
        <p:grpSpPr>
          <a:xfrm>
            <a:off x="428596" y="535767"/>
            <a:ext cx="6143668" cy="2182903"/>
            <a:chOff x="428596" y="714356"/>
            <a:chExt cx="6143668" cy="2910537"/>
          </a:xfrm>
        </p:grpSpPr>
        <p:pic>
          <p:nvPicPr>
            <p:cNvPr id="34" name="图片 33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4" y="714356"/>
              <a:ext cx="5357850" cy="291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矩形 34"/>
            <p:cNvSpPr/>
            <p:nvPr/>
          </p:nvSpPr>
          <p:spPr>
            <a:xfrm>
              <a:off x="428596" y="857232"/>
              <a:ext cx="18473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 dirty="0">
                <a:latin typeface="+mn-ea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287781" y="1082666"/>
            <a:ext cx="2351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直立生长</a:t>
            </a:r>
            <a:endParaRPr lang="en-US" altLang="zh-CN" sz="2400" b="1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弯向光源生长</a:t>
            </a:r>
            <a:endParaRPr lang="en-US" altLang="zh-CN" sz="2400" b="1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向右弯曲生长</a:t>
            </a:r>
            <a:endParaRPr lang="en-US" altLang="zh-CN" sz="2400" b="1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400" b="1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</a:rPr>
              <a:t>直立生长</a:t>
            </a:r>
            <a:endParaRPr lang="zh-CN" altLang="en-US" sz="2400" b="1" dirty="0">
              <a:solidFill>
                <a:srgbClr val="2D07B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重难点分析：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21" grpId="0" animBg="1"/>
      <p:bldP spid="28" grpId="0" animBg="1"/>
      <p:bldP spid="30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3939" y="2929963"/>
            <a:ext cx="606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甲、乙均向右弯曲生长（弯向琼脂块对侧）</a:t>
            </a:r>
            <a:endParaRPr lang="en-US" altLang="zh-CN" sz="24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013" y="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练一练：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928" y="3546175"/>
            <a:ext cx="672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甲、乙两胚芽鞘弯曲程度是否相同？</a:t>
            </a:r>
            <a:endParaRPr lang="en-US" altLang="zh-CN" sz="24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         </a:t>
            </a:r>
            <a:endParaRPr lang="zh-CN" altLang="en-US" sz="24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6945" y="480679"/>
            <a:ext cx="4419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如图：有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两个琼脂块，置于胚芽鞘尖端的下面，单侧光照射一段时间后，分别将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琼脂块放在切去尖端的甲、乙胚芽鞘上，一段时间后，甲、乙胚芽鞘的生长状况如何？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97978" y="500744"/>
            <a:ext cx="4186938" cy="2329542"/>
            <a:chOff x="297978" y="500744"/>
            <a:chExt cx="4186938" cy="2329542"/>
          </a:xfrm>
        </p:grpSpPr>
        <p:grpSp>
          <p:nvGrpSpPr>
            <p:cNvPr id="3" name="组合 18"/>
            <p:cNvGrpSpPr/>
            <p:nvPr/>
          </p:nvGrpSpPr>
          <p:grpSpPr>
            <a:xfrm>
              <a:off x="297978" y="500744"/>
              <a:ext cx="4186938" cy="2329542"/>
              <a:chOff x="565356" y="14513"/>
              <a:chExt cx="5688013" cy="3349940"/>
            </a:xfrm>
          </p:grpSpPr>
          <p:grpSp>
            <p:nvGrpSpPr>
              <p:cNvPr id="4" name="组合 5"/>
              <p:cNvGrpSpPr/>
              <p:nvPr/>
            </p:nvGrpSpPr>
            <p:grpSpPr>
              <a:xfrm>
                <a:off x="565356" y="14513"/>
                <a:ext cx="5688013" cy="2990245"/>
                <a:chOff x="565356" y="14513"/>
                <a:chExt cx="5688013" cy="2990245"/>
              </a:xfrm>
            </p:grpSpPr>
            <p:pic>
              <p:nvPicPr>
                <p:cNvPr id="15361" name="Picture 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25000"/>
                <a:stretch>
                  <a:fillRect/>
                </a:stretch>
              </p:blipFill>
              <p:spPr bwMode="auto">
                <a:xfrm>
                  <a:off x="565356" y="14513"/>
                  <a:ext cx="5688013" cy="2428892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012619" y="2471278"/>
                  <a:ext cx="2857520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latin typeface="楷体" pitchFamily="49" charset="-122"/>
                      <a:ea typeface="楷体" pitchFamily="49" charset="-122"/>
                    </a:rPr>
                    <a:t>  甲                 </a:t>
                  </a:r>
                  <a:endParaRPr lang="zh-CN" altLang="en-US" sz="2000" b="1" dirty="0">
                    <a:latin typeface="楷体" pitchFamily="49" charset="-122"/>
                    <a:ea typeface="楷体" pitchFamily="49" charset="-122"/>
                  </a:endParaRPr>
                </a:p>
              </p:txBody>
            </p:sp>
          </p:grpSp>
          <p:cxnSp>
            <p:nvCxnSpPr>
              <p:cNvPr id="8" name="直接箭头连接符 7"/>
              <p:cNvCxnSpPr/>
              <p:nvPr/>
            </p:nvCxnSpPr>
            <p:spPr>
              <a:xfrm flipV="1">
                <a:off x="1771640" y="1956274"/>
                <a:ext cx="1064768" cy="6959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rot="16200000" flipH="1">
                <a:off x="1029703" y="2407663"/>
                <a:ext cx="561980" cy="2047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rot="5400000">
                <a:off x="1315455" y="2407662"/>
                <a:ext cx="571504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065422" y="2872010"/>
                <a:ext cx="8771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琼脂块</a:t>
                </a:r>
                <a:endParaRPr lang="zh-CN" altLang="en-US" b="1" dirty="0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098315" y="2217707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  乙</a:t>
              </a:r>
              <a:endParaRPr lang="zh-CN" altLang="en-US" sz="20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91" y="0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将一玉米幼苗固定在支架上，支架固定在温度、湿度适宜且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底部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有一透光孔的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暗室内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，从题图所示状态开始，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光源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暗室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同步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缓慢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匀速旋转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，几天后停止于起始位置。则幼苗的生长情况是（  ）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4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、根水平生长，茎向上弯曲</a:t>
            </a:r>
            <a:r>
              <a:rPr lang="en-US" sz="2400" b="1" dirty="0" smtClean="0">
                <a:latin typeface="楷体" pitchFamily="49" charset="-122"/>
                <a:ea typeface="楷体" pitchFamily="49" charset="-122"/>
              </a:rPr>
              <a:t>  </a:t>
            </a:r>
          </a:p>
          <a:p>
            <a:r>
              <a:rPr lang="en-US" sz="2400" b="1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、根水平生长，茎向下弯曲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4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、根向下弯曲，茎向上弯曲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sz="2400" b="1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、根向下弯曲，茎向下弯曲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13" y="1153887"/>
            <a:ext cx="3143272" cy="204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37457" y="371514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同步缓慢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匀速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旋转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56657" y="3693370"/>
            <a:ext cx="6609361" cy="400110"/>
            <a:chOff x="1556657" y="3693370"/>
            <a:chExt cx="6609361" cy="400110"/>
          </a:xfrm>
        </p:grpSpPr>
        <p:sp>
          <p:nvSpPr>
            <p:cNvPr id="8" name="矩形 7"/>
            <p:cNvSpPr/>
            <p:nvPr/>
          </p:nvSpPr>
          <p:spPr>
            <a:xfrm>
              <a:off x="2082301" y="3693370"/>
              <a:ext cx="60837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茎</a:t>
              </a:r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只受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单侧光</a:t>
              </a:r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的影响→生长素分布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不均匀</a:t>
              </a:r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→向下弯曲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1556657" y="3810000"/>
              <a:ext cx="576943" cy="1088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534886" y="4147458"/>
            <a:ext cx="6155076" cy="403222"/>
            <a:chOff x="1534886" y="4147458"/>
            <a:chExt cx="6155076" cy="403222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1534886" y="4147458"/>
              <a:ext cx="555172" cy="1741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2112794" y="4150570"/>
              <a:ext cx="5577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根不受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重力</a:t>
              </a:r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的影响→生长素分布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均匀</a:t>
              </a:r>
              <a:r>
                <a:rPr lang="zh-CN" altLang="en-US" sz="2000" b="1" dirty="0" smtClean="0">
                  <a:latin typeface="楷体" pitchFamily="49" charset="-122"/>
                  <a:ea typeface="楷体" pitchFamily="49" charset="-122"/>
                </a:rPr>
                <a:t>→水平生长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15414" y="11896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CQGSWBX3DXA3T14.EPS" descr="id:2147486342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914" y="642924"/>
            <a:ext cx="7587343" cy="45005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3024" y="0"/>
            <a:ext cx="541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知识要点 二：生长素的生理作用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1986" y="1189595"/>
            <a:ext cx="800219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6724" y="2775857"/>
            <a:ext cx="84907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580" y="3386643"/>
            <a:ext cx="800219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难点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表格 70658"/>
          <p:cNvGraphicFramePr/>
          <p:nvPr/>
        </p:nvGraphicFramePr>
        <p:xfrm>
          <a:off x="642910" y="1339445"/>
          <a:ext cx="8215338" cy="3389715"/>
        </p:xfrm>
        <a:graphic>
          <a:graphicData uri="http://schemas.openxmlformats.org/drawingml/2006/table">
            <a:tbl>
              <a:tblPr/>
              <a:tblGrid>
                <a:gridCol w="1741061"/>
                <a:gridCol w="2720324"/>
                <a:gridCol w="3753953"/>
              </a:tblGrid>
              <a:tr h="4941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 dirty="0">
                        <a:solidFill>
                          <a:schemeClr val="accent2"/>
                        </a:solidFill>
                        <a:ea typeface="楷体_GB2312" pitchFamily="49" charset="-122"/>
                      </a:endParaRPr>
                    </a:p>
                  </a:txBody>
                  <a:tcPr marT="34290" marB="3429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 smtClean="0">
                          <a:solidFill>
                            <a:srgbClr val="2D07B9"/>
                          </a:solidFill>
                          <a:latin typeface="楷体" pitchFamily="49" charset="-122"/>
                          <a:ea typeface="楷体" pitchFamily="49" charset="-122"/>
                          <a:hlinkClick r:id="rId3" action="ppaction://hlinksldjump"/>
                        </a:rPr>
                        <a:t>无子西瓜</a:t>
                      </a:r>
                      <a:endParaRPr lang="zh-CN" altLang="en-US" sz="2100" b="1" dirty="0">
                        <a:solidFill>
                          <a:srgbClr val="2D07B9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 smtClean="0">
                          <a:solidFill>
                            <a:srgbClr val="2D07B9"/>
                          </a:solidFill>
                          <a:latin typeface="楷体" pitchFamily="49" charset="-122"/>
                          <a:ea typeface="楷体" pitchFamily="49" charset="-122"/>
                          <a:hlinkClick r:id="rId4" action="ppaction://hlinksldjump"/>
                        </a:rPr>
                        <a:t>无子番茄</a:t>
                      </a:r>
                      <a:endParaRPr lang="zh-CN" altLang="en-US" sz="2100" b="1" dirty="0">
                        <a:solidFill>
                          <a:srgbClr val="2D07B9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7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培育原理</a:t>
                      </a:r>
                    </a:p>
                  </a:txBody>
                  <a:tcPr marT="34290" marB="3429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chemeClr val="accent2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chemeClr val="accent2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7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培育方法</a:t>
                      </a:r>
                    </a:p>
                  </a:txBody>
                  <a:tcPr marT="34290" marB="3429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rgbClr val="FF33CC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chemeClr val="accent2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61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果实</a:t>
                      </a: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染色</a:t>
                      </a:r>
                      <a:endParaRPr lang="en-US" altLang="zh-CN" sz="2100" b="1" dirty="0" smtClean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体</a:t>
                      </a: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数变化</a:t>
                      </a:r>
                    </a:p>
                  </a:txBody>
                  <a:tcPr marT="34290" marB="3429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chemeClr val="accent2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solidFill>
                          <a:schemeClr val="accent2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1" name="文本框 70680"/>
          <p:cNvSpPr txBox="1">
            <a:spLocks noChangeArrowheads="1"/>
          </p:cNvSpPr>
          <p:nvPr/>
        </p:nvSpPr>
        <p:spPr bwMode="auto">
          <a:xfrm>
            <a:off x="2786050" y="1982387"/>
            <a:ext cx="2506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染色体变异</a:t>
            </a:r>
          </a:p>
        </p:txBody>
      </p:sp>
      <p:sp>
        <p:nvSpPr>
          <p:cNvPr id="70682" name="文本框 70681"/>
          <p:cNvSpPr txBox="1">
            <a:spLocks noChangeArrowheads="1"/>
          </p:cNvSpPr>
          <p:nvPr/>
        </p:nvSpPr>
        <p:spPr bwMode="auto">
          <a:xfrm>
            <a:off x="5072066" y="2678907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花蕾期，在</a:t>
            </a:r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未受粉</a:t>
            </a:r>
            <a:r>
              <a:rPr lang="zh-CN" altLang="en-US" sz="24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的雌蕊柱头上涂上一定浓度的生长素</a:t>
            </a:r>
          </a:p>
        </p:txBody>
      </p:sp>
      <p:sp>
        <p:nvSpPr>
          <p:cNvPr id="70683" name="文本框 70682"/>
          <p:cNvSpPr txBox="1">
            <a:spLocks noChangeArrowheads="1"/>
          </p:cNvSpPr>
          <p:nvPr/>
        </p:nvSpPr>
        <p:spPr bwMode="auto">
          <a:xfrm>
            <a:off x="5603428" y="3641620"/>
            <a:ext cx="26261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与体细胞</a:t>
            </a: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一致</a:t>
            </a:r>
            <a:endParaRPr lang="en-US" altLang="zh-CN" sz="2400" b="1" dirty="0" smtClean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个染色体组）</a:t>
            </a:r>
            <a:endParaRPr lang="zh-CN" altLang="en-US" sz="2400" b="1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0685" name="文本框 70684"/>
          <p:cNvSpPr txBox="1">
            <a:spLocks noChangeArrowheads="1"/>
          </p:cNvSpPr>
          <p:nvPr/>
        </p:nvSpPr>
        <p:spPr bwMode="auto">
          <a:xfrm>
            <a:off x="5289550" y="1982387"/>
            <a:ext cx="3854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99"/>
                </a:solidFill>
                <a:latin typeface="楷体" pitchFamily="49" charset="-122"/>
                <a:ea typeface="楷体" pitchFamily="49" charset="-122"/>
              </a:rPr>
              <a:t>生长素促进果实发育</a:t>
            </a:r>
          </a:p>
        </p:txBody>
      </p:sp>
      <p:sp>
        <p:nvSpPr>
          <p:cNvPr id="70686" name="文本框 70685"/>
          <p:cNvSpPr txBox="1">
            <a:spLocks noChangeArrowheads="1"/>
          </p:cNvSpPr>
          <p:nvPr/>
        </p:nvSpPr>
        <p:spPr bwMode="auto">
          <a:xfrm>
            <a:off x="2551328" y="2774329"/>
            <a:ext cx="2874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人工诱导多倍体</a:t>
            </a:r>
          </a:p>
        </p:txBody>
      </p:sp>
      <p:sp>
        <p:nvSpPr>
          <p:cNvPr id="70687" name="文本框 70686"/>
          <p:cNvSpPr txBox="1">
            <a:spLocks noChangeArrowheads="1"/>
          </p:cNvSpPr>
          <p:nvPr/>
        </p:nvSpPr>
        <p:spPr bwMode="auto">
          <a:xfrm>
            <a:off x="2501660" y="3653357"/>
            <a:ext cx="257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与体细胞</a:t>
            </a: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一致</a:t>
            </a:r>
            <a:endParaRPr lang="en-US" altLang="zh-CN" sz="2400" b="1" dirty="0" smtClean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个染色体组）</a:t>
            </a:r>
            <a:endParaRPr lang="zh-CN" altLang="en-US" sz="2400" b="1" dirty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218" name="Picture 2" descr="http://img4.21food.cn/img/album/2017/4/10/bozaiguaguo1419041Q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32857" cy="128586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145963" y="0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重难点分析：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220" name="Picture 4" descr="http://pic164.nipic.com/file/20180510/12398452_093007291000_2.jpg"/>
          <p:cNvPicPr>
            <a:picLocks noChangeAspect="1" noChangeArrowheads="1"/>
          </p:cNvPicPr>
          <p:nvPr/>
        </p:nvPicPr>
        <p:blipFill>
          <a:blip r:embed="rId6" cstate="print"/>
          <a:srcRect l="3922" t="31789" r="5882" b="22273"/>
          <a:stretch>
            <a:fillRect/>
          </a:stretch>
        </p:blipFill>
        <p:spPr bwMode="auto">
          <a:xfrm>
            <a:off x="7478486" y="0"/>
            <a:ext cx="1665513" cy="1290525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645220" y="587829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无子西瓜与无子番茄的比较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1" grpId="0"/>
      <p:bldP spid="70682" grpId="0"/>
      <p:bldP spid="70683" grpId="0"/>
      <p:bldP spid="70685" grpId="0"/>
      <p:bldP spid="70686" grpId="0"/>
      <p:bldP spid="706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8" y="359229"/>
            <a:ext cx="87085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</a:t>
            </a:r>
            <a:r>
              <a:rPr lang="zh-CN" altLang="en-US" sz="2000" dirty="0" smtClean="0"/>
              <a:t>例（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朝阳区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2019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2020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学年度第一学期期末质量检测）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sz="2000" dirty="0" smtClean="0"/>
          </a:p>
          <a:p>
            <a:r>
              <a:rPr lang="en-US" sz="2000" dirty="0" smtClean="0"/>
              <a:t>20</a:t>
            </a:r>
            <a:r>
              <a:rPr lang="zh-CN" altLang="en-US" sz="2000" dirty="0" smtClean="0"/>
              <a:t>．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下列关于生物变异与育种的叙述，正确的是</a:t>
            </a: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．基因重组只是基因间的重新组合，不会导致生物性状变异</a:t>
            </a: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．基因突变使</a:t>
            </a: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DNA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序列发生的变化，都能引起生物性状变异</a:t>
            </a: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．弱小且高度不育的单倍体植株，不可能作为育种的材料</a:t>
            </a: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．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无子番茄的无子性状不能遗传，无子西瓜的无子性状可遗传</a:t>
            </a:r>
          </a:p>
          <a:p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 </a:t>
            </a: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676</Words>
  <Application>Microsoft Office PowerPoint</Application>
  <PresentationFormat>全屏显示(16:9)</PresentationFormat>
  <Paragraphs>97</Paragraphs>
  <Slides>12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1_Office 主题​​</vt:lpstr>
      <vt:lpstr>植物的激素调节 第1课时</vt:lpstr>
      <vt:lpstr>对应教材内容 植物生长素的发现 生长素的生理作用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92</cp:revision>
  <dcterms:created xsi:type="dcterms:W3CDTF">2020-02-01T11:21:51Z</dcterms:created>
  <dcterms:modified xsi:type="dcterms:W3CDTF">2020-02-05T23:26:18Z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