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861" r:id="rId2"/>
    <p:sldId id="766" r:id="rId3"/>
    <p:sldId id="862" r:id="rId4"/>
    <p:sldId id="846" r:id="rId5"/>
    <p:sldId id="848" r:id="rId6"/>
    <p:sldId id="849" r:id="rId7"/>
    <p:sldId id="852" r:id="rId8"/>
    <p:sldId id="857" r:id="rId9"/>
    <p:sldId id="858" r:id="rId10"/>
    <p:sldId id="859" r:id="rId11"/>
    <p:sldId id="775" r:id="rId12"/>
    <p:sldId id="776" r:id="rId13"/>
    <p:sldId id="777" r:id="rId14"/>
    <p:sldId id="856" r:id="rId15"/>
    <p:sldId id="853" r:id="rId16"/>
    <p:sldId id="854" r:id="rId17"/>
    <p:sldId id="778" r:id="rId18"/>
    <p:sldId id="863" r:id="rId19"/>
    <p:sldId id="860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180DB3"/>
    <a:srgbClr val="FF000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950" y="-72"/>
      </p:cViewPr>
      <p:guideLst>
        <p:guide orient="horz" pos="2362"/>
        <p:guide pos="3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0D0719-BD8D-4281-8244-71166B1FDA4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2020/2/6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lvl="0" algn="r" eaLnBrk="1" fontAlgn="base" hangingPunct="1">
                <a:buFont typeface="Arial" panose="020B0604020202020204" pitchFamily="34" charset="0"/>
                <a:buNone/>
              </a:p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另一种可能原因</a:t>
            </a:r>
            <a:r>
              <a:rPr lang="en-US" altLang="zh-CN" dirty="0">
                <a:ea typeface="宋体" panose="02010600030101010101" pitchFamily="2" charset="-122"/>
              </a:rPr>
              <a:t>:</a:t>
            </a:r>
            <a:r>
              <a:rPr lang="zh-CN" altLang="en-US" dirty="0">
                <a:ea typeface="宋体" panose="02010600030101010101" pitchFamily="2" charset="-122"/>
              </a:rPr>
              <a:t>在单侧光的刺激下，生长抑制物（可能是黄质醛）在向光一侧积累，导致向光侧生长受到抑制而背光侧生长正常，引起向光性。</a:t>
            </a: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7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植物在单侧光照射下弯向光源生长。这个现象被解释为“</a:t>
            </a:r>
            <a:r>
              <a:rPr lang="zh-CN" altLang="en-US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光线能够使生长素在背光一侧比向光一侧分布多。</a:t>
            </a:r>
            <a:r>
              <a:rPr lang="zh-CN" altLang="en-US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”为什么生长素在背光一侧比向光一侧分布多呢？是因为向光侧的生长素在光的影响下被分解了，还是向光侧的生长素向背光侧转移了？为此，有人做了下述实验：</a:t>
            </a:r>
            <a:endParaRPr lang="en-US" altLang="zh-CN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endParaRPr lang="en-US" altLang="zh-CN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图中用一生长素不能透过的薄玻璃片将胚芽鞘分割；琼脂下方的数字表示琼脂块收集到的生长素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IAA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的量。</a:t>
            </a:r>
            <a:endParaRPr lang="zh-CN" altLang="en-US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8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植物在单侧光照射下弯向光源生长。这个现象被解释为“</a:t>
            </a:r>
            <a:r>
              <a:rPr lang="zh-CN" altLang="en-US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光线能够使生长素在背光一侧比向光一侧分布多。</a:t>
            </a:r>
            <a:r>
              <a:rPr lang="zh-CN" altLang="en-US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”为什么生长素在背光一侧比向光一侧分布多呢？是因为向光侧的生长素在光的影响下被分解了，还是向光侧的生长素向背光侧转移了？为此，有人做了下述实验：</a:t>
            </a:r>
            <a:endParaRPr lang="en-US" altLang="zh-CN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endParaRPr lang="en-US" altLang="zh-CN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图中用一生长素不能透过的薄玻璃片将胚芽鞘分割；琼脂下方的数字表示琼脂块收集到的生长素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IAA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的量。</a:t>
            </a:r>
            <a:endParaRPr lang="zh-CN" altLang="en-US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9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植物在单侧光照射下弯向光源生长。这个现象被解释为“</a:t>
            </a:r>
            <a:r>
              <a:rPr lang="zh-CN" altLang="en-US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光线能够使生长素在背光一侧比向光一侧分布多。</a:t>
            </a:r>
            <a:r>
              <a:rPr lang="zh-CN" altLang="en-US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”为什么生长素在背光一侧比向光一侧分布多呢？是因为向光侧的生长素在光的影响下被分解了，还是向光侧的生长素向背光侧转移了？为此，有人做了下述实验：</a:t>
            </a:r>
            <a:endParaRPr lang="en-US" altLang="zh-CN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endParaRPr lang="en-US" altLang="zh-CN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lvl="0" eaLnBrk="1" hangingPunct="1"/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图中用一生长素不能透过的薄玻璃片将胚芽鞘分割；琼脂下方的数字表示琼脂块收集到的生长素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IAA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的量。</a:t>
            </a:r>
            <a:endParaRPr lang="zh-CN" altLang="en-US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10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5738F3-046B-44DB-9305-3E96AE09D0E8}" type="slidenum">
              <a:rPr lang="zh-CN" altLang="en-US" smtClean="0">
                <a:ea typeface="宋体" charset="-122"/>
              </a:rPr>
              <a:pPr/>
              <a:t>19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图片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772650" y="5842000"/>
            <a:ext cx="2192338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矩形 188419"/>
          <p:cNvSpPr/>
          <p:nvPr/>
        </p:nvSpPr>
        <p:spPr>
          <a:xfrm>
            <a:off x="3095604" y="3143248"/>
            <a:ext cx="6048375" cy="1524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97500"/>
          </a:bodyPr>
          <a:lstStyle/>
          <a:p>
            <a:pPr algn="ctr" fontAlgn="base"/>
            <a:endParaRPr lang="zh-CN" altLang="en-US" sz="440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166778" y="500042"/>
            <a:ext cx="9074151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700" dirty="0">
                <a:latin typeface="楷体" pitchFamily="49" charset="-122"/>
                <a:ea typeface="楷体" pitchFamily="49" charset="-122"/>
              </a:rPr>
              <a:t>人教版高中生物必修</a:t>
            </a:r>
            <a:r>
              <a:rPr lang="en-US" altLang="zh-CN" sz="37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7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37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700" dirty="0" smtClean="0">
                <a:latin typeface="楷体" pitchFamily="49" charset="-122"/>
                <a:ea typeface="楷体" pitchFamily="49" charset="-122"/>
              </a:rPr>
              <a:t>章</a:t>
            </a:r>
            <a:endParaRPr lang="zh-CN" altLang="zh-CN" sz="37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095472" y="2857496"/>
            <a:ext cx="9024958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3200" noProof="1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3200" noProof="1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noProof="1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节   植物生长素的发现</a:t>
            </a:r>
            <a:r>
              <a:rPr lang="zh-CN" altLang="en-US" sz="3200" dirty="0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（第</a:t>
            </a:r>
            <a:r>
              <a:rPr lang="en-US" altLang="zh-CN" sz="3200" dirty="0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dirty="0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课时</a:t>
            </a:r>
            <a:r>
              <a:rPr lang="zh-CN" altLang="en-US" sz="32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zh-CN" sz="3200" dirty="0">
              <a:solidFill>
                <a:srgbClr val="0033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7" y="23284"/>
            <a:ext cx="1145117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2105378" y="1125860"/>
            <a:ext cx="8551333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ctr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答：在单侧光照射下，促使生长素向背光侧转移。</a:t>
            </a:r>
          </a:p>
        </p:txBody>
      </p:sp>
      <p:sp>
        <p:nvSpPr>
          <p:cNvPr id="50" name="Rectangle 7"/>
          <p:cNvSpPr/>
          <p:nvPr/>
        </p:nvSpPr>
        <p:spPr>
          <a:xfrm>
            <a:off x="2105378" y="2463219"/>
            <a:ext cx="8195028" cy="861881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ctr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答：单侧光照射下，向光侧的生长素向背光侧转移，而不是向光侧的生长素被分解。</a:t>
            </a:r>
          </a:p>
        </p:txBody>
      </p:sp>
      <p:sp>
        <p:nvSpPr>
          <p:cNvPr id="51" name="Text Box 10"/>
          <p:cNvSpPr txBox="1"/>
          <p:nvPr/>
        </p:nvSpPr>
        <p:spPr>
          <a:xfrm>
            <a:off x="2105378" y="500064"/>
            <a:ext cx="8195028" cy="554105"/>
          </a:xfrm>
          <a:prstGeom prst="rect">
            <a:avLst/>
          </a:prstGeom>
          <a:noFill/>
          <a:ln w="12700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altLang="zh-CN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e 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和图</a:t>
            </a:r>
            <a:r>
              <a:rPr lang="en-US" altLang="zh-CN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f 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说明了什么？</a:t>
            </a:r>
          </a:p>
        </p:txBody>
      </p:sp>
      <p:sp>
        <p:nvSpPr>
          <p:cNvPr id="52" name="Text Box 11"/>
          <p:cNvSpPr txBox="1"/>
          <p:nvPr/>
        </p:nvSpPr>
        <p:spPr>
          <a:xfrm>
            <a:off x="2105378" y="1849439"/>
            <a:ext cx="8195028" cy="554105"/>
          </a:xfrm>
          <a:prstGeom prst="rect">
            <a:avLst/>
          </a:prstGeom>
          <a:noFill/>
          <a:ln w="12700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通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过上述实验可得出什么结论？</a:t>
            </a:r>
          </a:p>
        </p:txBody>
      </p:sp>
      <p:pic>
        <p:nvPicPr>
          <p:cNvPr id="53253" name="Picture 9" descr="image0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595" y="3714750"/>
            <a:ext cx="8480072" cy="2786063"/>
          </a:xfrm>
          <a:prstGeom prst="rect">
            <a:avLst/>
          </a:prstGeom>
          <a:solidFill>
            <a:srgbClr val="00CC00"/>
          </a:solidFill>
          <a:ln w="571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/>
          <p:nvPr/>
        </p:nvSpPr>
        <p:spPr>
          <a:xfrm>
            <a:off x="128589" y="376238"/>
            <a:ext cx="65389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二、</a:t>
            </a:r>
            <a:r>
              <a:rPr lang="zh-CN" altLang="en-US" sz="2800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生长素的产生、运输和分布</a:t>
            </a:r>
          </a:p>
        </p:txBody>
      </p:sp>
      <p:sp>
        <p:nvSpPr>
          <p:cNvPr id="67586" name="矩形 1"/>
          <p:cNvSpPr/>
          <p:nvPr/>
        </p:nvSpPr>
        <p:spPr>
          <a:xfrm>
            <a:off x="5810248" y="642918"/>
            <a:ext cx="469551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阅读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P48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完成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下列填空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】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7587" name="矩形 7"/>
          <p:cNvSpPr/>
          <p:nvPr/>
        </p:nvSpPr>
        <p:spPr>
          <a:xfrm>
            <a:off x="666712" y="1785926"/>
            <a:ext cx="1016317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914400">
              <a:lnSpc>
                <a:spcPct val="150000"/>
              </a:lnSpc>
              <a:buSzTx/>
              <a:tabLst>
                <a:tab pos="2070100" algn="l"/>
              </a:tabLst>
            </a:pP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1.产生：</a:t>
            </a:r>
          </a:p>
          <a:p>
            <a:pPr algn="just" defTabSz="914400">
              <a:lnSpc>
                <a:spcPct val="150000"/>
              </a:lnSpc>
              <a:buSzTx/>
              <a:tabLst>
                <a:tab pos="2070100" algn="l"/>
              </a:tabLst>
            </a:pPr>
            <a:endParaRPr lang="zh-CN" altLang="zh-CN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algn="just" defTabSz="914400">
              <a:lnSpc>
                <a:spcPct val="150000"/>
              </a:lnSpc>
              <a:buSzTx/>
              <a:tabLst>
                <a:tab pos="2070100" algn="l"/>
              </a:tabLst>
            </a:pP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2.运输：</a:t>
            </a:r>
          </a:p>
          <a:p>
            <a:pPr algn="just" defTabSz="914400">
              <a:lnSpc>
                <a:spcPct val="150000"/>
              </a:lnSpc>
              <a:buSzTx/>
              <a:tabLst>
                <a:tab pos="2070100" algn="l"/>
              </a:tabLst>
            </a:pPr>
            <a:endParaRPr lang="zh-CN" altLang="zh-CN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algn="just" defTabSz="914400">
              <a:lnSpc>
                <a:spcPct val="150000"/>
              </a:lnSpc>
              <a:buSzTx/>
              <a:tabLst>
                <a:tab pos="2070100" algn="l"/>
              </a:tabLst>
            </a:pP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3.分布：相对集中地分布在</a:t>
            </a:r>
            <a:r>
              <a:rPr lang="zh-CN" altLang="zh-CN" sz="28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      </a:t>
            </a: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的部分，如胚芽鞘、芽和根顶端的</a:t>
            </a:r>
            <a:r>
              <a:rPr lang="zh-CN" altLang="zh-CN" sz="28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     、     、</a:t>
            </a: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发育中的</a:t>
            </a:r>
            <a:r>
              <a:rPr lang="zh-CN" altLang="zh-CN" sz="28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       </a:t>
            </a: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等。</a:t>
            </a:r>
          </a:p>
        </p:txBody>
      </p:sp>
      <p:sp>
        <p:nvSpPr>
          <p:cNvPr id="67588" name="矩形 8"/>
          <p:cNvSpPr/>
          <p:nvPr/>
        </p:nvSpPr>
        <p:spPr>
          <a:xfrm>
            <a:off x="2233613" y="1638300"/>
            <a:ext cx="681037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主要部位：幼嫩的芽、叶和</a:t>
            </a:r>
            <a:r>
              <a:rPr lang="en-US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_____________</a:t>
            </a:r>
          </a:p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来源：由</a:t>
            </a:r>
            <a:r>
              <a:rPr lang="en-US" altLang="zh-CN" sz="24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转变而来</a:t>
            </a:r>
            <a:r>
              <a:rPr lang="en-US" altLang="zh-CN" sz="24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2190750" y="1939925"/>
            <a:ext cx="120650" cy="674688"/>
          </a:xfrm>
          <a:prstGeom prst="leftBrace">
            <a:avLst>
              <a:gd name="adj1" fmla="val 2988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6238876" y="1643050"/>
            <a:ext cx="25717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发育中的种子</a:t>
            </a:r>
          </a:p>
        </p:txBody>
      </p:sp>
      <p:sp>
        <p:nvSpPr>
          <p:cNvPr id="12" name="矩形 11"/>
          <p:cNvSpPr/>
          <p:nvPr/>
        </p:nvSpPr>
        <p:spPr>
          <a:xfrm>
            <a:off x="3595670" y="2285992"/>
            <a:ext cx="124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strike="noStrike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  <a:sym typeface="+mn-ea"/>
              </a:rPr>
              <a:t>色氨酸</a:t>
            </a:r>
            <a:endParaRPr lang="zh-CN" altLang="en-US" sz="2400" strike="noStrike" kern="100" noProof="1">
              <a:solidFill>
                <a:srgbClr val="C00000"/>
              </a:solidFill>
              <a:latin typeface="楷体" pitchFamily="49" charset="-122"/>
              <a:ea typeface="楷体" pitchFamily="49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6363" y="310991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400" strike="noStrike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形态学上端</a:t>
            </a:r>
            <a:endParaRPr lang="zh-CN" altLang="en-US" sz="2400" strike="noStrike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65800" y="312578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400" strike="noStrike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形态学下端</a:t>
            </a:r>
            <a:endParaRPr lang="zh-CN" altLang="en-US" sz="2400" strike="noStrike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4463" y="367188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400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韧皮部</a:t>
            </a:r>
          </a:p>
        </p:txBody>
      </p:sp>
      <p:sp>
        <p:nvSpPr>
          <p:cNvPr id="17" name="矩形 16"/>
          <p:cNvSpPr/>
          <p:nvPr/>
        </p:nvSpPr>
        <p:spPr>
          <a:xfrm>
            <a:off x="5365750" y="455930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400" strike="noStrike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生长旺盛</a:t>
            </a:r>
            <a:endParaRPr lang="zh-CN" altLang="en-US" sz="2400" strike="noStrike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95472" y="514351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400" strike="noStrike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分</a:t>
            </a:r>
            <a:r>
              <a:rPr lang="zh-CN" altLang="en-US" sz="2400" strike="noStrike" kern="100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生组织</a:t>
            </a:r>
            <a:endParaRPr lang="zh-CN" altLang="en-US" sz="2400" strike="noStrike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94500" y="515778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400" strike="noStrike" kern="1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种子和果实</a:t>
            </a:r>
            <a:endParaRPr lang="zh-CN" altLang="en-US" sz="2400" strike="noStrike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178050" y="3273425"/>
            <a:ext cx="107950" cy="674688"/>
          </a:xfrm>
          <a:prstGeom prst="leftBrace">
            <a:avLst>
              <a:gd name="adj1" fmla="val 2988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950" strike="noStrike" noProof="1"/>
          </a:p>
        </p:txBody>
      </p:sp>
      <p:sp>
        <p:nvSpPr>
          <p:cNvPr id="67599" name="矩形 2"/>
          <p:cNvSpPr/>
          <p:nvPr/>
        </p:nvSpPr>
        <p:spPr>
          <a:xfrm>
            <a:off x="2309786" y="3000372"/>
            <a:ext cx="744537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r>
              <a:rPr lang="zh-CN" altLang="zh-CN" sz="2400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极性运输</a:t>
            </a:r>
            <a:r>
              <a:rPr lang="zh-CN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24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_</a:t>
            </a:r>
            <a:r>
              <a:rPr lang="en-US" altLang="zh-CN" sz="2400" b="0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________</a:t>
            </a:r>
            <a:r>
              <a:rPr lang="en-US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_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属于</a:t>
            </a:r>
            <a:r>
              <a:rPr lang="zh-CN" altLang="en-US" sz="24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非极性运输：成熟组织中，通过</a:t>
            </a:r>
            <a:r>
              <a:rPr lang="en-US" altLang="zh-CN" sz="2400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进行的运输</a:t>
            </a:r>
            <a:r>
              <a:rPr lang="en-US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endParaRPr lang="en-US" altLang="zh-CN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endParaRPr lang="en-US" altLang="zh-CN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35950" y="3125788"/>
            <a:ext cx="1789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主动运输</a:t>
            </a:r>
          </a:p>
        </p:txBody>
      </p:sp>
      <p:sp>
        <p:nvSpPr>
          <p:cNvPr id="5" name="矩形 4"/>
          <p:cNvSpPr/>
          <p:nvPr/>
        </p:nvSpPr>
        <p:spPr>
          <a:xfrm>
            <a:off x="3809984" y="5143512"/>
            <a:ext cx="1306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400" strike="noStrike" kern="100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/>
              </a:rPr>
              <a:t>形成层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1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图片 4" descr="t0107973ffde647dc2e"/>
          <p:cNvPicPr>
            <a:picLocks noChangeAspect="1"/>
          </p:cNvPicPr>
          <p:nvPr/>
        </p:nvPicPr>
        <p:blipFill>
          <a:blip r:embed="rId2" cstate="print"/>
          <a:srcRect b="4518"/>
          <a:stretch>
            <a:fillRect/>
          </a:stretch>
        </p:blipFill>
        <p:spPr>
          <a:xfrm>
            <a:off x="2366963" y="1120775"/>
            <a:ext cx="3930650" cy="564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1427" name="文本框 231426"/>
          <p:cNvSpPr txBox="1"/>
          <p:nvPr/>
        </p:nvSpPr>
        <p:spPr>
          <a:xfrm>
            <a:off x="8042275" y="1951038"/>
            <a:ext cx="28194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形态学上端</a:t>
            </a:r>
          </a:p>
        </p:txBody>
      </p:sp>
      <p:sp>
        <p:nvSpPr>
          <p:cNvPr id="231428" name="文本框 231427"/>
          <p:cNvSpPr txBox="1"/>
          <p:nvPr/>
        </p:nvSpPr>
        <p:spPr>
          <a:xfrm>
            <a:off x="9070975" y="3519488"/>
            <a:ext cx="23622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形态学下端</a:t>
            </a:r>
          </a:p>
        </p:txBody>
      </p:sp>
      <p:sp>
        <p:nvSpPr>
          <p:cNvPr id="231430" name="文本框 231429"/>
          <p:cNvSpPr txBox="1"/>
          <p:nvPr/>
        </p:nvSpPr>
        <p:spPr>
          <a:xfrm>
            <a:off x="9110663" y="4071938"/>
            <a:ext cx="21336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形态学下端</a:t>
            </a:r>
          </a:p>
        </p:txBody>
      </p:sp>
      <p:sp>
        <p:nvSpPr>
          <p:cNvPr id="231431" name="文本框 231430"/>
          <p:cNvSpPr txBox="1"/>
          <p:nvPr/>
        </p:nvSpPr>
        <p:spPr>
          <a:xfrm>
            <a:off x="7902575" y="5938838"/>
            <a:ext cx="22860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形态学上端</a:t>
            </a:r>
          </a:p>
        </p:txBody>
      </p:sp>
      <p:grpSp>
        <p:nvGrpSpPr>
          <p:cNvPr id="68614" name="组合 1"/>
          <p:cNvGrpSpPr/>
          <p:nvPr/>
        </p:nvGrpSpPr>
        <p:grpSpPr>
          <a:xfrm>
            <a:off x="3803650" y="1946275"/>
            <a:ext cx="5127625" cy="4545013"/>
            <a:chOff x="1104" y="3065"/>
            <a:chExt cx="8076" cy="7158"/>
          </a:xfrm>
        </p:grpSpPr>
        <p:sp>
          <p:nvSpPr>
            <p:cNvPr id="68615" name="直接连接符 231428"/>
            <p:cNvSpPr/>
            <p:nvPr/>
          </p:nvSpPr>
          <p:spPr>
            <a:xfrm flipH="1">
              <a:off x="1826" y="9884"/>
              <a:ext cx="5203" cy="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grpSp>
          <p:nvGrpSpPr>
            <p:cNvPr id="68616" name="组合 231431"/>
            <p:cNvGrpSpPr/>
            <p:nvPr/>
          </p:nvGrpSpPr>
          <p:grpSpPr>
            <a:xfrm>
              <a:off x="2484" y="3065"/>
              <a:ext cx="5535" cy="918"/>
              <a:chOff x="426" y="288"/>
              <a:chExt cx="2214" cy="367"/>
            </a:xfrm>
          </p:grpSpPr>
          <p:sp>
            <p:nvSpPr>
              <p:cNvPr id="68617" name="直接连接符 231432"/>
              <p:cNvSpPr/>
              <p:nvPr/>
            </p:nvSpPr>
            <p:spPr>
              <a:xfrm flipH="1" flipV="1">
                <a:off x="426" y="502"/>
                <a:ext cx="1926" cy="4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68618" name="文本框 231433"/>
              <p:cNvSpPr txBox="1"/>
              <p:nvPr/>
            </p:nvSpPr>
            <p:spPr>
              <a:xfrm>
                <a:off x="2352" y="288"/>
                <a:ext cx="288" cy="3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320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8619" name="组合 231434"/>
            <p:cNvGrpSpPr/>
            <p:nvPr/>
          </p:nvGrpSpPr>
          <p:grpSpPr>
            <a:xfrm>
              <a:off x="1104" y="5448"/>
              <a:ext cx="8023" cy="1015"/>
              <a:chOff x="10" y="1086"/>
              <a:chExt cx="3209" cy="406"/>
            </a:xfrm>
          </p:grpSpPr>
          <p:sp>
            <p:nvSpPr>
              <p:cNvPr id="68620" name="直接连接符 231435"/>
              <p:cNvSpPr/>
              <p:nvPr/>
            </p:nvSpPr>
            <p:spPr>
              <a:xfrm flipH="1" flipV="1">
                <a:off x="10" y="1208"/>
                <a:ext cx="2952" cy="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68621" name="文本框 231436"/>
              <p:cNvSpPr txBox="1"/>
              <p:nvPr/>
            </p:nvSpPr>
            <p:spPr>
              <a:xfrm>
                <a:off x="2969" y="1086"/>
                <a:ext cx="250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8622" name="直接连接符 231437"/>
            <p:cNvSpPr/>
            <p:nvPr/>
          </p:nvSpPr>
          <p:spPr>
            <a:xfrm flipH="1">
              <a:off x="1466" y="6980"/>
              <a:ext cx="7037" cy="80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68623" name="矩形 231438"/>
            <p:cNvSpPr/>
            <p:nvPr/>
          </p:nvSpPr>
          <p:spPr>
            <a:xfrm>
              <a:off x="8488" y="6331"/>
              <a:ext cx="69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68624" name="矩形 231439"/>
            <p:cNvSpPr/>
            <p:nvPr/>
          </p:nvSpPr>
          <p:spPr>
            <a:xfrm>
              <a:off x="7029" y="9401"/>
              <a:ext cx="6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d</a:t>
              </a:r>
            </a:p>
          </p:txBody>
        </p:sp>
      </p:grpSp>
      <p:sp>
        <p:nvSpPr>
          <p:cNvPr id="68625" name="Text Box 3"/>
          <p:cNvSpPr txBox="1"/>
          <p:nvPr/>
        </p:nvSpPr>
        <p:spPr>
          <a:xfrm>
            <a:off x="1379538" y="138113"/>
            <a:ext cx="6840537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形态学的上端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指的就是植物的</a:t>
            </a:r>
            <a:r>
              <a:rPr lang="zh-CN" altLang="en-US" sz="2800" dirty="0">
                <a:solidFill>
                  <a:srgbClr val="3333CC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生长方向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对于植物地上部分而言，指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茎尖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；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对于地下部分而言，指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根尖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68626" name="文本框 1"/>
          <p:cNvSpPr txBox="1"/>
          <p:nvPr/>
        </p:nvSpPr>
        <p:spPr>
          <a:xfrm>
            <a:off x="257175" y="211138"/>
            <a:ext cx="14081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注意：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/>
      <p:bldP spid="231428" grpId="0"/>
      <p:bldP spid="231430" grpId="0"/>
      <p:bldP spid="2314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t="1091" r="1343" b="1353"/>
          <a:stretch>
            <a:fillRect/>
          </a:stretch>
        </p:blipFill>
        <p:spPr>
          <a:xfrm rot="-5400000">
            <a:off x="2308225" y="-1393825"/>
            <a:ext cx="6416675" cy="978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4" name="矩形 1"/>
          <p:cNvSpPr/>
          <p:nvPr/>
        </p:nvSpPr>
        <p:spPr>
          <a:xfrm>
            <a:off x="4089400" y="238125"/>
            <a:ext cx="48831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小组讨论完成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(P49)】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5467" y="714375"/>
            <a:ext cx="476659" cy="2000250"/>
            <a:chOff x="611" y="395"/>
            <a:chExt cx="301" cy="1459"/>
          </a:xfrm>
        </p:grpSpPr>
        <p:sp>
          <p:nvSpPr>
            <p:cNvPr id="45058" name="AutoShape 3"/>
            <p:cNvSpPr/>
            <p:nvPr/>
          </p:nvSpPr>
          <p:spPr>
            <a:xfrm>
              <a:off x="624" y="657"/>
              <a:ext cx="288" cy="1197"/>
            </a:xfrm>
            <a:prstGeom prst="can">
              <a:avLst>
                <a:gd name="adj" fmla="val 31903"/>
              </a:avLst>
            </a:prstGeom>
            <a:gradFill rotWithShape="1">
              <a:gsLst>
                <a:gs pos="0">
                  <a:srgbClr val="A603AB">
                    <a:alpha val="100000"/>
                  </a:srgbClr>
                </a:gs>
                <a:gs pos="21001">
                  <a:srgbClr val="0819FB">
                    <a:alpha val="100000"/>
                  </a:srgbClr>
                </a:gs>
                <a:gs pos="35001">
                  <a:srgbClr val="1A8D48">
                    <a:alpha val="100000"/>
                  </a:srgbClr>
                </a:gs>
                <a:gs pos="52000">
                  <a:srgbClr val="FFFF00">
                    <a:alpha val="100000"/>
                  </a:srgbClr>
                </a:gs>
                <a:gs pos="73000">
                  <a:srgbClr val="EE3F17">
                    <a:alpha val="100000"/>
                  </a:srgbClr>
                </a:gs>
                <a:gs pos="88000">
                  <a:srgbClr val="E81766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lin ang="2700000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/>
            </a:p>
          </p:txBody>
        </p:sp>
        <p:sp>
          <p:nvSpPr>
            <p:cNvPr id="45059" name="AutoShape 4"/>
            <p:cNvSpPr/>
            <p:nvPr/>
          </p:nvSpPr>
          <p:spPr>
            <a:xfrm>
              <a:off x="735" y="510"/>
              <a:ext cx="70" cy="214"/>
            </a:xfrm>
            <a:prstGeom prst="can">
              <a:avLst>
                <a:gd name="adj" fmla="val 4060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/>
            </a:p>
          </p:txBody>
        </p:sp>
        <p:sp>
          <p:nvSpPr>
            <p:cNvPr id="45060" name="AutoShape 5"/>
            <p:cNvSpPr/>
            <p:nvPr/>
          </p:nvSpPr>
          <p:spPr>
            <a:xfrm rot="-1523043" flipV="1">
              <a:off x="611" y="395"/>
              <a:ext cx="277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>
                  <a:moveTo>
                    <a:pt x="11429" y="10837"/>
                  </a:moveTo>
                  <a:cubicBezTo>
                    <a:pt x="11409" y="11171"/>
                    <a:pt x="11133" y="11430"/>
                    <a:pt x="10800" y="11431"/>
                  </a:cubicBezTo>
                  <a:cubicBezTo>
                    <a:pt x="10466" y="11431"/>
                    <a:pt x="10190" y="11171"/>
                    <a:pt x="10170" y="10837"/>
                  </a:cubicBezTo>
                  <a:lnTo>
                    <a:pt x="19" y="11450"/>
                  </a:lnTo>
                  <a:cubicBezTo>
                    <a:pt x="363" y="17152"/>
                    <a:pt x="5087" y="21600"/>
                    <a:pt x="10800" y="21600"/>
                  </a:cubicBezTo>
                  <a:cubicBezTo>
                    <a:pt x="16512" y="21599"/>
                    <a:pt x="21236" y="17152"/>
                    <a:pt x="21580" y="11450"/>
                  </a:cubicBezTo>
                  <a:close/>
                </a:path>
              </a:pathLst>
            </a:cu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 dirty="0"/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8946464" y="2357430"/>
            <a:ext cx="783877" cy="500069"/>
            <a:chOff x="2880" y="901"/>
            <a:chExt cx="1344" cy="336"/>
          </a:xfrm>
          <a:blipFill>
            <a:blip r:embed="rId2"/>
            <a:tile tx="0" ty="0" sx="100000" sy="100000" flip="none" algn="tl"/>
          </a:blipFill>
        </p:grpSpPr>
        <p:sp>
          <p:nvSpPr>
            <p:cNvPr id="17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18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sp>
        <p:nvSpPr>
          <p:cNvPr id="56" name="下箭头 55"/>
          <p:cNvSpPr/>
          <p:nvPr/>
        </p:nvSpPr>
        <p:spPr>
          <a:xfrm rot="16200000">
            <a:off x="3494528" y="1679488"/>
            <a:ext cx="357189" cy="570089"/>
          </a:xfrm>
          <a:prstGeom prst="downArrow">
            <a:avLst>
              <a:gd name="adj1" fmla="val 50000"/>
              <a:gd name="adj2" fmla="val 72261"/>
            </a:avLst>
          </a:prstGeom>
          <a:solidFill>
            <a:srgbClr val="CC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3000" b="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9" name="AutoShape 3"/>
          <p:cNvSpPr/>
          <p:nvPr/>
        </p:nvSpPr>
        <p:spPr>
          <a:xfrm>
            <a:off x="4100690" y="1425575"/>
            <a:ext cx="456071" cy="1146175"/>
          </a:xfrm>
          <a:prstGeom prst="can">
            <a:avLst>
              <a:gd name="adj" fmla="val 31903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30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100" dirty="0"/>
          </a:p>
        </p:txBody>
      </p:sp>
      <p:cxnSp>
        <p:nvCxnSpPr>
          <p:cNvPr id="65" name="直接连接符 64"/>
          <p:cNvCxnSpPr/>
          <p:nvPr/>
        </p:nvCxnSpPr>
        <p:spPr>
          <a:xfrm>
            <a:off x="2604208" y="1500188"/>
            <a:ext cx="570089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604208" y="2500314"/>
            <a:ext cx="570089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47"/>
          <p:cNvSpPr txBox="1"/>
          <p:nvPr/>
        </p:nvSpPr>
        <p:spPr>
          <a:xfrm>
            <a:off x="3202800" y="762000"/>
            <a:ext cx="2351616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形态学上端</a:t>
            </a:r>
          </a:p>
        </p:txBody>
      </p:sp>
      <p:sp>
        <p:nvSpPr>
          <p:cNvPr id="71" name="Text Box 59"/>
          <p:cNvSpPr txBox="1"/>
          <p:nvPr/>
        </p:nvSpPr>
        <p:spPr>
          <a:xfrm>
            <a:off x="3238480" y="2643182"/>
            <a:ext cx="2351616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形态学下端</a:t>
            </a:r>
          </a:p>
        </p:txBody>
      </p:sp>
      <p:sp>
        <p:nvSpPr>
          <p:cNvPr id="73" name="AutoShape 3"/>
          <p:cNvSpPr/>
          <p:nvPr/>
        </p:nvSpPr>
        <p:spPr>
          <a:xfrm>
            <a:off x="9088967" y="1428751"/>
            <a:ext cx="456071" cy="1146175"/>
          </a:xfrm>
          <a:prstGeom prst="can">
            <a:avLst>
              <a:gd name="adj" fmla="val 31903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30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100" dirty="0"/>
          </a:p>
        </p:txBody>
      </p:sp>
      <p:sp>
        <p:nvSpPr>
          <p:cNvPr id="74" name="下箭头 73"/>
          <p:cNvSpPr/>
          <p:nvPr/>
        </p:nvSpPr>
        <p:spPr>
          <a:xfrm rot="16200000">
            <a:off x="7663303" y="1002860"/>
            <a:ext cx="357189" cy="2209095"/>
          </a:xfrm>
          <a:prstGeom prst="downArrow">
            <a:avLst>
              <a:gd name="adj1" fmla="val 50000"/>
              <a:gd name="adj2" fmla="val 72261"/>
            </a:avLst>
          </a:prstGeom>
          <a:solidFill>
            <a:srgbClr val="CC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3000" b="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5882217" y="2357438"/>
            <a:ext cx="783872" cy="500061"/>
            <a:chOff x="2880" y="922"/>
            <a:chExt cx="1344" cy="315"/>
          </a:xfrm>
        </p:grpSpPr>
        <p:sp>
          <p:nvSpPr>
            <p:cNvPr id="76" name="AutoShape 31"/>
            <p:cNvSpPr>
              <a:spLocks noChangeArrowheads="1"/>
            </p:cNvSpPr>
            <p:nvPr/>
          </p:nvSpPr>
          <p:spPr bwMode="auto">
            <a:xfrm flipV="1">
              <a:off x="2880" y="922"/>
              <a:ext cx="1344" cy="171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sp>
        <p:nvSpPr>
          <p:cNvPr id="72" name="AutoShape 3"/>
          <p:cNvSpPr/>
          <p:nvPr/>
        </p:nvSpPr>
        <p:spPr>
          <a:xfrm>
            <a:off x="6067497" y="1428751"/>
            <a:ext cx="456071" cy="1146175"/>
          </a:xfrm>
          <a:prstGeom prst="can">
            <a:avLst>
              <a:gd name="adj" fmla="val 31903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30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100" dirty="0"/>
          </a:p>
        </p:txBody>
      </p:sp>
      <p:grpSp>
        <p:nvGrpSpPr>
          <p:cNvPr id="5" name="Group 14"/>
          <p:cNvGrpSpPr/>
          <p:nvPr/>
        </p:nvGrpSpPr>
        <p:grpSpPr bwMode="auto">
          <a:xfrm>
            <a:off x="8946464" y="1071546"/>
            <a:ext cx="783877" cy="500069"/>
            <a:chOff x="2880" y="901"/>
            <a:chExt cx="1344" cy="336"/>
          </a:xfrm>
          <a:blipFill>
            <a:blip r:embed="rId2"/>
            <a:tile tx="0" ty="0" sx="100000" sy="100000" flip="none" algn="tl"/>
          </a:blipFill>
        </p:grpSpPr>
        <p:sp>
          <p:nvSpPr>
            <p:cNvPr id="81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82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grpSp>
        <p:nvGrpSpPr>
          <p:cNvPr id="6" name="Group 14"/>
          <p:cNvGrpSpPr/>
          <p:nvPr/>
        </p:nvGrpSpPr>
        <p:grpSpPr bwMode="auto">
          <a:xfrm>
            <a:off x="5882215" y="1071546"/>
            <a:ext cx="783877" cy="500069"/>
            <a:chOff x="2880" y="901"/>
            <a:chExt cx="1344" cy="336"/>
          </a:xfrm>
          <a:blipFill>
            <a:blip r:embed="rId2"/>
            <a:tile tx="0" ty="0" sx="100000" sy="100000" flip="none" algn="tl"/>
          </a:blipFill>
        </p:grpSpPr>
        <p:sp>
          <p:nvSpPr>
            <p:cNvPr id="84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85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sp>
        <p:nvSpPr>
          <p:cNvPr id="86" name="Text Box 59"/>
          <p:cNvSpPr txBox="1"/>
          <p:nvPr/>
        </p:nvSpPr>
        <p:spPr>
          <a:xfrm>
            <a:off x="6737350" y="1571624"/>
            <a:ext cx="2430483" cy="492550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过一段时间后</a:t>
            </a:r>
          </a:p>
        </p:txBody>
      </p:sp>
      <p:sp>
        <p:nvSpPr>
          <p:cNvPr id="87" name="Text Box 47"/>
          <p:cNvSpPr txBox="1"/>
          <p:nvPr/>
        </p:nvSpPr>
        <p:spPr>
          <a:xfrm>
            <a:off x="6309784" y="571500"/>
            <a:ext cx="3206749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含生长素的琼脂块</a:t>
            </a:r>
          </a:p>
        </p:txBody>
      </p:sp>
      <p:sp>
        <p:nvSpPr>
          <p:cNvPr id="88" name="Text Box 59"/>
          <p:cNvSpPr txBox="1"/>
          <p:nvPr/>
        </p:nvSpPr>
        <p:spPr>
          <a:xfrm>
            <a:off x="5240868" y="2857500"/>
            <a:ext cx="2351617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不含生长素</a:t>
            </a:r>
          </a:p>
        </p:txBody>
      </p:sp>
      <p:sp>
        <p:nvSpPr>
          <p:cNvPr id="89" name="Text Box 59"/>
          <p:cNvSpPr txBox="1"/>
          <p:nvPr/>
        </p:nvSpPr>
        <p:spPr>
          <a:xfrm>
            <a:off x="8447618" y="2857500"/>
            <a:ext cx="1781527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含生长素</a:t>
            </a:r>
          </a:p>
        </p:txBody>
      </p:sp>
      <p:pic>
        <p:nvPicPr>
          <p:cNvPr id="121" name="Picture 2" descr="bar0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290" y="3357564"/>
            <a:ext cx="9121423" cy="714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" name="TextBox 122"/>
          <p:cNvSpPr txBox="1"/>
          <p:nvPr/>
        </p:nvSpPr>
        <p:spPr>
          <a:xfrm>
            <a:off x="1676680" y="1239839"/>
            <a:ext cx="677325" cy="3665854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122027" tIns="61013" rIns="122027" bIns="61013" anchor="t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极性运输的实验设计：</a:t>
            </a:r>
          </a:p>
        </p:txBody>
      </p:sp>
      <p:sp>
        <p:nvSpPr>
          <p:cNvPr id="124" name="矩形 123"/>
          <p:cNvSpPr/>
          <p:nvPr/>
        </p:nvSpPr>
        <p:spPr>
          <a:xfrm>
            <a:off x="2377753" y="2786064"/>
            <a:ext cx="788252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组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388839" y="3360739"/>
            <a:ext cx="788252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组</a:t>
            </a:r>
          </a:p>
        </p:txBody>
      </p:sp>
      <p:grpSp>
        <p:nvGrpSpPr>
          <p:cNvPr id="7" name="Group 2"/>
          <p:cNvGrpSpPr/>
          <p:nvPr/>
        </p:nvGrpSpPr>
        <p:grpSpPr>
          <a:xfrm rot="10800000">
            <a:off x="2686553" y="4143375"/>
            <a:ext cx="476657" cy="2000250"/>
            <a:chOff x="611" y="395"/>
            <a:chExt cx="301" cy="1459"/>
          </a:xfrm>
        </p:grpSpPr>
        <p:sp>
          <p:nvSpPr>
            <p:cNvPr id="45085" name="AutoShape 3"/>
            <p:cNvSpPr/>
            <p:nvPr/>
          </p:nvSpPr>
          <p:spPr>
            <a:xfrm>
              <a:off x="624" y="657"/>
              <a:ext cx="288" cy="1197"/>
            </a:xfrm>
            <a:prstGeom prst="can">
              <a:avLst>
                <a:gd name="adj" fmla="val 31903"/>
              </a:avLst>
            </a:prstGeom>
            <a:gradFill rotWithShape="1">
              <a:gsLst>
                <a:gs pos="0">
                  <a:srgbClr val="A603AB">
                    <a:alpha val="100000"/>
                  </a:srgbClr>
                </a:gs>
                <a:gs pos="21001">
                  <a:srgbClr val="0819FB">
                    <a:alpha val="100000"/>
                  </a:srgbClr>
                </a:gs>
                <a:gs pos="35001">
                  <a:srgbClr val="1A8D48">
                    <a:alpha val="100000"/>
                  </a:srgbClr>
                </a:gs>
                <a:gs pos="52000">
                  <a:srgbClr val="FFFF00">
                    <a:alpha val="100000"/>
                  </a:srgbClr>
                </a:gs>
                <a:gs pos="73000">
                  <a:srgbClr val="EE3F17">
                    <a:alpha val="100000"/>
                  </a:srgbClr>
                </a:gs>
                <a:gs pos="88000">
                  <a:srgbClr val="E81766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lin ang="2700000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/>
            </a:p>
          </p:txBody>
        </p:sp>
        <p:sp>
          <p:nvSpPr>
            <p:cNvPr id="45086" name="AutoShape 4"/>
            <p:cNvSpPr/>
            <p:nvPr/>
          </p:nvSpPr>
          <p:spPr>
            <a:xfrm>
              <a:off x="735" y="510"/>
              <a:ext cx="70" cy="214"/>
            </a:xfrm>
            <a:prstGeom prst="can">
              <a:avLst>
                <a:gd name="adj" fmla="val 40602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/>
            </a:p>
          </p:txBody>
        </p:sp>
        <p:sp>
          <p:nvSpPr>
            <p:cNvPr id="45087" name="AutoShape 5"/>
            <p:cNvSpPr/>
            <p:nvPr/>
          </p:nvSpPr>
          <p:spPr>
            <a:xfrm rot="-1523043" flipV="1">
              <a:off x="611" y="395"/>
              <a:ext cx="277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>
                  <a:moveTo>
                    <a:pt x="11429" y="10837"/>
                  </a:moveTo>
                  <a:cubicBezTo>
                    <a:pt x="11409" y="11171"/>
                    <a:pt x="11133" y="11430"/>
                    <a:pt x="10800" y="11431"/>
                  </a:cubicBezTo>
                  <a:cubicBezTo>
                    <a:pt x="10466" y="11431"/>
                    <a:pt x="10190" y="11171"/>
                    <a:pt x="10170" y="10837"/>
                  </a:cubicBezTo>
                  <a:lnTo>
                    <a:pt x="19" y="11450"/>
                  </a:lnTo>
                  <a:cubicBezTo>
                    <a:pt x="363" y="17152"/>
                    <a:pt x="5087" y="21600"/>
                    <a:pt x="10800" y="21600"/>
                  </a:cubicBezTo>
                  <a:cubicBezTo>
                    <a:pt x="16512" y="21599"/>
                    <a:pt x="21236" y="17152"/>
                    <a:pt x="21580" y="11450"/>
                  </a:cubicBezTo>
                  <a:close/>
                </a:path>
              </a:pathLst>
            </a:cu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 dirty="0"/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8959114" y="5334000"/>
            <a:ext cx="783873" cy="500063"/>
            <a:chOff x="2880" y="901"/>
            <a:chExt cx="1344" cy="336"/>
          </a:xfrm>
        </p:grpSpPr>
        <p:sp>
          <p:nvSpPr>
            <p:cNvPr id="141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142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sp>
        <p:nvSpPr>
          <p:cNvPr id="143" name="下箭头 142"/>
          <p:cNvSpPr/>
          <p:nvPr/>
        </p:nvSpPr>
        <p:spPr>
          <a:xfrm rot="16200000">
            <a:off x="3505613" y="4656050"/>
            <a:ext cx="357189" cy="570089"/>
          </a:xfrm>
          <a:prstGeom prst="downArrow">
            <a:avLst>
              <a:gd name="adj1" fmla="val 50000"/>
              <a:gd name="adj2" fmla="val 72261"/>
            </a:avLst>
          </a:prstGeom>
          <a:solidFill>
            <a:srgbClr val="CC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3000" b="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4" name="AutoShape 3"/>
          <p:cNvSpPr/>
          <p:nvPr/>
        </p:nvSpPr>
        <p:spPr>
          <a:xfrm>
            <a:off x="4111775" y="4402138"/>
            <a:ext cx="456071" cy="1146175"/>
          </a:xfrm>
          <a:prstGeom prst="can">
            <a:avLst>
              <a:gd name="adj" fmla="val 31903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132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100" dirty="0"/>
          </a:p>
        </p:txBody>
      </p:sp>
      <p:cxnSp>
        <p:nvCxnSpPr>
          <p:cNvPr id="145" name="直接连接符 144"/>
          <p:cNvCxnSpPr/>
          <p:nvPr/>
        </p:nvCxnSpPr>
        <p:spPr>
          <a:xfrm>
            <a:off x="2615292" y="4476750"/>
            <a:ext cx="570089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2615292" y="5476875"/>
            <a:ext cx="570089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47"/>
          <p:cNvSpPr txBox="1"/>
          <p:nvPr/>
        </p:nvSpPr>
        <p:spPr>
          <a:xfrm>
            <a:off x="3213885" y="3740150"/>
            <a:ext cx="2351617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形态学下端</a:t>
            </a:r>
          </a:p>
        </p:txBody>
      </p:sp>
      <p:sp>
        <p:nvSpPr>
          <p:cNvPr id="148" name="Text Box 59"/>
          <p:cNvSpPr txBox="1"/>
          <p:nvPr/>
        </p:nvSpPr>
        <p:spPr>
          <a:xfrm>
            <a:off x="3213885" y="5678488"/>
            <a:ext cx="2351617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形态学上端</a:t>
            </a:r>
          </a:p>
        </p:txBody>
      </p:sp>
      <p:sp>
        <p:nvSpPr>
          <p:cNvPr id="149" name="AutoShape 3"/>
          <p:cNvSpPr/>
          <p:nvPr/>
        </p:nvSpPr>
        <p:spPr>
          <a:xfrm>
            <a:off x="9101635" y="4405314"/>
            <a:ext cx="456071" cy="1146175"/>
          </a:xfrm>
          <a:prstGeom prst="can">
            <a:avLst>
              <a:gd name="adj" fmla="val 31903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138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100" dirty="0"/>
          </a:p>
        </p:txBody>
      </p:sp>
      <p:sp>
        <p:nvSpPr>
          <p:cNvPr id="150" name="下箭头 149"/>
          <p:cNvSpPr/>
          <p:nvPr/>
        </p:nvSpPr>
        <p:spPr>
          <a:xfrm rot="16200000">
            <a:off x="7675180" y="3978631"/>
            <a:ext cx="357189" cy="2210679"/>
          </a:xfrm>
          <a:prstGeom prst="downArrow">
            <a:avLst>
              <a:gd name="adj1" fmla="val 50000"/>
              <a:gd name="adj2" fmla="val 72261"/>
            </a:avLst>
          </a:prstGeom>
          <a:solidFill>
            <a:srgbClr val="CC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3000" b="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9" name="Group 30"/>
          <p:cNvGrpSpPr/>
          <p:nvPr/>
        </p:nvGrpSpPr>
        <p:grpSpPr>
          <a:xfrm>
            <a:off x="5893302" y="5334000"/>
            <a:ext cx="783873" cy="500063"/>
            <a:chOff x="2880" y="922"/>
            <a:chExt cx="1344" cy="315"/>
          </a:xfrm>
        </p:grpSpPr>
        <p:sp>
          <p:nvSpPr>
            <p:cNvPr id="152" name="AutoShape 31"/>
            <p:cNvSpPr>
              <a:spLocks noChangeArrowheads="1"/>
            </p:cNvSpPr>
            <p:nvPr/>
          </p:nvSpPr>
          <p:spPr bwMode="auto">
            <a:xfrm flipV="1">
              <a:off x="2880" y="922"/>
              <a:ext cx="1344" cy="171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153" name="Rectangle 32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sp>
        <p:nvSpPr>
          <p:cNvPr id="154" name="AutoShape 3"/>
          <p:cNvSpPr/>
          <p:nvPr/>
        </p:nvSpPr>
        <p:spPr>
          <a:xfrm>
            <a:off x="6078582" y="4405314"/>
            <a:ext cx="456071" cy="1146175"/>
          </a:xfrm>
          <a:prstGeom prst="can">
            <a:avLst>
              <a:gd name="adj" fmla="val 31903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138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endParaRPr lang="zh-CN" altLang="en-US" sz="100" dirty="0"/>
          </a:p>
        </p:txBody>
      </p:sp>
      <p:grpSp>
        <p:nvGrpSpPr>
          <p:cNvPr id="10" name="Group 14"/>
          <p:cNvGrpSpPr/>
          <p:nvPr/>
        </p:nvGrpSpPr>
        <p:grpSpPr bwMode="auto">
          <a:xfrm>
            <a:off x="8958328" y="4048788"/>
            <a:ext cx="783877" cy="500069"/>
            <a:chOff x="2880" y="901"/>
            <a:chExt cx="1344" cy="336"/>
          </a:xfrm>
          <a:blipFill>
            <a:blip r:embed="rId2"/>
            <a:tile tx="0" ty="0" sx="100000" sy="100000" flip="none" algn="tl"/>
          </a:blipFill>
        </p:grpSpPr>
        <p:sp>
          <p:nvSpPr>
            <p:cNvPr id="156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157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grpSp>
        <p:nvGrpSpPr>
          <p:cNvPr id="11" name="Group 14"/>
          <p:cNvGrpSpPr/>
          <p:nvPr/>
        </p:nvGrpSpPr>
        <p:grpSpPr bwMode="auto">
          <a:xfrm>
            <a:off x="5894079" y="4048788"/>
            <a:ext cx="783877" cy="500069"/>
            <a:chOff x="2880" y="901"/>
            <a:chExt cx="1344" cy="336"/>
          </a:xfrm>
          <a:blipFill>
            <a:blip r:embed="rId2"/>
            <a:tile tx="0" ty="0" sx="100000" sy="100000" flip="none" algn="tl"/>
          </a:blipFill>
        </p:grpSpPr>
        <p:sp>
          <p:nvSpPr>
            <p:cNvPr id="159" name="AutoShape 15" descr="80%"/>
            <p:cNvSpPr>
              <a:spLocks noChangeArrowheads="1"/>
            </p:cNvSpPr>
            <p:nvPr/>
          </p:nvSpPr>
          <p:spPr bwMode="auto">
            <a:xfrm flipV="1">
              <a:off x="2880" y="901"/>
              <a:ext cx="1344" cy="192"/>
            </a:xfrm>
            <a:custGeom>
              <a:avLst/>
              <a:gdLst>
                <a:gd name="G0" fmla="+- 1768 0 0"/>
                <a:gd name="G1" fmla="+- 21600 0 1768"/>
                <a:gd name="G2" fmla="*/ 1768 1 2"/>
                <a:gd name="G3" fmla="+- 21600 0 G2"/>
                <a:gd name="G4" fmla="+/ 1768 21600 2"/>
                <a:gd name="G5" fmla="+/ G1 0 2"/>
                <a:gd name="G6" fmla="*/ 21600 21600 1768"/>
                <a:gd name="G7" fmla="*/ G6 1 2"/>
                <a:gd name="G8" fmla="+- 21600 0 G7"/>
                <a:gd name="G9" fmla="*/ 21600 1 2"/>
                <a:gd name="G10" fmla="+- 1768 0 G9"/>
                <a:gd name="G11" fmla="?: G10 G8 0"/>
                <a:gd name="G12" fmla="?: G10 G7 21600"/>
                <a:gd name="T0" fmla="*/ 20716 w 21600"/>
                <a:gd name="T1" fmla="*/ 10800 h 21600"/>
                <a:gd name="T2" fmla="*/ 10800 w 21600"/>
                <a:gd name="T3" fmla="*/ 21600 h 21600"/>
                <a:gd name="T4" fmla="*/ 884 w 21600"/>
                <a:gd name="T5" fmla="*/ 10800 h 21600"/>
                <a:gd name="T6" fmla="*/ 10800 w 21600"/>
                <a:gd name="T7" fmla="*/ 0 h 21600"/>
                <a:gd name="T8" fmla="*/ 2684 w 21600"/>
                <a:gd name="T9" fmla="*/ 2684 h 21600"/>
                <a:gd name="T10" fmla="*/ 18916 w 21600"/>
                <a:gd name="T11" fmla="*/ 189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68" y="21600"/>
                  </a:lnTo>
                  <a:lnTo>
                    <a:pt x="19832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160" name="Rectangle 16" descr="90%"/>
            <p:cNvSpPr>
              <a:spLocks noChangeArrowheads="1"/>
            </p:cNvSpPr>
            <p:nvPr/>
          </p:nvSpPr>
          <p:spPr bwMode="auto">
            <a:xfrm>
              <a:off x="2880" y="1093"/>
              <a:ext cx="13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20267">
                <a:defRPr/>
              </a:pPr>
              <a:endParaRPr lang="zh-CN" altLang="en-US" sz="1800" b="0" dirty="0">
                <a:solidFill>
                  <a:schemeClr val="tx1"/>
                </a:solidFill>
                <a:ea typeface="+mn-ea"/>
              </a:endParaRPr>
            </a:p>
          </p:txBody>
        </p:sp>
      </p:grpSp>
      <p:sp>
        <p:nvSpPr>
          <p:cNvPr id="161" name="Text Box 59"/>
          <p:cNvSpPr txBox="1"/>
          <p:nvPr/>
        </p:nvSpPr>
        <p:spPr>
          <a:xfrm>
            <a:off x="6748434" y="4548187"/>
            <a:ext cx="2419399" cy="492550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过一段时间后</a:t>
            </a:r>
          </a:p>
        </p:txBody>
      </p:sp>
      <p:sp>
        <p:nvSpPr>
          <p:cNvPr id="162" name="Text Box 47"/>
          <p:cNvSpPr txBox="1"/>
          <p:nvPr/>
        </p:nvSpPr>
        <p:spPr>
          <a:xfrm>
            <a:off x="6320868" y="3548063"/>
            <a:ext cx="3208333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含生长素的琼脂块</a:t>
            </a:r>
          </a:p>
        </p:txBody>
      </p:sp>
      <p:sp>
        <p:nvSpPr>
          <p:cNvPr id="163" name="Text Box 59"/>
          <p:cNvSpPr txBox="1"/>
          <p:nvPr/>
        </p:nvSpPr>
        <p:spPr>
          <a:xfrm>
            <a:off x="5251952" y="5834062"/>
            <a:ext cx="2351616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不含生长素</a:t>
            </a:r>
          </a:p>
        </p:txBody>
      </p:sp>
      <p:sp>
        <p:nvSpPr>
          <p:cNvPr id="164" name="Text Box 59"/>
          <p:cNvSpPr txBox="1"/>
          <p:nvPr/>
        </p:nvSpPr>
        <p:spPr>
          <a:xfrm>
            <a:off x="8453454" y="5786454"/>
            <a:ext cx="2275403" cy="554105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不含生长素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9" grpId="0" bldLvl="0" animBg="1"/>
      <p:bldP spid="70" grpId="0"/>
      <p:bldP spid="71" grpId="0"/>
      <p:bldP spid="73" grpId="0" bldLvl="0" animBg="1"/>
      <p:bldP spid="74" grpId="0" bldLvl="0" animBg="1"/>
      <p:bldP spid="72" grpId="0" bldLvl="0" animBg="1"/>
      <p:bldP spid="86" grpId="0"/>
      <p:bldP spid="87" grpId="0"/>
      <p:bldP spid="88" grpId="0"/>
      <p:bldP spid="89" grpId="0"/>
      <p:bldP spid="123" grpId="0"/>
      <p:bldP spid="124" grpId="0"/>
      <p:bldP spid="125" grpId="0"/>
      <p:bldP spid="143" grpId="0" bldLvl="0" animBg="1"/>
      <p:bldP spid="144" grpId="0" bldLvl="0" animBg="1"/>
      <p:bldP spid="147" grpId="0"/>
      <p:bldP spid="148" grpId="0"/>
      <p:bldP spid="149" grpId="0" bldLvl="0" animBg="1"/>
      <p:bldP spid="150" grpId="0" bldLvl="0" animBg="1"/>
      <p:bldP spid="154" grpId="0" bldLvl="0" animBg="1"/>
      <p:bldP spid="161" grpId="0"/>
      <p:bldP spid="162" grpId="0"/>
      <p:bldP spid="163" grpId="0"/>
      <p:bldP spid="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52596" y="1571612"/>
            <a:ext cx="7372773" cy="984992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由植物体内产生，能从产生部位运送到作用部位，对植物的生长发育有显著影响的微量有机物。</a:t>
            </a:r>
          </a:p>
        </p:txBody>
      </p:sp>
      <p:sp>
        <p:nvSpPr>
          <p:cNvPr id="4" name="矩形 3"/>
          <p:cNvSpPr/>
          <p:nvPr/>
        </p:nvSpPr>
        <p:spPr>
          <a:xfrm>
            <a:off x="2381224" y="3857628"/>
            <a:ext cx="5130800" cy="861881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生长素、赤霉素、脱落酸、细胞分裂素、乙烯等。</a:t>
            </a:r>
          </a:p>
        </p:txBody>
      </p:sp>
      <p:sp>
        <p:nvSpPr>
          <p:cNvPr id="5" name="矩形 4"/>
          <p:cNvSpPr/>
          <p:nvPr/>
        </p:nvSpPr>
        <p:spPr>
          <a:xfrm>
            <a:off x="1381092" y="3071810"/>
            <a:ext cx="3494121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植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物激素的种类：</a:t>
            </a:r>
          </a:p>
        </p:txBody>
      </p:sp>
      <p:sp>
        <p:nvSpPr>
          <p:cNvPr id="8" name="矩形 7"/>
          <p:cNvSpPr/>
          <p:nvPr/>
        </p:nvSpPr>
        <p:spPr>
          <a:xfrm>
            <a:off x="1523968" y="1071546"/>
            <a:ext cx="3494121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植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物激素的概念：</a:t>
            </a:r>
          </a:p>
        </p:txBody>
      </p:sp>
      <p:sp>
        <p:nvSpPr>
          <p:cNvPr id="7" name="Shape 120"/>
          <p:cNvSpPr/>
          <p:nvPr/>
        </p:nvSpPr>
        <p:spPr>
          <a:xfrm>
            <a:off x="947201" y="414080"/>
            <a:ext cx="215443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1220267"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000000"/>
                </a:solidFill>
              </a:defRPr>
            </a:pPr>
            <a:r>
              <a:rPr lang="zh-CN" altLang="en-US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三、</a:t>
            </a:r>
            <a:r>
              <a:rPr lang="zh-CN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植物激素</a:t>
            </a:r>
            <a:endParaRPr lang="zh-CN" sz="28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1"/>
          <p:cNvSpPr/>
          <p:nvPr/>
        </p:nvSpPr>
        <p:spPr>
          <a:xfrm>
            <a:off x="3809984" y="428604"/>
            <a:ext cx="467307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微软雅黑" panose="020B0503020204020204" charset="-122"/>
              </a:rPr>
              <a:t>【</a:t>
            </a:r>
            <a:r>
              <a:rPr lang="zh-CN" altLang="en-US" sz="2800" b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微软雅黑" panose="020B0503020204020204" charset="-122"/>
              </a:rPr>
              <a:t>阅读</a:t>
            </a:r>
            <a:r>
              <a:rPr lang="en-US" altLang="zh-CN" sz="2800" b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微软雅黑" panose="020B0503020204020204" charset="-122"/>
              </a:rPr>
              <a:t>P48</a:t>
            </a:r>
            <a:r>
              <a:rPr lang="zh-CN" altLang="en-US" sz="2800" b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zh-CN" altLang="en-US" sz="2800" b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微软雅黑" panose="020B0503020204020204" charset="-122"/>
              </a:rPr>
              <a:t>完成</a:t>
            </a:r>
            <a:r>
              <a:rPr lang="zh-CN" altLang="en-US" sz="2800" b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宋体" panose="02010600030101010101" pitchFamily="2" charset="-122"/>
              </a:rPr>
              <a:t>下列内容</a:t>
            </a:r>
            <a:r>
              <a:rPr lang="en-US" altLang="zh-CN" sz="2800" b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anose="020B0503020204020204" charset="-122"/>
                <a:sym typeface="微软雅黑" panose="020B0503020204020204" charset="-122"/>
              </a:rPr>
              <a:t>】</a:t>
            </a:r>
            <a:endParaRPr lang="en-US" altLang="zh-CN" sz="2800" b="0" dirty="0">
              <a:solidFill>
                <a:srgbClr val="C00000"/>
              </a:solidFill>
              <a:latin typeface="楷体" pitchFamily="49" charset="-122"/>
              <a:ea typeface="楷体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81092" y="5143512"/>
            <a:ext cx="6559063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植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物激素的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特征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Wingdings" pitchFamily="2" charset="2"/>
              </a:rPr>
              <a:t>（与动物激素比较）</a:t>
            </a: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0666" y="440508"/>
            <a:ext cx="3955786" cy="615660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+mn-ea"/>
                <a:ea typeface="+mn-ea"/>
              </a:rPr>
              <a:t>3.</a:t>
            </a:r>
            <a:r>
              <a:rPr lang="zh-CN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植</a:t>
            </a:r>
            <a:r>
              <a:rPr lang="zh-CN" altLang="en-US" sz="3200" dirty="0">
                <a:solidFill>
                  <a:srgbClr val="C00000"/>
                </a:solidFill>
                <a:latin typeface="+mn-ea"/>
                <a:ea typeface="+mn-ea"/>
              </a:rPr>
              <a:t>物激素的特征：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0247" y="1295400"/>
            <a:ext cx="7400071" cy="861881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内生性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：它是植物在生活过程中，由一定部位的细胞形成的代谢产物，无专门的内分泌器官。</a:t>
            </a:r>
          </a:p>
        </p:txBody>
      </p:sp>
      <p:sp>
        <p:nvSpPr>
          <p:cNvPr id="6" name="矩形 5"/>
          <p:cNvSpPr/>
          <p:nvPr/>
        </p:nvSpPr>
        <p:spPr>
          <a:xfrm>
            <a:off x="2309786" y="2643182"/>
            <a:ext cx="7244880" cy="1231213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移动性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：自产生部位移动到作用部位，移动的方式和速度随植物激素种类的不同而不同，也随植物种类和器官特性的不同而不同。</a:t>
            </a:r>
          </a:p>
        </p:txBody>
      </p:sp>
      <p:sp>
        <p:nvSpPr>
          <p:cNvPr id="7" name="矩形 6"/>
          <p:cNvSpPr/>
          <p:nvPr/>
        </p:nvSpPr>
        <p:spPr>
          <a:xfrm>
            <a:off x="2309786" y="4572008"/>
            <a:ext cx="7243296" cy="861881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低浓度调节效应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：植物激素在植物体内的含量极少，但调节作用显著。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4"/>
          <p:cNvSpPr txBox="1"/>
          <p:nvPr/>
        </p:nvSpPr>
        <p:spPr>
          <a:xfrm>
            <a:off x="3024166" y="2214554"/>
            <a:ext cx="1976755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：产生部位</a:t>
            </a:r>
          </a:p>
        </p:txBody>
      </p:sp>
      <p:sp>
        <p:nvSpPr>
          <p:cNvPr id="71683" name="文本框 5"/>
          <p:cNvSpPr txBox="1"/>
          <p:nvPr/>
        </p:nvSpPr>
        <p:spPr>
          <a:xfrm>
            <a:off x="3095604" y="3786190"/>
            <a:ext cx="1976755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：分布情况</a:t>
            </a:r>
          </a:p>
        </p:txBody>
      </p:sp>
      <p:sp>
        <p:nvSpPr>
          <p:cNvPr id="71684" name="文本框 8"/>
          <p:cNvSpPr txBox="1"/>
          <p:nvPr/>
        </p:nvSpPr>
        <p:spPr>
          <a:xfrm>
            <a:off x="6696710" y="5180092"/>
            <a:ext cx="2432050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向光性原因：</a:t>
            </a:r>
          </a:p>
        </p:txBody>
      </p:sp>
      <p:sp>
        <p:nvSpPr>
          <p:cNvPr id="71685" name="文本框 9"/>
          <p:cNvSpPr txBox="1"/>
          <p:nvPr/>
        </p:nvSpPr>
        <p:spPr>
          <a:xfrm>
            <a:off x="6696710" y="1942422"/>
            <a:ext cx="1165860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发现</a:t>
            </a:r>
          </a:p>
        </p:txBody>
      </p:sp>
      <p:sp>
        <p:nvSpPr>
          <p:cNvPr id="71686" name="文本框 12"/>
          <p:cNvSpPr txBox="1"/>
          <p:nvPr/>
        </p:nvSpPr>
        <p:spPr>
          <a:xfrm>
            <a:off x="8232140" y="5982049"/>
            <a:ext cx="1165860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687" name="文本框 13"/>
          <p:cNvSpPr txBox="1"/>
          <p:nvPr/>
        </p:nvSpPr>
        <p:spPr>
          <a:xfrm>
            <a:off x="3049905" y="5016907"/>
            <a:ext cx="1976755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：运输方向</a:t>
            </a:r>
          </a:p>
        </p:txBody>
      </p:sp>
      <p:sp>
        <p:nvSpPr>
          <p:cNvPr id="17" name="右大括号 16"/>
          <p:cNvSpPr/>
          <p:nvPr/>
        </p:nvSpPr>
        <p:spPr>
          <a:xfrm>
            <a:off x="4954905" y="1643050"/>
            <a:ext cx="566420" cy="375927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右大括号 19"/>
          <p:cNvSpPr/>
          <p:nvPr/>
        </p:nvSpPr>
        <p:spPr>
          <a:xfrm rot="10800000">
            <a:off x="6241415" y="2275142"/>
            <a:ext cx="566420" cy="331513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        </a:t>
            </a:r>
          </a:p>
        </p:txBody>
      </p:sp>
      <p:sp>
        <p:nvSpPr>
          <p:cNvPr id="71690" name="文本框 26"/>
          <p:cNvSpPr txBox="1"/>
          <p:nvPr/>
        </p:nvSpPr>
        <p:spPr>
          <a:xfrm>
            <a:off x="8154035" y="1219200"/>
            <a:ext cx="1869440" cy="18147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达尔文</a:t>
            </a:r>
          </a:p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詹森</a:t>
            </a:r>
          </a:p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拜耳</a:t>
            </a:r>
          </a:p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温特</a:t>
            </a:r>
          </a:p>
        </p:txBody>
      </p:sp>
      <p:sp>
        <p:nvSpPr>
          <p:cNvPr id="2" name="右大括号 1"/>
          <p:cNvSpPr/>
          <p:nvPr/>
        </p:nvSpPr>
        <p:spPr>
          <a:xfrm rot="10800000">
            <a:off x="7628890" y="1413498"/>
            <a:ext cx="566420" cy="151057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692" name="文本框 53"/>
          <p:cNvSpPr txBox="1"/>
          <p:nvPr/>
        </p:nvSpPr>
        <p:spPr>
          <a:xfrm>
            <a:off x="6638925" y="3532366"/>
            <a:ext cx="1223010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本质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</a:p>
        </p:txBody>
      </p:sp>
      <p:sp>
        <p:nvSpPr>
          <p:cNvPr id="71694" name="文本框 6"/>
          <p:cNvSpPr txBox="1"/>
          <p:nvPr/>
        </p:nvSpPr>
        <p:spPr>
          <a:xfrm>
            <a:off x="5487988" y="2963863"/>
            <a:ext cx="88423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生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长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82082" y="5143512"/>
            <a:ext cx="2786082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单侧光引起的生长素分布不均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69938" y="3568700"/>
            <a:ext cx="244316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各器官相对集中的生长旺盛部位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5075" y="4900613"/>
            <a:ext cx="19780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极性运输</a:t>
            </a:r>
          </a:p>
          <a:p>
            <a:pPr>
              <a:buSzTx/>
            </a:pPr>
            <a:r>
              <a:rPr lang="zh-CN" altLang="en-US" sz="280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非级性运输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629525" y="3568700"/>
            <a:ext cx="2854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吲哚乙酸（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IAA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4888" y="2085975"/>
            <a:ext cx="208915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幼嫩部位和发育中的种子</a:t>
            </a:r>
          </a:p>
        </p:txBody>
      </p: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452398" y="214290"/>
            <a:ext cx="5291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知识归纳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4166" y="1285860"/>
            <a:ext cx="2049816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sym typeface="宋体" panose="02010600030101010101" pitchFamily="2" charset="-122"/>
              </a:rPr>
              <a:t>：合成过程</a:t>
            </a:r>
            <a:endParaRPr lang="zh-CN" altLang="en-US" sz="2800" dirty="0">
              <a:solidFill>
                <a:schemeClr val="tx1"/>
              </a:solidFill>
              <a:sym typeface="宋体" panose="02010600030101010101" pitchFamily="2" charset="-122"/>
            </a:endParaRPr>
          </a:p>
        </p:txBody>
      </p:sp>
      <p:sp>
        <p:nvSpPr>
          <p:cNvPr id="23" name="矩形 3"/>
          <p:cNvSpPr/>
          <p:nvPr/>
        </p:nvSpPr>
        <p:spPr>
          <a:xfrm>
            <a:off x="309522" y="1142984"/>
            <a:ext cx="3357586" cy="554105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色氨酸 → 生长素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55" grpId="0"/>
      <p:bldP spid="1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0" y="142852"/>
            <a:ext cx="28575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学法指导：</a:t>
            </a:r>
            <a:endParaRPr lang="zh-CN" altLang="en-US" sz="3200" b="1" dirty="0">
              <a:solidFill>
                <a:srgbClr val="0033CC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166646" y="714356"/>
            <a:ext cx="10644262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技巧归纳</a:t>
            </a:r>
          </a:p>
          <a:p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单侧光照射胚芽鞘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使生长素从形态学上端到形态学下端极性运输的同时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在尖端产生一定程度的横向运输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;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同理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横放的植物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在极性运输的同时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由于受到重力的影响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生长素也存在横向运输。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endParaRPr lang="zh-CN" altLang="en-US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endParaRPr lang="en-US" altLang="en-US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endParaRPr lang="en-US" altLang="en-US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A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图中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表示极性运输的是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②,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表示横向运输的是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①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。其外因是单侧光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结果是生长素在背光侧分布多。</a:t>
            </a:r>
          </a:p>
          <a:p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B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图中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表示极性运输的是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③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和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④,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表示横向运输的是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⑤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和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⑥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。其外因是重力</a:t>
            </a:r>
            <a:r>
              <a:rPr lang="en-US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结果是生长素在近地侧分布多。</a:t>
            </a: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pic>
        <p:nvPicPr>
          <p:cNvPr id="8" name="15CQGSWBX3DXA3T3.EPS" descr="id:2147486018;FounderC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1356" y="2571744"/>
            <a:ext cx="478634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7" y="23284"/>
            <a:ext cx="12065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组合 106"/>
          <p:cNvGrpSpPr>
            <a:grpSpLocks/>
          </p:cNvGrpSpPr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3" name="组合 108"/>
          <p:cNvGrpSpPr>
            <a:grpSpLocks/>
          </p:cNvGrpSpPr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4415431" y="1384707"/>
            <a:ext cx="2100635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112"/>
          <p:cNvGrpSpPr>
            <a:grpSpLocks/>
          </p:cNvGrpSpPr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6216650" y="3128535"/>
            <a:ext cx="1850455" cy="185420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10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组合 116"/>
          <p:cNvGrpSpPr>
            <a:grpSpLocks/>
          </p:cNvGrpSpPr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7" name="组合 118"/>
          <p:cNvGrpSpPr>
            <a:grpSpLocks/>
          </p:cNvGrpSpPr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4415431" y="1384707"/>
            <a:ext cx="2100636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120"/>
          <p:cNvGrpSpPr>
            <a:grpSpLocks/>
          </p:cNvGrpSpPr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122"/>
          <p:cNvGrpSpPr>
            <a:grpSpLocks/>
          </p:cNvGrpSpPr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6216651" y="3128536"/>
            <a:ext cx="1850453" cy="185420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10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组合 126"/>
          <p:cNvGrpSpPr>
            <a:grpSpLocks/>
          </p:cNvGrpSpPr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00" kern="0" dirty="0" smtClean="0">
                <a:solidFill>
                  <a:srgbClr val="180D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1" name="组合 128"/>
          <p:cNvGrpSpPr>
            <a:grpSpLocks/>
          </p:cNvGrpSpPr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4415431" y="1384707"/>
            <a:ext cx="2100636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30"/>
          <p:cNvGrpSpPr>
            <a:grpSpLocks/>
          </p:cNvGrpSpPr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13" name="组合 132"/>
          <p:cNvGrpSpPr>
            <a:grpSpLocks/>
          </p:cNvGrpSpPr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6216651" y="3128536"/>
            <a:ext cx="1850453" cy="185420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700" kern="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19513" name="矩形 158"/>
          <p:cNvSpPr>
            <a:spLocks noChangeArrowheads="1"/>
          </p:cNvSpPr>
          <p:nvPr/>
        </p:nvSpPr>
        <p:spPr bwMode="auto">
          <a:xfrm>
            <a:off x="4298951" y="5719234"/>
            <a:ext cx="2677312" cy="7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eaLnBrk="1" hangingPunct="1"/>
            <a:r>
              <a:rPr lang="en-US" altLang="zh-CN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2020</a:t>
            </a:r>
            <a:r>
              <a:rPr lang="zh-CN" altLang="en-US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9786" y="2571744"/>
            <a:ext cx="660590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2.1910</a:t>
            </a:r>
            <a:r>
              <a:rPr lang="zh-CN" altLang="en-US" sz="2400" b="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年，鲍森</a:t>
            </a:r>
            <a:r>
              <a:rPr lang="en-US" altLang="zh-CN" sz="2400" b="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-</a:t>
            </a:r>
            <a:r>
              <a:rPr lang="zh-CN" altLang="en-US" sz="2400" b="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詹森的实验结论：</a:t>
            </a:r>
          </a:p>
          <a:p>
            <a:r>
              <a:rPr lang="zh-CN" altLang="en-US" sz="2400" b="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    </a:t>
            </a:r>
            <a:r>
              <a:rPr lang="zh-CN" altLang="en-US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胚芽鞘</a:t>
            </a:r>
            <a:r>
              <a:rPr lang="zh-CN" altLang="en-US" sz="2400" b="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尖端产生的影响可以透过琼脂片。</a:t>
            </a:r>
          </a:p>
        </p:txBody>
      </p:sp>
      <p:sp>
        <p:nvSpPr>
          <p:cNvPr id="4" name="矩形 4"/>
          <p:cNvSpPr/>
          <p:nvPr/>
        </p:nvSpPr>
        <p:spPr>
          <a:xfrm>
            <a:off x="2309786" y="3286124"/>
            <a:ext cx="6276975" cy="1153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395" b="1" dirty="0" smtClean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3.1914</a:t>
            </a:r>
            <a:r>
              <a:rPr lang="zh-CN" altLang="en-US" sz="2395" b="1" dirty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年，拜尔的实验结论：</a:t>
            </a:r>
            <a:endParaRPr lang="en-US" altLang="zh-CN" sz="2395" b="1" dirty="0">
              <a:solidFill>
                <a:srgbClr val="FF99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245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45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胚芽鞘</a:t>
            </a:r>
            <a:r>
              <a:rPr lang="zh-CN" altLang="en-US" sz="2245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的弯曲生长，是因为尖端产生的影响在其下部分布不均匀造成的。</a:t>
            </a:r>
          </a:p>
        </p:txBody>
      </p:sp>
      <p:sp>
        <p:nvSpPr>
          <p:cNvPr id="5" name="矩形 5"/>
          <p:cNvSpPr/>
          <p:nvPr/>
        </p:nvSpPr>
        <p:spPr>
          <a:xfrm>
            <a:off x="2381224" y="4572008"/>
            <a:ext cx="6548120" cy="806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395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4.1928</a:t>
            </a:r>
            <a:r>
              <a:rPr lang="zh-CN" altLang="en-US" sz="2395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年，温特的实验结论：</a:t>
            </a:r>
          </a:p>
          <a:p>
            <a:r>
              <a:rPr lang="zh-CN" altLang="en-US" sz="2245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45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尖端</a:t>
            </a:r>
            <a:r>
              <a:rPr lang="zh-CN" altLang="en-US" sz="2245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产生的化学物质能够促进下部的生长。</a:t>
            </a:r>
            <a:endParaRPr lang="en-US" altLang="zh-CN" sz="2245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2189771" y="1031244"/>
            <a:ext cx="862113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0" dirty="0" smtClean="0"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1.1880</a:t>
            </a:r>
            <a:r>
              <a:rPr lang="zh-CN" altLang="en-US" sz="2400" b="0" dirty="0"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年，达尔文的实验推论：</a:t>
            </a:r>
          </a:p>
          <a:p>
            <a:r>
              <a:rPr lang="zh-CN" altLang="en-US" sz="2400" b="0" dirty="0"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    </a:t>
            </a:r>
            <a:r>
              <a:rPr lang="zh-CN" altLang="en-US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胚芽鞘</a:t>
            </a:r>
            <a:r>
              <a:rPr lang="zh-CN" altLang="en-US" sz="2400" b="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受单侧光刺激后，导致伸长区背光面比向光面生长快，因而出现向光性弯曲。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522" y="14285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温故知新：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Shape 120"/>
          <p:cNvSpPr/>
          <p:nvPr/>
        </p:nvSpPr>
        <p:spPr>
          <a:xfrm>
            <a:off x="3095604" y="357166"/>
            <a:ext cx="359072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1220267"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000000"/>
                </a:solidFill>
              </a:defRPr>
            </a:pP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n-cs"/>
              </a:rPr>
              <a:t>一、生长素的发现过程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095472" y="2285992"/>
            <a:ext cx="7358114" cy="29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①</a:t>
            </a:r>
            <a:r>
              <a:rPr lang="zh-CN" altLang="en-US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首次提取生长素类似效应的物质是什么？</a:t>
            </a: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②为什么能从人尿中提取？</a:t>
            </a: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③怎么确定这种物质就是生长素？</a:t>
            </a: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anose="020B0503020204020204" charset="-122"/>
              </a:rPr>
              <a:t>④植物体内具有生长素效应的物质都有什么？</a:t>
            </a:r>
          </a:p>
        </p:txBody>
      </p:sp>
      <p:sp>
        <p:nvSpPr>
          <p:cNvPr id="3" name="文本框 174084"/>
          <p:cNvSpPr txBox="1"/>
          <p:nvPr/>
        </p:nvSpPr>
        <p:spPr>
          <a:xfrm>
            <a:off x="2452662" y="714356"/>
            <a:ext cx="4929222" cy="738664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生长素究竟是什么化学物质?</a:t>
            </a:r>
            <a:endParaRPr lang="zh-CN" altLang="en-US" sz="2800" dirty="0">
              <a:solidFill>
                <a:srgbClr val="180DB3"/>
              </a:solidFill>
              <a:latin typeface="楷体" pitchFamily="49" charset="-122"/>
              <a:ea typeface="楷体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2095472" y="928670"/>
            <a:ext cx="6572296" cy="8294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395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5.1934</a:t>
            </a:r>
            <a:r>
              <a:rPr lang="zh-CN" altLang="en-US" sz="2395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年，荷兰科学家</a:t>
            </a:r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郭葛</a:t>
            </a:r>
            <a:r>
              <a:rPr lang="zh-CN" altLang="en-US" sz="2395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分离出生长素，它是一种</a:t>
            </a:r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小分子有机物</a:t>
            </a:r>
            <a:r>
              <a:rPr lang="en-US" altLang="zh-CN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吲哚乙酸（</a:t>
            </a:r>
            <a:r>
              <a:rPr lang="en-US" altLang="zh-CN" sz="2395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IAA</a:t>
            </a:r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7612" y="2191280"/>
            <a:ext cx="5608651" cy="21366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952596" y="4500570"/>
            <a:ext cx="6072230" cy="8294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395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6.</a:t>
            </a:r>
            <a:r>
              <a:rPr lang="zh-CN" altLang="en-US" sz="2395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具有</a:t>
            </a:r>
            <a:r>
              <a:rPr lang="zh-CN" altLang="en-US" sz="2395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生长素效应的物质还有：</a:t>
            </a:r>
            <a:endParaRPr lang="en-US" altLang="zh-CN" sz="2395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苯乙酸（</a:t>
            </a:r>
            <a:r>
              <a:rPr lang="en-US" altLang="zh-CN" sz="2395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PAA</a:t>
            </a:r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）、吲哚丁酸（</a:t>
            </a:r>
            <a:r>
              <a:rPr lang="en-US" altLang="zh-CN" sz="2395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IBA</a:t>
            </a:r>
            <a:r>
              <a:rPr lang="zh-CN" altLang="en-US" sz="2395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下箭头 29"/>
          <p:cNvSpPr/>
          <p:nvPr/>
        </p:nvSpPr>
        <p:spPr>
          <a:xfrm rot="5400000">
            <a:off x="5596821" y="758296"/>
            <a:ext cx="285750" cy="855133"/>
          </a:xfrm>
          <a:prstGeom prst="downArrow">
            <a:avLst>
              <a:gd name="adj1" fmla="val 50000"/>
              <a:gd name="adj2" fmla="val 72261"/>
            </a:avLst>
          </a:prstGeom>
          <a:solidFill>
            <a:srgbClr val="CC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3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6186265" y="928689"/>
            <a:ext cx="2760180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胚芽鞘尖端：</a:t>
            </a:r>
          </a:p>
        </p:txBody>
      </p:sp>
      <p:sp>
        <p:nvSpPr>
          <p:cNvPr id="32" name="Text Box 9"/>
          <p:cNvSpPr txBox="1"/>
          <p:nvPr/>
        </p:nvSpPr>
        <p:spPr>
          <a:xfrm>
            <a:off x="6238523" y="2713038"/>
            <a:ext cx="4418189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胚芽鞘尖端下面一段：</a:t>
            </a:r>
          </a:p>
        </p:txBody>
      </p:sp>
      <p:sp>
        <p:nvSpPr>
          <p:cNvPr id="33" name="下箭头 32"/>
          <p:cNvSpPr/>
          <p:nvPr/>
        </p:nvSpPr>
        <p:spPr>
          <a:xfrm rot="5400000">
            <a:off x="5596821" y="2571222"/>
            <a:ext cx="285750" cy="855133"/>
          </a:xfrm>
          <a:prstGeom prst="downArrow">
            <a:avLst>
              <a:gd name="adj1" fmla="val 50000"/>
              <a:gd name="adj2" fmla="val 72261"/>
            </a:avLst>
          </a:prstGeom>
          <a:solidFill>
            <a:srgbClr val="CC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3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395997" y="866775"/>
            <a:ext cx="1282700" cy="3429000"/>
            <a:chOff x="624" y="334"/>
            <a:chExt cx="288" cy="1319"/>
          </a:xfrm>
        </p:grpSpPr>
        <p:sp>
          <p:nvSpPr>
            <p:cNvPr id="34822" name="AutoShape 3"/>
            <p:cNvSpPr/>
            <p:nvPr/>
          </p:nvSpPr>
          <p:spPr>
            <a:xfrm>
              <a:off x="624" y="633"/>
              <a:ext cx="288" cy="1020"/>
            </a:xfrm>
            <a:prstGeom prst="can">
              <a:avLst>
                <a:gd name="adj" fmla="val 8046"/>
              </a:avLst>
            </a:prstGeom>
            <a:gradFill rotWithShape="1">
              <a:gsLst>
                <a:gs pos="0">
                  <a:srgbClr val="D1D17D"/>
                </a:gs>
                <a:gs pos="50000">
                  <a:srgbClr val="FFFF99"/>
                </a:gs>
                <a:gs pos="100000">
                  <a:srgbClr val="D1D17D"/>
                </a:gs>
              </a:gsLst>
              <a:lin ang="8100000" scaled="1"/>
              <a:tileRect/>
            </a:gradFill>
            <a:ln w="190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/>
            </a:p>
          </p:txBody>
        </p:sp>
        <p:sp>
          <p:nvSpPr>
            <p:cNvPr id="34823" name="AutoShape 5"/>
            <p:cNvSpPr/>
            <p:nvPr/>
          </p:nvSpPr>
          <p:spPr>
            <a:xfrm flipV="1">
              <a:off x="624" y="334"/>
              <a:ext cx="288" cy="74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>
                  <a:moveTo>
                    <a:pt x="11429" y="10837"/>
                  </a:moveTo>
                  <a:cubicBezTo>
                    <a:pt x="11409" y="11171"/>
                    <a:pt x="11133" y="11430"/>
                    <a:pt x="10800" y="11431"/>
                  </a:cubicBezTo>
                  <a:cubicBezTo>
                    <a:pt x="10466" y="11431"/>
                    <a:pt x="10190" y="11171"/>
                    <a:pt x="10170" y="10837"/>
                  </a:cubicBezTo>
                  <a:lnTo>
                    <a:pt x="19" y="11450"/>
                  </a:lnTo>
                  <a:cubicBezTo>
                    <a:pt x="363" y="17152"/>
                    <a:pt x="5087" y="21600"/>
                    <a:pt x="10800" y="21600"/>
                  </a:cubicBezTo>
                  <a:cubicBezTo>
                    <a:pt x="16512" y="21599"/>
                    <a:pt x="21236" y="17152"/>
                    <a:pt x="21580" y="11450"/>
                  </a:cubicBezTo>
                  <a:close/>
                </a:path>
              </a:pathLst>
            </a:custGeom>
            <a:gradFill rotWithShape="1">
              <a:gsLst>
                <a:gs pos="0">
                  <a:srgbClr val="A9A965"/>
                </a:gs>
                <a:gs pos="100000">
                  <a:srgbClr val="FFFF99"/>
                </a:gs>
              </a:gsLst>
              <a:lin ang="10800000" scaled="1"/>
              <a:tileRect/>
            </a:gradFill>
            <a:ln w="19050" cap="flat" cmpd="sng">
              <a:solidFill>
                <a:srgbClr val="CC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 dirty="0"/>
            </a:p>
          </p:txBody>
        </p:sp>
      </p:grpSp>
      <p:cxnSp>
        <p:nvCxnSpPr>
          <p:cNvPr id="38" name="直接箭头连接符 37"/>
          <p:cNvCxnSpPr/>
          <p:nvPr/>
        </p:nvCxnSpPr>
        <p:spPr>
          <a:xfrm>
            <a:off x="2789485" y="714374"/>
            <a:ext cx="641351" cy="35718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646963" y="938212"/>
            <a:ext cx="641351" cy="35718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3"/>
          <p:cNvSpPr txBox="1"/>
          <p:nvPr/>
        </p:nvSpPr>
        <p:spPr>
          <a:xfrm>
            <a:off x="2105378" y="428626"/>
            <a:ext cx="612847" cy="61535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C000"/>
                </a:solidFill>
                <a:latin typeface="华文新魏" pitchFamily="2" charset="-122"/>
                <a:ea typeface="华文新魏" pitchFamily="2" charset="-122"/>
              </a:rPr>
              <a:t>光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3530601" y="1500188"/>
            <a:ext cx="570089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3459341" y="1643064"/>
            <a:ext cx="783873" cy="95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/>
          <p:nvPr/>
        </p:nvSpPr>
        <p:spPr>
          <a:xfrm>
            <a:off x="4314473" y="811214"/>
            <a:ext cx="571672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＋</a:t>
            </a:r>
          </a:p>
        </p:txBody>
      </p:sp>
      <p:sp>
        <p:nvSpPr>
          <p:cNvPr id="51" name="Text Box 20"/>
          <p:cNvSpPr txBox="1"/>
          <p:nvPr/>
        </p:nvSpPr>
        <p:spPr>
          <a:xfrm>
            <a:off x="4456995" y="1047750"/>
            <a:ext cx="571672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＋</a:t>
            </a:r>
          </a:p>
        </p:txBody>
      </p:sp>
      <p:sp>
        <p:nvSpPr>
          <p:cNvPr id="52" name="Text Box 20"/>
          <p:cNvSpPr txBox="1"/>
          <p:nvPr/>
        </p:nvSpPr>
        <p:spPr>
          <a:xfrm>
            <a:off x="4528257" y="1333501"/>
            <a:ext cx="571673" cy="553393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＋</a:t>
            </a:r>
          </a:p>
        </p:txBody>
      </p:sp>
      <p:sp>
        <p:nvSpPr>
          <p:cNvPr id="53" name="Rectangle 23"/>
          <p:cNvSpPr/>
          <p:nvPr/>
        </p:nvSpPr>
        <p:spPr>
          <a:xfrm>
            <a:off x="3530600" y="1042989"/>
            <a:ext cx="666688" cy="492282"/>
          </a:xfrm>
          <a:prstGeom prst="rect">
            <a:avLst/>
          </a:prstGeom>
          <a:noFill/>
          <a:ln w="2857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①</a:t>
            </a:r>
          </a:p>
        </p:txBody>
      </p:sp>
      <p:sp>
        <p:nvSpPr>
          <p:cNvPr id="54" name="Rectangle 30"/>
          <p:cNvSpPr/>
          <p:nvPr/>
        </p:nvSpPr>
        <p:spPr>
          <a:xfrm>
            <a:off x="4100690" y="2752725"/>
            <a:ext cx="550333" cy="492282"/>
          </a:xfrm>
          <a:prstGeom prst="rect">
            <a:avLst/>
          </a:prstGeom>
          <a:noFill/>
          <a:ln w="2857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②</a:t>
            </a:r>
          </a:p>
        </p:txBody>
      </p:sp>
      <p:sp>
        <p:nvSpPr>
          <p:cNvPr id="59" name="矩形 58"/>
          <p:cNvSpPr/>
          <p:nvPr/>
        </p:nvSpPr>
        <p:spPr>
          <a:xfrm>
            <a:off x="5810956" y="1428751"/>
            <a:ext cx="4826752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生长素产生的部位</a:t>
            </a:r>
          </a:p>
        </p:txBody>
      </p:sp>
      <p:sp>
        <p:nvSpPr>
          <p:cNvPr id="60" name="矩形 59"/>
          <p:cNvSpPr/>
          <p:nvPr/>
        </p:nvSpPr>
        <p:spPr>
          <a:xfrm>
            <a:off x="5731776" y="3214689"/>
            <a:ext cx="4901181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生长素作用的部位</a:t>
            </a:r>
          </a:p>
        </p:txBody>
      </p:sp>
      <p:sp>
        <p:nvSpPr>
          <p:cNvPr id="61" name="左大括号 60"/>
          <p:cNvSpPr/>
          <p:nvPr/>
        </p:nvSpPr>
        <p:spPr>
          <a:xfrm>
            <a:off x="5597173" y="1516063"/>
            <a:ext cx="213784" cy="928688"/>
          </a:xfrm>
          <a:prstGeom prst="leftBrace">
            <a:avLst>
              <a:gd name="adj1" fmla="val 75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1800" b="0" dirty="0"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10956" y="2033589"/>
            <a:ext cx="4826752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感受光刺激的部位</a:t>
            </a:r>
          </a:p>
        </p:txBody>
      </p:sp>
      <p:sp>
        <p:nvSpPr>
          <p:cNvPr id="63" name="矩形 62"/>
          <p:cNvSpPr/>
          <p:nvPr/>
        </p:nvSpPr>
        <p:spPr>
          <a:xfrm>
            <a:off x="5739695" y="3821114"/>
            <a:ext cx="4893263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t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生长和弯曲的部位</a:t>
            </a:r>
          </a:p>
        </p:txBody>
      </p:sp>
      <p:sp>
        <p:nvSpPr>
          <p:cNvPr id="64" name="左大括号 63"/>
          <p:cNvSpPr/>
          <p:nvPr/>
        </p:nvSpPr>
        <p:spPr>
          <a:xfrm>
            <a:off x="5597173" y="3375025"/>
            <a:ext cx="213784" cy="928688"/>
          </a:xfrm>
          <a:prstGeom prst="leftBrace">
            <a:avLst>
              <a:gd name="adj1" fmla="val 75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027" tIns="61013" rIns="122027" bIns="61013" anchor="ctr"/>
          <a:lstStyle/>
          <a:p>
            <a:pPr algn="ctr" defTabSz="1220267">
              <a:defRPr/>
            </a:pPr>
            <a:endParaRPr lang="zh-CN" altLang="en-US" sz="1800" b="0" dirty="0">
              <a:ea typeface="宋体" panose="02010600030101010101" pitchFamily="2" charset="-122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rot="5400000">
            <a:off x="3916200" y="2197102"/>
            <a:ext cx="642938" cy="158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rot="5400000">
            <a:off x="4059930" y="2344751"/>
            <a:ext cx="947737" cy="1108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rot="5400000">
            <a:off x="3977772" y="2263800"/>
            <a:ext cx="795338" cy="205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90" y="4491038"/>
            <a:ext cx="4560711" cy="236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290" y="4500563"/>
            <a:ext cx="4631973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41"/>
          <p:cNvSpPr/>
          <p:nvPr/>
        </p:nvSpPr>
        <p:spPr>
          <a:xfrm>
            <a:off x="3238480" y="214290"/>
            <a:ext cx="65722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生长素如何作用使植物表现出向光性？</a:t>
            </a:r>
          </a:p>
        </p:txBody>
      </p:sp>
      <p:sp>
        <p:nvSpPr>
          <p:cNvPr id="35" name="Rectangle 40"/>
          <p:cNvSpPr/>
          <p:nvPr/>
        </p:nvSpPr>
        <p:spPr>
          <a:xfrm>
            <a:off x="0" y="3357562"/>
            <a:ext cx="2992967" cy="82945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/>
            <a:r>
              <a:rPr lang="zh-CN" altLang="en-US" sz="2395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科学家们</a:t>
            </a:r>
            <a:r>
              <a:rPr lang="zh-CN" altLang="en-US" sz="2395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用玉米胚芽鞘做的</a:t>
            </a:r>
            <a:r>
              <a:rPr lang="zh-CN" altLang="en-US" sz="2395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实验结果</a:t>
            </a:r>
            <a:r>
              <a:rPr lang="en-US" altLang="zh-CN" sz="2395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endParaRPr lang="zh-CN" altLang="en-US" sz="2395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/>
      <p:bldP spid="32" grpId="0"/>
      <p:bldP spid="33" grpId="0" bldLvl="0" animBg="1"/>
      <p:bldP spid="41" grpId="0"/>
      <p:bldP spid="50" grpId="0"/>
      <p:bldP spid="51" grpId="0"/>
      <p:bldP spid="52" grpId="0"/>
      <p:bldP spid="53" grpId="0"/>
      <p:bldP spid="54" grpId="0"/>
      <p:bldP spid="59" grpId="0"/>
      <p:bldP spid="60" grpId="0"/>
      <p:bldP spid="61" grpId="0" bldLvl="0" animBg="1"/>
      <p:bldP spid="62" grpId="0"/>
      <p:bldP spid="63" grpId="0"/>
      <p:bldP spid="64" grpId="0" bldLvl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1" y="4491038"/>
            <a:ext cx="4560711" cy="236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88" y="4500563"/>
            <a:ext cx="4631973" cy="235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5" descr="d:\360se6\USERDA~1\Temp\image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428604"/>
            <a:ext cx="8215370" cy="4053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1142984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单侧光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的照射下，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生长素从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向光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一侧向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背光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侧移动，结果背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光侧的生长素比向光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侧的多，背光侧比向光侧生长快，从而造成向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光弯曲。</a:t>
            </a:r>
            <a:endParaRPr lang="zh-CN" altLang="en-US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5235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7.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解释植物向光性生长的原因：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1381092" y="1142984"/>
            <a:ext cx="9326033" cy="1723656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en-US" altLang="zh-CN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世纪</a:t>
            </a:r>
            <a:r>
              <a:rPr lang="en-US" altLang="zh-CN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年代，有的学者用向日葵、萝卜作实验材料，结果发现，</a:t>
            </a:r>
            <a:r>
              <a:rPr lang="zh-CN" altLang="en-US" sz="24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因单侧光照射而弯曲生长时，向光侧和背光侧的生长素含量基本相同，而向光侧的生长抑制物却多于背光侧。</a:t>
            </a:r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目前有关植物向光性的原因的探究还在继续。科学往往就在类似的争议中不断发展。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0042"/>
            <a:ext cx="1923627" cy="628933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33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小资料：</a:t>
            </a:r>
            <a:endParaRPr lang="zh-CN" altLang="en-US" sz="3300" dirty="0">
              <a:solidFill>
                <a:srgbClr val="C00000"/>
              </a:solidFill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1809720" y="3071810"/>
            <a:ext cx="907262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 fontAlgn="base">
              <a:buFont typeface="Wingdings" panose="05000000000000000000" charset="0"/>
              <a:buChar char="Ø"/>
            </a:pPr>
            <a:endParaRPr lang="zh-CN" altLang="en-US" sz="2400" b="1" strike="noStrike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457200" indent="-457200" fontAlgn="base"/>
            <a:r>
              <a:rPr lang="en-US" altLang="zh-CN" sz="3200" noProof="1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         </a:t>
            </a:r>
            <a:r>
              <a:rPr lang="zh-CN" altLang="en-US" sz="2800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+mn-ea"/>
              </a:rPr>
              <a:t>有人</a:t>
            </a:r>
            <a:r>
              <a:rPr lang="zh-CN" altLang="en-US" sz="28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+mn-ea"/>
              </a:rPr>
              <a:t>认为是因为向光侧的生长素在光的影响下被分解</a:t>
            </a:r>
            <a:r>
              <a:rPr lang="zh-CN" altLang="en-US" sz="2800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+mn-ea"/>
              </a:rPr>
              <a:t>了。（如何设计实验进行探究？）</a:t>
            </a:r>
            <a:endParaRPr lang="zh-CN" altLang="en-US" sz="2800" noProof="1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3309918" y="0"/>
            <a:ext cx="3791423" cy="637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植物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向光性的其他解释</a:t>
            </a:r>
          </a:p>
        </p:txBody>
      </p:sp>
      <p:grpSp>
        <p:nvGrpSpPr>
          <p:cNvPr id="6" name="组合 2"/>
          <p:cNvGrpSpPr/>
          <p:nvPr/>
        </p:nvGrpSpPr>
        <p:grpSpPr>
          <a:xfrm>
            <a:off x="0" y="4857760"/>
            <a:ext cx="1643074" cy="2000240"/>
            <a:chOff x="989" y="3145"/>
            <a:chExt cx="3209" cy="4311"/>
          </a:xfrm>
        </p:grpSpPr>
        <p:grpSp>
          <p:nvGrpSpPr>
            <p:cNvPr id="7" name="Group 5"/>
            <p:cNvGrpSpPr/>
            <p:nvPr/>
          </p:nvGrpSpPr>
          <p:grpSpPr>
            <a:xfrm>
              <a:off x="2539" y="3145"/>
              <a:ext cx="1666" cy="1090"/>
              <a:chOff x="1872" y="624"/>
              <a:chExt cx="384" cy="384"/>
            </a:xfrm>
          </p:grpSpPr>
          <p:sp>
            <p:nvSpPr>
              <p:cNvPr id="9" name="Oval 6"/>
              <p:cNvSpPr/>
              <p:nvPr/>
            </p:nvSpPr>
            <p:spPr>
              <a:xfrm>
                <a:off x="2064" y="62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31750">
                <a:noFill/>
              </a:ln>
              <a:effectLst>
                <a:prstShdw prst="shdw17" dist="17961" dir="2699999">
                  <a:srgbClr val="990000"/>
                </a:prstShdw>
              </a:effectLst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Line 7"/>
              <p:cNvSpPr/>
              <p:nvPr/>
            </p:nvSpPr>
            <p:spPr>
              <a:xfrm flipH="1">
                <a:off x="1872" y="720"/>
                <a:ext cx="144" cy="48"/>
              </a:xfrm>
              <a:prstGeom prst="line">
                <a:avLst/>
              </a:prstGeom>
              <a:ln w="3175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" name="Line 8"/>
              <p:cNvSpPr/>
              <p:nvPr/>
            </p:nvSpPr>
            <p:spPr>
              <a:xfrm flipH="1">
                <a:off x="1920" y="816"/>
                <a:ext cx="144" cy="192"/>
              </a:xfrm>
              <a:prstGeom prst="line">
                <a:avLst/>
              </a:prstGeom>
              <a:ln w="3175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" name="Line 9"/>
              <p:cNvSpPr/>
              <p:nvPr/>
            </p:nvSpPr>
            <p:spPr>
              <a:xfrm flipH="1">
                <a:off x="2112" y="864"/>
                <a:ext cx="48" cy="144"/>
              </a:xfrm>
              <a:prstGeom prst="line">
                <a:avLst/>
              </a:prstGeom>
              <a:ln w="3175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8" name="Picture 4" descr="未命名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9" y="4264"/>
              <a:ext cx="1777" cy="319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8150" y="428604"/>
            <a:ext cx="11072890" cy="984992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探究</a:t>
            </a:r>
            <a:r>
              <a:rPr lang="zh-CN" altLang="en-US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28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单</a:t>
            </a: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侧光使胚芽鞘尖端的生长素转移了，还是将生长素分解了？</a:t>
            </a:r>
          </a:p>
        </p:txBody>
      </p:sp>
      <p:sp>
        <p:nvSpPr>
          <p:cNvPr id="23" name="矩形 22"/>
          <p:cNvSpPr/>
          <p:nvPr/>
        </p:nvSpPr>
        <p:spPr>
          <a:xfrm>
            <a:off x="1399540" y="1736569"/>
            <a:ext cx="9392920" cy="984992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一、实验步骤：</a:t>
            </a: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将生长状况相同的胚芽鞘尖端切下来，放在琼脂切块上，分别放在黑暗中和单侧光下（见下图）。</a:t>
            </a:r>
          </a:p>
        </p:txBody>
      </p:sp>
      <p:sp>
        <p:nvSpPr>
          <p:cNvPr id="45" name="矩形 44"/>
          <p:cNvSpPr/>
          <p:nvPr/>
        </p:nvSpPr>
        <p:spPr>
          <a:xfrm>
            <a:off x="1470237" y="3082800"/>
            <a:ext cx="4196237" cy="554105"/>
          </a:xfrm>
          <a:prstGeom prst="rect">
            <a:avLst/>
          </a:prstGeom>
          <a:noFill/>
          <a:ln w="9525">
            <a:noFill/>
          </a:ln>
        </p:spPr>
        <p:txBody>
          <a:bodyPr wrap="none" lIns="122027" tIns="61013" rIns="122027" bIns="61013" anchor="t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二、实验结果，</a:t>
            </a:r>
            <a:r>
              <a:rPr lang="zh-CN" altLang="en-US" sz="28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如下图：</a:t>
            </a:r>
          </a:p>
        </p:txBody>
      </p:sp>
      <p:pic>
        <p:nvPicPr>
          <p:cNvPr id="46" name="Picture 9" descr="image0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68" y="3714750"/>
            <a:ext cx="8847699" cy="2786063"/>
          </a:xfrm>
          <a:prstGeom prst="rect">
            <a:avLst/>
          </a:prstGeom>
          <a:solidFill>
            <a:srgbClr val="00CC00"/>
          </a:solidFill>
          <a:ln w="571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/>
          <p:cNvSpPr txBox="1"/>
          <p:nvPr/>
        </p:nvSpPr>
        <p:spPr>
          <a:xfrm>
            <a:off x="2105378" y="474663"/>
            <a:ext cx="8195028" cy="554105"/>
          </a:xfrm>
          <a:prstGeom prst="rect">
            <a:avLst/>
          </a:prstGeom>
          <a:noFill/>
          <a:ln w="12700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altLang="zh-CN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图 </a:t>
            </a:r>
            <a:r>
              <a:rPr lang="en-US" altLang="zh-CN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和图</a:t>
            </a:r>
            <a:r>
              <a:rPr lang="en-US" altLang="zh-CN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b 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说明了什么？</a:t>
            </a:r>
          </a:p>
        </p:txBody>
      </p:sp>
      <p:sp>
        <p:nvSpPr>
          <p:cNvPr id="46" name="Rectangle 11"/>
          <p:cNvSpPr/>
          <p:nvPr/>
        </p:nvSpPr>
        <p:spPr>
          <a:xfrm>
            <a:off x="2105378" y="1104428"/>
            <a:ext cx="8551333" cy="492550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ctr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答：光并未影响生长素的分解和生长素的向下运输。</a:t>
            </a:r>
          </a:p>
        </p:txBody>
      </p:sp>
      <p:sp>
        <p:nvSpPr>
          <p:cNvPr id="47" name="Text Box 12"/>
          <p:cNvSpPr txBox="1"/>
          <p:nvPr/>
        </p:nvSpPr>
        <p:spPr>
          <a:xfrm>
            <a:off x="2105378" y="1857376"/>
            <a:ext cx="8195028" cy="554105"/>
          </a:xfrm>
          <a:prstGeom prst="rect">
            <a:avLst/>
          </a:prstGeom>
          <a:noFill/>
          <a:ln w="12700">
            <a:noFill/>
          </a:ln>
        </p:spPr>
        <p:txBody>
          <a:bodyPr lIns="122027" tIns="61013" rIns="122027" bIns="61013" anchor="t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altLang="zh-CN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图 </a:t>
            </a:r>
            <a:r>
              <a:rPr lang="en-US" altLang="zh-CN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和图</a:t>
            </a:r>
            <a:r>
              <a:rPr lang="en-US" altLang="zh-CN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d </a:t>
            </a:r>
            <a:r>
              <a:rPr lang="zh-CN" altLang="en-US" sz="28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说明了什么？</a:t>
            </a:r>
          </a:p>
        </p:txBody>
      </p:sp>
      <p:sp>
        <p:nvSpPr>
          <p:cNvPr id="48" name="Rectangle 14"/>
          <p:cNvSpPr/>
          <p:nvPr/>
        </p:nvSpPr>
        <p:spPr>
          <a:xfrm>
            <a:off x="2105378" y="2459250"/>
            <a:ext cx="8337551" cy="861881"/>
          </a:xfrm>
          <a:prstGeom prst="rect">
            <a:avLst/>
          </a:prstGeom>
          <a:noFill/>
          <a:ln w="9525">
            <a:noFill/>
          </a:ln>
        </p:spPr>
        <p:txBody>
          <a:bodyPr lIns="122027" tIns="61013" rIns="122027" bIns="61013" anchor="ctr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答：胚芽鞘被玻璃片分隔成两半，不影响生长素向 下运输和琼脂块中收集的生长素数量。</a:t>
            </a:r>
          </a:p>
        </p:txBody>
      </p:sp>
      <p:pic>
        <p:nvPicPr>
          <p:cNvPr id="51205" name="Picture 9" descr="image0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595" y="3714750"/>
            <a:ext cx="8480072" cy="2786063"/>
          </a:xfrm>
          <a:prstGeom prst="rect">
            <a:avLst/>
          </a:prstGeom>
          <a:solidFill>
            <a:srgbClr val="00CC00"/>
          </a:solidFill>
          <a:ln w="571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2411</Words>
  <Application>Microsoft Office PowerPoint</Application>
  <PresentationFormat>自定义</PresentationFormat>
  <Paragraphs>180</Paragraphs>
  <Slides>19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hanguoliang</dc:creator>
  <cp:lastModifiedBy>Administrator</cp:lastModifiedBy>
  <cp:revision>217</cp:revision>
  <dcterms:created xsi:type="dcterms:W3CDTF">2015-08-13T07:03:00Z</dcterms:created>
  <dcterms:modified xsi:type="dcterms:W3CDTF">2020-02-06T13:36:02Z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2052-11.1.0.8784</vt:lpwstr>
  </property>
</Properties>
</file>