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746" r:id="rId3"/>
    <p:sldId id="845" r:id="rId4"/>
    <p:sldId id="846" r:id="rId5"/>
    <p:sldId id="747" r:id="rId6"/>
    <p:sldId id="748" r:id="rId7"/>
    <p:sldId id="749" r:id="rId8"/>
    <p:sldId id="784" r:id="rId9"/>
    <p:sldId id="750" r:id="rId10"/>
    <p:sldId id="758" r:id="rId11"/>
    <p:sldId id="759" r:id="rId12"/>
    <p:sldId id="817" r:id="rId13"/>
    <p:sldId id="819" r:id="rId14"/>
    <p:sldId id="760" r:id="rId15"/>
    <p:sldId id="847" r:id="rId16"/>
    <p:sldId id="761" r:id="rId17"/>
    <p:sldId id="763" r:id="rId18"/>
    <p:sldId id="849" r:id="rId19"/>
    <p:sldId id="762" r:id="rId20"/>
    <p:sldId id="850" r:id="rId21"/>
    <p:sldId id="765" r:id="rId22"/>
    <p:sldId id="848" r:id="rId23"/>
    <p:sldId id="855" r:id="rId24"/>
    <p:sldId id="852" r:id="rId25"/>
    <p:sldId id="856" r:id="rId2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rgbClr val="FF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clrMru>
    <a:srgbClr val="180DB3"/>
    <a:srgbClr val="FF0000"/>
    <a:srgbClr val="FF0066"/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787" y="96"/>
      </p:cViewPr>
      <p:guideLst>
        <p:guide orient="horz" pos="2362"/>
        <p:guide pos="3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B0D0719-BD8D-4281-8244-71166B1FDA4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2020/2/6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lvl="0" algn="r" eaLnBrk="1" fontAlgn="base" hangingPunct="1">
                <a:buFont typeface="Arial" panose="020B0604020202020204" pitchFamily="34" charset="0"/>
                <a:buNone/>
              </a:pPr>
              <a:t>‹#›</a:t>
            </a:fld>
            <a:endParaRPr lang="zh-CN" altLang="en-US" sz="1200" strike="noStrike" noProof="1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4274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5738F3-046B-44DB-9305-3E96AE09D0E8}" type="slidenum">
              <a:rPr lang="zh-CN" altLang="en-US" smtClean="0">
                <a:ea typeface="宋体" charset="-122"/>
              </a:rPr>
              <a:pPr/>
              <a:t>24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defRPr sz="1400" b="0">
                <a:solidFill>
                  <a:schemeClr val="tx1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1031" name="图片 10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772650" y="5842000"/>
            <a:ext cx="2192338" cy="933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defRPr sz="1400" b="0">
                <a:solidFill>
                  <a:schemeClr val="tx1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zh-CN" altLang="zh-CN" strike="noStrike" noProof="1">
              <a:latin typeface="Arial" panose="020B0604020202020204" pitchFamily="34" charset="0"/>
            </a:endParaRPr>
          </a:p>
        </p:txBody>
      </p:sp>
      <p:pic>
        <p:nvPicPr>
          <p:cNvPr id="2055" name="图片 10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772650" y="5842000"/>
            <a:ext cx="2192338" cy="9334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6893;&#29289;&#30340;&#21521;&#20809;&#24615;.flv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矩形 188419"/>
          <p:cNvSpPr/>
          <p:nvPr/>
        </p:nvSpPr>
        <p:spPr>
          <a:xfrm>
            <a:off x="3095604" y="3143248"/>
            <a:ext cx="6048375" cy="1524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 fontScale="97500"/>
          </a:bodyPr>
          <a:lstStyle/>
          <a:p>
            <a:pPr algn="ctr" fontAlgn="base"/>
            <a:endParaRPr lang="zh-CN" altLang="en-US" sz="4400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166778" y="500042"/>
            <a:ext cx="9074151" cy="69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700" dirty="0">
                <a:latin typeface="楷体" pitchFamily="49" charset="-122"/>
                <a:ea typeface="楷体" pitchFamily="49" charset="-122"/>
              </a:rPr>
              <a:t>人教版高中生物必修</a:t>
            </a:r>
            <a:r>
              <a:rPr lang="en-US" altLang="zh-CN" sz="37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700" dirty="0" smtClean="0"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37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700" dirty="0" smtClean="0">
                <a:latin typeface="楷体" pitchFamily="49" charset="-122"/>
                <a:ea typeface="楷体" pitchFamily="49" charset="-122"/>
              </a:rPr>
              <a:t>章</a:t>
            </a:r>
            <a:endParaRPr lang="zh-CN" altLang="zh-CN" sz="37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095472" y="2857496"/>
            <a:ext cx="9024958" cy="6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zh-CN" altLang="en-US" sz="3200" noProof="1" smtClean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3200" noProof="1" smtClean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noProof="1" smtClean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节   植物生长素的发现</a:t>
            </a:r>
            <a:r>
              <a:rPr lang="zh-CN" altLang="en-US" sz="3200" dirty="0" smtClean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en-US" sz="32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32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32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课时）</a:t>
            </a:r>
            <a:endParaRPr lang="zh-CN" altLang="zh-CN" sz="3200" dirty="0">
              <a:solidFill>
                <a:srgbClr val="0033CC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7" y="23284"/>
            <a:ext cx="1145117" cy="113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组合 12"/>
          <p:cNvGrpSpPr/>
          <p:nvPr/>
        </p:nvGrpSpPr>
        <p:grpSpPr>
          <a:xfrm>
            <a:off x="979488" y="989013"/>
            <a:ext cx="9693275" cy="3767137"/>
            <a:chOff x="-58" y="1551"/>
            <a:chExt cx="13173" cy="4878"/>
          </a:xfrm>
        </p:grpSpPr>
        <p:pic>
          <p:nvPicPr>
            <p:cNvPr id="49154" name="Picture 10" descr="P10000229"/>
            <p:cNvPicPr>
              <a:picLocks noChangeAspect="1"/>
            </p:cNvPicPr>
            <p:nvPr/>
          </p:nvPicPr>
          <p:blipFill>
            <a:blip r:embed="rId2" cstate="print">
              <a:lum bright="-12000" contrast="23999"/>
            </a:blip>
            <a:srcRect b="26682"/>
            <a:stretch>
              <a:fillRect/>
            </a:stretch>
          </p:blipFill>
          <p:spPr>
            <a:xfrm>
              <a:off x="-58" y="1664"/>
              <a:ext cx="13173" cy="47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55" name="Line 3"/>
            <p:cNvSpPr/>
            <p:nvPr/>
          </p:nvSpPr>
          <p:spPr>
            <a:xfrm flipV="1">
              <a:off x="1282" y="2426"/>
              <a:ext cx="1113" cy="17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49156" name="Line 3"/>
            <p:cNvSpPr/>
            <p:nvPr/>
          </p:nvSpPr>
          <p:spPr>
            <a:xfrm flipV="1">
              <a:off x="4429" y="2885"/>
              <a:ext cx="1192" cy="34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49157" name="Line 3"/>
            <p:cNvSpPr/>
            <p:nvPr/>
          </p:nvSpPr>
          <p:spPr>
            <a:xfrm flipV="1">
              <a:off x="7646" y="2059"/>
              <a:ext cx="1192" cy="18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49158" name="Line 3"/>
            <p:cNvSpPr/>
            <p:nvPr/>
          </p:nvSpPr>
          <p:spPr>
            <a:xfrm flipV="1">
              <a:off x="11008" y="2447"/>
              <a:ext cx="1352" cy="1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49159" name="Rectangle 65"/>
            <p:cNvSpPr/>
            <p:nvPr/>
          </p:nvSpPr>
          <p:spPr>
            <a:xfrm>
              <a:off x="-58" y="1638"/>
              <a:ext cx="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①</a:t>
              </a:r>
            </a:p>
          </p:txBody>
        </p:sp>
        <p:sp>
          <p:nvSpPr>
            <p:cNvPr id="49160" name="Rectangle 66"/>
            <p:cNvSpPr/>
            <p:nvPr/>
          </p:nvSpPr>
          <p:spPr>
            <a:xfrm>
              <a:off x="3719" y="1551"/>
              <a:ext cx="710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②</a:t>
              </a:r>
            </a:p>
          </p:txBody>
        </p:sp>
        <p:sp>
          <p:nvSpPr>
            <p:cNvPr id="49161" name="Rectangle 67"/>
            <p:cNvSpPr/>
            <p:nvPr/>
          </p:nvSpPr>
          <p:spPr>
            <a:xfrm>
              <a:off x="6613" y="1551"/>
              <a:ext cx="851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③</a:t>
              </a:r>
            </a:p>
          </p:txBody>
        </p:sp>
        <p:sp>
          <p:nvSpPr>
            <p:cNvPr id="49162" name="Rectangle 68"/>
            <p:cNvSpPr/>
            <p:nvPr/>
          </p:nvSpPr>
          <p:spPr>
            <a:xfrm>
              <a:off x="10078" y="1614"/>
              <a:ext cx="851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④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-125739" y="94615"/>
            <a:ext cx="3143885" cy="935990"/>
            <a:chOff x="658" y="251"/>
            <a:chExt cx="4951" cy="1474"/>
          </a:xfrm>
        </p:grpSpPr>
        <p:sp>
          <p:nvSpPr>
            <p:cNvPr id="6" name="剪去对角的矩形 5"/>
            <p:cNvSpPr/>
            <p:nvPr/>
          </p:nvSpPr>
          <p:spPr>
            <a:xfrm>
              <a:off x="1447" y="599"/>
              <a:ext cx="4163" cy="900"/>
            </a:xfrm>
            <a:prstGeom prst="snip2DiagRect">
              <a:avLst/>
            </a:prstGeom>
            <a:blipFill>
              <a:blip r:embed="rId3" cstate="print"/>
              <a:tile tx="0" ty="0" sx="100000" sy="100000" flip="none" algn="tl"/>
            </a:blipFill>
            <a:ln w="0"/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571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达尔文实验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658" y="251"/>
              <a:ext cx="1474" cy="147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1460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实验探究</a:t>
              </a:r>
            </a:p>
          </p:txBody>
        </p:sp>
      </p:grpSp>
      <p:sp>
        <p:nvSpPr>
          <p:cNvPr id="49164" name="Text Box 69"/>
          <p:cNvSpPr txBox="1"/>
          <p:nvPr/>
        </p:nvSpPr>
        <p:spPr>
          <a:xfrm>
            <a:off x="715963" y="5073650"/>
            <a:ext cx="9369425" cy="522288"/>
          </a:xfrm>
          <a:prstGeom prst="rect">
            <a:avLst/>
          </a:prstGeom>
          <a:noFill/>
          <a:ln w="50800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(1)</a:t>
            </a:r>
            <a:r>
              <a:rPr lang="zh-CN" altLang="zh-CN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①与②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对照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自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变量和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因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变量是什么？得出什么结论？</a:t>
            </a:r>
            <a:endParaRPr lang="zh-CN" altLang="en-US" sz="2800" dirty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宋体" panose="02010600030101010101" pitchFamily="2" charset="-122"/>
            </a:endParaRPr>
          </a:p>
        </p:txBody>
      </p:sp>
      <p:sp>
        <p:nvSpPr>
          <p:cNvPr id="182342" name="Text Box 70"/>
          <p:cNvSpPr txBox="1"/>
          <p:nvPr/>
        </p:nvSpPr>
        <p:spPr>
          <a:xfrm>
            <a:off x="1417638" y="5726113"/>
            <a:ext cx="862647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自变量: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有无尖端  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            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>
                <a:solidFill>
                  <a:srgbClr val="180DB3"/>
                </a:solidFill>
                <a:latin typeface="楷体" pitchFamily="49" charset="-122"/>
                <a:ea typeface="楷体" pitchFamily="49" charset="-122"/>
              </a:rPr>
              <a:t>推论：胚芽鞘的弯曲生长与其尖端有关。</a:t>
            </a:r>
          </a:p>
        </p:txBody>
      </p:sp>
      <p:sp>
        <p:nvSpPr>
          <p:cNvPr id="3" name="Text Box 70"/>
          <p:cNvSpPr txBox="1"/>
          <p:nvPr/>
        </p:nvSpPr>
        <p:spPr>
          <a:xfrm>
            <a:off x="5189538" y="5695950"/>
            <a:ext cx="43894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因变量：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胚芽鞘的生长状况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       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组合 12"/>
          <p:cNvGrpSpPr/>
          <p:nvPr/>
        </p:nvGrpSpPr>
        <p:grpSpPr>
          <a:xfrm>
            <a:off x="979488" y="917575"/>
            <a:ext cx="9693275" cy="3767138"/>
            <a:chOff x="-58" y="1551"/>
            <a:chExt cx="13173" cy="4878"/>
          </a:xfrm>
        </p:grpSpPr>
        <p:pic>
          <p:nvPicPr>
            <p:cNvPr id="50178" name="Picture 10" descr="P10000229"/>
            <p:cNvPicPr>
              <a:picLocks noChangeAspect="1"/>
            </p:cNvPicPr>
            <p:nvPr/>
          </p:nvPicPr>
          <p:blipFill>
            <a:blip r:embed="rId2" cstate="print">
              <a:lum bright="-12000" contrast="23999"/>
            </a:blip>
            <a:srcRect b="26682"/>
            <a:stretch>
              <a:fillRect/>
            </a:stretch>
          </p:blipFill>
          <p:spPr>
            <a:xfrm>
              <a:off x="-58" y="1664"/>
              <a:ext cx="13173" cy="47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179" name="Line 3"/>
            <p:cNvSpPr/>
            <p:nvPr/>
          </p:nvSpPr>
          <p:spPr>
            <a:xfrm flipV="1">
              <a:off x="1282" y="2426"/>
              <a:ext cx="1113" cy="17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0180" name="Line 3"/>
            <p:cNvSpPr/>
            <p:nvPr/>
          </p:nvSpPr>
          <p:spPr>
            <a:xfrm flipV="1">
              <a:off x="4429" y="2885"/>
              <a:ext cx="1192" cy="34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0181" name="Line 3"/>
            <p:cNvSpPr/>
            <p:nvPr/>
          </p:nvSpPr>
          <p:spPr>
            <a:xfrm flipV="1">
              <a:off x="7646" y="2059"/>
              <a:ext cx="1192" cy="18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0182" name="Line 3"/>
            <p:cNvSpPr/>
            <p:nvPr/>
          </p:nvSpPr>
          <p:spPr>
            <a:xfrm flipV="1">
              <a:off x="11008" y="2447"/>
              <a:ext cx="1352" cy="1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0183" name="Rectangle 65"/>
            <p:cNvSpPr/>
            <p:nvPr/>
          </p:nvSpPr>
          <p:spPr>
            <a:xfrm>
              <a:off x="-58" y="1638"/>
              <a:ext cx="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①</a:t>
              </a:r>
            </a:p>
          </p:txBody>
        </p:sp>
        <p:sp>
          <p:nvSpPr>
            <p:cNvPr id="50184" name="Rectangle 66"/>
            <p:cNvSpPr/>
            <p:nvPr/>
          </p:nvSpPr>
          <p:spPr>
            <a:xfrm>
              <a:off x="3719" y="1551"/>
              <a:ext cx="710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②</a:t>
              </a:r>
            </a:p>
          </p:txBody>
        </p:sp>
        <p:sp>
          <p:nvSpPr>
            <p:cNvPr id="50185" name="Rectangle 67"/>
            <p:cNvSpPr/>
            <p:nvPr/>
          </p:nvSpPr>
          <p:spPr>
            <a:xfrm>
              <a:off x="6613" y="1551"/>
              <a:ext cx="851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③</a:t>
              </a:r>
            </a:p>
          </p:txBody>
        </p:sp>
        <p:sp>
          <p:nvSpPr>
            <p:cNvPr id="50186" name="Rectangle 68"/>
            <p:cNvSpPr/>
            <p:nvPr/>
          </p:nvSpPr>
          <p:spPr>
            <a:xfrm>
              <a:off x="10078" y="1614"/>
              <a:ext cx="851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④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-125738" y="22859"/>
            <a:ext cx="3143885" cy="935990"/>
            <a:chOff x="658" y="251"/>
            <a:chExt cx="4951" cy="1474"/>
          </a:xfrm>
        </p:grpSpPr>
        <p:sp>
          <p:nvSpPr>
            <p:cNvPr id="6" name="剪去对角的矩形 5"/>
            <p:cNvSpPr/>
            <p:nvPr/>
          </p:nvSpPr>
          <p:spPr>
            <a:xfrm>
              <a:off x="1447" y="599"/>
              <a:ext cx="4163" cy="900"/>
            </a:xfrm>
            <a:prstGeom prst="snip2DiagRect">
              <a:avLst/>
            </a:prstGeom>
            <a:blipFill>
              <a:blip r:embed="rId3" cstate="print"/>
              <a:tile tx="0" ty="0" sx="100000" sy="100000" flip="none" algn="tl"/>
            </a:blipFill>
            <a:ln w="0"/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571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达尔文实验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658" y="251"/>
              <a:ext cx="1474" cy="147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1460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实验探究</a:t>
              </a:r>
            </a:p>
          </p:txBody>
        </p:sp>
      </p:grpSp>
      <p:sp>
        <p:nvSpPr>
          <p:cNvPr id="50188" name="Text Box 69"/>
          <p:cNvSpPr txBox="1"/>
          <p:nvPr/>
        </p:nvSpPr>
        <p:spPr>
          <a:xfrm>
            <a:off x="303213" y="4772025"/>
            <a:ext cx="11331575" cy="954088"/>
          </a:xfrm>
          <a:prstGeom prst="rect">
            <a:avLst/>
          </a:prstGeom>
          <a:noFill/>
          <a:ln w="50800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(2)</a:t>
            </a:r>
            <a:r>
              <a:rPr lang="zh-CN" altLang="zh-CN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③与④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对照，自变量和因变量是什么？可得出胚芽鞘感受单侧光刺激的是哪个部位？发生弯曲的是哪个部位？</a:t>
            </a:r>
          </a:p>
        </p:txBody>
      </p:sp>
      <p:sp>
        <p:nvSpPr>
          <p:cNvPr id="182344" name="Text Box 72"/>
          <p:cNvSpPr txBox="1"/>
          <p:nvPr/>
        </p:nvSpPr>
        <p:spPr>
          <a:xfrm>
            <a:off x="377825" y="5700713"/>
            <a:ext cx="8696325" cy="958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50"/>
              </a:spcBef>
            </a:pPr>
            <a:r>
              <a:rPr lang="en-US" altLang="zh-CN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自变量: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尖端是否接受光照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(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遮挡的部位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)  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    </a:t>
            </a:r>
          </a:p>
          <a:p>
            <a:pPr>
              <a:spcBef>
                <a:spcPts val="50"/>
              </a:spcBef>
            </a:pPr>
            <a:r>
              <a:rPr lang="zh-CN" altLang="en-US" sz="2800" dirty="0">
                <a:solidFill>
                  <a:srgbClr val="180DB3"/>
                </a:solidFill>
                <a:latin typeface="楷体" pitchFamily="49" charset="-122"/>
                <a:ea typeface="楷体" pitchFamily="49" charset="-122"/>
              </a:rPr>
              <a:t>感光部位：尖端  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            </a:t>
            </a:r>
            <a:r>
              <a:rPr lang="zh-CN" altLang="en-US" sz="2800" u="sng" dirty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　　　　　　　</a:t>
            </a:r>
          </a:p>
        </p:txBody>
      </p:sp>
      <p:sp>
        <p:nvSpPr>
          <p:cNvPr id="4" name="Text Box 72"/>
          <p:cNvSpPr txBox="1"/>
          <p:nvPr/>
        </p:nvSpPr>
        <p:spPr>
          <a:xfrm>
            <a:off x="7450138" y="5718175"/>
            <a:ext cx="456723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50"/>
              </a:spcBef>
            </a:pPr>
            <a:r>
              <a:rPr lang="en-US" altLang="zh-CN" sz="2800" dirty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因变量：胚芽鞘的生长状况</a:t>
            </a:r>
            <a:r>
              <a:rPr lang="zh-CN" altLang="en-US" sz="2800" u="sng" dirty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　　　　　　</a:t>
            </a:r>
          </a:p>
        </p:txBody>
      </p:sp>
      <p:sp>
        <p:nvSpPr>
          <p:cNvPr id="10" name="Text Box 72"/>
          <p:cNvSpPr txBox="1"/>
          <p:nvPr/>
        </p:nvSpPr>
        <p:spPr>
          <a:xfrm>
            <a:off x="5916613" y="6148388"/>
            <a:ext cx="6027737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50"/>
              </a:spcBef>
            </a:pPr>
            <a:r>
              <a:rPr lang="zh-CN" altLang="en-US" sz="2800" dirty="0">
                <a:solidFill>
                  <a:srgbClr val="180DB3"/>
                </a:solidFill>
                <a:latin typeface="楷体" pitchFamily="49" charset="-122"/>
                <a:ea typeface="楷体" pitchFamily="49" charset="-122"/>
              </a:rPr>
              <a:t>弯曲生长部位：尖端的下部（伸长区）</a:t>
            </a:r>
            <a:r>
              <a:rPr lang="zh-CN" altLang="en-US" sz="2800" u="sng" dirty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　　　　　　　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4">
                                            <p:txEl>
                                              <p:charRg st="19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组合 12"/>
          <p:cNvGrpSpPr/>
          <p:nvPr/>
        </p:nvGrpSpPr>
        <p:grpSpPr>
          <a:xfrm>
            <a:off x="979488" y="989013"/>
            <a:ext cx="9693275" cy="3767137"/>
            <a:chOff x="-58" y="1551"/>
            <a:chExt cx="13173" cy="4878"/>
          </a:xfrm>
        </p:grpSpPr>
        <p:pic>
          <p:nvPicPr>
            <p:cNvPr id="51202" name="Picture 10" descr="P10000229"/>
            <p:cNvPicPr>
              <a:picLocks noChangeAspect="1"/>
            </p:cNvPicPr>
            <p:nvPr/>
          </p:nvPicPr>
          <p:blipFill>
            <a:blip r:embed="rId2" cstate="print">
              <a:lum bright="-12000" contrast="23999"/>
            </a:blip>
            <a:srcRect b="26682"/>
            <a:stretch>
              <a:fillRect/>
            </a:stretch>
          </p:blipFill>
          <p:spPr>
            <a:xfrm>
              <a:off x="-58" y="1664"/>
              <a:ext cx="13173" cy="47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3" name="Line 3"/>
            <p:cNvSpPr/>
            <p:nvPr/>
          </p:nvSpPr>
          <p:spPr>
            <a:xfrm flipV="1">
              <a:off x="1282" y="2426"/>
              <a:ext cx="1113" cy="17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1204" name="Line 3"/>
            <p:cNvSpPr/>
            <p:nvPr/>
          </p:nvSpPr>
          <p:spPr>
            <a:xfrm flipV="1">
              <a:off x="4429" y="2885"/>
              <a:ext cx="1192" cy="34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1205" name="Line 3"/>
            <p:cNvSpPr/>
            <p:nvPr/>
          </p:nvSpPr>
          <p:spPr>
            <a:xfrm flipV="1">
              <a:off x="7646" y="2059"/>
              <a:ext cx="1192" cy="18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1206" name="Line 3"/>
            <p:cNvSpPr/>
            <p:nvPr/>
          </p:nvSpPr>
          <p:spPr>
            <a:xfrm flipV="1">
              <a:off x="11008" y="2447"/>
              <a:ext cx="1352" cy="1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1207" name="Rectangle 65"/>
            <p:cNvSpPr/>
            <p:nvPr/>
          </p:nvSpPr>
          <p:spPr>
            <a:xfrm>
              <a:off x="-58" y="1638"/>
              <a:ext cx="752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①</a:t>
              </a:r>
            </a:p>
          </p:txBody>
        </p:sp>
        <p:sp>
          <p:nvSpPr>
            <p:cNvPr id="51208" name="Rectangle 66"/>
            <p:cNvSpPr/>
            <p:nvPr/>
          </p:nvSpPr>
          <p:spPr>
            <a:xfrm>
              <a:off x="3719" y="1551"/>
              <a:ext cx="710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②</a:t>
              </a:r>
            </a:p>
          </p:txBody>
        </p:sp>
        <p:sp>
          <p:nvSpPr>
            <p:cNvPr id="51209" name="Rectangle 67"/>
            <p:cNvSpPr/>
            <p:nvPr/>
          </p:nvSpPr>
          <p:spPr>
            <a:xfrm>
              <a:off x="6613" y="1551"/>
              <a:ext cx="851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③</a:t>
              </a:r>
            </a:p>
          </p:txBody>
        </p:sp>
        <p:sp>
          <p:nvSpPr>
            <p:cNvPr id="51210" name="Rectangle 68"/>
            <p:cNvSpPr/>
            <p:nvPr/>
          </p:nvSpPr>
          <p:spPr>
            <a:xfrm>
              <a:off x="10078" y="1614"/>
              <a:ext cx="851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④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-125738" y="94615"/>
            <a:ext cx="3143885" cy="935990"/>
            <a:chOff x="658" y="251"/>
            <a:chExt cx="4951" cy="1474"/>
          </a:xfrm>
        </p:grpSpPr>
        <p:sp>
          <p:nvSpPr>
            <p:cNvPr id="6" name="剪去对角的矩形 5"/>
            <p:cNvSpPr/>
            <p:nvPr/>
          </p:nvSpPr>
          <p:spPr>
            <a:xfrm>
              <a:off x="1447" y="599"/>
              <a:ext cx="4163" cy="900"/>
            </a:xfrm>
            <a:prstGeom prst="snip2DiagRect">
              <a:avLst/>
            </a:prstGeom>
            <a:blipFill>
              <a:blip r:embed="rId3" cstate="print"/>
              <a:tile tx="0" ty="0" sx="100000" sy="100000" flip="none" algn="tl"/>
            </a:blipFill>
            <a:ln w="0"/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571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达尔文实验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658" y="251"/>
              <a:ext cx="1474" cy="147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1460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实验探究</a:t>
              </a:r>
            </a:p>
          </p:txBody>
        </p:sp>
      </p:grpSp>
      <p:sp>
        <p:nvSpPr>
          <p:cNvPr id="51212" name="Text Box 69"/>
          <p:cNvSpPr txBox="1"/>
          <p:nvPr/>
        </p:nvSpPr>
        <p:spPr>
          <a:xfrm>
            <a:off x="717550" y="5191125"/>
            <a:ext cx="6624638" cy="522288"/>
          </a:xfrm>
          <a:prstGeom prst="rect">
            <a:avLst/>
          </a:prstGeom>
          <a:noFill/>
          <a:ln w="50800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(3)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得出什么推论？</a:t>
            </a:r>
          </a:p>
        </p:txBody>
      </p:sp>
      <p:sp>
        <p:nvSpPr>
          <p:cNvPr id="16" name="Text Box 69"/>
          <p:cNvSpPr txBox="1"/>
          <p:nvPr/>
        </p:nvSpPr>
        <p:spPr>
          <a:xfrm>
            <a:off x="952464" y="5643578"/>
            <a:ext cx="10715700" cy="954107"/>
          </a:xfrm>
          <a:prstGeom prst="rect">
            <a:avLst/>
          </a:prstGeom>
          <a:noFill/>
          <a:ln w="50800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胚芽鞘尖端受单侧光刺激后，就向下面的伸长区传递某种“影响”，造成伸长区背光而比向光面生长快，因而使胚芽鞘出现向光弯曲。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9047" y="87630"/>
            <a:ext cx="3143885" cy="935990"/>
            <a:chOff x="658" y="251"/>
            <a:chExt cx="4951" cy="1474"/>
          </a:xfrm>
        </p:grpSpPr>
        <p:sp>
          <p:nvSpPr>
            <p:cNvPr id="12" name="剪去对角的矩形 11"/>
            <p:cNvSpPr/>
            <p:nvPr/>
          </p:nvSpPr>
          <p:spPr>
            <a:xfrm>
              <a:off x="1447" y="599"/>
              <a:ext cx="4163" cy="900"/>
            </a:xfrm>
            <a:prstGeom prst="snip2DiagRect">
              <a:avLst/>
            </a:prstGeom>
            <a:blipFill>
              <a:blip r:embed="rId2" cstate="print"/>
              <a:tile tx="0" ty="0" sx="100000" sy="100000" flip="none" algn="tl"/>
            </a:blipFill>
            <a:ln w="0"/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571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达尔文实验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658" y="251"/>
              <a:ext cx="1474" cy="1474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1460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实验探究</a:t>
              </a:r>
            </a:p>
          </p:txBody>
        </p:sp>
      </p:grpSp>
      <p:grpSp>
        <p:nvGrpSpPr>
          <p:cNvPr id="174091" name="组合 174090"/>
          <p:cNvGrpSpPr/>
          <p:nvPr/>
        </p:nvGrpSpPr>
        <p:grpSpPr>
          <a:xfrm>
            <a:off x="995044" y="1838325"/>
            <a:ext cx="9927591" cy="4140200"/>
            <a:chOff x="223" y="1683"/>
            <a:chExt cx="6483" cy="2608"/>
          </a:xfrm>
          <a:solidFill>
            <a:schemeClr val="bg1"/>
          </a:solidFill>
        </p:grpSpPr>
        <p:sp>
          <p:nvSpPr>
            <p:cNvPr id="174085" name="文本框 174084"/>
            <p:cNvSpPr txBox="1"/>
            <p:nvPr/>
          </p:nvSpPr>
          <p:spPr>
            <a:xfrm>
              <a:off x="223" y="1683"/>
              <a:ext cx="6483" cy="1628"/>
            </a:xfrm>
            <a:prstGeom prst="rect">
              <a:avLst/>
            </a:prstGeom>
            <a:grpFill/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50000"/>
                </a:lnSpc>
              </a:pPr>
              <a:r>
                <a:rPr lang="zh-CN" altLang="en-US" sz="3600" b="1" strike="noStrike" noProof="0" dirty="0" smtClean="0">
                  <a:ln>
                    <a:noFill/>
                  </a:ln>
                  <a:solidFill>
                    <a:srgbClr val="180DB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尖端产生的这种</a:t>
              </a:r>
              <a:r>
                <a:rPr lang="zh-CN" altLang="en-US" strike="noStrike" noProof="0" dirty="0" smtClean="0">
                  <a:ln>
                    <a:noFill/>
                  </a:ln>
                  <a:solidFill>
                    <a:srgbClr val="180DB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lt"/>
                </a:rPr>
                <a:t>“影响”</a:t>
              </a:r>
              <a:r>
                <a:rPr lang="zh-CN" altLang="en-US" sz="3600" b="1" strike="noStrike" noProof="0" dirty="0" smtClean="0">
                  <a:ln>
                    <a:noFill/>
                  </a:ln>
                  <a:solidFill>
                    <a:srgbClr val="180DB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究竟是什么?</a:t>
              </a:r>
              <a:endParaRPr lang="zh-CN" altLang="en-US" sz="3600" b="1" strike="noStrike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</a:endParaRPr>
            </a:p>
            <a:p>
              <a:pPr algn="l" fontAlgn="base">
                <a:lnSpc>
                  <a:spcPct val="150000"/>
                </a:lnSpc>
              </a:pPr>
              <a:r>
                <a:rPr lang="zh-CN" altLang="en-US" strike="noStrike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ea"/>
                </a:rPr>
                <a:t>这种</a:t>
              </a:r>
              <a:r>
                <a:rPr lang="zh-CN" altLang="en-US" strike="noStrike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lt"/>
                </a:rPr>
                <a:t>“影响”</a:t>
              </a:r>
              <a:r>
                <a:rPr lang="zh-CN" altLang="en-US" sz="3600" b="1" strike="noStrike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</a:rPr>
                <a:t>真的可以传递到尖端下部吗？</a:t>
              </a:r>
              <a:endParaRPr lang="zh-CN" altLang="en-US" sz="3600" b="1" strike="noStrike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</a:endParaRPr>
            </a:p>
            <a:p>
              <a:pPr algn="l" fontAlgn="base">
                <a:lnSpc>
                  <a:spcPct val="150000"/>
                </a:lnSpc>
              </a:pPr>
              <a:r>
                <a:rPr lang="zh-CN" altLang="en-US" strike="noStrike" noProof="0" dirty="0" smtClean="0">
                  <a:ln>
                    <a:noFill/>
                  </a:ln>
                  <a:solidFill>
                    <a:srgbClr val="180DB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ea"/>
                </a:rPr>
                <a:t>这种</a:t>
              </a:r>
              <a:r>
                <a:rPr lang="zh-CN" altLang="en-US" strike="noStrike" noProof="0" dirty="0" smtClean="0">
                  <a:ln>
                    <a:noFill/>
                  </a:ln>
                  <a:solidFill>
                    <a:srgbClr val="180DB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+mn-lt"/>
                </a:rPr>
                <a:t>“影响”为什么能使胚芽鞘弯曲生长呢？</a:t>
              </a:r>
              <a:endParaRPr lang="zh-CN" altLang="en-US" sz="3600" b="1" strike="noStrike" noProof="0" dirty="0" smtClean="0">
                <a:ln>
                  <a:noFill/>
                </a:ln>
                <a:solidFill>
                  <a:srgbClr val="180DB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4088" name="矩形 174087" descr="纸袋"/>
            <p:cNvSpPr/>
            <p:nvPr/>
          </p:nvSpPr>
          <p:spPr>
            <a:xfrm>
              <a:off x="4964" y="3495"/>
              <a:ext cx="771" cy="796"/>
            </a:xfrm>
            <a:prstGeom prst="rect">
              <a:avLst/>
            </a:prstGeom>
            <a:grpFill/>
          </p:spPr>
          <p:txBody>
            <a:bodyPr wrap="none" fromWordArt="1">
              <a:prstTxWarp prst="textCascadeUp">
                <a:avLst>
                  <a:gd name="adj" fmla="val 87661"/>
                </a:avLst>
              </a:prstTxWarp>
              <a:normAutofit/>
              <a:scene3d>
                <a:camera prst="legacyPerspectiveTopLeft">
                  <a:rot lat="0" lon="20520000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</a:sp3d>
            </a:bodyPr>
            <a:lstStyle/>
            <a:p>
              <a:pPr algn="l" fontAlgn="base"/>
              <a:r>
                <a:rPr lang="zh-CN" altLang="en-US" sz="4000" strike="noStrike" noProof="1">
                  <a:blipFill rotWithShape="0">
                    <a:blip r:embed="rId3"/>
                  </a:blipFill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？</a:t>
              </a:r>
              <a:endParaRPr lang="zh-CN" altLang="en-US" sz="4000" strike="noStrike" noProof="1">
                <a:blipFill rotWithShape="0">
                  <a:blip r:embed="rId3"/>
                </a:blip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50" name="图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2" y="4357694"/>
            <a:ext cx="1435105" cy="2016733"/>
          </a:xfrm>
          <a:prstGeom prst="rect">
            <a:avLst/>
          </a:prstGeom>
          <a:noFill/>
        </p:spPr>
      </p:pic>
      <p:grpSp>
        <p:nvGrpSpPr>
          <p:cNvPr id="138241" name="Group 1"/>
          <p:cNvGrpSpPr>
            <a:grpSpLocks/>
          </p:cNvGrpSpPr>
          <p:nvPr/>
        </p:nvGrpSpPr>
        <p:grpSpPr bwMode="auto">
          <a:xfrm>
            <a:off x="4238612" y="4500570"/>
            <a:ext cx="5143536" cy="1857388"/>
            <a:chOff x="3008" y="586"/>
            <a:chExt cx="6944" cy="1570"/>
          </a:xfrm>
        </p:grpSpPr>
        <p:sp>
          <p:nvSpPr>
            <p:cNvPr id="138249" name="Freeform 9"/>
            <p:cNvSpPr>
              <a:spLocks/>
            </p:cNvSpPr>
            <p:nvPr/>
          </p:nvSpPr>
          <p:spPr bwMode="auto">
            <a:xfrm>
              <a:off x="3008" y="586"/>
              <a:ext cx="6944" cy="1570"/>
            </a:xfrm>
            <a:custGeom>
              <a:avLst/>
              <a:gdLst/>
              <a:ahLst/>
              <a:cxnLst>
                <a:cxn ang="0">
                  <a:pos x="6944" y="1570"/>
                </a:cxn>
                <a:cxn ang="0">
                  <a:pos x="0" y="1570"/>
                </a:cxn>
                <a:cxn ang="0">
                  <a:pos x="0" y="0"/>
                </a:cxn>
                <a:cxn ang="0">
                  <a:pos x="6944" y="0"/>
                </a:cxn>
                <a:cxn ang="0">
                  <a:pos x="6944" y="7"/>
                </a:cxn>
                <a:cxn ang="0">
                  <a:pos x="15" y="7"/>
                </a:cxn>
                <a:cxn ang="0">
                  <a:pos x="7" y="15"/>
                </a:cxn>
                <a:cxn ang="0">
                  <a:pos x="15" y="15"/>
                </a:cxn>
                <a:cxn ang="0">
                  <a:pos x="15" y="1555"/>
                </a:cxn>
                <a:cxn ang="0">
                  <a:pos x="7" y="1555"/>
                </a:cxn>
                <a:cxn ang="0">
                  <a:pos x="15" y="1562"/>
                </a:cxn>
                <a:cxn ang="0">
                  <a:pos x="6944" y="1562"/>
                </a:cxn>
                <a:cxn ang="0">
                  <a:pos x="6944" y="1570"/>
                </a:cxn>
              </a:cxnLst>
              <a:rect l="0" t="0" r="r" b="b"/>
              <a:pathLst>
                <a:path w="6944" h="1570">
                  <a:moveTo>
                    <a:pt x="6944" y="1570"/>
                  </a:moveTo>
                  <a:lnTo>
                    <a:pt x="0" y="1570"/>
                  </a:lnTo>
                  <a:lnTo>
                    <a:pt x="0" y="0"/>
                  </a:lnTo>
                  <a:lnTo>
                    <a:pt x="6944" y="0"/>
                  </a:lnTo>
                  <a:lnTo>
                    <a:pt x="6944" y="7"/>
                  </a:lnTo>
                  <a:lnTo>
                    <a:pt x="15" y="7"/>
                  </a:lnTo>
                  <a:lnTo>
                    <a:pt x="7" y="15"/>
                  </a:lnTo>
                  <a:lnTo>
                    <a:pt x="15" y="15"/>
                  </a:lnTo>
                  <a:lnTo>
                    <a:pt x="15" y="1555"/>
                  </a:lnTo>
                  <a:lnTo>
                    <a:pt x="7" y="1555"/>
                  </a:lnTo>
                  <a:lnTo>
                    <a:pt x="15" y="1562"/>
                  </a:lnTo>
                  <a:lnTo>
                    <a:pt x="6944" y="1562"/>
                  </a:lnTo>
                  <a:lnTo>
                    <a:pt x="6944" y="15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48" name="Freeform 8"/>
            <p:cNvSpPr>
              <a:spLocks/>
            </p:cNvSpPr>
            <p:nvPr/>
          </p:nvSpPr>
          <p:spPr bwMode="auto">
            <a:xfrm>
              <a:off x="3008" y="586"/>
              <a:ext cx="6944" cy="1570"/>
            </a:xfrm>
            <a:custGeom>
              <a:avLst/>
              <a:gdLst/>
              <a:ahLst/>
              <a:cxnLst>
                <a:cxn ang="0">
                  <a:pos x="15" y="15"/>
                </a:cxn>
                <a:cxn ang="0">
                  <a:pos x="7" y="15"/>
                </a:cxn>
                <a:cxn ang="0">
                  <a:pos x="15" y="7"/>
                </a:cxn>
                <a:cxn ang="0">
                  <a:pos x="15" y="15"/>
                </a:cxn>
              </a:cxnLst>
              <a:rect l="0" t="0" r="r" b="b"/>
              <a:pathLst>
                <a:path w="6944" h="1570">
                  <a:moveTo>
                    <a:pt x="15" y="15"/>
                  </a:moveTo>
                  <a:lnTo>
                    <a:pt x="7" y="15"/>
                  </a:lnTo>
                  <a:lnTo>
                    <a:pt x="15" y="7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47" name="Freeform 7"/>
            <p:cNvSpPr>
              <a:spLocks/>
            </p:cNvSpPr>
            <p:nvPr/>
          </p:nvSpPr>
          <p:spPr bwMode="auto">
            <a:xfrm>
              <a:off x="3008" y="586"/>
              <a:ext cx="6944" cy="1570"/>
            </a:xfrm>
            <a:custGeom>
              <a:avLst/>
              <a:gdLst/>
              <a:ahLst/>
              <a:cxnLst>
                <a:cxn ang="0">
                  <a:pos x="6929" y="15"/>
                </a:cxn>
                <a:cxn ang="0">
                  <a:pos x="15" y="15"/>
                </a:cxn>
                <a:cxn ang="0">
                  <a:pos x="15" y="7"/>
                </a:cxn>
                <a:cxn ang="0">
                  <a:pos x="6929" y="7"/>
                </a:cxn>
                <a:cxn ang="0">
                  <a:pos x="6929" y="15"/>
                </a:cxn>
              </a:cxnLst>
              <a:rect l="0" t="0" r="r" b="b"/>
              <a:pathLst>
                <a:path w="6944" h="1570">
                  <a:moveTo>
                    <a:pt x="6929" y="15"/>
                  </a:moveTo>
                  <a:lnTo>
                    <a:pt x="15" y="15"/>
                  </a:lnTo>
                  <a:lnTo>
                    <a:pt x="15" y="7"/>
                  </a:lnTo>
                  <a:lnTo>
                    <a:pt x="6929" y="7"/>
                  </a:lnTo>
                  <a:lnTo>
                    <a:pt x="692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46" name="Freeform 6"/>
            <p:cNvSpPr>
              <a:spLocks/>
            </p:cNvSpPr>
            <p:nvPr/>
          </p:nvSpPr>
          <p:spPr bwMode="auto">
            <a:xfrm>
              <a:off x="3008" y="586"/>
              <a:ext cx="6944" cy="1570"/>
            </a:xfrm>
            <a:custGeom>
              <a:avLst/>
              <a:gdLst/>
              <a:ahLst/>
              <a:cxnLst>
                <a:cxn ang="0">
                  <a:pos x="6929" y="1562"/>
                </a:cxn>
                <a:cxn ang="0">
                  <a:pos x="6929" y="7"/>
                </a:cxn>
                <a:cxn ang="0">
                  <a:pos x="6936" y="15"/>
                </a:cxn>
                <a:cxn ang="0">
                  <a:pos x="6944" y="15"/>
                </a:cxn>
                <a:cxn ang="0">
                  <a:pos x="6944" y="1555"/>
                </a:cxn>
                <a:cxn ang="0">
                  <a:pos x="6936" y="1555"/>
                </a:cxn>
                <a:cxn ang="0">
                  <a:pos x="6929" y="1562"/>
                </a:cxn>
              </a:cxnLst>
              <a:rect l="0" t="0" r="r" b="b"/>
              <a:pathLst>
                <a:path w="6944" h="1570">
                  <a:moveTo>
                    <a:pt x="6929" y="1562"/>
                  </a:moveTo>
                  <a:lnTo>
                    <a:pt x="6929" y="7"/>
                  </a:lnTo>
                  <a:lnTo>
                    <a:pt x="6936" y="15"/>
                  </a:lnTo>
                  <a:lnTo>
                    <a:pt x="6944" y="15"/>
                  </a:lnTo>
                  <a:lnTo>
                    <a:pt x="6944" y="1555"/>
                  </a:lnTo>
                  <a:lnTo>
                    <a:pt x="6936" y="1555"/>
                  </a:lnTo>
                  <a:lnTo>
                    <a:pt x="6929" y="15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45" name="Freeform 5"/>
            <p:cNvSpPr>
              <a:spLocks/>
            </p:cNvSpPr>
            <p:nvPr/>
          </p:nvSpPr>
          <p:spPr bwMode="auto">
            <a:xfrm>
              <a:off x="3008" y="586"/>
              <a:ext cx="6944" cy="1570"/>
            </a:xfrm>
            <a:custGeom>
              <a:avLst/>
              <a:gdLst/>
              <a:ahLst/>
              <a:cxnLst>
                <a:cxn ang="0">
                  <a:pos x="6944" y="15"/>
                </a:cxn>
                <a:cxn ang="0">
                  <a:pos x="6936" y="15"/>
                </a:cxn>
                <a:cxn ang="0">
                  <a:pos x="6929" y="7"/>
                </a:cxn>
                <a:cxn ang="0">
                  <a:pos x="6944" y="7"/>
                </a:cxn>
                <a:cxn ang="0">
                  <a:pos x="6944" y="15"/>
                </a:cxn>
              </a:cxnLst>
              <a:rect l="0" t="0" r="r" b="b"/>
              <a:pathLst>
                <a:path w="6944" h="1570">
                  <a:moveTo>
                    <a:pt x="6944" y="15"/>
                  </a:moveTo>
                  <a:lnTo>
                    <a:pt x="6936" y="15"/>
                  </a:lnTo>
                  <a:lnTo>
                    <a:pt x="6929" y="7"/>
                  </a:lnTo>
                  <a:lnTo>
                    <a:pt x="6944" y="7"/>
                  </a:lnTo>
                  <a:lnTo>
                    <a:pt x="694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44" name="Freeform 4"/>
            <p:cNvSpPr>
              <a:spLocks/>
            </p:cNvSpPr>
            <p:nvPr/>
          </p:nvSpPr>
          <p:spPr bwMode="auto">
            <a:xfrm>
              <a:off x="3008" y="586"/>
              <a:ext cx="6944" cy="1570"/>
            </a:xfrm>
            <a:custGeom>
              <a:avLst/>
              <a:gdLst/>
              <a:ahLst/>
              <a:cxnLst>
                <a:cxn ang="0">
                  <a:pos x="15" y="1562"/>
                </a:cxn>
                <a:cxn ang="0">
                  <a:pos x="7" y="1555"/>
                </a:cxn>
                <a:cxn ang="0">
                  <a:pos x="15" y="1555"/>
                </a:cxn>
                <a:cxn ang="0">
                  <a:pos x="15" y="1562"/>
                </a:cxn>
              </a:cxnLst>
              <a:rect l="0" t="0" r="r" b="b"/>
              <a:pathLst>
                <a:path w="6944" h="1570">
                  <a:moveTo>
                    <a:pt x="15" y="1562"/>
                  </a:moveTo>
                  <a:lnTo>
                    <a:pt x="7" y="1555"/>
                  </a:lnTo>
                  <a:lnTo>
                    <a:pt x="15" y="1555"/>
                  </a:lnTo>
                  <a:lnTo>
                    <a:pt x="15" y="15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43" name="Freeform 3"/>
            <p:cNvSpPr>
              <a:spLocks/>
            </p:cNvSpPr>
            <p:nvPr/>
          </p:nvSpPr>
          <p:spPr bwMode="auto">
            <a:xfrm>
              <a:off x="3008" y="586"/>
              <a:ext cx="6944" cy="1570"/>
            </a:xfrm>
            <a:custGeom>
              <a:avLst/>
              <a:gdLst/>
              <a:ahLst/>
              <a:cxnLst>
                <a:cxn ang="0">
                  <a:pos x="6929" y="1562"/>
                </a:cxn>
                <a:cxn ang="0">
                  <a:pos x="15" y="1562"/>
                </a:cxn>
                <a:cxn ang="0">
                  <a:pos x="15" y="1555"/>
                </a:cxn>
                <a:cxn ang="0">
                  <a:pos x="6929" y="1555"/>
                </a:cxn>
                <a:cxn ang="0">
                  <a:pos x="6929" y="1562"/>
                </a:cxn>
              </a:cxnLst>
              <a:rect l="0" t="0" r="r" b="b"/>
              <a:pathLst>
                <a:path w="6944" h="1570">
                  <a:moveTo>
                    <a:pt x="6929" y="1562"/>
                  </a:moveTo>
                  <a:lnTo>
                    <a:pt x="15" y="1562"/>
                  </a:lnTo>
                  <a:lnTo>
                    <a:pt x="15" y="1555"/>
                  </a:lnTo>
                  <a:lnTo>
                    <a:pt x="6929" y="1555"/>
                  </a:lnTo>
                  <a:lnTo>
                    <a:pt x="6929" y="15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42" name="Freeform 2"/>
            <p:cNvSpPr>
              <a:spLocks/>
            </p:cNvSpPr>
            <p:nvPr/>
          </p:nvSpPr>
          <p:spPr bwMode="auto">
            <a:xfrm>
              <a:off x="3008" y="586"/>
              <a:ext cx="6944" cy="1570"/>
            </a:xfrm>
            <a:custGeom>
              <a:avLst/>
              <a:gdLst/>
              <a:ahLst/>
              <a:cxnLst>
                <a:cxn ang="0">
                  <a:pos x="6944" y="1562"/>
                </a:cxn>
                <a:cxn ang="0">
                  <a:pos x="6929" y="1562"/>
                </a:cxn>
                <a:cxn ang="0">
                  <a:pos x="6936" y="1555"/>
                </a:cxn>
                <a:cxn ang="0">
                  <a:pos x="6944" y="1555"/>
                </a:cxn>
                <a:cxn ang="0">
                  <a:pos x="6944" y="1562"/>
                </a:cxn>
              </a:cxnLst>
              <a:rect l="0" t="0" r="r" b="b"/>
              <a:pathLst>
                <a:path w="6944" h="1570">
                  <a:moveTo>
                    <a:pt x="6944" y="1562"/>
                  </a:moveTo>
                  <a:lnTo>
                    <a:pt x="6929" y="1562"/>
                  </a:lnTo>
                  <a:lnTo>
                    <a:pt x="6936" y="1555"/>
                  </a:lnTo>
                  <a:lnTo>
                    <a:pt x="6944" y="1555"/>
                  </a:lnTo>
                  <a:lnTo>
                    <a:pt x="6944" y="15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595274" y="1214422"/>
            <a:ext cx="106442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sz="2800" b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实验材料：</a:t>
            </a:r>
            <a:endParaRPr lang="en-US" altLang="zh-CN" sz="2800" b="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lvl="0"/>
            <a:r>
              <a:rPr lang="zh-CN" altLang="en-US" sz="2800" b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长势相同的胚芽鞘若干、单侧光源、刀片、云母片（物质不能透过）、琼脂片（一般物质可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透过）等。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lvl="0"/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 实验设计：在下面方框中用图形加文字的形式展示实验设计。</a:t>
            </a:r>
            <a:endParaRPr lang="en-US" altLang="zh-CN" sz="2800" b="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lvl="0"/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结果预测：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lvl="0"/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活动交流：每个学习小组派代表展示本小组的实验</a:t>
            </a:r>
          </a:p>
          <a:p>
            <a:pPr marL="0" marR="0" lvl="0" indent="1058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设计，并对实验结果作出预测 </a:t>
            </a:r>
          </a:p>
        </p:txBody>
      </p:sp>
      <p:sp>
        <p:nvSpPr>
          <p:cNvPr id="14" name="矩形 13"/>
          <p:cNvSpPr/>
          <p:nvPr/>
        </p:nvSpPr>
        <p:spPr>
          <a:xfrm>
            <a:off x="881026" y="214290"/>
            <a:ext cx="10072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证明：胚芽鞘尖端产生的“影响”是种化学物质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56220" y="87630"/>
            <a:ext cx="3312803" cy="1074420"/>
            <a:chOff x="658" y="251"/>
            <a:chExt cx="4951" cy="1474"/>
          </a:xfrm>
        </p:grpSpPr>
        <p:sp>
          <p:nvSpPr>
            <p:cNvPr id="12" name="剪去对角的矩形 11"/>
            <p:cNvSpPr/>
            <p:nvPr/>
          </p:nvSpPr>
          <p:spPr>
            <a:xfrm>
              <a:off x="1447" y="599"/>
              <a:ext cx="4163" cy="900"/>
            </a:xfrm>
            <a:prstGeom prst="snip2DiagRect">
              <a:avLst/>
            </a:prstGeom>
            <a:blipFill>
              <a:blip r:embed="rId3" cstate="print"/>
              <a:tile tx="0" ty="0" sx="100000" sy="100000" flip="none" algn="tl"/>
            </a:blipFill>
            <a:ln w="0"/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571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詹森实验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658" y="251"/>
              <a:ext cx="1474" cy="147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1460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实验探究</a:t>
              </a:r>
            </a:p>
          </p:txBody>
        </p:sp>
      </p:grpSp>
      <p:grpSp>
        <p:nvGrpSpPr>
          <p:cNvPr id="53250" name="组合 18"/>
          <p:cNvGrpSpPr/>
          <p:nvPr/>
        </p:nvGrpSpPr>
        <p:grpSpPr>
          <a:xfrm>
            <a:off x="6956425" y="1517650"/>
            <a:ext cx="4725988" cy="2860675"/>
            <a:chOff x="10164" y="2277"/>
            <a:chExt cx="7442" cy="4506"/>
          </a:xfrm>
        </p:grpSpPr>
        <p:sp>
          <p:nvSpPr>
            <p:cNvPr id="53251" name="矩形 20"/>
            <p:cNvSpPr/>
            <p:nvPr/>
          </p:nvSpPr>
          <p:spPr>
            <a:xfrm>
              <a:off x="10164" y="2277"/>
              <a:ext cx="7443" cy="4506"/>
            </a:xfrm>
            <a:prstGeom prst="rect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pic>
          <p:nvPicPr>
            <p:cNvPr id="53252" name="Picture 3" descr="F:\临时工作\生长素的发现\新建文件夹\詹森实验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7" y="2546"/>
              <a:ext cx="2249" cy="42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3253" name="Picture 4" descr="F:\临时工作\生长素的发现\新建文件夹\詹森实验-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77" y="2366"/>
              <a:ext cx="2346" cy="43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右箭头 15"/>
            <p:cNvSpPr/>
            <p:nvPr/>
          </p:nvSpPr>
          <p:spPr>
            <a:xfrm>
              <a:off x="12982" y="4600"/>
              <a:ext cx="1290" cy="563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3255" name="组合 17"/>
          <p:cNvGrpSpPr/>
          <p:nvPr/>
        </p:nvGrpSpPr>
        <p:grpSpPr>
          <a:xfrm>
            <a:off x="669925" y="1517650"/>
            <a:ext cx="4111625" cy="2860675"/>
            <a:chOff x="1168" y="2358"/>
            <a:chExt cx="6476" cy="4506"/>
          </a:xfrm>
        </p:grpSpPr>
        <p:sp>
          <p:nvSpPr>
            <p:cNvPr id="53256" name="矩形 18"/>
            <p:cNvSpPr/>
            <p:nvPr/>
          </p:nvSpPr>
          <p:spPr>
            <a:xfrm>
              <a:off x="1168" y="2358"/>
              <a:ext cx="6476" cy="4506"/>
            </a:xfrm>
            <a:prstGeom prst="rect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grpSp>
          <p:nvGrpSpPr>
            <p:cNvPr id="53257" name="组合 4"/>
            <p:cNvGrpSpPr/>
            <p:nvPr/>
          </p:nvGrpSpPr>
          <p:grpSpPr>
            <a:xfrm>
              <a:off x="1347" y="2996"/>
              <a:ext cx="2373" cy="3868"/>
              <a:chOff x="2077" y="3341"/>
              <a:chExt cx="2372" cy="3867"/>
            </a:xfrm>
          </p:grpSpPr>
          <p:pic>
            <p:nvPicPr>
              <p:cNvPr id="53258" name="Picture 3" descr="F:\临时工作\生长素的发现\新建文件夹\詹森实验.png"/>
              <p:cNvPicPr>
                <a:picLocks noChangeAspect="1"/>
              </p:cNvPicPr>
              <p:nvPr/>
            </p:nvPicPr>
            <p:blipFill>
              <a:blip r:embed="rId4" cstate="print"/>
              <a:srcRect t="47321" r="66479"/>
              <a:stretch>
                <a:fillRect/>
              </a:stretch>
            </p:blipFill>
            <p:spPr>
              <a:xfrm>
                <a:off x="2077" y="4761"/>
                <a:ext cx="833" cy="244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3259" name="Picture 3" descr="F:\临时工作\生长素的发现\新建文件夹\詹森实验.png"/>
              <p:cNvPicPr>
                <a:picLocks noChangeAspect="1"/>
              </p:cNvPicPr>
              <p:nvPr/>
            </p:nvPicPr>
            <p:blipFill>
              <a:blip r:embed="rId4" cstate="print"/>
              <a:srcRect l="10905" b="72057"/>
              <a:stretch>
                <a:fillRect/>
              </a:stretch>
            </p:blipFill>
            <p:spPr>
              <a:xfrm>
                <a:off x="2235" y="3341"/>
                <a:ext cx="2214" cy="129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7" name="右箭头 6"/>
            <p:cNvSpPr/>
            <p:nvPr/>
          </p:nvSpPr>
          <p:spPr>
            <a:xfrm>
              <a:off x="3052" y="4826"/>
              <a:ext cx="1288" cy="563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3261" name="组合 8"/>
            <p:cNvGrpSpPr/>
            <p:nvPr/>
          </p:nvGrpSpPr>
          <p:grpSpPr>
            <a:xfrm>
              <a:off x="5005" y="3111"/>
              <a:ext cx="2260" cy="3753"/>
              <a:chOff x="2077" y="3454"/>
              <a:chExt cx="2259" cy="3754"/>
            </a:xfrm>
          </p:grpSpPr>
          <p:pic>
            <p:nvPicPr>
              <p:cNvPr id="53262" name="Picture 3" descr="F:\临时工作\生长素的发现\新建文件夹\詹森实验.png"/>
              <p:cNvPicPr>
                <a:picLocks noChangeAspect="1"/>
              </p:cNvPicPr>
              <p:nvPr/>
            </p:nvPicPr>
            <p:blipFill>
              <a:blip r:embed="rId4" cstate="print"/>
              <a:srcRect t="47321" r="66479"/>
              <a:stretch>
                <a:fillRect/>
              </a:stretch>
            </p:blipFill>
            <p:spPr>
              <a:xfrm>
                <a:off x="2077" y="4761"/>
                <a:ext cx="833" cy="244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3263" name="Picture 3" descr="F:\临时工作\生长素的发现\新建文件夹\詹森实验.png"/>
              <p:cNvPicPr>
                <a:picLocks noChangeAspect="1"/>
              </p:cNvPicPr>
              <p:nvPr/>
            </p:nvPicPr>
            <p:blipFill>
              <a:blip r:embed="rId4" cstate="print"/>
              <a:srcRect l="10303" b="72057"/>
              <a:stretch>
                <a:fillRect/>
              </a:stretch>
            </p:blipFill>
            <p:spPr>
              <a:xfrm>
                <a:off x="2107" y="3454"/>
                <a:ext cx="2229" cy="129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2" name="组合 21"/>
          <p:cNvGrpSpPr/>
          <p:nvPr/>
        </p:nvGrpSpPr>
        <p:grpSpPr>
          <a:xfrm>
            <a:off x="5030788" y="1536700"/>
            <a:ext cx="1674812" cy="2860675"/>
            <a:chOff x="7923" y="2479"/>
            <a:chExt cx="2638" cy="4506"/>
          </a:xfrm>
        </p:grpSpPr>
        <p:pic>
          <p:nvPicPr>
            <p:cNvPr id="53265" name="Picture 3" descr="F:\临时工作\生长素的发现\新建文件夹\詹森实验.png"/>
            <p:cNvPicPr>
              <a:picLocks noChangeAspect="1"/>
            </p:cNvPicPr>
            <p:nvPr/>
          </p:nvPicPr>
          <p:blipFill>
            <a:blip r:embed="rId4" cstate="print"/>
            <a:srcRect t="40952"/>
            <a:stretch>
              <a:fillRect/>
            </a:stretch>
          </p:blipFill>
          <p:spPr>
            <a:xfrm>
              <a:off x="8118" y="4326"/>
              <a:ext cx="2249" cy="24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3266" name="Picture 3" descr="F:\临时工作\生长素的发现\新建文件夹\詹森实验.png"/>
            <p:cNvPicPr>
              <a:picLocks noChangeAspect="1"/>
            </p:cNvPicPr>
            <p:nvPr/>
          </p:nvPicPr>
          <p:blipFill>
            <a:blip r:embed="rId4" cstate="print"/>
            <a:srcRect b="75150"/>
            <a:stretch>
              <a:fillRect/>
            </a:stretch>
          </p:blipFill>
          <p:spPr>
            <a:xfrm>
              <a:off x="8005" y="3066"/>
              <a:ext cx="2249" cy="10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267" name="矩形 18"/>
            <p:cNvSpPr/>
            <p:nvPr/>
          </p:nvSpPr>
          <p:spPr>
            <a:xfrm>
              <a:off x="7923" y="2479"/>
              <a:ext cx="2639" cy="4506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>
                <a:buSzTx/>
              </a:pPr>
              <a:endParaRPr lang="en-US" altLang="zh-CN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53268" name="Text Box 69"/>
          <p:cNvSpPr txBox="1"/>
          <p:nvPr/>
        </p:nvSpPr>
        <p:spPr>
          <a:xfrm>
            <a:off x="738150" y="4857760"/>
            <a:ext cx="1676400" cy="644525"/>
          </a:xfrm>
          <a:prstGeom prst="rect">
            <a:avLst/>
          </a:prstGeom>
          <a:noFill/>
          <a:ln w="50800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solidFill>
                  <a:srgbClr val="180DB3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结论</a:t>
            </a:r>
            <a:r>
              <a:rPr lang="en-US" altLang="zh-CN" dirty="0">
                <a:solidFill>
                  <a:srgbClr val="180DB3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:</a:t>
            </a:r>
          </a:p>
        </p:txBody>
      </p:sp>
      <p:sp>
        <p:nvSpPr>
          <p:cNvPr id="13316" name="文本框 13315">
            <a:hlinkClick r:id="rId6" action="ppaction://hlinksldjump"/>
          </p:cNvPr>
          <p:cNvSpPr txBox="1"/>
          <p:nvPr/>
        </p:nvSpPr>
        <p:spPr>
          <a:xfrm>
            <a:off x="2095472" y="4826675"/>
            <a:ext cx="9759950" cy="1930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胚芽鞘尖端产生的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影响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可以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透过琼脂片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传递</a:t>
            </a:r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给下部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初步证明了胚芽鞘尖端产生的“影响”可能是一种化学物质。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/>
          <p:nvPr/>
        </p:nvSpPr>
        <p:spPr>
          <a:xfrm>
            <a:off x="1728788" y="981075"/>
            <a:ext cx="89820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由</a:t>
            </a:r>
            <a:r>
              <a:rPr lang="zh-CN" altLang="en-US" sz="2800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詹森的</a:t>
            </a:r>
            <a:r>
              <a:rPr lang="zh-CN" altLang="en-US" sz="28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实验，得出什么结论？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3876675" y="5611813"/>
            <a:ext cx="3749675" cy="522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如何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“进一步”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证明？</a:t>
            </a:r>
          </a:p>
        </p:txBody>
      </p:sp>
      <p:sp>
        <p:nvSpPr>
          <p:cNvPr id="212999" name="Line 7"/>
          <p:cNvSpPr/>
          <p:nvPr/>
        </p:nvSpPr>
        <p:spPr>
          <a:xfrm flipH="1">
            <a:off x="5749925" y="4270375"/>
            <a:ext cx="3175" cy="989013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6326" name="Line 10"/>
          <p:cNvSpPr/>
          <p:nvPr/>
        </p:nvSpPr>
        <p:spPr>
          <a:xfrm>
            <a:off x="5737225" y="1557338"/>
            <a:ext cx="0" cy="808901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9943" name="文本框 1"/>
          <p:cNvSpPr txBox="1"/>
          <p:nvPr/>
        </p:nvSpPr>
        <p:spPr>
          <a:xfrm>
            <a:off x="501650" y="274628"/>
            <a:ext cx="1509713" cy="70644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思考：</a:t>
            </a:r>
            <a:endParaRPr lang="zh-CN" altLang="en-US" sz="4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95406" y="2714620"/>
            <a:ext cx="99298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胚芽鞘尖端产生的“影响”透过琼脂片传递给下方。</a:t>
            </a:r>
            <a:endParaRPr lang="en-US" altLang="zh-CN" sz="2800" dirty="0" smtClean="0"/>
          </a:p>
          <a:p>
            <a:r>
              <a:rPr lang="zh-CN" altLang="en-US" sz="2800" dirty="0" smtClean="0"/>
              <a:t>                  为什么会使下方生长不均匀</a:t>
            </a:r>
            <a:r>
              <a:rPr lang="en-US" sz="2800" dirty="0" smtClean="0"/>
              <a:t>?</a:t>
            </a:r>
            <a:endParaRPr lang="zh-CN" altLang="en-US" sz="28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2809852" y="3143248"/>
            <a:ext cx="5214974" cy="1857388"/>
            <a:chOff x="3095" y="366"/>
            <a:chExt cx="6944" cy="1570"/>
          </a:xfrm>
        </p:grpSpPr>
        <p:sp>
          <p:nvSpPr>
            <p:cNvPr id="139274" name="Freeform 10"/>
            <p:cNvSpPr>
              <a:spLocks/>
            </p:cNvSpPr>
            <p:nvPr/>
          </p:nvSpPr>
          <p:spPr bwMode="auto">
            <a:xfrm>
              <a:off x="3095" y="366"/>
              <a:ext cx="6944" cy="1570"/>
            </a:xfrm>
            <a:custGeom>
              <a:avLst/>
              <a:gdLst/>
              <a:ahLst/>
              <a:cxnLst>
                <a:cxn ang="0">
                  <a:pos x="6944" y="1570"/>
                </a:cxn>
                <a:cxn ang="0">
                  <a:pos x="0" y="1570"/>
                </a:cxn>
                <a:cxn ang="0">
                  <a:pos x="0" y="0"/>
                </a:cxn>
                <a:cxn ang="0">
                  <a:pos x="6944" y="0"/>
                </a:cxn>
                <a:cxn ang="0">
                  <a:pos x="6944" y="7"/>
                </a:cxn>
                <a:cxn ang="0">
                  <a:pos x="15" y="7"/>
                </a:cxn>
                <a:cxn ang="0">
                  <a:pos x="8" y="15"/>
                </a:cxn>
                <a:cxn ang="0">
                  <a:pos x="15" y="15"/>
                </a:cxn>
                <a:cxn ang="0">
                  <a:pos x="15" y="1555"/>
                </a:cxn>
                <a:cxn ang="0">
                  <a:pos x="8" y="1555"/>
                </a:cxn>
                <a:cxn ang="0">
                  <a:pos x="15" y="1562"/>
                </a:cxn>
                <a:cxn ang="0">
                  <a:pos x="6944" y="1562"/>
                </a:cxn>
                <a:cxn ang="0">
                  <a:pos x="6944" y="1570"/>
                </a:cxn>
              </a:cxnLst>
              <a:rect l="0" t="0" r="r" b="b"/>
              <a:pathLst>
                <a:path w="6944" h="1570">
                  <a:moveTo>
                    <a:pt x="6944" y="1570"/>
                  </a:moveTo>
                  <a:lnTo>
                    <a:pt x="0" y="1570"/>
                  </a:lnTo>
                  <a:lnTo>
                    <a:pt x="0" y="0"/>
                  </a:lnTo>
                  <a:lnTo>
                    <a:pt x="6944" y="0"/>
                  </a:lnTo>
                  <a:lnTo>
                    <a:pt x="6944" y="7"/>
                  </a:lnTo>
                  <a:lnTo>
                    <a:pt x="15" y="7"/>
                  </a:lnTo>
                  <a:lnTo>
                    <a:pt x="8" y="15"/>
                  </a:lnTo>
                  <a:lnTo>
                    <a:pt x="15" y="15"/>
                  </a:lnTo>
                  <a:lnTo>
                    <a:pt x="15" y="1555"/>
                  </a:lnTo>
                  <a:lnTo>
                    <a:pt x="8" y="1555"/>
                  </a:lnTo>
                  <a:lnTo>
                    <a:pt x="15" y="1562"/>
                  </a:lnTo>
                  <a:lnTo>
                    <a:pt x="6944" y="1562"/>
                  </a:lnTo>
                  <a:lnTo>
                    <a:pt x="6944" y="15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73" name="Freeform 9"/>
            <p:cNvSpPr>
              <a:spLocks/>
            </p:cNvSpPr>
            <p:nvPr/>
          </p:nvSpPr>
          <p:spPr bwMode="auto">
            <a:xfrm>
              <a:off x="3095" y="366"/>
              <a:ext cx="6944" cy="1570"/>
            </a:xfrm>
            <a:custGeom>
              <a:avLst/>
              <a:gdLst/>
              <a:ahLst/>
              <a:cxnLst>
                <a:cxn ang="0">
                  <a:pos x="15" y="15"/>
                </a:cxn>
                <a:cxn ang="0">
                  <a:pos x="8" y="15"/>
                </a:cxn>
                <a:cxn ang="0">
                  <a:pos x="15" y="7"/>
                </a:cxn>
                <a:cxn ang="0">
                  <a:pos x="15" y="15"/>
                </a:cxn>
              </a:cxnLst>
              <a:rect l="0" t="0" r="r" b="b"/>
              <a:pathLst>
                <a:path w="6944" h="1570">
                  <a:moveTo>
                    <a:pt x="15" y="15"/>
                  </a:moveTo>
                  <a:lnTo>
                    <a:pt x="8" y="15"/>
                  </a:lnTo>
                  <a:lnTo>
                    <a:pt x="15" y="7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72" name="Freeform 8"/>
            <p:cNvSpPr>
              <a:spLocks/>
            </p:cNvSpPr>
            <p:nvPr/>
          </p:nvSpPr>
          <p:spPr bwMode="auto">
            <a:xfrm>
              <a:off x="3095" y="366"/>
              <a:ext cx="6944" cy="1570"/>
            </a:xfrm>
            <a:custGeom>
              <a:avLst/>
              <a:gdLst/>
              <a:ahLst/>
              <a:cxnLst>
                <a:cxn ang="0">
                  <a:pos x="6929" y="15"/>
                </a:cxn>
                <a:cxn ang="0">
                  <a:pos x="15" y="15"/>
                </a:cxn>
                <a:cxn ang="0">
                  <a:pos x="15" y="7"/>
                </a:cxn>
                <a:cxn ang="0">
                  <a:pos x="6929" y="7"/>
                </a:cxn>
                <a:cxn ang="0">
                  <a:pos x="6929" y="15"/>
                </a:cxn>
              </a:cxnLst>
              <a:rect l="0" t="0" r="r" b="b"/>
              <a:pathLst>
                <a:path w="6944" h="1570">
                  <a:moveTo>
                    <a:pt x="6929" y="15"/>
                  </a:moveTo>
                  <a:lnTo>
                    <a:pt x="15" y="15"/>
                  </a:lnTo>
                  <a:lnTo>
                    <a:pt x="15" y="7"/>
                  </a:lnTo>
                  <a:lnTo>
                    <a:pt x="6929" y="7"/>
                  </a:lnTo>
                  <a:lnTo>
                    <a:pt x="692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71" name="Freeform 7"/>
            <p:cNvSpPr>
              <a:spLocks/>
            </p:cNvSpPr>
            <p:nvPr/>
          </p:nvSpPr>
          <p:spPr bwMode="auto">
            <a:xfrm>
              <a:off x="3095" y="366"/>
              <a:ext cx="6944" cy="1570"/>
            </a:xfrm>
            <a:custGeom>
              <a:avLst/>
              <a:gdLst/>
              <a:ahLst/>
              <a:cxnLst>
                <a:cxn ang="0">
                  <a:pos x="6929" y="1562"/>
                </a:cxn>
                <a:cxn ang="0">
                  <a:pos x="6929" y="7"/>
                </a:cxn>
                <a:cxn ang="0">
                  <a:pos x="6937" y="15"/>
                </a:cxn>
                <a:cxn ang="0">
                  <a:pos x="6944" y="15"/>
                </a:cxn>
                <a:cxn ang="0">
                  <a:pos x="6944" y="1555"/>
                </a:cxn>
                <a:cxn ang="0">
                  <a:pos x="6937" y="1555"/>
                </a:cxn>
                <a:cxn ang="0">
                  <a:pos x="6929" y="1562"/>
                </a:cxn>
              </a:cxnLst>
              <a:rect l="0" t="0" r="r" b="b"/>
              <a:pathLst>
                <a:path w="6944" h="1570">
                  <a:moveTo>
                    <a:pt x="6929" y="1562"/>
                  </a:moveTo>
                  <a:lnTo>
                    <a:pt x="6929" y="7"/>
                  </a:lnTo>
                  <a:lnTo>
                    <a:pt x="6937" y="15"/>
                  </a:lnTo>
                  <a:lnTo>
                    <a:pt x="6944" y="15"/>
                  </a:lnTo>
                  <a:lnTo>
                    <a:pt x="6944" y="1555"/>
                  </a:lnTo>
                  <a:lnTo>
                    <a:pt x="6937" y="1555"/>
                  </a:lnTo>
                  <a:lnTo>
                    <a:pt x="6929" y="15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70" name="Freeform 6"/>
            <p:cNvSpPr>
              <a:spLocks/>
            </p:cNvSpPr>
            <p:nvPr/>
          </p:nvSpPr>
          <p:spPr bwMode="auto">
            <a:xfrm>
              <a:off x="3095" y="366"/>
              <a:ext cx="6944" cy="1570"/>
            </a:xfrm>
            <a:custGeom>
              <a:avLst/>
              <a:gdLst/>
              <a:ahLst/>
              <a:cxnLst>
                <a:cxn ang="0">
                  <a:pos x="6944" y="15"/>
                </a:cxn>
                <a:cxn ang="0">
                  <a:pos x="6937" y="15"/>
                </a:cxn>
                <a:cxn ang="0">
                  <a:pos x="6929" y="7"/>
                </a:cxn>
                <a:cxn ang="0">
                  <a:pos x="6944" y="7"/>
                </a:cxn>
                <a:cxn ang="0">
                  <a:pos x="6944" y="15"/>
                </a:cxn>
              </a:cxnLst>
              <a:rect l="0" t="0" r="r" b="b"/>
              <a:pathLst>
                <a:path w="6944" h="1570">
                  <a:moveTo>
                    <a:pt x="6944" y="15"/>
                  </a:moveTo>
                  <a:lnTo>
                    <a:pt x="6937" y="15"/>
                  </a:lnTo>
                  <a:lnTo>
                    <a:pt x="6929" y="7"/>
                  </a:lnTo>
                  <a:lnTo>
                    <a:pt x="6944" y="7"/>
                  </a:lnTo>
                  <a:lnTo>
                    <a:pt x="694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69" name="Freeform 5"/>
            <p:cNvSpPr>
              <a:spLocks/>
            </p:cNvSpPr>
            <p:nvPr/>
          </p:nvSpPr>
          <p:spPr bwMode="auto">
            <a:xfrm>
              <a:off x="3095" y="366"/>
              <a:ext cx="6944" cy="1570"/>
            </a:xfrm>
            <a:custGeom>
              <a:avLst/>
              <a:gdLst/>
              <a:ahLst/>
              <a:cxnLst>
                <a:cxn ang="0">
                  <a:pos x="15" y="1562"/>
                </a:cxn>
                <a:cxn ang="0">
                  <a:pos x="8" y="1555"/>
                </a:cxn>
                <a:cxn ang="0">
                  <a:pos x="15" y="1555"/>
                </a:cxn>
                <a:cxn ang="0">
                  <a:pos x="15" y="1562"/>
                </a:cxn>
              </a:cxnLst>
              <a:rect l="0" t="0" r="r" b="b"/>
              <a:pathLst>
                <a:path w="6944" h="1570">
                  <a:moveTo>
                    <a:pt x="15" y="1562"/>
                  </a:moveTo>
                  <a:lnTo>
                    <a:pt x="8" y="1555"/>
                  </a:lnTo>
                  <a:lnTo>
                    <a:pt x="15" y="1555"/>
                  </a:lnTo>
                  <a:lnTo>
                    <a:pt x="15" y="15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68" name="Freeform 4"/>
            <p:cNvSpPr>
              <a:spLocks/>
            </p:cNvSpPr>
            <p:nvPr/>
          </p:nvSpPr>
          <p:spPr bwMode="auto">
            <a:xfrm>
              <a:off x="3095" y="366"/>
              <a:ext cx="6944" cy="1570"/>
            </a:xfrm>
            <a:custGeom>
              <a:avLst/>
              <a:gdLst/>
              <a:ahLst/>
              <a:cxnLst>
                <a:cxn ang="0">
                  <a:pos x="6929" y="1562"/>
                </a:cxn>
                <a:cxn ang="0">
                  <a:pos x="15" y="1562"/>
                </a:cxn>
                <a:cxn ang="0">
                  <a:pos x="15" y="1555"/>
                </a:cxn>
                <a:cxn ang="0">
                  <a:pos x="6929" y="1555"/>
                </a:cxn>
                <a:cxn ang="0">
                  <a:pos x="6929" y="1562"/>
                </a:cxn>
              </a:cxnLst>
              <a:rect l="0" t="0" r="r" b="b"/>
              <a:pathLst>
                <a:path w="6944" h="1570">
                  <a:moveTo>
                    <a:pt x="6929" y="1562"/>
                  </a:moveTo>
                  <a:lnTo>
                    <a:pt x="15" y="1562"/>
                  </a:lnTo>
                  <a:lnTo>
                    <a:pt x="15" y="1555"/>
                  </a:lnTo>
                  <a:lnTo>
                    <a:pt x="6929" y="1555"/>
                  </a:lnTo>
                  <a:lnTo>
                    <a:pt x="6929" y="15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67" name="Freeform 3"/>
            <p:cNvSpPr>
              <a:spLocks/>
            </p:cNvSpPr>
            <p:nvPr/>
          </p:nvSpPr>
          <p:spPr bwMode="auto">
            <a:xfrm>
              <a:off x="3095" y="366"/>
              <a:ext cx="6944" cy="1570"/>
            </a:xfrm>
            <a:custGeom>
              <a:avLst/>
              <a:gdLst/>
              <a:ahLst/>
              <a:cxnLst>
                <a:cxn ang="0">
                  <a:pos x="6944" y="1562"/>
                </a:cxn>
                <a:cxn ang="0">
                  <a:pos x="6929" y="1562"/>
                </a:cxn>
                <a:cxn ang="0">
                  <a:pos x="6937" y="1555"/>
                </a:cxn>
                <a:cxn ang="0">
                  <a:pos x="6944" y="1555"/>
                </a:cxn>
                <a:cxn ang="0">
                  <a:pos x="6944" y="1562"/>
                </a:cxn>
              </a:cxnLst>
              <a:rect l="0" t="0" r="r" b="b"/>
              <a:pathLst>
                <a:path w="6944" h="1570">
                  <a:moveTo>
                    <a:pt x="6944" y="1562"/>
                  </a:moveTo>
                  <a:lnTo>
                    <a:pt x="6929" y="1562"/>
                  </a:lnTo>
                  <a:lnTo>
                    <a:pt x="6937" y="1555"/>
                  </a:lnTo>
                  <a:lnTo>
                    <a:pt x="6944" y="1555"/>
                  </a:lnTo>
                  <a:lnTo>
                    <a:pt x="6944" y="15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39265" name="图片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40" y="3286124"/>
            <a:ext cx="1206507" cy="1714512"/>
          </a:xfrm>
          <a:prstGeom prst="rect">
            <a:avLst/>
          </a:prstGeom>
          <a:noFill/>
        </p:spPr>
      </p:pic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595274" y="1142984"/>
            <a:ext cx="90726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zh-CN" altLang="en-US" sz="2800" b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实验材料：长势相同的胚芽鞘若干、刀片等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666712" y="2143116"/>
            <a:ext cx="101441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结果预测：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活动交流： </a:t>
            </a:r>
          </a:p>
        </p:txBody>
      </p:sp>
      <p:sp>
        <p:nvSpPr>
          <p:cNvPr id="17" name="矩形 16"/>
          <p:cNvSpPr/>
          <p:nvPr/>
        </p:nvSpPr>
        <p:spPr>
          <a:xfrm>
            <a:off x="166646" y="428604"/>
            <a:ext cx="12025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0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证明：胚芽鞘尖端产生的“影响”分布不均匀导致弯曲生长。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5274" y="1643050"/>
            <a:ext cx="5546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0" dirty="0" smtClean="0">
                <a:solidFill>
                  <a:srgbClr val="000000"/>
                </a:solidFill>
                <a:latin typeface="Calibri" pitchFamily="34" charset="0"/>
                <a:cs typeface="宋体" pitchFamily="2" charset="-122"/>
              </a:rPr>
              <a:t>实验设计：在下面方框中用图形表示你的设计</a:t>
            </a:r>
            <a:endParaRPr lang="zh-CN" altLang="en-US" sz="2000" b="0" dirty="0" smtClean="0">
              <a:solidFill>
                <a:srgbClr val="000000"/>
              </a:solidFill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56211" y="87630"/>
            <a:ext cx="3435350" cy="1089025"/>
            <a:chOff x="658" y="251"/>
            <a:chExt cx="4951" cy="1474"/>
          </a:xfrm>
        </p:grpSpPr>
        <p:sp>
          <p:nvSpPr>
            <p:cNvPr id="12" name="剪去对角的矩形 11"/>
            <p:cNvSpPr/>
            <p:nvPr/>
          </p:nvSpPr>
          <p:spPr>
            <a:xfrm>
              <a:off x="1447" y="599"/>
              <a:ext cx="4163" cy="900"/>
            </a:xfrm>
            <a:prstGeom prst="snip2DiagRect">
              <a:avLst/>
            </a:prstGeom>
            <a:blipFill>
              <a:blip r:embed="rId2" cstate="print"/>
              <a:tile tx="0" ty="0" sx="100000" sy="100000" flip="none" algn="tl"/>
            </a:blipFill>
            <a:ln w="0"/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571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拜尔实验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658" y="251"/>
              <a:ext cx="1474" cy="1474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1460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实验探究</a:t>
              </a:r>
            </a:p>
          </p:txBody>
        </p:sp>
      </p:grpSp>
      <p:grpSp>
        <p:nvGrpSpPr>
          <p:cNvPr id="55298" name="组合 3"/>
          <p:cNvGrpSpPr/>
          <p:nvPr/>
        </p:nvGrpSpPr>
        <p:grpSpPr>
          <a:xfrm>
            <a:off x="1411288" y="1676400"/>
            <a:ext cx="3644900" cy="3487738"/>
            <a:chOff x="2223" y="2414"/>
            <a:chExt cx="5740" cy="5493"/>
          </a:xfrm>
        </p:grpSpPr>
        <p:sp>
          <p:nvSpPr>
            <p:cNvPr id="34" name="TextBox 33"/>
            <p:cNvSpPr txBox="1"/>
            <p:nvPr/>
          </p:nvSpPr>
          <p:spPr>
            <a:xfrm>
              <a:off x="5401" y="7083"/>
              <a:ext cx="2563" cy="8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800" kern="1200" cap="none" spc="0" normalizeH="0" baseline="0" noProof="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向右弯曲</a:t>
              </a:r>
            </a:p>
          </p:txBody>
        </p:sp>
        <p:grpSp>
          <p:nvGrpSpPr>
            <p:cNvPr id="55300" name="组合 1"/>
            <p:cNvGrpSpPr/>
            <p:nvPr/>
          </p:nvGrpSpPr>
          <p:grpSpPr>
            <a:xfrm>
              <a:off x="2223" y="2414"/>
              <a:ext cx="5199" cy="4556"/>
              <a:chOff x="2153" y="3161"/>
              <a:chExt cx="5898" cy="5278"/>
            </a:xfrm>
          </p:grpSpPr>
          <p:pic>
            <p:nvPicPr>
              <p:cNvPr id="55301" name="Picture 3" descr="F:\临时工作\生长素的发现\新建文件夹\拜尔实验1-0.png"/>
              <p:cNvPicPr>
                <a:picLocks noChangeAspect="1"/>
              </p:cNvPicPr>
              <p:nvPr/>
            </p:nvPicPr>
            <p:blipFill>
              <a:blip r:embed="rId3" cstate="print"/>
              <a:srcRect t="10481"/>
              <a:stretch>
                <a:fillRect/>
              </a:stretch>
            </p:blipFill>
            <p:spPr>
              <a:xfrm>
                <a:off x="2153" y="3183"/>
                <a:ext cx="1677" cy="525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55302" name="组合 7"/>
              <p:cNvGrpSpPr/>
              <p:nvPr/>
            </p:nvGrpSpPr>
            <p:grpSpPr>
              <a:xfrm>
                <a:off x="4105" y="3161"/>
                <a:ext cx="3946" cy="5278"/>
                <a:chOff x="2862" y="3048"/>
                <a:chExt cx="3946" cy="5278"/>
              </a:xfrm>
            </p:grpSpPr>
            <p:sp>
              <p:nvSpPr>
                <p:cNvPr id="33" name="右箭头 32"/>
                <p:cNvSpPr/>
                <p:nvPr/>
              </p:nvSpPr>
              <p:spPr>
                <a:xfrm>
                  <a:off x="2862" y="5003"/>
                  <a:ext cx="1392" cy="563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55304" name="Picture 4" descr="F:\临时工作\生长素的发现\新建文件夹\拜尔实验1-1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 t="10114"/>
                <a:stretch>
                  <a:fillRect/>
                </a:stretch>
              </p:blipFill>
              <p:spPr>
                <a:xfrm>
                  <a:off x="5130" y="3048"/>
                  <a:ext cx="1678" cy="52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  <p:grpSp>
        <p:nvGrpSpPr>
          <p:cNvPr id="55305" name="组合 4"/>
          <p:cNvGrpSpPr/>
          <p:nvPr/>
        </p:nvGrpSpPr>
        <p:grpSpPr>
          <a:xfrm>
            <a:off x="7278688" y="1666875"/>
            <a:ext cx="3733800" cy="3425825"/>
            <a:chOff x="11463" y="2398"/>
            <a:chExt cx="5880" cy="5397"/>
          </a:xfrm>
        </p:grpSpPr>
        <p:sp>
          <p:nvSpPr>
            <p:cNvPr id="36" name="TextBox 35"/>
            <p:cNvSpPr txBox="1"/>
            <p:nvPr/>
          </p:nvSpPr>
          <p:spPr>
            <a:xfrm>
              <a:off x="14780" y="6970"/>
              <a:ext cx="2563" cy="8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800" kern="1200" cap="none" spc="0" normalizeH="0" baseline="0" noProof="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向左弯曲</a:t>
              </a:r>
            </a:p>
          </p:txBody>
        </p:sp>
        <p:grpSp>
          <p:nvGrpSpPr>
            <p:cNvPr id="55307" name="组合 2"/>
            <p:cNvGrpSpPr/>
            <p:nvPr/>
          </p:nvGrpSpPr>
          <p:grpSpPr>
            <a:xfrm>
              <a:off x="11463" y="2398"/>
              <a:ext cx="5199" cy="4556"/>
              <a:chOff x="11370" y="3095"/>
              <a:chExt cx="6104" cy="5345"/>
            </a:xfrm>
          </p:grpSpPr>
          <p:grpSp>
            <p:nvGrpSpPr>
              <p:cNvPr id="55308" name="组合 8"/>
              <p:cNvGrpSpPr/>
              <p:nvPr/>
            </p:nvGrpSpPr>
            <p:grpSpPr>
              <a:xfrm>
                <a:off x="13720" y="3095"/>
                <a:ext cx="3755" cy="5344"/>
                <a:chOff x="12478" y="2938"/>
                <a:chExt cx="3755" cy="5344"/>
              </a:xfrm>
            </p:grpSpPr>
            <p:sp>
              <p:nvSpPr>
                <p:cNvPr id="35" name="右箭头 34"/>
                <p:cNvSpPr/>
                <p:nvPr/>
              </p:nvSpPr>
              <p:spPr>
                <a:xfrm>
                  <a:off x="12478" y="5066"/>
                  <a:ext cx="1403" cy="563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55310" name="Picture 2" descr="F:\临时工作\生长素的发现\新建文件夹\拜尔实验2-1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 t="8990"/>
                <a:stretch>
                  <a:fillRect/>
                </a:stretch>
              </p:blipFill>
              <p:spPr>
                <a:xfrm>
                  <a:off x="14555" y="2938"/>
                  <a:ext cx="1678" cy="5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55311" name="Picture 5" descr="F:\临时工作\生长素的发现\新建文件夹\拜尔实验2-0.png"/>
              <p:cNvPicPr>
                <a:picLocks noChangeAspect="1"/>
              </p:cNvPicPr>
              <p:nvPr/>
            </p:nvPicPr>
            <p:blipFill>
              <a:blip r:embed="rId6" cstate="print"/>
              <a:srcRect t="9366"/>
              <a:stretch>
                <a:fillRect/>
              </a:stretch>
            </p:blipFill>
            <p:spPr>
              <a:xfrm>
                <a:off x="11370" y="3118"/>
                <a:ext cx="1678" cy="532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55312" name="Text Box 69"/>
          <p:cNvSpPr txBox="1"/>
          <p:nvPr/>
        </p:nvSpPr>
        <p:spPr>
          <a:xfrm>
            <a:off x="1042988" y="5454650"/>
            <a:ext cx="1676400" cy="523220"/>
          </a:xfrm>
          <a:prstGeom prst="rect">
            <a:avLst/>
          </a:prstGeom>
          <a:noFill/>
          <a:ln w="50800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180DB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结论</a:t>
            </a:r>
            <a:r>
              <a:rPr lang="en-US" altLang="zh-CN" sz="2800" dirty="0">
                <a:solidFill>
                  <a:srgbClr val="180DB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?</a:t>
            </a:r>
          </a:p>
        </p:txBody>
      </p:sp>
      <p:sp>
        <p:nvSpPr>
          <p:cNvPr id="20" name="Text Box 69"/>
          <p:cNvSpPr txBox="1"/>
          <p:nvPr/>
        </p:nvSpPr>
        <p:spPr>
          <a:xfrm>
            <a:off x="3024166" y="5572140"/>
            <a:ext cx="9001188" cy="954107"/>
          </a:xfrm>
          <a:prstGeom prst="rect">
            <a:avLst/>
          </a:prstGeom>
          <a:noFill/>
          <a:ln w="50800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胚芽鞘的弯曲生长，是由于尖端产生的影响在其下部分布不均匀而造成的。 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图片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8389" y="4071942"/>
            <a:ext cx="1178727" cy="1571636"/>
          </a:xfrm>
          <a:prstGeom prst="rect">
            <a:avLst/>
          </a:prstGeom>
          <a:noFill/>
        </p:spPr>
      </p:pic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4310050" y="4071942"/>
            <a:ext cx="4929222" cy="1643074"/>
            <a:chOff x="3111" y="636"/>
            <a:chExt cx="6944" cy="1570"/>
          </a:xfrm>
        </p:grpSpPr>
        <p:sp>
          <p:nvSpPr>
            <p:cNvPr id="141322" name="Freeform 10"/>
            <p:cNvSpPr>
              <a:spLocks/>
            </p:cNvSpPr>
            <p:nvPr/>
          </p:nvSpPr>
          <p:spPr bwMode="auto">
            <a:xfrm>
              <a:off x="3111" y="636"/>
              <a:ext cx="6944" cy="1570"/>
            </a:xfrm>
            <a:custGeom>
              <a:avLst/>
              <a:gdLst/>
              <a:ahLst/>
              <a:cxnLst>
                <a:cxn ang="0">
                  <a:pos x="6944" y="1570"/>
                </a:cxn>
                <a:cxn ang="0">
                  <a:pos x="0" y="1570"/>
                </a:cxn>
                <a:cxn ang="0">
                  <a:pos x="0" y="0"/>
                </a:cxn>
                <a:cxn ang="0">
                  <a:pos x="6944" y="0"/>
                </a:cxn>
                <a:cxn ang="0">
                  <a:pos x="6944" y="8"/>
                </a:cxn>
                <a:cxn ang="0">
                  <a:pos x="15" y="8"/>
                </a:cxn>
                <a:cxn ang="0">
                  <a:pos x="8" y="15"/>
                </a:cxn>
                <a:cxn ang="0">
                  <a:pos x="15" y="15"/>
                </a:cxn>
                <a:cxn ang="0">
                  <a:pos x="15" y="1555"/>
                </a:cxn>
                <a:cxn ang="0">
                  <a:pos x="8" y="1555"/>
                </a:cxn>
                <a:cxn ang="0">
                  <a:pos x="15" y="1563"/>
                </a:cxn>
                <a:cxn ang="0">
                  <a:pos x="6944" y="1563"/>
                </a:cxn>
                <a:cxn ang="0">
                  <a:pos x="6944" y="1570"/>
                </a:cxn>
              </a:cxnLst>
              <a:rect l="0" t="0" r="r" b="b"/>
              <a:pathLst>
                <a:path w="6944" h="1570">
                  <a:moveTo>
                    <a:pt x="6944" y="1570"/>
                  </a:moveTo>
                  <a:lnTo>
                    <a:pt x="0" y="1570"/>
                  </a:lnTo>
                  <a:lnTo>
                    <a:pt x="0" y="0"/>
                  </a:lnTo>
                  <a:lnTo>
                    <a:pt x="6944" y="0"/>
                  </a:lnTo>
                  <a:lnTo>
                    <a:pt x="6944" y="8"/>
                  </a:lnTo>
                  <a:lnTo>
                    <a:pt x="15" y="8"/>
                  </a:lnTo>
                  <a:lnTo>
                    <a:pt x="8" y="15"/>
                  </a:lnTo>
                  <a:lnTo>
                    <a:pt x="15" y="15"/>
                  </a:lnTo>
                  <a:lnTo>
                    <a:pt x="15" y="1555"/>
                  </a:lnTo>
                  <a:lnTo>
                    <a:pt x="8" y="1555"/>
                  </a:lnTo>
                  <a:lnTo>
                    <a:pt x="15" y="1563"/>
                  </a:lnTo>
                  <a:lnTo>
                    <a:pt x="6944" y="1563"/>
                  </a:lnTo>
                  <a:lnTo>
                    <a:pt x="6944" y="15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321" name="Freeform 9"/>
            <p:cNvSpPr>
              <a:spLocks/>
            </p:cNvSpPr>
            <p:nvPr/>
          </p:nvSpPr>
          <p:spPr bwMode="auto">
            <a:xfrm>
              <a:off x="3111" y="636"/>
              <a:ext cx="6944" cy="1570"/>
            </a:xfrm>
            <a:custGeom>
              <a:avLst/>
              <a:gdLst/>
              <a:ahLst/>
              <a:cxnLst>
                <a:cxn ang="0">
                  <a:pos x="15" y="15"/>
                </a:cxn>
                <a:cxn ang="0">
                  <a:pos x="8" y="15"/>
                </a:cxn>
                <a:cxn ang="0">
                  <a:pos x="15" y="8"/>
                </a:cxn>
                <a:cxn ang="0">
                  <a:pos x="15" y="15"/>
                </a:cxn>
              </a:cxnLst>
              <a:rect l="0" t="0" r="r" b="b"/>
              <a:pathLst>
                <a:path w="6944" h="1570">
                  <a:moveTo>
                    <a:pt x="15" y="15"/>
                  </a:moveTo>
                  <a:lnTo>
                    <a:pt x="8" y="15"/>
                  </a:lnTo>
                  <a:lnTo>
                    <a:pt x="15" y="8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320" name="Freeform 8"/>
            <p:cNvSpPr>
              <a:spLocks/>
            </p:cNvSpPr>
            <p:nvPr/>
          </p:nvSpPr>
          <p:spPr bwMode="auto">
            <a:xfrm>
              <a:off x="3111" y="636"/>
              <a:ext cx="6944" cy="1570"/>
            </a:xfrm>
            <a:custGeom>
              <a:avLst/>
              <a:gdLst/>
              <a:ahLst/>
              <a:cxnLst>
                <a:cxn ang="0">
                  <a:pos x="6929" y="15"/>
                </a:cxn>
                <a:cxn ang="0">
                  <a:pos x="15" y="15"/>
                </a:cxn>
                <a:cxn ang="0">
                  <a:pos x="15" y="8"/>
                </a:cxn>
                <a:cxn ang="0">
                  <a:pos x="6929" y="8"/>
                </a:cxn>
                <a:cxn ang="0">
                  <a:pos x="6929" y="15"/>
                </a:cxn>
              </a:cxnLst>
              <a:rect l="0" t="0" r="r" b="b"/>
              <a:pathLst>
                <a:path w="6944" h="1570">
                  <a:moveTo>
                    <a:pt x="6929" y="15"/>
                  </a:moveTo>
                  <a:lnTo>
                    <a:pt x="15" y="15"/>
                  </a:lnTo>
                  <a:lnTo>
                    <a:pt x="15" y="8"/>
                  </a:lnTo>
                  <a:lnTo>
                    <a:pt x="6929" y="8"/>
                  </a:lnTo>
                  <a:lnTo>
                    <a:pt x="6929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319" name="Freeform 7"/>
            <p:cNvSpPr>
              <a:spLocks/>
            </p:cNvSpPr>
            <p:nvPr/>
          </p:nvSpPr>
          <p:spPr bwMode="auto">
            <a:xfrm>
              <a:off x="3111" y="636"/>
              <a:ext cx="6944" cy="1570"/>
            </a:xfrm>
            <a:custGeom>
              <a:avLst/>
              <a:gdLst/>
              <a:ahLst/>
              <a:cxnLst>
                <a:cxn ang="0">
                  <a:pos x="6929" y="1563"/>
                </a:cxn>
                <a:cxn ang="0">
                  <a:pos x="6929" y="8"/>
                </a:cxn>
                <a:cxn ang="0">
                  <a:pos x="6937" y="15"/>
                </a:cxn>
                <a:cxn ang="0">
                  <a:pos x="6944" y="15"/>
                </a:cxn>
                <a:cxn ang="0">
                  <a:pos x="6944" y="1555"/>
                </a:cxn>
                <a:cxn ang="0">
                  <a:pos x="6937" y="1555"/>
                </a:cxn>
                <a:cxn ang="0">
                  <a:pos x="6929" y="1563"/>
                </a:cxn>
              </a:cxnLst>
              <a:rect l="0" t="0" r="r" b="b"/>
              <a:pathLst>
                <a:path w="6944" h="1570">
                  <a:moveTo>
                    <a:pt x="6929" y="1563"/>
                  </a:moveTo>
                  <a:lnTo>
                    <a:pt x="6929" y="8"/>
                  </a:lnTo>
                  <a:lnTo>
                    <a:pt x="6937" y="15"/>
                  </a:lnTo>
                  <a:lnTo>
                    <a:pt x="6944" y="15"/>
                  </a:lnTo>
                  <a:lnTo>
                    <a:pt x="6944" y="1555"/>
                  </a:lnTo>
                  <a:lnTo>
                    <a:pt x="6937" y="1555"/>
                  </a:lnTo>
                  <a:lnTo>
                    <a:pt x="6929" y="15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318" name="Freeform 6"/>
            <p:cNvSpPr>
              <a:spLocks/>
            </p:cNvSpPr>
            <p:nvPr/>
          </p:nvSpPr>
          <p:spPr bwMode="auto">
            <a:xfrm>
              <a:off x="3111" y="636"/>
              <a:ext cx="6944" cy="1570"/>
            </a:xfrm>
            <a:custGeom>
              <a:avLst/>
              <a:gdLst/>
              <a:ahLst/>
              <a:cxnLst>
                <a:cxn ang="0">
                  <a:pos x="6944" y="15"/>
                </a:cxn>
                <a:cxn ang="0">
                  <a:pos x="6937" y="15"/>
                </a:cxn>
                <a:cxn ang="0">
                  <a:pos x="6929" y="8"/>
                </a:cxn>
                <a:cxn ang="0">
                  <a:pos x="6944" y="8"/>
                </a:cxn>
                <a:cxn ang="0">
                  <a:pos x="6944" y="15"/>
                </a:cxn>
              </a:cxnLst>
              <a:rect l="0" t="0" r="r" b="b"/>
              <a:pathLst>
                <a:path w="6944" h="1570">
                  <a:moveTo>
                    <a:pt x="6944" y="15"/>
                  </a:moveTo>
                  <a:lnTo>
                    <a:pt x="6937" y="15"/>
                  </a:lnTo>
                  <a:lnTo>
                    <a:pt x="6929" y="8"/>
                  </a:lnTo>
                  <a:lnTo>
                    <a:pt x="6944" y="8"/>
                  </a:lnTo>
                  <a:lnTo>
                    <a:pt x="694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317" name="Freeform 5"/>
            <p:cNvSpPr>
              <a:spLocks/>
            </p:cNvSpPr>
            <p:nvPr/>
          </p:nvSpPr>
          <p:spPr bwMode="auto">
            <a:xfrm>
              <a:off x="3111" y="636"/>
              <a:ext cx="6944" cy="1570"/>
            </a:xfrm>
            <a:custGeom>
              <a:avLst/>
              <a:gdLst/>
              <a:ahLst/>
              <a:cxnLst>
                <a:cxn ang="0">
                  <a:pos x="15" y="1563"/>
                </a:cxn>
                <a:cxn ang="0">
                  <a:pos x="8" y="1555"/>
                </a:cxn>
                <a:cxn ang="0">
                  <a:pos x="15" y="1555"/>
                </a:cxn>
                <a:cxn ang="0">
                  <a:pos x="15" y="1563"/>
                </a:cxn>
              </a:cxnLst>
              <a:rect l="0" t="0" r="r" b="b"/>
              <a:pathLst>
                <a:path w="6944" h="1570">
                  <a:moveTo>
                    <a:pt x="15" y="1563"/>
                  </a:moveTo>
                  <a:lnTo>
                    <a:pt x="8" y="1555"/>
                  </a:lnTo>
                  <a:lnTo>
                    <a:pt x="15" y="1555"/>
                  </a:lnTo>
                  <a:lnTo>
                    <a:pt x="15" y="15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316" name="Freeform 4"/>
            <p:cNvSpPr>
              <a:spLocks/>
            </p:cNvSpPr>
            <p:nvPr/>
          </p:nvSpPr>
          <p:spPr bwMode="auto">
            <a:xfrm>
              <a:off x="3111" y="636"/>
              <a:ext cx="6944" cy="1570"/>
            </a:xfrm>
            <a:custGeom>
              <a:avLst/>
              <a:gdLst/>
              <a:ahLst/>
              <a:cxnLst>
                <a:cxn ang="0">
                  <a:pos x="6929" y="1563"/>
                </a:cxn>
                <a:cxn ang="0">
                  <a:pos x="15" y="1563"/>
                </a:cxn>
                <a:cxn ang="0">
                  <a:pos x="15" y="1555"/>
                </a:cxn>
                <a:cxn ang="0">
                  <a:pos x="6929" y="1555"/>
                </a:cxn>
                <a:cxn ang="0">
                  <a:pos x="6929" y="1563"/>
                </a:cxn>
              </a:cxnLst>
              <a:rect l="0" t="0" r="r" b="b"/>
              <a:pathLst>
                <a:path w="6944" h="1570">
                  <a:moveTo>
                    <a:pt x="6929" y="1563"/>
                  </a:moveTo>
                  <a:lnTo>
                    <a:pt x="15" y="1563"/>
                  </a:lnTo>
                  <a:lnTo>
                    <a:pt x="15" y="1555"/>
                  </a:lnTo>
                  <a:lnTo>
                    <a:pt x="6929" y="1555"/>
                  </a:lnTo>
                  <a:lnTo>
                    <a:pt x="6929" y="15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315" name="Freeform 3"/>
            <p:cNvSpPr>
              <a:spLocks/>
            </p:cNvSpPr>
            <p:nvPr/>
          </p:nvSpPr>
          <p:spPr bwMode="auto">
            <a:xfrm>
              <a:off x="3111" y="636"/>
              <a:ext cx="6944" cy="1570"/>
            </a:xfrm>
            <a:custGeom>
              <a:avLst/>
              <a:gdLst/>
              <a:ahLst/>
              <a:cxnLst>
                <a:cxn ang="0">
                  <a:pos x="6944" y="1563"/>
                </a:cxn>
                <a:cxn ang="0">
                  <a:pos x="6929" y="1563"/>
                </a:cxn>
                <a:cxn ang="0">
                  <a:pos x="6937" y="1555"/>
                </a:cxn>
                <a:cxn ang="0">
                  <a:pos x="6944" y="1555"/>
                </a:cxn>
                <a:cxn ang="0">
                  <a:pos x="6944" y="1563"/>
                </a:cxn>
              </a:cxnLst>
              <a:rect l="0" t="0" r="r" b="b"/>
              <a:pathLst>
                <a:path w="6944" h="1570">
                  <a:moveTo>
                    <a:pt x="6944" y="1563"/>
                  </a:moveTo>
                  <a:lnTo>
                    <a:pt x="6929" y="1563"/>
                  </a:lnTo>
                  <a:lnTo>
                    <a:pt x="6937" y="1555"/>
                  </a:lnTo>
                  <a:lnTo>
                    <a:pt x="6944" y="1555"/>
                  </a:lnTo>
                  <a:lnTo>
                    <a:pt x="6944" y="15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1166778" y="214290"/>
            <a:ext cx="104299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实验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：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进一步探究胚芽鞘尖端产生的“影响”是一种化 学物质。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738150" y="1214422"/>
            <a:ext cx="864399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实验材料：长势相同的胚芽鞘若干、刀片、琼脂块等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实验设计：在下面方框中用图形表示你的设计</a:t>
            </a:r>
            <a:endParaRPr lang="en-US" altLang="zh-CN" sz="2800" b="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结果预测： </a:t>
            </a:r>
            <a:endParaRPr lang="en-US" altLang="zh-CN" sz="2800" b="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800" b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活动交流：每个学习小组派代表展示本小组的实验</a:t>
            </a:r>
          </a:p>
          <a:p>
            <a:pPr lvl="0" indent="1123950" eaLnBrk="0" hangingPunct="0"/>
            <a:r>
              <a:rPr lang="zh-CN" altLang="en-US" sz="2800" b="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  设计，并对实验结果作出预测。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12192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hlinkClick r:id="rId3" action="ppaction://hlinkfile"/>
          </p:cNvPr>
          <p:cNvSpPr txBox="1"/>
          <p:nvPr/>
        </p:nvSpPr>
        <p:spPr>
          <a:xfrm>
            <a:off x="429684" y="866775"/>
            <a:ext cx="750358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sz="3200">
                <a:solidFill>
                  <a:srgbClr val="262626"/>
                </a:solidFill>
                <a:latin typeface="隶书" pitchFamily="49" charset="-122"/>
                <a:ea typeface="隶书" pitchFamily="49" charset="-122"/>
              </a:rPr>
              <a:t>向日葵名字的来源？举出一些其他实例？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组合 178264"/>
          <p:cNvGrpSpPr/>
          <p:nvPr/>
        </p:nvGrpSpPr>
        <p:grpSpPr>
          <a:xfrm>
            <a:off x="2078038" y="1182688"/>
            <a:ext cx="604837" cy="1331912"/>
            <a:chOff x="249" y="572"/>
            <a:chExt cx="699" cy="1361"/>
          </a:xfrm>
        </p:grpSpPr>
        <p:grpSp>
          <p:nvGrpSpPr>
            <p:cNvPr id="59394" name="组合 178177"/>
            <p:cNvGrpSpPr/>
            <p:nvPr/>
          </p:nvGrpSpPr>
          <p:grpSpPr>
            <a:xfrm>
              <a:off x="249" y="572"/>
              <a:ext cx="272" cy="1361"/>
              <a:chOff x="611" y="395"/>
              <a:chExt cx="301" cy="1459"/>
            </a:xfrm>
          </p:grpSpPr>
          <p:sp>
            <p:nvSpPr>
              <p:cNvPr id="59395" name="圆柱形 178178"/>
              <p:cNvSpPr/>
              <p:nvPr/>
            </p:nvSpPr>
            <p:spPr>
              <a:xfrm>
                <a:off x="624" y="657"/>
                <a:ext cx="288" cy="1197"/>
              </a:xfrm>
              <a:prstGeom prst="can">
                <a:avLst>
                  <a:gd name="adj" fmla="val 31903"/>
                </a:avLst>
              </a:prstGeom>
              <a:gradFill rotWithShape="0">
                <a:gsLst>
                  <a:gs pos="0">
                    <a:srgbClr val="D1D17D"/>
                  </a:gs>
                  <a:gs pos="50000">
                    <a:srgbClr val="FFFF99"/>
                  </a:gs>
                  <a:gs pos="100000">
                    <a:srgbClr val="D1D17D"/>
                  </a:gs>
                </a:gsLst>
                <a:lin ang="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396" name="圆柱形 178179"/>
              <p:cNvSpPr/>
              <p:nvPr/>
            </p:nvSpPr>
            <p:spPr>
              <a:xfrm>
                <a:off x="735" y="510"/>
                <a:ext cx="70" cy="214"/>
              </a:xfrm>
              <a:prstGeom prst="can">
                <a:avLst>
                  <a:gd name="adj" fmla="val 40602"/>
                </a:avLst>
              </a:prstGeom>
              <a:gradFill rotWithShape="0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397" name="任意多边形 178180"/>
              <p:cNvSpPr/>
              <p:nvPr/>
            </p:nvSpPr>
            <p:spPr>
              <a:xfrm rot="-1523043" flipV="1">
                <a:off x="611" y="395"/>
                <a:ext cx="277" cy="576"/>
              </a:xfrm>
              <a:custGeom>
                <a:avLst/>
                <a:gdLst/>
                <a:ahLst/>
                <a:cxnLst>
                  <a:cxn ang="90">
                    <a:pos x="10800" y="21600"/>
                  </a:cxn>
                  <a:cxn ang="0">
                    <a:pos x="16505" y="11144"/>
                  </a:cxn>
                  <a:cxn ang="90">
                    <a:pos x="10800" y="11431"/>
                  </a:cxn>
                  <a:cxn ang="180">
                    <a:pos x="5094" y="11144"/>
                  </a:cxn>
                </a:cxnLst>
                <a:rect l="0" t="0" r="0" b="0"/>
                <a:pathLst>
                  <a:path w="21600" h="21600">
                    <a:moveTo>
                      <a:pt x="11429" y="10837"/>
                    </a:moveTo>
                    <a:cubicBezTo>
                      <a:pt x="11409" y="11168"/>
                      <a:pt x="11135" y="11430"/>
                      <a:pt x="10799" y="11430"/>
                    </a:cubicBezTo>
                    <a:cubicBezTo>
                      <a:pt x="10463" y="11430"/>
                      <a:pt x="10189" y="11168"/>
                      <a:pt x="10169" y="10837"/>
                    </a:cubicBezTo>
                    <a:lnTo>
                      <a:pt x="19" y="11450"/>
                    </a:lnTo>
                    <a:cubicBezTo>
                      <a:pt x="356" y="17114"/>
                      <a:pt x="5054" y="21600"/>
                      <a:pt x="10799" y="21600"/>
                    </a:cubicBezTo>
                    <a:cubicBezTo>
                      <a:pt x="16545" y="21600"/>
                      <a:pt x="21243" y="17112"/>
                      <a:pt x="21580" y="1145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9A965"/>
                  </a:gs>
                  <a:gs pos="100000">
                    <a:srgbClr val="FFFF99"/>
                  </a:gs>
                </a:gsLst>
                <a:lin ang="27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398" name="右箭头 178194"/>
            <p:cNvSpPr/>
            <p:nvPr/>
          </p:nvSpPr>
          <p:spPr>
            <a:xfrm>
              <a:off x="612" y="1381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9399" name="组合 178265"/>
          <p:cNvGrpSpPr/>
          <p:nvPr/>
        </p:nvGrpSpPr>
        <p:grpSpPr>
          <a:xfrm>
            <a:off x="3159125" y="1543050"/>
            <a:ext cx="1516063" cy="685800"/>
            <a:chOff x="975" y="935"/>
            <a:chExt cx="1179" cy="545"/>
          </a:xfrm>
        </p:grpSpPr>
        <p:grpSp>
          <p:nvGrpSpPr>
            <p:cNvPr id="59400" name="组合 178181"/>
            <p:cNvGrpSpPr/>
            <p:nvPr/>
          </p:nvGrpSpPr>
          <p:grpSpPr>
            <a:xfrm>
              <a:off x="975" y="935"/>
              <a:ext cx="726" cy="545"/>
              <a:chOff x="1536" y="1163"/>
              <a:chExt cx="1344" cy="576"/>
            </a:xfrm>
          </p:grpSpPr>
          <p:sp>
            <p:nvSpPr>
              <p:cNvPr id="59401" name="任意多边形 178182"/>
              <p:cNvSpPr/>
              <p:nvPr/>
            </p:nvSpPr>
            <p:spPr>
              <a:xfrm flipV="1">
                <a:off x="1536" y="1344"/>
                <a:ext cx="1344" cy="144"/>
              </a:xfrm>
              <a:custGeom>
                <a:avLst/>
                <a:gdLst/>
                <a:ahLst/>
                <a:cxnLst>
                  <a:cxn ang="0">
                    <a:pos x="20716" y="10800"/>
                  </a:cxn>
                  <a:cxn ang="90">
                    <a:pos x="10800" y="21600"/>
                  </a:cxn>
                  <a:cxn ang="180">
                    <a:pos x="884" y="10800"/>
                  </a:cxn>
                  <a:cxn ang="270">
                    <a:pos x="10800" y="0"/>
                  </a:cxn>
                </a:cxnLst>
                <a:rect l="0" t="0" r="0" b="0"/>
                <a:pathLst>
                  <a:path w="21600" h="21600">
                    <a:moveTo>
                      <a:pt x="0" y="0"/>
                    </a:moveTo>
                    <a:lnTo>
                      <a:pt x="1768" y="21600"/>
                    </a:lnTo>
                    <a:lnTo>
                      <a:pt x="1983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pattFill prst="pct80">
                <a:fgClr>
                  <a:srgbClr val="FF9900"/>
                </a:fgClr>
                <a:bgClr>
                  <a:schemeClr val="tx2"/>
                </a:bgClr>
              </a:patt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02" name="矩形 178183"/>
              <p:cNvSpPr/>
              <p:nvPr/>
            </p:nvSpPr>
            <p:spPr>
              <a:xfrm>
                <a:off x="1536" y="1488"/>
                <a:ext cx="1344" cy="144"/>
              </a:xfrm>
              <a:prstGeom prst="rect">
                <a:avLst/>
              </a:prstGeom>
              <a:pattFill prst="pct90">
                <a:fgClr>
                  <a:srgbClr val="FF9900"/>
                </a:fgClr>
                <a:bgClr>
                  <a:schemeClr val="tx1"/>
                </a:bgClr>
              </a:patt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403" name="任意多边形 178184"/>
              <p:cNvSpPr/>
              <p:nvPr/>
            </p:nvSpPr>
            <p:spPr>
              <a:xfrm>
                <a:off x="1994" y="1344"/>
                <a:ext cx="48" cy="288"/>
              </a:xfrm>
              <a:custGeom>
                <a:avLst/>
                <a:gdLst/>
                <a:ahLst/>
                <a:cxnLst/>
                <a:rect l="0" t="0" r="0" b="0"/>
                <a:pathLst>
                  <a:path w="48" h="288">
                    <a:moveTo>
                      <a:pt x="0" y="288"/>
                    </a:moveTo>
                    <a:lnTo>
                      <a:pt x="0" y="144"/>
                    </a:lnTo>
                    <a:lnTo>
                      <a:pt x="48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04" name="任意多边形 178185"/>
              <p:cNvSpPr/>
              <p:nvPr/>
            </p:nvSpPr>
            <p:spPr>
              <a:xfrm flipH="1">
                <a:off x="2378" y="1344"/>
                <a:ext cx="48" cy="288"/>
              </a:xfrm>
              <a:custGeom>
                <a:avLst/>
                <a:gdLst/>
                <a:ahLst/>
                <a:cxnLst/>
                <a:rect l="0" t="0" r="0" b="0"/>
                <a:pathLst>
                  <a:path w="48" h="288">
                    <a:moveTo>
                      <a:pt x="0" y="288"/>
                    </a:moveTo>
                    <a:lnTo>
                      <a:pt x="0" y="144"/>
                    </a:lnTo>
                    <a:lnTo>
                      <a:pt x="48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05" name="任意多边形 178186"/>
              <p:cNvSpPr/>
              <p:nvPr/>
            </p:nvSpPr>
            <p:spPr>
              <a:xfrm rot="74648" flipV="1">
                <a:off x="1669" y="1163"/>
                <a:ext cx="277" cy="576"/>
              </a:xfrm>
              <a:custGeom>
                <a:avLst/>
                <a:gdLst/>
                <a:ahLst/>
                <a:cxnLst>
                  <a:cxn ang="90">
                    <a:pos x="10800" y="21600"/>
                  </a:cxn>
                  <a:cxn ang="0">
                    <a:pos x="16505" y="11144"/>
                  </a:cxn>
                  <a:cxn ang="90">
                    <a:pos x="10800" y="11431"/>
                  </a:cxn>
                  <a:cxn ang="180">
                    <a:pos x="5094" y="11144"/>
                  </a:cxn>
                </a:cxnLst>
                <a:rect l="0" t="0" r="0" b="0"/>
                <a:pathLst>
                  <a:path w="21600" h="21600">
                    <a:moveTo>
                      <a:pt x="11429" y="10837"/>
                    </a:moveTo>
                    <a:cubicBezTo>
                      <a:pt x="11409" y="11168"/>
                      <a:pt x="11135" y="11430"/>
                      <a:pt x="10799" y="11430"/>
                    </a:cubicBezTo>
                    <a:cubicBezTo>
                      <a:pt x="10463" y="11430"/>
                      <a:pt x="10189" y="11168"/>
                      <a:pt x="10169" y="10837"/>
                    </a:cubicBezTo>
                    <a:lnTo>
                      <a:pt x="19" y="11450"/>
                    </a:lnTo>
                    <a:cubicBezTo>
                      <a:pt x="356" y="17114"/>
                      <a:pt x="5054" y="21600"/>
                      <a:pt x="10799" y="21600"/>
                    </a:cubicBezTo>
                    <a:cubicBezTo>
                      <a:pt x="16545" y="21600"/>
                      <a:pt x="21243" y="17112"/>
                      <a:pt x="21580" y="1145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9A965"/>
                  </a:gs>
                  <a:gs pos="100000">
                    <a:srgbClr val="FFFF99"/>
                  </a:gs>
                </a:gsLst>
                <a:lin ang="54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06" name="任意多边形 178187"/>
              <p:cNvSpPr/>
              <p:nvPr/>
            </p:nvSpPr>
            <p:spPr>
              <a:xfrm rot="74648" flipV="1">
                <a:off x="2079" y="1163"/>
                <a:ext cx="277" cy="576"/>
              </a:xfrm>
              <a:custGeom>
                <a:avLst/>
                <a:gdLst/>
                <a:ahLst/>
                <a:cxnLst>
                  <a:cxn ang="90">
                    <a:pos x="10800" y="21600"/>
                  </a:cxn>
                  <a:cxn ang="0">
                    <a:pos x="16505" y="11144"/>
                  </a:cxn>
                  <a:cxn ang="90">
                    <a:pos x="10800" y="11431"/>
                  </a:cxn>
                  <a:cxn ang="180">
                    <a:pos x="5094" y="11144"/>
                  </a:cxn>
                </a:cxnLst>
                <a:rect l="0" t="0" r="0" b="0"/>
                <a:pathLst>
                  <a:path w="21600" h="21600">
                    <a:moveTo>
                      <a:pt x="11429" y="10837"/>
                    </a:moveTo>
                    <a:cubicBezTo>
                      <a:pt x="11409" y="11168"/>
                      <a:pt x="11135" y="11430"/>
                      <a:pt x="10799" y="11430"/>
                    </a:cubicBezTo>
                    <a:cubicBezTo>
                      <a:pt x="10463" y="11430"/>
                      <a:pt x="10189" y="11168"/>
                      <a:pt x="10169" y="10837"/>
                    </a:cubicBezTo>
                    <a:lnTo>
                      <a:pt x="19" y="11450"/>
                    </a:lnTo>
                    <a:cubicBezTo>
                      <a:pt x="356" y="17114"/>
                      <a:pt x="5054" y="21600"/>
                      <a:pt x="10799" y="21600"/>
                    </a:cubicBezTo>
                    <a:cubicBezTo>
                      <a:pt x="16545" y="21600"/>
                      <a:pt x="21243" y="17112"/>
                      <a:pt x="21580" y="1145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9A965"/>
                  </a:gs>
                  <a:gs pos="100000">
                    <a:srgbClr val="FFFF99"/>
                  </a:gs>
                </a:gsLst>
                <a:lin ang="54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07" name="任意多边形 178188"/>
              <p:cNvSpPr/>
              <p:nvPr/>
            </p:nvSpPr>
            <p:spPr>
              <a:xfrm rot="74648" flipV="1">
                <a:off x="2463" y="1163"/>
                <a:ext cx="277" cy="576"/>
              </a:xfrm>
              <a:custGeom>
                <a:avLst/>
                <a:gdLst/>
                <a:ahLst/>
                <a:cxnLst>
                  <a:cxn ang="90">
                    <a:pos x="10800" y="21600"/>
                  </a:cxn>
                  <a:cxn ang="0">
                    <a:pos x="16505" y="11144"/>
                  </a:cxn>
                  <a:cxn ang="90">
                    <a:pos x="10800" y="11431"/>
                  </a:cxn>
                  <a:cxn ang="180">
                    <a:pos x="5094" y="11144"/>
                  </a:cxn>
                </a:cxnLst>
                <a:rect l="0" t="0" r="0" b="0"/>
                <a:pathLst>
                  <a:path w="21600" h="21600">
                    <a:moveTo>
                      <a:pt x="11429" y="10837"/>
                    </a:moveTo>
                    <a:cubicBezTo>
                      <a:pt x="11409" y="11168"/>
                      <a:pt x="11135" y="11430"/>
                      <a:pt x="10799" y="11430"/>
                    </a:cubicBezTo>
                    <a:cubicBezTo>
                      <a:pt x="10463" y="11430"/>
                      <a:pt x="10189" y="11168"/>
                      <a:pt x="10169" y="10837"/>
                    </a:cubicBezTo>
                    <a:lnTo>
                      <a:pt x="19" y="11450"/>
                    </a:lnTo>
                    <a:cubicBezTo>
                      <a:pt x="356" y="17114"/>
                      <a:pt x="5054" y="21600"/>
                      <a:pt x="10799" y="21600"/>
                    </a:cubicBezTo>
                    <a:cubicBezTo>
                      <a:pt x="16545" y="21600"/>
                      <a:pt x="21243" y="17112"/>
                      <a:pt x="21580" y="1145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A9A965"/>
                  </a:gs>
                  <a:gs pos="100000">
                    <a:srgbClr val="FFFF99"/>
                  </a:gs>
                </a:gsLst>
                <a:lin ang="540000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408" name="右箭头 178196"/>
            <p:cNvSpPr/>
            <p:nvPr/>
          </p:nvSpPr>
          <p:spPr>
            <a:xfrm>
              <a:off x="1791" y="1207"/>
              <a:ext cx="363" cy="91"/>
            </a:xfrm>
            <a:prstGeom prst="rightArrow">
              <a:avLst>
                <a:gd name="adj1" fmla="val 50000"/>
                <a:gd name="adj2" fmla="val 9954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9409" name="组合 178198"/>
          <p:cNvGrpSpPr/>
          <p:nvPr/>
        </p:nvGrpSpPr>
        <p:grpSpPr>
          <a:xfrm>
            <a:off x="7189788" y="2914650"/>
            <a:ext cx="328612" cy="1133475"/>
            <a:chOff x="3840" y="1920"/>
            <a:chExt cx="350" cy="1392"/>
          </a:xfrm>
        </p:grpSpPr>
        <p:sp>
          <p:nvSpPr>
            <p:cNvPr id="59410" name="圆柱形 178199"/>
            <p:cNvSpPr/>
            <p:nvPr/>
          </p:nvSpPr>
          <p:spPr>
            <a:xfrm>
              <a:off x="3902" y="2115"/>
              <a:ext cx="288" cy="1197"/>
            </a:xfrm>
            <a:prstGeom prst="can">
              <a:avLst>
                <a:gd name="adj" fmla="val 31903"/>
              </a:avLst>
            </a:prstGeom>
            <a:gradFill rotWithShape="0">
              <a:gsLst>
                <a:gs pos="0">
                  <a:srgbClr val="C3C375"/>
                </a:gs>
                <a:gs pos="50000">
                  <a:srgbClr val="FFFF99"/>
                </a:gs>
                <a:gs pos="100000">
                  <a:srgbClr val="C3C375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11" name="平行四边形 178200"/>
            <p:cNvSpPr/>
            <p:nvPr/>
          </p:nvSpPr>
          <p:spPr>
            <a:xfrm>
              <a:off x="3840" y="2053"/>
              <a:ext cx="184" cy="95"/>
            </a:xfrm>
            <a:prstGeom prst="parallelogram">
              <a:avLst>
                <a:gd name="adj" fmla="val 48421"/>
              </a:avLst>
            </a:prstGeom>
            <a:solidFill>
              <a:srgbClr val="FF99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12" name="矩形 178201"/>
            <p:cNvSpPr/>
            <p:nvPr/>
          </p:nvSpPr>
          <p:spPr>
            <a:xfrm>
              <a:off x="3843" y="2141"/>
              <a:ext cx="147" cy="64"/>
            </a:xfrm>
            <a:prstGeom prst="rect">
              <a:avLst/>
            </a:prstGeom>
            <a:solidFill>
              <a:srgbClr val="FF99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13" name="任意多边形 178202"/>
            <p:cNvSpPr/>
            <p:nvPr/>
          </p:nvSpPr>
          <p:spPr>
            <a:xfrm>
              <a:off x="3998" y="2053"/>
              <a:ext cx="37" cy="159"/>
            </a:xfrm>
            <a:custGeom>
              <a:avLst/>
              <a:gdLst/>
              <a:ahLst/>
              <a:cxnLst/>
              <a:rect l="0" t="0" r="0" b="0"/>
              <a:pathLst>
                <a:path w="48" h="240">
                  <a:moveTo>
                    <a:pt x="48" y="0"/>
                  </a:moveTo>
                  <a:lnTo>
                    <a:pt x="48" y="96"/>
                  </a:lnTo>
                  <a:lnTo>
                    <a:pt x="0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pattFill prst="pct75">
              <a:fgClr>
                <a:srgbClr val="FF9900"/>
              </a:fgClr>
              <a:bgClr>
                <a:schemeClr val="tx2"/>
              </a:bgClr>
            </a:patt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14" name="圆柱形 178203"/>
            <p:cNvSpPr/>
            <p:nvPr/>
          </p:nvSpPr>
          <p:spPr>
            <a:xfrm>
              <a:off x="4009" y="1920"/>
              <a:ext cx="81" cy="262"/>
            </a:xfrm>
            <a:prstGeom prst="can">
              <a:avLst>
                <a:gd name="adj" fmla="val 42944"/>
              </a:avLst>
            </a:prstGeom>
            <a:gradFill rotWithShape="0">
              <a:gsLst>
                <a:gs pos="0">
                  <a:srgbClr val="C3C375"/>
                </a:gs>
                <a:gs pos="50000">
                  <a:srgbClr val="FFFF99"/>
                </a:gs>
                <a:gs pos="100000">
                  <a:srgbClr val="C3C375"/>
                </a:gs>
              </a:gsLst>
              <a:lin ang="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415" name="直接连接符 178204"/>
            <p:cNvSpPr/>
            <p:nvPr/>
          </p:nvSpPr>
          <p:spPr>
            <a:xfrm>
              <a:off x="3902" y="2422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9416" name="组合 178211"/>
          <p:cNvGrpSpPr/>
          <p:nvPr/>
        </p:nvGrpSpPr>
        <p:grpSpPr>
          <a:xfrm>
            <a:off x="7118350" y="1249363"/>
            <a:ext cx="401638" cy="1204912"/>
            <a:chOff x="864" y="2016"/>
            <a:chExt cx="350" cy="1392"/>
          </a:xfrm>
        </p:grpSpPr>
        <p:grpSp>
          <p:nvGrpSpPr>
            <p:cNvPr id="59417" name="组合 178212"/>
            <p:cNvGrpSpPr/>
            <p:nvPr/>
          </p:nvGrpSpPr>
          <p:grpSpPr>
            <a:xfrm>
              <a:off x="864" y="2016"/>
              <a:ext cx="350" cy="1392"/>
              <a:chOff x="1522" y="2448"/>
              <a:chExt cx="350" cy="1392"/>
            </a:xfrm>
          </p:grpSpPr>
          <p:sp>
            <p:nvSpPr>
              <p:cNvPr id="59418" name="圆柱形 178213"/>
              <p:cNvSpPr/>
              <p:nvPr/>
            </p:nvSpPr>
            <p:spPr>
              <a:xfrm>
                <a:off x="1584" y="2643"/>
                <a:ext cx="288" cy="1197"/>
              </a:xfrm>
              <a:prstGeom prst="can">
                <a:avLst>
                  <a:gd name="adj" fmla="val 31903"/>
                </a:avLst>
              </a:prstGeom>
              <a:gradFill rotWithShape="0">
                <a:gsLst>
                  <a:gs pos="0">
                    <a:srgbClr val="C3C375"/>
                  </a:gs>
                  <a:gs pos="50000">
                    <a:srgbClr val="FFFF99"/>
                  </a:gs>
                  <a:gs pos="100000">
                    <a:srgbClr val="C3C375"/>
                  </a:gs>
                </a:gsLst>
                <a:lin ang="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9419" name="组合 178214"/>
              <p:cNvGrpSpPr/>
              <p:nvPr/>
            </p:nvGrpSpPr>
            <p:grpSpPr>
              <a:xfrm>
                <a:off x="1522" y="2581"/>
                <a:ext cx="195" cy="159"/>
                <a:chOff x="1533" y="1920"/>
                <a:chExt cx="195" cy="159"/>
              </a:xfrm>
            </p:grpSpPr>
            <p:sp>
              <p:nvSpPr>
                <p:cNvPr id="59420" name="平行四边形 178215"/>
                <p:cNvSpPr/>
                <p:nvPr/>
              </p:nvSpPr>
              <p:spPr>
                <a:xfrm>
                  <a:off x="1533" y="1920"/>
                  <a:ext cx="184" cy="95"/>
                </a:xfrm>
                <a:prstGeom prst="parallelogram">
                  <a:avLst>
                    <a:gd name="adj" fmla="val 48421"/>
                  </a:avLst>
                </a:prstGeom>
                <a:pattFill prst="pct75">
                  <a:fgClr>
                    <a:srgbClr val="FF9900"/>
                  </a:fgClr>
                  <a:bgClr>
                    <a:schemeClr val="tx2"/>
                  </a:bgClr>
                </a:patt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421" name="矩形 178216"/>
                <p:cNvSpPr/>
                <p:nvPr/>
              </p:nvSpPr>
              <p:spPr>
                <a:xfrm>
                  <a:off x="1536" y="2008"/>
                  <a:ext cx="147" cy="64"/>
                </a:xfrm>
                <a:prstGeom prst="rect">
                  <a:avLst/>
                </a:prstGeom>
                <a:pattFill prst="pct75">
                  <a:fgClr>
                    <a:srgbClr val="FF9900"/>
                  </a:fgClr>
                  <a:bgClr>
                    <a:schemeClr val="tx2"/>
                  </a:bgClr>
                </a:patt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422" name="任意多边形 178217"/>
                <p:cNvSpPr/>
                <p:nvPr/>
              </p:nvSpPr>
              <p:spPr>
                <a:xfrm>
                  <a:off x="1691" y="1920"/>
                  <a:ext cx="37" cy="1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" h="240">
                      <a:moveTo>
                        <a:pt x="48" y="0"/>
                      </a:moveTo>
                      <a:lnTo>
                        <a:pt x="48" y="96"/>
                      </a:lnTo>
                      <a:lnTo>
                        <a:pt x="0" y="240"/>
                      </a:lnTo>
                      <a:lnTo>
                        <a:pt x="0" y="14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pattFill prst="pct75">
                  <a:fgClr>
                    <a:srgbClr val="FF9900"/>
                  </a:fgClr>
                  <a:bgClr>
                    <a:schemeClr val="tx2"/>
                  </a:bgClr>
                </a:patt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9423" name="圆柱形 178218"/>
              <p:cNvSpPr/>
              <p:nvPr/>
            </p:nvSpPr>
            <p:spPr>
              <a:xfrm>
                <a:off x="1691" y="2448"/>
                <a:ext cx="81" cy="262"/>
              </a:xfrm>
              <a:prstGeom prst="can">
                <a:avLst>
                  <a:gd name="adj" fmla="val 42944"/>
                </a:avLst>
              </a:prstGeom>
              <a:gradFill rotWithShape="0">
                <a:gsLst>
                  <a:gs pos="0">
                    <a:srgbClr val="C3C375"/>
                  </a:gs>
                  <a:gs pos="50000">
                    <a:srgbClr val="FFFF99"/>
                  </a:gs>
                  <a:gs pos="100000">
                    <a:srgbClr val="C3C375"/>
                  </a:gs>
                </a:gsLst>
                <a:lin ang="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424" name="任意多边形 178219"/>
              <p:cNvSpPr/>
              <p:nvPr/>
            </p:nvSpPr>
            <p:spPr>
              <a:xfrm>
                <a:off x="1563" y="2724"/>
                <a:ext cx="165" cy="636"/>
              </a:xfrm>
              <a:custGeom>
                <a:avLst/>
                <a:gdLst/>
                <a:ahLst/>
                <a:cxnLst/>
                <a:rect l="0" t="0" r="0" b="0"/>
                <a:pathLst>
                  <a:path w="152" h="286">
                    <a:moveTo>
                      <a:pt x="63" y="4"/>
                    </a:moveTo>
                    <a:cubicBezTo>
                      <a:pt x="89" y="8"/>
                      <a:pt x="120" y="0"/>
                      <a:pt x="142" y="15"/>
                    </a:cubicBezTo>
                    <a:cubicBezTo>
                      <a:pt x="152" y="22"/>
                      <a:pt x="134" y="38"/>
                      <a:pt x="131" y="49"/>
                    </a:cubicBezTo>
                    <a:cubicBezTo>
                      <a:pt x="127" y="64"/>
                      <a:pt x="127" y="80"/>
                      <a:pt x="120" y="94"/>
                    </a:cubicBezTo>
                    <a:cubicBezTo>
                      <a:pt x="108" y="118"/>
                      <a:pt x="74" y="162"/>
                      <a:pt x="74" y="162"/>
                    </a:cubicBezTo>
                    <a:cubicBezTo>
                      <a:pt x="62" y="199"/>
                      <a:pt x="69" y="241"/>
                      <a:pt x="52" y="275"/>
                    </a:cubicBezTo>
                    <a:cubicBezTo>
                      <a:pt x="47" y="286"/>
                      <a:pt x="43" y="253"/>
                      <a:pt x="40" y="241"/>
                    </a:cubicBezTo>
                    <a:cubicBezTo>
                      <a:pt x="0" y="103"/>
                      <a:pt x="54" y="274"/>
                      <a:pt x="18" y="162"/>
                    </a:cubicBezTo>
                    <a:cubicBezTo>
                      <a:pt x="60" y="97"/>
                      <a:pt x="29" y="162"/>
                      <a:pt x="29" y="72"/>
                    </a:cubicBezTo>
                    <a:cubicBezTo>
                      <a:pt x="29" y="47"/>
                      <a:pt x="51" y="22"/>
                      <a:pt x="63" y="4"/>
                    </a:cubicBezTo>
                    <a:close/>
                  </a:path>
                </a:pathLst>
              </a:custGeom>
              <a:pattFill prst="pct75">
                <a:fgClr>
                  <a:srgbClr val="FFFF99"/>
                </a:fgClr>
                <a:bgClr>
                  <a:schemeClr val="tx1"/>
                </a:bgClr>
              </a:patt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25" name="直接连接符 178220"/>
              <p:cNvSpPr/>
              <p:nvPr/>
            </p:nvSpPr>
            <p:spPr>
              <a:xfrm>
                <a:off x="1584" y="2950"/>
                <a:ext cx="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59426" name="任意多边形 178221"/>
            <p:cNvSpPr/>
            <p:nvPr/>
          </p:nvSpPr>
          <p:spPr>
            <a:xfrm>
              <a:off x="934" y="2304"/>
              <a:ext cx="74" cy="720"/>
            </a:xfrm>
            <a:custGeom>
              <a:avLst/>
              <a:gdLst/>
              <a:ahLst/>
              <a:cxnLst/>
              <a:rect l="0" t="0" r="0" b="0"/>
              <a:pathLst>
                <a:path w="96" h="720">
                  <a:moveTo>
                    <a:pt x="0" y="0"/>
                  </a:moveTo>
                  <a:lnTo>
                    <a:pt x="0" y="720"/>
                  </a:lnTo>
                  <a:lnTo>
                    <a:pt x="96" y="0"/>
                  </a:lnTo>
                </a:path>
              </a:pathLst>
            </a:custGeom>
            <a:pattFill prst="pct75">
              <a:fgClr>
                <a:srgbClr val="E8E200"/>
              </a:fgClr>
              <a:bgClr>
                <a:schemeClr val="tx1"/>
              </a:bgClr>
            </a:patt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9427" name="组合 178266"/>
          <p:cNvGrpSpPr/>
          <p:nvPr/>
        </p:nvGrpSpPr>
        <p:grpSpPr>
          <a:xfrm>
            <a:off x="5103813" y="1758950"/>
            <a:ext cx="1481137" cy="457200"/>
            <a:chOff x="2200" y="1071"/>
            <a:chExt cx="1152" cy="363"/>
          </a:xfrm>
        </p:grpSpPr>
        <p:grpSp>
          <p:nvGrpSpPr>
            <p:cNvPr id="59428" name="组合 178189"/>
            <p:cNvGrpSpPr/>
            <p:nvPr/>
          </p:nvGrpSpPr>
          <p:grpSpPr>
            <a:xfrm>
              <a:off x="2200" y="1071"/>
              <a:ext cx="726" cy="363"/>
              <a:chOff x="2880" y="949"/>
              <a:chExt cx="1344" cy="288"/>
            </a:xfrm>
          </p:grpSpPr>
          <p:sp>
            <p:nvSpPr>
              <p:cNvPr id="59429" name="任意多边形 178190"/>
              <p:cNvSpPr/>
              <p:nvPr/>
            </p:nvSpPr>
            <p:spPr>
              <a:xfrm flipV="1">
                <a:off x="2880" y="949"/>
                <a:ext cx="1344" cy="144"/>
              </a:xfrm>
              <a:custGeom>
                <a:avLst/>
                <a:gdLst/>
                <a:ahLst/>
                <a:cxnLst>
                  <a:cxn ang="0">
                    <a:pos x="20716" y="10800"/>
                  </a:cxn>
                  <a:cxn ang="90">
                    <a:pos x="10800" y="21600"/>
                  </a:cxn>
                  <a:cxn ang="180">
                    <a:pos x="884" y="10800"/>
                  </a:cxn>
                  <a:cxn ang="270">
                    <a:pos x="10800" y="0"/>
                  </a:cxn>
                </a:cxnLst>
                <a:rect l="0" t="0" r="0" b="0"/>
                <a:pathLst>
                  <a:path w="21600" h="21600">
                    <a:moveTo>
                      <a:pt x="0" y="0"/>
                    </a:moveTo>
                    <a:lnTo>
                      <a:pt x="1768" y="21600"/>
                    </a:lnTo>
                    <a:lnTo>
                      <a:pt x="1983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pattFill prst="pct80">
                <a:fgClr>
                  <a:srgbClr val="FF9900"/>
                </a:fgClr>
                <a:bgClr>
                  <a:schemeClr val="tx2"/>
                </a:bgClr>
              </a:patt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30" name="矩形 178191"/>
              <p:cNvSpPr/>
              <p:nvPr/>
            </p:nvSpPr>
            <p:spPr>
              <a:xfrm>
                <a:off x="2880" y="1093"/>
                <a:ext cx="1344" cy="144"/>
              </a:xfrm>
              <a:prstGeom prst="rect">
                <a:avLst/>
              </a:prstGeom>
              <a:pattFill prst="pct90">
                <a:fgClr>
                  <a:srgbClr val="FF9900"/>
                </a:fgClr>
                <a:bgClr>
                  <a:schemeClr val="tx1"/>
                </a:bgClr>
              </a:patt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431" name="任意多边形 178192"/>
              <p:cNvSpPr/>
              <p:nvPr/>
            </p:nvSpPr>
            <p:spPr>
              <a:xfrm>
                <a:off x="3338" y="949"/>
                <a:ext cx="48" cy="288"/>
              </a:xfrm>
              <a:custGeom>
                <a:avLst/>
                <a:gdLst/>
                <a:ahLst/>
                <a:cxnLst/>
                <a:rect l="0" t="0" r="0" b="0"/>
                <a:pathLst>
                  <a:path w="48" h="288">
                    <a:moveTo>
                      <a:pt x="0" y="288"/>
                    </a:moveTo>
                    <a:lnTo>
                      <a:pt x="0" y="144"/>
                    </a:lnTo>
                    <a:lnTo>
                      <a:pt x="48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32" name="任意多边形 178193"/>
              <p:cNvSpPr/>
              <p:nvPr/>
            </p:nvSpPr>
            <p:spPr>
              <a:xfrm flipH="1">
                <a:off x="3722" y="949"/>
                <a:ext cx="48" cy="288"/>
              </a:xfrm>
              <a:custGeom>
                <a:avLst/>
                <a:gdLst/>
                <a:ahLst/>
                <a:cxnLst/>
                <a:rect l="0" t="0" r="0" b="0"/>
                <a:pathLst>
                  <a:path w="48" h="288">
                    <a:moveTo>
                      <a:pt x="0" y="288"/>
                    </a:moveTo>
                    <a:lnTo>
                      <a:pt x="0" y="144"/>
                    </a:lnTo>
                    <a:lnTo>
                      <a:pt x="48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433" name="右箭头 178257"/>
            <p:cNvSpPr/>
            <p:nvPr/>
          </p:nvSpPr>
          <p:spPr>
            <a:xfrm>
              <a:off x="3016" y="1162"/>
              <a:ext cx="336" cy="141"/>
            </a:xfrm>
            <a:prstGeom prst="rightArrow">
              <a:avLst>
                <a:gd name="adj1" fmla="val 50000"/>
                <a:gd name="adj2" fmla="val 59464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9434" name="组合 178267"/>
          <p:cNvGrpSpPr/>
          <p:nvPr/>
        </p:nvGrpSpPr>
        <p:grpSpPr>
          <a:xfrm>
            <a:off x="5029200" y="3275013"/>
            <a:ext cx="1616075" cy="336550"/>
            <a:chOff x="1791" y="2387"/>
            <a:chExt cx="1566" cy="363"/>
          </a:xfrm>
        </p:grpSpPr>
        <p:grpSp>
          <p:nvGrpSpPr>
            <p:cNvPr id="59435" name="组合 178205"/>
            <p:cNvGrpSpPr/>
            <p:nvPr/>
          </p:nvGrpSpPr>
          <p:grpSpPr>
            <a:xfrm>
              <a:off x="1791" y="2387"/>
              <a:ext cx="1067" cy="363"/>
              <a:chOff x="2880" y="949"/>
              <a:chExt cx="1344" cy="288"/>
            </a:xfrm>
          </p:grpSpPr>
          <p:sp>
            <p:nvSpPr>
              <p:cNvPr id="59436" name="任意多边形 178206"/>
              <p:cNvSpPr/>
              <p:nvPr/>
            </p:nvSpPr>
            <p:spPr>
              <a:xfrm flipV="1">
                <a:off x="2880" y="949"/>
                <a:ext cx="1344" cy="144"/>
              </a:xfrm>
              <a:custGeom>
                <a:avLst/>
                <a:gdLst/>
                <a:ahLst/>
                <a:cxnLst>
                  <a:cxn ang="0">
                    <a:pos x="20716" y="10800"/>
                  </a:cxn>
                  <a:cxn ang="90">
                    <a:pos x="10800" y="21600"/>
                  </a:cxn>
                  <a:cxn ang="180">
                    <a:pos x="884" y="10800"/>
                  </a:cxn>
                  <a:cxn ang="270">
                    <a:pos x="10800" y="0"/>
                  </a:cxn>
                </a:cxnLst>
                <a:rect l="0" t="0" r="0" b="0"/>
                <a:pathLst>
                  <a:path w="21600" h="21600">
                    <a:moveTo>
                      <a:pt x="0" y="0"/>
                    </a:moveTo>
                    <a:lnTo>
                      <a:pt x="1768" y="21600"/>
                    </a:lnTo>
                    <a:lnTo>
                      <a:pt x="1983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37" name="矩形 178207"/>
              <p:cNvSpPr/>
              <p:nvPr/>
            </p:nvSpPr>
            <p:spPr>
              <a:xfrm>
                <a:off x="2880" y="1093"/>
                <a:ext cx="1344" cy="144"/>
              </a:xfrm>
              <a:prstGeom prst="rect">
                <a:avLst/>
              </a:prstGeom>
              <a:solidFill>
                <a:srgbClr val="FF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438" name="任意多边形 178208"/>
              <p:cNvSpPr/>
              <p:nvPr/>
            </p:nvSpPr>
            <p:spPr>
              <a:xfrm>
                <a:off x="3338" y="949"/>
                <a:ext cx="48" cy="288"/>
              </a:xfrm>
              <a:custGeom>
                <a:avLst/>
                <a:gdLst/>
                <a:ahLst/>
                <a:cxnLst/>
                <a:rect l="0" t="0" r="0" b="0"/>
                <a:pathLst>
                  <a:path w="48" h="288">
                    <a:moveTo>
                      <a:pt x="0" y="288"/>
                    </a:moveTo>
                    <a:lnTo>
                      <a:pt x="0" y="144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39" name="任意多边形 178209"/>
              <p:cNvSpPr/>
              <p:nvPr/>
            </p:nvSpPr>
            <p:spPr>
              <a:xfrm flipH="1">
                <a:off x="3722" y="949"/>
                <a:ext cx="48" cy="288"/>
              </a:xfrm>
              <a:custGeom>
                <a:avLst/>
                <a:gdLst/>
                <a:ahLst/>
                <a:cxnLst/>
                <a:rect l="0" t="0" r="0" b="0"/>
                <a:pathLst>
                  <a:path w="48" h="288">
                    <a:moveTo>
                      <a:pt x="0" y="288"/>
                    </a:moveTo>
                    <a:lnTo>
                      <a:pt x="0" y="144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9440" name="右箭头 178259"/>
            <p:cNvSpPr/>
            <p:nvPr/>
          </p:nvSpPr>
          <p:spPr>
            <a:xfrm>
              <a:off x="2925" y="2568"/>
              <a:ext cx="432" cy="96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9441" name="组合 178277"/>
          <p:cNvGrpSpPr/>
          <p:nvPr/>
        </p:nvGrpSpPr>
        <p:grpSpPr>
          <a:xfrm>
            <a:off x="7839075" y="1325563"/>
            <a:ext cx="2471738" cy="1697037"/>
            <a:chOff x="3923" y="436"/>
            <a:chExt cx="2126" cy="1542"/>
          </a:xfrm>
        </p:grpSpPr>
        <p:sp>
          <p:nvSpPr>
            <p:cNvPr id="59442" name="文本框 178247"/>
            <p:cNvSpPr txBox="1"/>
            <p:nvPr/>
          </p:nvSpPr>
          <p:spPr>
            <a:xfrm>
              <a:off x="4975" y="940"/>
              <a:ext cx="1074" cy="6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000099"/>
                  </a:solidFill>
                  <a:latin typeface="楷体_GB2312" pitchFamily="49" charset="-122"/>
                  <a:ea typeface="楷体_GB2312" pitchFamily="49" charset="-122"/>
                </a:rPr>
                <a:t>朝对侧   弯曲生长</a:t>
              </a:r>
              <a:endParaRPr lang="zh-CN" altLang="en-US" sz="200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59443" name="组合 178273"/>
            <p:cNvGrpSpPr/>
            <p:nvPr/>
          </p:nvGrpSpPr>
          <p:grpSpPr>
            <a:xfrm>
              <a:off x="3923" y="436"/>
              <a:ext cx="1837" cy="1542"/>
              <a:chOff x="3923" y="436"/>
              <a:chExt cx="1837" cy="1542"/>
            </a:xfrm>
          </p:grpSpPr>
          <p:sp>
            <p:nvSpPr>
              <p:cNvPr id="59444" name="右箭头 178258"/>
              <p:cNvSpPr/>
              <p:nvPr/>
            </p:nvSpPr>
            <p:spPr>
              <a:xfrm>
                <a:off x="3923" y="1162"/>
                <a:ext cx="454" cy="136"/>
              </a:xfrm>
              <a:prstGeom prst="rightArrow">
                <a:avLst>
                  <a:gd name="adj1" fmla="val 50000"/>
                  <a:gd name="adj2" fmla="val 8330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59445" name="组合 178225"/>
              <p:cNvGrpSpPr/>
              <p:nvPr/>
            </p:nvGrpSpPr>
            <p:grpSpPr>
              <a:xfrm>
                <a:off x="4427" y="436"/>
                <a:ext cx="1333" cy="1542"/>
                <a:chOff x="3611" y="2496"/>
                <a:chExt cx="1333" cy="1678"/>
              </a:xfrm>
            </p:grpSpPr>
            <p:grpSp>
              <p:nvGrpSpPr>
                <p:cNvPr id="59446" name="组合 178226"/>
                <p:cNvGrpSpPr/>
                <p:nvPr/>
              </p:nvGrpSpPr>
              <p:grpSpPr>
                <a:xfrm>
                  <a:off x="3611" y="2496"/>
                  <a:ext cx="1333" cy="1678"/>
                  <a:chOff x="3611" y="2496"/>
                  <a:chExt cx="1333" cy="1678"/>
                </a:xfrm>
              </p:grpSpPr>
              <p:sp>
                <p:nvSpPr>
                  <p:cNvPr id="59447" name="圆柱形 178227"/>
                  <p:cNvSpPr/>
                  <p:nvPr/>
                </p:nvSpPr>
                <p:spPr>
                  <a:xfrm rot="3252849">
                    <a:off x="3982" y="2724"/>
                    <a:ext cx="288" cy="333"/>
                  </a:xfrm>
                  <a:prstGeom prst="can">
                    <a:avLst>
                      <a:gd name="adj" fmla="val 40611"/>
                    </a:avLst>
                  </a:prstGeom>
                  <a:gradFill rotWithShape="0">
                    <a:gsLst>
                      <a:gs pos="0">
                        <a:srgbClr val="A9A965"/>
                      </a:gs>
                      <a:gs pos="50000">
                        <a:srgbClr val="FFFF99"/>
                      </a:gs>
                      <a:gs pos="100000">
                        <a:srgbClr val="A9A965"/>
                      </a:gs>
                    </a:gsLst>
                    <a:lin ang="27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59448" name="组合 178228"/>
                  <p:cNvGrpSpPr/>
                  <p:nvPr/>
                </p:nvGrpSpPr>
                <p:grpSpPr>
                  <a:xfrm rot="3252849">
                    <a:off x="4086" y="2637"/>
                    <a:ext cx="195" cy="159"/>
                    <a:chOff x="1533" y="1920"/>
                    <a:chExt cx="195" cy="159"/>
                  </a:xfrm>
                </p:grpSpPr>
                <p:sp>
                  <p:nvSpPr>
                    <p:cNvPr id="59449" name="平行四边形 178229"/>
                    <p:cNvSpPr/>
                    <p:nvPr/>
                  </p:nvSpPr>
                  <p:spPr>
                    <a:xfrm>
                      <a:off x="1533" y="1920"/>
                      <a:ext cx="184" cy="95"/>
                    </a:xfrm>
                    <a:prstGeom prst="parallelogram">
                      <a:avLst>
                        <a:gd name="adj" fmla="val 48421"/>
                      </a:avLst>
                    </a:prstGeom>
                    <a:pattFill prst="pct75">
                      <a:fgClr>
                        <a:srgbClr val="FF9900"/>
                      </a:fgClr>
                      <a:bgClr>
                        <a:schemeClr val="tx1"/>
                      </a:bgClr>
                    </a:patt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9450" name="矩形 178230"/>
                    <p:cNvSpPr/>
                    <p:nvPr/>
                  </p:nvSpPr>
                  <p:spPr>
                    <a:xfrm>
                      <a:off x="1536" y="2008"/>
                      <a:ext cx="147" cy="64"/>
                    </a:xfrm>
                    <a:prstGeom prst="rect">
                      <a:avLst/>
                    </a:prstGeom>
                    <a:pattFill prst="pct75">
                      <a:fgClr>
                        <a:srgbClr val="FF9900"/>
                      </a:fgClr>
                      <a:bgClr>
                        <a:schemeClr val="tx1"/>
                      </a:bgClr>
                    </a:patt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9451" name="任意多边形 178231"/>
                    <p:cNvSpPr/>
                    <p:nvPr/>
                  </p:nvSpPr>
                  <p:spPr>
                    <a:xfrm>
                      <a:off x="1691" y="1920"/>
                      <a:ext cx="37" cy="15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8" h="240">
                          <a:moveTo>
                            <a:pt x="48" y="0"/>
                          </a:moveTo>
                          <a:lnTo>
                            <a:pt x="48" y="96"/>
                          </a:lnTo>
                          <a:lnTo>
                            <a:pt x="0" y="240"/>
                          </a:lnTo>
                          <a:lnTo>
                            <a:pt x="0" y="144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pattFill prst="pct75">
                      <a:fgClr>
                        <a:srgbClr val="FF9900"/>
                      </a:fgClr>
                      <a:bgClr>
                        <a:schemeClr val="tx1"/>
                      </a:bgClr>
                    </a:patt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9452" name="圆柱形 178232"/>
                  <p:cNvSpPr/>
                  <p:nvPr/>
                </p:nvSpPr>
                <p:spPr>
                  <a:xfrm rot="3252849">
                    <a:off x="4267" y="2634"/>
                    <a:ext cx="81" cy="262"/>
                  </a:xfrm>
                  <a:prstGeom prst="can">
                    <a:avLst>
                      <a:gd name="adj" fmla="val 42944"/>
                    </a:avLst>
                  </a:prstGeom>
                  <a:gradFill rotWithShape="0">
                    <a:gsLst>
                      <a:gs pos="0">
                        <a:srgbClr val="A9A965"/>
                      </a:gs>
                      <a:gs pos="50000">
                        <a:srgbClr val="FFFF99"/>
                      </a:gs>
                      <a:gs pos="100000">
                        <a:srgbClr val="A9A965"/>
                      </a:gs>
                    </a:gsLst>
                    <a:lin ang="2700000" scaled="1"/>
                    <a:tileRect/>
                  </a:gra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anchor="t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453" name="任意多边形 178233"/>
                  <p:cNvSpPr/>
                  <p:nvPr/>
                </p:nvSpPr>
                <p:spPr>
                  <a:xfrm rot="-3153988">
                    <a:off x="3539" y="2769"/>
                    <a:ext cx="1536" cy="1274"/>
                  </a:xfrm>
                  <a:custGeom>
                    <a:avLst/>
                    <a:gdLst/>
                    <a:ahLst/>
                    <a:cxnLst>
                      <a:cxn ang="270">
                        <a:pos x="10800" y="0"/>
                      </a:cxn>
                      <a:cxn ang="270">
                        <a:pos x="7835" y="2935"/>
                      </a:cxn>
                      <a:cxn ang="270">
                        <a:pos x="10800" y="4790"/>
                      </a:cxn>
                      <a:cxn ang="270">
                        <a:pos x="13764" y="2935"/>
                      </a:cxn>
                    </a:cxnLst>
                    <a:rect l="0" t="0" r="0" b="0"/>
                    <a:pathLst>
                      <a:path w="21600" h="21600">
                        <a:moveTo>
                          <a:pt x="8680" y="5176"/>
                        </a:moveTo>
                        <a:cubicBezTo>
                          <a:pt x="9338" y="4926"/>
                          <a:pt x="10053" y="4790"/>
                          <a:pt x="10800" y="4790"/>
                        </a:cubicBezTo>
                        <a:cubicBezTo>
                          <a:pt x="11547" y="4790"/>
                          <a:pt x="12262" y="4926"/>
                          <a:pt x="12921" y="5175"/>
                        </a:cubicBezTo>
                        <a:lnTo>
                          <a:pt x="14609" y="694"/>
                        </a:lnTo>
                        <a:cubicBezTo>
                          <a:pt x="13427" y="245"/>
                          <a:pt x="12142" y="0"/>
                          <a:pt x="10800" y="0"/>
                        </a:cubicBezTo>
                        <a:cubicBezTo>
                          <a:pt x="9457" y="0"/>
                          <a:pt x="8172" y="245"/>
                          <a:pt x="6986" y="693"/>
                        </a:cubicBezTo>
                        <a:close/>
                      </a:path>
                    </a:pathLst>
                  </a:custGeom>
                  <a:solidFill>
                    <a:srgbClr val="FFFF99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4" name="任意多边形 178234"/>
                  <p:cNvSpPr/>
                  <p:nvPr/>
                </p:nvSpPr>
                <p:spPr>
                  <a:xfrm rot="-4105164">
                    <a:off x="3531" y="2893"/>
                    <a:ext cx="1344" cy="1152"/>
                  </a:xfrm>
                  <a:custGeom>
                    <a:avLst/>
                    <a:gdLst/>
                    <a:ahLst/>
                    <a:cxnLst>
                      <a:cxn ang="270">
                        <a:pos x="10800" y="0"/>
                      </a:cxn>
                      <a:cxn ang="270">
                        <a:pos x="8510" y="2942"/>
                      </a:cxn>
                      <a:cxn ang="270">
                        <a:pos x="10800" y="5232"/>
                      </a:cxn>
                      <a:cxn ang="270">
                        <a:pos x="13089" y="2942"/>
                      </a:cxn>
                    </a:cxnLst>
                    <a:rect l="0" t="0" r="0" b="0"/>
                    <a:pathLst>
                      <a:path w="21600" h="21600">
                        <a:moveTo>
                          <a:pt x="9242" y="5454"/>
                        </a:moveTo>
                        <a:cubicBezTo>
                          <a:pt x="9736" y="5309"/>
                          <a:pt x="10259" y="5232"/>
                          <a:pt x="10800" y="5232"/>
                        </a:cubicBezTo>
                        <a:cubicBezTo>
                          <a:pt x="11342" y="5232"/>
                          <a:pt x="11865" y="5309"/>
                          <a:pt x="12359" y="5453"/>
                        </a:cubicBezTo>
                        <a:lnTo>
                          <a:pt x="13821" y="431"/>
                        </a:lnTo>
                        <a:cubicBezTo>
                          <a:pt x="12864" y="150"/>
                          <a:pt x="11849" y="0"/>
                          <a:pt x="10799" y="0"/>
                        </a:cubicBezTo>
                        <a:cubicBezTo>
                          <a:pt x="9748" y="0"/>
                          <a:pt x="8733" y="150"/>
                          <a:pt x="7772" y="430"/>
                        </a:cubicBezTo>
                        <a:close/>
                      </a:path>
                    </a:pathLst>
                  </a:custGeom>
                  <a:solidFill>
                    <a:srgbClr val="FFFF99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55" name="矩形 178235"/>
                  <p:cNvSpPr/>
                  <p:nvPr/>
                </p:nvSpPr>
                <p:spPr>
                  <a:xfrm>
                    <a:off x="3615" y="3476"/>
                    <a:ext cx="288" cy="336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456" name="矩形 178236"/>
                  <p:cNvSpPr/>
                  <p:nvPr/>
                </p:nvSpPr>
                <p:spPr>
                  <a:xfrm>
                    <a:off x="3626" y="3439"/>
                    <a:ext cx="277" cy="96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</a:ln>
                </p:spPr>
                <p:txBody>
                  <a:bodyPr anchor="t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457" name="圆角矩形 178237"/>
                  <p:cNvSpPr/>
                  <p:nvPr/>
                </p:nvSpPr>
                <p:spPr>
                  <a:xfrm rot="2001532">
                    <a:off x="3718" y="3194"/>
                    <a:ext cx="277" cy="47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5F593"/>
                      </a:gs>
                      <a:gs pos="50000">
                        <a:srgbClr val="FFFF99"/>
                      </a:gs>
                      <a:gs pos="100000">
                        <a:srgbClr val="F5F593"/>
                      </a:gs>
                    </a:gsLst>
                    <a:lin ang="2700000" scaled="1"/>
                    <a:tileRect/>
                  </a:gradFill>
                  <a:ln w="9525">
                    <a:noFill/>
                  </a:ln>
                </p:spPr>
                <p:txBody>
                  <a:bodyPr anchor="t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458" name="圆角矩形 178238"/>
                  <p:cNvSpPr/>
                  <p:nvPr/>
                </p:nvSpPr>
                <p:spPr>
                  <a:xfrm rot="4257526">
                    <a:off x="3967" y="2899"/>
                    <a:ext cx="240" cy="9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99"/>
                  </a:solidFill>
                  <a:ln w="9525">
                    <a:noFill/>
                  </a:ln>
                </p:spPr>
                <p:txBody>
                  <a:bodyPr anchor="t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459" name="直接连接符 178239"/>
                  <p:cNvSpPr/>
                  <p:nvPr/>
                </p:nvSpPr>
                <p:spPr>
                  <a:xfrm>
                    <a:off x="3903" y="3450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460" name="任意多边形 178240"/>
                  <p:cNvSpPr/>
                  <p:nvPr/>
                </p:nvSpPr>
                <p:spPr>
                  <a:xfrm rot="-3241865">
                    <a:off x="3361" y="2928"/>
                    <a:ext cx="1344" cy="480"/>
                  </a:xfrm>
                  <a:custGeom>
                    <a:avLst/>
                    <a:gdLst/>
                    <a:ahLst/>
                    <a:cxnLst>
                      <a:cxn ang="270">
                        <a:pos x="10800" y="0"/>
                      </a:cxn>
                      <a:cxn ang="270">
                        <a:pos x="6488" y="4556"/>
                      </a:cxn>
                      <a:cxn ang="270">
                        <a:pos x="10800" y="6426"/>
                      </a:cxn>
                      <a:cxn ang="270">
                        <a:pos x="15111" y="4556"/>
                      </a:cxn>
                    </a:cxnLst>
                    <a:rect l="0" t="0" r="0" b="0"/>
                    <a:pathLst>
                      <a:path w="21600" h="21600">
                        <a:moveTo>
                          <a:pt x="8314" y="7200"/>
                        </a:moveTo>
                        <a:cubicBezTo>
                          <a:pt x="9019" y="6711"/>
                          <a:pt x="9876" y="6425"/>
                          <a:pt x="10799" y="6425"/>
                        </a:cubicBezTo>
                        <a:cubicBezTo>
                          <a:pt x="11722" y="6425"/>
                          <a:pt x="12579" y="6711"/>
                          <a:pt x="13285" y="7199"/>
                        </a:cubicBezTo>
                        <a:lnTo>
                          <a:pt x="16936" y="1913"/>
                        </a:lnTo>
                        <a:cubicBezTo>
                          <a:pt x="15194" y="706"/>
                          <a:pt x="13079" y="0"/>
                          <a:pt x="10799" y="0"/>
                        </a:cubicBezTo>
                        <a:cubicBezTo>
                          <a:pt x="8519" y="0"/>
                          <a:pt x="6404" y="706"/>
                          <a:pt x="4661" y="1912"/>
                        </a:cubicBezTo>
                        <a:close/>
                      </a:path>
                    </a:pathLst>
                  </a:custGeom>
                  <a:pattFill prst="pct75">
                    <a:fgClr>
                      <a:srgbClr val="FFFF99"/>
                    </a:fgClr>
                    <a:bgClr>
                      <a:schemeClr val="tx1"/>
                    </a:bgClr>
                  </a:patt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1" name="等腰三角形 178241"/>
                  <p:cNvSpPr/>
                  <p:nvPr/>
                </p:nvSpPr>
                <p:spPr>
                  <a:xfrm rot="-292588">
                    <a:off x="3964" y="2774"/>
                    <a:ext cx="254" cy="195"/>
                  </a:xfrm>
                  <a:prstGeom prst="triangle">
                    <a:avLst>
                      <a:gd name="adj" fmla="val 50000"/>
                    </a:avLst>
                  </a:prstGeom>
                  <a:pattFill prst="pct75">
                    <a:fgClr>
                      <a:srgbClr val="FFFF99"/>
                    </a:fgClr>
                    <a:bgClr>
                      <a:schemeClr val="tx2"/>
                    </a:bgClr>
                  </a:pattFill>
                  <a:ln w="9525">
                    <a:noFill/>
                  </a:ln>
                </p:spPr>
                <p:txBody>
                  <a:bodyPr anchor="t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462" name="直接连接符 178242"/>
                  <p:cNvSpPr/>
                  <p:nvPr/>
                </p:nvSpPr>
                <p:spPr>
                  <a:xfrm>
                    <a:off x="3611" y="3454"/>
                    <a:ext cx="0" cy="96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9463" name="任意多边形 178243"/>
                  <p:cNvSpPr/>
                  <p:nvPr/>
                </p:nvSpPr>
                <p:spPr>
                  <a:xfrm>
                    <a:off x="3726" y="3132"/>
                    <a:ext cx="215" cy="2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5" h="284">
                        <a:moveTo>
                          <a:pt x="21" y="226"/>
                        </a:moveTo>
                        <a:cubicBezTo>
                          <a:pt x="25" y="196"/>
                          <a:pt x="17" y="162"/>
                          <a:pt x="32" y="136"/>
                        </a:cubicBezTo>
                        <a:cubicBezTo>
                          <a:pt x="46" y="112"/>
                          <a:pt x="100" y="90"/>
                          <a:pt x="100" y="90"/>
                        </a:cubicBezTo>
                        <a:cubicBezTo>
                          <a:pt x="107" y="68"/>
                          <a:pt x="100" y="31"/>
                          <a:pt x="122" y="23"/>
                        </a:cubicBezTo>
                        <a:cubicBezTo>
                          <a:pt x="145" y="15"/>
                          <a:pt x="190" y="0"/>
                          <a:pt x="190" y="0"/>
                        </a:cubicBezTo>
                        <a:cubicBezTo>
                          <a:pt x="199" y="27"/>
                          <a:pt x="215" y="51"/>
                          <a:pt x="190" y="79"/>
                        </a:cubicBezTo>
                        <a:cubicBezTo>
                          <a:pt x="172" y="99"/>
                          <a:pt x="122" y="124"/>
                          <a:pt x="122" y="124"/>
                        </a:cubicBezTo>
                        <a:cubicBezTo>
                          <a:pt x="118" y="143"/>
                          <a:pt x="122" y="165"/>
                          <a:pt x="111" y="181"/>
                        </a:cubicBezTo>
                        <a:cubicBezTo>
                          <a:pt x="104" y="191"/>
                          <a:pt x="84" y="182"/>
                          <a:pt x="77" y="192"/>
                        </a:cubicBezTo>
                        <a:cubicBezTo>
                          <a:pt x="12" y="284"/>
                          <a:pt x="97" y="246"/>
                          <a:pt x="21" y="271"/>
                        </a:cubicBezTo>
                        <a:cubicBezTo>
                          <a:pt x="9" y="195"/>
                          <a:pt x="0" y="182"/>
                          <a:pt x="21" y="226"/>
                        </a:cubicBez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4" name="任意多边形 178244"/>
                  <p:cNvSpPr/>
                  <p:nvPr/>
                </p:nvSpPr>
                <p:spPr>
                  <a:xfrm>
                    <a:off x="3859" y="2895"/>
                    <a:ext cx="384" cy="40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4" h="407">
                        <a:moveTo>
                          <a:pt x="23" y="283"/>
                        </a:moveTo>
                        <a:cubicBezTo>
                          <a:pt x="27" y="260"/>
                          <a:pt x="23" y="235"/>
                          <a:pt x="34" y="215"/>
                        </a:cubicBezTo>
                        <a:cubicBezTo>
                          <a:pt x="40" y="205"/>
                          <a:pt x="61" y="214"/>
                          <a:pt x="68" y="204"/>
                        </a:cubicBezTo>
                        <a:cubicBezTo>
                          <a:pt x="124" y="122"/>
                          <a:pt x="37" y="161"/>
                          <a:pt x="113" y="136"/>
                        </a:cubicBezTo>
                        <a:cubicBezTo>
                          <a:pt x="181" y="35"/>
                          <a:pt x="90" y="156"/>
                          <a:pt x="170" y="91"/>
                        </a:cubicBezTo>
                        <a:cubicBezTo>
                          <a:pt x="218" y="53"/>
                          <a:pt x="170" y="65"/>
                          <a:pt x="204" y="23"/>
                        </a:cubicBezTo>
                        <a:cubicBezTo>
                          <a:pt x="213" y="12"/>
                          <a:pt x="227" y="8"/>
                          <a:pt x="238" y="0"/>
                        </a:cubicBezTo>
                        <a:cubicBezTo>
                          <a:pt x="264" y="4"/>
                          <a:pt x="293" y="1"/>
                          <a:pt x="317" y="12"/>
                        </a:cubicBezTo>
                        <a:cubicBezTo>
                          <a:pt x="329" y="17"/>
                          <a:pt x="328" y="38"/>
                          <a:pt x="339" y="45"/>
                        </a:cubicBezTo>
                        <a:cubicBezTo>
                          <a:pt x="352" y="54"/>
                          <a:pt x="369" y="53"/>
                          <a:pt x="384" y="57"/>
                        </a:cubicBezTo>
                        <a:cubicBezTo>
                          <a:pt x="373" y="64"/>
                          <a:pt x="360" y="70"/>
                          <a:pt x="351" y="79"/>
                        </a:cubicBezTo>
                        <a:cubicBezTo>
                          <a:pt x="341" y="89"/>
                          <a:pt x="340" y="107"/>
                          <a:pt x="328" y="113"/>
                        </a:cubicBezTo>
                        <a:cubicBezTo>
                          <a:pt x="307" y="123"/>
                          <a:pt x="283" y="120"/>
                          <a:pt x="260" y="124"/>
                        </a:cubicBezTo>
                        <a:cubicBezTo>
                          <a:pt x="219" y="139"/>
                          <a:pt x="200" y="167"/>
                          <a:pt x="159" y="181"/>
                        </a:cubicBezTo>
                        <a:cubicBezTo>
                          <a:pt x="127" y="203"/>
                          <a:pt x="120" y="201"/>
                          <a:pt x="102" y="237"/>
                        </a:cubicBezTo>
                        <a:cubicBezTo>
                          <a:pt x="97" y="248"/>
                          <a:pt x="99" y="262"/>
                          <a:pt x="91" y="271"/>
                        </a:cubicBezTo>
                        <a:cubicBezTo>
                          <a:pt x="83" y="280"/>
                          <a:pt x="68" y="279"/>
                          <a:pt x="57" y="283"/>
                        </a:cubicBezTo>
                        <a:cubicBezTo>
                          <a:pt x="36" y="346"/>
                          <a:pt x="60" y="366"/>
                          <a:pt x="0" y="407"/>
                        </a:cubicBezTo>
                        <a:cubicBezTo>
                          <a:pt x="15" y="366"/>
                          <a:pt x="23" y="327"/>
                          <a:pt x="23" y="283"/>
                        </a:cubicBez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465" name="任意多边形 178245"/>
                  <p:cNvSpPr/>
                  <p:nvPr/>
                </p:nvSpPr>
                <p:spPr>
                  <a:xfrm>
                    <a:off x="3626" y="3281"/>
                    <a:ext cx="177" cy="3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7" h="325">
                        <a:moveTo>
                          <a:pt x="42" y="43"/>
                        </a:moveTo>
                        <a:cubicBezTo>
                          <a:pt x="0" y="105"/>
                          <a:pt x="41" y="112"/>
                          <a:pt x="19" y="179"/>
                        </a:cubicBezTo>
                        <a:cubicBezTo>
                          <a:pt x="23" y="205"/>
                          <a:pt x="24" y="232"/>
                          <a:pt x="30" y="258"/>
                        </a:cubicBezTo>
                        <a:cubicBezTo>
                          <a:pt x="35" y="281"/>
                          <a:pt x="53" y="325"/>
                          <a:pt x="53" y="325"/>
                        </a:cubicBezTo>
                        <a:cubicBezTo>
                          <a:pt x="91" y="271"/>
                          <a:pt x="87" y="260"/>
                          <a:pt x="76" y="190"/>
                        </a:cubicBezTo>
                        <a:cubicBezTo>
                          <a:pt x="80" y="152"/>
                          <a:pt x="69" y="110"/>
                          <a:pt x="87" y="77"/>
                        </a:cubicBezTo>
                        <a:cubicBezTo>
                          <a:pt x="123" y="11"/>
                          <a:pt x="177" y="119"/>
                          <a:pt x="121" y="32"/>
                        </a:cubicBezTo>
                        <a:cubicBezTo>
                          <a:pt x="96" y="133"/>
                          <a:pt x="125" y="42"/>
                          <a:pt x="98" y="9"/>
                        </a:cubicBezTo>
                        <a:cubicBezTo>
                          <a:pt x="90" y="0"/>
                          <a:pt x="75" y="17"/>
                          <a:pt x="64" y="21"/>
                        </a:cubicBezTo>
                        <a:cubicBezTo>
                          <a:pt x="51" y="59"/>
                          <a:pt x="61" y="62"/>
                          <a:pt x="42" y="43"/>
                        </a:cubicBezTo>
                        <a:close/>
                      </a:path>
                    </a:pathLst>
                  </a:custGeom>
                  <a:pattFill prst="pct75">
                    <a:fgClr>
                      <a:srgbClr val="FFFF99"/>
                    </a:fgClr>
                    <a:bgClr>
                      <a:schemeClr val="tx2"/>
                    </a:bgClr>
                  </a:pattFill>
                  <a:ln w="9525">
                    <a:noFill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9466" name="任意多边形 178246"/>
                <p:cNvSpPr/>
                <p:nvPr/>
              </p:nvSpPr>
              <p:spPr>
                <a:xfrm>
                  <a:off x="3843" y="3177"/>
                  <a:ext cx="135" cy="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" h="125">
                      <a:moveTo>
                        <a:pt x="8" y="98"/>
                      </a:moveTo>
                      <a:cubicBezTo>
                        <a:pt x="12" y="68"/>
                        <a:pt x="0" y="31"/>
                        <a:pt x="20" y="8"/>
                      </a:cubicBezTo>
                      <a:cubicBezTo>
                        <a:pt x="27" y="0"/>
                        <a:pt x="96" y="26"/>
                        <a:pt x="110" y="31"/>
                      </a:cubicBezTo>
                      <a:cubicBezTo>
                        <a:pt x="135" y="106"/>
                        <a:pt x="114" y="97"/>
                        <a:pt x="42" y="121"/>
                      </a:cubicBezTo>
                      <a:cubicBezTo>
                        <a:pt x="29" y="125"/>
                        <a:pt x="19" y="106"/>
                        <a:pt x="8" y="98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59467" name="组合 178281"/>
          <p:cNvGrpSpPr/>
          <p:nvPr/>
        </p:nvGrpSpPr>
        <p:grpSpPr>
          <a:xfrm>
            <a:off x="7910513" y="2768600"/>
            <a:ext cx="2249487" cy="1222375"/>
            <a:chOff x="3833" y="2024"/>
            <a:chExt cx="2178" cy="1319"/>
          </a:xfrm>
        </p:grpSpPr>
        <p:sp>
          <p:nvSpPr>
            <p:cNvPr id="59468" name="直接连接符 178255"/>
            <p:cNvSpPr/>
            <p:nvPr/>
          </p:nvSpPr>
          <p:spPr>
            <a:xfrm>
              <a:off x="4513" y="2115"/>
              <a:ext cx="0" cy="13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9469" name="组合 178280"/>
            <p:cNvGrpSpPr/>
            <p:nvPr/>
          </p:nvGrpSpPr>
          <p:grpSpPr>
            <a:xfrm>
              <a:off x="3833" y="2024"/>
              <a:ext cx="2178" cy="1319"/>
              <a:chOff x="3787" y="2387"/>
              <a:chExt cx="2178" cy="1319"/>
            </a:xfrm>
          </p:grpSpPr>
          <p:sp>
            <p:nvSpPr>
              <p:cNvPr id="59470" name="任意多边形 178253"/>
              <p:cNvSpPr/>
              <p:nvPr/>
            </p:nvSpPr>
            <p:spPr>
              <a:xfrm>
                <a:off x="4468" y="2478"/>
                <a:ext cx="33" cy="145"/>
              </a:xfrm>
              <a:custGeom>
                <a:avLst/>
                <a:gdLst/>
                <a:ahLst/>
                <a:cxnLst/>
                <a:rect l="0" t="0" r="0" b="0"/>
                <a:pathLst>
                  <a:path w="48" h="240">
                    <a:moveTo>
                      <a:pt x="48" y="0"/>
                    </a:moveTo>
                    <a:lnTo>
                      <a:pt x="48" y="96"/>
                    </a:lnTo>
                    <a:lnTo>
                      <a:pt x="0" y="240"/>
                    </a:lnTo>
                    <a:lnTo>
                      <a:pt x="0" y="144"/>
                    </a:lnTo>
                    <a:lnTo>
                      <a:pt x="48" y="0"/>
                    </a:lnTo>
                    <a:close/>
                  </a:path>
                </a:pathLst>
              </a:custGeom>
              <a:pattFill prst="pct75">
                <a:fgClr>
                  <a:srgbClr val="FF9900"/>
                </a:fgClr>
                <a:bgClr>
                  <a:schemeClr val="tx2"/>
                </a:bgClr>
              </a:patt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9471" name="组合 178276"/>
              <p:cNvGrpSpPr/>
              <p:nvPr/>
            </p:nvGrpSpPr>
            <p:grpSpPr>
              <a:xfrm>
                <a:off x="3787" y="2387"/>
                <a:ext cx="2178" cy="1319"/>
                <a:chOff x="3833" y="1888"/>
                <a:chExt cx="2178" cy="1319"/>
              </a:xfrm>
            </p:grpSpPr>
            <p:sp>
              <p:nvSpPr>
                <p:cNvPr id="59472" name="圆柱形 178254"/>
                <p:cNvSpPr/>
                <p:nvPr/>
              </p:nvSpPr>
              <p:spPr>
                <a:xfrm>
                  <a:off x="4513" y="1888"/>
                  <a:ext cx="91" cy="239"/>
                </a:xfrm>
                <a:prstGeom prst="can">
                  <a:avLst>
                    <a:gd name="adj" fmla="val 34884"/>
                  </a:avLst>
                </a:prstGeom>
                <a:gradFill rotWithShape="0">
                  <a:gsLst>
                    <a:gs pos="0">
                      <a:srgbClr val="C3C375"/>
                    </a:gs>
                    <a:gs pos="50000">
                      <a:srgbClr val="FFFF99"/>
                    </a:gs>
                    <a:gs pos="100000">
                      <a:srgbClr val="C3C375"/>
                    </a:gs>
                  </a:gsLst>
                  <a:lin ang="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59473" name="组合 178275"/>
                <p:cNvGrpSpPr/>
                <p:nvPr/>
              </p:nvGrpSpPr>
              <p:grpSpPr>
                <a:xfrm>
                  <a:off x="3833" y="1979"/>
                  <a:ext cx="2178" cy="1228"/>
                  <a:chOff x="3833" y="2024"/>
                  <a:chExt cx="2178" cy="1228"/>
                </a:xfrm>
              </p:grpSpPr>
              <p:sp>
                <p:nvSpPr>
                  <p:cNvPr id="59474" name="平行四边形 178251"/>
                  <p:cNvSpPr/>
                  <p:nvPr/>
                </p:nvSpPr>
                <p:spPr>
                  <a:xfrm>
                    <a:off x="4377" y="2024"/>
                    <a:ext cx="167" cy="87"/>
                  </a:xfrm>
                  <a:prstGeom prst="parallelogram">
                    <a:avLst>
                      <a:gd name="adj" fmla="val 47988"/>
                    </a:avLst>
                  </a:prstGeom>
                  <a:solidFill>
                    <a:srgbClr val="FF9933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9475" name="矩形 178252"/>
                  <p:cNvSpPr/>
                  <p:nvPr/>
                </p:nvSpPr>
                <p:spPr>
                  <a:xfrm>
                    <a:off x="4377" y="2115"/>
                    <a:ext cx="133" cy="58"/>
                  </a:xfrm>
                  <a:prstGeom prst="rect">
                    <a:avLst/>
                  </a:prstGeom>
                  <a:solidFill>
                    <a:srgbClr val="FF9933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t"/>
                  <a:lstStyle/>
                  <a:p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59476" name="组合 178274"/>
                  <p:cNvGrpSpPr/>
                  <p:nvPr/>
                </p:nvGrpSpPr>
                <p:grpSpPr>
                  <a:xfrm>
                    <a:off x="3833" y="2160"/>
                    <a:ext cx="2178" cy="1092"/>
                    <a:chOff x="3833" y="2111"/>
                    <a:chExt cx="2178" cy="1092"/>
                  </a:xfrm>
                </p:grpSpPr>
                <p:sp>
                  <p:nvSpPr>
                    <p:cNvPr id="59477" name="右箭头 178222"/>
                    <p:cNvSpPr/>
                    <p:nvPr/>
                  </p:nvSpPr>
                  <p:spPr>
                    <a:xfrm>
                      <a:off x="3833" y="2568"/>
                      <a:ext cx="432" cy="96"/>
                    </a:xfrm>
                    <a:prstGeom prst="rightArrow">
                      <a:avLst>
                        <a:gd name="adj1" fmla="val 50000"/>
                        <a:gd name="adj2" fmla="val 112500"/>
                      </a:avLst>
                    </a:prstGeom>
                    <a:solidFill>
                      <a:schemeClr val="accent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9478" name="圆柱形 178250"/>
                    <p:cNvSpPr/>
                    <p:nvPr/>
                  </p:nvSpPr>
                  <p:spPr>
                    <a:xfrm>
                      <a:off x="4433" y="2111"/>
                      <a:ext cx="262" cy="1092"/>
                    </a:xfrm>
                    <a:prstGeom prst="can">
                      <a:avLst>
                        <a:gd name="adj" fmla="val 31991"/>
                      </a:avLst>
                    </a:prstGeom>
                    <a:gradFill rotWithShape="0">
                      <a:gsLst>
                        <a:gs pos="0">
                          <a:srgbClr val="C3C375"/>
                        </a:gs>
                        <a:gs pos="50000">
                          <a:srgbClr val="FFFF99"/>
                        </a:gs>
                        <a:gs pos="100000">
                          <a:srgbClr val="C3C375"/>
                        </a:gs>
                      </a:gsLst>
                      <a:lin ang="0" scaled="1"/>
                      <a:tileRect/>
                    </a:gra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anchor="t"/>
                    <a:lstStyle/>
                    <a:p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9479" name="矩形 178260"/>
                    <p:cNvSpPr/>
                    <p:nvPr/>
                  </p:nvSpPr>
                  <p:spPr>
                    <a:xfrm>
                      <a:off x="4810" y="2278"/>
                      <a:ext cx="1201" cy="763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square" anchor="t"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zh-CN" altLang="en-US" sz="2000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楷体_GB2312" pitchFamily="49" charset="-122"/>
                        </a:rPr>
                        <a:t>既不弯曲也不生长</a:t>
                      </a:r>
                    </a:p>
                  </p:txBody>
                </p:sp>
              </p:grpSp>
            </p:grpSp>
          </p:grpSp>
        </p:grpSp>
      </p:grpSp>
      <p:sp>
        <p:nvSpPr>
          <p:cNvPr id="59480" name="Rectangle 65"/>
          <p:cNvSpPr/>
          <p:nvPr/>
        </p:nvSpPr>
        <p:spPr>
          <a:xfrm>
            <a:off x="1323975" y="1879600"/>
            <a:ext cx="3873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</a:t>
            </a:r>
          </a:p>
        </p:txBody>
      </p:sp>
      <p:sp>
        <p:nvSpPr>
          <p:cNvPr id="59481" name="Rectangle 66"/>
          <p:cNvSpPr/>
          <p:nvPr/>
        </p:nvSpPr>
        <p:spPr>
          <a:xfrm>
            <a:off x="4108450" y="3203575"/>
            <a:ext cx="350838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56211" y="15875"/>
            <a:ext cx="3129280" cy="859790"/>
            <a:chOff x="658" y="251"/>
            <a:chExt cx="4951" cy="1474"/>
          </a:xfrm>
        </p:grpSpPr>
        <p:sp>
          <p:nvSpPr>
            <p:cNvPr id="3" name="剪去对角的矩形 2"/>
            <p:cNvSpPr/>
            <p:nvPr/>
          </p:nvSpPr>
          <p:spPr>
            <a:xfrm>
              <a:off x="1447" y="599"/>
              <a:ext cx="4163" cy="900"/>
            </a:xfrm>
            <a:prstGeom prst="snip2DiagRect">
              <a:avLst/>
            </a:prstGeom>
            <a:blipFill>
              <a:blip r:embed="rId2" cstate="print"/>
              <a:tile tx="0" ty="0" sx="100000" sy="100000" flip="none" algn="tl"/>
            </a:blipFill>
            <a:ln w="0"/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571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温特实验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658" y="251"/>
              <a:ext cx="1474" cy="1474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1460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实验探究</a:t>
              </a:r>
            </a:p>
          </p:txBody>
        </p:sp>
      </p:grpSp>
      <p:sp>
        <p:nvSpPr>
          <p:cNvPr id="59483" name="Text Box 69"/>
          <p:cNvSpPr txBox="1"/>
          <p:nvPr/>
        </p:nvSpPr>
        <p:spPr>
          <a:xfrm>
            <a:off x="358775" y="4414838"/>
            <a:ext cx="11331575" cy="2244725"/>
          </a:xfrm>
          <a:prstGeom prst="rect">
            <a:avLst/>
          </a:prstGeom>
          <a:noFill/>
          <a:ln w="50800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(1)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本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组实验中实验组是</a:t>
            </a:r>
            <a:r>
              <a:rPr lang="zh-CN" altLang="zh-CN" sz="2800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（填A或B），对照组是</a:t>
            </a:r>
            <a:r>
              <a:rPr lang="zh-CN" altLang="zh-CN" sz="2800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（填A或B）。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(2)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本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组实验自变量和因变量分别是什么？设置对照组的目的是什么？</a:t>
            </a:r>
          </a:p>
          <a:p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(3)</a:t>
            </a:r>
            <a:r>
              <a:rPr lang="zh-CN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本实验的结论是什么？温特给这种化学物质的命名是什么？</a:t>
            </a:r>
          </a:p>
        </p:txBody>
      </p:sp>
      <p:sp>
        <p:nvSpPr>
          <p:cNvPr id="4" name="Rectangle 65"/>
          <p:cNvSpPr/>
          <p:nvPr/>
        </p:nvSpPr>
        <p:spPr>
          <a:xfrm>
            <a:off x="4248150" y="4298950"/>
            <a:ext cx="3873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黑体" panose="02010609060101010101" pitchFamily="49" charset="-122"/>
              </a:rPr>
              <a:t>A</a:t>
            </a:r>
          </a:p>
        </p:txBody>
      </p:sp>
      <p:sp>
        <p:nvSpPr>
          <p:cNvPr id="5" name="Rectangle 65"/>
          <p:cNvSpPr/>
          <p:nvPr/>
        </p:nvSpPr>
        <p:spPr>
          <a:xfrm>
            <a:off x="8393113" y="4354513"/>
            <a:ext cx="387350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904875" y="3290888"/>
            <a:ext cx="2063750" cy="8302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生长素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11225" y="5743575"/>
            <a:ext cx="90233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180DB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目的：对照组，</a:t>
            </a:r>
            <a:r>
              <a:rPr lang="en-US" altLang="zh-CN" sz="2400" dirty="0">
                <a:solidFill>
                  <a:srgbClr val="180DB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排除琼脂块</a:t>
            </a:r>
            <a:r>
              <a:rPr lang="zh-CN" altLang="en-US" sz="2400" dirty="0">
                <a:solidFill>
                  <a:srgbClr val="180DB3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对实验的影响</a:t>
            </a:r>
          </a:p>
        </p:txBody>
      </p:sp>
      <p:sp>
        <p:nvSpPr>
          <p:cNvPr id="182342" name="Text Box 70"/>
          <p:cNvSpPr txBox="1"/>
          <p:nvPr/>
        </p:nvSpPr>
        <p:spPr>
          <a:xfrm>
            <a:off x="915988" y="5295900"/>
            <a:ext cx="47275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自变量: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琼脂块上是否接触过尖端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             </a:t>
            </a:r>
          </a:p>
        </p:txBody>
      </p:sp>
      <p:sp>
        <p:nvSpPr>
          <p:cNvPr id="6" name="Text Box 70"/>
          <p:cNvSpPr txBox="1"/>
          <p:nvPr/>
        </p:nvSpPr>
        <p:spPr>
          <a:xfrm>
            <a:off x="7054850" y="5295900"/>
            <a:ext cx="43910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因变量：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胚芽鞘的生长状况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       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48" y="1428736"/>
            <a:ext cx="6425593" cy="291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23836" y="214290"/>
            <a:ext cx="10072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巩固提升：判断下列胚芽鞘的生长弯曲情况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9852" y="4549676"/>
            <a:ext cx="270779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直立生长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B.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不生长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C.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向右弯曲生长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D.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直立生长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925" y="2447925"/>
            <a:ext cx="2378075" cy="2052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4562" y="2928934"/>
            <a:ext cx="2532062" cy="1373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475" y="2651125"/>
            <a:ext cx="3355975" cy="1503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3270250" y="2201863"/>
            <a:ext cx="593725" cy="63976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>
              <a:buSzTx/>
            </a:pPr>
            <a:r>
              <a:rPr lang="zh-CN" altLang="zh-CN" sz="3200">
                <a:solidFill>
                  <a:srgbClr val="180DB3"/>
                </a:solidFill>
                <a:latin typeface="楷体" pitchFamily="49" charset="-122"/>
                <a:ea typeface="楷体" pitchFamily="49" charset="-122"/>
              </a:rPr>
              <a:t>无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270250" y="3894138"/>
            <a:ext cx="593725" cy="6413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>
              <a:buSzTx/>
            </a:pPr>
            <a:r>
              <a:rPr lang="zh-CN" altLang="zh-CN" sz="3200">
                <a:solidFill>
                  <a:srgbClr val="180DB3"/>
                </a:solidFill>
                <a:latin typeface="楷体" pitchFamily="49" charset="-122"/>
                <a:ea typeface="楷体" pitchFamily="49" charset="-122"/>
              </a:rPr>
              <a:t>有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7096132" y="2357430"/>
            <a:ext cx="1492250" cy="64770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>
              <a:buSzTx/>
            </a:pPr>
            <a:r>
              <a:rPr lang="zh-CN" altLang="zh-CN" sz="3200" dirty="0">
                <a:solidFill>
                  <a:srgbClr val="180DB3"/>
                </a:solidFill>
                <a:latin typeface="楷体" pitchFamily="49" charset="-122"/>
                <a:ea typeface="楷体" pitchFamily="49" charset="-122"/>
              </a:rPr>
              <a:t>不均匀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7453322" y="4000504"/>
            <a:ext cx="1193800" cy="64611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>
              <a:buSzTx/>
            </a:pPr>
            <a:r>
              <a:rPr lang="zh-CN" altLang="zh-CN" sz="3200">
                <a:solidFill>
                  <a:srgbClr val="180DB3"/>
                </a:solidFill>
                <a:latin typeface="楷体" pitchFamily="49" charset="-122"/>
                <a:ea typeface="楷体" pitchFamily="49" charset="-122"/>
              </a:rPr>
              <a:t>均匀</a:t>
            </a:r>
            <a:endParaRPr lang="zh-CN" altLang="en-US" sz="320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0975" y="2447924"/>
            <a:ext cx="2073275" cy="19097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166646" y="214290"/>
            <a:ext cx="250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zh-CN" altLang="en-US" sz="24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学法指导</a:t>
            </a:r>
            <a:endParaRPr kumimoji="1" lang="zh-CN" altLang="en-US" sz="24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4298" y="1214422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生长状况的判断方法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文本框 9"/>
          <p:cNvSpPr txBox="1"/>
          <p:nvPr/>
        </p:nvSpPr>
        <p:spPr>
          <a:xfrm>
            <a:off x="2666976" y="2643182"/>
            <a:ext cx="1165860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</a:t>
            </a:r>
            <a:endParaRPr lang="en-US" altLang="zh-CN" sz="2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验</a:t>
            </a:r>
            <a:endParaRPr lang="en-US" altLang="zh-CN" sz="2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探</a:t>
            </a:r>
            <a:endParaRPr lang="en-US" altLang="zh-CN" sz="28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究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6" name="文本框 12"/>
          <p:cNvSpPr txBox="1"/>
          <p:nvPr/>
        </p:nvSpPr>
        <p:spPr>
          <a:xfrm>
            <a:off x="8232140" y="5982049"/>
            <a:ext cx="1165860" cy="5219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endParaRPr lang="zh-CN" altLang="en-US" sz="2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右大括号 19"/>
          <p:cNvSpPr/>
          <p:nvPr/>
        </p:nvSpPr>
        <p:spPr>
          <a:xfrm rot="10800000">
            <a:off x="1738282" y="1071546"/>
            <a:ext cx="566420" cy="4029516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r>
              <a:rPr lang="en-US" altLang="zh-CN" strike="noStrike" noProof="1"/>
              <a:t>        </a:t>
            </a:r>
          </a:p>
        </p:txBody>
      </p:sp>
      <p:sp>
        <p:nvSpPr>
          <p:cNvPr id="71690" name="文本框 26"/>
          <p:cNvSpPr txBox="1"/>
          <p:nvPr/>
        </p:nvSpPr>
        <p:spPr>
          <a:xfrm>
            <a:off x="3952860" y="2714620"/>
            <a:ext cx="7786742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达尔文：</a:t>
            </a:r>
            <a:r>
              <a:rPr lang="zh-CN" altLang="en-US" sz="2400" dirty="0" smtClean="0">
                <a:solidFill>
                  <a:schemeClr val="tx1"/>
                </a:solidFill>
                <a:sym typeface="宋体" panose="02010600030101010101" pitchFamily="2" charset="-122"/>
              </a:rPr>
              <a:t>尖端受单侧光刺激，产生某种影响，引起向光         弯曲生长</a:t>
            </a:r>
            <a:endParaRPr lang="zh-CN" altLang="en-US" sz="2400" dirty="0">
              <a:solidFill>
                <a:schemeClr val="tx1"/>
              </a:solidFill>
              <a:sym typeface="宋体" panose="02010600030101010101" pitchFamily="2" charset="-122"/>
            </a:endParaRPr>
          </a:p>
          <a:p>
            <a:pPr>
              <a:buSzTx/>
            </a:pP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詹森：</a:t>
            </a:r>
            <a:r>
              <a:rPr lang="zh-CN" altLang="en-US" sz="2400" dirty="0" smtClean="0">
                <a:solidFill>
                  <a:schemeClr val="tx1"/>
                </a:solidFill>
                <a:sym typeface="宋体" panose="02010600030101010101" pitchFamily="2" charset="-122"/>
              </a:rPr>
              <a:t>尖端产生的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影响可以透过琼脂片传递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buSzTx/>
            </a:pP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拜耳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:   </a:t>
            </a:r>
            <a:r>
              <a:rPr lang="zh-CN" altLang="en-US" sz="2400" dirty="0" smtClean="0">
                <a:solidFill>
                  <a:schemeClr val="tx1"/>
                </a:solidFill>
                <a:sym typeface="宋体" panose="02010600030101010101" pitchFamily="2" charset="-122"/>
              </a:rPr>
              <a:t>尖端产生的影响在其下部分布不均匀</a:t>
            </a:r>
            <a:endParaRPr lang="zh-CN" altLang="en-US" sz="2400" dirty="0">
              <a:solidFill>
                <a:schemeClr val="tx1"/>
              </a:solidFill>
              <a:sym typeface="宋体" panose="02010600030101010101" pitchFamily="2" charset="-122"/>
            </a:endParaRPr>
          </a:p>
          <a:p>
            <a:pPr>
              <a:buSzTx/>
            </a:pP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温特：</a:t>
            </a:r>
            <a:r>
              <a:rPr lang="zh-CN" altLang="en-US" sz="2400" dirty="0" smtClean="0">
                <a:solidFill>
                  <a:schemeClr val="tx1"/>
                </a:solidFill>
                <a:sym typeface="宋体" panose="02010600030101010101" pitchFamily="2" charset="-122"/>
              </a:rPr>
              <a:t>引起弯曲生长的是一种化学物质，命名为生长素</a:t>
            </a:r>
            <a:endParaRPr lang="zh-CN" altLang="en-US" sz="2400" dirty="0">
              <a:solidFill>
                <a:schemeClr val="tx1"/>
              </a:solidFill>
              <a:sym typeface="宋体" panose="02010600030101010101" pitchFamily="2" charset="-122"/>
            </a:endParaRPr>
          </a:p>
        </p:txBody>
      </p:sp>
      <p:sp>
        <p:nvSpPr>
          <p:cNvPr id="2" name="右大括号 1"/>
          <p:cNvSpPr/>
          <p:nvPr/>
        </p:nvSpPr>
        <p:spPr>
          <a:xfrm rot="10800000">
            <a:off x="3524232" y="2643182"/>
            <a:ext cx="428628" cy="221457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1694" name="文本框 6"/>
          <p:cNvSpPr txBox="1"/>
          <p:nvPr/>
        </p:nvSpPr>
        <p:spPr>
          <a:xfrm>
            <a:off x="738150" y="1214422"/>
            <a:ext cx="884237" cy="37856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</a:t>
            </a:r>
          </a:p>
          <a:p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长</a:t>
            </a:r>
          </a:p>
          <a:p>
            <a:r>
              <a:rPr lang="zh-CN" alt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素</a:t>
            </a:r>
            <a:endParaRPr lang="en-US" altLang="zh-CN" sz="40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000" dirty="0" smtClean="0">
                <a:solidFill>
                  <a:schemeClr val="tx1"/>
                </a:solidFill>
              </a:rPr>
              <a:t>的发现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2309786" y="1071546"/>
            <a:ext cx="692948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向光性：单侧光    弯向光源生长 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 rot="16200000" flipH="1">
            <a:off x="2529813" y="2065965"/>
            <a:ext cx="857256" cy="1142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524100" y="1643050"/>
            <a:ext cx="35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solidFill>
                  <a:srgbClr val="000000"/>
                </a:solidFill>
              </a:rPr>
              <a:t>引起</a:t>
            </a: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738150" y="214290"/>
            <a:ext cx="52911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知识归纳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67" y="23284"/>
            <a:ext cx="12065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Oval 9"/>
          <p:cNvSpPr/>
          <p:nvPr/>
        </p:nvSpPr>
        <p:spPr>
          <a:xfrm>
            <a:off x="4152900" y="1847851"/>
            <a:ext cx="3175000" cy="317500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6" name="Oval 10"/>
          <p:cNvSpPr/>
          <p:nvPr/>
        </p:nvSpPr>
        <p:spPr>
          <a:xfrm>
            <a:off x="2573867" y="1644651"/>
            <a:ext cx="3175000" cy="3177116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" name="组合 106"/>
          <p:cNvGrpSpPr>
            <a:grpSpLocks/>
          </p:cNvGrpSpPr>
          <p:nvPr/>
        </p:nvGrpSpPr>
        <p:grpSpPr bwMode="auto">
          <a:xfrm>
            <a:off x="1267884" y="1253067"/>
            <a:ext cx="3122083" cy="3126317"/>
            <a:chOff x="6379728" y="2488775"/>
            <a:chExt cx="2513016" cy="2513016"/>
          </a:xfrm>
        </p:grpSpPr>
        <p:sp>
          <p:nvSpPr>
            <p:cNvPr id="157" name="任意多边形 156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8" name="任意多边形 15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8" name="椭圆 107"/>
          <p:cNvSpPr/>
          <p:nvPr/>
        </p:nvSpPr>
        <p:spPr bwMode="auto">
          <a:xfrm>
            <a:off x="1725036" y="1694705"/>
            <a:ext cx="2255344" cy="225991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33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3" name="组合 108"/>
          <p:cNvGrpSpPr>
            <a:grpSpLocks/>
          </p:cNvGrpSpPr>
          <p:nvPr/>
        </p:nvGrpSpPr>
        <p:grpSpPr bwMode="auto">
          <a:xfrm>
            <a:off x="3989918" y="973667"/>
            <a:ext cx="2908300" cy="2912533"/>
            <a:chOff x="6379730" y="2488773"/>
            <a:chExt cx="2513016" cy="2513016"/>
          </a:xfrm>
        </p:grpSpPr>
        <p:sp>
          <p:nvSpPr>
            <p:cNvPr id="155" name="任意多边形 15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6" name="任意多边形 15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0" name="椭圆 109"/>
          <p:cNvSpPr/>
          <p:nvPr/>
        </p:nvSpPr>
        <p:spPr bwMode="auto">
          <a:xfrm>
            <a:off x="4415431" y="1384707"/>
            <a:ext cx="2100635" cy="210489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7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27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110"/>
          <p:cNvGrpSpPr>
            <a:grpSpLocks/>
          </p:cNvGrpSpPr>
          <p:nvPr/>
        </p:nvGrpSpPr>
        <p:grpSpPr bwMode="auto">
          <a:xfrm>
            <a:off x="7827434" y="1234018"/>
            <a:ext cx="3141133" cy="3145367"/>
            <a:chOff x="6379728" y="2488775"/>
            <a:chExt cx="2513016" cy="2513016"/>
          </a:xfrm>
        </p:grpSpPr>
        <p:sp>
          <p:nvSpPr>
            <p:cNvPr id="153" name="任意多边形 152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4" name="任意多边形 15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2" name="椭圆 111"/>
          <p:cNvSpPr/>
          <p:nvPr/>
        </p:nvSpPr>
        <p:spPr bwMode="auto">
          <a:xfrm>
            <a:off x="8287383" y="1678503"/>
            <a:ext cx="2268776" cy="2273373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7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127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112"/>
          <p:cNvGrpSpPr>
            <a:grpSpLocks/>
          </p:cNvGrpSpPr>
          <p:nvPr/>
        </p:nvGrpSpPr>
        <p:grpSpPr bwMode="auto">
          <a:xfrm>
            <a:off x="5842001" y="2766484"/>
            <a:ext cx="2561167" cy="2565400"/>
            <a:chOff x="6379730" y="2488773"/>
            <a:chExt cx="2513016" cy="2513016"/>
          </a:xfrm>
        </p:grpSpPr>
        <p:sp>
          <p:nvSpPr>
            <p:cNvPr id="151" name="任意多边形 150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2" name="任意多边形 15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4" name="椭圆 113"/>
          <p:cNvSpPr/>
          <p:nvPr/>
        </p:nvSpPr>
        <p:spPr bwMode="auto">
          <a:xfrm>
            <a:off x="6216650" y="3128535"/>
            <a:ext cx="1850455" cy="185420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7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107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5" name="Oval 9"/>
          <p:cNvSpPr/>
          <p:nvPr/>
        </p:nvSpPr>
        <p:spPr>
          <a:xfrm>
            <a:off x="4152900" y="1847851"/>
            <a:ext cx="3175000" cy="317500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6" name="Oval 10"/>
          <p:cNvSpPr/>
          <p:nvPr/>
        </p:nvSpPr>
        <p:spPr>
          <a:xfrm>
            <a:off x="2573867" y="1644651"/>
            <a:ext cx="3175000" cy="3177116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组合 116"/>
          <p:cNvGrpSpPr>
            <a:grpSpLocks/>
          </p:cNvGrpSpPr>
          <p:nvPr/>
        </p:nvGrpSpPr>
        <p:grpSpPr bwMode="auto">
          <a:xfrm>
            <a:off x="1267884" y="1253067"/>
            <a:ext cx="3122083" cy="3126317"/>
            <a:chOff x="6379728" y="2488775"/>
            <a:chExt cx="2513016" cy="2513016"/>
          </a:xfrm>
        </p:grpSpPr>
        <p:sp>
          <p:nvSpPr>
            <p:cNvPr id="149" name="任意多边形 148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50" name="任意多边形 14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8" name="椭圆 117"/>
          <p:cNvSpPr/>
          <p:nvPr/>
        </p:nvSpPr>
        <p:spPr bwMode="auto">
          <a:xfrm>
            <a:off x="1725036" y="1694705"/>
            <a:ext cx="2255344" cy="225991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33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7" name="组合 118"/>
          <p:cNvGrpSpPr>
            <a:grpSpLocks/>
          </p:cNvGrpSpPr>
          <p:nvPr/>
        </p:nvGrpSpPr>
        <p:grpSpPr bwMode="auto">
          <a:xfrm>
            <a:off x="3989918" y="973667"/>
            <a:ext cx="2908300" cy="2912533"/>
            <a:chOff x="6379730" y="2488773"/>
            <a:chExt cx="2513016" cy="2513016"/>
          </a:xfrm>
        </p:grpSpPr>
        <p:sp>
          <p:nvSpPr>
            <p:cNvPr id="147" name="任意多边形 146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8" name="任意多边形 14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0" name="椭圆 119"/>
          <p:cNvSpPr/>
          <p:nvPr/>
        </p:nvSpPr>
        <p:spPr bwMode="auto">
          <a:xfrm>
            <a:off x="4415431" y="1384707"/>
            <a:ext cx="2100636" cy="210489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7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27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" name="组合 120"/>
          <p:cNvGrpSpPr>
            <a:grpSpLocks/>
          </p:cNvGrpSpPr>
          <p:nvPr/>
        </p:nvGrpSpPr>
        <p:grpSpPr bwMode="auto">
          <a:xfrm>
            <a:off x="7827434" y="1234018"/>
            <a:ext cx="3141133" cy="3145367"/>
            <a:chOff x="6379728" y="2488775"/>
            <a:chExt cx="2513016" cy="2513016"/>
          </a:xfrm>
        </p:grpSpPr>
        <p:sp>
          <p:nvSpPr>
            <p:cNvPr id="145" name="任意多边形 144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6" name="任意多边形 14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2" name="椭圆 121"/>
          <p:cNvSpPr/>
          <p:nvPr/>
        </p:nvSpPr>
        <p:spPr bwMode="auto">
          <a:xfrm>
            <a:off x="8287383" y="1678503"/>
            <a:ext cx="2268776" cy="2273373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7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127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122"/>
          <p:cNvGrpSpPr>
            <a:grpSpLocks/>
          </p:cNvGrpSpPr>
          <p:nvPr/>
        </p:nvGrpSpPr>
        <p:grpSpPr bwMode="auto">
          <a:xfrm>
            <a:off x="5842001" y="2766484"/>
            <a:ext cx="2561167" cy="2565400"/>
            <a:chOff x="6379730" y="2488773"/>
            <a:chExt cx="2513016" cy="2513016"/>
          </a:xfrm>
        </p:grpSpPr>
        <p:sp>
          <p:nvSpPr>
            <p:cNvPr id="143" name="任意多边形 142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6216651" y="3128536"/>
            <a:ext cx="1850453" cy="185420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7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107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5" name="Oval 9"/>
          <p:cNvSpPr/>
          <p:nvPr/>
        </p:nvSpPr>
        <p:spPr>
          <a:xfrm>
            <a:off x="4152900" y="1847851"/>
            <a:ext cx="3175000" cy="317500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6" name="Oval 10"/>
          <p:cNvSpPr/>
          <p:nvPr/>
        </p:nvSpPr>
        <p:spPr>
          <a:xfrm>
            <a:off x="2573867" y="1644651"/>
            <a:ext cx="3175000" cy="3177116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" name="组合 126"/>
          <p:cNvGrpSpPr>
            <a:grpSpLocks/>
          </p:cNvGrpSpPr>
          <p:nvPr/>
        </p:nvGrpSpPr>
        <p:grpSpPr bwMode="auto">
          <a:xfrm>
            <a:off x="1267884" y="1253067"/>
            <a:ext cx="3122083" cy="3126317"/>
            <a:chOff x="6379728" y="2488775"/>
            <a:chExt cx="2513016" cy="2513016"/>
          </a:xfrm>
        </p:grpSpPr>
        <p:sp>
          <p:nvSpPr>
            <p:cNvPr id="141" name="任意多边形 140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2" name="任意多边形 14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8" name="椭圆 127"/>
          <p:cNvSpPr/>
          <p:nvPr/>
        </p:nvSpPr>
        <p:spPr bwMode="auto">
          <a:xfrm>
            <a:off x="1725036" y="1694705"/>
            <a:ext cx="2255344" cy="2259915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3300" kern="0" dirty="0" smtClean="0">
                <a:solidFill>
                  <a:srgbClr val="180DB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</a:p>
        </p:txBody>
      </p:sp>
      <p:grpSp>
        <p:nvGrpSpPr>
          <p:cNvPr id="11" name="组合 128"/>
          <p:cNvGrpSpPr>
            <a:grpSpLocks/>
          </p:cNvGrpSpPr>
          <p:nvPr/>
        </p:nvGrpSpPr>
        <p:grpSpPr bwMode="auto">
          <a:xfrm>
            <a:off x="3989918" y="973667"/>
            <a:ext cx="2908300" cy="2912533"/>
            <a:chOff x="6379730" y="2488773"/>
            <a:chExt cx="2513016" cy="2513016"/>
          </a:xfrm>
        </p:grpSpPr>
        <p:sp>
          <p:nvSpPr>
            <p:cNvPr id="139" name="任意多边形 138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40" name="任意多边形 13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4415431" y="1384707"/>
            <a:ext cx="2100636" cy="210489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700" kern="0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27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" name="组合 130"/>
          <p:cNvGrpSpPr>
            <a:grpSpLocks/>
          </p:cNvGrpSpPr>
          <p:nvPr/>
        </p:nvGrpSpPr>
        <p:grpSpPr bwMode="auto">
          <a:xfrm>
            <a:off x="7827434" y="1234018"/>
            <a:ext cx="3141133" cy="3145367"/>
            <a:chOff x="6379728" y="2488775"/>
            <a:chExt cx="2513016" cy="2513016"/>
          </a:xfrm>
        </p:grpSpPr>
        <p:sp>
          <p:nvSpPr>
            <p:cNvPr id="137" name="任意多边形 136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38" name="任意多边形 13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2" name="椭圆 131"/>
          <p:cNvSpPr/>
          <p:nvPr/>
        </p:nvSpPr>
        <p:spPr bwMode="auto">
          <a:xfrm>
            <a:off x="8287383" y="1678503"/>
            <a:ext cx="2268776" cy="2273373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2700" kern="0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</a:p>
        </p:txBody>
      </p:sp>
      <p:grpSp>
        <p:nvGrpSpPr>
          <p:cNvPr id="13" name="组合 132"/>
          <p:cNvGrpSpPr>
            <a:grpSpLocks/>
          </p:cNvGrpSpPr>
          <p:nvPr/>
        </p:nvGrpSpPr>
        <p:grpSpPr bwMode="auto">
          <a:xfrm>
            <a:off x="5842001" y="2766484"/>
            <a:ext cx="2561167" cy="2565400"/>
            <a:chOff x="6379730" y="2488773"/>
            <a:chExt cx="2513016" cy="2513016"/>
          </a:xfrm>
        </p:grpSpPr>
        <p:sp>
          <p:nvSpPr>
            <p:cNvPr id="135" name="任意多边形 13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宋体"/>
              </a:endParaRPr>
            </a:p>
          </p:txBody>
        </p:sp>
        <p:sp>
          <p:nvSpPr>
            <p:cNvPr id="136" name="任意多边形 13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6216651" y="3128536"/>
            <a:ext cx="1850453" cy="185420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121917" tIns="60958" rIns="121917" bIns="60958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10700" kern="0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</a:p>
        </p:txBody>
      </p:sp>
      <p:sp>
        <p:nvSpPr>
          <p:cNvPr id="19513" name="矩形 158"/>
          <p:cNvSpPr>
            <a:spLocks noChangeArrowheads="1"/>
          </p:cNvSpPr>
          <p:nvPr/>
        </p:nvSpPr>
        <p:spPr bwMode="auto">
          <a:xfrm>
            <a:off x="4298951" y="5719234"/>
            <a:ext cx="2677312" cy="75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pPr eaLnBrk="1" hangingPunct="1"/>
            <a:r>
              <a:rPr lang="en-US" altLang="zh-CN" sz="43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2020</a:t>
            </a:r>
            <a:r>
              <a:rPr lang="zh-CN" altLang="en-US" sz="43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43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4300" dirty="0">
                <a:solidFill>
                  <a:srgbClr val="0033CC"/>
                </a:solidFill>
                <a:latin typeface="楷体" pitchFamily="49" charset="-122"/>
                <a:ea typeface="楷体" pitchFamily="49" charset="-122"/>
              </a:rPr>
              <a:t>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8" descr="IMG016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26988"/>
            <a:ext cx="12236451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584598" y="3429000"/>
            <a:ext cx="615553" cy="30241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zh-CN" altLang="en-US" sz="2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向光生长的香樟树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1"/>
          <p:cNvPicPr>
            <a:picLocks noChangeAspect="1"/>
          </p:cNvPicPr>
          <p:nvPr/>
        </p:nvPicPr>
        <p:blipFill>
          <a:blip r:embed="rId2" cstate="print"/>
          <a:srcRect t="9708" b="3838"/>
          <a:stretch>
            <a:fillRect/>
          </a:stretch>
        </p:blipFill>
        <p:spPr>
          <a:xfrm>
            <a:off x="2978150" y="195263"/>
            <a:ext cx="5229225" cy="6484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87363" y="569913"/>
            <a:ext cx="10436225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向光性：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单侧光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的照射下植物表现出朝向光源方向生长的现象</a:t>
            </a:r>
            <a:r>
              <a:rPr lang="zh-CN" altLang="en-US" sz="2800" strike="noStrike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sym typeface="+mn-ea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sym typeface="+mn-ea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525713" y="2373313"/>
            <a:ext cx="2605088" cy="52322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生长素</a:t>
            </a:r>
          </a:p>
        </p:txBody>
      </p:sp>
      <p:sp>
        <p:nvSpPr>
          <p:cNvPr id="348163" name="云形标注 348162"/>
          <p:cNvSpPr/>
          <p:nvPr/>
        </p:nvSpPr>
        <p:spPr>
          <a:xfrm>
            <a:off x="3305175" y="3843338"/>
            <a:ext cx="8566150" cy="2660650"/>
          </a:xfrm>
          <a:prstGeom prst="cloudCallout">
            <a:avLst>
              <a:gd name="adj1" fmla="val -35491"/>
              <a:gd name="adj2" fmla="val -62472"/>
            </a:avLst>
          </a:prstGeom>
          <a:solidFill>
            <a:srgbClr val="CCFFFF"/>
          </a:solidFill>
          <a:ln w="952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r>
              <a:rPr lang="zh-CN" altLang="en-US" sz="2800" dirty="0">
                <a:solidFill>
                  <a:srgbClr val="800080"/>
                </a:solidFill>
                <a:latin typeface="楷体" pitchFamily="49" charset="-122"/>
                <a:ea typeface="楷体" pitchFamily="49" charset="-122"/>
              </a:rPr>
              <a:t>生长素是什么？是怎样发现？与</a:t>
            </a:r>
            <a:r>
              <a:rPr lang="zh-CN" altLang="en-US" sz="2800" dirty="0">
                <a:solidFill>
                  <a:srgbClr val="80008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植物向光性有什么关系？</a:t>
            </a:r>
            <a:endParaRPr lang="zh-CN" altLang="en-US" sz="2800" dirty="0">
              <a:solidFill>
                <a:srgbClr val="80008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34816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8"/>
          <p:cNvSpPr txBox="1"/>
          <p:nvPr/>
        </p:nvSpPr>
        <p:spPr>
          <a:xfrm>
            <a:off x="788988" y="884238"/>
            <a:ext cx="3770312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XUE XI MU BIAO YU HE XIN SU YANG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endParaRPr lang="en-US" altLang="zh-CN" sz="3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058" name="TextBox 8"/>
          <p:cNvSpPr txBox="1"/>
          <p:nvPr/>
        </p:nvSpPr>
        <p:spPr>
          <a:xfrm>
            <a:off x="646113" y="392113"/>
            <a:ext cx="3770312" cy="43088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学习</a:t>
            </a:r>
            <a:r>
              <a:rPr lang="zh-CN" altLang="en-US" sz="28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目标</a:t>
            </a:r>
            <a:endParaRPr lang="zh-CN" altLang="zh-CN" sz="2800" dirty="0">
              <a:solidFill>
                <a:schemeClr val="tx1"/>
              </a:solidFill>
              <a:latin typeface="楷体" pitchFamily="49" charset="-122"/>
              <a:ea typeface="楷体" pitchFamily="49" charset="-122"/>
              <a:sym typeface="Arial" panose="020B0604020202020204" pitchFamily="34" charset="0"/>
            </a:endParaRPr>
          </a:p>
        </p:txBody>
      </p:sp>
      <p:grpSp>
        <p:nvGrpSpPr>
          <p:cNvPr id="45059" name="组合 1"/>
          <p:cNvGrpSpPr/>
          <p:nvPr/>
        </p:nvGrpSpPr>
        <p:grpSpPr>
          <a:xfrm>
            <a:off x="1492250" y="1771650"/>
            <a:ext cx="8890000" cy="3884613"/>
            <a:chOff x="1280" y="2791"/>
            <a:chExt cx="13112" cy="6117"/>
          </a:xfrm>
        </p:grpSpPr>
        <p:grpSp>
          <p:nvGrpSpPr>
            <p:cNvPr id="45060" name="组合 5"/>
            <p:cNvGrpSpPr/>
            <p:nvPr/>
          </p:nvGrpSpPr>
          <p:grpSpPr>
            <a:xfrm>
              <a:off x="1280" y="2791"/>
              <a:ext cx="13112" cy="6117"/>
              <a:chOff x="1774726" y="1601498"/>
              <a:chExt cx="8799037" cy="4320001"/>
            </a:xfrm>
          </p:grpSpPr>
          <p:sp>
            <p:nvSpPr>
              <p:cNvPr id="8" name="Rectangle 27"/>
              <p:cNvSpPr/>
              <p:nvPr/>
            </p:nvSpPr>
            <p:spPr>
              <a:xfrm>
                <a:off x="1942575" y="1601498"/>
                <a:ext cx="8631188" cy="432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120000"/>
                  </a:lnSpc>
                </a:pPr>
                <a:endParaRPr lang="en-US" altLang="zh-CN" sz="2800" strike="noStrike" kern="100" noProof="1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  <a:cs typeface="Times New Roman" panose="02020603050405020304"/>
                </a:endParaRPr>
              </a:p>
            </p:txBody>
          </p:sp>
          <p:sp>
            <p:nvSpPr>
              <p:cNvPr id="9" name="Round Same Side Corner Rectangle 4"/>
              <p:cNvSpPr/>
              <p:nvPr/>
            </p:nvSpPr>
            <p:spPr>
              <a:xfrm flipH="1">
                <a:off x="1774726" y="1601499"/>
                <a:ext cx="168111" cy="432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fontAlgn="base">
                  <a:lnSpc>
                    <a:spcPct val="120000"/>
                  </a:lnSpc>
                </a:pPr>
                <a:endParaRPr lang="en-GB" sz="2800" strike="noStrike" noProof="1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063" name="TextBox 10"/>
            <p:cNvSpPr txBox="1"/>
            <p:nvPr/>
          </p:nvSpPr>
          <p:spPr>
            <a:xfrm>
              <a:off x="1686" y="3327"/>
              <a:ext cx="11627" cy="30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 defTabSz="914400">
                <a:lnSpc>
                  <a:spcPct val="150000"/>
                </a:lnSpc>
                <a:tabLst>
                  <a:tab pos="2430780" algn="l"/>
                </a:tabLst>
              </a:pPr>
              <a:r>
                <a:rPr lang="en-US" altLang="zh-CN" sz="2800" dirty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</a:rPr>
                <a:t>1.</a:t>
              </a:r>
              <a:r>
                <a:rPr lang="zh-CN" altLang="zh-CN" sz="2800" dirty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</a:rPr>
                <a:t>体验生长素的发现历程，掌握科学探究的基本思路和方法。</a:t>
              </a:r>
              <a:endParaRPr lang="en-US" altLang="zh-CN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endParaRPr>
            </a:p>
            <a:p>
              <a:pPr algn="just" defTabSz="914400">
                <a:lnSpc>
                  <a:spcPct val="150000"/>
                </a:lnSpc>
                <a:tabLst>
                  <a:tab pos="2430780" algn="l"/>
                </a:tabLst>
              </a:pPr>
              <a:r>
                <a:rPr lang="en-US" altLang="zh-CN" sz="2800" dirty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</a:rPr>
                <a:t>2.</a:t>
              </a:r>
              <a:r>
                <a:rPr lang="zh-CN" altLang="zh-CN" sz="2800" dirty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</a:rPr>
                <a:t>解释植物的向光性，</a:t>
              </a:r>
              <a:r>
                <a:rPr lang="zh-CN" altLang="zh-CN" sz="2800" dirty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  <a:sym typeface="宋体" panose="02010600030101010101" pitchFamily="2" charset="-122"/>
                </a:rPr>
                <a:t>培养科学思维能力</a:t>
              </a:r>
              <a:r>
                <a:rPr lang="zh-CN" altLang="zh-CN" sz="2800" dirty="0" smtClean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</a:rPr>
                <a:t>。</a:t>
              </a:r>
              <a:endParaRPr lang="en-US" altLang="zh-CN" sz="28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圆角矩形 95"/>
          <p:cNvSpPr/>
          <p:nvPr/>
        </p:nvSpPr>
        <p:spPr>
          <a:xfrm>
            <a:off x="2520943" y="1822450"/>
            <a:ext cx="6731635" cy="859155"/>
          </a:xfrm>
          <a:prstGeom prst="roundRect">
            <a:avLst/>
          </a:prstGeom>
          <a:solidFill>
            <a:srgbClr val="FF0000">
              <a:alpha val="68627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" fov="7200000">
              <a:rot lat="18600000" lon="0" rev="0"/>
            </a:camera>
            <a:lightRig rig="soft" dir="t">
              <a:rot lat="0" lon="0" rev="0"/>
            </a:lightRig>
          </a:scene3d>
          <a:sp3d contourW="44450" prstMaterial="matte">
            <a:bevelT w="25400" h="889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实验设计中应遵循的原则是？</a:t>
            </a:r>
          </a:p>
        </p:txBody>
      </p:sp>
      <p:sp>
        <p:nvSpPr>
          <p:cNvPr id="26" name="燕尾形 25"/>
          <p:cNvSpPr/>
          <p:nvPr/>
        </p:nvSpPr>
        <p:spPr>
          <a:xfrm>
            <a:off x="3957946" y="3524407"/>
            <a:ext cx="2643206" cy="500066"/>
          </a:xfrm>
          <a:prstGeom prst="chevron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 w="38100" prst="divot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对照原则</a:t>
            </a:r>
          </a:p>
        </p:txBody>
      </p:sp>
      <p:sp>
        <p:nvSpPr>
          <p:cNvPr id="27" name="燕尾形 26"/>
          <p:cNvSpPr/>
          <p:nvPr/>
        </p:nvSpPr>
        <p:spPr>
          <a:xfrm>
            <a:off x="4577070" y="4867923"/>
            <a:ext cx="3562383" cy="500066"/>
          </a:xfrm>
          <a:prstGeom prst="chevron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 w="38100" prst="divot"/>
            <a:bevelB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单一变量原则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1610" y="290830"/>
            <a:ext cx="3143885" cy="935990"/>
            <a:chOff x="658" y="251"/>
            <a:chExt cx="4951" cy="1474"/>
          </a:xfrm>
        </p:grpSpPr>
        <p:sp>
          <p:nvSpPr>
            <p:cNvPr id="12" name="剪去对角的矩形 11"/>
            <p:cNvSpPr/>
            <p:nvPr/>
          </p:nvSpPr>
          <p:spPr>
            <a:xfrm>
              <a:off x="1447" y="599"/>
              <a:ext cx="4163" cy="900"/>
            </a:xfrm>
            <a:prstGeom prst="snip2DiagRect">
              <a:avLst/>
            </a:prstGeom>
            <a:blipFill>
              <a:blip r:embed="rId3" cstate="print"/>
              <a:tile tx="0" ty="0" sx="100000" sy="100000" flip="none" algn="tl"/>
            </a:blipFill>
            <a:ln w="0"/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571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回顾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658" y="251"/>
              <a:ext cx="1474" cy="1474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1460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实验探究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 animBg="1"/>
      <p:bldP spid="2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2"/>
          <p:cNvSpPr txBox="1"/>
          <p:nvPr/>
        </p:nvSpPr>
        <p:spPr>
          <a:xfrm>
            <a:off x="595274" y="928670"/>
            <a:ext cx="1989647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1</a:t>
            </a:r>
            <a:r>
              <a:rPr lang="en-US" altLang="zh-CN" sz="2800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.</a:t>
            </a:r>
            <a:r>
              <a:rPr lang="zh-CN" altLang="en-US" sz="2800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发</a:t>
            </a:r>
            <a:r>
              <a:rPr lang="zh-CN" altLang="en-US" sz="2800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现过程</a:t>
            </a:r>
          </a:p>
        </p:txBody>
      </p:sp>
      <p:sp>
        <p:nvSpPr>
          <p:cNvPr id="33803" name="文本框 1"/>
          <p:cNvSpPr txBox="1"/>
          <p:nvPr/>
        </p:nvSpPr>
        <p:spPr>
          <a:xfrm>
            <a:off x="158750" y="430203"/>
            <a:ext cx="3791423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一、生长素的发现过程</a:t>
            </a:r>
          </a:p>
        </p:txBody>
      </p:sp>
      <p:sp>
        <p:nvSpPr>
          <p:cNvPr id="47107" name="矩形 1"/>
          <p:cNvSpPr/>
          <p:nvPr/>
        </p:nvSpPr>
        <p:spPr>
          <a:xfrm>
            <a:off x="4952992" y="500042"/>
            <a:ext cx="523893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【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自主学习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P46-47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，小组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讨论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】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836" y="1428736"/>
            <a:ext cx="95012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0800" algn="l"/>
                <a:tab pos="2527300" algn="l"/>
              </a:tabLst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①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如何探究胚芽鞘向光弯曲生长的外因是否为单侧光照射？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0800" algn="l"/>
                <a:tab pos="2527300" algn="l"/>
              </a:tabLst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②如何探究胚芽鞘向光弯曲生长是否与尖端有关？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0800" algn="l"/>
                <a:tab pos="2527300" algn="l"/>
              </a:tabLst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③如何探究胚芽鞘向光弯曲生长的感光部位是否在尖端？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0800" algn="l"/>
                <a:tab pos="2527300" algn="l"/>
              </a:tabLst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0800" algn="l"/>
                <a:tab pos="2527300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实验探究的一般思路和过程？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0800" algn="l"/>
                <a:tab pos="2527300" algn="l"/>
              </a:tabLst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881290" y="3643288"/>
          <a:ext cx="7500990" cy="321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251"/>
                <a:gridCol w="5918739"/>
              </a:tblGrid>
              <a:tr h="803678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实验假设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</a:tr>
              <a:tr h="803678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变量控制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自变量：     因变量：               无关变量：</a:t>
                      </a:r>
                      <a:endParaRPr lang="zh-CN" altLang="en-US" sz="2000" dirty="0"/>
                    </a:p>
                  </a:txBody>
                  <a:tcPr/>
                </a:tc>
              </a:tr>
              <a:tr h="803678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实验设计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如何设置对照？简述实验思路</a:t>
                      </a:r>
                      <a:endParaRPr lang="zh-CN" altLang="en-US" sz="2000" dirty="0"/>
                    </a:p>
                  </a:txBody>
                  <a:tcPr/>
                </a:tc>
              </a:tr>
              <a:tr h="803678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结果预测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81610" y="364490"/>
            <a:ext cx="3143885" cy="935990"/>
            <a:chOff x="658" y="251"/>
            <a:chExt cx="4951" cy="1474"/>
          </a:xfrm>
        </p:grpSpPr>
        <p:sp>
          <p:nvSpPr>
            <p:cNvPr id="12" name="剪去对角的矩形 11"/>
            <p:cNvSpPr/>
            <p:nvPr/>
          </p:nvSpPr>
          <p:spPr>
            <a:xfrm>
              <a:off x="1447" y="599"/>
              <a:ext cx="4163" cy="900"/>
            </a:xfrm>
            <a:prstGeom prst="snip2DiagRect">
              <a:avLst/>
            </a:prstGeom>
            <a:blipFill>
              <a:blip r:embed="rId2" cstate="print"/>
              <a:tile tx="0" ty="0" sx="100000" sy="100000" flip="none" algn="tl"/>
            </a:blipFill>
            <a:ln w="0"/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571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达尔文实验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658" y="251"/>
              <a:ext cx="1474" cy="1474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scene3d>
              <a:camera prst="perspectiveRelaxedModerately" fov="7200000">
                <a:rot lat="21594000" lon="2400000" rev="0"/>
              </a:camera>
              <a:lightRig rig="balanced" dir="t"/>
            </a:scene3d>
            <a:sp3d extrusionH="50800" contourW="146050">
              <a:bevelT w="63500" h="88900"/>
              <a:bevelB w="63500" h="88900"/>
              <a:contourClr>
                <a:schemeClr val="bg1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ea"/>
                  <a:ea typeface="+mj-ea"/>
                  <a:cs typeface="+mn-cs"/>
                </a:rPr>
                <a:t>实验探究</a:t>
              </a:r>
            </a:p>
          </p:txBody>
        </p:sp>
      </p:grpSp>
      <p:grpSp>
        <p:nvGrpSpPr>
          <p:cNvPr id="33793" name="Group 28"/>
          <p:cNvGrpSpPr/>
          <p:nvPr/>
        </p:nvGrpSpPr>
        <p:grpSpPr>
          <a:xfrm>
            <a:off x="665163" y="2241868"/>
            <a:ext cx="6113462" cy="3149600"/>
            <a:chOff x="-72" y="973"/>
            <a:chExt cx="4704" cy="305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33794" name="Picture 7" descr="phalaris_canariensis_138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" y="973"/>
              <a:ext cx="3972" cy="30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795" name="Rectangle 26"/>
            <p:cNvSpPr/>
            <p:nvPr/>
          </p:nvSpPr>
          <p:spPr>
            <a:xfrm>
              <a:off x="-72" y="1188"/>
              <a:ext cx="432" cy="24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fontAlgn="base"/>
              <a:r>
                <a:rPr lang="zh-CN" altLang="en-US" sz="3200" strike="noStrike" noProof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金丝雀</a:t>
              </a:r>
              <a:r>
                <a:rPr lang="zh-CN" altLang="en-US" sz="3200" strike="noStrike" noProof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虉</a:t>
              </a:r>
              <a:r>
                <a:rPr lang="zh-CN" altLang="en-US" sz="3200" strike="noStrike" noProof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草</a:t>
              </a:r>
              <a:endParaRPr lang="zh-CN" altLang="en-US" sz="3200" strike="noStrike" noProof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3796" name="组合 1"/>
          <p:cNvGrpSpPr/>
          <p:nvPr/>
        </p:nvGrpSpPr>
        <p:grpSpPr>
          <a:xfrm>
            <a:off x="7849235" y="1148072"/>
            <a:ext cx="3687445" cy="5213350"/>
            <a:chOff x="12758" y="2242"/>
            <a:chExt cx="4912" cy="7680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33797" name="Picture 40" descr="E:\★★江苏省比赛(看完后可删)\05教案和图片\图片用\复件 80.GIF"/>
            <p:cNvPicPr>
              <a:picLocks noChangeAspect="1"/>
            </p:cNvPicPr>
            <p:nvPr/>
          </p:nvPicPr>
          <p:blipFill>
            <a:blip r:embed="rId4" cstate="print"/>
            <a:srcRect t="8815"/>
            <a:stretch>
              <a:fillRect/>
            </a:stretch>
          </p:blipFill>
          <p:spPr>
            <a:xfrm>
              <a:off x="12758" y="2242"/>
              <a:ext cx="4071" cy="768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3798" name="Group 47"/>
            <p:cNvGrpSpPr/>
            <p:nvPr/>
          </p:nvGrpSpPr>
          <p:grpSpPr>
            <a:xfrm>
              <a:off x="14668" y="2717"/>
              <a:ext cx="3003" cy="2629"/>
              <a:chOff x="5776" y="-2851"/>
              <a:chExt cx="1851" cy="1732"/>
            </a:xfrm>
          </p:grpSpPr>
          <p:sp>
            <p:nvSpPr>
              <p:cNvPr id="33799" name="Text Box 31"/>
              <p:cNvSpPr txBox="1"/>
              <p:nvPr/>
            </p:nvSpPr>
            <p:spPr>
              <a:xfrm>
                <a:off x="5776" y="-2851"/>
                <a:ext cx="1851" cy="5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fontAlgn="base">
                  <a:spcBef>
                    <a:spcPct val="50000"/>
                  </a:spcBef>
                </a:pPr>
                <a:r>
                  <a:rPr lang="zh-CN" altLang="en-US" sz="3200" strike="noStrike" noProof="1">
                    <a:solidFill>
                      <a:srgbClr val="FFFF00"/>
                    </a:solidFill>
                    <a:latin typeface="Arial" panose="020B0604020202020204" pitchFamily="34" charset="0"/>
                    <a:ea typeface="黑体" panose="02010609060101010101" pitchFamily="49" charset="-122"/>
                    <a:cs typeface="+mn-cs"/>
                  </a:rPr>
                  <a:t>胚芽鞘</a:t>
                </a:r>
                <a:endParaRPr lang="zh-CN" altLang="en-US" sz="3200" strike="noStrike" noProof="1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3800" name="AutoShape 46"/>
              <p:cNvSpPr/>
              <p:nvPr/>
            </p:nvSpPr>
            <p:spPr>
              <a:xfrm rot="-4977838">
                <a:off x="5385" y="-1796"/>
                <a:ext cx="1206" cy="149"/>
              </a:xfrm>
              <a:prstGeom prst="leftArrow">
                <a:avLst>
                  <a:gd name="adj1" fmla="val 50000"/>
                  <a:gd name="adj2" fmla="val 202311"/>
                </a:avLst>
              </a:prstGeom>
              <a:solidFill>
                <a:srgbClr val="FFFF00"/>
              </a:solidFill>
              <a:ln w="9525" cap="flat" cmpd="sng">
                <a:solidFill>
                  <a:srgbClr val="FFFF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fontAlgn="base"/>
                <a:endParaRPr lang="zh-CN" altLang="en-US"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1549</Words>
  <Application>Microsoft Office PowerPoint</Application>
  <PresentationFormat>自定义</PresentationFormat>
  <Paragraphs>170</Paragraphs>
  <Slides>24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1_默认设计模板</vt:lpstr>
      <vt:lpstr>2_默认设计模板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hanguoliang</dc:creator>
  <cp:lastModifiedBy>Administrator</cp:lastModifiedBy>
  <cp:revision>243</cp:revision>
  <dcterms:created xsi:type="dcterms:W3CDTF">2015-08-13T07:03:00Z</dcterms:created>
  <dcterms:modified xsi:type="dcterms:W3CDTF">2020-02-06T13:52:47Z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2052-11.1.0.8784</vt:lpwstr>
  </property>
</Properties>
</file>