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72" r:id="rId2"/>
    <p:sldId id="376" r:id="rId3"/>
    <p:sldId id="377" r:id="rId4"/>
    <p:sldId id="378" r:id="rId5"/>
    <p:sldId id="379" r:id="rId6"/>
    <p:sldId id="380" r:id="rId7"/>
    <p:sldId id="381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52" r:id="rId20"/>
  </p:sldIdLst>
  <p:sldSz cx="9144000" cy="5143500" type="screen16x9"/>
  <p:notesSz cx="6858000" cy="9144000"/>
  <p:embeddedFontLst>
    <p:embeddedFont>
      <p:font typeface="楷体" pitchFamily="49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微软雅黑" pitchFamily="34" charset="-122"/>
      <p:regular r:id="rId27"/>
      <p:bold r:id="rId28"/>
    </p:embeddedFont>
    <p:embeddedFont>
      <p:font typeface="黑体" pitchFamily="49" charset="-122"/>
      <p:regular r:id="rId29"/>
    </p:embeddedFont>
  </p:embeddedFontLst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43">
          <p15:clr>
            <a:srgbClr val="A4A3A4"/>
          </p15:clr>
        </p15:guide>
        <p15:guide id="2" pos="3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586" autoAdjust="0"/>
    <p:restoredTop sz="91372" autoAdjust="0"/>
  </p:normalViewPr>
  <p:slideViewPr>
    <p:cSldViewPr snapToGrid="0">
      <p:cViewPr varScale="1">
        <p:scale>
          <a:sx n="85" d="100"/>
          <a:sy n="85" d="100"/>
        </p:scale>
        <p:origin x="-702" y="-96"/>
      </p:cViewPr>
      <p:guideLst>
        <p:guide orient="horz" pos="1743"/>
        <p:guide pos="3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C3D8BA9-5EC7-4C6C-B802-A56958EEE6CE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D844A4-E286-4C58-A313-97C4FC42FF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45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D855398-4188-44AE-BEBB-1A3A9F9757EB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64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kumimoji="1" lang="zh-CN" altLang="en-US" smtClean="0"/>
          </a:p>
        </p:txBody>
      </p:sp>
      <p:sp>
        <p:nvSpPr>
          <p:cNvPr id="2355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B56B4AD-5837-4AAB-8552-0AD93F50290D}" type="slidenum">
              <a:rPr kumimoji="1" lang="zh-CN" altLang="en-US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629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 smtClean="0"/>
          </a:p>
        </p:txBody>
      </p:sp>
      <p:sp>
        <p:nvSpPr>
          <p:cNvPr id="25604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75FACC-D758-49D2-A46E-1536FB0D11B2}" type="slidenum">
              <a:rPr kumimoji="1" lang="zh-CN" altLang="en-US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258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 smtClean="0"/>
          </a:p>
        </p:txBody>
      </p:sp>
      <p:sp>
        <p:nvSpPr>
          <p:cNvPr id="30724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8A9C6A8-BA11-4669-A86E-CE723B39C360}" type="slidenum">
              <a:rPr kumimoji="1" lang="zh-CN" altLang="en-US">
                <a:latin typeface="Arial" panose="020B0604020202020204" pitchFamily="34" charset="0"/>
              </a:rPr>
              <a:pPr/>
              <a:t>11</a:t>
            </a:fld>
            <a:endParaRPr kumimoji="1"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18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BB2D7F0-DE12-4393-8DA7-ADE50A86AC71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258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E721E65-473F-43E5-B300-B542BD64AF5F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Figure 43.19 B cell activation in the humoral immune response</a:t>
            </a:r>
          </a:p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94217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 smtClean="0"/>
          </a:p>
        </p:txBody>
      </p:sp>
      <p:sp>
        <p:nvSpPr>
          <p:cNvPr id="40964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3F348DC-9F65-44BA-9B06-DF9EE0A74F0F}" type="slidenum">
              <a:rPr kumimoji="1" lang="zh-CN" altLang="en-US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871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D3C81F0-B9D0-41A1-83A2-A846C41A1640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802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BE87-F79B-453D-AA0A-67B5E6F26909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397AB-378F-4836-91BA-C9398202E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913203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C9B8-2016-41E9-A6F5-C3543BAA1DD0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42332D-0ADC-4D3B-9F2C-D3D3C970F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560232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72BB-CD84-4526-A77D-E56E9F409699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58FD7C-A987-4379-A5CE-A56CFEB930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9081385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465955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9201747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B6C0-C8EC-49EC-8A10-AACFA0C4AF6E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A78BE-CEC7-48EC-A3FB-17A4D2FD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052087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0702-BB6A-40CC-BC13-BEBDB348801C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B7AD1B-72F0-4CE1-B074-F83575F65E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488061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7909-0F04-4776-8ECB-45FF5B52B343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901B7-5F02-4EDB-9D50-4634852BE3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132931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637A-5B2E-4DC9-8507-E761CF2E1FC5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76212-ED8A-49E7-AFFA-3B366EB074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51350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A307-D0E9-4577-8662-651927F3D1C6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38C79-5F2A-4844-A4DD-D1499F431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510311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0540-7205-43DA-9571-2623BEB0649C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424F4-5212-40E6-8409-CE3BA6A329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851553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D61C-6D76-4487-9ECE-39D0EF33C9D9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B858C5-2E4A-44B9-ABB5-19678CE10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281560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1A04-F700-4055-98CB-3BB1BA68AA94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FFE11-6B78-45ED-BBB0-6C0FAF7281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699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8F8B5A-74EC-4BC5-91B2-14360B488BA6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BFDF4-346E-4511-99EF-CD5DB3BCB6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1441450" y="68263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34938" y="1938338"/>
            <a:ext cx="890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免疫调节（第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课时）</a:t>
            </a:r>
            <a:endParaRPr lang="en-US" altLang="zh-CN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体液免疫</a:t>
            </a:r>
            <a:endParaRPr lang="zh-CN" altLang="zh-CN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252" y="111516"/>
            <a:ext cx="7393259" cy="485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67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68275"/>
            <a:ext cx="58134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218392" y="4511560"/>
            <a:ext cx="680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抗原呈递细胞（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APC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）细胞摄取、处理、呈递抗原</a:t>
            </a:r>
          </a:p>
        </p:txBody>
      </p:sp>
      <p:sp>
        <p:nvSpPr>
          <p:cNvPr id="28676" name="文本框 1"/>
          <p:cNvSpPr txBox="1">
            <a:spLocks noChangeArrowheads="1"/>
          </p:cNvSpPr>
          <p:nvPr/>
        </p:nvSpPr>
        <p:spPr bwMode="auto">
          <a:xfrm>
            <a:off x="6069013" y="323850"/>
            <a:ext cx="139382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/>
              <a:t>辅助</a:t>
            </a:r>
            <a:r>
              <a:rPr lang="en-US" altLang="zh-CN" sz="2100"/>
              <a:t>T</a:t>
            </a:r>
            <a:r>
              <a:rPr lang="zh-CN" altLang="en-US" sz="2100"/>
              <a:t>细胞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03252" y="111516"/>
            <a:ext cx="7393259" cy="485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699" name="组合 6"/>
          <p:cNvGrpSpPr>
            <a:grpSpLocks/>
          </p:cNvGrpSpPr>
          <p:nvPr/>
        </p:nvGrpSpPr>
        <p:grpSpPr bwMode="auto">
          <a:xfrm>
            <a:off x="1182110" y="254972"/>
            <a:ext cx="6764338" cy="4492625"/>
            <a:chOff x="2005013" y="843747"/>
            <a:chExt cx="9019247" cy="5990668"/>
          </a:xfrm>
        </p:grpSpPr>
        <p:pic>
          <p:nvPicPr>
            <p:cNvPr id="29700" name="Picture 5" descr="24_11_HelperTcellRoles-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042" b="74510"/>
            <a:stretch>
              <a:fillRect/>
            </a:stretch>
          </p:blipFill>
          <p:spPr bwMode="auto">
            <a:xfrm>
              <a:off x="9525000" y="44958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Rectangle 9"/>
            <p:cNvSpPr>
              <a:spLocks noChangeArrowheads="1"/>
            </p:cNvSpPr>
            <p:nvPr/>
          </p:nvSpPr>
          <p:spPr bwMode="auto">
            <a:xfrm>
              <a:off x="2005013" y="3470473"/>
              <a:ext cx="24630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5365" name="Rectangle 13"/>
            <p:cNvSpPr>
              <a:spLocks noChangeArrowheads="1"/>
            </p:cNvSpPr>
            <p:nvPr/>
          </p:nvSpPr>
          <p:spPr bwMode="auto">
            <a:xfrm>
              <a:off x="3946025" y="3085484"/>
              <a:ext cx="247653" cy="40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350"/>
            </a:p>
          </p:txBody>
        </p:sp>
        <p:pic>
          <p:nvPicPr>
            <p:cNvPr id="29703" name="图片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175" y="1398588"/>
              <a:ext cx="3246438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3486151"/>
              <a:ext cx="2290762" cy="32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5" name="组合 4"/>
            <p:cNvGrpSpPr>
              <a:grpSpLocks/>
            </p:cNvGrpSpPr>
            <p:nvPr/>
          </p:nvGrpSpPr>
          <p:grpSpPr bwMode="auto">
            <a:xfrm>
              <a:off x="2532856" y="856992"/>
              <a:ext cx="7667625" cy="5915025"/>
              <a:chOff x="1" y="1268760"/>
              <a:chExt cx="7668344" cy="5915025"/>
            </a:xfrm>
          </p:grpSpPr>
          <p:pic>
            <p:nvPicPr>
              <p:cNvPr id="29711" name="图片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6745"/>
              <a:stretch>
                <a:fillRect/>
              </a:stretch>
            </p:blipFill>
            <p:spPr bwMode="auto">
              <a:xfrm>
                <a:off x="1" y="1268760"/>
                <a:ext cx="7668344" cy="591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556066" y="4807579"/>
                <a:ext cx="2112662" cy="2214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9706" name="文本框 5"/>
            <p:cNvSpPr txBox="1">
              <a:spLocks noChangeArrowheads="1"/>
            </p:cNvSpPr>
            <p:nvPr/>
          </p:nvSpPr>
          <p:spPr bwMode="auto">
            <a:xfrm>
              <a:off x="5748416" y="843747"/>
              <a:ext cx="2400657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/>
                <a:t>抗原呈递细胞</a:t>
              </a:r>
            </a:p>
          </p:txBody>
        </p:sp>
        <p:sp>
          <p:nvSpPr>
            <p:cNvPr id="29707" name="文本框 13"/>
            <p:cNvSpPr txBox="1">
              <a:spLocks noChangeArrowheads="1"/>
            </p:cNvSpPr>
            <p:nvPr/>
          </p:nvSpPr>
          <p:spPr bwMode="auto">
            <a:xfrm>
              <a:off x="8149113" y="3022928"/>
              <a:ext cx="2875147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 dirty="0"/>
                <a:t>抗原</a:t>
              </a:r>
              <a:r>
                <a:rPr lang="en-US" altLang="zh-CN" sz="2100" dirty="0"/>
                <a:t>-MHC</a:t>
              </a:r>
              <a:r>
                <a:rPr lang="zh-CN" altLang="en-US" sz="2100" dirty="0"/>
                <a:t>复合体</a:t>
              </a:r>
            </a:p>
          </p:txBody>
        </p:sp>
        <p:sp>
          <p:nvSpPr>
            <p:cNvPr id="29708" name="文本框 14"/>
            <p:cNvSpPr txBox="1">
              <a:spLocks noChangeArrowheads="1"/>
            </p:cNvSpPr>
            <p:nvPr/>
          </p:nvSpPr>
          <p:spPr bwMode="auto">
            <a:xfrm>
              <a:off x="8604693" y="3572205"/>
              <a:ext cx="1857773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/>
                <a:t>T</a:t>
              </a:r>
              <a:r>
                <a:rPr lang="zh-CN" altLang="en-US" sz="2100"/>
                <a:t>细胞受体</a:t>
              </a:r>
            </a:p>
          </p:txBody>
        </p:sp>
        <p:sp>
          <p:nvSpPr>
            <p:cNvPr id="29709" name="文本框 15"/>
            <p:cNvSpPr txBox="1">
              <a:spLocks noChangeArrowheads="1"/>
            </p:cNvSpPr>
            <p:nvPr/>
          </p:nvSpPr>
          <p:spPr bwMode="auto">
            <a:xfrm>
              <a:off x="6452394" y="6280418"/>
              <a:ext cx="1682512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100"/>
                <a:t>淋巴因子</a:t>
              </a:r>
            </a:p>
          </p:txBody>
        </p:sp>
        <p:sp>
          <p:nvSpPr>
            <p:cNvPr id="29710" name="文本框 16"/>
            <p:cNvSpPr txBox="1">
              <a:spLocks noChangeArrowheads="1"/>
            </p:cNvSpPr>
            <p:nvPr/>
          </p:nvSpPr>
          <p:spPr bwMode="auto">
            <a:xfrm>
              <a:off x="3401874" y="6085285"/>
              <a:ext cx="1158865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/>
                <a:t>B</a:t>
              </a:r>
              <a:r>
                <a:rPr lang="zh-CN" altLang="en-US" sz="2100"/>
                <a:t>细胞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12249" y="234176"/>
            <a:ext cx="8530668" cy="4742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74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0" t="75591" r="4657" b="542"/>
          <a:stretch>
            <a:fillRect/>
          </a:stretch>
        </p:blipFill>
        <p:spPr bwMode="auto">
          <a:xfrm>
            <a:off x="5160963" y="2016125"/>
            <a:ext cx="30876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内容占位符 5"/>
          <p:cNvSpPr>
            <a:spLocks noGrp="1"/>
          </p:cNvSpPr>
          <p:nvPr>
            <p:ph idx="1"/>
          </p:nvPr>
        </p:nvSpPr>
        <p:spPr>
          <a:xfrm>
            <a:off x="628650" y="290513"/>
            <a:ext cx="7886700" cy="1022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抗体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antibody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</a:rPr>
              <a:t>免疫球蛋白，分布在血清、组织液及外分泌液中</a:t>
            </a:r>
          </a:p>
        </p:txBody>
      </p:sp>
      <p:grpSp>
        <p:nvGrpSpPr>
          <p:cNvPr id="31748" name="组合 12"/>
          <p:cNvGrpSpPr>
            <a:grpSpLocks/>
          </p:cNvGrpSpPr>
          <p:nvPr/>
        </p:nvGrpSpPr>
        <p:grpSpPr bwMode="auto">
          <a:xfrm>
            <a:off x="2084388" y="1146175"/>
            <a:ext cx="2693987" cy="3740150"/>
            <a:chOff x="2192357" y="1469946"/>
            <a:chExt cx="3591498" cy="4985938"/>
          </a:xfrm>
        </p:grpSpPr>
        <p:pic>
          <p:nvPicPr>
            <p:cNvPr id="31754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98" t="9341" r="24324" b="4607"/>
            <a:stretch>
              <a:fillRect/>
            </a:stretch>
          </p:blipFill>
          <p:spPr bwMode="auto">
            <a:xfrm>
              <a:off x="2192357" y="1696597"/>
              <a:ext cx="3591498" cy="475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92357" y="3808428"/>
              <a:ext cx="617983" cy="2567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832558" y="5504587"/>
              <a:ext cx="617952" cy="1284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/>
              </a:extLst>
            </p:cNvPr>
            <p:cNvSpPr/>
            <p:nvPr/>
          </p:nvSpPr>
          <p:spPr>
            <a:xfrm rot="20430672">
              <a:off x="2224102" y="2432851"/>
              <a:ext cx="289945" cy="1826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/>
              </a:extLst>
            </p:cNvPr>
            <p:cNvSpPr/>
            <p:nvPr/>
          </p:nvSpPr>
          <p:spPr>
            <a:xfrm rot="19686304">
              <a:off x="5216665" y="1469946"/>
              <a:ext cx="120634" cy="72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 rot="20400000">
            <a:off x="874713" y="1781175"/>
            <a:ext cx="290512" cy="1243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15" name="左大括号 14"/>
          <p:cNvSpPr/>
          <p:nvPr/>
        </p:nvSpPr>
        <p:spPr>
          <a:xfrm>
            <a:off x="1803400" y="2757488"/>
            <a:ext cx="204788" cy="2012950"/>
          </a:xfrm>
          <a:prstGeom prst="leftBrace">
            <a:avLst/>
          </a:prstGeom>
          <a:noFill/>
          <a:ln w="476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12738" y="3386138"/>
            <a:ext cx="156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恒定区</a:t>
            </a:r>
          </a:p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Fc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区）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1797050" y="1816100"/>
            <a:ext cx="190500" cy="671513"/>
          </a:xfrm>
          <a:prstGeom prst="leftBrace">
            <a:avLst/>
          </a:prstGeom>
          <a:noFill/>
          <a:ln w="476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3050" y="1746250"/>
            <a:ext cx="1565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可变区</a:t>
            </a:r>
          </a:p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Fab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区）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  <p:bldP spid="17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timgsa.baidu.com/timg?image&amp;quality=80&amp;size=b9999_10000&amp;sec=1571029159882&amp;di=817983aff07da0bbac50c478976777e0&amp;imgtype=0&amp;src=http%3A%2F%2Fupload.vodjk.com%2F2016%2F0426%2F1461653008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50913"/>
            <a:ext cx="56530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31"/>
          <p:cNvSpPr txBox="1">
            <a:spLocks/>
          </p:cNvSpPr>
          <p:nvPr/>
        </p:nvSpPr>
        <p:spPr bwMode="auto">
          <a:xfrm>
            <a:off x="1681163" y="411163"/>
            <a:ext cx="59150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抗原与抗体的结合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870325" y="4471988"/>
            <a:ext cx="1924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b="1">
                <a:solidFill>
                  <a:srgbClr val="FF0000"/>
                </a:solidFill>
              </a:rPr>
              <a:t>具有特异性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2"/>
          <p:cNvPicPr>
            <a:picLocks noChangeAspect="1" noChangeArrowheads="1"/>
          </p:cNvPicPr>
          <p:nvPr/>
        </p:nvPicPr>
        <p:blipFill>
          <a:blip r:embed="rId2">
            <a:lum bright="-24000"/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3" t="14233" r="17303" b="10201"/>
          <a:stretch>
            <a:fillRect/>
          </a:stretch>
        </p:blipFill>
        <p:spPr bwMode="auto">
          <a:xfrm>
            <a:off x="2352675" y="258763"/>
            <a:ext cx="4749800" cy="4467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38345"/>
          <a:stretch>
            <a:fillRect/>
          </a:stretch>
        </p:blipFill>
        <p:spPr bwMode="auto">
          <a:xfrm>
            <a:off x="2033588" y="131763"/>
            <a:ext cx="5076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795588"/>
            <a:ext cx="179863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3_19BCellActivation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496888"/>
            <a:ext cx="8626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组合 5"/>
          <p:cNvGrpSpPr>
            <a:grpSpLocks/>
          </p:cNvGrpSpPr>
          <p:nvPr/>
        </p:nvGrpSpPr>
        <p:grpSpPr bwMode="auto">
          <a:xfrm flipH="1">
            <a:off x="1192213" y="2092325"/>
            <a:ext cx="477837" cy="169863"/>
            <a:chOff x="2165128" y="1651893"/>
            <a:chExt cx="678293" cy="226339"/>
          </a:xfrm>
        </p:grpSpPr>
        <p:sp>
          <p:nvSpPr>
            <p:cNvPr id="36889" name="Line 8"/>
            <p:cNvSpPr>
              <a:spLocks noChangeShapeType="1"/>
            </p:cNvSpPr>
            <p:nvPr/>
          </p:nvSpPr>
          <p:spPr bwMode="auto">
            <a:xfrm flipH="1">
              <a:off x="2165128" y="1672550"/>
              <a:ext cx="678293" cy="20568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0" name="Line 14"/>
            <p:cNvSpPr>
              <a:spLocks noChangeShapeType="1"/>
            </p:cNvSpPr>
            <p:nvPr/>
          </p:nvSpPr>
          <p:spPr bwMode="auto">
            <a:xfrm flipV="1">
              <a:off x="2209074" y="1651893"/>
              <a:ext cx="612586" cy="1128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81719" name="Text Box 23"/>
          <p:cNvSpPr txBox="1">
            <a:spLocks noChangeArrowheads="1"/>
          </p:cNvSpPr>
          <p:nvPr/>
        </p:nvSpPr>
        <p:spPr bwMode="auto">
          <a:xfrm>
            <a:off x="4344988" y="2092325"/>
            <a:ext cx="809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kumimoji="0" lang="en-US" altLang="zh-CN" sz="1050" b="1" dirty="0">
                <a:solidFill>
                  <a:schemeClr val="bg1"/>
                </a:solidFill>
                <a:latin typeface="Arial" charset="0"/>
                <a:ea typeface="宋体" charset="-122"/>
              </a:rPr>
              <a:t>+</a:t>
            </a: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065213" y="1433513"/>
            <a:ext cx="1512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吞噬细胞</a:t>
            </a:r>
          </a:p>
        </p:txBody>
      </p:sp>
      <p:sp>
        <p:nvSpPr>
          <p:cNvPr id="36870" name="TextBox 24"/>
          <p:cNvSpPr txBox="1">
            <a:spLocks noChangeArrowheads="1"/>
          </p:cNvSpPr>
          <p:nvPr/>
        </p:nvSpPr>
        <p:spPr bwMode="auto">
          <a:xfrm>
            <a:off x="719138" y="3168650"/>
            <a:ext cx="2081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辅助性</a:t>
            </a:r>
            <a:r>
              <a:rPr lang="en-US" altLang="zh-CN" sz="2100" b="1">
                <a:solidFill>
                  <a:srgbClr val="7030A0"/>
                </a:solidFill>
                <a:latin typeface="宋体" panose="02010600030101010101" pitchFamily="2" charset="-122"/>
              </a:rPr>
              <a:t>T</a:t>
            </a:r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细胞</a:t>
            </a:r>
          </a:p>
        </p:txBody>
      </p:sp>
      <p:sp>
        <p:nvSpPr>
          <p:cNvPr id="36871" name="TextBox 26"/>
          <p:cNvSpPr txBox="1">
            <a:spLocks noChangeArrowheads="1"/>
          </p:cNvSpPr>
          <p:nvPr/>
        </p:nvSpPr>
        <p:spPr bwMode="auto">
          <a:xfrm>
            <a:off x="3679825" y="1676400"/>
            <a:ext cx="682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1">
                <a:solidFill>
                  <a:srgbClr val="7030A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1200" b="1">
                <a:solidFill>
                  <a:srgbClr val="7030A0"/>
                </a:solidFill>
                <a:latin typeface="宋体" panose="02010600030101010101" pitchFamily="2" charset="-122"/>
              </a:rPr>
              <a:t>细胞</a:t>
            </a:r>
          </a:p>
        </p:txBody>
      </p:sp>
      <p:sp>
        <p:nvSpPr>
          <p:cNvPr id="36872" name="TextBox 27"/>
          <p:cNvSpPr txBox="1">
            <a:spLocks noChangeArrowheads="1"/>
          </p:cNvSpPr>
          <p:nvPr/>
        </p:nvSpPr>
        <p:spPr bwMode="auto">
          <a:xfrm>
            <a:off x="5103813" y="3525838"/>
            <a:ext cx="18923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记忆</a:t>
            </a:r>
            <a:r>
              <a:rPr lang="en-US" altLang="zh-CN" sz="2100" b="1">
                <a:solidFill>
                  <a:srgbClr val="7030A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细胞</a:t>
            </a:r>
          </a:p>
        </p:txBody>
      </p:sp>
      <p:sp>
        <p:nvSpPr>
          <p:cNvPr id="36873" name="TextBox 28"/>
          <p:cNvSpPr txBox="1">
            <a:spLocks noChangeArrowheads="1"/>
          </p:cNvSpPr>
          <p:nvPr/>
        </p:nvSpPr>
        <p:spPr bwMode="auto">
          <a:xfrm>
            <a:off x="5786438" y="973138"/>
            <a:ext cx="1027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浆细胞</a:t>
            </a:r>
          </a:p>
        </p:txBody>
      </p:sp>
      <p:sp>
        <p:nvSpPr>
          <p:cNvPr id="36874" name="TextBox 31"/>
          <p:cNvSpPr txBox="1">
            <a:spLocks noChangeArrowheads="1"/>
          </p:cNvSpPr>
          <p:nvPr/>
        </p:nvSpPr>
        <p:spPr bwMode="auto">
          <a:xfrm>
            <a:off x="-307975" y="1736725"/>
            <a:ext cx="2259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抗原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</a:rPr>
              <a:t>-MHCⅡ</a:t>
            </a:r>
          </a:p>
          <a:p>
            <a:pPr algn="ctr"/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复合体</a:t>
            </a:r>
          </a:p>
        </p:txBody>
      </p:sp>
      <p:sp>
        <p:nvSpPr>
          <p:cNvPr id="36875" name="TextBox 32"/>
          <p:cNvSpPr txBox="1">
            <a:spLocks noChangeArrowheads="1"/>
          </p:cNvSpPr>
          <p:nvPr/>
        </p:nvSpPr>
        <p:spPr bwMode="auto">
          <a:xfrm>
            <a:off x="4167188" y="2341563"/>
            <a:ext cx="5175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淋巴因子</a:t>
            </a:r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V="1">
            <a:off x="2106613" y="1430338"/>
            <a:ext cx="471487" cy="111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TextBox 34"/>
          <p:cNvSpPr txBox="1">
            <a:spLocks noChangeArrowheads="1"/>
          </p:cNvSpPr>
          <p:nvPr/>
        </p:nvSpPr>
        <p:spPr bwMode="auto">
          <a:xfrm>
            <a:off x="2438400" y="1266825"/>
            <a:ext cx="1143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宋体" panose="02010600030101010101" pitchFamily="2" charset="-122"/>
              </a:rPr>
              <a:t>抗原肽</a:t>
            </a:r>
          </a:p>
        </p:txBody>
      </p:sp>
      <p:sp>
        <p:nvSpPr>
          <p:cNvPr id="36878" name="TextBox 35"/>
          <p:cNvSpPr txBox="1">
            <a:spLocks noChangeArrowheads="1"/>
          </p:cNvSpPr>
          <p:nvPr/>
        </p:nvSpPr>
        <p:spPr bwMode="auto">
          <a:xfrm>
            <a:off x="4425950" y="931863"/>
            <a:ext cx="750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</a:rPr>
              <a:t>BCR</a:t>
            </a:r>
            <a:endParaRPr lang="zh-CN" altLang="en-US" sz="21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4257675" y="1143000"/>
            <a:ext cx="303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TextBox 39"/>
          <p:cNvSpPr txBox="1">
            <a:spLocks noChangeArrowheads="1"/>
          </p:cNvSpPr>
          <p:nvPr/>
        </p:nvSpPr>
        <p:spPr bwMode="auto">
          <a:xfrm>
            <a:off x="7604125" y="1927225"/>
            <a:ext cx="684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7030A0"/>
                </a:solidFill>
                <a:latin typeface="宋体" panose="02010600030101010101" pitchFamily="2" charset="-122"/>
              </a:rPr>
              <a:t>抗体</a:t>
            </a:r>
          </a:p>
        </p:txBody>
      </p:sp>
      <p:sp>
        <p:nvSpPr>
          <p:cNvPr id="36881" name="Line 14"/>
          <p:cNvSpPr>
            <a:spLocks noChangeShapeType="1"/>
          </p:cNvSpPr>
          <p:nvPr/>
        </p:nvSpPr>
        <p:spPr bwMode="auto">
          <a:xfrm>
            <a:off x="2024063" y="1073150"/>
            <a:ext cx="5000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2363" y="3495675"/>
            <a:ext cx="2484437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883" name="TextBox 45"/>
          <p:cNvSpPr txBox="1">
            <a:spLocks noChangeArrowheads="1"/>
          </p:cNvSpPr>
          <p:nvPr/>
        </p:nvSpPr>
        <p:spPr bwMode="auto">
          <a:xfrm>
            <a:off x="2293938" y="871538"/>
            <a:ext cx="14081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宋体" panose="02010600030101010101" pitchFamily="2" charset="-122"/>
              </a:rPr>
              <a:t>病原体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2075" y="2365375"/>
            <a:ext cx="14747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100" b="1" dirty="0">
                <a:solidFill>
                  <a:schemeClr val="accent6">
                    <a:lumMod val="50000"/>
                  </a:schemeClr>
                </a:solidFill>
                <a:latin typeface="宋体" pitchFamily="2" charset="-122"/>
              </a:rPr>
              <a:t>TCR</a:t>
            </a:r>
            <a:endParaRPr lang="zh-CN" altLang="en-US" sz="2100" b="1" dirty="0">
              <a:solidFill>
                <a:schemeClr val="accent6">
                  <a:lumMod val="50000"/>
                </a:schemeClr>
              </a:solidFill>
              <a:latin typeface="宋体" pitchFamily="2" charset="-122"/>
            </a:endParaRP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H="1">
            <a:off x="1065213" y="2382838"/>
            <a:ext cx="574675" cy="160337"/>
          </a:xfrm>
          <a:prstGeom prst="line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 flipV="1">
            <a:off x="5895975" y="1927225"/>
            <a:ext cx="201613" cy="61595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83"/>
          <p:cNvSpPr txBox="1">
            <a:spLocks noChangeArrowheads="1"/>
          </p:cNvSpPr>
          <p:nvPr/>
        </p:nvSpPr>
        <p:spPr bwMode="auto">
          <a:xfrm>
            <a:off x="5767388" y="2082800"/>
            <a:ext cx="1708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二次免疫</a:t>
            </a:r>
          </a:p>
        </p:txBody>
      </p:sp>
      <p:sp>
        <p:nvSpPr>
          <p:cNvPr id="36888" name="文本框 7"/>
          <p:cNvSpPr txBox="1">
            <a:spLocks noChangeArrowheads="1"/>
          </p:cNvSpPr>
          <p:nvPr/>
        </p:nvSpPr>
        <p:spPr bwMode="auto">
          <a:xfrm>
            <a:off x="3702050" y="-36513"/>
            <a:ext cx="182562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体液免疫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1803400" cy="487363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二次免疫</a:t>
            </a:r>
          </a:p>
        </p:txBody>
      </p:sp>
      <p:pic>
        <p:nvPicPr>
          <p:cNvPr id="38915" name="Picture 2" descr="https://ss1.bdstatic.com/70cFuXSh_Q1YnxGkpoWK1HF6hhy/it/u=220064120,3922081869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79513"/>
            <a:ext cx="5035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"/>
          <p:cNvSpPr txBox="1">
            <a:spLocks noChangeArrowheads="1"/>
          </p:cNvSpPr>
          <p:nvPr/>
        </p:nvSpPr>
        <p:spPr bwMode="auto">
          <a:xfrm>
            <a:off x="4945063" y="236538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抗原</a:t>
            </a:r>
          </a:p>
        </p:txBody>
      </p:sp>
      <p:sp>
        <p:nvSpPr>
          <p:cNvPr id="39939" name="文本框 4"/>
          <p:cNvSpPr txBox="1">
            <a:spLocks noChangeArrowheads="1"/>
          </p:cNvSpPr>
          <p:nvPr/>
        </p:nvSpPr>
        <p:spPr bwMode="auto">
          <a:xfrm>
            <a:off x="4660900" y="835025"/>
            <a:ext cx="157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抗原呈递细胞</a:t>
            </a:r>
          </a:p>
        </p:txBody>
      </p:sp>
      <p:sp>
        <p:nvSpPr>
          <p:cNvPr id="39940" name="文本框 5"/>
          <p:cNvSpPr txBox="1">
            <a:spLocks noChangeArrowheads="1"/>
          </p:cNvSpPr>
          <p:nvPr/>
        </p:nvSpPr>
        <p:spPr bwMode="auto">
          <a:xfrm>
            <a:off x="4843463" y="1528763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辅助</a:t>
            </a:r>
            <a:r>
              <a:rPr kumimoji="1" lang="en-US" altLang="zh-CN" b="1">
                <a:latin typeface="Heiti SC Light"/>
                <a:ea typeface="Heiti SC Light"/>
                <a:cs typeface="Heiti SC Light"/>
              </a:rPr>
              <a:t>T</a:t>
            </a:r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细胞</a:t>
            </a:r>
          </a:p>
        </p:txBody>
      </p:sp>
      <p:sp>
        <p:nvSpPr>
          <p:cNvPr id="39941" name="文本框 6"/>
          <p:cNvSpPr txBox="1">
            <a:spLocks noChangeArrowheads="1"/>
          </p:cNvSpPr>
          <p:nvPr/>
        </p:nvSpPr>
        <p:spPr bwMode="auto">
          <a:xfrm>
            <a:off x="2128838" y="1519238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b="1">
                <a:latin typeface="Heiti SC Light"/>
                <a:ea typeface="Heiti SC Light"/>
                <a:cs typeface="Heiti SC Light"/>
              </a:rPr>
              <a:t>B</a:t>
            </a:r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细胞</a:t>
            </a:r>
          </a:p>
        </p:txBody>
      </p:sp>
      <p:sp>
        <p:nvSpPr>
          <p:cNvPr id="39942" name="文本框 8"/>
          <p:cNvSpPr txBox="1">
            <a:spLocks noChangeArrowheads="1"/>
          </p:cNvSpPr>
          <p:nvPr/>
        </p:nvSpPr>
        <p:spPr bwMode="auto">
          <a:xfrm>
            <a:off x="1924050" y="3287713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效应</a:t>
            </a:r>
            <a:r>
              <a:rPr kumimoji="1" lang="en-US" altLang="zh-CN" b="1">
                <a:latin typeface="Heiti SC Light"/>
                <a:ea typeface="Heiti SC Light"/>
                <a:cs typeface="Heiti SC Light"/>
              </a:rPr>
              <a:t>B</a:t>
            </a:r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细胞</a:t>
            </a:r>
          </a:p>
        </p:txBody>
      </p:sp>
      <p:sp>
        <p:nvSpPr>
          <p:cNvPr id="101" name="下箭头 100"/>
          <p:cNvSpPr/>
          <p:nvPr/>
        </p:nvSpPr>
        <p:spPr>
          <a:xfrm rot="16200000" flipH="1" flipV="1">
            <a:off x="3860800" y="2667001"/>
            <a:ext cx="149225" cy="1606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09" name="右箭头 108"/>
          <p:cNvSpPr/>
          <p:nvPr/>
        </p:nvSpPr>
        <p:spPr>
          <a:xfrm>
            <a:off x="1116013" y="217488"/>
            <a:ext cx="34925" cy="349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39945" name="文本框 111"/>
          <p:cNvSpPr txBox="1">
            <a:spLocks noChangeArrowheads="1"/>
          </p:cNvSpPr>
          <p:nvPr/>
        </p:nvSpPr>
        <p:spPr bwMode="auto">
          <a:xfrm>
            <a:off x="4914900" y="4076700"/>
            <a:ext cx="88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病原体</a:t>
            </a:r>
          </a:p>
        </p:txBody>
      </p:sp>
      <p:sp>
        <p:nvSpPr>
          <p:cNvPr id="106" name="右箭头 105"/>
          <p:cNvSpPr/>
          <p:nvPr/>
        </p:nvSpPr>
        <p:spPr>
          <a:xfrm rot="1539475" flipV="1">
            <a:off x="2481263" y="2733675"/>
            <a:ext cx="2395537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15" name="下箭头 114"/>
          <p:cNvSpPr/>
          <p:nvPr/>
        </p:nvSpPr>
        <p:spPr>
          <a:xfrm>
            <a:off x="2449513" y="1874838"/>
            <a:ext cx="176212" cy="1492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39948" name="文本框 115"/>
          <p:cNvSpPr txBox="1">
            <a:spLocks noChangeArrowheads="1"/>
          </p:cNvSpPr>
          <p:nvPr/>
        </p:nvSpPr>
        <p:spPr bwMode="auto">
          <a:xfrm>
            <a:off x="2344738" y="4084638"/>
            <a:ext cx="649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抗体</a:t>
            </a:r>
          </a:p>
        </p:txBody>
      </p:sp>
      <p:sp>
        <p:nvSpPr>
          <p:cNvPr id="39949" name="文本框 117"/>
          <p:cNvSpPr txBox="1">
            <a:spLocks noChangeArrowheads="1"/>
          </p:cNvSpPr>
          <p:nvPr/>
        </p:nvSpPr>
        <p:spPr bwMode="auto">
          <a:xfrm>
            <a:off x="2668588" y="4576763"/>
            <a:ext cx="157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700" b="1">
                <a:solidFill>
                  <a:srgbClr val="0000FF"/>
                </a:solidFill>
                <a:latin typeface="Heiti SC Light"/>
                <a:ea typeface="Heiti SC Light"/>
                <a:cs typeface="Heiti SC Light"/>
              </a:rPr>
              <a:t>体液免疫</a:t>
            </a:r>
          </a:p>
        </p:txBody>
      </p:sp>
      <p:grpSp>
        <p:nvGrpSpPr>
          <p:cNvPr id="39950" name="组 1"/>
          <p:cNvGrpSpPr>
            <a:grpSpLocks/>
          </p:cNvGrpSpPr>
          <p:nvPr/>
        </p:nvGrpSpPr>
        <p:grpSpPr bwMode="auto">
          <a:xfrm>
            <a:off x="2379663" y="404813"/>
            <a:ext cx="2428875" cy="1149350"/>
            <a:chOff x="497779" y="261258"/>
            <a:chExt cx="3238970" cy="1531477"/>
          </a:xfrm>
        </p:grpSpPr>
        <p:cxnSp>
          <p:nvCxnSpPr>
            <p:cNvPr id="51" name="直线连接符 50"/>
            <p:cNvCxnSpPr/>
            <p:nvPr/>
          </p:nvCxnSpPr>
          <p:spPr>
            <a:xfrm flipV="1">
              <a:off x="709476" y="261258"/>
              <a:ext cx="3027273" cy="1903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箭头连接符 51"/>
            <p:cNvCxnSpPr/>
            <p:nvPr/>
          </p:nvCxnSpPr>
          <p:spPr>
            <a:xfrm>
              <a:off x="709476" y="316256"/>
              <a:ext cx="0" cy="147647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973" name="图片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779" y="800881"/>
              <a:ext cx="449168" cy="44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1" name="组 14"/>
          <p:cNvGrpSpPr>
            <a:grpSpLocks/>
          </p:cNvGrpSpPr>
          <p:nvPr/>
        </p:nvGrpSpPr>
        <p:grpSpPr bwMode="auto">
          <a:xfrm>
            <a:off x="2833688" y="1574800"/>
            <a:ext cx="2065337" cy="338138"/>
            <a:chOff x="1102713" y="1821567"/>
            <a:chExt cx="2754756" cy="449168"/>
          </a:xfrm>
        </p:grpSpPr>
        <p:cxnSp>
          <p:nvCxnSpPr>
            <p:cNvPr id="24" name="直线箭头连接符 23"/>
            <p:cNvCxnSpPr/>
            <p:nvPr/>
          </p:nvCxnSpPr>
          <p:spPr>
            <a:xfrm flipH="1">
              <a:off x="1102713" y="2040879"/>
              <a:ext cx="275475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970" name="图片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11954" y="1821567"/>
              <a:ext cx="449168" cy="44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2" name="组 15"/>
          <p:cNvGrpSpPr>
            <a:grpSpLocks/>
          </p:cNvGrpSpPr>
          <p:nvPr/>
        </p:nvGrpSpPr>
        <p:grpSpPr bwMode="auto">
          <a:xfrm>
            <a:off x="5013325" y="1050925"/>
            <a:ext cx="336550" cy="488950"/>
            <a:chOff x="4082807" y="1122503"/>
            <a:chExt cx="449168" cy="651827"/>
          </a:xfrm>
        </p:grpSpPr>
        <p:cxnSp>
          <p:nvCxnSpPr>
            <p:cNvPr id="20" name="直线箭头连接符 19"/>
            <p:cNvCxnSpPr/>
            <p:nvPr/>
          </p:nvCxnSpPr>
          <p:spPr>
            <a:xfrm>
              <a:off x="4294679" y="1346833"/>
              <a:ext cx="0" cy="42749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968" name="图片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82807" y="1122503"/>
              <a:ext cx="449168" cy="44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3" name="组 36"/>
          <p:cNvGrpSpPr>
            <a:grpSpLocks/>
          </p:cNvGrpSpPr>
          <p:nvPr/>
        </p:nvGrpSpPr>
        <p:grpSpPr bwMode="auto">
          <a:xfrm>
            <a:off x="5181600" y="554038"/>
            <a:ext cx="719138" cy="369887"/>
            <a:chOff x="4307391" y="460375"/>
            <a:chExt cx="959936" cy="492443"/>
          </a:xfrm>
        </p:grpSpPr>
        <p:cxnSp>
          <p:nvCxnSpPr>
            <p:cNvPr id="19" name="直线箭头连接符 18"/>
            <p:cNvCxnSpPr/>
            <p:nvPr/>
          </p:nvCxnSpPr>
          <p:spPr>
            <a:xfrm>
              <a:off x="4307391" y="479396"/>
              <a:ext cx="0" cy="426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文本框 35"/>
            <p:cNvSpPr txBox="1">
              <a:spLocks noChangeArrowheads="1"/>
            </p:cNvSpPr>
            <p:nvPr/>
          </p:nvSpPr>
          <p:spPr bwMode="auto">
            <a:xfrm>
              <a:off x="4405552" y="460375"/>
              <a:ext cx="8617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/>
                <a:t>吞噬</a:t>
              </a:r>
            </a:p>
          </p:txBody>
        </p:sp>
      </p:grpSp>
      <p:grpSp>
        <p:nvGrpSpPr>
          <p:cNvPr id="39954" name="组 44"/>
          <p:cNvGrpSpPr>
            <a:grpSpLocks/>
          </p:cNvGrpSpPr>
          <p:nvPr/>
        </p:nvGrpSpPr>
        <p:grpSpPr bwMode="auto">
          <a:xfrm>
            <a:off x="2547938" y="3584575"/>
            <a:ext cx="719137" cy="500063"/>
            <a:chOff x="722363" y="4499927"/>
            <a:chExt cx="959171" cy="666357"/>
          </a:xfrm>
        </p:grpSpPr>
        <p:cxnSp>
          <p:nvCxnSpPr>
            <p:cNvPr id="27" name="直线箭头连接符 26"/>
            <p:cNvCxnSpPr/>
            <p:nvPr/>
          </p:nvCxnSpPr>
          <p:spPr>
            <a:xfrm>
              <a:off x="722363" y="4499927"/>
              <a:ext cx="0" cy="6663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64" name="文本框 43"/>
            <p:cNvSpPr txBox="1">
              <a:spLocks noChangeArrowheads="1"/>
            </p:cNvSpPr>
            <p:nvPr/>
          </p:nvSpPr>
          <p:spPr bwMode="auto">
            <a:xfrm>
              <a:off x="819759" y="4628220"/>
              <a:ext cx="861775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/>
                <a:t>分泌</a:t>
              </a:r>
            </a:p>
          </p:txBody>
        </p:sp>
      </p:grpSp>
      <p:grpSp>
        <p:nvGrpSpPr>
          <p:cNvPr id="39955" name="组 48"/>
          <p:cNvGrpSpPr>
            <a:grpSpLocks/>
          </p:cNvGrpSpPr>
          <p:nvPr/>
        </p:nvGrpSpPr>
        <p:grpSpPr bwMode="auto">
          <a:xfrm>
            <a:off x="2990850" y="4011613"/>
            <a:ext cx="1890713" cy="369887"/>
            <a:chOff x="1312221" y="5069748"/>
            <a:chExt cx="2521209" cy="492443"/>
          </a:xfrm>
        </p:grpSpPr>
        <p:cxnSp>
          <p:nvCxnSpPr>
            <p:cNvPr id="111" name="直线箭头连接符 110"/>
            <p:cNvCxnSpPr/>
            <p:nvPr/>
          </p:nvCxnSpPr>
          <p:spPr>
            <a:xfrm>
              <a:off x="1312221" y="5386772"/>
              <a:ext cx="2521209" cy="1268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62" name="文本框 46"/>
            <p:cNvSpPr txBox="1">
              <a:spLocks noChangeArrowheads="1"/>
            </p:cNvSpPr>
            <p:nvPr/>
          </p:nvSpPr>
          <p:spPr bwMode="auto">
            <a:xfrm>
              <a:off x="2016125" y="5069748"/>
              <a:ext cx="8617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/>
                <a:t>抑制</a:t>
              </a:r>
            </a:p>
          </p:txBody>
        </p:sp>
      </p:grpSp>
      <p:sp>
        <p:nvSpPr>
          <p:cNvPr id="39956" name="文本框 28"/>
          <p:cNvSpPr txBox="1">
            <a:spLocks noChangeArrowheads="1"/>
          </p:cNvSpPr>
          <p:nvPr/>
        </p:nvSpPr>
        <p:spPr bwMode="auto">
          <a:xfrm>
            <a:off x="4422775" y="4605338"/>
            <a:ext cx="2081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100" b="1">
                <a:solidFill>
                  <a:srgbClr val="FF0000"/>
                </a:solidFill>
                <a:latin typeface="Heiti SC Light"/>
                <a:ea typeface="Heiti SC Light"/>
                <a:cs typeface="Heiti SC Light"/>
              </a:rPr>
              <a:t>特异性、记忆性</a:t>
            </a:r>
          </a:p>
        </p:txBody>
      </p:sp>
      <p:sp>
        <p:nvSpPr>
          <p:cNvPr id="39957" name="文本框 82"/>
          <p:cNvSpPr txBox="1">
            <a:spLocks noChangeArrowheads="1"/>
          </p:cNvSpPr>
          <p:nvPr/>
        </p:nvSpPr>
        <p:spPr bwMode="auto">
          <a:xfrm>
            <a:off x="4676775" y="3279775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记忆</a:t>
            </a:r>
            <a:r>
              <a:rPr kumimoji="1" lang="en-US" altLang="zh-CN" b="1">
                <a:latin typeface="Heiti SC Light"/>
                <a:ea typeface="Heiti SC Light"/>
                <a:cs typeface="Heiti SC Light"/>
              </a:rPr>
              <a:t>B</a:t>
            </a:r>
            <a:r>
              <a:rPr kumimoji="1" lang="zh-CN" altLang="en-US" b="1">
                <a:latin typeface="Heiti SC Light"/>
                <a:ea typeface="Heiti SC Light"/>
                <a:cs typeface="Heiti SC Light"/>
              </a:rPr>
              <a:t>细胞</a:t>
            </a:r>
          </a:p>
        </p:txBody>
      </p:sp>
      <p:sp>
        <p:nvSpPr>
          <p:cNvPr id="33" name="右弧形箭头 32"/>
          <p:cNvSpPr/>
          <p:nvPr/>
        </p:nvSpPr>
        <p:spPr>
          <a:xfrm>
            <a:off x="5813425" y="341313"/>
            <a:ext cx="1677988" cy="3227387"/>
          </a:xfrm>
          <a:prstGeom prst="curvedLeftArrow">
            <a:avLst>
              <a:gd name="adj1" fmla="val 6588"/>
              <a:gd name="adj2" fmla="val 16510"/>
              <a:gd name="adj3" fmla="val 17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959" name="TextBox 7"/>
          <p:cNvSpPr>
            <a:spLocks noChangeArrowheads="1"/>
          </p:cNvSpPr>
          <p:nvPr/>
        </p:nvSpPr>
        <p:spPr bwMode="auto">
          <a:xfrm>
            <a:off x="1290638" y="44450"/>
            <a:ext cx="5291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</a:p>
        </p:txBody>
      </p:sp>
      <p:pic>
        <p:nvPicPr>
          <p:cNvPr id="399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0"/>
            <a:ext cx="8826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1989" name="组合 10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41993" name="组合 10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97" name="组合 11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001" name="组合 11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2007" name="组合 11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42011" name="组合 11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015" name="组合 12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019" name="组合 12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2025" name="组合 12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42029" name="组合 12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033" name="组合 13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42037" name="组合 13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42041" name="矩形 158"/>
          <p:cNvSpPr>
            <a:spLocks noChangeArrowheads="1"/>
          </p:cNvSpPr>
          <p:nvPr/>
        </p:nvSpPr>
        <p:spPr bwMode="auto">
          <a:xfrm>
            <a:off x="3224213" y="4289425"/>
            <a:ext cx="1997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03350"/>
            <a:ext cx="82486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34938" y="1095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当病原体突破了第一道防线，进入内环境，若第二道防线中的吞噬细胞、溶菌酶等“先锋部队”力有不逮，作为“精锐部队” 的第三道防线挺身而出，保护人体健康。</a:t>
            </a:r>
          </a:p>
        </p:txBody>
      </p:sp>
      <p:sp>
        <p:nvSpPr>
          <p:cNvPr id="4" name="矩形 3"/>
          <p:cNvSpPr/>
          <p:nvPr/>
        </p:nvSpPr>
        <p:spPr>
          <a:xfrm>
            <a:off x="3267075" y="3378200"/>
            <a:ext cx="3295650" cy="1060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 txBox="1">
            <a:spLocks/>
          </p:cNvSpPr>
          <p:nvPr/>
        </p:nvSpPr>
        <p:spPr bwMode="auto">
          <a:xfrm>
            <a:off x="1620838" y="222250"/>
            <a:ext cx="6172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抗体究竟由哪种细胞合成分泌？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9" name="内容占位符 2"/>
          <p:cNvSpPr txBox="1">
            <a:spLocks/>
          </p:cNvSpPr>
          <p:nvPr/>
        </p:nvSpPr>
        <p:spPr bwMode="auto">
          <a:xfrm>
            <a:off x="1614488" y="1370013"/>
            <a:ext cx="59150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76263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566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462088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1"/>
              </a:buClr>
              <a:buFont typeface="Symbol" panose="05050102010706020507" pitchFamily="18" charset="2"/>
              <a:buChar char=""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9460" name="矩形 37"/>
          <p:cNvSpPr>
            <a:spLocks noChangeArrowheads="1"/>
          </p:cNvSpPr>
          <p:nvPr/>
        </p:nvSpPr>
        <p:spPr bwMode="auto">
          <a:xfrm>
            <a:off x="346075" y="1141413"/>
            <a:ext cx="8205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为研究抗体由哪类细胞分泌，科学家从供体鼠（健康小鼠）的体内获得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细胞和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细胞，分别标记细胞中的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胸腺嘧啶脱氧核苷酸后，再这些标记的细胞注射给去除了所有淋巴细胞的受体鼠。随后给受体鼠注射细菌，实验处理及结果如下。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 txBox="1">
            <a:spLocks/>
          </p:cNvSpPr>
          <p:nvPr/>
        </p:nvSpPr>
        <p:spPr bwMode="auto">
          <a:xfrm>
            <a:off x="1336675" y="215900"/>
            <a:ext cx="6172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抗体究竟由哪种细胞合成分泌？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3" name="内容占位符 2"/>
          <p:cNvSpPr txBox="1">
            <a:spLocks/>
          </p:cNvSpPr>
          <p:nvPr/>
        </p:nvSpPr>
        <p:spPr bwMode="auto">
          <a:xfrm>
            <a:off x="1614488" y="92075"/>
            <a:ext cx="591502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76263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566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462088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1"/>
              </a:buClr>
              <a:buFont typeface="Symbol" panose="05050102010706020507" pitchFamily="18" charset="2"/>
              <a:buChar char=""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20484" name="文本框 31"/>
          <p:cNvSpPr txBox="1">
            <a:spLocks noChangeArrowheads="1"/>
          </p:cNvSpPr>
          <p:nvPr/>
        </p:nvSpPr>
        <p:spPr bwMode="auto">
          <a:xfrm>
            <a:off x="7173913" y="917075"/>
            <a:ext cx="217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细胞核有放射性，无荧光反应。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7475" y="3753937"/>
            <a:ext cx="5938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细胞核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有放射性说明什么？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荧光反应说明什么？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实验能得到什么结论？</a:t>
            </a:r>
          </a:p>
        </p:txBody>
      </p:sp>
      <p:grpSp>
        <p:nvGrpSpPr>
          <p:cNvPr id="20486" name="组合 5"/>
          <p:cNvGrpSpPr>
            <a:grpSpLocks/>
          </p:cNvGrpSpPr>
          <p:nvPr/>
        </p:nvGrpSpPr>
        <p:grpSpPr bwMode="auto">
          <a:xfrm>
            <a:off x="61913" y="805950"/>
            <a:ext cx="9240837" cy="3475037"/>
            <a:chOff x="83569" y="1268836"/>
            <a:chExt cx="12320204" cy="4633312"/>
          </a:xfrm>
        </p:grpSpPr>
        <p:sp>
          <p:nvSpPr>
            <p:cNvPr id="3" name="单圆角矩形 2"/>
            <p:cNvSpPr/>
            <p:nvPr/>
          </p:nvSpPr>
          <p:spPr>
            <a:xfrm>
              <a:off x="1967263" y="2094323"/>
              <a:ext cx="1697441" cy="1128165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20488" name="文本框 6"/>
            <p:cNvSpPr txBox="1">
              <a:spLocks noChangeArrowheads="1"/>
            </p:cNvSpPr>
            <p:nvPr/>
          </p:nvSpPr>
          <p:spPr bwMode="auto">
            <a:xfrm>
              <a:off x="4527793" y="4039986"/>
              <a:ext cx="2361255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受体鼠（已去除所有淋巴细胞）</a:t>
              </a:r>
            </a:p>
          </p:txBody>
        </p:sp>
        <p:cxnSp>
          <p:nvCxnSpPr>
            <p:cNvPr id="8" name="直接箭头连接符 7"/>
            <p:cNvCxnSpPr>
              <a:cxnSpLocks/>
            </p:cNvCxnSpPr>
            <p:nvPr/>
          </p:nvCxnSpPr>
          <p:spPr>
            <a:xfrm flipV="1">
              <a:off x="2363050" y="3262706"/>
              <a:ext cx="2006451" cy="550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>
              <a:cxnSpLocks/>
            </p:cNvCxnSpPr>
            <p:nvPr/>
          </p:nvCxnSpPr>
          <p:spPr>
            <a:xfrm>
              <a:off x="1292096" y="2113372"/>
              <a:ext cx="0" cy="80855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1" name="文本框 10"/>
            <p:cNvSpPr txBox="1">
              <a:spLocks noChangeArrowheads="1"/>
            </p:cNvSpPr>
            <p:nvPr/>
          </p:nvSpPr>
          <p:spPr bwMode="auto">
            <a:xfrm>
              <a:off x="2469777" y="2501739"/>
              <a:ext cx="1902056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提取被标记的</a:t>
              </a: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>
                  <a:latin typeface="楷体" panose="02010609060101010101" pitchFamily="49" charset="-122"/>
                  <a:ea typeface="楷体" panose="02010609060101010101" pitchFamily="49" charset="-122"/>
                </a:rPr>
                <a:t>T</a:t>
              </a:r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细胞</a:t>
              </a:r>
            </a:p>
          </p:txBody>
        </p:sp>
        <p:sp>
          <p:nvSpPr>
            <p:cNvPr id="12" name="单圆角矩形 11"/>
            <p:cNvSpPr/>
            <p:nvPr/>
          </p:nvSpPr>
          <p:spPr>
            <a:xfrm>
              <a:off x="6229914" y="1944042"/>
              <a:ext cx="1030740" cy="72600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20493" name="文本框 12"/>
            <p:cNvSpPr txBox="1">
              <a:spLocks noChangeArrowheads="1"/>
            </p:cNvSpPr>
            <p:nvPr/>
          </p:nvSpPr>
          <p:spPr bwMode="auto">
            <a:xfrm>
              <a:off x="4294505" y="1659773"/>
              <a:ext cx="19807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再注入细菌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8151705" y="2005425"/>
              <a:ext cx="891050" cy="5905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16" name="椭圆 15"/>
            <p:cNvSpPr/>
            <p:nvPr/>
          </p:nvSpPr>
          <p:spPr>
            <a:xfrm>
              <a:off x="8073394" y="3766465"/>
              <a:ext cx="1396897" cy="12361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20496" name="文本框 16"/>
            <p:cNvSpPr txBox="1">
              <a:spLocks noChangeArrowheads="1"/>
            </p:cNvSpPr>
            <p:nvPr/>
          </p:nvSpPr>
          <p:spPr bwMode="auto">
            <a:xfrm>
              <a:off x="8282656" y="5040373"/>
              <a:ext cx="1123475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浆细胞</a:t>
              </a:r>
            </a:p>
          </p:txBody>
        </p:sp>
        <p:sp>
          <p:nvSpPr>
            <p:cNvPr id="20497" name="文本框 17"/>
            <p:cNvSpPr txBox="1">
              <a:spLocks noChangeArrowheads="1"/>
            </p:cNvSpPr>
            <p:nvPr/>
          </p:nvSpPr>
          <p:spPr bwMode="auto">
            <a:xfrm>
              <a:off x="7613420" y="1435895"/>
              <a:ext cx="217801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其他淋巴细胞</a:t>
              </a:r>
            </a:p>
          </p:txBody>
        </p:sp>
        <p:cxnSp>
          <p:nvCxnSpPr>
            <p:cNvPr id="19" name="直接箭头连接符 18"/>
            <p:cNvCxnSpPr>
              <a:cxnSpLocks/>
            </p:cNvCxnSpPr>
            <p:nvPr/>
          </p:nvCxnSpPr>
          <p:spPr>
            <a:xfrm>
              <a:off x="6754808" y="3273288"/>
              <a:ext cx="1295304" cy="99905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cxnSpLocks/>
            </p:cNvCxnSpPr>
            <p:nvPr/>
          </p:nvCxnSpPr>
          <p:spPr>
            <a:xfrm flipV="1">
              <a:off x="6744225" y="2373719"/>
              <a:ext cx="1358799" cy="88052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0" name="文本框 20"/>
            <p:cNvSpPr txBox="1">
              <a:spLocks noChangeArrowheads="1"/>
            </p:cNvSpPr>
            <p:nvPr/>
          </p:nvSpPr>
          <p:spPr bwMode="auto">
            <a:xfrm>
              <a:off x="7089016" y="2114003"/>
              <a:ext cx="713423" cy="23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提取淋巴细胞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8642735" y="2195922"/>
              <a:ext cx="300544" cy="2878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23" name="椭圆 22"/>
            <p:cNvSpPr/>
            <p:nvPr/>
          </p:nvSpPr>
          <p:spPr>
            <a:xfrm>
              <a:off x="8983493" y="3995061"/>
              <a:ext cx="351341" cy="364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pic>
          <p:nvPicPr>
            <p:cNvPr id="20503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880283"/>
              <a:ext cx="488454" cy="94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998" y="2113266"/>
              <a:ext cx="202883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文本框 27"/>
            <p:cNvSpPr txBox="1">
              <a:spLocks noChangeArrowheads="1"/>
            </p:cNvSpPr>
            <p:nvPr/>
          </p:nvSpPr>
          <p:spPr bwMode="auto">
            <a:xfrm>
              <a:off x="9981525" y="2936399"/>
              <a:ext cx="2210475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加入检测抗体的</a:t>
              </a:r>
              <a:r>
                <a:rPr lang="zh-CN" altLang="en-US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荧光探针</a:t>
              </a:r>
            </a:p>
          </p:txBody>
        </p:sp>
        <p:cxnSp>
          <p:nvCxnSpPr>
            <p:cNvPr id="29" name="直接箭头连接符 28"/>
            <p:cNvCxnSpPr>
              <a:cxnSpLocks/>
            </p:cNvCxnSpPr>
            <p:nvPr/>
          </p:nvCxnSpPr>
          <p:spPr>
            <a:xfrm flipH="1" flipV="1">
              <a:off x="9080852" y="2428752"/>
              <a:ext cx="1394781" cy="72177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cxnSpLocks/>
            </p:cNvCxnSpPr>
            <p:nvPr/>
          </p:nvCxnSpPr>
          <p:spPr>
            <a:xfrm flipH="1">
              <a:off x="9565534" y="3698732"/>
              <a:ext cx="893167" cy="607473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文本框 30"/>
            <p:cNvSpPr txBox="1">
              <a:spLocks noChangeArrowheads="1"/>
            </p:cNvSpPr>
            <p:nvPr/>
          </p:nvSpPr>
          <p:spPr bwMode="auto">
            <a:xfrm>
              <a:off x="9492045" y="5003171"/>
              <a:ext cx="2911728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细胞核有放射性，有荧光反应。</a:t>
              </a:r>
            </a:p>
          </p:txBody>
        </p:sp>
        <p:sp>
          <p:nvSpPr>
            <p:cNvPr id="34" name="十字星 33"/>
            <p:cNvSpPr/>
            <p:nvPr/>
          </p:nvSpPr>
          <p:spPr>
            <a:xfrm>
              <a:off x="8251180" y="4179208"/>
              <a:ext cx="266680" cy="330195"/>
            </a:xfrm>
            <a:prstGeom prst="star4">
              <a:avLst>
                <a:gd name="adj" fmla="val 14887"/>
              </a:avLst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25"/>
            </a:p>
          </p:txBody>
        </p:sp>
        <p:sp>
          <p:nvSpPr>
            <p:cNvPr id="20510" name="文本框 34"/>
            <p:cNvSpPr txBox="1">
              <a:spLocks noChangeArrowheads="1"/>
            </p:cNvSpPr>
            <p:nvPr/>
          </p:nvSpPr>
          <p:spPr bwMode="auto">
            <a:xfrm>
              <a:off x="454045" y="1268836"/>
              <a:ext cx="1873808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aseline="300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H</a:t>
              </a:r>
              <a:r>
                <a:rPr lang="zh-CN" altLang="en-US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胸腺嘧啶脱氧核苷酸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641320" y="2966377"/>
              <a:ext cx="126991" cy="232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81214" y="2947326"/>
              <a:ext cx="124873" cy="232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  <p:pic>
          <p:nvPicPr>
            <p:cNvPr id="20513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1605" r="75500" b="14432"/>
            <a:stretch>
              <a:fillRect/>
            </a:stretch>
          </p:blipFill>
          <p:spPr bwMode="auto">
            <a:xfrm>
              <a:off x="83569" y="2935713"/>
              <a:ext cx="2415263" cy="126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文本框 8"/>
            <p:cNvSpPr txBox="1">
              <a:spLocks noChangeArrowheads="1"/>
            </p:cNvSpPr>
            <p:nvPr/>
          </p:nvSpPr>
          <p:spPr bwMode="auto">
            <a:xfrm>
              <a:off x="479690" y="4047676"/>
              <a:ext cx="123396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供体鼠</a:t>
              </a:r>
            </a:p>
          </p:txBody>
        </p:sp>
        <p:pic>
          <p:nvPicPr>
            <p:cNvPr id="20515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1605" r="75500" b="14432"/>
            <a:stretch>
              <a:fillRect/>
            </a:stretch>
          </p:blipFill>
          <p:spPr bwMode="auto">
            <a:xfrm>
              <a:off x="4346960" y="2791431"/>
              <a:ext cx="2415263" cy="126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6" name="文本框 45"/>
            <p:cNvSpPr txBox="1">
              <a:spLocks noChangeArrowheads="1"/>
            </p:cNvSpPr>
            <p:nvPr/>
          </p:nvSpPr>
          <p:spPr bwMode="auto">
            <a:xfrm>
              <a:off x="2431478" y="3295953"/>
              <a:ext cx="2037461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注射给受体鼠</a:t>
              </a:r>
            </a:p>
          </p:txBody>
        </p:sp>
        <p:cxnSp>
          <p:nvCxnSpPr>
            <p:cNvPr id="47" name="直接箭头连接符 4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173775" y="2132423"/>
              <a:ext cx="0" cy="80855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十二角星 1"/>
            <p:cNvSpPr/>
            <p:nvPr/>
          </p:nvSpPr>
          <p:spPr>
            <a:xfrm>
              <a:off x="8718930" y="2198038"/>
              <a:ext cx="179903" cy="262463"/>
            </a:xfrm>
            <a:prstGeom prst="star12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十二角星 39"/>
            <p:cNvSpPr/>
            <p:nvPr/>
          </p:nvSpPr>
          <p:spPr>
            <a:xfrm>
              <a:off x="9078736" y="4031043"/>
              <a:ext cx="179903" cy="262463"/>
            </a:xfrm>
            <a:prstGeom prst="star12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新建文件夹 (4)\mianyi\24\24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0" r="34579" b="9538"/>
          <a:stretch>
            <a:fillRect/>
          </a:stretch>
        </p:blipFill>
        <p:spPr bwMode="auto">
          <a:xfrm>
            <a:off x="3089275" y="1114117"/>
            <a:ext cx="284003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581025" y="2052330"/>
            <a:ext cx="2517775" cy="2955925"/>
            <a:chOff x="4643438" y="1071546"/>
            <a:chExt cx="3357586" cy="3939646"/>
          </a:xfrm>
        </p:grpSpPr>
        <p:pic>
          <p:nvPicPr>
            <p:cNvPr id="21510" name="图片 8" descr="24a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8724" b="31497"/>
            <a:stretch>
              <a:fillRect/>
            </a:stretch>
          </p:blipFill>
          <p:spPr bwMode="auto">
            <a:xfrm>
              <a:off x="4643438" y="1071546"/>
              <a:ext cx="3357586" cy="393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9"/>
            <p:cNvSpPr txBox="1">
              <a:spLocks noChangeArrowheads="1"/>
            </p:cNvSpPr>
            <p:nvPr/>
          </p:nvSpPr>
          <p:spPr bwMode="auto">
            <a:xfrm>
              <a:off x="4643438" y="4571103"/>
              <a:ext cx="1642804" cy="402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zh-CN" altLang="zh-CN" sz="1350"/>
            </a:p>
          </p:txBody>
        </p:sp>
      </p:grpSp>
      <p:pic>
        <p:nvPicPr>
          <p:cNvPr id="9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88" y="798205"/>
            <a:ext cx="2789237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4813" y="176213"/>
            <a:ext cx="898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浆细胞（效应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有发达的内质网，合成分泌抗体。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5663"/>
          </a:xfrm>
        </p:spPr>
        <p:txBody>
          <a:bodyPr/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/>
              </a:rPr>
              <a:t>B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/>
              </a:rPr>
              <a:t>细胞的增殖分化</a:t>
            </a:r>
            <a:endParaRPr lang="zh-CN" altLang="en-US" sz="280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Heiti SC Light"/>
            </a:endParaRPr>
          </a:p>
        </p:txBody>
      </p:sp>
      <p:grpSp>
        <p:nvGrpSpPr>
          <p:cNvPr id="22531" name="组合 7"/>
          <p:cNvGrpSpPr>
            <a:grpSpLocks/>
          </p:cNvGrpSpPr>
          <p:nvPr/>
        </p:nvGrpSpPr>
        <p:grpSpPr bwMode="auto">
          <a:xfrm>
            <a:off x="-2130425" y="738188"/>
            <a:ext cx="10029825" cy="4076700"/>
            <a:chOff x="-2674374" y="1002890"/>
            <a:chExt cx="13373987" cy="5436658"/>
          </a:xfrm>
        </p:grpSpPr>
        <p:grpSp>
          <p:nvGrpSpPr>
            <p:cNvPr id="22532" name="组 2"/>
            <p:cNvGrpSpPr>
              <a:grpSpLocks/>
            </p:cNvGrpSpPr>
            <p:nvPr/>
          </p:nvGrpSpPr>
          <p:grpSpPr bwMode="auto">
            <a:xfrm>
              <a:off x="-2635045" y="1032386"/>
              <a:ext cx="13334658" cy="5407162"/>
              <a:chOff x="-4494722" y="1139825"/>
              <a:chExt cx="13638722" cy="5459159"/>
            </a:xfrm>
          </p:grpSpPr>
          <p:pic>
            <p:nvPicPr>
              <p:cNvPr id="22534" name="图片 4" descr="屏幕快照 2014-03-15 下午3.14.3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494722" y="1139825"/>
                <a:ext cx="13638722" cy="4979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4963240" y="6100960"/>
                <a:ext cx="2790782" cy="4980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浆细胞</a:t>
                </a:r>
                <a:r>
                  <a:rPr kumimoji="1" lang="en-US" altLang="zh-CN" b="1">
                    <a:latin typeface="宋体" panose="02010600030101010101" pitchFamily="2" charset="-122"/>
                    <a:ea typeface="Heiti SC Light"/>
                    <a:cs typeface="Heiti SC Light"/>
                  </a:rPr>
                  <a:t>/</a:t>
                </a:r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效应</a:t>
                </a:r>
                <a:r>
                  <a:rPr kumimoji="1" lang="en-US" altLang="zh-CN" b="1">
                    <a:latin typeface="宋体" panose="02010600030101010101" pitchFamily="2" charset="-122"/>
                    <a:ea typeface="Heiti SC Light"/>
                    <a:cs typeface="Heiti SC Light"/>
                  </a:rPr>
                  <a:t>B</a:t>
                </a:r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细胞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08962" y="6100960"/>
                <a:ext cx="1519883" cy="4980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分泌抗体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450911" y="3050838"/>
                <a:ext cx="1677934" cy="4958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记忆</a:t>
                </a:r>
                <a:r>
                  <a:rPr kumimoji="1" lang="en-US" altLang="zh-CN" b="1">
                    <a:latin typeface="宋体" panose="02010600030101010101" pitchFamily="2" charset="-122"/>
                    <a:ea typeface="Heiti SC Light"/>
                    <a:cs typeface="Heiti SC Light"/>
                  </a:rPr>
                  <a:t>B</a:t>
                </a:r>
                <a:r>
                  <a:rPr kumimoji="1" lang="zh-CN" altLang="en-US" b="1">
                    <a:latin typeface="宋体" panose="02010600030101010101" pitchFamily="2" charset="-122"/>
                    <a:ea typeface="Heiti SC Light"/>
                    <a:cs typeface="Heiti SC Light"/>
                  </a:rPr>
                  <a:t>细胞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-2674374" y="1002890"/>
              <a:ext cx="4415660" cy="5023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>
            <a:grpSpLocks/>
          </p:cNvGrpSpPr>
          <p:nvPr/>
        </p:nvGrpSpPr>
        <p:grpSpPr bwMode="auto">
          <a:xfrm>
            <a:off x="425604" y="1081671"/>
            <a:ext cx="4664075" cy="2773905"/>
            <a:chOff x="5726347" y="1193302"/>
            <a:chExt cx="3276600" cy="2073725"/>
          </a:xfrm>
        </p:grpSpPr>
        <p:pic>
          <p:nvPicPr>
            <p:cNvPr id="24590" name="Picture 2" descr="Figure 9.2. A second signal is required for B-cell activation by either thymus-dependent or thymus-independent antigen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6" t="8933" r="1370" b="66220"/>
            <a:stretch>
              <a:fillRect/>
            </a:stretch>
          </p:blipFill>
          <p:spPr bwMode="auto">
            <a:xfrm>
              <a:off x="5726347" y="1193302"/>
              <a:ext cx="3276600" cy="20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Text Box 23"/>
            <p:cNvSpPr txBox="1">
              <a:spLocks noChangeArrowheads="1"/>
            </p:cNvSpPr>
            <p:nvPr/>
          </p:nvSpPr>
          <p:spPr bwMode="auto">
            <a:xfrm>
              <a:off x="7523345" y="2059602"/>
              <a:ext cx="1371600" cy="2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Heiti SC Light"/>
                  <a:ea typeface="Heiti SC Light"/>
                  <a:cs typeface="Heiti SC Light"/>
                </a:rPr>
                <a:t>B</a:t>
              </a:r>
              <a:r>
                <a:rPr lang="zh-CN" altLang="en-US" b="1">
                  <a:latin typeface="Heiti SC Light"/>
                  <a:ea typeface="Heiti SC Light"/>
                  <a:cs typeface="Heiti SC Light"/>
                </a:rPr>
                <a:t>细胞抗原受体</a:t>
              </a:r>
              <a:endParaRPr lang="en-US" altLang="zh-CN" b="1">
                <a:latin typeface="Heiti SC Light"/>
                <a:ea typeface="Heiti SC Light"/>
                <a:cs typeface="Heiti SC Light"/>
              </a:endParaRPr>
            </a:p>
          </p:txBody>
        </p:sp>
      </p:grpSp>
      <p:grpSp>
        <p:nvGrpSpPr>
          <p:cNvPr id="6" name="组 5"/>
          <p:cNvGrpSpPr>
            <a:grpSpLocks/>
          </p:cNvGrpSpPr>
          <p:nvPr/>
        </p:nvGrpSpPr>
        <p:grpSpPr bwMode="auto">
          <a:xfrm>
            <a:off x="4616604" y="1079038"/>
            <a:ext cx="3798888" cy="2811463"/>
            <a:chOff x="4449806" y="1859998"/>
            <a:chExt cx="5065485" cy="3749025"/>
          </a:xfrm>
        </p:grpSpPr>
        <p:grpSp>
          <p:nvGrpSpPr>
            <p:cNvPr id="24582" name="组 3"/>
            <p:cNvGrpSpPr>
              <a:grpSpLocks/>
            </p:cNvGrpSpPr>
            <p:nvPr/>
          </p:nvGrpSpPr>
          <p:grpSpPr bwMode="auto">
            <a:xfrm>
              <a:off x="4449806" y="1859998"/>
              <a:ext cx="5065485" cy="3749025"/>
              <a:chOff x="5562601" y="3352800"/>
              <a:chExt cx="3534228" cy="2362200"/>
            </a:xfrm>
          </p:grpSpPr>
          <p:grpSp>
            <p:nvGrpSpPr>
              <p:cNvPr id="24584" name="Group 30"/>
              <p:cNvGrpSpPr>
                <a:grpSpLocks/>
              </p:cNvGrpSpPr>
              <p:nvPr/>
            </p:nvGrpSpPr>
            <p:grpSpPr bwMode="auto">
              <a:xfrm>
                <a:off x="5562601" y="3352800"/>
                <a:ext cx="3276600" cy="2362200"/>
                <a:chOff x="3504" y="2112"/>
                <a:chExt cx="2064" cy="1488"/>
              </a:xfrm>
            </p:grpSpPr>
            <p:grpSp>
              <p:nvGrpSpPr>
                <p:cNvPr id="24586" name="Group 26"/>
                <p:cNvGrpSpPr>
                  <a:grpSpLocks/>
                </p:cNvGrpSpPr>
                <p:nvPr/>
              </p:nvGrpSpPr>
              <p:grpSpPr bwMode="auto">
                <a:xfrm>
                  <a:off x="3504" y="2112"/>
                  <a:ext cx="2064" cy="1488"/>
                  <a:chOff x="3456" y="2208"/>
                  <a:chExt cx="2064" cy="1488"/>
                </a:xfrm>
              </p:grpSpPr>
              <p:pic>
                <p:nvPicPr>
                  <p:cNvPr id="24588" name="Picture 2" descr="Figure 9.2. A second signal is required for B-cell activation by either thymus-dependent or thymus-independent antigens.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406" t="34692" r="1370" b="37004"/>
                  <a:stretch>
                    <a:fillRect/>
                  </a:stretch>
                </p:blipFill>
                <p:spPr bwMode="auto">
                  <a:xfrm>
                    <a:off x="3456" y="2208"/>
                    <a:ext cx="2064" cy="1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89" name="Picture 2" descr="Figure 9.2. A second signal is required for B-cell activation by either thymus-dependent or thymus-independent antigens.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8211" t="12781" r="34937" b="74817"/>
                  <a:stretch>
                    <a:fillRect/>
                  </a:stretch>
                </p:blipFill>
                <p:spPr bwMode="auto">
                  <a:xfrm rot="-2057159">
                    <a:off x="3504" y="2400"/>
                    <a:ext cx="576" cy="6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4587" name="Picture 2" descr="Figure 9.2. A second signal is required for B-cell activation by either thymus-dependent or thymus-independent antigens.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7022" t="20998" r="57314" b="69872"/>
                <a:stretch>
                  <a:fillRect/>
                </a:stretch>
              </p:blipFill>
              <p:spPr bwMode="auto">
                <a:xfrm rot="-1696409">
                  <a:off x="3648" y="2880"/>
                  <a:ext cx="33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585" name="Text Box 31"/>
              <p:cNvSpPr txBox="1">
                <a:spLocks noChangeArrowheads="1"/>
              </p:cNvSpPr>
              <p:nvPr/>
            </p:nvSpPr>
            <p:spPr bwMode="auto">
              <a:xfrm>
                <a:off x="7801429" y="4800600"/>
                <a:ext cx="1295400" cy="310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Heiti SC Light"/>
                    <a:ea typeface="Heiti SC Light"/>
                    <a:cs typeface="Heiti SC Light"/>
                  </a:rPr>
                  <a:t>淋巴因子</a:t>
                </a:r>
                <a:endParaRPr lang="en-US" altLang="zh-CN" b="1">
                  <a:latin typeface="Heiti SC Light"/>
                  <a:ea typeface="Heiti SC Light"/>
                  <a:cs typeface="Heiti SC Ligh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7868426" y="2003947"/>
              <a:ext cx="1278543" cy="861578"/>
            </a:xfrm>
            <a:prstGeom prst="rect">
              <a:avLst/>
            </a:prstGeom>
            <a:solidFill>
              <a:srgbClr val="E1F5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b="1" dirty="0">
                  <a:latin typeface="+mn-ea"/>
                </a:rPr>
                <a:t>激活的</a:t>
              </a:r>
              <a:r>
                <a:rPr kumimoji="1" lang="en-US" altLang="zh-CN" b="1" dirty="0" err="1">
                  <a:latin typeface="+mn-ea"/>
                </a:rPr>
                <a:t>Th</a:t>
              </a:r>
              <a:r>
                <a:rPr kumimoji="1" lang="zh-CN" altLang="en-US" b="1" dirty="0">
                  <a:latin typeface="+mn-ea"/>
                </a:rPr>
                <a:t>细胞</a:t>
              </a:r>
            </a:p>
          </p:txBody>
        </p:sp>
      </p:grpSp>
      <p:sp>
        <p:nvSpPr>
          <p:cNvPr id="24580" name="文本框 17"/>
          <p:cNvSpPr txBox="1">
            <a:spLocks noChangeArrowheads="1"/>
          </p:cNvSpPr>
          <p:nvPr/>
        </p:nvSpPr>
        <p:spPr bwMode="auto">
          <a:xfrm>
            <a:off x="322263" y="307975"/>
            <a:ext cx="7527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由图可知，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细胞被激活需要什么条件？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19217" y="4141326"/>
            <a:ext cx="8877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）当只敲除编码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细胞抗原受体蛋白基因后，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细胞无反应性应答。</a:t>
            </a:r>
          </a:p>
          <a:p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）当只敲除编码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CD40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蛋白的基因后，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细胞无反应性应答。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1538288" y="4535488"/>
            <a:ext cx="705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由图可知，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细胞被激活需要什么条件？</a:t>
            </a:r>
          </a:p>
        </p:txBody>
      </p:sp>
      <p:pic>
        <p:nvPicPr>
          <p:cNvPr id="26627" name="图片 4" descr="屏幕快照 2014-03-15 下午3.1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300"/>
          <a:stretch>
            <a:fillRect/>
          </a:stretch>
        </p:blipFill>
        <p:spPr bwMode="auto">
          <a:xfrm>
            <a:off x="2635250" y="123825"/>
            <a:ext cx="367634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62050"/>
            <a:ext cx="42735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155700"/>
            <a:ext cx="41814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623888" y="4205288"/>
            <a:ext cx="8186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抗原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-MHCⅠ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分子的结合            抗原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-MHCⅡ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分子的结合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70150" y="287338"/>
            <a:ext cx="449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问题：巨噬细胞怎样呈递信息？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501</Words>
  <Application>Microsoft Office PowerPoint</Application>
  <PresentationFormat>全屏显示(16:9)</PresentationFormat>
  <Paragraphs>104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楷体</vt:lpstr>
      <vt:lpstr>Calibri</vt:lpstr>
      <vt:lpstr>Symbol</vt:lpstr>
      <vt:lpstr>Heiti SC Light</vt:lpstr>
      <vt:lpstr>Times New Roman</vt:lpstr>
      <vt:lpstr>微软雅黑</vt:lpstr>
      <vt:lpstr>黑体</vt:lpstr>
      <vt:lpstr>Office 主题​​</vt:lpstr>
      <vt:lpstr>幻灯片 1</vt:lpstr>
      <vt:lpstr>幻灯片 2</vt:lpstr>
      <vt:lpstr>幻灯片 3</vt:lpstr>
      <vt:lpstr>幻灯片 4</vt:lpstr>
      <vt:lpstr>幻灯片 5</vt:lpstr>
      <vt:lpstr>B细胞的增殖分化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二次免疫</vt:lpstr>
      <vt:lpstr>幻灯片 18</vt:lpstr>
      <vt:lpstr>幻灯片 19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techer</cp:lastModifiedBy>
  <cp:revision>58</cp:revision>
  <dcterms:created xsi:type="dcterms:W3CDTF">2016-05-28T08:56:00Z</dcterms:created>
  <dcterms:modified xsi:type="dcterms:W3CDTF">2020-02-07T10:06:08Z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