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2"/>
    <p:sldId id="274" r:id="rId3"/>
    <p:sldId id="275" r:id="rId4"/>
    <p:sldId id="276" r:id="rId5"/>
    <p:sldId id="277" r:id="rId6"/>
    <p:sldId id="278" r:id="rId7"/>
    <p:sldId id="280" r:id="rId8"/>
    <p:sldId id="279" r:id="rId9"/>
    <p:sldId id="271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l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l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52977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10484" cy="529772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82821" y="0"/>
        <a:ext cx="2613155" cy="529772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97163" y="0"/>
        <a:ext cx="2613155" cy="52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52977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10484" cy="529772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82821" y="0"/>
        <a:ext cx="2613155" cy="529772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97163" y="0"/>
        <a:ext cx="2613155" cy="529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52977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10484" cy="529772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82821" y="0"/>
        <a:ext cx="2613155" cy="529772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97163" y="0"/>
        <a:ext cx="2613155" cy="52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94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833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35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1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12" name="标题 14">
            <a:extLst>
              <a:ext uri="{FF2B5EF4-FFF2-40B4-BE49-F238E27FC236}">
                <a16:creationId xmlns:a16="http://schemas.microsoft.com/office/drawing/2014/main" id="{AAA984E5-3995-400E-AAB2-2A5BB8F27F09}"/>
              </a:ext>
            </a:extLst>
          </p:cNvPr>
          <p:cNvSpPr txBox="1">
            <a:spLocks/>
          </p:cNvSpPr>
          <p:nvPr/>
        </p:nvSpPr>
        <p:spPr>
          <a:xfrm>
            <a:off x="3496941" y="2037729"/>
            <a:ext cx="5412105" cy="12424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高等动物的稳态与调节</a:t>
            </a:r>
            <a:br>
              <a:rPr lang="en-US" altLang="zh-CN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</a:t>
            </a:r>
            <a:r>
              <a:rPr lang="en-US" altLang="zh-CN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课时）</a:t>
            </a:r>
            <a:endParaRPr lang="zh-CN" altLang="en-US" sz="3600" b="1" spc="226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463606-54AE-46A3-A85C-CF549226C64C}"/>
              </a:ext>
            </a:extLst>
          </p:cNvPr>
          <p:cNvSpPr txBox="1"/>
          <p:nvPr/>
        </p:nvSpPr>
        <p:spPr>
          <a:xfrm>
            <a:off x="3555506" y="3604918"/>
            <a:ext cx="511607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对外经济贸易大学附属中学    郭爱平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210457"/>
          <a:ext cx="8178799" cy="52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1370827" y="750209"/>
            <a:ext cx="509545" cy="311458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F1732C1-5964-4CCF-87FA-1D1A3BF4299D}"/>
              </a:ext>
            </a:extLst>
          </p:cNvPr>
          <p:cNvGrpSpPr/>
          <p:nvPr/>
        </p:nvGrpSpPr>
        <p:grpSpPr>
          <a:xfrm>
            <a:off x="478972" y="1062265"/>
            <a:ext cx="2825573" cy="3444421"/>
            <a:chOff x="124337" y="3197"/>
            <a:chExt cx="1982641" cy="116024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AA848BE-2EC7-4746-8CB5-AEF97BE73CBD}"/>
                </a:ext>
              </a:extLst>
            </p:cNvPr>
            <p:cNvSpPr/>
            <p:nvPr/>
          </p:nvSpPr>
          <p:spPr>
            <a:xfrm>
              <a:off x="124337" y="3197"/>
              <a:ext cx="1982641" cy="1160240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4">
              <a:extLst>
                <a:ext uri="{FF2B5EF4-FFF2-40B4-BE49-F238E27FC236}">
                  <a16:creationId xmlns:a16="http://schemas.microsoft.com/office/drawing/2014/main" id="{7CE23856-A4DB-4522-A04C-6C465F690DEA}"/>
                </a:ext>
              </a:extLst>
            </p:cNvPr>
            <p:cNvSpPr txBox="1"/>
            <p:nvPr/>
          </p:nvSpPr>
          <p:spPr>
            <a:xfrm>
              <a:off x="155653" y="34513"/>
              <a:ext cx="1920009" cy="10065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948228E-6374-4CB5-B426-B075FC04579B}"/>
              </a:ext>
            </a:extLst>
          </p:cNvPr>
          <p:cNvSpPr txBox="1">
            <a:spLocks/>
          </p:cNvSpPr>
          <p:nvPr/>
        </p:nvSpPr>
        <p:spPr>
          <a:xfrm>
            <a:off x="591380" y="1203697"/>
            <a:ext cx="2852966" cy="33755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必修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人体的内环境与稳态</a:t>
            </a: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必修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章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动物和人体生命活动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的调节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节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通过神经系统的调节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E4E9586-E460-4388-B826-B9BD97DE49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00" y="1062264"/>
            <a:ext cx="2547507" cy="33686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A4EA39-A74A-4786-A454-8314208941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53" y="1069087"/>
            <a:ext cx="2633739" cy="3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4028262" y="657579"/>
            <a:ext cx="509545" cy="173836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6047DB19-A5BE-49FF-BA20-246D40F0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697" y="2295306"/>
            <a:ext cx="14453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  内环境（细胞外液）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5AFB4805-FEA1-4AB3-B632-6D7562027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429" y="2359339"/>
            <a:ext cx="15011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   稳态   （相对稳定）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E9AEE05-078B-44A8-B86F-65FF8FB8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431" y="934368"/>
            <a:ext cx="107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组织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10A3A850-B57F-4036-BCC1-F132187B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699" y="1152191"/>
            <a:ext cx="1436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（细胞内液）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F17802AA-36B8-47B1-9DED-49D5B7B3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33" y="1930588"/>
            <a:ext cx="95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组织液</a:t>
            </a: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AC802DAC-0779-49A7-835A-B4F0564CA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24" y="2601557"/>
            <a:ext cx="649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淋巴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3FF0980D-C30F-4626-8262-70AAADE83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76" y="3285636"/>
            <a:ext cx="738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血浆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1DB524AA-706D-4466-9B9D-D0CBC344D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730" y="3100798"/>
            <a:ext cx="666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调节机制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BAF9B095-8BD4-48F5-A6D9-DC79AD83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134" y="2257437"/>
            <a:ext cx="1175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理化性质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组成成分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1816EAD-E05D-4E00-94B5-01B06C8F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58" y="2325687"/>
            <a:ext cx="5152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AD8A421B-5A9F-4A2D-82E6-E4D2F3609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224" y="4541447"/>
            <a:ext cx="1728267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外界环境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67213137-B989-4DA9-8EC6-0ABFA5D8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93" y="2585426"/>
            <a:ext cx="858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渗透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A33442A3-8D7B-43C2-A627-D77E3FDFBAE7}"/>
              </a:ext>
            </a:extLst>
          </p:cNvPr>
          <p:cNvSpPr txBox="1">
            <a:spLocks noChangeArrowheads="1"/>
          </p:cNvSpPr>
          <p:nvPr/>
        </p:nvSpPr>
        <p:spPr bwMode="auto">
          <a:xfrm rot="2471156">
            <a:off x="284462" y="2123075"/>
            <a:ext cx="5152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渗透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5602677E-A7D0-4F94-B5E2-03DEAFE6C90B}"/>
              </a:ext>
            </a:extLst>
          </p:cNvPr>
          <p:cNvSpPr txBox="1">
            <a:spLocks noChangeArrowheads="1"/>
          </p:cNvSpPr>
          <p:nvPr/>
        </p:nvSpPr>
        <p:spPr bwMode="auto">
          <a:xfrm rot="-2120406">
            <a:off x="271435" y="2903589"/>
            <a:ext cx="515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回流</a:t>
            </a: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6D062AD3-92F0-4027-896C-D85C23E0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015" y="1502616"/>
            <a:ext cx="772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CO</a:t>
            </a:r>
            <a:r>
              <a:rPr lang="en-US" altLang="zh-CN" sz="1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等废物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844EDB96-FC1B-43D4-9A76-AE88AEF5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710" y="1503001"/>
            <a:ext cx="666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en-US" altLang="zh-CN" sz="1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和养料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A8791BA6-EB6E-45CF-880A-005D47EDC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824" y="2890396"/>
            <a:ext cx="772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CO</a:t>
            </a:r>
            <a:r>
              <a:rPr lang="en-US" altLang="zh-CN" sz="1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等废物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7745952A-08F5-490D-8951-20663AD54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256" y="2870603"/>
            <a:ext cx="625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en-US" altLang="zh-CN" sz="1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和养料</a:t>
            </a: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39EDC9D-76BF-46F8-95F3-9C92577DA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2887" y="1544176"/>
            <a:ext cx="1291" cy="7221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4E4587C3-253C-4C20-985E-D1AA64665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789" y="2917950"/>
            <a:ext cx="12605" cy="45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51112345-9679-4282-A9B9-CF2D11603C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1748" y="2898265"/>
            <a:ext cx="12607" cy="45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61342661-3EDC-4D62-A77F-1B89436661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84516" y="1490745"/>
            <a:ext cx="15107" cy="7482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0F5D0591-2710-41F8-8703-E3ACCEC291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459" y="2278855"/>
            <a:ext cx="343522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Line 38">
            <a:extLst>
              <a:ext uri="{FF2B5EF4-FFF2-40B4-BE49-F238E27FC236}">
                <a16:creationId xmlns:a16="http://schemas.microsoft.com/office/drawing/2014/main" id="{6C7EB856-A8AE-416D-A22E-E7D8997AF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659" y="2964655"/>
            <a:ext cx="343522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262B0D19-404A-42A8-BFF2-52E339D87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5785" y="2630002"/>
            <a:ext cx="469211" cy="1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FF247A77-D5D3-4F17-9673-EE172F215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259" y="2202655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FD98121A-B72B-4D21-B977-8342EC6D5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459" y="2202655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Group 58">
            <a:extLst>
              <a:ext uri="{FF2B5EF4-FFF2-40B4-BE49-F238E27FC236}">
                <a16:creationId xmlns:a16="http://schemas.microsoft.com/office/drawing/2014/main" id="{AECF0BA4-9E27-4DB1-A08B-2D79FC2BE2A1}"/>
              </a:ext>
            </a:extLst>
          </p:cNvPr>
          <p:cNvGrpSpPr>
            <a:grpSpLocks/>
          </p:cNvGrpSpPr>
          <p:nvPr/>
        </p:nvGrpSpPr>
        <p:grpSpPr bwMode="auto">
          <a:xfrm>
            <a:off x="807201" y="1301751"/>
            <a:ext cx="1299767" cy="584775"/>
            <a:chOff x="720" y="576"/>
            <a:chExt cx="576" cy="720"/>
          </a:xfrm>
        </p:grpSpPr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A72B2B53-D2AC-43C6-A189-F23F09719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57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4348286C-C831-49F9-9802-A99E544C4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576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8" name="Text Box 20">
            <a:extLst>
              <a:ext uri="{FF2B5EF4-FFF2-40B4-BE49-F238E27FC236}">
                <a16:creationId xmlns:a16="http://schemas.microsoft.com/office/drawing/2014/main" id="{A1F1F10E-65DB-4CB2-9A87-9ACAEA1F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720" y="1864101"/>
            <a:ext cx="80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意义</a:t>
            </a:r>
          </a:p>
        </p:txBody>
      </p:sp>
      <p:sp>
        <p:nvSpPr>
          <p:cNvPr id="69" name="Text Box 20">
            <a:extLst>
              <a:ext uri="{FF2B5EF4-FFF2-40B4-BE49-F238E27FC236}">
                <a16:creationId xmlns:a16="http://schemas.microsoft.com/office/drawing/2014/main" id="{2FFC2254-350E-471C-A5D6-C2FA8F786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255" y="943030"/>
            <a:ext cx="1249488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机体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进行正常生命活动的必要条件</a:t>
            </a:r>
          </a:p>
        </p:txBody>
      </p:sp>
      <p:sp>
        <p:nvSpPr>
          <p:cNvPr id="76" name="Text Box 61">
            <a:extLst>
              <a:ext uri="{FF2B5EF4-FFF2-40B4-BE49-F238E27FC236}">
                <a16:creationId xmlns:a16="http://schemas.microsoft.com/office/drawing/2014/main" id="{8D895F5E-4BA4-49BC-8D34-FF6A9708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192" y="4128517"/>
            <a:ext cx="1880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体液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免疫  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调节网络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2C6333-9D4A-4FA2-B8AD-95649EC5B8B6}"/>
              </a:ext>
            </a:extLst>
          </p:cNvPr>
          <p:cNvSpPr/>
          <p:nvPr/>
        </p:nvSpPr>
        <p:spPr>
          <a:xfrm>
            <a:off x="54880" y="177402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Line 36">
            <a:extLst>
              <a:ext uri="{FF2B5EF4-FFF2-40B4-BE49-F238E27FC236}">
                <a16:creationId xmlns:a16="http://schemas.microsoft.com/office/drawing/2014/main" id="{B748DAEB-5587-404D-9662-4AF3455A5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7555" y="2640081"/>
            <a:ext cx="939626" cy="197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Line 40">
            <a:extLst>
              <a:ext uri="{FF2B5EF4-FFF2-40B4-BE49-F238E27FC236}">
                <a16:creationId xmlns:a16="http://schemas.microsoft.com/office/drawing/2014/main" id="{B30BD708-D8AC-4B3C-9D37-D4E8DB0CA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191" y="2620437"/>
            <a:ext cx="244704" cy="47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93886" y="839255"/>
            <a:ext cx="8995233" cy="42585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1F2C3C8-CFF3-4318-BA7B-450419BDB58D}"/>
              </a:ext>
            </a:extLst>
          </p:cNvPr>
          <p:cNvSpPr/>
          <p:nvPr/>
        </p:nvSpPr>
        <p:spPr>
          <a:xfrm>
            <a:off x="187395" y="1930588"/>
            <a:ext cx="1363568" cy="16910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D2ADE490-0E65-43BB-9DF1-95476C900C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186" t="53353" r="56006" b="16508"/>
          <a:stretch/>
        </p:blipFill>
        <p:spPr>
          <a:xfrm>
            <a:off x="1942194" y="3442995"/>
            <a:ext cx="1589308" cy="1078391"/>
          </a:xfrm>
          <a:prstGeom prst="rect">
            <a:avLst/>
          </a:prstGeom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id="{B285369E-F454-42DC-A4DC-2184BB348073}"/>
              </a:ext>
            </a:extLst>
          </p:cNvPr>
          <p:cNvSpPr/>
          <p:nvPr/>
        </p:nvSpPr>
        <p:spPr>
          <a:xfrm>
            <a:off x="2102732" y="991342"/>
            <a:ext cx="1363568" cy="5221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Line 35">
            <a:extLst>
              <a:ext uri="{FF2B5EF4-FFF2-40B4-BE49-F238E27FC236}">
                <a16:creationId xmlns:a16="http://schemas.microsoft.com/office/drawing/2014/main" id="{4160BA67-301E-4126-8314-696166053F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1542" y="2951953"/>
            <a:ext cx="1" cy="11765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Line 35">
            <a:extLst>
              <a:ext uri="{FF2B5EF4-FFF2-40B4-BE49-F238E27FC236}">
                <a16:creationId xmlns:a16="http://schemas.microsoft.com/office/drawing/2014/main" id="{65E402E2-D42E-4311-8ACF-34B7CF0DD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3704" y="1712205"/>
            <a:ext cx="1" cy="6471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Line 36">
            <a:extLst>
              <a:ext uri="{FF2B5EF4-FFF2-40B4-BE49-F238E27FC236}">
                <a16:creationId xmlns:a16="http://schemas.microsoft.com/office/drawing/2014/main" id="{7A9A65F3-0123-4725-9A58-A9EF1B579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1132" y="1190524"/>
            <a:ext cx="3898124" cy="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02483E7-FAF2-4925-BB28-7FA29392E61F}"/>
              </a:ext>
            </a:extLst>
          </p:cNvPr>
          <p:cNvGrpSpPr/>
          <p:nvPr/>
        </p:nvGrpSpPr>
        <p:grpSpPr>
          <a:xfrm>
            <a:off x="3484329" y="1338163"/>
            <a:ext cx="2245264" cy="397025"/>
            <a:chOff x="3542385" y="1338163"/>
            <a:chExt cx="2031101" cy="397025"/>
          </a:xfrm>
        </p:grpSpPr>
        <p:sp>
          <p:nvSpPr>
            <p:cNvPr id="95" name="Line 59">
              <a:extLst>
                <a:ext uri="{FF2B5EF4-FFF2-40B4-BE49-F238E27FC236}">
                  <a16:creationId xmlns:a16="http://schemas.microsoft.com/office/drawing/2014/main" id="{FD6E0E5D-6E86-46E3-9D61-ECD44A2B8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7112" y="1338163"/>
              <a:ext cx="1" cy="397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Line 60">
              <a:extLst>
                <a:ext uri="{FF2B5EF4-FFF2-40B4-BE49-F238E27FC236}">
                  <a16:creationId xmlns:a16="http://schemas.microsoft.com/office/drawing/2014/main" id="{6824EDDB-B9D2-4A90-BF88-989E0CB2D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2385" y="1341640"/>
              <a:ext cx="2031101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9" name="Line 60">
            <a:extLst>
              <a:ext uri="{FF2B5EF4-FFF2-40B4-BE49-F238E27FC236}">
                <a16:creationId xmlns:a16="http://schemas.microsoft.com/office/drawing/2014/main" id="{67BE11FF-20FA-44F4-A0A4-1CB9E5DC09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3490" y="4786050"/>
            <a:ext cx="350596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1" name="Line 60">
            <a:extLst>
              <a:ext uri="{FF2B5EF4-FFF2-40B4-BE49-F238E27FC236}">
                <a16:creationId xmlns:a16="http://schemas.microsoft.com/office/drawing/2014/main" id="{DADB7C91-8349-4650-89DC-3FFA62837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3490" y="4606507"/>
            <a:ext cx="2113362" cy="48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Line 59">
            <a:extLst>
              <a:ext uri="{FF2B5EF4-FFF2-40B4-BE49-F238E27FC236}">
                <a16:creationId xmlns:a16="http://schemas.microsoft.com/office/drawing/2014/main" id="{FDE937AC-792E-49D7-BFDA-ABF6590D9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1793" y="4067029"/>
            <a:ext cx="2581" cy="5442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FD2B1954-8B70-46E7-A87B-FFC37CB3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95" y="868557"/>
            <a:ext cx="1066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04" name="Text Box 23">
            <a:extLst>
              <a:ext uri="{FF2B5EF4-FFF2-40B4-BE49-F238E27FC236}">
                <a16:creationId xmlns:a16="http://schemas.microsoft.com/office/drawing/2014/main" id="{4BD540F3-68BB-4D57-B866-C1489F76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13" y="1275345"/>
            <a:ext cx="1412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依赖并影响</a:t>
            </a:r>
          </a:p>
        </p:txBody>
      </p:sp>
      <p:sp>
        <p:nvSpPr>
          <p:cNvPr id="105" name="Text Box 23">
            <a:extLst>
              <a:ext uri="{FF2B5EF4-FFF2-40B4-BE49-F238E27FC236}">
                <a16:creationId xmlns:a16="http://schemas.microsoft.com/office/drawing/2014/main" id="{BF71A777-453C-4269-9FF5-BB1ACEBC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542" y="4304245"/>
            <a:ext cx="722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5DAA9996-F9D0-4BA8-BB38-78C2778B6C27}"/>
              </a:ext>
            </a:extLst>
          </p:cNvPr>
          <p:cNvSpPr/>
          <p:nvPr/>
        </p:nvSpPr>
        <p:spPr>
          <a:xfrm>
            <a:off x="7089457" y="4134669"/>
            <a:ext cx="1728266" cy="7095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 Box 23">
            <a:extLst>
              <a:ext uri="{FF2B5EF4-FFF2-40B4-BE49-F238E27FC236}">
                <a16:creationId xmlns:a16="http://schemas.microsoft.com/office/drawing/2014/main" id="{228D2D3A-0F90-4E54-9AE3-C205AE87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795" y="4724896"/>
            <a:ext cx="15724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使机体适应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889C72-3D5C-4553-B416-553FDBE2EA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677" t="38423" r="23142" b="19101"/>
          <a:stretch/>
        </p:blipFill>
        <p:spPr>
          <a:xfrm>
            <a:off x="4364105" y="1825402"/>
            <a:ext cx="2689368" cy="20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24" grpId="0"/>
      <p:bldP spid="25" grpId="0"/>
      <p:bldP spid="26" grpId="0"/>
      <p:bldP spid="27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8" grpId="0"/>
      <p:bldP spid="69" grpId="0" animBg="1"/>
      <p:bldP spid="76" grpId="0"/>
      <p:bldP spid="3" grpId="0" animBg="1"/>
      <p:bldP spid="83" grpId="0" animBg="1"/>
      <p:bldP spid="85" grpId="0" animBg="1"/>
      <p:bldP spid="87" grpId="0" animBg="1"/>
      <p:bldP spid="89" grpId="0" animBg="1"/>
      <p:bldP spid="90" grpId="0" animBg="1"/>
      <p:bldP spid="91" grpId="0" animBg="1"/>
      <p:bldP spid="93" grpId="0" animBg="1"/>
      <p:bldP spid="99" grpId="0" animBg="1"/>
      <p:bldP spid="101" grpId="0" animBg="1"/>
      <p:bldP spid="102" grpId="0" animBg="1"/>
      <p:bldP spid="103" grpId="0"/>
      <p:bldP spid="104" grpId="0"/>
      <p:bldP spid="105" grpId="0"/>
      <p:bldP spid="106" grpId="0" animBg="1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4028262" y="657579"/>
            <a:ext cx="509545" cy="121685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6047DB19-A5BE-49FF-BA20-246D40F0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9" y="1252651"/>
            <a:ext cx="105954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神经系统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1816EAD-E05D-4E00-94B5-01B06C8F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9" y="1625289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262B0D19-404A-42A8-BFF2-52E339D87F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000" y="1582010"/>
            <a:ext cx="2628" cy="3063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93886" y="779264"/>
            <a:ext cx="8995233" cy="4318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7277D8C0-D662-4646-8E42-BA2786DB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38" y="1980516"/>
            <a:ext cx="914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中枢神经系统</a:t>
            </a:r>
          </a:p>
        </p:txBody>
      </p:sp>
      <p:sp>
        <p:nvSpPr>
          <p:cNvPr id="71" name="Text Box 17">
            <a:extLst>
              <a:ext uri="{FF2B5EF4-FFF2-40B4-BE49-F238E27FC236}">
                <a16:creationId xmlns:a16="http://schemas.microsoft.com/office/drawing/2014/main" id="{5546C71A-E063-438D-9BE8-0A164A2C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87" y="1989232"/>
            <a:ext cx="956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周围神经系统</a:t>
            </a: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F7A2D216-505B-4CFB-82DD-19977D7B215B}"/>
              </a:ext>
            </a:extLst>
          </p:cNvPr>
          <p:cNvSpPr/>
          <p:nvPr/>
        </p:nvSpPr>
        <p:spPr>
          <a:xfrm rot="16200000">
            <a:off x="934019" y="1423599"/>
            <a:ext cx="234590" cy="96188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46AD8F1A-46F9-49F6-8B08-FA199209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389" y="815834"/>
            <a:ext cx="108940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74" name="右大括号 73">
            <a:extLst>
              <a:ext uri="{FF2B5EF4-FFF2-40B4-BE49-F238E27FC236}">
                <a16:creationId xmlns:a16="http://schemas.microsoft.com/office/drawing/2014/main" id="{86EA7057-5669-4E63-8DD7-1B1C14685483}"/>
              </a:ext>
            </a:extLst>
          </p:cNvPr>
          <p:cNvSpPr/>
          <p:nvPr/>
        </p:nvSpPr>
        <p:spPr>
          <a:xfrm rot="16200000">
            <a:off x="546327" y="2279234"/>
            <a:ext cx="117296" cy="537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中括号 8">
            <a:extLst>
              <a:ext uri="{FF2B5EF4-FFF2-40B4-BE49-F238E27FC236}">
                <a16:creationId xmlns:a16="http://schemas.microsoft.com/office/drawing/2014/main" id="{B95DFE13-322F-4928-B704-5EDB088D5FE3}"/>
              </a:ext>
            </a:extLst>
          </p:cNvPr>
          <p:cNvSpPr/>
          <p:nvPr/>
        </p:nvSpPr>
        <p:spPr>
          <a:xfrm rot="16200000">
            <a:off x="4804735" y="-2609888"/>
            <a:ext cx="45719" cy="7660351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320988D-4A63-4276-B433-B3078E4FF554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4714092" y="1154388"/>
            <a:ext cx="0" cy="108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2170B6E-3A45-4249-B3E3-34E382B39001}"/>
              </a:ext>
            </a:extLst>
          </p:cNvPr>
          <p:cNvCxnSpPr>
            <a:cxnSpLocks/>
          </p:cNvCxnSpPr>
          <p:nvPr/>
        </p:nvCxnSpPr>
        <p:spPr>
          <a:xfrm flipH="1">
            <a:off x="7952143" y="1207158"/>
            <a:ext cx="2623" cy="65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7">
            <a:extLst>
              <a:ext uri="{FF2B5EF4-FFF2-40B4-BE49-F238E27FC236}">
                <a16:creationId xmlns:a16="http://schemas.microsoft.com/office/drawing/2014/main" id="{1FE3A146-919B-4725-96F1-9673DF030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22" y="2549093"/>
            <a:ext cx="343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脑</a:t>
            </a:r>
          </a:p>
        </p:txBody>
      </p:sp>
      <p:sp>
        <p:nvSpPr>
          <p:cNvPr id="84" name="右大括号 83">
            <a:extLst>
              <a:ext uri="{FF2B5EF4-FFF2-40B4-BE49-F238E27FC236}">
                <a16:creationId xmlns:a16="http://schemas.microsoft.com/office/drawing/2014/main" id="{63FA5E40-0A81-46F4-8EC1-993AEACC5BF1}"/>
              </a:ext>
            </a:extLst>
          </p:cNvPr>
          <p:cNvSpPr/>
          <p:nvPr/>
        </p:nvSpPr>
        <p:spPr>
          <a:xfrm rot="16200000">
            <a:off x="1486052" y="2294494"/>
            <a:ext cx="117296" cy="537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 Box 17">
            <a:extLst>
              <a:ext uri="{FF2B5EF4-FFF2-40B4-BE49-F238E27FC236}">
                <a16:creationId xmlns:a16="http://schemas.microsoft.com/office/drawing/2014/main" id="{93C11BA5-5622-47E7-9CAB-BD4537F6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14" y="2549093"/>
            <a:ext cx="343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脊髓</a:t>
            </a:r>
          </a:p>
        </p:txBody>
      </p:sp>
      <p:sp>
        <p:nvSpPr>
          <p:cNvPr id="94" name="Text Box 17">
            <a:extLst>
              <a:ext uri="{FF2B5EF4-FFF2-40B4-BE49-F238E27FC236}">
                <a16:creationId xmlns:a16="http://schemas.microsoft.com/office/drawing/2014/main" id="{B586792A-D315-4596-81EF-7718A7BC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267" y="2549093"/>
            <a:ext cx="343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脑神经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Text Box 17">
            <a:extLst>
              <a:ext uri="{FF2B5EF4-FFF2-40B4-BE49-F238E27FC236}">
                <a16:creationId xmlns:a16="http://schemas.microsoft.com/office/drawing/2014/main" id="{473C8A1E-5B1C-48F6-9AA5-6250011F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259" y="2549093"/>
            <a:ext cx="343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脊神经</a:t>
            </a:r>
          </a:p>
        </p:txBody>
      </p:sp>
      <p:sp>
        <p:nvSpPr>
          <p:cNvPr id="98" name="右大括号 97">
            <a:extLst>
              <a:ext uri="{FF2B5EF4-FFF2-40B4-BE49-F238E27FC236}">
                <a16:creationId xmlns:a16="http://schemas.microsoft.com/office/drawing/2014/main" id="{7440923C-F239-4295-9DBD-06E2DE290ED8}"/>
              </a:ext>
            </a:extLst>
          </p:cNvPr>
          <p:cNvSpPr/>
          <p:nvPr/>
        </p:nvSpPr>
        <p:spPr>
          <a:xfrm rot="16200000" flipH="1">
            <a:off x="1047840" y="2532154"/>
            <a:ext cx="83400" cy="15722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 Box 23">
            <a:extLst>
              <a:ext uri="{FF2B5EF4-FFF2-40B4-BE49-F238E27FC236}">
                <a16:creationId xmlns:a16="http://schemas.microsoft.com/office/drawing/2014/main" id="{0501831A-E006-4E19-AADA-387D1FF3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6" y="3360169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09" name="Line 40">
            <a:extLst>
              <a:ext uri="{FF2B5EF4-FFF2-40B4-BE49-F238E27FC236}">
                <a16:creationId xmlns:a16="http://schemas.microsoft.com/office/drawing/2014/main" id="{61384CE3-A7D3-4216-8281-FE0FA758B3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67" y="3345918"/>
            <a:ext cx="2628" cy="3063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id="{5D08ADCC-8F03-44ED-997E-B9C64720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6" y="3660164"/>
            <a:ext cx="1059543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神经组织</a:t>
            </a:r>
          </a:p>
        </p:txBody>
      </p:sp>
      <p:sp>
        <p:nvSpPr>
          <p:cNvPr id="111" name="Text Box 23">
            <a:extLst>
              <a:ext uri="{FF2B5EF4-FFF2-40B4-BE49-F238E27FC236}">
                <a16:creationId xmlns:a16="http://schemas.microsoft.com/office/drawing/2014/main" id="{94672A05-AE15-4A38-BBB9-E61BBB0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28" y="3910386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12" name="右大括号 111">
            <a:extLst>
              <a:ext uri="{FF2B5EF4-FFF2-40B4-BE49-F238E27FC236}">
                <a16:creationId xmlns:a16="http://schemas.microsoft.com/office/drawing/2014/main" id="{83EAB380-5557-4DA1-B032-E30210ADCA19}"/>
              </a:ext>
            </a:extLst>
          </p:cNvPr>
          <p:cNvSpPr/>
          <p:nvPr/>
        </p:nvSpPr>
        <p:spPr>
          <a:xfrm rot="16200000">
            <a:off x="946108" y="3708696"/>
            <a:ext cx="234590" cy="96188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Text Box 6">
            <a:extLst>
              <a:ext uri="{FF2B5EF4-FFF2-40B4-BE49-F238E27FC236}">
                <a16:creationId xmlns:a16="http://schemas.microsoft.com/office/drawing/2014/main" id="{4DE1FC76-09D9-43C8-BCAF-9BA30934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02" y="4278792"/>
            <a:ext cx="82694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神经胶质细胞</a:t>
            </a:r>
          </a:p>
        </p:txBody>
      </p:sp>
      <p:sp>
        <p:nvSpPr>
          <p:cNvPr id="116" name="Text Box 6">
            <a:extLst>
              <a:ext uri="{FF2B5EF4-FFF2-40B4-BE49-F238E27FC236}">
                <a16:creationId xmlns:a16="http://schemas.microsoft.com/office/drawing/2014/main" id="{E4C15430-F4A9-4BC6-A2CB-0F89E987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24" y="4277184"/>
            <a:ext cx="10595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神经细胞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7" name="Text Box 6">
            <a:extLst>
              <a:ext uri="{FF2B5EF4-FFF2-40B4-BE49-F238E27FC236}">
                <a16:creationId xmlns:a16="http://schemas.microsoft.com/office/drawing/2014/main" id="{1FF0976E-7738-465C-806A-7088452E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2" y="4549394"/>
            <a:ext cx="1206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（神经元）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8" name="图片 117">
            <a:extLst>
              <a:ext uri="{FF2B5EF4-FFF2-40B4-BE49-F238E27FC236}">
                <a16:creationId xmlns:a16="http://schemas.microsoft.com/office/drawing/2014/main" id="{0E3B14F0-0F48-43FB-AA8D-C642FC9527BE}"/>
              </a:ext>
            </a:extLst>
          </p:cNvPr>
          <p:cNvPicPr/>
          <p:nvPr/>
        </p:nvPicPr>
        <p:blipFill rotWithShape="1">
          <a:blip r:embed="rId8"/>
          <a:srcRect l="32651" t="26712" r="20395" b="18322"/>
          <a:stretch/>
        </p:blipFill>
        <p:spPr bwMode="auto">
          <a:xfrm>
            <a:off x="2463553" y="1787248"/>
            <a:ext cx="5066239" cy="31782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4D6A5065-33E3-4A5A-B001-3B5565E86A8F}"/>
              </a:ext>
            </a:extLst>
          </p:cNvPr>
          <p:cNvSpPr/>
          <p:nvPr/>
        </p:nvSpPr>
        <p:spPr>
          <a:xfrm>
            <a:off x="2080858" y="4485921"/>
            <a:ext cx="401066" cy="25299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6" grpId="0" animBg="1"/>
      <p:bldP spid="70" grpId="0"/>
      <p:bldP spid="71" grpId="0"/>
      <p:bldP spid="8" grpId="0" animBg="1"/>
      <p:bldP spid="74" grpId="0" animBg="1"/>
      <p:bldP spid="9" grpId="0" animBg="1"/>
      <p:bldP spid="79" grpId="0"/>
      <p:bldP spid="84" grpId="0" animBg="1"/>
      <p:bldP spid="92" grpId="0"/>
      <p:bldP spid="94" grpId="0"/>
      <p:bldP spid="97" grpId="0"/>
      <p:bldP spid="98" grpId="0" animBg="1"/>
      <p:bldP spid="108" grpId="0"/>
      <p:bldP spid="109" grpId="0" animBg="1"/>
      <p:bldP spid="110" grpId="0" animBg="1"/>
      <p:bldP spid="111" grpId="0"/>
      <p:bldP spid="112" grpId="0" animBg="1"/>
      <p:bldP spid="113" grpId="0"/>
      <p:bldP spid="116" grpId="0" animBg="1"/>
      <p:bldP spid="1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4028262" y="657579"/>
            <a:ext cx="509545" cy="121685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6047DB19-A5BE-49FF-BA20-246D40F0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9" y="1252651"/>
            <a:ext cx="105954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神经系统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1816EAD-E05D-4E00-94B5-01B06C8F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9" y="1625289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262B0D19-404A-42A8-BFF2-52E339D87F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000" y="1582010"/>
            <a:ext cx="2628" cy="3063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93886" y="779264"/>
            <a:ext cx="8995233" cy="4318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7277D8C0-D662-4646-8E42-BA2786DB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38" y="1980516"/>
            <a:ext cx="914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中枢神经系统</a:t>
            </a:r>
          </a:p>
        </p:txBody>
      </p:sp>
      <p:sp>
        <p:nvSpPr>
          <p:cNvPr id="71" name="Text Box 17">
            <a:extLst>
              <a:ext uri="{FF2B5EF4-FFF2-40B4-BE49-F238E27FC236}">
                <a16:creationId xmlns:a16="http://schemas.microsoft.com/office/drawing/2014/main" id="{5546C71A-E063-438D-9BE8-0A164A2C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87" y="1989232"/>
            <a:ext cx="956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周围神经系统</a:t>
            </a: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F7A2D216-505B-4CFB-82DD-19977D7B215B}"/>
              </a:ext>
            </a:extLst>
          </p:cNvPr>
          <p:cNvSpPr/>
          <p:nvPr/>
        </p:nvSpPr>
        <p:spPr>
          <a:xfrm rot="16200000">
            <a:off x="934019" y="1423599"/>
            <a:ext cx="234590" cy="96188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46AD8F1A-46F9-49F6-8B08-FA199209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629" y="811261"/>
            <a:ext cx="108940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74" name="右大括号 73">
            <a:extLst>
              <a:ext uri="{FF2B5EF4-FFF2-40B4-BE49-F238E27FC236}">
                <a16:creationId xmlns:a16="http://schemas.microsoft.com/office/drawing/2014/main" id="{86EA7057-5669-4E63-8DD7-1B1C14685483}"/>
              </a:ext>
            </a:extLst>
          </p:cNvPr>
          <p:cNvSpPr/>
          <p:nvPr/>
        </p:nvSpPr>
        <p:spPr>
          <a:xfrm rot="16200000">
            <a:off x="546327" y="2279234"/>
            <a:ext cx="117296" cy="537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中括号 8">
            <a:extLst>
              <a:ext uri="{FF2B5EF4-FFF2-40B4-BE49-F238E27FC236}">
                <a16:creationId xmlns:a16="http://schemas.microsoft.com/office/drawing/2014/main" id="{B95DFE13-322F-4928-B704-5EDB088D5FE3}"/>
              </a:ext>
            </a:extLst>
          </p:cNvPr>
          <p:cNvSpPr/>
          <p:nvPr/>
        </p:nvSpPr>
        <p:spPr>
          <a:xfrm rot="16200000">
            <a:off x="4804735" y="-2609888"/>
            <a:ext cx="45719" cy="7660351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320988D-4A63-4276-B433-B3078E4FF554}"/>
              </a:ext>
            </a:extLst>
          </p:cNvPr>
          <p:cNvCxnSpPr>
            <a:cxnSpLocks/>
            <a:stCxn id="72" idx="2"/>
          </p:cNvCxnSpPr>
          <p:nvPr/>
        </p:nvCxnSpPr>
        <p:spPr>
          <a:xfrm flipH="1">
            <a:off x="4871331" y="1149815"/>
            <a:ext cx="1" cy="113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2170B6E-3A45-4249-B3E3-34E382B39001}"/>
              </a:ext>
            </a:extLst>
          </p:cNvPr>
          <p:cNvCxnSpPr>
            <a:cxnSpLocks/>
          </p:cNvCxnSpPr>
          <p:nvPr/>
        </p:nvCxnSpPr>
        <p:spPr>
          <a:xfrm flipH="1">
            <a:off x="7952143" y="1207158"/>
            <a:ext cx="2623" cy="65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7">
            <a:extLst>
              <a:ext uri="{FF2B5EF4-FFF2-40B4-BE49-F238E27FC236}">
                <a16:creationId xmlns:a16="http://schemas.microsoft.com/office/drawing/2014/main" id="{1FE3A146-919B-4725-96F1-9673DF030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22" y="2549093"/>
            <a:ext cx="343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脑</a:t>
            </a:r>
          </a:p>
        </p:txBody>
      </p:sp>
      <p:sp>
        <p:nvSpPr>
          <p:cNvPr id="84" name="右大括号 83">
            <a:extLst>
              <a:ext uri="{FF2B5EF4-FFF2-40B4-BE49-F238E27FC236}">
                <a16:creationId xmlns:a16="http://schemas.microsoft.com/office/drawing/2014/main" id="{63FA5E40-0A81-46F4-8EC1-993AEACC5BF1}"/>
              </a:ext>
            </a:extLst>
          </p:cNvPr>
          <p:cNvSpPr/>
          <p:nvPr/>
        </p:nvSpPr>
        <p:spPr>
          <a:xfrm rot="16200000">
            <a:off x="1486052" y="2294494"/>
            <a:ext cx="117296" cy="537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 Box 17">
            <a:extLst>
              <a:ext uri="{FF2B5EF4-FFF2-40B4-BE49-F238E27FC236}">
                <a16:creationId xmlns:a16="http://schemas.microsoft.com/office/drawing/2014/main" id="{93C11BA5-5622-47E7-9CAB-BD4537F6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14" y="2549093"/>
            <a:ext cx="343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脊髓</a:t>
            </a:r>
          </a:p>
        </p:txBody>
      </p:sp>
      <p:sp>
        <p:nvSpPr>
          <p:cNvPr id="94" name="Text Box 17">
            <a:extLst>
              <a:ext uri="{FF2B5EF4-FFF2-40B4-BE49-F238E27FC236}">
                <a16:creationId xmlns:a16="http://schemas.microsoft.com/office/drawing/2014/main" id="{B586792A-D315-4596-81EF-7718A7BC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267" y="2549093"/>
            <a:ext cx="343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脑神经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Text Box 17">
            <a:extLst>
              <a:ext uri="{FF2B5EF4-FFF2-40B4-BE49-F238E27FC236}">
                <a16:creationId xmlns:a16="http://schemas.microsoft.com/office/drawing/2014/main" id="{473C8A1E-5B1C-48F6-9AA5-6250011F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259" y="2549093"/>
            <a:ext cx="343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脊神经</a:t>
            </a:r>
          </a:p>
        </p:txBody>
      </p:sp>
      <p:sp>
        <p:nvSpPr>
          <p:cNvPr id="98" name="右大括号 97">
            <a:extLst>
              <a:ext uri="{FF2B5EF4-FFF2-40B4-BE49-F238E27FC236}">
                <a16:creationId xmlns:a16="http://schemas.microsoft.com/office/drawing/2014/main" id="{7440923C-F239-4295-9DBD-06E2DE290ED8}"/>
              </a:ext>
            </a:extLst>
          </p:cNvPr>
          <p:cNvSpPr/>
          <p:nvPr/>
        </p:nvSpPr>
        <p:spPr>
          <a:xfrm rot="16200000" flipH="1">
            <a:off x="1047840" y="2532154"/>
            <a:ext cx="83400" cy="15722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 Box 23">
            <a:extLst>
              <a:ext uri="{FF2B5EF4-FFF2-40B4-BE49-F238E27FC236}">
                <a16:creationId xmlns:a16="http://schemas.microsoft.com/office/drawing/2014/main" id="{0501831A-E006-4E19-AADA-387D1FF3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6" y="3360169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09" name="Line 40">
            <a:extLst>
              <a:ext uri="{FF2B5EF4-FFF2-40B4-BE49-F238E27FC236}">
                <a16:creationId xmlns:a16="http://schemas.microsoft.com/office/drawing/2014/main" id="{61384CE3-A7D3-4216-8281-FE0FA758B3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67" y="3345918"/>
            <a:ext cx="2628" cy="3063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id="{5D08ADCC-8F03-44ED-997E-B9C64720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6" y="3660164"/>
            <a:ext cx="1059543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神经组织</a:t>
            </a:r>
          </a:p>
        </p:txBody>
      </p:sp>
      <p:sp>
        <p:nvSpPr>
          <p:cNvPr id="111" name="Text Box 23">
            <a:extLst>
              <a:ext uri="{FF2B5EF4-FFF2-40B4-BE49-F238E27FC236}">
                <a16:creationId xmlns:a16="http://schemas.microsoft.com/office/drawing/2014/main" id="{94672A05-AE15-4A38-BBB9-E61BBB0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28" y="3910386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12" name="右大括号 111">
            <a:extLst>
              <a:ext uri="{FF2B5EF4-FFF2-40B4-BE49-F238E27FC236}">
                <a16:creationId xmlns:a16="http://schemas.microsoft.com/office/drawing/2014/main" id="{83EAB380-5557-4DA1-B032-E30210ADCA19}"/>
              </a:ext>
            </a:extLst>
          </p:cNvPr>
          <p:cNvSpPr/>
          <p:nvPr/>
        </p:nvSpPr>
        <p:spPr>
          <a:xfrm rot="16200000">
            <a:off x="946108" y="3708696"/>
            <a:ext cx="234590" cy="96188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Text Box 6">
            <a:extLst>
              <a:ext uri="{FF2B5EF4-FFF2-40B4-BE49-F238E27FC236}">
                <a16:creationId xmlns:a16="http://schemas.microsoft.com/office/drawing/2014/main" id="{4DE1FC76-09D9-43C8-BCAF-9BA30934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02" y="4278792"/>
            <a:ext cx="82694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神经胶质细胞</a:t>
            </a:r>
          </a:p>
        </p:txBody>
      </p:sp>
      <p:sp>
        <p:nvSpPr>
          <p:cNvPr id="116" name="Text Box 6">
            <a:extLst>
              <a:ext uri="{FF2B5EF4-FFF2-40B4-BE49-F238E27FC236}">
                <a16:creationId xmlns:a16="http://schemas.microsoft.com/office/drawing/2014/main" id="{E4C15430-F4A9-4BC6-A2CB-0F89E987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24" y="4277184"/>
            <a:ext cx="10595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神经细胞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7" name="Text Box 6">
            <a:extLst>
              <a:ext uri="{FF2B5EF4-FFF2-40B4-BE49-F238E27FC236}">
                <a16:creationId xmlns:a16="http://schemas.microsoft.com/office/drawing/2014/main" id="{1FF0976E-7738-465C-806A-7088452E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2" y="4549394"/>
            <a:ext cx="1206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（神经元）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DD290A9C-3CA7-4846-99C9-47573329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03" y="1263214"/>
            <a:ext cx="200781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基本方式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反射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70B3B01E-2FB4-477D-B2B0-5C5B75FC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255" y="1565265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结构基础</a:t>
            </a:r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180AEA4E-0F92-4006-95D9-E2C7C3B4BA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473" y="1591203"/>
            <a:ext cx="0" cy="4287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2B97A71B-5382-48EE-AB12-2D792A91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629" y="1864404"/>
            <a:ext cx="112423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反射弧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98127923-47EC-4133-89AB-7C7936B6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380" y="2137775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E2FD97-4391-42C8-A849-5BC5F704EE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12" t="32689" r="31378" b="22355"/>
          <a:stretch/>
        </p:blipFill>
        <p:spPr>
          <a:xfrm>
            <a:off x="2626981" y="2504782"/>
            <a:ext cx="4767767" cy="2406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Line 40">
            <a:extLst>
              <a:ext uri="{FF2B5EF4-FFF2-40B4-BE49-F238E27FC236}">
                <a16:creationId xmlns:a16="http://schemas.microsoft.com/office/drawing/2014/main" id="{B3518583-A4E4-4589-9EAA-055BF3A44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473" y="2193350"/>
            <a:ext cx="0" cy="3114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7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79831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4028262" y="570495"/>
            <a:ext cx="509545" cy="121685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6047DB19-A5BE-49FF-BA20-246D40F0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9" y="1165567"/>
            <a:ext cx="105954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神经系统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1816EAD-E05D-4E00-94B5-01B06C8F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9" y="1538205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262B0D19-404A-42A8-BFF2-52E339D87F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000" y="1494926"/>
            <a:ext cx="2628" cy="3063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93886" y="692180"/>
            <a:ext cx="8995233" cy="43714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 Box 6">
            <a:extLst>
              <a:ext uri="{FF2B5EF4-FFF2-40B4-BE49-F238E27FC236}">
                <a16:creationId xmlns:a16="http://schemas.microsoft.com/office/drawing/2014/main" id="{A57B6AB2-DB81-4CA2-8DAC-2FD9A691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558" y="1234186"/>
            <a:ext cx="3900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调节特点</a:t>
            </a:r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7277D8C0-D662-4646-8E42-BA2786DB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38" y="1893432"/>
            <a:ext cx="914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中枢神经系统</a:t>
            </a:r>
          </a:p>
        </p:txBody>
      </p:sp>
      <p:sp>
        <p:nvSpPr>
          <p:cNvPr id="71" name="Text Box 17">
            <a:extLst>
              <a:ext uri="{FF2B5EF4-FFF2-40B4-BE49-F238E27FC236}">
                <a16:creationId xmlns:a16="http://schemas.microsoft.com/office/drawing/2014/main" id="{5546C71A-E063-438D-9BE8-0A164A2C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87" y="1902148"/>
            <a:ext cx="956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周围神经系统</a:t>
            </a: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F7A2D216-505B-4CFB-82DD-19977D7B215B}"/>
              </a:ext>
            </a:extLst>
          </p:cNvPr>
          <p:cNvSpPr/>
          <p:nvPr/>
        </p:nvSpPr>
        <p:spPr>
          <a:xfrm rot="16200000">
            <a:off x="934019" y="1336515"/>
            <a:ext cx="234590" cy="96188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46AD8F1A-46F9-49F6-8B08-FA199209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560" y="716379"/>
            <a:ext cx="108940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98B3AD47-B151-4F5E-A633-1C9E47A68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537" y="1188061"/>
            <a:ext cx="39001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人脑的高级功能</a:t>
            </a:r>
          </a:p>
        </p:txBody>
      </p:sp>
      <p:sp>
        <p:nvSpPr>
          <p:cNvPr id="74" name="右大括号 73">
            <a:extLst>
              <a:ext uri="{FF2B5EF4-FFF2-40B4-BE49-F238E27FC236}">
                <a16:creationId xmlns:a16="http://schemas.microsoft.com/office/drawing/2014/main" id="{86EA7057-5669-4E63-8DD7-1B1C14685483}"/>
              </a:ext>
            </a:extLst>
          </p:cNvPr>
          <p:cNvSpPr/>
          <p:nvPr/>
        </p:nvSpPr>
        <p:spPr>
          <a:xfrm rot="16200000">
            <a:off x="546327" y="2192150"/>
            <a:ext cx="117296" cy="537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中括号 8">
            <a:extLst>
              <a:ext uri="{FF2B5EF4-FFF2-40B4-BE49-F238E27FC236}">
                <a16:creationId xmlns:a16="http://schemas.microsoft.com/office/drawing/2014/main" id="{B95DFE13-322F-4928-B704-5EDB088D5FE3}"/>
              </a:ext>
            </a:extLst>
          </p:cNvPr>
          <p:cNvSpPr/>
          <p:nvPr/>
        </p:nvSpPr>
        <p:spPr>
          <a:xfrm rot="16200000">
            <a:off x="4804735" y="-2696972"/>
            <a:ext cx="45719" cy="7660351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320988D-4A63-4276-B433-B3078E4FF554}"/>
              </a:ext>
            </a:extLst>
          </p:cNvPr>
          <p:cNvCxnSpPr>
            <a:cxnSpLocks/>
          </p:cNvCxnSpPr>
          <p:nvPr/>
        </p:nvCxnSpPr>
        <p:spPr>
          <a:xfrm flipH="1">
            <a:off x="4762470" y="1062731"/>
            <a:ext cx="1" cy="113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2170B6E-3A45-4249-B3E3-34E382B39001}"/>
              </a:ext>
            </a:extLst>
          </p:cNvPr>
          <p:cNvCxnSpPr>
            <a:cxnSpLocks/>
          </p:cNvCxnSpPr>
          <p:nvPr/>
        </p:nvCxnSpPr>
        <p:spPr>
          <a:xfrm flipH="1">
            <a:off x="7952143" y="1120074"/>
            <a:ext cx="2623" cy="65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7">
            <a:extLst>
              <a:ext uri="{FF2B5EF4-FFF2-40B4-BE49-F238E27FC236}">
                <a16:creationId xmlns:a16="http://schemas.microsoft.com/office/drawing/2014/main" id="{1FE3A146-919B-4725-96F1-9673DF030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22" y="2462009"/>
            <a:ext cx="343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脑</a:t>
            </a:r>
          </a:p>
        </p:txBody>
      </p:sp>
      <p:sp>
        <p:nvSpPr>
          <p:cNvPr id="84" name="右大括号 83">
            <a:extLst>
              <a:ext uri="{FF2B5EF4-FFF2-40B4-BE49-F238E27FC236}">
                <a16:creationId xmlns:a16="http://schemas.microsoft.com/office/drawing/2014/main" id="{63FA5E40-0A81-46F4-8EC1-993AEACC5BF1}"/>
              </a:ext>
            </a:extLst>
          </p:cNvPr>
          <p:cNvSpPr/>
          <p:nvPr/>
        </p:nvSpPr>
        <p:spPr>
          <a:xfrm rot="16200000">
            <a:off x="1486052" y="2207410"/>
            <a:ext cx="117296" cy="5378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 Box 17">
            <a:extLst>
              <a:ext uri="{FF2B5EF4-FFF2-40B4-BE49-F238E27FC236}">
                <a16:creationId xmlns:a16="http://schemas.microsoft.com/office/drawing/2014/main" id="{93C11BA5-5622-47E7-9CAB-BD4537F6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14" y="2462009"/>
            <a:ext cx="343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脊髓</a:t>
            </a:r>
          </a:p>
        </p:txBody>
      </p:sp>
      <p:sp>
        <p:nvSpPr>
          <p:cNvPr id="94" name="Text Box 17">
            <a:extLst>
              <a:ext uri="{FF2B5EF4-FFF2-40B4-BE49-F238E27FC236}">
                <a16:creationId xmlns:a16="http://schemas.microsoft.com/office/drawing/2014/main" id="{B586792A-D315-4596-81EF-7718A7BC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267" y="2462009"/>
            <a:ext cx="343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脑神经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Text Box 17">
            <a:extLst>
              <a:ext uri="{FF2B5EF4-FFF2-40B4-BE49-F238E27FC236}">
                <a16:creationId xmlns:a16="http://schemas.microsoft.com/office/drawing/2014/main" id="{473C8A1E-5B1C-48F6-9AA5-6250011F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259" y="2462009"/>
            <a:ext cx="343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脊神经</a:t>
            </a:r>
          </a:p>
        </p:txBody>
      </p:sp>
      <p:sp>
        <p:nvSpPr>
          <p:cNvPr id="98" name="右大括号 97">
            <a:extLst>
              <a:ext uri="{FF2B5EF4-FFF2-40B4-BE49-F238E27FC236}">
                <a16:creationId xmlns:a16="http://schemas.microsoft.com/office/drawing/2014/main" id="{7440923C-F239-4295-9DBD-06E2DE290ED8}"/>
              </a:ext>
            </a:extLst>
          </p:cNvPr>
          <p:cNvSpPr/>
          <p:nvPr/>
        </p:nvSpPr>
        <p:spPr>
          <a:xfrm rot="16200000" flipH="1">
            <a:off x="1047840" y="2445070"/>
            <a:ext cx="83400" cy="15722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 Box 23">
            <a:extLst>
              <a:ext uri="{FF2B5EF4-FFF2-40B4-BE49-F238E27FC236}">
                <a16:creationId xmlns:a16="http://schemas.microsoft.com/office/drawing/2014/main" id="{0501831A-E006-4E19-AADA-387D1FF3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6" y="3273085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09" name="Line 40">
            <a:extLst>
              <a:ext uri="{FF2B5EF4-FFF2-40B4-BE49-F238E27FC236}">
                <a16:creationId xmlns:a16="http://schemas.microsoft.com/office/drawing/2014/main" id="{61384CE3-A7D3-4216-8281-FE0FA758B3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67" y="3258834"/>
            <a:ext cx="2628" cy="3063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id="{5D08ADCC-8F03-44ED-997E-B9C64720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6" y="3573080"/>
            <a:ext cx="1059543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神经组织</a:t>
            </a:r>
          </a:p>
        </p:txBody>
      </p:sp>
      <p:sp>
        <p:nvSpPr>
          <p:cNvPr id="111" name="Text Box 23">
            <a:extLst>
              <a:ext uri="{FF2B5EF4-FFF2-40B4-BE49-F238E27FC236}">
                <a16:creationId xmlns:a16="http://schemas.microsoft.com/office/drawing/2014/main" id="{94672A05-AE15-4A38-BBB9-E61BBB0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28" y="3823302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sp>
        <p:nvSpPr>
          <p:cNvPr id="112" name="右大括号 111">
            <a:extLst>
              <a:ext uri="{FF2B5EF4-FFF2-40B4-BE49-F238E27FC236}">
                <a16:creationId xmlns:a16="http://schemas.microsoft.com/office/drawing/2014/main" id="{83EAB380-5557-4DA1-B032-E30210ADCA19}"/>
              </a:ext>
            </a:extLst>
          </p:cNvPr>
          <p:cNvSpPr/>
          <p:nvPr/>
        </p:nvSpPr>
        <p:spPr>
          <a:xfrm rot="16200000">
            <a:off x="946108" y="3621612"/>
            <a:ext cx="234590" cy="96188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Text Box 6">
            <a:extLst>
              <a:ext uri="{FF2B5EF4-FFF2-40B4-BE49-F238E27FC236}">
                <a16:creationId xmlns:a16="http://schemas.microsoft.com/office/drawing/2014/main" id="{4DE1FC76-09D9-43C8-BCAF-9BA30934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02" y="4191708"/>
            <a:ext cx="82694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神经胶质细胞</a:t>
            </a:r>
          </a:p>
        </p:txBody>
      </p:sp>
      <p:sp>
        <p:nvSpPr>
          <p:cNvPr id="116" name="Text Box 6">
            <a:extLst>
              <a:ext uri="{FF2B5EF4-FFF2-40B4-BE49-F238E27FC236}">
                <a16:creationId xmlns:a16="http://schemas.microsoft.com/office/drawing/2014/main" id="{E4C15430-F4A9-4BC6-A2CB-0F89E987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24" y="4190100"/>
            <a:ext cx="10595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神经细胞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7" name="Text Box 6">
            <a:extLst>
              <a:ext uri="{FF2B5EF4-FFF2-40B4-BE49-F238E27FC236}">
                <a16:creationId xmlns:a16="http://schemas.microsoft.com/office/drawing/2014/main" id="{1FF0976E-7738-465C-806A-7088452E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2" y="4462310"/>
            <a:ext cx="12069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（神经元）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DD290A9C-3CA7-4846-99C9-47573329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242" y="1176130"/>
            <a:ext cx="200781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基本方式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反射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70B3B01E-2FB4-477D-B2B0-5C5B75FC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394" y="1478181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结构基础</a:t>
            </a:r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180AEA4E-0F92-4006-95D9-E2C7C3B4BA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5612" y="1504119"/>
            <a:ext cx="0" cy="4287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2B97A71B-5382-48EE-AB12-2D792A91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8" y="1777320"/>
            <a:ext cx="112423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反射弧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98127923-47EC-4133-89AB-7C7936B6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519" y="2050691"/>
            <a:ext cx="827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8A1C2FF-A9BB-4E2D-820F-EC2623EA62F7}"/>
              </a:ext>
            </a:extLst>
          </p:cNvPr>
          <p:cNvGrpSpPr/>
          <p:nvPr/>
        </p:nvGrpSpPr>
        <p:grpSpPr>
          <a:xfrm>
            <a:off x="4614032" y="2491257"/>
            <a:ext cx="2104723" cy="298451"/>
            <a:chOff x="4824484" y="2565060"/>
            <a:chExt cx="2104723" cy="298451"/>
          </a:xfrm>
          <a:noFill/>
        </p:grpSpPr>
        <p:sp>
          <p:nvSpPr>
            <p:cNvPr id="56" name="椭圆 19">
              <a:extLst>
                <a:ext uri="{FF2B5EF4-FFF2-40B4-BE49-F238E27FC236}">
                  <a16:creationId xmlns:a16="http://schemas.microsoft.com/office/drawing/2014/main" id="{23BE66BA-29D5-43B3-A417-A55BD606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84" y="2601906"/>
              <a:ext cx="242463" cy="248709"/>
            </a:xfrm>
            <a:prstGeom prst="ellipse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zh-CN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7" name="直接连接符 20">
              <a:extLst>
                <a:ext uri="{FF2B5EF4-FFF2-40B4-BE49-F238E27FC236}">
                  <a16:creationId xmlns:a16="http://schemas.microsoft.com/office/drawing/2014/main" id="{72FAA4A3-A09E-4137-A470-5C6843B392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73626" y="2558705"/>
              <a:ext cx="149226" cy="161936"/>
            </a:xfrm>
            <a:prstGeom prst="line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直接连接符 21">
              <a:extLst>
                <a:ext uri="{FF2B5EF4-FFF2-40B4-BE49-F238E27FC236}">
                  <a16:creationId xmlns:a16="http://schemas.microsoft.com/office/drawing/2014/main" id="{C81FC9F2-13A2-45DE-BBBF-7247A7C4E9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773626" y="2707930"/>
              <a:ext cx="149226" cy="161936"/>
            </a:xfrm>
            <a:prstGeom prst="line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直接连接符 22">
              <a:extLst>
                <a:ext uri="{FF2B5EF4-FFF2-40B4-BE49-F238E27FC236}">
                  <a16:creationId xmlns:a16="http://schemas.microsoft.com/office/drawing/2014/main" id="{FDAEAB7D-7DD5-40B0-9F9B-553377948FF9}"/>
                </a:ext>
              </a:extLst>
            </p:cNvPr>
            <p:cNvCxnSpPr>
              <a:cxnSpLocks noChangeShapeType="1"/>
              <a:stCxn id="56" idx="6"/>
            </p:cNvCxnSpPr>
            <p:nvPr/>
          </p:nvCxnSpPr>
          <p:spPr bwMode="auto">
            <a:xfrm>
              <a:off x="5066947" y="2726261"/>
              <a:ext cx="1681992" cy="0"/>
            </a:xfrm>
            <a:prstGeom prst="line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1D9001D-5113-4BF7-B99A-52727456BC54}"/>
              </a:ext>
            </a:extLst>
          </p:cNvPr>
          <p:cNvGrpSpPr/>
          <p:nvPr/>
        </p:nvGrpSpPr>
        <p:grpSpPr>
          <a:xfrm>
            <a:off x="2404364" y="2480341"/>
            <a:ext cx="2174552" cy="298451"/>
            <a:chOff x="2452835" y="2589196"/>
            <a:chExt cx="2174552" cy="298451"/>
          </a:xfrm>
          <a:noFill/>
        </p:grpSpPr>
        <p:grpSp>
          <p:nvGrpSpPr>
            <p:cNvPr id="50" name="组合 17">
              <a:extLst>
                <a:ext uri="{FF2B5EF4-FFF2-40B4-BE49-F238E27FC236}">
                  <a16:creationId xmlns:a16="http://schemas.microsoft.com/office/drawing/2014/main" id="{68CBFE5F-C17F-4FC1-A401-BA7CE21D1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1165" y="2589196"/>
              <a:ext cx="1306222" cy="298451"/>
              <a:chOff x="2274916" y="3220155"/>
              <a:chExt cx="1763683" cy="457200"/>
            </a:xfrm>
            <a:grpFill/>
          </p:grpSpPr>
          <p:sp>
            <p:nvSpPr>
              <p:cNvPr id="51" name="椭圆 3">
                <a:extLst>
                  <a:ext uri="{FF2B5EF4-FFF2-40B4-BE49-F238E27FC236}">
                    <a16:creationId xmlns:a16="http://schemas.microsoft.com/office/drawing/2014/main" id="{D0C6B4A6-E2F5-4757-A8E3-23CA94A18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916" y="3276600"/>
                <a:ext cx="304800" cy="381000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1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2" name="直接连接符 8">
                <a:extLst>
                  <a:ext uri="{FF2B5EF4-FFF2-40B4-BE49-F238E27FC236}">
                    <a16:creationId xmlns:a16="http://schemas.microsoft.com/office/drawing/2014/main" id="{C92C163F-A8AB-4D16-97E8-06F56CD581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848099" y="3258255"/>
                <a:ext cx="228600" cy="152400"/>
              </a:xfrm>
              <a:prstGeom prst="line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53" name="直接连接符 10">
                <a:extLst>
                  <a:ext uri="{FF2B5EF4-FFF2-40B4-BE49-F238E27FC236}">
                    <a16:creationId xmlns:a16="http://schemas.microsoft.com/office/drawing/2014/main" id="{DB7C67EB-8ED6-4A7E-8403-05310B37B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848099" y="3486855"/>
                <a:ext cx="228600" cy="152400"/>
              </a:xfrm>
              <a:prstGeom prst="line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54" name="直接连接符 14">
                <a:extLst>
                  <a:ext uri="{FF2B5EF4-FFF2-40B4-BE49-F238E27FC236}">
                    <a16:creationId xmlns:a16="http://schemas.microsoft.com/office/drawing/2014/main" id="{2B172E15-7F51-44E9-9EF6-ADC13C32E0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9716" y="3429000"/>
                <a:ext cx="1306484" cy="19755"/>
              </a:xfrm>
              <a:prstGeom prst="line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60" name="直接连接符 14">
              <a:extLst>
                <a:ext uri="{FF2B5EF4-FFF2-40B4-BE49-F238E27FC236}">
                  <a16:creationId xmlns:a16="http://schemas.microsoft.com/office/drawing/2014/main" id="{0DA5C246-45C5-4E9E-8E8E-45D50C90D1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52835" y="2767064"/>
              <a:ext cx="853496" cy="0"/>
            </a:xfrm>
            <a:prstGeom prst="line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61" name="Text Box 7">
            <a:extLst>
              <a:ext uri="{FF2B5EF4-FFF2-40B4-BE49-F238E27FC236}">
                <a16:creationId xmlns:a16="http://schemas.microsoft.com/office/drawing/2014/main" id="{F30D8580-D7BB-48A9-BFC8-EA7138EB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500" y="2794389"/>
            <a:ext cx="549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感受器→传入神经→神经中枢→传出神经→效应器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11FD45E-02DF-466A-884C-E9E24CED0E61}"/>
              </a:ext>
            </a:extLst>
          </p:cNvPr>
          <p:cNvSpPr/>
          <p:nvPr/>
        </p:nvSpPr>
        <p:spPr>
          <a:xfrm>
            <a:off x="6807001" y="2421146"/>
            <a:ext cx="87160" cy="4626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Text Box 6">
            <a:extLst>
              <a:ext uri="{FF2B5EF4-FFF2-40B4-BE49-F238E27FC236}">
                <a16:creationId xmlns:a16="http://schemas.microsoft.com/office/drawing/2014/main" id="{3DBC71B4-3D3E-4434-A13E-CB574F77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142" y="3653544"/>
            <a:ext cx="86133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兴奋的产生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78F9A4-E8E7-4F49-AF50-B70005E1F80B}"/>
              </a:ext>
            </a:extLst>
          </p:cNvPr>
          <p:cNvSpPr/>
          <p:nvPr/>
        </p:nvSpPr>
        <p:spPr>
          <a:xfrm>
            <a:off x="2144158" y="2389245"/>
            <a:ext cx="5341335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Line 40">
            <a:extLst>
              <a:ext uri="{FF2B5EF4-FFF2-40B4-BE49-F238E27FC236}">
                <a16:creationId xmlns:a16="http://schemas.microsoft.com/office/drawing/2014/main" id="{4A4D4E1B-0CEC-4DD6-A878-6C183F729B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5612" y="2088459"/>
            <a:ext cx="0" cy="287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Text Box 23">
            <a:extLst>
              <a:ext uri="{FF2B5EF4-FFF2-40B4-BE49-F238E27FC236}">
                <a16:creationId xmlns:a16="http://schemas.microsoft.com/office/drawing/2014/main" id="{80C203A5-FB3B-4C14-8FF1-920E4394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270" y="3197523"/>
            <a:ext cx="13526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功能</a:t>
            </a:r>
          </a:p>
        </p:txBody>
      </p:sp>
      <p:sp>
        <p:nvSpPr>
          <p:cNvPr id="90" name="Line 40">
            <a:extLst>
              <a:ext uri="{FF2B5EF4-FFF2-40B4-BE49-F238E27FC236}">
                <a16:creationId xmlns:a16="http://schemas.microsoft.com/office/drawing/2014/main" id="{99487C60-555A-49C0-AC42-171A14A04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5823" y="3203748"/>
            <a:ext cx="741" cy="3693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Text Box 6">
            <a:extLst>
              <a:ext uri="{FF2B5EF4-FFF2-40B4-BE49-F238E27FC236}">
                <a16:creationId xmlns:a16="http://schemas.microsoft.com/office/drawing/2014/main" id="{F537AE26-B14B-46AB-8A80-0D22475E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030" y="3661377"/>
            <a:ext cx="144175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兴奋在神经纤维上的传导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Text Box 6">
            <a:extLst>
              <a:ext uri="{FF2B5EF4-FFF2-40B4-BE49-F238E27FC236}">
                <a16:creationId xmlns:a16="http://schemas.microsoft.com/office/drawing/2014/main" id="{5F806778-3DC4-4EDB-B413-C83DA686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438" y="3658874"/>
            <a:ext cx="13549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兴奋在细胞间的传递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DC694A16-F090-4045-9916-97541B6F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834" y="3676127"/>
            <a:ext cx="83673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信息的整合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C07392CA-8AD3-4863-B930-99C23F3CC708}"/>
              </a:ext>
            </a:extLst>
          </p:cNvPr>
          <p:cNvSpPr/>
          <p:nvPr/>
        </p:nvSpPr>
        <p:spPr>
          <a:xfrm rot="5400000">
            <a:off x="5001209" y="857591"/>
            <a:ext cx="197345" cy="5369351"/>
          </a:xfrm>
          <a:prstGeom prst="leftBrace">
            <a:avLst>
              <a:gd name="adj1" fmla="val 9946"/>
              <a:gd name="adj2" fmla="val 554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1850B036-732B-4BE9-B961-6FE688477407}"/>
              </a:ext>
            </a:extLst>
          </p:cNvPr>
          <p:cNvSpPr/>
          <p:nvPr/>
        </p:nvSpPr>
        <p:spPr>
          <a:xfrm>
            <a:off x="2676380" y="4240311"/>
            <a:ext cx="189481" cy="2323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Text Box 17">
            <a:extLst>
              <a:ext uri="{FF2B5EF4-FFF2-40B4-BE49-F238E27FC236}">
                <a16:creationId xmlns:a16="http://schemas.microsoft.com/office/drawing/2014/main" id="{64D91621-212A-4A36-AA65-ECD123CE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482" y="4404221"/>
            <a:ext cx="938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膜电位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的变化</a:t>
            </a:r>
          </a:p>
        </p:txBody>
      </p:sp>
      <p:sp>
        <p:nvSpPr>
          <p:cNvPr id="99" name="箭头: 下 98">
            <a:extLst>
              <a:ext uri="{FF2B5EF4-FFF2-40B4-BE49-F238E27FC236}">
                <a16:creationId xmlns:a16="http://schemas.microsoft.com/office/drawing/2014/main" id="{B607E91B-6FD7-446D-9EA5-E4D386C0FE2F}"/>
              </a:ext>
            </a:extLst>
          </p:cNvPr>
          <p:cNvSpPr/>
          <p:nvPr/>
        </p:nvSpPr>
        <p:spPr>
          <a:xfrm>
            <a:off x="4270166" y="4250712"/>
            <a:ext cx="189481" cy="2323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Text Box 17">
            <a:extLst>
              <a:ext uri="{FF2B5EF4-FFF2-40B4-BE49-F238E27FC236}">
                <a16:creationId xmlns:a16="http://schemas.microsoft.com/office/drawing/2014/main" id="{EEC43659-C010-4C27-A230-377F0174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470" y="4424659"/>
            <a:ext cx="2428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电信号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形式，沿着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神经纤维单向或双向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传导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1" name="箭头: 下 100">
            <a:extLst>
              <a:ext uri="{FF2B5EF4-FFF2-40B4-BE49-F238E27FC236}">
                <a16:creationId xmlns:a16="http://schemas.microsoft.com/office/drawing/2014/main" id="{19AF953D-41E7-4BFD-9CE3-1B2CA0B3112B}"/>
              </a:ext>
            </a:extLst>
          </p:cNvPr>
          <p:cNvSpPr/>
          <p:nvPr/>
        </p:nvSpPr>
        <p:spPr>
          <a:xfrm>
            <a:off x="6226035" y="4247568"/>
            <a:ext cx="189481" cy="2323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 Box 17">
            <a:extLst>
              <a:ext uri="{FF2B5EF4-FFF2-40B4-BE49-F238E27FC236}">
                <a16:creationId xmlns:a16="http://schemas.microsoft.com/office/drawing/2014/main" id="{BF8A8132-E85D-44CF-A13F-7D172897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917" y="4405250"/>
            <a:ext cx="2143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化学信号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形式，通过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突触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单向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  <a:endParaRPr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箭头: 下 102">
            <a:extLst>
              <a:ext uri="{FF2B5EF4-FFF2-40B4-BE49-F238E27FC236}">
                <a16:creationId xmlns:a16="http://schemas.microsoft.com/office/drawing/2014/main" id="{0D75338C-40EA-404E-9601-7673E8E50787}"/>
              </a:ext>
            </a:extLst>
          </p:cNvPr>
          <p:cNvSpPr/>
          <p:nvPr/>
        </p:nvSpPr>
        <p:spPr>
          <a:xfrm>
            <a:off x="7890274" y="2335024"/>
            <a:ext cx="189481" cy="2323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id="{E1873434-64C8-4AB6-8D1C-2931B4F70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257" y="2473508"/>
            <a:ext cx="6088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分级调节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箭头: 下 114">
            <a:extLst>
              <a:ext uri="{FF2B5EF4-FFF2-40B4-BE49-F238E27FC236}">
                <a16:creationId xmlns:a16="http://schemas.microsoft.com/office/drawing/2014/main" id="{872221EE-CCB6-4F2E-9761-593F87344A7A}"/>
              </a:ext>
            </a:extLst>
          </p:cNvPr>
          <p:cNvSpPr/>
          <p:nvPr/>
        </p:nvSpPr>
        <p:spPr>
          <a:xfrm>
            <a:off x="8580982" y="3025237"/>
            <a:ext cx="189481" cy="2323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Text Box 17">
            <a:extLst>
              <a:ext uri="{FF2B5EF4-FFF2-40B4-BE49-F238E27FC236}">
                <a16:creationId xmlns:a16="http://schemas.microsoft.com/office/drawing/2014/main" id="{49DF7D43-076E-42B5-88C0-69BFEE719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965" y="3163721"/>
            <a:ext cx="6088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语言记忆学习思维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4FD438C-D862-44DA-AE81-40CA287D89D5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6288922" y="3536077"/>
            <a:ext cx="0" cy="122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184E089D-6AEF-4D5A-8B65-054AAE7EF7C4}"/>
              </a:ext>
            </a:extLst>
          </p:cNvPr>
          <p:cNvCxnSpPr>
            <a:cxnSpLocks/>
          </p:cNvCxnSpPr>
          <p:nvPr/>
        </p:nvCxnSpPr>
        <p:spPr>
          <a:xfrm>
            <a:off x="4363608" y="3536080"/>
            <a:ext cx="0" cy="122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61" grpId="0"/>
      <p:bldP spid="87" grpId="0" animBg="1"/>
      <p:bldP spid="89" grpId="0"/>
      <p:bldP spid="90" grpId="0" animBg="1"/>
      <p:bldP spid="91" grpId="0" animBg="1"/>
      <p:bldP spid="93" grpId="0" animBg="1"/>
      <p:bldP spid="95" grpId="0" animBg="1"/>
      <p:bldP spid="20" grpId="0" animBg="1"/>
      <p:bldP spid="21" grpId="0" animBg="1"/>
      <p:bldP spid="96" grpId="0"/>
      <p:bldP spid="99" grpId="0" animBg="1"/>
      <p:bldP spid="100" grpId="0"/>
      <p:bldP spid="101" grpId="0" animBg="1"/>
      <p:bldP spid="102" grpId="0"/>
      <p:bldP spid="103" grpId="0" animBg="1"/>
      <p:bldP spid="106" grpId="0"/>
      <p:bldP spid="115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210457"/>
          <a:ext cx="8178799" cy="52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4058826" y="740228"/>
            <a:ext cx="509545" cy="529771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1A4A5877-9FBD-4CE2-8B17-BD0B7B3492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31" t="30320" r="9147" b="13130"/>
          <a:stretch/>
        </p:blipFill>
        <p:spPr>
          <a:xfrm>
            <a:off x="145987" y="1424763"/>
            <a:ext cx="4221237" cy="24313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CA3646-08F7-4F78-AEA4-369FEE479C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54" t="28783" r="9379" b="13772"/>
          <a:stretch/>
        </p:blipFill>
        <p:spPr>
          <a:xfrm>
            <a:off x="4508200" y="1424762"/>
            <a:ext cx="4292908" cy="24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5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210457"/>
          <a:ext cx="8178799" cy="52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6725248" y="734153"/>
            <a:ext cx="509545" cy="311458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F1732C1-5964-4CCF-87FA-1D1A3BF4299D}"/>
              </a:ext>
            </a:extLst>
          </p:cNvPr>
          <p:cNvGrpSpPr/>
          <p:nvPr/>
        </p:nvGrpSpPr>
        <p:grpSpPr>
          <a:xfrm>
            <a:off x="355603" y="1039534"/>
            <a:ext cx="8432799" cy="3812455"/>
            <a:chOff x="124337" y="3197"/>
            <a:chExt cx="1982641" cy="116024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AA848BE-2EC7-4746-8CB5-AEF97BE73CBD}"/>
                </a:ext>
              </a:extLst>
            </p:cNvPr>
            <p:cNvSpPr/>
            <p:nvPr/>
          </p:nvSpPr>
          <p:spPr>
            <a:xfrm>
              <a:off x="124337" y="3197"/>
              <a:ext cx="1982641" cy="1160240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4">
              <a:extLst>
                <a:ext uri="{FF2B5EF4-FFF2-40B4-BE49-F238E27FC236}">
                  <a16:creationId xmlns:a16="http://schemas.microsoft.com/office/drawing/2014/main" id="{7CE23856-A4DB-4522-A04C-6C465F690DEA}"/>
                </a:ext>
              </a:extLst>
            </p:cNvPr>
            <p:cNvSpPr txBox="1"/>
            <p:nvPr/>
          </p:nvSpPr>
          <p:spPr>
            <a:xfrm>
              <a:off x="155653" y="34513"/>
              <a:ext cx="1920009" cy="10065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948228E-6374-4CB5-B426-B075FC04579B}"/>
              </a:ext>
            </a:extLst>
          </p:cNvPr>
          <p:cNvSpPr txBox="1">
            <a:spLocks/>
          </p:cNvSpPr>
          <p:nvPr/>
        </p:nvSpPr>
        <p:spPr>
          <a:xfrm>
            <a:off x="540322" y="1108437"/>
            <a:ext cx="8255336" cy="374355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92500"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学习路径：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根据本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中知识框架和要点，找出自己的学习障碍点或漏洞；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学习指南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的指引，针对性观看相关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PPT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、视频；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完成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形成性评价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后，订正答案并改错；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结合错题对应的知识点，可从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中选相应章节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课后练习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加以巩固。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学习方法：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结合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中的经典实验，对本课所学内容加以理解；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图文结合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进行记忆，如神经元、反射弧、静息电位的离子基础等；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联系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生活经验或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医学实践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复习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，如水肿成因、镇痛剂的使用等。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40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481</Words>
  <Application>Microsoft Office PowerPoint</Application>
  <PresentationFormat>全屏显示(16:9)</PresentationFormat>
  <Paragraphs>136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楷体</vt:lpstr>
      <vt:lpstr>微软雅黑</vt:lpstr>
      <vt:lpstr>Arial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417615152@qq.com</cp:lastModifiedBy>
  <cp:revision>14</cp:revision>
  <dcterms:created xsi:type="dcterms:W3CDTF">2020-02-01T11:21:51Z</dcterms:created>
  <dcterms:modified xsi:type="dcterms:W3CDTF">2020-02-07T02:21:35Z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