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heme/theme2.xml" ContentType="application/vnd.openxmlformats-officedocument.theme+xml"/>
  <Override PartName="/ppt/tags/tag15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65" r:id="rId2"/>
    <p:sldId id="372" r:id="rId3"/>
    <p:sldId id="1350" r:id="rId4"/>
    <p:sldId id="1376" r:id="rId5"/>
    <p:sldId id="273" r:id="rId6"/>
    <p:sldId id="1375" r:id="rId7"/>
    <p:sldId id="1367" r:id="rId8"/>
    <p:sldId id="1370" r:id="rId9"/>
    <p:sldId id="1369" r:id="rId10"/>
    <p:sldId id="1095" r:id="rId11"/>
    <p:sldId id="271" r:id="rId12"/>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76"/>
    <p:restoredTop sz="85464"/>
  </p:normalViewPr>
  <p:slideViewPr>
    <p:cSldViewPr snapToGrid="0">
      <p:cViewPr varScale="1">
        <p:scale>
          <a:sx n="110" d="100"/>
          <a:sy n="110" d="100"/>
        </p:scale>
        <p:origin x="184" y="46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381533" y="685800"/>
            <a:ext cx="6094934"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612568540"/>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panose="020F0502020204030204"/>
      </a:defRPr>
    </a:lvl1pPr>
    <a:lvl2pPr indent="228600" latinLnBrk="0">
      <a:defRPr sz="1200">
        <a:latin typeface="+mj-lt"/>
        <a:ea typeface="+mj-ea"/>
        <a:cs typeface="+mj-cs"/>
        <a:sym typeface="Calibri" panose="020F0502020204030204"/>
      </a:defRPr>
    </a:lvl2pPr>
    <a:lvl3pPr indent="457200" latinLnBrk="0">
      <a:defRPr sz="1200">
        <a:latin typeface="+mj-lt"/>
        <a:ea typeface="+mj-ea"/>
        <a:cs typeface="+mj-cs"/>
        <a:sym typeface="Calibri" panose="020F0502020204030204"/>
      </a:defRPr>
    </a:lvl3pPr>
    <a:lvl4pPr indent="685800" latinLnBrk="0">
      <a:defRPr sz="1200">
        <a:latin typeface="+mj-lt"/>
        <a:ea typeface="+mj-ea"/>
        <a:cs typeface="+mj-cs"/>
        <a:sym typeface="Calibri" panose="020F0502020204030204"/>
      </a:defRPr>
    </a:lvl4pPr>
    <a:lvl5pPr indent="914400" latinLnBrk="0">
      <a:defRPr sz="1200">
        <a:latin typeface="+mj-lt"/>
        <a:ea typeface="+mj-ea"/>
        <a:cs typeface="+mj-cs"/>
        <a:sym typeface="Calibri" panose="020F0502020204030204"/>
      </a:defRPr>
    </a:lvl5pPr>
    <a:lvl6pPr indent="1143000" latinLnBrk="0">
      <a:defRPr sz="1200">
        <a:latin typeface="+mj-lt"/>
        <a:ea typeface="+mj-ea"/>
        <a:cs typeface="+mj-cs"/>
        <a:sym typeface="Calibri" panose="020F0502020204030204"/>
      </a:defRPr>
    </a:lvl6pPr>
    <a:lvl7pPr indent="1371600" latinLnBrk="0">
      <a:defRPr sz="1200">
        <a:latin typeface="+mj-lt"/>
        <a:ea typeface="+mj-ea"/>
        <a:cs typeface="+mj-cs"/>
        <a:sym typeface="Calibri" panose="020F0502020204030204"/>
      </a:defRPr>
    </a:lvl7pPr>
    <a:lvl8pPr indent="1600200" latinLnBrk="0">
      <a:defRPr sz="1200">
        <a:latin typeface="+mj-lt"/>
        <a:ea typeface="+mj-ea"/>
        <a:cs typeface="+mj-cs"/>
        <a:sym typeface="Calibri" panose="020F0502020204030204"/>
      </a:defRPr>
    </a:lvl8pPr>
    <a:lvl9pPr indent="1828800" latinLnBrk="0">
      <a:defRPr sz="1200">
        <a:latin typeface="+mj-lt"/>
        <a:ea typeface="+mj-ea"/>
        <a:cs typeface="+mj-cs"/>
        <a:sym typeface="Calibri" panose="020F050202020403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a:extLst>
              <a:ext uri="{FF2B5EF4-FFF2-40B4-BE49-F238E27FC236}">
                <a16:creationId xmlns:a16="http://schemas.microsoft.com/office/drawing/2014/main" id="{99B95550-AA5A-FA47-AF12-2CA456A9EE6D}"/>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备注占位符 2">
            <a:extLst>
              <a:ext uri="{FF2B5EF4-FFF2-40B4-BE49-F238E27FC236}">
                <a16:creationId xmlns:a16="http://schemas.microsoft.com/office/drawing/2014/main" id="{6B3E2284-D0BE-3641-80DD-57504C1EE3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p>
        </p:txBody>
      </p:sp>
      <p:sp>
        <p:nvSpPr>
          <p:cNvPr id="20483" name="灯片编号占位符 3">
            <a:extLst>
              <a:ext uri="{FF2B5EF4-FFF2-40B4-BE49-F238E27FC236}">
                <a16:creationId xmlns:a16="http://schemas.microsoft.com/office/drawing/2014/main" id="{9897CD56-936F-9543-9121-667BF8D573F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B63F28A1-4415-DE4C-80AB-9559102D5265}" type="slidenum">
              <a:rPr lang="zh-CN" altLang="en-US" smtClean="0"/>
              <a:pPr/>
              <a:t>2</a:t>
            </a:fld>
            <a:endParaRPr lang="zh-CN" altLang="en-US"/>
          </a:p>
        </p:txBody>
      </p:sp>
    </p:spTree>
    <p:extLst>
      <p:ext uri="{BB962C8B-B14F-4D97-AF65-F5344CB8AC3E}">
        <p14:creationId xmlns:p14="http://schemas.microsoft.com/office/powerpoint/2010/main" val="2530112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zh-CN" sz="1200" b="1" dirty="0">
                <a:solidFill>
                  <a:srgbClr val="000000"/>
                </a:solidFill>
                <a:latin typeface="Times New Roman" panose="02020503050405090304" pitchFamily="18" charset="0"/>
                <a:cs typeface="Times New Roman" panose="02020503050405090304" pitchFamily="18" charset="0"/>
              </a:rPr>
              <a:t>附着在内质网上的核糖体合成的肽链可以进入内质网腔内，在内质网中折叠加工后，通过</a:t>
            </a:r>
            <a:r>
              <a:rPr lang="zh-CN" altLang="zh-CN" sz="1200" b="1" u="sng" dirty="0">
                <a:solidFill>
                  <a:srgbClr val="000000"/>
                </a:solidFill>
                <a:latin typeface="华文行楷" panose="02010800040101010101" pitchFamily="2" charset="-122"/>
                <a:ea typeface="华文行楷" panose="02010800040101010101" pitchFamily="2" charset="-122"/>
                <a:cs typeface="Times New Roman" panose="02020503050405090304" pitchFamily="18" charset="0"/>
              </a:rPr>
              <a:t>囊泡</a:t>
            </a:r>
            <a:r>
              <a:rPr lang="zh-CN" altLang="zh-CN" sz="1200" b="1" dirty="0">
                <a:solidFill>
                  <a:srgbClr val="000000"/>
                </a:solidFill>
                <a:latin typeface="Times New Roman" panose="02020503050405090304" pitchFamily="18" charset="0"/>
                <a:cs typeface="Times New Roman" panose="02020503050405090304" pitchFamily="18" charset="0"/>
              </a:rPr>
              <a:t>运往高尔基体，在高尔基体内加工后，再通过</a:t>
            </a:r>
            <a:r>
              <a:rPr lang="zh-CN" altLang="en-US" sz="1200" b="1" dirty="0">
                <a:solidFill>
                  <a:srgbClr val="000000"/>
                </a:solidFill>
                <a:latin typeface="Times New Roman" panose="02020503050405090304" pitchFamily="18" charset="0"/>
                <a:cs typeface="Times New Roman" panose="02020503050405090304" pitchFamily="18" charset="0"/>
              </a:rPr>
              <a:t>囊泡</a:t>
            </a:r>
            <a:r>
              <a:rPr lang="zh-CN" altLang="zh-CN" sz="1200" b="1" dirty="0">
                <a:solidFill>
                  <a:srgbClr val="000000"/>
                </a:solidFill>
                <a:latin typeface="Times New Roman" panose="02020503050405090304" pitchFamily="18" charset="0"/>
                <a:cs typeface="Times New Roman" panose="02020503050405090304" pitchFamily="18" charset="0"/>
              </a:rPr>
              <a:t>运往细胞膜，囊泡膜与细胞膜融合，囊泡内的蛋白质便分泌到细胞外，这样的蛋白质叫做</a:t>
            </a:r>
            <a:r>
              <a:rPr lang="zh-CN" altLang="en-US" sz="1200" b="1" u="sng" dirty="0">
                <a:solidFill>
                  <a:srgbClr val="000000"/>
                </a:solidFill>
                <a:latin typeface="华文行楷" panose="02010800040101010101" pitchFamily="2" charset="-122"/>
                <a:ea typeface="华文行楷" panose="02010800040101010101" pitchFamily="2" charset="-122"/>
              </a:rPr>
              <a:t>分泌蛋白</a:t>
            </a:r>
            <a:r>
              <a:rPr lang="zh-CN" altLang="zh-CN" sz="1200" b="1" dirty="0">
                <a:solidFill>
                  <a:srgbClr val="000000"/>
                </a:solidFill>
                <a:latin typeface="Times New Roman" panose="02020503050405090304" pitchFamily="18" charset="0"/>
                <a:cs typeface="Times New Roman" panose="02020503050405090304" pitchFamily="18" charset="0"/>
              </a:rPr>
              <a:t>，如</a:t>
            </a:r>
            <a:r>
              <a:rPr lang="zh-CN" altLang="en-US" sz="1200" b="1" u="sng" dirty="0">
                <a:solidFill>
                  <a:srgbClr val="000000"/>
                </a:solidFill>
                <a:latin typeface="华文行楷" panose="02010800040101010101" pitchFamily="2" charset="-122"/>
                <a:ea typeface="华文行楷" panose="02010800040101010101" pitchFamily="2" charset="-122"/>
              </a:rPr>
              <a:t>消化酶</a:t>
            </a:r>
            <a:r>
              <a:rPr lang="zh-CN" altLang="zh-CN" sz="1200" b="1" dirty="0">
                <a:solidFill>
                  <a:srgbClr val="000000"/>
                </a:solidFill>
                <a:latin typeface="Times New Roman" panose="02020503050405090304" pitchFamily="18" charset="0"/>
                <a:cs typeface="Times New Roman" panose="02020503050405090304" pitchFamily="18" charset="0"/>
              </a:rPr>
              <a:t>、</a:t>
            </a:r>
            <a:r>
              <a:rPr lang="zh-CN" altLang="en-US" sz="1200" b="1" u="sng" dirty="0">
                <a:solidFill>
                  <a:srgbClr val="000000"/>
                </a:solidFill>
                <a:latin typeface="华文行楷" panose="02010800040101010101" pitchFamily="2" charset="-122"/>
                <a:ea typeface="华文行楷" panose="02010800040101010101" pitchFamily="2" charset="-122"/>
              </a:rPr>
              <a:t>蛋白质或多肽类激素</a:t>
            </a:r>
            <a:r>
              <a:rPr lang="zh-CN" altLang="zh-CN" sz="1200" b="1" dirty="0">
                <a:solidFill>
                  <a:srgbClr val="000000"/>
                </a:solidFill>
                <a:latin typeface="Times New Roman" panose="02020503050405090304" pitchFamily="18" charset="0"/>
                <a:cs typeface="Times New Roman" panose="02020503050405090304" pitchFamily="18" charset="0"/>
              </a:rPr>
              <a:t>、</a:t>
            </a:r>
            <a:r>
              <a:rPr lang="zh-CN" altLang="en-US" sz="1200" b="1" u="sng" dirty="0">
                <a:solidFill>
                  <a:srgbClr val="000000"/>
                </a:solidFill>
                <a:latin typeface="华文行楷" panose="02010800040101010101" pitchFamily="2" charset="-122"/>
                <a:ea typeface="华文行楷" panose="02010800040101010101" pitchFamily="2" charset="-122"/>
              </a:rPr>
              <a:t>抗体</a:t>
            </a:r>
            <a:r>
              <a:rPr lang="zh-CN" altLang="zh-CN" sz="1200" b="1" dirty="0">
                <a:solidFill>
                  <a:srgbClr val="000000"/>
                </a:solidFill>
                <a:latin typeface="Times New Roman" panose="02020503050405090304" pitchFamily="18" charset="0"/>
                <a:cs typeface="Times New Roman" panose="02020503050405090304" pitchFamily="18" charset="0"/>
              </a:rPr>
              <a:t>、</a:t>
            </a:r>
            <a:r>
              <a:rPr lang="zh-CN" altLang="en-US" sz="1200" b="1" u="sng" dirty="0">
                <a:solidFill>
                  <a:srgbClr val="000000"/>
                </a:solidFill>
                <a:latin typeface="华文行楷" panose="02010800040101010101" pitchFamily="2" charset="-122"/>
                <a:ea typeface="华文行楷" panose="02010800040101010101" pitchFamily="2" charset="-122"/>
              </a:rPr>
              <a:t>血浆蛋白</a:t>
            </a:r>
            <a:r>
              <a:rPr lang="zh-CN" altLang="en-US" sz="1200" b="1" dirty="0">
                <a:solidFill>
                  <a:srgbClr val="000000"/>
                </a:solidFill>
                <a:latin typeface="Times New Roman" panose="02020503050405090304" pitchFamily="18" charset="0"/>
                <a:cs typeface="Times New Roman" panose="02020503050405090304" pitchFamily="18" charset="0"/>
              </a:rPr>
              <a:t>、</a:t>
            </a:r>
            <a:r>
              <a:rPr lang="zh-CN" altLang="zh-CN" sz="1200" b="1" dirty="0">
                <a:solidFill>
                  <a:srgbClr val="000000"/>
                </a:solidFill>
                <a:latin typeface="Times New Roman" panose="02020503050405090304" pitchFamily="18" charset="0"/>
                <a:cs typeface="Times New Roman" panose="02020503050405090304" pitchFamily="18" charset="0"/>
              </a:rPr>
              <a:t>淋巴因子等。附着核糖体合成的肽链也可以留在</a:t>
            </a:r>
            <a:r>
              <a:rPr lang="zh-CN" altLang="zh-CN" sz="1200" b="1" u="sng" dirty="0">
                <a:solidFill>
                  <a:srgbClr val="000000"/>
                </a:solidFill>
                <a:latin typeface="华文行楷" panose="02010800040101010101" pitchFamily="2" charset="-122"/>
                <a:ea typeface="华文行楷" panose="02010800040101010101" pitchFamily="2" charset="-122"/>
              </a:rPr>
              <a:t>内质网膜上</a:t>
            </a:r>
            <a:r>
              <a:rPr lang="zh-CN" altLang="zh-CN" sz="1200" b="1" dirty="0">
                <a:solidFill>
                  <a:srgbClr val="000000"/>
                </a:solidFill>
                <a:latin typeface="Times New Roman" panose="02020503050405090304" pitchFamily="18" charset="0"/>
                <a:cs typeface="Times New Roman" panose="02020503050405090304" pitchFamily="18" charset="0"/>
              </a:rPr>
              <a:t>，继而可以出现在</a:t>
            </a:r>
            <a:r>
              <a:rPr lang="zh-CN" altLang="en-US" sz="1200" b="1" u="sng" dirty="0">
                <a:solidFill>
                  <a:srgbClr val="000000"/>
                </a:solidFill>
                <a:latin typeface="华文行楷" panose="02010800040101010101" pitchFamily="2" charset="-122"/>
                <a:ea typeface="华文行楷" panose="02010800040101010101" pitchFamily="2" charset="-122"/>
              </a:rPr>
              <a:t>高尔基体</a:t>
            </a:r>
            <a:r>
              <a:rPr lang="zh-CN" altLang="zh-CN" sz="1200" b="1" u="sng" dirty="0">
                <a:solidFill>
                  <a:srgbClr val="000000"/>
                </a:solidFill>
                <a:latin typeface="华文行楷" panose="02010800040101010101" pitchFamily="2" charset="-122"/>
                <a:ea typeface="华文行楷" panose="02010800040101010101" pitchFamily="2" charset="-122"/>
              </a:rPr>
              <a:t>膜上</a:t>
            </a:r>
            <a:r>
              <a:rPr lang="zh-CN" altLang="zh-CN" sz="1200" b="1" dirty="0">
                <a:solidFill>
                  <a:srgbClr val="000000"/>
                </a:solidFill>
                <a:latin typeface="Times New Roman" panose="02020503050405090304" pitchFamily="18" charset="0"/>
                <a:cs typeface="Times New Roman" panose="02020503050405090304" pitchFamily="18" charset="0"/>
              </a:rPr>
              <a:t>，最后可以出现在</a:t>
            </a:r>
            <a:r>
              <a:rPr lang="zh-CN" altLang="en-US" sz="1200" b="1" u="sng" dirty="0">
                <a:solidFill>
                  <a:srgbClr val="000000"/>
                </a:solidFill>
                <a:latin typeface="华文行楷" panose="02010800040101010101" pitchFamily="2" charset="-122"/>
                <a:ea typeface="华文行楷" panose="02010800040101010101" pitchFamily="2" charset="-122"/>
              </a:rPr>
              <a:t>细胞膜</a:t>
            </a:r>
            <a:r>
              <a:rPr lang="zh-CN" altLang="zh-CN" sz="1200" b="1" u="sng" dirty="0">
                <a:solidFill>
                  <a:srgbClr val="000000"/>
                </a:solidFill>
                <a:latin typeface="华文行楷" panose="02010800040101010101" pitchFamily="2" charset="-122"/>
                <a:ea typeface="华文行楷" panose="02010800040101010101" pitchFamily="2" charset="-122"/>
              </a:rPr>
              <a:t>上</a:t>
            </a:r>
            <a:r>
              <a:rPr lang="zh-CN" altLang="zh-CN" sz="1200" b="1" dirty="0">
                <a:solidFill>
                  <a:srgbClr val="000000"/>
                </a:solidFill>
                <a:latin typeface="Times New Roman" panose="02020503050405090304" pitchFamily="18" charset="0"/>
                <a:cs typeface="Times New Roman" panose="02020503050405090304" pitchFamily="18" charset="0"/>
              </a:rPr>
              <a:t>，这些蛋白质也叫做膜本体蛋白，如</a:t>
            </a:r>
            <a:r>
              <a:rPr lang="zh-CN" altLang="zh-CN" sz="1200" b="1" u="sng" dirty="0">
                <a:solidFill>
                  <a:srgbClr val="000000"/>
                </a:solidFill>
                <a:latin typeface="华文行楷" panose="02010800040101010101" pitchFamily="2" charset="-122"/>
                <a:ea typeface="华文行楷" panose="02010800040101010101" pitchFamily="2" charset="-122"/>
              </a:rPr>
              <a:t>膜上的酶</a:t>
            </a:r>
            <a:r>
              <a:rPr lang="zh-CN" altLang="zh-CN" sz="1200" b="1" dirty="0">
                <a:solidFill>
                  <a:srgbClr val="000000"/>
                </a:solidFill>
                <a:latin typeface="Times New Roman" panose="02020503050405090304" pitchFamily="18" charset="0"/>
                <a:cs typeface="Times New Roman" panose="02020503050405090304" pitchFamily="18" charset="0"/>
              </a:rPr>
              <a:t>、</a:t>
            </a:r>
            <a:r>
              <a:rPr lang="zh-CN" altLang="zh-CN" sz="1200" b="1" u="sng" dirty="0">
                <a:solidFill>
                  <a:srgbClr val="000000"/>
                </a:solidFill>
                <a:latin typeface="华文行楷" panose="02010800040101010101" pitchFamily="2" charset="-122"/>
                <a:ea typeface="华文行楷" panose="02010800040101010101" pitchFamily="2" charset="-122"/>
              </a:rPr>
              <a:t>载体蛋白和</a:t>
            </a:r>
            <a:r>
              <a:rPr lang="zh-CN" altLang="en-US" sz="1200" b="1" u="sng" dirty="0">
                <a:solidFill>
                  <a:srgbClr val="000000"/>
                </a:solidFill>
                <a:latin typeface="华文行楷" panose="02010800040101010101" pitchFamily="2" charset="-122"/>
                <a:ea typeface="华文行楷" panose="02010800040101010101" pitchFamily="2" charset="-122"/>
              </a:rPr>
              <a:t>通道</a:t>
            </a:r>
            <a:r>
              <a:rPr lang="zh-CN" altLang="zh-CN" sz="1200" b="1" u="sng" dirty="0">
                <a:solidFill>
                  <a:srgbClr val="000000"/>
                </a:solidFill>
                <a:latin typeface="华文行楷" panose="02010800040101010101" pitchFamily="2" charset="-122"/>
                <a:ea typeface="华文行楷" panose="02010800040101010101" pitchFamily="2" charset="-122"/>
              </a:rPr>
              <a:t>蛋白</a:t>
            </a:r>
            <a:r>
              <a:rPr lang="zh-CN" altLang="zh-CN" sz="1200" b="1" dirty="0">
                <a:solidFill>
                  <a:srgbClr val="000000"/>
                </a:solidFill>
                <a:latin typeface="Times New Roman" panose="02020503050405090304" pitchFamily="18" charset="0"/>
                <a:cs typeface="Times New Roman" panose="02020503050405090304" pitchFamily="18" charset="0"/>
              </a:rPr>
              <a:t>、</a:t>
            </a:r>
            <a:r>
              <a:rPr lang="zh-CN" altLang="zh-CN" sz="1200" b="1" u="sng" dirty="0">
                <a:solidFill>
                  <a:srgbClr val="000000"/>
                </a:solidFill>
                <a:latin typeface="华文行楷" panose="02010800040101010101" pitchFamily="2" charset="-122"/>
                <a:ea typeface="华文行楷" panose="02010800040101010101" pitchFamily="2" charset="-122"/>
              </a:rPr>
              <a:t>信号分子的</a:t>
            </a:r>
            <a:r>
              <a:rPr lang="zh-CN" altLang="en-US" sz="1200" b="1" u="sng" dirty="0">
                <a:solidFill>
                  <a:srgbClr val="000000"/>
                </a:solidFill>
                <a:latin typeface="华文行楷" panose="02010800040101010101" pitchFamily="2" charset="-122"/>
                <a:ea typeface="华文行楷" panose="02010800040101010101" pitchFamily="2" charset="-122"/>
              </a:rPr>
              <a:t>受体</a:t>
            </a:r>
            <a:r>
              <a:rPr lang="zh-CN" altLang="zh-CN" sz="1200" b="1" dirty="0">
                <a:solidFill>
                  <a:srgbClr val="000000"/>
                </a:solidFill>
                <a:latin typeface="Times New Roman" panose="02020503050405090304" pitchFamily="18" charset="0"/>
                <a:cs typeface="Times New Roman" panose="02020503050405090304" pitchFamily="18" charset="0"/>
              </a:rPr>
              <a:t>等</a:t>
            </a:r>
            <a:r>
              <a:rPr lang="zh-CN" altLang="en-US" sz="1200" b="1" dirty="0">
                <a:solidFill>
                  <a:srgbClr val="000000"/>
                </a:solidFill>
                <a:latin typeface="Times New Roman" panose="02020503050405090304" pitchFamily="18" charset="0"/>
                <a:cs typeface="Times New Roman" panose="02020503050405090304" pitchFamily="18" charset="0"/>
              </a:rPr>
              <a:t>。</a:t>
            </a:r>
            <a:endParaRPr kumimoji="1" lang="zh-CN" altLang="en-US" dirty="0"/>
          </a:p>
        </p:txBody>
      </p:sp>
    </p:spTree>
    <p:extLst>
      <p:ext uri="{BB962C8B-B14F-4D97-AF65-F5344CB8AC3E}">
        <p14:creationId xmlns:p14="http://schemas.microsoft.com/office/powerpoint/2010/main" val="34250514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image" Target="../media/image3.png"/><Relationship Id="rId5" Type="http://schemas.openxmlformats.org/officeDocument/2006/relationships/tags" Target="../tags/tag77.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76.xml"/><Relationship Id="rId9"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82.xml"/><Relationship Id="rId7" Type="http://schemas.openxmlformats.org/officeDocument/2006/relationships/slideMaster" Target="../slideMasters/slideMaster1.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9" Type="http://schemas.openxmlformats.org/officeDocument/2006/relationships/image" Target="file:///C:\Users\1V994W2\PycharmProjects\PPT_Background_Generation/pic_temp/pic_sup.png" TargetMode="Externa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image" Target="../media/image3.png"/><Relationship Id="rId5" Type="http://schemas.openxmlformats.org/officeDocument/2006/relationships/tags" Target="../tags/tag90.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89.xml"/><Relationship Id="rId9"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00.xml"/><Relationship Id="rId13" Type="http://schemas.openxmlformats.org/officeDocument/2006/relationships/image" Target="../media/image3.png"/><Relationship Id="rId3" Type="http://schemas.openxmlformats.org/officeDocument/2006/relationships/tags" Target="../tags/tag95.xml"/><Relationship Id="rId7" Type="http://schemas.openxmlformats.org/officeDocument/2006/relationships/tags" Target="../tags/tag99.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image" Target="../media/image2.png"/><Relationship Id="rId5" Type="http://schemas.openxmlformats.org/officeDocument/2006/relationships/tags" Target="../tags/tag97.xml"/><Relationship Id="rId10" Type="http://schemas.openxmlformats.org/officeDocument/2006/relationships/slideMaster" Target="../slideMasters/slideMaster1.xml"/><Relationship Id="rId4" Type="http://schemas.openxmlformats.org/officeDocument/2006/relationships/tags" Target="../tags/tag96.xml"/><Relationship Id="rId9" Type="http://schemas.openxmlformats.org/officeDocument/2006/relationships/tags" Target="../tags/tag101.xml"/><Relationship Id="rId14" Type="http://schemas.openxmlformats.org/officeDocument/2006/relationships/image" Target="file:///C:\Users\1V994W2\PycharmProjects\PPT_Background_Generation/pic_temp/1_pic_quater_right_up.png" TargetMode="Externa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09.xml"/><Relationship Id="rId3" Type="http://schemas.openxmlformats.org/officeDocument/2006/relationships/tags" Target="../tags/tag104.xml"/><Relationship Id="rId7" Type="http://schemas.openxmlformats.org/officeDocument/2006/relationships/tags" Target="../tags/tag108.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06.xml"/><Relationship Id="rId10" Type="http://schemas.openxmlformats.org/officeDocument/2006/relationships/image" Target="../media/image2.png"/><Relationship Id="rId4" Type="http://schemas.openxmlformats.org/officeDocument/2006/relationships/tags" Target="../tags/tag105.xml"/><Relationship Id="rId9"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image" Target="../media/image2.pn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slideMaster" Target="../slideMasters/slideMaster1.xml"/><Relationship Id="rId5" Type="http://schemas.openxmlformats.org/officeDocument/2006/relationships/tags" Target="../tags/tag11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19.xml"/><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2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22.xml"/><Relationship Id="rId7" Type="http://schemas.openxmlformats.org/officeDocument/2006/relationships/tags" Target="../tags/tag126.xml"/><Relationship Id="rId12" Type="http://schemas.openxmlformats.org/officeDocument/2006/relationships/image" Target="../media/image2.png"/><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slideMaster" Target="../slideMasters/slideMaster1.xml"/><Relationship Id="rId5" Type="http://schemas.openxmlformats.org/officeDocument/2006/relationships/tags" Target="../tags/tag12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29.xml"/><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slideMaster" Target="../slideMasters/slideMaster1.xml"/><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tags" Target="../tags/tag141.xml"/><Relationship Id="rId17"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131.xml"/><Relationship Id="rId16" Type="http://schemas.openxmlformats.org/officeDocument/2006/relationships/image" Target="../media/image3.png"/><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tags" Target="../tags/tag140.xml"/><Relationship Id="rId5" Type="http://schemas.openxmlformats.org/officeDocument/2006/relationships/tags" Target="../tags/tag134.xml"/><Relationship Id="rId15" Type="http://schemas.openxmlformats.org/officeDocument/2006/relationships/image" Target="file:///C:\Users\1V994W2\PycharmProjects\PPT_Background_Generation/pic_temp/0_pic_quater_left_up.png" TargetMode="External"/><Relationship Id="rId10" Type="http://schemas.openxmlformats.org/officeDocument/2006/relationships/tags" Target="../tags/tag139.xml"/><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49.xml"/><Relationship Id="rId13" Type="http://schemas.openxmlformats.org/officeDocument/2006/relationships/image" Target="../media/image7.png"/><Relationship Id="rId3" Type="http://schemas.openxmlformats.org/officeDocument/2006/relationships/tags" Target="../tags/tag144.xml"/><Relationship Id="rId7" Type="http://schemas.openxmlformats.org/officeDocument/2006/relationships/tags" Target="../tags/tag148.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11" Type="http://schemas.openxmlformats.org/officeDocument/2006/relationships/image" Target="../media/image2.png"/><Relationship Id="rId5" Type="http://schemas.openxmlformats.org/officeDocument/2006/relationships/tags" Target="../tags/tag146.xml"/><Relationship Id="rId10" Type="http://schemas.openxmlformats.org/officeDocument/2006/relationships/slideMaster" Target="../slideMasters/slideMaster1.xml"/><Relationship Id="rId4" Type="http://schemas.openxmlformats.org/officeDocument/2006/relationships/tags" Target="../tags/tag145.xml"/><Relationship Id="rId9" Type="http://schemas.openxmlformats.org/officeDocument/2006/relationships/tags" Target="../tags/tag150.xml"/><Relationship Id="rId14" Type="http://schemas.openxmlformats.org/officeDocument/2006/relationships/image" Target="file:///C:\Users\1V994W2\PycharmProjects\PPT_Background_Generation/pic_temp/1_pic_quater_left_down.png"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image" Target="../media/image3.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8.xml"/><Relationship Id="rId10" Type="http://schemas.openxmlformats.org/officeDocument/2006/relationships/image" Target="../media/image2.png"/><Relationship Id="rId4" Type="http://schemas.openxmlformats.org/officeDocument/2006/relationships/tags" Target="../tags/tag17.xml"/><Relationship Id="rId9"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file:///C:\Users\1V994W2\PycharmProjects\PPT_Background_Generation/pic_temp/pic_half_top.png" TargetMode="External"/><Relationship Id="rId3" Type="http://schemas.openxmlformats.org/officeDocument/2006/relationships/tags" Target="../tags/tag24.xml"/><Relationship Id="rId7" Type="http://schemas.openxmlformats.org/officeDocument/2006/relationships/image" Target="../media/image4.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5" Type="http://schemas.openxmlformats.org/officeDocument/2006/relationships/tags" Target="../tags/tag26.xml"/><Relationship Id="rId4" Type="http://schemas.openxmlformats.org/officeDocument/2006/relationships/tags" Target="../tags/tag25.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image" Target="../media/image3.png"/><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image" Target="../media/image2.png"/><Relationship Id="rId5" Type="http://schemas.openxmlformats.org/officeDocument/2006/relationships/tags" Target="../tags/tag31.xml"/><Relationship Id="rId10" Type="http://schemas.openxmlformats.org/officeDocument/2006/relationships/slideMaster" Target="../slideMasters/slideMaster1.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image" Target="file:///C:\Users\1V994W2\PycharmProjects\PPT_Background_Generation/pic_temp/1_pic_quater_right_up.png" TargetMode="Externa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image" Target="../media/image2.png"/><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slideMaster" Target="../slideMasters/slideMaster1.xml"/><Relationship Id="rId2" Type="http://schemas.openxmlformats.org/officeDocument/2006/relationships/tags" Target="../tags/tag37.xml"/><Relationship Id="rId16" Type="http://schemas.openxmlformats.org/officeDocument/2006/relationships/image" Target="file:///C:\Users\1V994W2\PycharmProjects\PPT_Background_Generation/pic_temp/1_pic_quater_right_up.png" TargetMode="Externa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5" Type="http://schemas.openxmlformats.org/officeDocument/2006/relationships/tags" Target="../tags/tag40.xml"/><Relationship Id="rId15" Type="http://schemas.openxmlformats.org/officeDocument/2006/relationships/image" Target="../media/image3.png"/><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image" Target="file:///C:\Users\1V994W2\PycharmProjects\PPT_Background_Generation/pic_temp/0_pic_quater_left_up.png" TargetMode="Externa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9.xml"/><Relationship Id="rId7"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51.xml"/><Relationship Id="rId10" Type="http://schemas.openxmlformats.org/officeDocument/2006/relationships/image" Target="../media/image3.png"/><Relationship Id="rId4" Type="http://schemas.openxmlformats.org/officeDocument/2006/relationships/tags" Target="../tags/tag50.xml"/><Relationship Id="rId9" Type="http://schemas.openxmlformats.org/officeDocument/2006/relationships/image" Target="file:///C:\Users\1V994W2\Documents\Tencent%20Files\574576071\FileRecv\&#25340;&#35013;&#32032;&#26448;\forright\\06\subject_holdleft_84,125,158_0_staid_full_0.pn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image" Target="../media/image3.png"/><Relationship Id="rId3" Type="http://schemas.openxmlformats.org/officeDocument/2006/relationships/tags" Target="../tags/tag58.xml"/><Relationship Id="rId7" Type="http://schemas.openxmlformats.org/officeDocument/2006/relationships/tags" Target="../tags/tag62.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image" Target="../media/image2.png"/><Relationship Id="rId5" Type="http://schemas.openxmlformats.org/officeDocument/2006/relationships/tags" Target="../tags/tag60.xml"/><Relationship Id="rId10" Type="http://schemas.openxmlformats.org/officeDocument/2006/relationships/slideMaster" Target="../slideMasters/slideMaster1.xml"/><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image" Target="file:///C:\Users\1V994W2\PycharmProjects\PPT_Background_Generation/pic_temp/1_pic_quater_right_up.png" TargetMode="Externa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image" Target="../media/image3.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69.xml"/><Relationship Id="rId10" Type="http://schemas.openxmlformats.org/officeDocument/2006/relationships/image" Target="../media/image2.png"/><Relationship Id="rId4" Type="http://schemas.openxmlformats.org/officeDocument/2006/relationships/tags" Target="../tags/tag68.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9"/>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2020/2/7</a:t>
            </a:fld>
            <a:endParaRPr lang="zh-CN" altLang="en-US"/>
          </a:p>
        </p:txBody>
      </p:sp>
      <p:sp>
        <p:nvSpPr>
          <p:cNvPr id="17" name="页脚占位符 16"/>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6" name="文本占位符 5"/>
          <p:cNvSpPr>
            <a:spLocks noGrp="1"/>
          </p:cNvSpPr>
          <p:nvPr>
            <p:ph type="body" sz="quarter" idx="16" hasCustomPrompt="1"/>
            <p:custDataLst>
              <p:tags r:id="rId4"/>
            </p:custDataLst>
          </p:nvPr>
        </p:nvSpPr>
        <p:spPr>
          <a:xfrm>
            <a:off x="4824418" y="3497935"/>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4" name="文本占位符 3"/>
          <p:cNvSpPr>
            <a:spLocks noGrp="1"/>
          </p:cNvSpPr>
          <p:nvPr>
            <p:ph type="body" sz="quarter" idx="15" hasCustomPrompt="1"/>
            <p:custDataLst>
              <p:tags r:id="rId5"/>
            </p:custDataLst>
          </p:nvPr>
        </p:nvSpPr>
        <p:spPr>
          <a:xfrm>
            <a:off x="4824418" y="3854214"/>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3" name="副标题 2"/>
          <p:cNvSpPr>
            <a:spLocks noGrp="1"/>
          </p:cNvSpPr>
          <p:nvPr>
            <p:ph type="subTitle" idx="14" hasCustomPrompt="1"/>
            <p:custDataLst>
              <p:tags r:id="rId6"/>
            </p:custDataLst>
          </p:nvPr>
        </p:nvSpPr>
        <p:spPr>
          <a:xfrm>
            <a:off x="4824417" y="2391469"/>
            <a:ext cx="3619500" cy="833540"/>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4824418" y="1509822"/>
            <a:ext cx="3619024" cy="728276"/>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05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0" y="0"/>
            <a:ext cx="9144000" cy="441630"/>
            <a:chOff x="0" y="0"/>
            <a:chExt cx="12192000" cy="588767"/>
          </a:xfrm>
        </p:grpSpPr>
        <p:pic>
          <p:nvPicPr>
            <p:cNvPr id="8" name="图片 7"/>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2020/2/7</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5"/>
            </p:custDataLst>
          </p:nvPr>
        </p:nvSpPr>
        <p:spPr>
          <a:xfrm>
            <a:off x="502448" y="714469"/>
            <a:ext cx="8139178" cy="4042179"/>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8" r:link="rId9"/>
          <a:stretch>
            <a:fillRect/>
          </a:stretch>
        </p:blipFill>
        <p:spPr>
          <a:xfrm>
            <a:off x="0" y="0"/>
            <a:ext cx="9144000" cy="5144135"/>
          </a:xfrm>
          <a:prstGeom prst="rect">
            <a:avLst/>
          </a:prstGeom>
        </p:spPr>
      </p:pic>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2020/2/7</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7" name="文本占位符 6"/>
          <p:cNvSpPr>
            <a:spLocks noGrp="1"/>
          </p:cNvSpPr>
          <p:nvPr>
            <p:ph type="body" idx="14" hasCustomPrompt="1"/>
            <p:custDataLst>
              <p:tags r:id="rId5"/>
            </p:custDataLst>
          </p:nvPr>
        </p:nvSpPr>
        <p:spPr>
          <a:xfrm>
            <a:off x="4953000" y="2739014"/>
            <a:ext cx="3619500" cy="833540"/>
          </a:xfrm>
        </p:spPr>
        <p:txBody>
          <a:bodyPr vert="horz" wrap="square" lIns="0" tIns="0" rIns="0" bIns="0" anchor="t" anchorCtr="0">
            <a:normAutofit/>
          </a:bodyPr>
          <a:lstStyle>
            <a:lvl1pPr marL="257175" marR="0" indent="-257175" algn="l" rtl="0" eaLnBrk="1" fontAlgn="auto">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20000"/>
              </a:lnSpc>
              <a:spcBef>
                <a:spcPts val="0"/>
              </a:spcBef>
              <a:spcAft>
                <a:spcPts val="0"/>
              </a:spcAft>
              <a:buClr>
                <a:schemeClr val="tx1">
                  <a:lumMod val="65000"/>
                  <a:lumOff val="35000"/>
                </a:schemeClr>
              </a:buClr>
              <a:buSzPts val="1800"/>
              <a:buFont typeface="Arial" panose="020B0604020202020204" pitchFamily="34" charset="0"/>
              <a:buNone/>
            </a:pPr>
            <a:r>
              <a:rPr lang="zh-CN" altLang="en-US"/>
              <a:t>单击此处编辑副标题</a:t>
            </a:r>
          </a:p>
        </p:txBody>
      </p:sp>
      <p:sp>
        <p:nvSpPr>
          <p:cNvPr id="2" name="标题 1"/>
          <p:cNvSpPr>
            <a:spLocks noGrp="1"/>
          </p:cNvSpPr>
          <p:nvPr>
            <p:ph type="title" idx="13" hasCustomPrompt="1"/>
            <p:custDataLst>
              <p:tags r:id="rId6"/>
            </p:custDataLst>
          </p:nvPr>
        </p:nvSpPr>
        <p:spPr>
          <a:xfrm>
            <a:off x="4953000" y="1571581"/>
            <a:ext cx="3619024" cy="1014061"/>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4950" b="0" spc="700">
                <a:solidFill>
                  <a:schemeClr val="tx1"/>
                </a:solidFill>
                <a:latin typeface="Arial" panose="020B0604020202020204" pitchFamily="34" charset="0"/>
                <a:ea typeface="汉仪旗黑-85S" panose="00020600040101010101" pitchFamily="18" charset="-122"/>
              </a:defRPr>
            </a:lvl1pPr>
          </a:lstStyle>
          <a:p>
            <a:r>
              <a:rPr lang="zh-CN" altLang="en-US"/>
              <a:t>编辑标题</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8" name="组合 7"/>
          <p:cNvGrpSpPr/>
          <p:nvPr>
            <p:custDataLst>
              <p:tags r:id="rId1"/>
            </p:custDataLst>
          </p:nvPr>
        </p:nvGrpSpPr>
        <p:grpSpPr>
          <a:xfrm>
            <a:off x="0" y="0"/>
            <a:ext cx="9144000" cy="441630"/>
            <a:chOff x="0" y="0"/>
            <a:chExt cx="12192000" cy="588767"/>
          </a:xfrm>
        </p:grpSpPr>
        <p:pic>
          <p:nvPicPr>
            <p:cNvPr id="7" name="图片 6"/>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4"/>
            <a:ext cx="8139178"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2020/2/7</a:t>
            </a:fld>
            <a:endParaRPr lang="zh-CN" altLang="en-US"/>
          </a:p>
        </p:txBody>
      </p:sp>
      <p:sp>
        <p:nvSpPr>
          <p:cNvPr id="4" name="页脚占位符 3"/>
          <p:cNvSpPr>
            <a:spLocks noGrp="1"/>
          </p:cNvSpPr>
          <p:nvPr>
            <p:ph type="ftr" sz="quarter" idx="11"/>
            <p:custDataLst>
              <p:tags r:id="rId4"/>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219056" y="227885"/>
            <a:ext cx="8705888" cy="468836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hasCustomPrompt="1"/>
            <p:custDataLst>
              <p:tags r:id="rId3"/>
            </p:custDataLst>
          </p:nvPr>
        </p:nvSpPr>
        <p:spPr>
          <a:xfrm>
            <a:off x="961200" y="937016"/>
            <a:ext cx="7219800" cy="542767"/>
          </a:xfrm>
        </p:spPr>
        <p:txBody>
          <a:bodyPr wrap="square" anchor="ctr">
            <a:normAutofit/>
          </a:bodyPr>
          <a:lstStyle>
            <a:lvl1pP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7" name="内容占位符 6"/>
          <p:cNvSpPr>
            <a:spLocks noGrp="1"/>
          </p:cNvSpPr>
          <p:nvPr>
            <p:ph sz="quarter" idx="13"/>
            <p:custDataLst>
              <p:tags r:id="rId4"/>
            </p:custDataLst>
          </p:nvPr>
        </p:nvSpPr>
        <p:spPr>
          <a:xfrm>
            <a:off x="960835" y="1622900"/>
            <a:ext cx="7219950" cy="258421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2020/2/7</a:t>
            </a:fld>
            <a:endParaRPr lang="zh-CN" altLang="en-US"/>
          </a:p>
        </p:txBody>
      </p:sp>
      <p:sp>
        <p:nvSpPr>
          <p:cNvPr id="4" name="页脚占位符 3"/>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0"/>
            <a:ext cx="3618452" cy="514413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8" name="图片 7"/>
          <p:cNvPicPr/>
          <p:nvPr>
            <p:custDataLst>
              <p:tags r:id="rId2"/>
            </p:custDataLst>
          </p:nvPr>
        </p:nvPicPr>
        <p:blipFill>
          <a:blip r:embed="rId10" r:link="rId11" cstate="screen"/>
          <a:stretch>
            <a:fillRect/>
          </a:stretch>
        </p:blipFill>
        <p:spPr>
          <a:xfrm>
            <a:off x="8603933" y="0"/>
            <a:ext cx="540068" cy="441630"/>
          </a:xfrm>
          <a:prstGeom prst="rect">
            <a:avLst/>
          </a:prstGeom>
        </p:spPr>
      </p:pic>
      <p:sp>
        <p:nvSpPr>
          <p:cNvPr id="2" name="标题 1"/>
          <p:cNvSpPr>
            <a:spLocks noGrp="1"/>
          </p:cNvSpPr>
          <p:nvPr>
            <p:ph type="title" hasCustomPrompt="1"/>
            <p:custDataLst>
              <p:tags r:id="rId3"/>
            </p:custDataLst>
          </p:nvPr>
        </p:nvSpPr>
        <p:spPr>
          <a:xfrm>
            <a:off x="437400" y="577871"/>
            <a:ext cx="2970000" cy="661582"/>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2020/2/7</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440100" y="1323163"/>
            <a:ext cx="2967300" cy="307027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3825900" y="577525"/>
            <a:ext cx="4860000" cy="381642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0"/>
            <a:ext cx="9144000" cy="1998496"/>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9000" y="585972"/>
            <a:ext cx="8232300" cy="469858"/>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2020/2/7</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459000" y="1244854"/>
            <a:ext cx="8231981" cy="621077"/>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custDataLst>
              <p:tags r:id="rId8"/>
            </p:custDataLst>
          </p:nvPr>
        </p:nvSpPr>
        <p:spPr>
          <a:xfrm>
            <a:off x="459581" y="2106260"/>
            <a:ext cx="8224200" cy="257341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3772194"/>
            <a:ext cx="9144000" cy="1371941"/>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3600" y="502262"/>
            <a:ext cx="8232300" cy="423952"/>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2020/2/7</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453628" y="1261056"/>
            <a:ext cx="8243100" cy="240869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8"/>
            </p:custDataLst>
          </p:nvPr>
        </p:nvSpPr>
        <p:spPr>
          <a:xfrm>
            <a:off x="445500" y="3885780"/>
            <a:ext cx="8251200" cy="75879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p:custDataLst>
              <p:tags r:id="rId1"/>
            </p:custDataLst>
          </p:nvPr>
        </p:nvSpPr>
        <p:spPr>
          <a:xfrm>
            <a:off x="0" y="0"/>
            <a:ext cx="9144000" cy="68588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702505"/>
            <a:ext cx="9144000" cy="441630"/>
            <a:chOff x="0" y="6269233"/>
            <a:chExt cx="12192000" cy="588767"/>
          </a:xfrm>
        </p:grpSpPr>
        <p:pic>
          <p:nvPicPr>
            <p:cNvPr id="12" name="图片 11"/>
            <p:cNvPicPr/>
            <p:nvPr userDrawn="1">
              <p:custDataLst>
                <p:tags r:id="rId11"/>
              </p:custDataLst>
            </p:nvPr>
          </p:nvPicPr>
          <p:blipFill>
            <a:blip r:embed="rId14" r:link="rId15" cstate="screen"/>
            <a:stretch>
              <a:fillRect/>
            </a:stretch>
          </p:blipFill>
          <p:spPr>
            <a:xfrm>
              <a:off x="11471910" y="6269233"/>
              <a:ext cx="720090" cy="588767"/>
            </a:xfrm>
            <a:prstGeom prst="rect">
              <a:avLst/>
            </a:prstGeom>
          </p:spPr>
        </p:pic>
        <p:pic>
          <p:nvPicPr>
            <p:cNvPr id="10" name="图片 9"/>
            <p:cNvPicPr/>
            <p:nvPr userDrawn="1">
              <p:custDataLst>
                <p:tags r:id="rId12"/>
              </p:custDataLst>
            </p:nvPr>
          </p:nvPicPr>
          <p:blipFill>
            <a:blip r:embed="rId16" r:link="rId17" cstate="screen"/>
            <a:stretch>
              <a:fillRect/>
            </a:stretch>
          </p:blipFill>
          <p:spPr>
            <a:xfrm>
              <a:off x="0" y="6269233"/>
              <a:ext cx="720090" cy="588767"/>
            </a:xfrm>
            <a:prstGeom prst="rect">
              <a:avLst/>
            </a:prstGeom>
          </p:spPr>
        </p:pic>
      </p:grpSp>
      <p:sp>
        <p:nvSpPr>
          <p:cNvPr id="2" name="标题 1"/>
          <p:cNvSpPr>
            <a:spLocks noGrp="1"/>
          </p:cNvSpPr>
          <p:nvPr>
            <p:ph type="title"/>
            <p:custDataLst>
              <p:tags r:id="rId3"/>
            </p:custDataLst>
          </p:nvPr>
        </p:nvSpPr>
        <p:spPr>
          <a:xfrm>
            <a:off x="434700" y="178222"/>
            <a:ext cx="8278200"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2020/2/7</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7"/>
            </p:custDataLst>
          </p:nvPr>
        </p:nvSpPr>
        <p:spPr>
          <a:xfrm>
            <a:off x="434700" y="1247554"/>
            <a:ext cx="40068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4681800" y="1247554"/>
            <a:ext cx="40257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9"/>
            </p:custDataLst>
          </p:nvPr>
        </p:nvSpPr>
        <p:spPr>
          <a:xfrm>
            <a:off x="429300" y="3613046"/>
            <a:ext cx="40068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4689900" y="3610346"/>
            <a:ext cx="40257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715357"/>
            <a:ext cx="9144000" cy="371342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150469"/>
            <a:ext cx="9143999" cy="993666"/>
            <a:chOff x="0" y="5533275"/>
            <a:chExt cx="12191999" cy="1324725"/>
          </a:xfrm>
        </p:grpSpPr>
        <p:pic>
          <p:nvPicPr>
            <p:cNvPr id="9" name="图片 8"/>
            <p:cNvPicPr/>
            <p:nvPr userDrawn="1">
              <p:custDataLst>
                <p:tags r:id="rId8"/>
              </p:custDataLst>
            </p:nvPr>
          </p:nvPicPr>
          <p:blipFill>
            <a:blip r:embed="rId11" r:link="rId12" cstate="screen"/>
            <a:stretch>
              <a:fillRect/>
            </a:stretch>
          </p:blipFill>
          <p:spPr>
            <a:xfrm>
              <a:off x="10571797" y="5533275"/>
              <a:ext cx="1620202" cy="1324725"/>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0" y="5533275"/>
              <a:ext cx="1620202" cy="1324725"/>
            </a:xfrm>
            <a:prstGeom prst="rect">
              <a:avLst/>
            </a:prstGeom>
          </p:spPr>
        </p:pic>
      </p:grpSp>
      <p:sp>
        <p:nvSpPr>
          <p:cNvPr id="2" name="标题 1"/>
          <p:cNvSpPr>
            <a:spLocks noGrp="1"/>
          </p:cNvSpPr>
          <p:nvPr>
            <p:ph type="title" hasCustomPrompt="1"/>
            <p:custDataLst>
              <p:tags r:id="rId3"/>
            </p:custDataLst>
          </p:nvPr>
        </p:nvSpPr>
        <p:spPr>
          <a:xfrm>
            <a:off x="1142100" y="1004524"/>
            <a:ext cx="6858000" cy="1790321"/>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2020/2/7</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7"/>
            </p:custDataLst>
          </p:nvPr>
        </p:nvSpPr>
        <p:spPr>
          <a:xfrm>
            <a:off x="1141810" y="2897458"/>
            <a:ext cx="6858000" cy="1242153"/>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t>2020/2/7</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3"/>
            </p:custDataLst>
          </p:nvPr>
        </p:nvSpPr>
        <p:spPr>
          <a:xfrm>
            <a:off x="502412" y="714469"/>
            <a:ext cx="8139178"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2020/2/7</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p>
            <a:r>
              <a:rPr lang="zh-CN" altLang="en-US"/>
              <a:t>单击此处编辑母版标题样式</a:t>
            </a:r>
          </a:p>
        </p:txBody>
      </p:sp>
      <p:sp>
        <p:nvSpPr>
          <p:cNvPr id="3" name="表格占位符 2"/>
          <p:cNvSpPr>
            <a:spLocks noGrp="1"/>
          </p:cNvSpPr>
          <p:nvPr>
            <p:ph type="tbl" idx="1"/>
          </p:nvPr>
        </p:nvSpPr>
        <p:spPr>
          <a:xfrm>
            <a:off x="457200" y="1200151"/>
            <a:ext cx="8229600" cy="3394472"/>
          </a:xfrm>
        </p:spPr>
        <p:txBody>
          <a:bodyPr rtlCol="0">
            <a:normAutofit/>
          </a:bodyPr>
          <a:lstStyle/>
          <a:p>
            <a:pPr lvl="0"/>
            <a:endParaRPr lang="zh-CN" altLang="en-US" noProof="0"/>
          </a:p>
        </p:txBody>
      </p:sp>
      <p:sp>
        <p:nvSpPr>
          <p:cNvPr id="4" name="Rectangle 4">
            <a:extLst>
              <a:ext uri="{FF2B5EF4-FFF2-40B4-BE49-F238E27FC236}">
                <a16:creationId xmlns:a16="http://schemas.microsoft.com/office/drawing/2014/main" id="{CE62C714-08FC-6C41-8A23-B62CFCC979A8}"/>
              </a:ext>
            </a:extLst>
          </p:cNvPr>
          <p:cNvSpPr>
            <a:spLocks noGrp="1" noChangeArrowheads="1"/>
          </p:cNvSpPr>
          <p:nvPr>
            <p:ph type="dt" sz="half" idx="10"/>
          </p:nvPr>
        </p:nvSpPr>
        <p:spPr/>
        <p:txBody>
          <a:bodyPr/>
          <a:lstStyle>
            <a:lvl1pPr>
              <a:defRPr kumimoji="0"/>
            </a:lvl1pPr>
          </a:lstStyle>
          <a:p>
            <a:pPr>
              <a:defRPr/>
            </a:pPr>
            <a:endParaRPr lang="zh-CN" altLang="en-US"/>
          </a:p>
        </p:txBody>
      </p:sp>
      <p:sp>
        <p:nvSpPr>
          <p:cNvPr id="5" name="Rectangle 5">
            <a:extLst>
              <a:ext uri="{FF2B5EF4-FFF2-40B4-BE49-F238E27FC236}">
                <a16:creationId xmlns:a16="http://schemas.microsoft.com/office/drawing/2014/main" id="{19653501-F33E-4645-AF46-9DBB357B34DE}"/>
              </a:ext>
            </a:extLst>
          </p:cNvPr>
          <p:cNvSpPr>
            <a:spLocks noGrp="1" noChangeArrowheads="1"/>
          </p:cNvSpPr>
          <p:nvPr>
            <p:ph type="ftr" sz="quarter" idx="11"/>
          </p:nvPr>
        </p:nvSpPr>
        <p:spPr/>
        <p:txBody>
          <a:bodyPr/>
          <a:lstStyle>
            <a:lvl1pPr>
              <a:defRPr kumimoji="0"/>
            </a:lvl1pPr>
          </a:lstStyle>
          <a:p>
            <a:pPr>
              <a:defRPr/>
            </a:pPr>
            <a:endParaRPr lang="en-US"/>
          </a:p>
        </p:txBody>
      </p:sp>
      <p:sp>
        <p:nvSpPr>
          <p:cNvPr id="6" name="Rectangle 6">
            <a:extLst>
              <a:ext uri="{FF2B5EF4-FFF2-40B4-BE49-F238E27FC236}">
                <a16:creationId xmlns:a16="http://schemas.microsoft.com/office/drawing/2014/main" id="{B9F0EDA8-0832-7044-88C8-7AD666B46153}"/>
              </a:ext>
            </a:extLst>
          </p:cNvPr>
          <p:cNvSpPr>
            <a:spLocks noGrp="1" noChangeArrowheads="1"/>
          </p:cNvSpPr>
          <p:nvPr>
            <p:ph type="sldNum" sz="quarter" idx="12"/>
          </p:nvPr>
        </p:nvSpPr>
        <p:spPr/>
        <p:txBody>
          <a:bodyPr/>
          <a:lstStyle>
            <a:lvl1pPr>
              <a:defRPr kumimoji="0"/>
            </a:lvl1pPr>
          </a:lstStyle>
          <a:p>
            <a:pPr>
              <a:defRPr/>
            </a:pPr>
            <a:fld id="{EAD95231-F496-F643-8FDF-A7B09EA53A15}" type="slidenum">
              <a:rPr lang="zh-CN" altLang="en-US"/>
              <a:pPr>
                <a:defRPr/>
              </a:pPr>
              <a:t>‹#›</a:t>
            </a:fld>
            <a:endParaRPr lang="en-US" altLang="zh-CN"/>
          </a:p>
        </p:txBody>
      </p:sp>
    </p:spTree>
    <p:extLst>
      <p:ext uri="{BB962C8B-B14F-4D97-AF65-F5344CB8AC3E}">
        <p14:creationId xmlns:p14="http://schemas.microsoft.com/office/powerpoint/2010/main" val="97757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7" r:link="rId8" cstate="screen"/>
          <a:stretch>
            <a:fillRect/>
          </a:stretch>
        </p:blipFill>
        <p:spPr>
          <a:xfrm>
            <a:off x="3048000" y="4287541"/>
            <a:ext cx="3048000" cy="856594"/>
          </a:xfrm>
          <a:prstGeom prst="rect">
            <a:avLst/>
          </a:prstGeom>
        </p:spPr>
      </p:pic>
      <p:sp>
        <p:nvSpPr>
          <p:cNvPr id="4" name="日期占位符 3"/>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2020/2/7</a:t>
            </a:fld>
            <a:endParaRPr lang="zh-CN" altLang="en-US"/>
          </a:p>
        </p:txBody>
      </p:sp>
      <p:sp>
        <p:nvSpPr>
          <p:cNvPr id="5" name="页脚占位符 4"/>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
        <p:nvSpPr>
          <p:cNvPr id="2" name="标题 1"/>
          <p:cNvSpPr>
            <a:spLocks noGrp="1"/>
          </p:cNvSpPr>
          <p:nvPr>
            <p:ph type="ctrTitle" idx="13" hasCustomPrompt="1"/>
            <p:custDataLst>
              <p:tags r:id="rId5"/>
            </p:custDataLst>
          </p:nvPr>
        </p:nvSpPr>
        <p:spPr>
          <a:xfrm>
            <a:off x="3569970" y="2185543"/>
            <a:ext cx="3660458" cy="811154"/>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4800"/>
              <a:buFont typeface="Arial" panose="020B0604020202020204" pitchFamily="34" charset="0"/>
              <a:buNone/>
              <a:defRPr sz="3600" b="0" spc="5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3"/>
            </p:custDataLst>
          </p:nvPr>
        </p:nvSpPr>
        <p:spPr>
          <a:xfrm>
            <a:off x="502448"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4"/>
            </p:custDataLst>
          </p:nvPr>
        </p:nvSpPr>
        <p:spPr>
          <a:xfrm>
            <a:off x="4679158" y="714469"/>
            <a:ext cx="3962432" cy="4042179"/>
          </a:xfrm>
        </p:spPr>
        <p:txBody>
          <a:bodyPr wrap="square"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2020/2/7</a:t>
            </a:fld>
            <a:endParaRPr lang="zh-CN" altLang="en-US"/>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1"/>
            </p:custDataLst>
          </p:nvPr>
        </p:nvGrpSpPr>
        <p:grpSpPr>
          <a:xfrm>
            <a:off x="0" y="0"/>
            <a:ext cx="9144000" cy="441630"/>
            <a:chOff x="0" y="0"/>
            <a:chExt cx="12192000" cy="588767"/>
          </a:xfrm>
        </p:grpSpPr>
        <p:pic>
          <p:nvPicPr>
            <p:cNvPr id="11" name="图片 10"/>
            <p:cNvPicPr/>
            <p:nvPr userDrawn="1">
              <p:custDataLst>
                <p:tags r:id="rId10"/>
              </p:custDataLst>
            </p:nvPr>
          </p:nvPicPr>
          <p:blipFill>
            <a:blip r:embed="rId13" r:link="rId14" cstate="screen"/>
            <a:stretch>
              <a:fillRect/>
            </a:stretch>
          </p:blipFill>
          <p:spPr>
            <a:xfrm>
              <a:off x="0" y="0"/>
              <a:ext cx="720090" cy="588767"/>
            </a:xfrm>
            <a:prstGeom prst="rect">
              <a:avLst/>
            </a:prstGeom>
          </p:spPr>
        </p:pic>
        <p:pic>
          <p:nvPicPr>
            <p:cNvPr id="10" name="图片 9"/>
            <p:cNvPicPr/>
            <p:nvPr userDrawn="1">
              <p:custDataLst>
                <p:tags r:id="rId11"/>
              </p:custDataLst>
            </p:nvPr>
          </p:nvPicPr>
          <p:blipFill>
            <a:blip r:embed="rId15" r:link="rId16"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3"/>
            </p:custDataLst>
          </p:nvPr>
        </p:nvSpPr>
        <p:spPr>
          <a:xfrm>
            <a:off x="502448" y="714469"/>
            <a:ext cx="3962432" cy="285788"/>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4"/>
            </p:custDataLst>
          </p:nvPr>
        </p:nvSpPr>
        <p:spPr>
          <a:xfrm>
            <a:off x="502444" y="1055024"/>
            <a:ext cx="3962400"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5"/>
            </p:custDataLst>
          </p:nvPr>
        </p:nvSpPr>
        <p:spPr>
          <a:xfrm>
            <a:off x="4676813" y="714469"/>
            <a:ext cx="3962432" cy="285788"/>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6"/>
            </p:custDataLst>
          </p:nvPr>
        </p:nvSpPr>
        <p:spPr>
          <a:xfrm>
            <a:off x="4676813" y="1055024"/>
            <a:ext cx="3962432"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7"/>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2020/2/7</a:t>
            </a:fld>
            <a:endParaRPr lang="zh-CN" altLang="en-US"/>
          </a:p>
        </p:txBody>
      </p:sp>
      <p:sp>
        <p:nvSpPr>
          <p:cNvPr id="8" name="页脚占位符 7"/>
          <p:cNvSpPr>
            <a:spLocks noGrp="1"/>
          </p:cNvSpPr>
          <p:nvPr>
            <p:ph type="ftr" sz="quarter" idx="11"/>
            <p:custDataLst>
              <p:tags r:id="rId8"/>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9"/>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8" r:link="rId9" cstate="screen"/>
          <a:stretch>
            <a:fillRect/>
          </a:stretch>
        </p:blipFill>
        <p:spPr>
          <a:xfrm>
            <a:off x="5623560" y="1646123"/>
            <a:ext cx="3291840" cy="1851889"/>
          </a:xfrm>
          <a:prstGeom prst="rect">
            <a:avLst/>
          </a:prstGeom>
        </p:spPr>
      </p:pic>
      <p:pic>
        <p:nvPicPr>
          <p:cNvPr id="6" name="图片 5"/>
          <p:cNvPicPr/>
          <p:nvPr>
            <p:custDataLst>
              <p:tags r:id="rId2"/>
            </p:custDataLst>
          </p:nvPr>
        </p:nvPicPr>
        <p:blipFill>
          <a:blip r:embed="rId10" r:link="rId11" cstate="screen"/>
          <a:stretch>
            <a:fillRect/>
          </a:stretch>
        </p:blipFill>
        <p:spPr>
          <a:xfrm>
            <a:off x="0" y="4702505"/>
            <a:ext cx="540068" cy="441630"/>
          </a:xfrm>
          <a:prstGeom prst="rect">
            <a:avLst/>
          </a:prstGeom>
        </p:spPr>
      </p:pic>
      <p:sp>
        <p:nvSpPr>
          <p:cNvPr id="2" name="标题 1"/>
          <p:cNvSpPr>
            <a:spLocks noGrp="1"/>
          </p:cNvSpPr>
          <p:nvPr>
            <p:ph type="title"/>
            <p:custDataLst>
              <p:tags r:id="rId3"/>
            </p:custDataLst>
          </p:nvPr>
        </p:nvSpPr>
        <p:spPr>
          <a:xfrm>
            <a:off x="502412" y="332464"/>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2020/2/7</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2020/2/7</a:t>
            </a:fld>
            <a:endParaRPr lang="zh-CN" altLang="en-US"/>
          </a:p>
        </p:txBody>
      </p:sp>
      <p:sp>
        <p:nvSpPr>
          <p:cNvPr id="3" name="页脚占位符 2"/>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48"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3"/>
            </p:custDataLst>
          </p:nvPr>
        </p:nvSpPr>
        <p:spPr>
          <a:xfrm>
            <a:off x="502448" y="714469"/>
            <a:ext cx="3962432" cy="4042179"/>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4679194"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t>2020/2/7</a:t>
            </a:fld>
            <a:endParaRPr lang="zh-CN" altLang="en-US" dirty="0"/>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竖排标题 1"/>
          <p:cNvSpPr>
            <a:spLocks noGrp="1"/>
          </p:cNvSpPr>
          <p:nvPr>
            <p:ph type="title" orient="vert"/>
            <p:custDataLst>
              <p:tags r:id="rId2"/>
            </p:custDataLst>
          </p:nvPr>
        </p:nvSpPr>
        <p:spPr>
          <a:xfrm>
            <a:off x="7928351" y="714469"/>
            <a:ext cx="713238" cy="4042179"/>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3"/>
            </p:custDataLst>
          </p:nvPr>
        </p:nvSpPr>
        <p:spPr>
          <a:xfrm>
            <a:off x="502444" y="714463"/>
            <a:ext cx="7371076" cy="4042179"/>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t>2020/2/7</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5.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4.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1.xml"/><Relationship Id="rId27"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2"/>
            </p:custDataLst>
          </p:nvPr>
        </p:nvSpPr>
        <p:spPr>
          <a:xfrm>
            <a:off x="502412" y="332464"/>
            <a:ext cx="8139178" cy="331514"/>
          </a:xfrm>
          <a:prstGeom prst="rect">
            <a:avLst/>
          </a:prstGeom>
        </p:spPr>
        <p:txBody>
          <a:bodyPr vert="horz" wrap="square"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3"/>
            </p:custDataLst>
          </p:nvPr>
        </p:nvSpPr>
        <p:spPr>
          <a:xfrm>
            <a:off x="502412" y="721138"/>
            <a:ext cx="8139178" cy="4042179"/>
          </a:xfrm>
          <a:prstGeom prst="rect">
            <a:avLst/>
          </a:prstGeom>
        </p:spPr>
        <p:txBody>
          <a:bodyPr vert="horz" wrap="square" lIns="90170" tIns="46990" rIns="90170" bIns="469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4"/>
            </p:custDataLst>
          </p:nvPr>
        </p:nvSpPr>
        <p:spPr>
          <a:xfrm>
            <a:off x="659807" y="4762963"/>
            <a:ext cx="2025000" cy="237629"/>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t>2020/2/7</a:t>
            </a:fld>
            <a:endParaRPr lang="zh-CN" altLang="en-US"/>
          </a:p>
        </p:txBody>
      </p:sp>
      <p:sp>
        <p:nvSpPr>
          <p:cNvPr id="5" name="页脚占位符 4"/>
          <p:cNvSpPr>
            <a:spLocks noGrp="1"/>
          </p:cNvSpPr>
          <p:nvPr>
            <p:ph type="ftr" sz="quarter" idx="3"/>
            <p:custDataLst>
              <p:tags r:id="rId25"/>
            </p:custDataLst>
          </p:nvPr>
        </p:nvSpPr>
        <p:spPr>
          <a:xfrm>
            <a:off x="3087000" y="4762963"/>
            <a:ext cx="2970000" cy="237629"/>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6"/>
            </p:custDataLst>
          </p:nvPr>
        </p:nvSpPr>
        <p:spPr>
          <a:xfrm>
            <a:off x="6457950" y="4762963"/>
            <a:ext cx="2025000" cy="237629"/>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t>‹#›</a:t>
            </a:fld>
            <a:endParaRPr lang="zh-CN" altLang="en-US" dirty="0"/>
          </a:p>
        </p:txBody>
      </p:sp>
      <p:sp>
        <p:nvSpPr>
          <p:cNvPr id="7" name="KSO_TEMPLATE" hidden="1"/>
          <p:cNvSpPr/>
          <p:nvPr>
            <p:custDataLst>
              <p:tags r:id="rId2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77" r:id="rId20"/>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5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53.xml"/><Relationship Id="rId1" Type="http://schemas.openxmlformats.org/officeDocument/2006/relationships/tags" Target="../tags/tag15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file:////Users/yyy/Desktop/&#35838;&#31243;&#24320;&#21457;&#26032;/&#39640;&#19968;&#24180;&#32423;&#29983;&#29289;&#31532;5&#35838;&#26102;&#12298;&#32454;&#32990;&#30340;&#32467;&#26500;&#22522;&#30784;&#31532;2&#35838;&#26102;&#12299;/&#39640;&#19968;&#24180;&#32423;&#29983;&#29289;&#31532;5&#35838;&#26102;&#12298;&#32454;&#32990;&#30340;&#32467;&#26500;&#22522;&#30784;&#65288;&#31532;2&#35838;&#26102;&#65289;&#12299;&#35838;&#21518;&#20316;&#19994;/W72.TIF" TargetMode="External"/><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W65.TIF" TargetMode="External"/><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image" Target="../media/image14.tif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2141037-D0A4-4E21-8F8B-B1408E39520C}"/>
              </a:ext>
            </a:extLst>
          </p:cNvPr>
          <p:cNvPicPr>
            <a:picLocks noChangeAspect="1"/>
          </p:cNvPicPr>
          <p:nvPr/>
        </p:nvPicPr>
        <p:blipFill rotWithShape="1">
          <a:blip r:embed="rId4"/>
          <a:srcRect r="531"/>
          <a:stretch/>
        </p:blipFill>
        <p:spPr>
          <a:xfrm>
            <a:off x="0" y="0"/>
            <a:ext cx="9144000" cy="5143500"/>
          </a:xfrm>
          <a:prstGeom prst="rect">
            <a:avLst/>
          </a:prstGeom>
        </p:spPr>
      </p:pic>
      <p:sp>
        <p:nvSpPr>
          <p:cNvPr id="15" name="标题 14"/>
          <p:cNvSpPr>
            <a:spLocks noGrp="1"/>
          </p:cNvSpPr>
          <p:nvPr>
            <p:ph type="ctrTitle" idx="13"/>
          </p:nvPr>
        </p:nvSpPr>
        <p:spPr>
          <a:xfrm>
            <a:off x="4348715" y="2079300"/>
            <a:ext cx="3902149" cy="1132563"/>
          </a:xfrm>
        </p:spPr>
        <p:txBody>
          <a:bodyPr>
            <a:noAutofit/>
          </a:bodyPr>
          <a:lstStyle/>
          <a:p>
            <a:pPr algn="ctr"/>
            <a:r>
              <a:rPr lang="zh-CN" altLang="en-US" sz="4000" b="1" spc="300" dirty="0">
                <a:solidFill>
                  <a:srgbClr val="FF0000"/>
                </a:solidFill>
                <a:latin typeface="微软雅黑" panose="020B0503020204020204" charset="-122"/>
                <a:ea typeface="微软雅黑" panose="020B0503020204020204" charset="-122"/>
                <a:sym typeface="+mn-ea"/>
              </a:rPr>
              <a:t>细胞的结构基础（第</a:t>
            </a:r>
            <a:r>
              <a:rPr lang="en-US" altLang="zh-CN" sz="4000" b="1" spc="300" dirty="0">
                <a:solidFill>
                  <a:srgbClr val="FF0000"/>
                </a:solidFill>
                <a:latin typeface="微软雅黑" panose="020B0503020204020204" charset="-122"/>
                <a:ea typeface="微软雅黑" panose="020B0503020204020204" charset="-122"/>
                <a:sym typeface="+mn-ea"/>
              </a:rPr>
              <a:t>2</a:t>
            </a:r>
            <a:r>
              <a:rPr lang="zh-CN" altLang="en-US" sz="4000" b="1" spc="300" dirty="0">
                <a:solidFill>
                  <a:srgbClr val="FF0000"/>
                </a:solidFill>
                <a:latin typeface="微软雅黑" panose="020B0503020204020204" charset="-122"/>
                <a:ea typeface="微软雅黑" panose="020B0503020204020204" charset="-122"/>
                <a:sym typeface="+mn-ea"/>
              </a:rPr>
              <a:t>课时）</a:t>
            </a:r>
            <a:endParaRPr lang="zh-CN" altLang="en-US" sz="4000" dirty="0">
              <a:solidFill>
                <a:srgbClr val="FF0000"/>
              </a:solidFill>
            </a:endParaRPr>
          </a:p>
        </p:txBody>
      </p:sp>
      <p:sp>
        <p:nvSpPr>
          <p:cNvPr id="10" name="矩形 9"/>
          <p:cNvSpPr/>
          <p:nvPr/>
        </p:nvSpPr>
        <p:spPr>
          <a:xfrm>
            <a:off x="4871085" y="3635375"/>
            <a:ext cx="3601720" cy="553085"/>
          </a:xfrm>
          <a:prstGeom prst="rect">
            <a:avLst/>
          </a:prstGeom>
        </p:spPr>
        <p:txBody>
          <a:bodyPr wrap="square">
            <a:spAutoFit/>
          </a:bodyPr>
          <a:lstStyle/>
          <a:p>
            <a:pPr algn="l">
              <a:lnSpc>
                <a:spcPct val="150000"/>
              </a:lnSpc>
            </a:pPr>
            <a:r>
              <a:rPr lang="en-US" altLang="zh-CN" b="1" spc="226" dirty="0">
                <a:solidFill>
                  <a:schemeClr val="tx1"/>
                </a:solidFill>
                <a:latin typeface="楷体" panose="02010609060101010101" charset="-122"/>
                <a:ea typeface="楷体" panose="02010609060101010101" charset="-122"/>
                <a:cs typeface="楷体" panose="02010609060101010101" charset="-122"/>
              </a:rPr>
              <a:t>  </a:t>
            </a:r>
            <a:r>
              <a:rPr lang="en-US" altLang="zh-CN" sz="2000" spc="226" dirty="0">
                <a:solidFill>
                  <a:schemeClr val="tx1"/>
                </a:solidFill>
                <a:latin typeface="微软雅黑" panose="020B0503020204020204" charset="-122"/>
                <a:ea typeface="微软雅黑" panose="020B0503020204020204" charset="-122"/>
              </a:rPr>
              <a:t> </a:t>
            </a:r>
          </a:p>
        </p:txBody>
      </p:sp>
      <p:sp>
        <p:nvSpPr>
          <p:cNvPr id="11" name="文本框 10"/>
          <p:cNvSpPr txBox="1"/>
          <p:nvPr/>
        </p:nvSpPr>
        <p:spPr>
          <a:xfrm>
            <a:off x="4066619" y="1194123"/>
            <a:ext cx="4093845" cy="461665"/>
          </a:xfrm>
          <a:prstGeom prst="rect">
            <a:avLst/>
          </a:prstGeom>
          <a:noFill/>
        </p:spPr>
        <p:txBody>
          <a:bodyPr wrap="square" rtlCol="0">
            <a:spAutoFit/>
          </a:bodyPr>
          <a:lstStyle/>
          <a:p>
            <a:pPr algn="ctr"/>
            <a:r>
              <a:rPr lang="zh-CN" altLang="en-US" sz="20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朝阳区线上课堂</a:t>
            </a:r>
            <a:r>
              <a:rPr lang="en-US" altLang="zh-CN" sz="20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a:t>
            </a:r>
            <a:r>
              <a:rPr lang="zh-CN" altLang="en-US" sz="20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高一年级生物</a:t>
            </a:r>
            <a:r>
              <a:rPr lang="zh-CN" altLang="en-US" sz="24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 </a:t>
            </a:r>
          </a:p>
        </p:txBody>
      </p:sp>
      <p:sp>
        <p:nvSpPr>
          <p:cNvPr id="9" name="文本框 8"/>
          <p:cNvSpPr txBox="1"/>
          <p:nvPr/>
        </p:nvSpPr>
        <p:spPr>
          <a:xfrm>
            <a:off x="3324224" y="3699565"/>
            <a:ext cx="4836240" cy="499624"/>
          </a:xfrm>
          <a:prstGeom prst="rect">
            <a:avLst/>
          </a:prstGeom>
          <a:noFill/>
        </p:spPr>
        <p:txBody>
          <a:bodyPr wrap="square" rtlCol="0">
            <a:spAutoFit/>
          </a:bodyPr>
          <a:lstStyle/>
          <a:p>
            <a:pPr algn="ctr">
              <a:lnSpc>
                <a:spcPct val="150000"/>
              </a:lnSpc>
            </a:pPr>
            <a:r>
              <a:rPr lang="zh-CN" altLang="en-US" sz="2000" spc="226" dirty="0">
                <a:solidFill>
                  <a:schemeClr val="bg2">
                    <a:lumMod val="10000"/>
                  </a:schemeClr>
                </a:solidFill>
                <a:latin typeface="微软雅黑" panose="020B0503020204020204" charset="-122"/>
                <a:ea typeface="微软雅黑" panose="020B0503020204020204" charset="-122"/>
              </a:rPr>
              <a:t>北京中学    叶有员</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a:extLst>
              <a:ext uri="{FF2B5EF4-FFF2-40B4-BE49-F238E27FC236}">
                <a16:creationId xmlns:a16="http://schemas.microsoft.com/office/drawing/2014/main" id="{920DBB99-154A-C44E-B451-B4F7665655CC}"/>
              </a:ext>
            </a:extLst>
          </p:cNvPr>
          <p:cNvGrpSpPr/>
          <p:nvPr/>
        </p:nvGrpSpPr>
        <p:grpSpPr>
          <a:xfrm>
            <a:off x="205067" y="198789"/>
            <a:ext cx="8733865" cy="4799970"/>
            <a:chOff x="873095" y="336176"/>
            <a:chExt cx="10857910" cy="6050337"/>
          </a:xfrm>
        </p:grpSpPr>
        <p:pic>
          <p:nvPicPr>
            <p:cNvPr id="3" name="图片 2" descr="手机屏幕截图&#10;&#10;描述已自动生成">
              <a:extLst>
                <a:ext uri="{FF2B5EF4-FFF2-40B4-BE49-F238E27FC236}">
                  <a16:creationId xmlns:a16="http://schemas.microsoft.com/office/drawing/2014/main" id="{00AA316F-72C4-1448-A054-C9EC819C68A3}"/>
                </a:ext>
              </a:extLst>
            </p:cNvPr>
            <p:cNvPicPr>
              <a:picLocks noChangeAspect="1"/>
            </p:cNvPicPr>
            <p:nvPr/>
          </p:nvPicPr>
          <p:blipFill>
            <a:blip r:embed="rId2"/>
            <a:stretch>
              <a:fillRect/>
            </a:stretch>
          </p:blipFill>
          <p:spPr>
            <a:xfrm>
              <a:off x="3213643" y="1241533"/>
              <a:ext cx="8517362" cy="5144980"/>
            </a:xfrm>
            <a:prstGeom prst="rect">
              <a:avLst/>
            </a:prstGeom>
          </p:spPr>
        </p:pic>
        <p:sp>
          <p:nvSpPr>
            <p:cNvPr id="9" name="文本框 8">
              <a:extLst>
                <a:ext uri="{FF2B5EF4-FFF2-40B4-BE49-F238E27FC236}">
                  <a16:creationId xmlns:a16="http://schemas.microsoft.com/office/drawing/2014/main" id="{AB7B0AAC-636F-2547-9D22-386B53215197}"/>
                </a:ext>
              </a:extLst>
            </p:cNvPr>
            <p:cNvSpPr txBox="1"/>
            <p:nvPr/>
          </p:nvSpPr>
          <p:spPr>
            <a:xfrm>
              <a:off x="4071938" y="2757488"/>
              <a:ext cx="428626" cy="378252"/>
            </a:xfrm>
            <a:prstGeom prst="rect">
              <a:avLst/>
            </a:prstGeom>
            <a:solidFill>
              <a:schemeClr val="bg1"/>
            </a:solidFill>
          </p:spPr>
          <p:txBody>
            <a:bodyPr wrap="square" rtlCol="0">
              <a:spAutoFit/>
            </a:bodyPr>
            <a:lstStyle/>
            <a:p>
              <a:endParaRPr kumimoji="1" lang="zh-CN" altLang="en-US" sz="1350" dirty="0"/>
            </a:p>
          </p:txBody>
        </p:sp>
        <p:pic>
          <p:nvPicPr>
            <p:cNvPr id="5" name="图片 4" descr="手机屏幕截图&#10;&#10;描述已自动生成">
              <a:extLst>
                <a:ext uri="{FF2B5EF4-FFF2-40B4-BE49-F238E27FC236}">
                  <a16:creationId xmlns:a16="http://schemas.microsoft.com/office/drawing/2014/main" id="{130858E9-4811-DE42-A698-4C03768B5C6E}"/>
                </a:ext>
              </a:extLst>
            </p:cNvPr>
            <p:cNvPicPr>
              <a:picLocks noChangeAspect="1"/>
            </p:cNvPicPr>
            <p:nvPr/>
          </p:nvPicPr>
          <p:blipFill rotWithShape="1">
            <a:blip r:embed="rId3"/>
            <a:srcRect r="6901"/>
            <a:stretch/>
          </p:blipFill>
          <p:spPr>
            <a:xfrm>
              <a:off x="873095" y="539086"/>
              <a:ext cx="3950914" cy="2941171"/>
            </a:xfrm>
            <a:prstGeom prst="rect">
              <a:avLst/>
            </a:prstGeom>
          </p:spPr>
        </p:pic>
        <p:sp>
          <p:nvSpPr>
            <p:cNvPr id="6" name="文本框 5">
              <a:extLst>
                <a:ext uri="{FF2B5EF4-FFF2-40B4-BE49-F238E27FC236}">
                  <a16:creationId xmlns:a16="http://schemas.microsoft.com/office/drawing/2014/main" id="{029ECAC6-5AE9-7645-A7BA-2B3A5D7442A5}"/>
                </a:ext>
              </a:extLst>
            </p:cNvPr>
            <p:cNvSpPr txBox="1"/>
            <p:nvPr/>
          </p:nvSpPr>
          <p:spPr>
            <a:xfrm>
              <a:off x="3513890" y="357884"/>
              <a:ext cx="1767001" cy="521245"/>
            </a:xfrm>
            <a:prstGeom prst="rect">
              <a:avLst/>
            </a:prstGeom>
            <a:solidFill>
              <a:schemeClr val="bg1"/>
            </a:solidFill>
          </p:spPr>
          <p:txBody>
            <a:bodyPr wrap="square" rtlCol="0">
              <a:spAutoFit/>
            </a:bodyPr>
            <a:lstStyle/>
            <a:p>
              <a:endParaRPr kumimoji="1" lang="zh-CN" altLang="en-US" sz="1350" dirty="0"/>
            </a:p>
          </p:txBody>
        </p:sp>
        <p:sp>
          <p:nvSpPr>
            <p:cNvPr id="10" name="文本框 9">
              <a:extLst>
                <a:ext uri="{FF2B5EF4-FFF2-40B4-BE49-F238E27FC236}">
                  <a16:creationId xmlns:a16="http://schemas.microsoft.com/office/drawing/2014/main" id="{D6F2AB2C-CAE1-F146-B048-E38BDBFF58A9}"/>
                </a:ext>
              </a:extLst>
            </p:cNvPr>
            <p:cNvSpPr txBox="1"/>
            <p:nvPr/>
          </p:nvSpPr>
          <p:spPr>
            <a:xfrm>
              <a:off x="3085267" y="3661459"/>
              <a:ext cx="428626" cy="378252"/>
            </a:xfrm>
            <a:prstGeom prst="rect">
              <a:avLst/>
            </a:prstGeom>
            <a:solidFill>
              <a:schemeClr val="bg1"/>
            </a:solidFill>
          </p:spPr>
          <p:txBody>
            <a:bodyPr wrap="square" rtlCol="0">
              <a:spAutoFit/>
            </a:bodyPr>
            <a:lstStyle/>
            <a:p>
              <a:endParaRPr kumimoji="1" lang="zh-CN" altLang="en-US" sz="1350" dirty="0"/>
            </a:p>
          </p:txBody>
        </p:sp>
        <p:sp>
          <p:nvSpPr>
            <p:cNvPr id="14" name="文本框 13">
              <a:extLst>
                <a:ext uri="{FF2B5EF4-FFF2-40B4-BE49-F238E27FC236}">
                  <a16:creationId xmlns:a16="http://schemas.microsoft.com/office/drawing/2014/main" id="{9F424813-41FB-9843-80C9-39D4DE0F15FE}"/>
                </a:ext>
              </a:extLst>
            </p:cNvPr>
            <p:cNvSpPr txBox="1"/>
            <p:nvPr/>
          </p:nvSpPr>
          <p:spPr>
            <a:xfrm>
              <a:off x="4288856" y="3026089"/>
              <a:ext cx="798017" cy="611593"/>
            </a:xfrm>
            <a:prstGeom prst="rect">
              <a:avLst/>
            </a:prstGeom>
            <a:solidFill>
              <a:schemeClr val="bg1"/>
            </a:solidFill>
          </p:spPr>
          <p:txBody>
            <a:bodyPr wrap="square" rtlCol="0">
              <a:spAutoFit/>
            </a:bodyPr>
            <a:lstStyle/>
            <a:p>
              <a:endParaRPr kumimoji="1" lang="zh-CN" altLang="en-US" sz="1350" dirty="0"/>
            </a:p>
          </p:txBody>
        </p:sp>
        <p:sp>
          <p:nvSpPr>
            <p:cNvPr id="15" name="文本框 14">
              <a:extLst>
                <a:ext uri="{FF2B5EF4-FFF2-40B4-BE49-F238E27FC236}">
                  <a16:creationId xmlns:a16="http://schemas.microsoft.com/office/drawing/2014/main" id="{D332EC59-3A24-C543-BE03-4E65E5E24277}"/>
                </a:ext>
              </a:extLst>
            </p:cNvPr>
            <p:cNvSpPr txBox="1"/>
            <p:nvPr/>
          </p:nvSpPr>
          <p:spPr>
            <a:xfrm>
              <a:off x="4944093" y="1001780"/>
              <a:ext cx="913764" cy="702449"/>
            </a:xfrm>
            <a:prstGeom prst="rect">
              <a:avLst/>
            </a:prstGeom>
            <a:solidFill>
              <a:schemeClr val="bg1"/>
            </a:solidFill>
          </p:spPr>
          <p:txBody>
            <a:bodyPr wrap="square" rtlCol="0">
              <a:spAutoFit/>
            </a:bodyPr>
            <a:lstStyle/>
            <a:p>
              <a:endParaRPr kumimoji="1" lang="zh-CN" altLang="en-US" sz="1350" dirty="0"/>
            </a:p>
          </p:txBody>
        </p:sp>
        <p:sp>
          <p:nvSpPr>
            <p:cNvPr id="16" name="文本框 15">
              <a:extLst>
                <a:ext uri="{FF2B5EF4-FFF2-40B4-BE49-F238E27FC236}">
                  <a16:creationId xmlns:a16="http://schemas.microsoft.com/office/drawing/2014/main" id="{6AA284DE-ABCB-C348-B165-71A27FDB9E43}"/>
                </a:ext>
              </a:extLst>
            </p:cNvPr>
            <p:cNvSpPr txBox="1"/>
            <p:nvPr/>
          </p:nvSpPr>
          <p:spPr>
            <a:xfrm>
              <a:off x="6941187" y="922564"/>
              <a:ext cx="771311" cy="378252"/>
            </a:xfrm>
            <a:prstGeom prst="rect">
              <a:avLst/>
            </a:prstGeom>
            <a:solidFill>
              <a:schemeClr val="bg1"/>
            </a:solidFill>
          </p:spPr>
          <p:txBody>
            <a:bodyPr wrap="square" rtlCol="0">
              <a:spAutoFit/>
            </a:bodyPr>
            <a:lstStyle/>
            <a:p>
              <a:endParaRPr kumimoji="1" lang="zh-CN" altLang="en-US" sz="1350" dirty="0"/>
            </a:p>
          </p:txBody>
        </p:sp>
        <p:pic>
          <p:nvPicPr>
            <p:cNvPr id="18" name="图片 17" descr="手机屏幕截图&#10;&#10;描述已自动生成">
              <a:extLst>
                <a:ext uri="{FF2B5EF4-FFF2-40B4-BE49-F238E27FC236}">
                  <a16:creationId xmlns:a16="http://schemas.microsoft.com/office/drawing/2014/main" id="{4BCC9A05-0FB9-4649-835C-68AFF415A1E6}"/>
                </a:ext>
              </a:extLst>
            </p:cNvPr>
            <p:cNvPicPr>
              <a:picLocks noChangeAspect="1"/>
            </p:cNvPicPr>
            <p:nvPr/>
          </p:nvPicPr>
          <p:blipFill>
            <a:blip r:embed="rId4"/>
            <a:stretch>
              <a:fillRect/>
            </a:stretch>
          </p:blipFill>
          <p:spPr>
            <a:xfrm>
              <a:off x="5672457" y="336176"/>
              <a:ext cx="2888490" cy="1422845"/>
            </a:xfrm>
            <a:prstGeom prst="rect">
              <a:avLst/>
            </a:prstGeom>
          </p:spPr>
        </p:pic>
        <p:sp>
          <p:nvSpPr>
            <p:cNvPr id="19" name="文本框 18">
              <a:extLst>
                <a:ext uri="{FF2B5EF4-FFF2-40B4-BE49-F238E27FC236}">
                  <a16:creationId xmlns:a16="http://schemas.microsoft.com/office/drawing/2014/main" id="{FB09990E-98B8-7840-8698-D2683635031A}"/>
                </a:ext>
              </a:extLst>
            </p:cNvPr>
            <p:cNvSpPr txBox="1"/>
            <p:nvPr/>
          </p:nvSpPr>
          <p:spPr>
            <a:xfrm>
              <a:off x="5443539" y="739589"/>
              <a:ext cx="649198" cy="561228"/>
            </a:xfrm>
            <a:prstGeom prst="rect">
              <a:avLst/>
            </a:prstGeom>
            <a:solidFill>
              <a:schemeClr val="bg1"/>
            </a:solidFill>
          </p:spPr>
          <p:txBody>
            <a:bodyPr wrap="square" rtlCol="0">
              <a:spAutoFit/>
            </a:bodyPr>
            <a:lstStyle/>
            <a:p>
              <a:endParaRPr kumimoji="1" lang="zh-CN" altLang="en-US" sz="1350" dirty="0"/>
            </a:p>
          </p:txBody>
        </p:sp>
      </p:grpSp>
      <p:sp>
        <p:nvSpPr>
          <p:cNvPr id="13" name="TextBox 7">
            <a:extLst>
              <a:ext uri="{FF2B5EF4-FFF2-40B4-BE49-F238E27FC236}">
                <a16:creationId xmlns:a16="http://schemas.microsoft.com/office/drawing/2014/main" id="{268E10D4-D113-A944-A93A-3215B533EDB1}"/>
              </a:ext>
            </a:extLst>
          </p:cNvPr>
          <p:cNvSpPr>
            <a:spLocks noChangeArrowheads="1"/>
          </p:cNvSpPr>
          <p:nvPr/>
        </p:nvSpPr>
        <p:spPr bwMode="auto">
          <a:xfrm>
            <a:off x="58725" y="45753"/>
            <a:ext cx="28055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zh-CN" altLang="en-US" sz="2400" b="1" dirty="0">
                <a:solidFill>
                  <a:srgbClr val="FF0000"/>
                </a:solidFill>
                <a:latin typeface="楷体" panose="02010609060101010101" pitchFamily="49" charset="-122"/>
                <a:ea typeface="楷体" panose="02010609060101010101" pitchFamily="49" charset="-122"/>
                <a:sym typeface="微软雅黑" panose="020B0503020204020204" pitchFamily="34" charset="-122"/>
              </a:rPr>
              <a:t>三、知识归纳</a:t>
            </a:r>
          </a:p>
        </p:txBody>
      </p:sp>
      <p:pic>
        <p:nvPicPr>
          <p:cNvPr id="17" name="Picture 2">
            <a:extLst>
              <a:ext uri="{FF2B5EF4-FFF2-40B4-BE49-F238E27FC236}">
                <a16:creationId xmlns:a16="http://schemas.microsoft.com/office/drawing/2014/main" id="{208101B5-EA47-764D-94CF-3FE97DF088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49647" y="0"/>
            <a:ext cx="794353"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399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4">
            <a:clrChange>
              <a:clrFrom>
                <a:srgbClr val="FFFFFF">
                  <a:alpha val="100000"/>
                </a:srgbClr>
              </a:clrFrom>
              <a:clrTo>
                <a:srgbClr val="FFFFFF">
                  <a:alpha val="100000"/>
                  <a:alpha val="0"/>
                </a:srgbClr>
              </a:clrTo>
            </a:clrChange>
          </a:blip>
          <a:stretch>
            <a:fillRect/>
          </a:stretch>
        </p:blipFill>
        <p:spPr>
          <a:xfrm>
            <a:off x="3954780" y="793833"/>
            <a:ext cx="1234440" cy="1223010"/>
          </a:xfrm>
          <a:prstGeom prst="rect">
            <a:avLst/>
          </a:prstGeom>
        </p:spPr>
      </p:pic>
      <p:sp>
        <p:nvSpPr>
          <p:cNvPr id="19" name="矩形 18"/>
          <p:cNvSpPr/>
          <p:nvPr/>
        </p:nvSpPr>
        <p:spPr>
          <a:xfrm>
            <a:off x="2376805" y="2360295"/>
            <a:ext cx="4658995" cy="922020"/>
          </a:xfrm>
          <a:prstGeom prst="rect">
            <a:avLst/>
          </a:prstGeom>
        </p:spPr>
        <p:txBody>
          <a:bodyPr wrap="square">
            <a:spAutoFit/>
          </a:bodyPr>
          <a:lstStyle/>
          <a:p>
            <a:pPr algn="r"/>
            <a:r>
              <a:rPr lang="zh-CN" altLang="en-US" sz="5400" b="1" spc="300" dirty="0">
                <a:solidFill>
                  <a:srgbClr val="002060"/>
                </a:solidFill>
                <a:latin typeface="微软雅黑" panose="020B0503020204020204" charset="-122"/>
                <a:ea typeface="微软雅黑" panose="020B0503020204020204" charset="-122"/>
              </a:rPr>
              <a:t>谢谢您的观看</a:t>
            </a:r>
          </a:p>
        </p:txBody>
      </p:sp>
      <p:sp>
        <p:nvSpPr>
          <p:cNvPr id="7" name="矩形 6"/>
          <p:cNvSpPr/>
          <p:nvPr/>
        </p:nvSpPr>
        <p:spPr>
          <a:xfrm>
            <a:off x="2632710" y="3507740"/>
            <a:ext cx="4205412" cy="442878"/>
          </a:xfrm>
          <a:prstGeom prst="rect">
            <a:avLst/>
          </a:prstGeom>
        </p:spPr>
        <p:txBody>
          <a:bodyPr wrap="square">
            <a:spAutoFit/>
          </a:bodyPr>
          <a:lstStyle/>
          <a:p>
            <a:pPr algn="l">
              <a:lnSpc>
                <a:spcPct val="150000"/>
              </a:lnSpc>
            </a:pPr>
            <a:r>
              <a:rPr lang="zh-CN" altLang="en-US" spc="226" dirty="0">
                <a:solidFill>
                  <a:srgbClr val="002060"/>
                </a:solidFill>
                <a:latin typeface="楷体" panose="02010609060101010101" charset="-122"/>
                <a:ea typeface="楷体" panose="02010609060101010101" charset="-122"/>
              </a:rPr>
              <a:t>北京市朝阳区教育研究中心  制作</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a:extLst>
              <a:ext uri="{FF2B5EF4-FFF2-40B4-BE49-F238E27FC236}">
                <a16:creationId xmlns:a16="http://schemas.microsoft.com/office/drawing/2014/main" id="{34B837B1-CDF9-454C-A302-48D254AF0F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 y="17463"/>
            <a:ext cx="809625" cy="80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TextBox 12">
            <a:extLst>
              <a:ext uri="{FF2B5EF4-FFF2-40B4-BE49-F238E27FC236}">
                <a16:creationId xmlns:a16="http://schemas.microsoft.com/office/drawing/2014/main" id="{3228B1EE-8F16-EE4C-80FB-92FB5219E6C6}"/>
              </a:ext>
            </a:extLst>
          </p:cNvPr>
          <p:cNvSpPr txBox="1">
            <a:spLocks noChangeArrowheads="1"/>
          </p:cNvSpPr>
          <p:nvPr/>
        </p:nvSpPr>
        <p:spPr bwMode="auto">
          <a:xfrm>
            <a:off x="1441450" y="68263"/>
            <a:ext cx="68056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zh-CN" altLang="en-US" sz="2800" b="1">
                <a:latin typeface="楷体" panose="02010609060101010101" pitchFamily="49" charset="-122"/>
                <a:ea typeface="楷体" panose="02010609060101010101" pitchFamily="49" charset="-122"/>
              </a:rPr>
              <a:t>人教版高中生物必修</a:t>
            </a:r>
            <a:r>
              <a:rPr lang="en-US" altLang="zh-CN" sz="2800" b="1">
                <a:latin typeface="楷体" panose="02010609060101010101" pitchFamily="49" charset="-122"/>
                <a:ea typeface="楷体" panose="02010609060101010101" pitchFamily="49" charset="-122"/>
              </a:rPr>
              <a:t>1</a:t>
            </a:r>
            <a:r>
              <a:rPr lang="zh-CN" altLang="en-US" sz="2800" b="1">
                <a:latin typeface="楷体" panose="02010609060101010101" pitchFamily="49" charset="-122"/>
                <a:ea typeface="楷体" panose="02010609060101010101" pitchFamily="49" charset="-122"/>
              </a:rPr>
              <a:t>第</a:t>
            </a:r>
            <a:r>
              <a:rPr lang="en-US" altLang="zh-CN" sz="2800" b="1">
                <a:latin typeface="楷体" panose="02010609060101010101" pitchFamily="49" charset="-122"/>
                <a:ea typeface="楷体" panose="02010609060101010101" pitchFamily="49" charset="-122"/>
              </a:rPr>
              <a:t>3</a:t>
            </a:r>
            <a:r>
              <a:rPr lang="zh-CN" altLang="en-US" sz="2800" b="1">
                <a:latin typeface="楷体" panose="02010609060101010101" pitchFamily="49" charset="-122"/>
                <a:ea typeface="楷体" panose="02010609060101010101" pitchFamily="49" charset="-122"/>
              </a:rPr>
              <a:t>章</a:t>
            </a:r>
            <a:endParaRPr lang="zh-CN" altLang="zh-CN" sz="2800" b="1">
              <a:latin typeface="楷体" panose="02010609060101010101" pitchFamily="49" charset="-122"/>
              <a:ea typeface="楷体" panose="02010609060101010101" pitchFamily="49" charset="-122"/>
            </a:endParaRPr>
          </a:p>
        </p:txBody>
      </p:sp>
      <p:sp>
        <p:nvSpPr>
          <p:cNvPr id="19459" name="TextBox 12">
            <a:extLst>
              <a:ext uri="{FF2B5EF4-FFF2-40B4-BE49-F238E27FC236}">
                <a16:creationId xmlns:a16="http://schemas.microsoft.com/office/drawing/2014/main" id="{0ADEC2D2-AB6B-E743-A4B4-E738B34406B1}"/>
              </a:ext>
            </a:extLst>
          </p:cNvPr>
          <p:cNvSpPr txBox="1">
            <a:spLocks noChangeArrowheads="1"/>
          </p:cNvSpPr>
          <p:nvPr/>
        </p:nvSpPr>
        <p:spPr bwMode="auto">
          <a:xfrm>
            <a:off x="134938" y="1938338"/>
            <a:ext cx="8905875"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a:lnSpc>
                <a:spcPct val="150000"/>
              </a:lnSpc>
              <a:spcBef>
                <a:spcPct val="0"/>
              </a:spcBef>
              <a:buFontTx/>
              <a:buNone/>
            </a:pPr>
            <a:r>
              <a:rPr lang="en-US" altLang="zh-CN" b="1" dirty="0">
                <a:solidFill>
                  <a:srgbClr val="0033CC"/>
                </a:solidFill>
                <a:latin typeface="楷体" panose="02010609060101010101" pitchFamily="49" charset="-122"/>
                <a:ea typeface="楷体" panose="02010609060101010101" pitchFamily="49" charset="-122"/>
              </a:rPr>
              <a:t> </a:t>
            </a:r>
            <a:r>
              <a:rPr lang="zh-CN" altLang="en-US" b="1" dirty="0">
                <a:solidFill>
                  <a:srgbClr val="0033CC"/>
                </a:solidFill>
                <a:latin typeface="楷体" panose="02010609060101010101" pitchFamily="49" charset="-122"/>
                <a:ea typeface="楷体" panose="02010609060101010101" pitchFamily="49" charset="-122"/>
              </a:rPr>
              <a:t>第</a:t>
            </a:r>
            <a:r>
              <a:rPr lang="en-US" altLang="zh-CN" b="1" dirty="0">
                <a:solidFill>
                  <a:srgbClr val="0033CC"/>
                </a:solidFill>
                <a:latin typeface="楷体" panose="02010609060101010101" pitchFamily="49" charset="-122"/>
                <a:ea typeface="楷体" panose="02010609060101010101" pitchFamily="49" charset="-122"/>
              </a:rPr>
              <a:t>2</a:t>
            </a:r>
            <a:r>
              <a:rPr lang="zh-CN" altLang="en-US" b="1" dirty="0">
                <a:solidFill>
                  <a:srgbClr val="0033CC"/>
                </a:solidFill>
                <a:latin typeface="楷体" panose="02010609060101010101" pitchFamily="49" charset="-122"/>
                <a:ea typeface="楷体" panose="02010609060101010101" pitchFamily="49" charset="-122"/>
              </a:rPr>
              <a:t>节 细胞器之间的分工合作</a:t>
            </a:r>
            <a:endParaRPr lang="zh-CN" altLang="zh-CN" b="1" dirty="0">
              <a:solidFill>
                <a:srgbClr val="0033CC"/>
              </a:solidFill>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801519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a:extLst>
              <a:ext uri="{FF2B5EF4-FFF2-40B4-BE49-F238E27FC236}">
                <a16:creationId xmlns:a16="http://schemas.microsoft.com/office/drawing/2014/main" id="{8077D7CF-3808-4F4A-AB79-5F2FF21467CF}"/>
              </a:ext>
            </a:extLst>
          </p:cNvPr>
          <p:cNvSpPr>
            <a:spLocks noGrp="1"/>
          </p:cNvSpPr>
          <p:nvPr>
            <p:ph type="title"/>
          </p:nvPr>
        </p:nvSpPr>
        <p:spPr>
          <a:xfrm>
            <a:off x="267859" y="131760"/>
            <a:ext cx="6929354" cy="293688"/>
          </a:xfrm>
        </p:spPr>
        <p:txBody>
          <a:bodyPr>
            <a:noAutofit/>
          </a:bodyPr>
          <a:lstStyle/>
          <a:p>
            <a:pPr algn="l"/>
            <a:r>
              <a:rPr lang="zh-CN" altLang="en-US" sz="2400" b="1" dirty="0">
                <a:solidFill>
                  <a:srgbClr val="FF0000"/>
                </a:solidFill>
                <a:latin typeface="KaiTi" panose="02010609060101010101" pitchFamily="49" charset="-122"/>
                <a:ea typeface="KaiTi" panose="02010609060101010101" pitchFamily="49" charset="-122"/>
              </a:rPr>
              <a:t>一、重点分析</a:t>
            </a:r>
            <a:r>
              <a:rPr lang="zh-CN" altLang="en-US" sz="2400" dirty="0">
                <a:solidFill>
                  <a:srgbClr val="FF0000"/>
                </a:solidFill>
                <a:latin typeface="KaiTi" panose="02010609060101010101" pitchFamily="49" charset="-122"/>
                <a:ea typeface="KaiTi" panose="02010609060101010101" pitchFamily="49" charset="-122"/>
              </a:rPr>
              <a:t>：</a:t>
            </a:r>
            <a:r>
              <a:rPr lang="zh-CN" altLang="en-US" sz="2400" b="1" dirty="0">
                <a:solidFill>
                  <a:srgbClr val="FF0000"/>
                </a:solidFill>
                <a:latin typeface="KaiTi" panose="02010609060101010101" pitchFamily="49" charset="-122"/>
                <a:ea typeface="KaiTi" panose="02010609060101010101" pitchFamily="49" charset="-122"/>
              </a:rPr>
              <a:t>从不同角度对细胞器分类比较</a:t>
            </a:r>
          </a:p>
        </p:txBody>
      </p:sp>
      <p:graphicFrame>
        <p:nvGraphicFramePr>
          <p:cNvPr id="97283" name="Group 3">
            <a:extLst>
              <a:ext uri="{FF2B5EF4-FFF2-40B4-BE49-F238E27FC236}">
                <a16:creationId xmlns:a16="http://schemas.microsoft.com/office/drawing/2014/main" id="{6AF2084D-F14B-B044-BC23-5412A6A79FCD}"/>
              </a:ext>
            </a:extLst>
          </p:cNvPr>
          <p:cNvGraphicFramePr>
            <a:graphicFrameLocks noGrp="1"/>
          </p:cNvGraphicFramePr>
          <p:nvPr>
            <p:ph type="tbl" idx="1"/>
            <p:extLst>
              <p:ext uri="{D42A27DB-BD31-4B8C-83A1-F6EECF244321}">
                <p14:modId xmlns:p14="http://schemas.microsoft.com/office/powerpoint/2010/main" val="416386391"/>
              </p:ext>
            </p:extLst>
          </p:nvPr>
        </p:nvGraphicFramePr>
        <p:xfrm>
          <a:off x="638995" y="555585"/>
          <a:ext cx="7485063" cy="4456155"/>
        </p:xfrm>
        <a:graphic>
          <a:graphicData uri="http://schemas.openxmlformats.org/drawingml/2006/table">
            <a:tbl>
              <a:tblPr/>
              <a:tblGrid>
                <a:gridCol w="1238983">
                  <a:extLst>
                    <a:ext uri="{9D8B030D-6E8A-4147-A177-3AD203B41FA5}">
                      <a16:colId xmlns:a16="http://schemas.microsoft.com/office/drawing/2014/main" val="20000"/>
                    </a:ext>
                  </a:extLst>
                </a:gridCol>
                <a:gridCol w="3304878">
                  <a:extLst>
                    <a:ext uri="{9D8B030D-6E8A-4147-A177-3AD203B41FA5}">
                      <a16:colId xmlns:a16="http://schemas.microsoft.com/office/drawing/2014/main" val="20001"/>
                    </a:ext>
                  </a:extLst>
                </a:gridCol>
                <a:gridCol w="2941202">
                  <a:extLst>
                    <a:ext uri="{9D8B030D-6E8A-4147-A177-3AD203B41FA5}">
                      <a16:colId xmlns:a16="http://schemas.microsoft.com/office/drawing/2014/main" val="20002"/>
                    </a:ext>
                  </a:extLst>
                </a:gridCol>
              </a:tblGrid>
              <a:tr h="379786">
                <a:tc rowSpan="4">
                  <a:txBody>
                    <a:bodyPr/>
                    <a:lstStyle>
                      <a:lvl1pPr eaLnBrk="0" hangingPunct="0">
                        <a:spcBef>
                          <a:spcPct val="20000"/>
                        </a:spcBef>
                        <a:defRPr sz="2800">
                          <a:solidFill>
                            <a:schemeClr val="tx1"/>
                          </a:solidFill>
                          <a:latin typeface="Arial" panose="020B060402020209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9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9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9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9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zh-CN" sz="1500" b="1" i="0" u="none" strike="noStrike" cap="none" normalizeH="0" baseline="0" dirty="0">
                          <a:ln>
                            <a:noFill/>
                          </a:ln>
                          <a:solidFill>
                            <a:schemeClr val="tx1"/>
                          </a:solidFill>
                          <a:effectLst/>
                          <a:latin typeface="Times New Roman" panose="02020503050405090304" pitchFamily="18" charset="0"/>
                          <a:ea typeface="仿宋" panose="02010609060101010101" pitchFamily="49" charset="-122"/>
                          <a:sym typeface="Times New Roman" panose="02020503050405090304" pitchFamily="18" charset="0"/>
                        </a:rPr>
                        <a:t>分布</a:t>
                      </a:r>
                    </a:p>
                  </a:txBody>
                  <a:tcPr marL="67630" marR="67630" marT="35243" marB="3524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1">
                        <a:alpha val="50195"/>
                      </a:schemeClr>
                    </a:solidFill>
                  </a:tcPr>
                </a:tc>
                <a:tc>
                  <a:txBody>
                    <a:bodyPr/>
                    <a:lstStyle>
                      <a:lvl1pPr eaLnBrk="0" hangingPunct="0">
                        <a:spcBef>
                          <a:spcPct val="20000"/>
                        </a:spcBef>
                        <a:defRPr sz="2800">
                          <a:solidFill>
                            <a:schemeClr val="tx1"/>
                          </a:solidFill>
                          <a:latin typeface="Arial" panose="020B060402020209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9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9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9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9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zh-CN" sz="1200" b="1" i="0" u="none" strike="noStrike" cap="none" normalizeH="0" baseline="0">
                          <a:ln>
                            <a:noFill/>
                          </a:ln>
                          <a:solidFill>
                            <a:schemeClr val="tx1"/>
                          </a:solidFill>
                          <a:effectLst/>
                          <a:latin typeface="Calibri" pitchFamily="34" charset="0"/>
                          <a:ea typeface="仿宋" panose="02010609060101010101" pitchFamily="49" charset="-122"/>
                        </a:rPr>
                        <a:t>植物特有的细胞器：</a:t>
                      </a:r>
                    </a:p>
                  </a:txBody>
                  <a:tcPr marL="67630" marR="67630" marT="35243" marB="3524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1">
                        <a:alpha val="50195"/>
                      </a:schemeClr>
                    </a:solidFill>
                  </a:tcPr>
                </a:tc>
                <a:tc>
                  <a:txBody>
                    <a:bodyPr/>
                    <a:lstStyle>
                      <a:lvl1pPr eaLnBrk="0" hangingPunct="0">
                        <a:spcBef>
                          <a:spcPct val="20000"/>
                        </a:spcBef>
                        <a:defRPr sz="2800">
                          <a:solidFill>
                            <a:schemeClr val="tx1"/>
                          </a:solidFill>
                          <a:latin typeface="Arial" panose="020B060402020209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9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9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9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9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zh-CN" sz="1200" b="1" i="0" u="none" strike="noStrike" cap="none" normalizeH="0" baseline="0" dirty="0">
                          <a:ln>
                            <a:noFill/>
                          </a:ln>
                          <a:solidFill>
                            <a:schemeClr val="tx1"/>
                          </a:solidFill>
                          <a:effectLst/>
                          <a:latin typeface="Calibri" pitchFamily="34" charset="0"/>
                          <a:ea typeface="仿宋" panose="02010609060101010101" pitchFamily="49" charset="-122"/>
                        </a:rPr>
                        <a:t>叶绿体、液泡</a:t>
                      </a:r>
                    </a:p>
                  </a:txBody>
                  <a:tcPr marL="67630" marR="67630" marT="35243" marB="3524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chemeClr val="accent1">
                        <a:alpha val="50195"/>
                      </a:schemeClr>
                    </a:solidFill>
                  </a:tcPr>
                </a:tc>
                <a:extLst>
                  <a:ext uri="{0D108BD9-81ED-4DB2-BD59-A6C34878D82A}">
                    <a16:rowId xmlns:a16="http://schemas.microsoft.com/office/drawing/2014/main" val="10000"/>
                  </a:ext>
                </a:extLst>
              </a:tr>
              <a:tr h="380937">
                <a:tc vMerge="1">
                  <a:txBody>
                    <a:bodyPr/>
                    <a:lstStyle/>
                    <a:p>
                      <a:endParaRPr lang="zh-CN"/>
                    </a:p>
                  </a:txBody>
                  <a:tcPr/>
                </a:tc>
                <a:tc>
                  <a:txBody>
                    <a:bodyPr/>
                    <a:lstStyle>
                      <a:lvl1pPr eaLnBrk="0" hangingPunct="0">
                        <a:spcBef>
                          <a:spcPct val="20000"/>
                        </a:spcBef>
                        <a:defRPr sz="2800">
                          <a:solidFill>
                            <a:schemeClr val="tx1"/>
                          </a:solidFill>
                          <a:latin typeface="Arial" panose="020B060402020209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9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9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9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9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zh-CN" sz="1200" b="1" i="0" u="none" strike="noStrike" cap="none" normalizeH="0" baseline="0" dirty="0">
                          <a:ln>
                            <a:noFill/>
                          </a:ln>
                          <a:solidFill>
                            <a:schemeClr val="tx1"/>
                          </a:solidFill>
                          <a:effectLst/>
                          <a:latin typeface="Calibri" pitchFamily="34" charset="0"/>
                          <a:ea typeface="仿宋" panose="02010609060101010101" pitchFamily="49" charset="-122"/>
                        </a:rPr>
                        <a:t>动物和低等植物特有的细胞器：</a:t>
                      </a:r>
                    </a:p>
                  </a:txBody>
                  <a:tcPr marL="67630" marR="67630" marT="35243" marB="35243" anchor="ctr" horzOverflow="overflow">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alpha val="50195"/>
                      </a:schemeClr>
                    </a:solidFill>
                  </a:tcPr>
                </a:tc>
                <a:tc>
                  <a:txBody>
                    <a:bodyPr/>
                    <a:lstStyle>
                      <a:lvl1pPr eaLnBrk="0" hangingPunct="0">
                        <a:spcBef>
                          <a:spcPct val="20000"/>
                        </a:spcBef>
                        <a:defRPr sz="2800">
                          <a:solidFill>
                            <a:schemeClr val="tx1"/>
                          </a:solidFill>
                          <a:latin typeface="Arial" panose="020B060402020209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9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9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9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9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zh-CN" sz="1200" b="1" i="0" u="none" strike="noStrike" cap="none" normalizeH="0" baseline="0">
                          <a:ln>
                            <a:noFill/>
                          </a:ln>
                          <a:solidFill>
                            <a:schemeClr val="tx1"/>
                          </a:solidFill>
                          <a:effectLst/>
                          <a:latin typeface="Calibri" pitchFamily="34" charset="0"/>
                          <a:ea typeface="仿宋" panose="02010609060101010101" pitchFamily="49" charset="-122"/>
                        </a:rPr>
                        <a:t>中心体</a:t>
                      </a:r>
                    </a:p>
                  </a:txBody>
                  <a:tcPr marL="67630" marR="67630" marT="35243" marB="3524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alpha val="50195"/>
                      </a:schemeClr>
                    </a:solidFill>
                  </a:tcPr>
                </a:tc>
                <a:extLst>
                  <a:ext uri="{0D108BD9-81ED-4DB2-BD59-A6C34878D82A}">
                    <a16:rowId xmlns:a16="http://schemas.microsoft.com/office/drawing/2014/main" val="10001"/>
                  </a:ext>
                </a:extLst>
              </a:tr>
              <a:tr h="837830">
                <a:tc vMerge="1">
                  <a:txBody>
                    <a:bodyPr/>
                    <a:lstStyle/>
                    <a:p>
                      <a:endParaRPr lang="zh-CN"/>
                    </a:p>
                  </a:txBody>
                  <a:tcPr/>
                </a:tc>
                <a:tc>
                  <a:txBody>
                    <a:bodyPr/>
                    <a:lstStyle>
                      <a:lvl1pPr eaLnBrk="0" hangingPunct="0">
                        <a:spcBef>
                          <a:spcPct val="20000"/>
                        </a:spcBef>
                        <a:defRPr sz="2800">
                          <a:solidFill>
                            <a:schemeClr val="tx1"/>
                          </a:solidFill>
                          <a:latin typeface="Arial" panose="020B060402020209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9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9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9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9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zh-CN" sz="1200" b="1" i="0" u="none" strike="noStrike" cap="none" normalizeH="0" baseline="0" dirty="0">
                          <a:ln>
                            <a:noFill/>
                          </a:ln>
                          <a:solidFill>
                            <a:schemeClr val="tx1"/>
                          </a:solidFill>
                          <a:effectLst/>
                          <a:latin typeface="Calibri" pitchFamily="34" charset="0"/>
                          <a:ea typeface="仿宋" panose="02010609060101010101" pitchFamily="49" charset="-122"/>
                        </a:rPr>
                        <a:t>动植物细胞均有但</a:t>
                      </a:r>
                    </a:p>
                    <a:p>
                      <a:pPr marL="0" marR="0" lvl="0" indent="0" algn="ctr" defTabSz="914400" rtl="0" eaLnBrk="1" fontAlgn="base" latinLnBrk="0" hangingPunct="1">
                        <a:lnSpc>
                          <a:spcPct val="100000"/>
                        </a:lnSpc>
                        <a:spcBef>
                          <a:spcPct val="20000"/>
                        </a:spcBef>
                        <a:spcAft>
                          <a:spcPct val="0"/>
                        </a:spcAft>
                        <a:buClrTx/>
                        <a:buSzTx/>
                        <a:buFontTx/>
                        <a:buNone/>
                      </a:pPr>
                      <a:r>
                        <a:rPr kumimoji="0" lang="zh-CN" altLang="zh-CN" sz="1200" b="1" i="0" u="none" strike="noStrike" cap="none" normalizeH="0" baseline="0" dirty="0">
                          <a:ln>
                            <a:noFill/>
                          </a:ln>
                          <a:solidFill>
                            <a:schemeClr val="tx1"/>
                          </a:solidFill>
                          <a:effectLst/>
                          <a:latin typeface="Calibri" pitchFamily="34" charset="0"/>
                          <a:ea typeface="仿宋" panose="02010609060101010101" pitchFamily="49" charset="-122"/>
                        </a:rPr>
                        <a:t>作用不同的细胞器：</a:t>
                      </a:r>
                    </a:p>
                  </a:txBody>
                  <a:tcPr marL="67630" marR="67630" marT="35243" marB="35243" anchor="ctr" horzOverflow="overflow">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alpha val="50195"/>
                      </a:schemeClr>
                    </a:solidFill>
                  </a:tcPr>
                </a:tc>
                <a:tc>
                  <a:txBody>
                    <a:bodyPr/>
                    <a:lstStyle>
                      <a:lvl1pPr eaLnBrk="0" hangingPunct="0">
                        <a:spcBef>
                          <a:spcPct val="20000"/>
                        </a:spcBef>
                        <a:defRPr sz="2800">
                          <a:solidFill>
                            <a:schemeClr val="tx1"/>
                          </a:solidFill>
                          <a:latin typeface="Arial" panose="020B060402020209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9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9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9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9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zh-CN" sz="1200" b="1" i="0" u="none" strike="noStrike" cap="none" normalizeH="0" baseline="0">
                          <a:ln>
                            <a:noFill/>
                          </a:ln>
                          <a:solidFill>
                            <a:schemeClr val="tx1"/>
                          </a:solidFill>
                          <a:effectLst/>
                          <a:latin typeface="Calibri" pitchFamily="34" charset="0"/>
                          <a:ea typeface="仿宋" panose="02010609060101010101" pitchFamily="49" charset="-122"/>
                        </a:rPr>
                        <a:t>高尔基体：</a:t>
                      </a:r>
                    </a:p>
                    <a:p>
                      <a:pPr marL="0" marR="0" lvl="0" indent="0" algn="l" defTabSz="914400" rtl="0" eaLnBrk="1" fontAlgn="base" latinLnBrk="0" hangingPunct="1">
                        <a:lnSpc>
                          <a:spcPct val="100000"/>
                        </a:lnSpc>
                        <a:spcBef>
                          <a:spcPct val="20000"/>
                        </a:spcBef>
                        <a:spcAft>
                          <a:spcPct val="0"/>
                        </a:spcAft>
                        <a:buClrTx/>
                        <a:buSzTx/>
                        <a:buFontTx/>
                        <a:buNone/>
                      </a:pPr>
                      <a:r>
                        <a:rPr kumimoji="0" lang="zh-CN" altLang="zh-CN" sz="1200" b="1" i="0" u="none" strike="noStrike" cap="none" normalizeH="0" baseline="0">
                          <a:ln>
                            <a:noFill/>
                          </a:ln>
                          <a:solidFill>
                            <a:schemeClr val="tx1"/>
                          </a:solidFill>
                          <a:effectLst/>
                          <a:latin typeface="Calibri" pitchFamily="34" charset="0"/>
                          <a:ea typeface="仿宋" panose="02010609060101010101" pitchFamily="49" charset="-122"/>
                        </a:rPr>
                        <a:t>植物细胞中与细胞壁形成有关；</a:t>
                      </a:r>
                    </a:p>
                    <a:p>
                      <a:pPr marL="0" marR="0" lvl="0" indent="0" algn="l" defTabSz="914400" rtl="0" eaLnBrk="1" fontAlgn="base" latinLnBrk="0" hangingPunct="1">
                        <a:lnSpc>
                          <a:spcPct val="100000"/>
                        </a:lnSpc>
                        <a:spcBef>
                          <a:spcPct val="20000"/>
                        </a:spcBef>
                        <a:spcAft>
                          <a:spcPct val="0"/>
                        </a:spcAft>
                        <a:buClrTx/>
                        <a:buSzTx/>
                        <a:buFontTx/>
                        <a:buNone/>
                      </a:pPr>
                      <a:r>
                        <a:rPr kumimoji="0" lang="zh-CN" altLang="zh-CN" sz="1200" b="1" i="0" u="none" strike="noStrike" cap="none" normalizeH="0" baseline="0">
                          <a:ln>
                            <a:noFill/>
                          </a:ln>
                          <a:solidFill>
                            <a:schemeClr val="tx1"/>
                          </a:solidFill>
                          <a:effectLst/>
                          <a:latin typeface="Calibri" pitchFamily="34" charset="0"/>
                          <a:ea typeface="仿宋" panose="02010609060101010101" pitchFamily="49" charset="-122"/>
                        </a:rPr>
                        <a:t>动物细胞中与细胞分泌物形成有关</a:t>
                      </a:r>
                    </a:p>
                  </a:txBody>
                  <a:tcPr marL="67630" marR="67630" marT="35243" marB="3524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alpha val="50195"/>
                      </a:schemeClr>
                    </a:solidFill>
                  </a:tcPr>
                </a:tc>
                <a:extLst>
                  <a:ext uri="{0D108BD9-81ED-4DB2-BD59-A6C34878D82A}">
                    <a16:rowId xmlns:a16="http://schemas.microsoft.com/office/drawing/2014/main" val="10002"/>
                  </a:ext>
                </a:extLst>
              </a:tr>
              <a:tr h="262398">
                <a:tc vMerge="1">
                  <a:txBody>
                    <a:bodyPr/>
                    <a:lstStyle/>
                    <a:p>
                      <a:endParaRPr lang="zh-CN"/>
                    </a:p>
                  </a:txBody>
                  <a:tcPr/>
                </a:tc>
                <a:tc>
                  <a:txBody>
                    <a:bodyPr/>
                    <a:lstStyle>
                      <a:lvl1pPr eaLnBrk="0" hangingPunct="0">
                        <a:spcBef>
                          <a:spcPct val="20000"/>
                        </a:spcBef>
                        <a:defRPr sz="2800">
                          <a:solidFill>
                            <a:schemeClr val="tx1"/>
                          </a:solidFill>
                          <a:latin typeface="Arial" panose="020B060402020209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9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9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9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9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zh-CN" sz="1200" b="1" i="0" u="none" strike="noStrike" cap="none" normalizeH="0" baseline="0">
                          <a:ln>
                            <a:noFill/>
                          </a:ln>
                          <a:solidFill>
                            <a:schemeClr val="tx1"/>
                          </a:solidFill>
                          <a:effectLst/>
                          <a:latin typeface="Calibri" pitchFamily="34" charset="0"/>
                          <a:ea typeface="仿宋" panose="02010609060101010101" pitchFamily="49" charset="-122"/>
                        </a:rPr>
                        <a:t>原核生物与真核生物共有的细胞器</a:t>
                      </a:r>
                    </a:p>
                  </a:txBody>
                  <a:tcPr marL="67630" marR="67630" marT="35243" marB="35243" anchor="ctr" horzOverflow="overflow">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alpha val="50195"/>
                      </a:schemeClr>
                    </a:solidFill>
                  </a:tcPr>
                </a:tc>
                <a:tc>
                  <a:txBody>
                    <a:bodyPr/>
                    <a:lstStyle>
                      <a:lvl1pPr eaLnBrk="0" hangingPunct="0">
                        <a:spcBef>
                          <a:spcPct val="20000"/>
                        </a:spcBef>
                        <a:defRPr sz="2800">
                          <a:solidFill>
                            <a:schemeClr val="tx1"/>
                          </a:solidFill>
                          <a:latin typeface="Arial" panose="020B060402020209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9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9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9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9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zh-CN" sz="1200" b="1" i="0" u="none" strike="noStrike" cap="none" normalizeH="0" baseline="0">
                          <a:ln>
                            <a:noFill/>
                          </a:ln>
                          <a:solidFill>
                            <a:schemeClr val="tx1"/>
                          </a:solidFill>
                          <a:effectLst/>
                          <a:latin typeface="Calibri" pitchFamily="34" charset="0"/>
                          <a:ea typeface="仿宋" panose="02010609060101010101" pitchFamily="49" charset="-122"/>
                        </a:rPr>
                        <a:t>核糖体</a:t>
                      </a:r>
                    </a:p>
                  </a:txBody>
                  <a:tcPr marL="67630" marR="67630" marT="35243" marB="3524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alpha val="50195"/>
                      </a:schemeClr>
                    </a:solidFill>
                  </a:tcPr>
                </a:tc>
                <a:extLst>
                  <a:ext uri="{0D108BD9-81ED-4DB2-BD59-A6C34878D82A}">
                    <a16:rowId xmlns:a16="http://schemas.microsoft.com/office/drawing/2014/main" val="10003"/>
                  </a:ext>
                </a:extLst>
              </a:tr>
              <a:tr h="513286">
                <a:tc rowSpan="3">
                  <a:txBody>
                    <a:bodyPr/>
                    <a:lstStyle>
                      <a:lvl1pPr eaLnBrk="0" hangingPunct="0">
                        <a:spcBef>
                          <a:spcPct val="20000"/>
                        </a:spcBef>
                        <a:defRPr sz="2800">
                          <a:solidFill>
                            <a:schemeClr val="tx1"/>
                          </a:solidFill>
                          <a:latin typeface="Arial" panose="020B060402020209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9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9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9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9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zh-CN" sz="1500" b="1" i="0" u="none" strike="noStrike" cap="none" normalizeH="0" baseline="0">
                          <a:ln>
                            <a:noFill/>
                          </a:ln>
                          <a:solidFill>
                            <a:schemeClr val="tx1"/>
                          </a:solidFill>
                          <a:effectLst/>
                          <a:latin typeface="Times New Roman" panose="02020503050405090304" pitchFamily="18" charset="0"/>
                          <a:ea typeface="仿宋" panose="02010609060101010101" pitchFamily="49" charset="-122"/>
                          <a:sym typeface="Times New Roman" panose="02020503050405090304" pitchFamily="18" charset="0"/>
                        </a:rPr>
                        <a:t>膜结构</a:t>
                      </a:r>
                    </a:p>
                  </a:txBody>
                  <a:tcPr marL="67630" marR="67630" marT="35243" marB="3524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alpha val="50195"/>
                      </a:schemeClr>
                    </a:solidFill>
                  </a:tcPr>
                </a:tc>
                <a:tc>
                  <a:txBody>
                    <a:bodyPr/>
                    <a:lstStyle>
                      <a:lvl1pPr eaLnBrk="0" hangingPunct="0">
                        <a:spcBef>
                          <a:spcPct val="20000"/>
                        </a:spcBef>
                        <a:defRPr sz="2800">
                          <a:solidFill>
                            <a:schemeClr val="tx1"/>
                          </a:solidFill>
                          <a:latin typeface="Arial" panose="020B060402020209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9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9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9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9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zh-CN" sz="1200" b="1" i="0" u="none" strike="noStrike" cap="none" normalizeH="0" baseline="0" dirty="0">
                          <a:ln>
                            <a:noFill/>
                          </a:ln>
                          <a:solidFill>
                            <a:schemeClr val="tx1"/>
                          </a:solidFill>
                          <a:effectLst/>
                          <a:latin typeface="Calibri" pitchFamily="34" charset="0"/>
                          <a:ea typeface="仿宋" panose="02010609060101010101" pitchFamily="49" charset="-122"/>
                        </a:rPr>
                        <a:t>具单层膜结构的细胞器：</a:t>
                      </a:r>
                    </a:p>
                  </a:txBody>
                  <a:tcPr marL="67630" marR="67630" marT="35243" marB="3524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alpha val="50195"/>
                      </a:schemeClr>
                    </a:solidFill>
                  </a:tcPr>
                </a:tc>
                <a:tc>
                  <a:txBody>
                    <a:bodyPr/>
                    <a:lstStyle>
                      <a:lvl1pPr eaLnBrk="0" hangingPunct="0">
                        <a:spcBef>
                          <a:spcPct val="20000"/>
                        </a:spcBef>
                        <a:defRPr sz="2800">
                          <a:solidFill>
                            <a:schemeClr val="tx1"/>
                          </a:solidFill>
                          <a:latin typeface="Arial" panose="020B060402020209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9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9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9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9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zh-CN" sz="1200" b="1" i="0" u="none" strike="noStrike" cap="none" normalizeH="0" baseline="0">
                          <a:ln>
                            <a:noFill/>
                          </a:ln>
                          <a:solidFill>
                            <a:schemeClr val="tx1"/>
                          </a:solidFill>
                          <a:effectLst/>
                          <a:latin typeface="Calibri" pitchFamily="34" charset="0"/>
                          <a:ea typeface="仿宋" panose="02010609060101010101" pitchFamily="49" charset="-122"/>
                        </a:rPr>
                        <a:t>内质网、高尔基体、液泡、溶酶体</a:t>
                      </a:r>
                    </a:p>
                  </a:txBody>
                  <a:tcPr marL="67630" marR="67630" marT="35243" marB="3524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alpha val="50195"/>
                      </a:schemeClr>
                    </a:solidFill>
                  </a:tcPr>
                </a:tc>
                <a:extLst>
                  <a:ext uri="{0D108BD9-81ED-4DB2-BD59-A6C34878D82A}">
                    <a16:rowId xmlns:a16="http://schemas.microsoft.com/office/drawing/2014/main" val="10004"/>
                  </a:ext>
                </a:extLst>
              </a:tr>
              <a:tr h="380937">
                <a:tc vMerge="1">
                  <a:txBody>
                    <a:bodyPr/>
                    <a:lstStyle/>
                    <a:p>
                      <a:endParaRPr lang="zh-CN"/>
                    </a:p>
                  </a:txBody>
                  <a:tcPr/>
                </a:tc>
                <a:tc>
                  <a:txBody>
                    <a:bodyPr/>
                    <a:lstStyle>
                      <a:lvl1pPr eaLnBrk="0" hangingPunct="0">
                        <a:spcBef>
                          <a:spcPct val="20000"/>
                        </a:spcBef>
                        <a:defRPr sz="2800">
                          <a:solidFill>
                            <a:schemeClr val="tx1"/>
                          </a:solidFill>
                          <a:latin typeface="Arial" panose="020B060402020209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9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9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9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9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zh-CN" sz="1200" b="1" i="0" u="none" strike="noStrike" cap="none" normalizeH="0" baseline="0">
                          <a:ln>
                            <a:noFill/>
                          </a:ln>
                          <a:solidFill>
                            <a:schemeClr val="tx1"/>
                          </a:solidFill>
                          <a:effectLst/>
                          <a:latin typeface="Calibri" pitchFamily="34" charset="0"/>
                          <a:ea typeface="仿宋" panose="02010609060101010101" pitchFamily="49" charset="-122"/>
                        </a:rPr>
                        <a:t>具双层膜结构的细胞器：</a:t>
                      </a:r>
                    </a:p>
                  </a:txBody>
                  <a:tcPr marL="67630" marR="67630" marT="35243" marB="3524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alpha val="50195"/>
                      </a:schemeClr>
                    </a:solidFill>
                  </a:tcPr>
                </a:tc>
                <a:tc>
                  <a:txBody>
                    <a:bodyPr/>
                    <a:lstStyle>
                      <a:lvl1pPr eaLnBrk="0" hangingPunct="0">
                        <a:spcBef>
                          <a:spcPct val="20000"/>
                        </a:spcBef>
                        <a:defRPr sz="2800">
                          <a:solidFill>
                            <a:schemeClr val="tx1"/>
                          </a:solidFill>
                          <a:latin typeface="Arial" panose="020B060402020209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9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9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9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9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zh-CN" sz="1200" b="1" i="0" u="none" strike="noStrike" cap="none" normalizeH="0" baseline="0">
                          <a:ln>
                            <a:noFill/>
                          </a:ln>
                          <a:solidFill>
                            <a:schemeClr val="tx1"/>
                          </a:solidFill>
                          <a:effectLst/>
                          <a:latin typeface="Calibri" pitchFamily="34" charset="0"/>
                          <a:ea typeface="仿宋" panose="02010609060101010101" pitchFamily="49" charset="-122"/>
                        </a:rPr>
                        <a:t>线粒体、叶绿体</a:t>
                      </a:r>
                    </a:p>
                  </a:txBody>
                  <a:tcPr marL="67630" marR="67630" marT="35243" marB="3524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alpha val="50195"/>
                      </a:schemeClr>
                    </a:solidFill>
                  </a:tcPr>
                </a:tc>
                <a:extLst>
                  <a:ext uri="{0D108BD9-81ED-4DB2-BD59-A6C34878D82A}">
                    <a16:rowId xmlns:a16="http://schemas.microsoft.com/office/drawing/2014/main" val="10005"/>
                  </a:ext>
                </a:extLst>
              </a:tr>
              <a:tr h="506381">
                <a:tc vMerge="1">
                  <a:txBody>
                    <a:bodyPr/>
                    <a:lstStyle/>
                    <a:p>
                      <a:endParaRPr lang="zh-CN"/>
                    </a:p>
                  </a:txBody>
                  <a:tcPr/>
                </a:tc>
                <a:tc>
                  <a:txBody>
                    <a:bodyPr/>
                    <a:lstStyle>
                      <a:lvl1pPr eaLnBrk="0" hangingPunct="0">
                        <a:spcBef>
                          <a:spcPct val="20000"/>
                        </a:spcBef>
                        <a:defRPr sz="2800">
                          <a:solidFill>
                            <a:schemeClr val="tx1"/>
                          </a:solidFill>
                          <a:latin typeface="Arial" panose="020B060402020209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9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9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9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9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zh-CN" sz="1200" b="1" i="0" u="none" strike="noStrike" cap="none" normalizeH="0" baseline="0">
                          <a:ln>
                            <a:noFill/>
                          </a:ln>
                          <a:solidFill>
                            <a:schemeClr val="tx1"/>
                          </a:solidFill>
                          <a:effectLst/>
                          <a:latin typeface="Calibri" pitchFamily="34" charset="0"/>
                          <a:ea typeface="仿宋" panose="02010609060101010101" pitchFamily="49" charset="-122"/>
                        </a:rPr>
                        <a:t>不具膜结构或无磷脂成分的细胞器：</a:t>
                      </a:r>
                    </a:p>
                  </a:txBody>
                  <a:tcPr marL="67630" marR="67630" marT="35243" marB="3524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alpha val="50195"/>
                      </a:schemeClr>
                    </a:solidFill>
                  </a:tcPr>
                </a:tc>
                <a:tc>
                  <a:txBody>
                    <a:bodyPr/>
                    <a:lstStyle>
                      <a:lvl1pPr eaLnBrk="0" hangingPunct="0">
                        <a:spcBef>
                          <a:spcPct val="20000"/>
                        </a:spcBef>
                        <a:defRPr sz="2800">
                          <a:solidFill>
                            <a:schemeClr val="tx1"/>
                          </a:solidFill>
                          <a:latin typeface="Arial" panose="020B060402020209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9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9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9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9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zh-CN" sz="1200" b="1" i="0" u="none" strike="noStrike" cap="none" normalizeH="0" baseline="0" dirty="0">
                          <a:ln>
                            <a:noFill/>
                          </a:ln>
                          <a:solidFill>
                            <a:schemeClr val="tx1"/>
                          </a:solidFill>
                          <a:effectLst/>
                          <a:latin typeface="Calibri" pitchFamily="34" charset="0"/>
                          <a:ea typeface="仿宋" panose="02010609060101010101" pitchFamily="49" charset="-122"/>
                        </a:rPr>
                        <a:t>核糖体、中心体</a:t>
                      </a:r>
                    </a:p>
                  </a:txBody>
                  <a:tcPr marL="67630" marR="67630" marT="35243" marB="3524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alpha val="50195"/>
                      </a:schemeClr>
                    </a:solidFill>
                  </a:tcPr>
                </a:tc>
                <a:extLst>
                  <a:ext uri="{0D108BD9-81ED-4DB2-BD59-A6C34878D82A}">
                    <a16:rowId xmlns:a16="http://schemas.microsoft.com/office/drawing/2014/main" val="10006"/>
                  </a:ext>
                </a:extLst>
              </a:tr>
              <a:tr h="537455">
                <a:tc rowSpan="3">
                  <a:txBody>
                    <a:bodyPr/>
                    <a:lstStyle>
                      <a:lvl1pPr eaLnBrk="0" hangingPunct="0">
                        <a:spcBef>
                          <a:spcPct val="20000"/>
                        </a:spcBef>
                        <a:defRPr sz="2800">
                          <a:solidFill>
                            <a:schemeClr val="tx1"/>
                          </a:solidFill>
                          <a:latin typeface="Arial" panose="020B060402020209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9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9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9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9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zh-CN" sz="1500" b="1" i="0" u="none" strike="noStrike" cap="none" normalizeH="0" baseline="0">
                          <a:ln>
                            <a:noFill/>
                          </a:ln>
                          <a:solidFill>
                            <a:schemeClr val="tx1"/>
                          </a:solidFill>
                          <a:effectLst/>
                          <a:latin typeface="Times New Roman" panose="02020503050405090304" pitchFamily="18" charset="0"/>
                          <a:ea typeface="仿宋" panose="02010609060101010101" pitchFamily="49" charset="-122"/>
                          <a:sym typeface="Times New Roman" panose="02020503050405090304" pitchFamily="18" charset="0"/>
                        </a:rPr>
                        <a:t>特有成分</a:t>
                      </a:r>
                    </a:p>
                  </a:txBody>
                  <a:tcPr marL="67630" marR="67630" marT="35243" marB="3524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alpha val="50195"/>
                      </a:schemeClr>
                    </a:solidFill>
                  </a:tcPr>
                </a:tc>
                <a:tc>
                  <a:txBody>
                    <a:bodyPr/>
                    <a:lstStyle>
                      <a:lvl1pPr eaLnBrk="0" hangingPunct="0">
                        <a:spcBef>
                          <a:spcPct val="20000"/>
                        </a:spcBef>
                        <a:defRPr sz="2800">
                          <a:solidFill>
                            <a:schemeClr val="tx1"/>
                          </a:solidFill>
                          <a:latin typeface="Arial" panose="020B060402020209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9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9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9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9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zh-CN" sz="1200" b="1" i="0" u="none" strike="noStrike" cap="none" normalizeH="0" baseline="0">
                          <a:ln>
                            <a:noFill/>
                          </a:ln>
                          <a:solidFill>
                            <a:schemeClr val="tx1"/>
                          </a:solidFill>
                          <a:effectLst/>
                          <a:latin typeface="仿宋" panose="02010609060101010101" pitchFamily="49" charset="-122"/>
                          <a:ea typeface="仿宋" panose="02010609060101010101" pitchFamily="49" charset="-122"/>
                        </a:rPr>
                        <a:t>含DNA的细胞器(半自主性细胞器)</a:t>
                      </a:r>
                    </a:p>
                  </a:txBody>
                  <a:tcPr marL="67630" marR="67630" marT="35243" marB="3524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alpha val="50195"/>
                      </a:schemeClr>
                    </a:solidFill>
                  </a:tcPr>
                </a:tc>
                <a:tc>
                  <a:txBody>
                    <a:bodyPr/>
                    <a:lstStyle>
                      <a:lvl1pPr eaLnBrk="0" hangingPunct="0">
                        <a:spcBef>
                          <a:spcPct val="20000"/>
                        </a:spcBef>
                        <a:defRPr sz="2800">
                          <a:solidFill>
                            <a:schemeClr val="tx1"/>
                          </a:solidFill>
                          <a:latin typeface="Arial" panose="020B060402020209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9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9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9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9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zh-CN" sz="1200" b="1" i="0" u="none" strike="noStrike" cap="none" normalizeH="0" baseline="0">
                          <a:ln>
                            <a:noFill/>
                          </a:ln>
                          <a:solidFill>
                            <a:schemeClr val="tx1"/>
                          </a:solidFill>
                          <a:effectLst/>
                          <a:latin typeface="Calibri" pitchFamily="34" charset="0"/>
                          <a:ea typeface="仿宋" panose="02010609060101010101" pitchFamily="49" charset="-122"/>
                        </a:rPr>
                        <a:t>线粒体、叶绿体</a:t>
                      </a:r>
                    </a:p>
                  </a:txBody>
                  <a:tcPr marL="67630" marR="67630" marT="35243" marB="3524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alpha val="50195"/>
                      </a:schemeClr>
                    </a:solidFill>
                  </a:tcPr>
                </a:tc>
                <a:extLst>
                  <a:ext uri="{0D108BD9-81ED-4DB2-BD59-A6C34878D82A}">
                    <a16:rowId xmlns:a16="http://schemas.microsoft.com/office/drawing/2014/main" val="10007"/>
                  </a:ext>
                </a:extLst>
              </a:tr>
              <a:tr h="380937">
                <a:tc vMerge="1">
                  <a:txBody>
                    <a:bodyPr/>
                    <a:lstStyle/>
                    <a:p>
                      <a:endParaRPr lang="zh-CN"/>
                    </a:p>
                  </a:txBody>
                  <a:tcPr/>
                </a:tc>
                <a:tc>
                  <a:txBody>
                    <a:bodyPr/>
                    <a:lstStyle>
                      <a:lvl1pPr eaLnBrk="0" hangingPunct="0">
                        <a:spcBef>
                          <a:spcPct val="20000"/>
                        </a:spcBef>
                        <a:defRPr sz="2800">
                          <a:solidFill>
                            <a:schemeClr val="tx1"/>
                          </a:solidFill>
                          <a:latin typeface="Arial" panose="020B060402020209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9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9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9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9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zh-CN" sz="1200" b="1" i="0" u="none" strike="noStrike" cap="none" normalizeH="0" baseline="0">
                          <a:ln>
                            <a:noFill/>
                          </a:ln>
                          <a:solidFill>
                            <a:schemeClr val="tx1"/>
                          </a:solidFill>
                          <a:effectLst/>
                          <a:latin typeface="仿宋" panose="02010609060101010101" pitchFamily="49" charset="-122"/>
                          <a:ea typeface="仿宋" panose="02010609060101010101" pitchFamily="49" charset="-122"/>
                        </a:rPr>
                        <a:t>含RNA的细胞器</a:t>
                      </a:r>
                    </a:p>
                  </a:txBody>
                  <a:tcPr marL="67630" marR="67630" marT="35243" marB="3524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alpha val="50195"/>
                      </a:schemeClr>
                    </a:solidFill>
                  </a:tcPr>
                </a:tc>
                <a:tc>
                  <a:txBody>
                    <a:bodyPr/>
                    <a:lstStyle>
                      <a:lvl1pPr eaLnBrk="0" hangingPunct="0">
                        <a:spcBef>
                          <a:spcPct val="20000"/>
                        </a:spcBef>
                        <a:defRPr sz="2800">
                          <a:solidFill>
                            <a:schemeClr val="tx1"/>
                          </a:solidFill>
                          <a:latin typeface="Arial" panose="020B060402020209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9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9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9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9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zh-CN" sz="1200" b="1" i="0" u="none" strike="noStrike" cap="none" normalizeH="0" baseline="0">
                          <a:ln>
                            <a:noFill/>
                          </a:ln>
                          <a:solidFill>
                            <a:schemeClr val="tx1"/>
                          </a:solidFill>
                          <a:effectLst/>
                          <a:latin typeface="Calibri" pitchFamily="34" charset="0"/>
                          <a:ea typeface="仿宋" panose="02010609060101010101" pitchFamily="49" charset="-122"/>
                        </a:rPr>
                        <a:t>线粒体、叶绿体、核糖体</a:t>
                      </a:r>
                    </a:p>
                  </a:txBody>
                  <a:tcPr marL="67630" marR="67630" marT="35243" marB="3524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alpha val="50195"/>
                      </a:schemeClr>
                    </a:solidFill>
                  </a:tcPr>
                </a:tc>
                <a:extLst>
                  <a:ext uri="{0D108BD9-81ED-4DB2-BD59-A6C34878D82A}">
                    <a16:rowId xmlns:a16="http://schemas.microsoft.com/office/drawing/2014/main" val="10008"/>
                  </a:ext>
                </a:extLst>
              </a:tr>
              <a:tr h="276208">
                <a:tc vMerge="1">
                  <a:txBody>
                    <a:bodyPr/>
                    <a:lstStyle/>
                    <a:p>
                      <a:endParaRPr lang="zh-CN"/>
                    </a:p>
                  </a:txBody>
                  <a:tcPr/>
                </a:tc>
                <a:tc>
                  <a:txBody>
                    <a:bodyPr/>
                    <a:lstStyle>
                      <a:lvl1pPr eaLnBrk="0" hangingPunct="0">
                        <a:spcBef>
                          <a:spcPct val="20000"/>
                        </a:spcBef>
                        <a:defRPr sz="2800">
                          <a:solidFill>
                            <a:schemeClr val="tx1"/>
                          </a:solidFill>
                          <a:latin typeface="Arial" panose="020B060402020209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9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9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9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9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zh-CN" sz="1200" b="1" i="0" u="none" strike="noStrike" cap="none" normalizeH="0" baseline="0" dirty="0">
                          <a:ln>
                            <a:noFill/>
                          </a:ln>
                          <a:solidFill>
                            <a:schemeClr val="tx1"/>
                          </a:solidFill>
                          <a:effectLst/>
                          <a:latin typeface="Calibri" pitchFamily="34" charset="0"/>
                          <a:ea typeface="仿宋" panose="02010609060101010101" pitchFamily="49" charset="-122"/>
                        </a:rPr>
                        <a:t>含色素的细胞器</a:t>
                      </a:r>
                    </a:p>
                  </a:txBody>
                  <a:tcPr marL="67630" marR="67630" marT="35243" marB="3524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alpha val="50195"/>
                      </a:schemeClr>
                    </a:solidFill>
                  </a:tcPr>
                </a:tc>
                <a:tc>
                  <a:txBody>
                    <a:bodyPr/>
                    <a:lstStyle>
                      <a:lvl1pPr eaLnBrk="0" hangingPunct="0">
                        <a:spcBef>
                          <a:spcPct val="20000"/>
                        </a:spcBef>
                        <a:defRPr sz="2800">
                          <a:solidFill>
                            <a:schemeClr val="tx1"/>
                          </a:solidFill>
                          <a:latin typeface="Arial" panose="020B0604020202090204" pitchFamily="34" charset="0"/>
                          <a:ea typeface="宋体" panose="02010600030101010101" pitchFamily="2" charset="-122"/>
                        </a:defRPr>
                      </a:lvl1pPr>
                      <a:lvl2pPr marL="742950" indent="-285750" eaLnBrk="0" hangingPunct="0">
                        <a:spcBef>
                          <a:spcPct val="20000"/>
                        </a:spcBef>
                        <a:defRPr sz="2400">
                          <a:solidFill>
                            <a:schemeClr val="tx1"/>
                          </a:solidFill>
                          <a:latin typeface="Arial" panose="020B0604020202090204" pitchFamily="34" charset="0"/>
                          <a:ea typeface="宋体" panose="02010600030101010101" pitchFamily="2" charset="-122"/>
                        </a:defRPr>
                      </a:lvl2pPr>
                      <a:lvl3pPr marL="1143000" indent="-228600" eaLnBrk="0" hangingPunct="0">
                        <a:spcBef>
                          <a:spcPct val="20000"/>
                        </a:spcBef>
                        <a:defRPr sz="2000">
                          <a:solidFill>
                            <a:schemeClr val="tx1"/>
                          </a:solidFill>
                          <a:latin typeface="Arial" panose="020B0604020202090204" pitchFamily="34" charset="0"/>
                          <a:ea typeface="宋体" panose="02010600030101010101" pitchFamily="2" charset="-122"/>
                        </a:defRPr>
                      </a:lvl3pPr>
                      <a:lvl4pPr marL="1600200" indent="-228600" eaLnBrk="0" hangingPunct="0">
                        <a:spcBef>
                          <a:spcPct val="20000"/>
                        </a:spcBef>
                        <a:defRPr>
                          <a:solidFill>
                            <a:schemeClr val="tx1"/>
                          </a:solidFill>
                          <a:latin typeface="Arial" panose="020B0604020202090204" pitchFamily="34" charset="0"/>
                          <a:ea typeface="宋体" panose="02010600030101010101" pitchFamily="2" charset="-122"/>
                        </a:defRPr>
                      </a:lvl4pPr>
                      <a:lvl5pPr marL="2057400" indent="-228600" eaLnBrk="0" hangingPunct="0">
                        <a:spcBef>
                          <a:spcPct val="20000"/>
                        </a:spcBef>
                        <a:defRPr>
                          <a:solidFill>
                            <a:schemeClr val="tx1"/>
                          </a:solidFill>
                          <a:latin typeface="Arial" panose="020B0604020202090204" pitchFamily="34" charset="0"/>
                          <a:ea typeface="宋体" panose="02010600030101010101" pitchFamily="2" charset="-122"/>
                        </a:defRPr>
                      </a:lvl5pPr>
                      <a:lvl6pPr marL="2514600" indent="-228600" eaLnBrk="0" fontAlgn="base" hangingPunct="0">
                        <a:spcBef>
                          <a:spcPct val="20000"/>
                        </a:spcBef>
                        <a:spcAft>
                          <a:spcPct val="0"/>
                        </a:spcAft>
                        <a:defRPr>
                          <a:solidFill>
                            <a:schemeClr val="tx1"/>
                          </a:solidFill>
                          <a:latin typeface="Arial" panose="020B0604020202090204" pitchFamily="34" charset="0"/>
                          <a:ea typeface="宋体" panose="02010600030101010101" pitchFamily="2" charset="-122"/>
                        </a:defRPr>
                      </a:lvl6pPr>
                      <a:lvl7pPr marL="2971800" indent="-228600" eaLnBrk="0" fontAlgn="base" hangingPunct="0">
                        <a:spcBef>
                          <a:spcPct val="20000"/>
                        </a:spcBef>
                        <a:spcAft>
                          <a:spcPct val="0"/>
                        </a:spcAft>
                        <a:defRPr>
                          <a:solidFill>
                            <a:schemeClr val="tx1"/>
                          </a:solidFill>
                          <a:latin typeface="Arial" panose="020B0604020202090204" pitchFamily="34" charset="0"/>
                          <a:ea typeface="宋体" panose="02010600030101010101" pitchFamily="2" charset="-122"/>
                        </a:defRPr>
                      </a:lvl7pPr>
                      <a:lvl8pPr marL="3429000" indent="-228600" eaLnBrk="0" fontAlgn="base" hangingPunct="0">
                        <a:spcBef>
                          <a:spcPct val="20000"/>
                        </a:spcBef>
                        <a:spcAft>
                          <a:spcPct val="0"/>
                        </a:spcAft>
                        <a:defRPr>
                          <a:solidFill>
                            <a:schemeClr val="tx1"/>
                          </a:solidFill>
                          <a:latin typeface="Arial" panose="020B0604020202090204" pitchFamily="34" charset="0"/>
                          <a:ea typeface="宋体" panose="02010600030101010101" pitchFamily="2" charset="-122"/>
                        </a:defRPr>
                      </a:lvl8pPr>
                      <a:lvl9pPr marL="3886200" indent="-228600" eaLnBrk="0" fontAlgn="base" hangingPunct="0">
                        <a:spcBef>
                          <a:spcPct val="20000"/>
                        </a:spcBef>
                        <a:spcAft>
                          <a:spcPct val="0"/>
                        </a:spcAft>
                        <a:defRPr>
                          <a:solidFill>
                            <a:schemeClr val="tx1"/>
                          </a:solidFill>
                          <a:latin typeface="Arial" panose="020B060402020209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zh-CN" sz="1200" b="1" i="0" u="none" strike="noStrike" cap="none" normalizeH="0" baseline="0" dirty="0">
                          <a:ln>
                            <a:noFill/>
                          </a:ln>
                          <a:solidFill>
                            <a:schemeClr val="tx1"/>
                          </a:solidFill>
                          <a:effectLst/>
                          <a:latin typeface="Calibri" pitchFamily="34" charset="0"/>
                          <a:ea typeface="仿宋" panose="02010609060101010101" pitchFamily="49" charset="-122"/>
                        </a:rPr>
                        <a:t>叶绿体、液泡</a:t>
                      </a:r>
                    </a:p>
                  </a:txBody>
                  <a:tcPr marL="67630" marR="67630" marT="35243" marB="35243"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accent1">
                        <a:alpha val="50195"/>
                      </a:schemeClr>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593998539"/>
      </p:ext>
    </p:extLst>
  </p:cSld>
  <p:clrMapOvr>
    <a:masterClrMapping/>
  </p:clrMapOvr>
  <p:transition spd="slow">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951A90B-D69F-6D4F-8022-C42D2DE7540B}"/>
              </a:ext>
            </a:extLst>
          </p:cNvPr>
          <p:cNvSpPr>
            <a:spLocks noChangeArrowheads="1"/>
          </p:cNvSpPr>
          <p:nvPr/>
        </p:nvSpPr>
        <p:spPr bwMode="auto">
          <a:xfrm>
            <a:off x="201819" y="242051"/>
            <a:ext cx="874036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a:spcBef>
                <a:spcPct val="0"/>
              </a:spcBef>
              <a:spcAft>
                <a:spcPct val="0"/>
              </a:spcAft>
            </a:pPr>
            <a:r>
              <a:rPr lang="zh-CN" altLang="en-US" sz="2400" b="1" kern="100" dirty="0">
                <a:solidFill>
                  <a:srgbClr val="FF0000"/>
                </a:solidFill>
                <a:latin typeface="KaiTi" panose="02010609060101010101" pitchFamily="49" charset="-122"/>
                <a:ea typeface="KaiTi" panose="02010609060101010101" pitchFamily="49" charset="-122"/>
                <a:cs typeface="宋体" panose="02010600030101010101" pitchFamily="2" charset="-122"/>
              </a:rPr>
              <a:t>迁移应用：</a:t>
            </a:r>
            <a:r>
              <a:rPr kumimoji="0" lang="zh-CN" altLang="zh-CN" sz="2400" b="0" i="0" u="none" strike="noStrike" cap="none" normalizeH="0" baseline="0" dirty="0">
                <a:ln>
                  <a:noFill/>
                </a:ln>
                <a:solidFill>
                  <a:schemeClr val="tx1"/>
                </a:solidFill>
                <a:effectLst/>
                <a:latin typeface="KaiTi" panose="02010609060101010101" pitchFamily="49" charset="-122"/>
                <a:ea typeface="KaiTi" panose="02010609060101010101" pitchFamily="49" charset="-122"/>
              </a:rPr>
              <a:t>如图所示为某真核细胞内三种具有双层膜的结构(部分示意图)，有关分析错误的是(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2400" b="0" i="0" u="none" strike="noStrike" cap="none" normalizeH="0" baseline="0" dirty="0">
              <a:ln>
                <a:noFill/>
              </a:ln>
              <a:solidFill>
                <a:schemeClr val="tx1"/>
              </a:solidFill>
              <a:effectLst/>
              <a:latin typeface="KaiTi" panose="02010609060101010101" pitchFamily="49" charset="-122"/>
              <a:ea typeface="KaiTi" panose="02010609060101010101" pitchFamily="49" charset="-122"/>
            </a:endParaRPr>
          </a:p>
        </p:txBody>
      </p:sp>
      <p:pic>
        <p:nvPicPr>
          <p:cNvPr id="1025" name="Picture 1" descr="W72">
            <a:extLst>
              <a:ext uri="{FF2B5EF4-FFF2-40B4-BE49-F238E27FC236}">
                <a16:creationId xmlns:a16="http://schemas.microsoft.com/office/drawing/2014/main" id="{30A9BD2D-F0A6-A947-B123-74D7C4FE0002}"/>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663686" y="1353334"/>
            <a:ext cx="3071192" cy="156966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6B414F63-E6BB-3541-889F-D306803F2EC4}"/>
              </a:ext>
            </a:extLst>
          </p:cNvPr>
          <p:cNvSpPr>
            <a:spLocks noChangeArrowheads="1"/>
          </p:cNvSpPr>
          <p:nvPr/>
        </p:nvSpPr>
        <p:spPr bwMode="auto">
          <a:xfrm>
            <a:off x="276363" y="3238861"/>
            <a:ext cx="859127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2400" b="0" i="0" u="none" strike="noStrike" cap="none" normalizeH="0" baseline="0" dirty="0">
                <a:ln>
                  <a:noFill/>
                </a:ln>
                <a:solidFill>
                  <a:schemeClr val="tx1"/>
                </a:solidFill>
                <a:effectLst/>
                <a:latin typeface="KaiTi" panose="02010609060101010101" pitchFamily="49" charset="-122"/>
                <a:ea typeface="KaiTi" panose="02010609060101010101" pitchFamily="49" charset="-122"/>
              </a:rPr>
              <a:t>A.图a表示线粒体，[H]与氧结合形成水发生在有折叠的膜上</a:t>
            </a: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2400" b="0" i="0" u="none" strike="noStrike" cap="none" normalizeH="0" baseline="0" dirty="0">
                <a:ln>
                  <a:noFill/>
                </a:ln>
                <a:solidFill>
                  <a:schemeClr val="tx1"/>
                </a:solidFill>
                <a:effectLst/>
                <a:latin typeface="KaiTi" panose="02010609060101010101" pitchFamily="49" charset="-122"/>
                <a:ea typeface="KaiTi" panose="02010609060101010101" pitchFamily="49" charset="-122"/>
              </a:rPr>
              <a:t>B.图b表示叶绿体，其具有自身的DNA和蛋白质合成体系</a:t>
            </a: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2400" b="0" i="0" u="none" strike="noStrike" cap="none" normalizeH="0" baseline="0" dirty="0">
                <a:ln>
                  <a:noFill/>
                </a:ln>
                <a:solidFill>
                  <a:schemeClr val="tx1"/>
                </a:solidFill>
                <a:effectLst/>
                <a:latin typeface="KaiTi" panose="02010609060101010101" pitchFamily="49" charset="-122"/>
                <a:ea typeface="KaiTi" panose="02010609060101010101" pitchFamily="49" charset="-122"/>
              </a:rPr>
              <a:t>C.图c中的孔道是大分子进出该结构的通道，不具有选择性</a:t>
            </a: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2400" b="0" i="0" u="none" strike="noStrike" cap="none" normalizeH="0" baseline="0" dirty="0">
                <a:ln>
                  <a:noFill/>
                </a:ln>
                <a:solidFill>
                  <a:schemeClr val="tx1"/>
                </a:solidFill>
                <a:effectLst/>
                <a:latin typeface="KaiTi" panose="02010609060101010101" pitchFamily="49" charset="-122"/>
                <a:ea typeface="KaiTi" panose="02010609060101010101" pitchFamily="49" charset="-122"/>
              </a:rPr>
              <a:t>D.图a、b、c中内外膜化学成分差异最大的是图a</a:t>
            </a:r>
          </a:p>
        </p:txBody>
      </p:sp>
      <p:sp>
        <p:nvSpPr>
          <p:cNvPr id="4" name="矩形 3">
            <a:extLst>
              <a:ext uri="{FF2B5EF4-FFF2-40B4-BE49-F238E27FC236}">
                <a16:creationId xmlns:a16="http://schemas.microsoft.com/office/drawing/2014/main" id="{5770B786-D0E6-C941-8FBB-0A10FC85A2F8}"/>
              </a:ext>
            </a:extLst>
          </p:cNvPr>
          <p:cNvSpPr/>
          <p:nvPr/>
        </p:nvSpPr>
        <p:spPr>
          <a:xfrm>
            <a:off x="6933853" y="2711596"/>
            <a:ext cx="1031051" cy="369332"/>
          </a:xfrm>
          <a:prstGeom prst="rect">
            <a:avLst/>
          </a:prstGeom>
        </p:spPr>
        <p:txBody>
          <a:bodyPr wrap="none">
            <a:spAutoFit/>
          </a:bodyPr>
          <a:lstStyle/>
          <a:p>
            <a:pPr algn="just"/>
            <a:r>
              <a:rPr lang="zh-CN" altLang="zh-CN" kern="100" dirty="0">
                <a:solidFill>
                  <a:srgbClr val="FF0000"/>
                </a:solidFill>
                <a:latin typeface="Times New Roman" panose="02020603050405020304" pitchFamily="18" charset="0"/>
                <a:ea typeface="宋体" panose="02010600030101010101" pitchFamily="2" charset="-122"/>
              </a:rPr>
              <a:t>答案　</a:t>
            </a:r>
            <a:r>
              <a:rPr lang="en-US" altLang="zh-CN" kern="100" dirty="0">
                <a:solidFill>
                  <a:srgbClr val="FF0000"/>
                </a:solidFill>
                <a:latin typeface="Times New Roman" panose="02020603050405020304" pitchFamily="18" charset="0"/>
                <a:ea typeface="宋体" panose="02010600030101010101" pitchFamily="2" charset="-122"/>
              </a:rPr>
              <a:t>C</a:t>
            </a:r>
            <a:endParaRPr lang="zh-CN" altLang="zh-CN" kern="100" dirty="0">
              <a:solidFill>
                <a:srgbClr val="FF0000"/>
              </a:solidFill>
              <a:latin typeface="Times New Roman" panose="02020603050405020304" pitchFamily="18" charset="0"/>
              <a:ea typeface="宋体" panose="02010600030101010101" pitchFamily="2" charset="-122"/>
            </a:endParaRPr>
          </a:p>
        </p:txBody>
      </p:sp>
    </p:spTree>
    <p:extLst>
      <p:ext uri="{BB962C8B-B14F-4D97-AF65-F5344CB8AC3E}">
        <p14:creationId xmlns:p14="http://schemas.microsoft.com/office/powerpoint/2010/main" val="3344714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0351" y="861501"/>
            <a:ext cx="5929335" cy="3798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3">
            <a:extLst>
              <a:ext uri="{FF2B5EF4-FFF2-40B4-BE49-F238E27FC236}">
                <a16:creationId xmlns:a16="http://schemas.microsoft.com/office/drawing/2014/main" id="{DDD670DC-DBDB-1643-A2DD-7418D4353D3B}"/>
              </a:ext>
            </a:extLst>
          </p:cNvPr>
          <p:cNvSpPr txBox="1">
            <a:spLocks noChangeArrowheads="1"/>
          </p:cNvSpPr>
          <p:nvPr/>
        </p:nvSpPr>
        <p:spPr bwMode="auto">
          <a:xfrm>
            <a:off x="164947" y="103580"/>
            <a:ext cx="73003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kumimoji="1" lang="zh-CN" altLang="en-US" sz="2400" b="1" dirty="0">
                <a:latin typeface="KaiTi" panose="02010609060101010101" pitchFamily="49" charset="-122"/>
                <a:ea typeface="KaiTi" panose="02010609060101010101" pitchFamily="49" charset="-122"/>
              </a:rPr>
              <a:t>二、难点分析：细胞器之间的协调配合与生物膜系统</a:t>
            </a:r>
          </a:p>
        </p:txBody>
      </p:sp>
    </p:spTree>
    <p:extLst>
      <p:ext uri="{BB962C8B-B14F-4D97-AF65-F5344CB8AC3E}">
        <p14:creationId xmlns:p14="http://schemas.microsoft.com/office/powerpoint/2010/main" val="597402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A72A7F71-546A-BB4A-A0E5-45F1F999F751}"/>
              </a:ext>
            </a:extLst>
          </p:cNvPr>
          <p:cNvGrpSpPr/>
          <p:nvPr/>
        </p:nvGrpSpPr>
        <p:grpSpPr>
          <a:xfrm>
            <a:off x="71004" y="658625"/>
            <a:ext cx="8967019" cy="2096095"/>
            <a:chOff x="71004" y="658625"/>
            <a:chExt cx="8967019" cy="2096095"/>
          </a:xfrm>
        </p:grpSpPr>
        <p:pic>
          <p:nvPicPr>
            <p:cNvPr id="10241" name="Picture 1" descr="W65">
              <a:extLst>
                <a:ext uri="{FF2B5EF4-FFF2-40B4-BE49-F238E27FC236}">
                  <a16:creationId xmlns:a16="http://schemas.microsoft.com/office/drawing/2014/main" id="{E6B1B977-AE49-2645-8117-138E7E2C0C07}"/>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4021394" y="1135201"/>
              <a:ext cx="3591599" cy="161951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a:extLst>
                <a:ext uri="{FF2B5EF4-FFF2-40B4-BE49-F238E27FC236}">
                  <a16:creationId xmlns:a16="http://schemas.microsoft.com/office/drawing/2014/main" id="{FD9C8EF8-BC3E-AF43-87B3-871E7521E687}"/>
                </a:ext>
              </a:extLst>
            </p:cNvPr>
            <p:cNvSpPr>
              <a:spLocks noChangeArrowheads="1"/>
            </p:cNvSpPr>
            <p:nvPr/>
          </p:nvSpPr>
          <p:spPr bwMode="auto">
            <a:xfrm>
              <a:off x="71004" y="658625"/>
              <a:ext cx="896701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b="0" i="0" u="none" strike="noStrike" cap="none" normalizeH="0" baseline="0" dirty="0">
                  <a:ln>
                    <a:noFill/>
                  </a:ln>
                  <a:solidFill>
                    <a:schemeClr val="tx1"/>
                  </a:solidFill>
                  <a:effectLst/>
                  <a:latin typeface="KaiTi" panose="02010609060101010101" pitchFamily="49" charset="-122"/>
                  <a:ea typeface="KaiTi" panose="02010609060101010101" pitchFamily="49" charset="-122"/>
                  <a:cs typeface="Courier New" panose="02070309020205020404" pitchFamily="49" charset="0"/>
                </a:rPr>
                <a:t>(</a:t>
              </a:r>
              <a:r>
                <a:rPr kumimoji="0" lang="en-US" altLang="zh-CN" b="0" i="0" u="none" strike="noStrike" cap="none" normalizeH="0" baseline="0" dirty="0">
                  <a:ln>
                    <a:noFill/>
                  </a:ln>
                  <a:solidFill>
                    <a:schemeClr val="tx1"/>
                  </a:solidFill>
                  <a:effectLst/>
                  <a:latin typeface="KaiTi" panose="02010609060101010101" pitchFamily="49" charset="-122"/>
                  <a:ea typeface="KaiTi" panose="02010609060101010101" pitchFamily="49" charset="-122"/>
                  <a:cs typeface="Courier New" panose="02070309020205020404" pitchFamily="49" charset="0"/>
                </a:rPr>
                <a:t>1</a:t>
              </a:r>
              <a:r>
                <a:rPr kumimoji="0" lang="zh-CN" altLang="zh-CN" b="0" i="0" u="none" strike="noStrike" cap="none" normalizeH="0" baseline="0" dirty="0">
                  <a:ln>
                    <a:noFill/>
                  </a:ln>
                  <a:solidFill>
                    <a:schemeClr val="tx1"/>
                  </a:solidFill>
                  <a:effectLst/>
                  <a:latin typeface="KaiTi" panose="02010609060101010101" pitchFamily="49" charset="-122"/>
                  <a:ea typeface="KaiTi" panose="02010609060101010101" pitchFamily="49" charset="-122"/>
                  <a:cs typeface="Courier New" panose="02070309020205020404" pitchFamily="49" charset="0"/>
                </a:rPr>
                <a:t>)</a:t>
              </a:r>
              <a:r>
                <a:rPr kumimoji="0" lang="zh-CN" altLang="zh-CN" b="0" i="0" u="none" strike="noStrike" cap="none" normalizeH="0" baseline="0" dirty="0">
                  <a:ln>
                    <a:noFill/>
                  </a:ln>
                  <a:solidFill>
                    <a:schemeClr val="tx1"/>
                  </a:solidFill>
                  <a:effectLst/>
                  <a:latin typeface="KaiTi" panose="02010609060101010101" pitchFamily="49" charset="-122"/>
                  <a:ea typeface="KaiTi" panose="02010609060101010101" pitchFamily="49" charset="-122"/>
                  <a:cs typeface="Times New Roman" panose="02020603050405020304" pitchFamily="18" charset="0"/>
                </a:rPr>
                <a:t>在分泌蛋白的合成、加工、运输过程中，</a:t>
              </a:r>
              <a:r>
                <a:rPr kumimoji="0" lang="zh-CN" altLang="en-US" b="0" i="0" u="none" strike="noStrike" cap="none" normalizeH="0" baseline="0" dirty="0">
                  <a:ln>
                    <a:noFill/>
                  </a:ln>
                  <a:solidFill>
                    <a:schemeClr val="tx1"/>
                  </a:solidFill>
                  <a:effectLst/>
                  <a:latin typeface="KaiTi" panose="02010609060101010101" pitchFamily="49" charset="-122"/>
                  <a:ea typeface="KaiTi" panose="02010609060101010101" pitchFamily="49" charset="-122"/>
                  <a:cs typeface="Times New Roman" panose="02020603050405020304" pitchFamily="18" charset="0"/>
                </a:rPr>
                <a:t>细胞结构</a:t>
              </a:r>
              <a:r>
                <a:rPr kumimoji="0" lang="zh-CN" altLang="zh-CN" b="0" i="0" u="none" strike="noStrike" cap="none" normalizeH="0" baseline="0" dirty="0">
                  <a:ln>
                    <a:noFill/>
                  </a:ln>
                  <a:solidFill>
                    <a:schemeClr val="tx1"/>
                  </a:solidFill>
                  <a:effectLst/>
                  <a:latin typeface="KaiTi" panose="02010609060101010101" pitchFamily="49" charset="-122"/>
                  <a:ea typeface="KaiTi" panose="02010609060101010101" pitchFamily="49" charset="-122"/>
                  <a:cs typeface="Times New Roman" panose="02020603050405020304" pitchFamily="18" charset="0"/>
                </a:rPr>
                <a:t>之间</a:t>
              </a:r>
              <a:r>
                <a:rPr lang="zh-CN" altLang="en-US" dirty="0">
                  <a:solidFill>
                    <a:schemeClr val="tx1"/>
                  </a:solidFill>
                  <a:latin typeface="KaiTi" panose="02010609060101010101" pitchFamily="49" charset="-122"/>
                  <a:ea typeface="KaiTi" panose="02010609060101010101" pitchFamily="49" charset="-122"/>
                  <a:cs typeface="Times New Roman" panose="02020603050405020304" pitchFamily="18" charset="0"/>
                </a:rPr>
                <a:t>的</a:t>
              </a:r>
              <a:r>
                <a:rPr kumimoji="0" lang="zh-CN" altLang="zh-CN" b="0" i="0" u="none" strike="noStrike" cap="none" normalizeH="0" baseline="0" dirty="0">
                  <a:ln>
                    <a:noFill/>
                  </a:ln>
                  <a:solidFill>
                    <a:schemeClr val="tx1"/>
                  </a:solidFill>
                  <a:effectLst/>
                  <a:latin typeface="KaiTi" panose="02010609060101010101" pitchFamily="49" charset="-122"/>
                  <a:ea typeface="KaiTi" panose="02010609060101010101" pitchFamily="49" charset="-122"/>
                  <a:cs typeface="Times New Roman" panose="02020603050405020304" pitchFamily="18" charset="0"/>
                </a:rPr>
                <a:t>协调配合：</a:t>
              </a:r>
              <a:endParaRPr kumimoji="0" lang="zh-CN" altLang="zh-CN" b="0" i="0" u="none" strike="noStrike" cap="none" normalizeH="0" baseline="0" dirty="0">
                <a:ln>
                  <a:noFill/>
                </a:ln>
                <a:solidFill>
                  <a:schemeClr val="tx1"/>
                </a:solidFill>
                <a:effectLst/>
                <a:latin typeface="KaiTi" panose="02010609060101010101" pitchFamily="49" charset="-122"/>
                <a:ea typeface="KaiTi" panose="02010609060101010101" pitchFamily="49" charset="-122"/>
              </a:endParaRPr>
            </a:p>
          </p:txBody>
        </p:sp>
      </p:grpSp>
      <p:sp>
        <p:nvSpPr>
          <p:cNvPr id="4" name="矩形 3">
            <a:extLst>
              <a:ext uri="{FF2B5EF4-FFF2-40B4-BE49-F238E27FC236}">
                <a16:creationId xmlns:a16="http://schemas.microsoft.com/office/drawing/2014/main" id="{DA3EA73C-B781-D848-B21C-C23A476BEC2C}"/>
              </a:ext>
            </a:extLst>
          </p:cNvPr>
          <p:cNvSpPr/>
          <p:nvPr/>
        </p:nvSpPr>
        <p:spPr>
          <a:xfrm>
            <a:off x="71004" y="46409"/>
            <a:ext cx="2937022" cy="583108"/>
          </a:xfrm>
          <a:prstGeom prst="rect">
            <a:avLst/>
          </a:prstGeom>
        </p:spPr>
        <p:txBody>
          <a:bodyPr wrap="none">
            <a:spAutoFit/>
          </a:bodyPr>
          <a:lstStyle/>
          <a:p>
            <a:pPr eaLnBrk="0" latinLnBrk="1">
              <a:lnSpc>
                <a:spcPct val="150000"/>
              </a:lnSpc>
              <a:spcBef>
                <a:spcPts val="111"/>
              </a:spcBef>
            </a:pPr>
            <a:r>
              <a:rPr kumimoji="1" lang="zh-CN" altLang="en-US" sz="2400" b="1" dirty="0">
                <a:solidFill>
                  <a:srgbClr val="FF0000"/>
                </a:solidFill>
                <a:latin typeface="KaiTi" panose="02010609060101010101" pitchFamily="49" charset="-122"/>
                <a:ea typeface="KaiTi" panose="02010609060101010101" pitchFamily="49" charset="-122"/>
              </a:rPr>
              <a:t>（一）知识梳理：    </a:t>
            </a:r>
            <a:endParaRPr kumimoji="1" lang="en-US" altLang="zh-CN" sz="2400" b="1" dirty="0">
              <a:solidFill>
                <a:srgbClr val="FF0000"/>
              </a:solidFill>
              <a:latin typeface="KaiTi" panose="02010609060101010101" pitchFamily="49" charset="-122"/>
              <a:ea typeface="KaiTi" panose="02010609060101010101" pitchFamily="49" charset="-122"/>
            </a:endParaRPr>
          </a:p>
        </p:txBody>
      </p:sp>
      <p:grpSp>
        <p:nvGrpSpPr>
          <p:cNvPr id="5" name="组合 4">
            <a:extLst>
              <a:ext uri="{FF2B5EF4-FFF2-40B4-BE49-F238E27FC236}">
                <a16:creationId xmlns:a16="http://schemas.microsoft.com/office/drawing/2014/main" id="{60CB97D0-AD54-FD4D-BEE7-587AB9B72045}"/>
              </a:ext>
            </a:extLst>
          </p:cNvPr>
          <p:cNvGrpSpPr/>
          <p:nvPr/>
        </p:nvGrpSpPr>
        <p:grpSpPr>
          <a:xfrm>
            <a:off x="0" y="2861965"/>
            <a:ext cx="7531510" cy="2281535"/>
            <a:chOff x="0" y="2861965"/>
            <a:chExt cx="7531510" cy="2281535"/>
          </a:xfrm>
        </p:grpSpPr>
        <p:sp>
          <p:nvSpPr>
            <p:cNvPr id="2" name="Rectangle 3">
              <a:extLst>
                <a:ext uri="{FF2B5EF4-FFF2-40B4-BE49-F238E27FC236}">
                  <a16:creationId xmlns:a16="http://schemas.microsoft.com/office/drawing/2014/main" id="{856EF3BA-1882-2947-B83C-ADEF0087D3AC}"/>
                </a:ext>
              </a:extLst>
            </p:cNvPr>
            <p:cNvSpPr>
              <a:spLocks noChangeArrowheads="1"/>
            </p:cNvSpPr>
            <p:nvPr/>
          </p:nvSpPr>
          <p:spPr bwMode="auto">
            <a:xfrm>
              <a:off x="0" y="3005900"/>
              <a:ext cx="307007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b="0" i="0" u="none" strike="noStrike" cap="none" normalizeH="0" baseline="0" dirty="0">
                  <a:ln>
                    <a:noFill/>
                  </a:ln>
                  <a:solidFill>
                    <a:schemeClr val="tx1"/>
                  </a:solidFill>
                  <a:effectLst/>
                  <a:latin typeface="KaiTi" panose="02010609060101010101" pitchFamily="49" charset="-122"/>
                  <a:ea typeface="KaiTi" panose="02010609060101010101" pitchFamily="49" charset="-122"/>
                  <a:cs typeface="Courier New" panose="02070309020205020404" pitchFamily="49" charset="0"/>
                </a:rPr>
                <a:t>(</a:t>
              </a:r>
              <a:r>
                <a:rPr kumimoji="0" lang="en-US" altLang="zh-CN" b="0" i="0" u="none" strike="noStrike" cap="none" normalizeH="0" baseline="0" dirty="0">
                  <a:ln>
                    <a:noFill/>
                  </a:ln>
                  <a:solidFill>
                    <a:schemeClr val="tx1"/>
                  </a:solidFill>
                  <a:effectLst/>
                  <a:latin typeface="KaiTi" panose="02010609060101010101" pitchFamily="49" charset="-122"/>
                  <a:ea typeface="KaiTi" panose="02010609060101010101" pitchFamily="49" charset="-122"/>
                  <a:cs typeface="Courier New" panose="02070309020205020404" pitchFamily="49" charset="0"/>
                </a:rPr>
                <a:t>2</a:t>
              </a:r>
              <a:r>
                <a:rPr kumimoji="0" lang="zh-CN" altLang="zh-CN" b="0" i="0" u="none" strike="noStrike" cap="none" normalizeH="0" baseline="0" dirty="0">
                  <a:ln>
                    <a:noFill/>
                  </a:ln>
                  <a:solidFill>
                    <a:schemeClr val="tx1"/>
                  </a:solidFill>
                  <a:effectLst/>
                  <a:latin typeface="KaiTi" panose="02010609060101010101" pitchFamily="49" charset="-122"/>
                  <a:ea typeface="KaiTi" panose="02010609060101010101" pitchFamily="49" charset="-122"/>
                  <a:cs typeface="Courier New" panose="02070309020205020404" pitchFamily="49" charset="0"/>
                </a:rPr>
                <a:t>)</a:t>
              </a:r>
              <a:r>
                <a:rPr kumimoji="0" lang="zh-CN" altLang="zh-CN" b="0" i="0" u="none" strike="noStrike" cap="none" normalizeH="0" baseline="0" dirty="0">
                  <a:ln>
                    <a:noFill/>
                  </a:ln>
                  <a:solidFill>
                    <a:schemeClr val="tx1"/>
                  </a:solidFill>
                  <a:effectLst/>
                  <a:latin typeface="KaiTi" panose="02010609060101010101" pitchFamily="49" charset="-122"/>
                  <a:ea typeface="KaiTi" panose="02010609060101010101" pitchFamily="49" charset="-122"/>
                  <a:cs typeface="Times New Roman" panose="02020603050405020304" pitchFamily="18" charset="0"/>
                </a:rPr>
                <a:t>生物膜系统的组成和功能</a:t>
              </a:r>
              <a:endParaRPr kumimoji="0" lang="zh-CN" altLang="zh-CN" b="0" i="0" u="none" strike="noStrike" cap="none" normalizeH="0" baseline="0" dirty="0">
                <a:ln>
                  <a:noFill/>
                </a:ln>
                <a:solidFill>
                  <a:schemeClr val="tx1"/>
                </a:solidFill>
                <a:effectLst/>
                <a:latin typeface="KaiTi" panose="02010609060101010101" pitchFamily="49" charset="-122"/>
                <a:ea typeface="KaiTi" panose="02010609060101010101" pitchFamily="49" charset="-122"/>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b="0" i="0" u="none" strike="noStrike" cap="none" normalizeH="0" baseline="0" dirty="0">
                <a:ln>
                  <a:noFill/>
                </a:ln>
                <a:solidFill>
                  <a:schemeClr val="tx1"/>
                </a:solidFill>
                <a:effectLst/>
                <a:latin typeface="KaiTi" panose="02010609060101010101" pitchFamily="49" charset="-122"/>
                <a:ea typeface="KaiTi" panose="02010609060101010101" pitchFamily="49" charset="-122"/>
              </a:endParaRPr>
            </a:p>
          </p:txBody>
        </p:sp>
        <p:pic>
          <p:nvPicPr>
            <p:cNvPr id="7" name="图片 4">
              <a:extLst>
                <a:ext uri="{FF2B5EF4-FFF2-40B4-BE49-F238E27FC236}">
                  <a16:creationId xmlns:a16="http://schemas.microsoft.com/office/drawing/2014/main" id="{FA461BC0-3134-8D4A-AD2A-927B356816C1}"/>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21394" y="2861965"/>
              <a:ext cx="3510116" cy="228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矩形 7">
            <a:extLst>
              <a:ext uri="{FF2B5EF4-FFF2-40B4-BE49-F238E27FC236}">
                <a16:creationId xmlns:a16="http://schemas.microsoft.com/office/drawing/2014/main" id="{3D39834C-433B-1F4A-9C2D-F2CECCBF790F}"/>
              </a:ext>
            </a:extLst>
          </p:cNvPr>
          <p:cNvSpPr/>
          <p:nvPr/>
        </p:nvSpPr>
        <p:spPr>
          <a:xfrm>
            <a:off x="71004" y="3758540"/>
            <a:ext cx="3950390" cy="442878"/>
          </a:xfrm>
          <a:prstGeom prst="rect">
            <a:avLst/>
          </a:prstGeom>
        </p:spPr>
        <p:txBody>
          <a:bodyPr wrap="square">
            <a:spAutoFit/>
          </a:bodyPr>
          <a:lstStyle/>
          <a:p>
            <a:pPr algn="just">
              <a:lnSpc>
                <a:spcPct val="150000"/>
              </a:lnSpc>
            </a:pPr>
            <a:r>
              <a:rPr lang="zh-CN" altLang="zh-CN" dirty="0">
                <a:solidFill>
                  <a:schemeClr val="tx1"/>
                </a:solidFill>
                <a:latin typeface="KaiTi" panose="02010609060101010101" pitchFamily="49" charset="-122"/>
                <a:ea typeface="KaiTi" panose="02010609060101010101" pitchFamily="49" charset="-122"/>
                <a:cs typeface="Times New Roman" panose="02020603050405020304" pitchFamily="18" charset="0"/>
              </a:rPr>
              <a:t>原核细胞是否</a:t>
            </a:r>
            <a:r>
              <a:rPr lang="zh-CN" altLang="en-US" dirty="0">
                <a:solidFill>
                  <a:schemeClr val="tx1"/>
                </a:solidFill>
                <a:latin typeface="KaiTi" panose="02010609060101010101" pitchFamily="49" charset="-122"/>
                <a:ea typeface="KaiTi" panose="02010609060101010101" pitchFamily="49" charset="-122"/>
                <a:cs typeface="Times New Roman" panose="02020603050405020304" pitchFamily="18" charset="0"/>
              </a:rPr>
              <a:t>具有</a:t>
            </a:r>
            <a:r>
              <a:rPr lang="zh-CN" altLang="zh-CN" dirty="0">
                <a:solidFill>
                  <a:schemeClr val="tx1"/>
                </a:solidFill>
                <a:latin typeface="KaiTi" panose="02010609060101010101" pitchFamily="49" charset="-122"/>
                <a:ea typeface="KaiTi" panose="02010609060101010101" pitchFamily="49" charset="-122"/>
                <a:cs typeface="Times New Roman" panose="02020603050405020304" pitchFamily="18" charset="0"/>
              </a:rPr>
              <a:t>生物膜系统？</a:t>
            </a:r>
          </a:p>
        </p:txBody>
      </p:sp>
      <p:sp>
        <p:nvSpPr>
          <p:cNvPr id="9" name="矩形 8">
            <a:extLst>
              <a:ext uri="{FF2B5EF4-FFF2-40B4-BE49-F238E27FC236}">
                <a16:creationId xmlns:a16="http://schemas.microsoft.com/office/drawing/2014/main" id="{3CD0A939-9C3C-7F41-A8EE-45753ACC7A89}"/>
              </a:ext>
            </a:extLst>
          </p:cNvPr>
          <p:cNvSpPr/>
          <p:nvPr/>
        </p:nvSpPr>
        <p:spPr>
          <a:xfrm>
            <a:off x="-44412" y="4307728"/>
            <a:ext cx="4339650" cy="442878"/>
          </a:xfrm>
          <a:prstGeom prst="rect">
            <a:avLst/>
          </a:prstGeom>
        </p:spPr>
        <p:txBody>
          <a:bodyPr wrap="none">
            <a:spAutoFit/>
          </a:bodyPr>
          <a:lstStyle/>
          <a:p>
            <a:pPr algn="just">
              <a:lnSpc>
                <a:spcPct val="150000"/>
              </a:lnSpc>
            </a:pPr>
            <a:r>
              <a:rPr lang="zh-CN" altLang="en-US" dirty="0">
                <a:solidFill>
                  <a:schemeClr val="tx1"/>
                </a:solidFill>
                <a:latin typeface="KaiTi" panose="02010609060101010101" pitchFamily="49" charset="-122"/>
                <a:ea typeface="KaiTi" panose="02010609060101010101" pitchFamily="49" charset="-122"/>
                <a:cs typeface="Times New Roman" panose="02020603050405020304" pitchFamily="18" charset="0"/>
              </a:rPr>
              <a:t>生物膜系统指生物体内的所有膜结构吗？</a:t>
            </a:r>
          </a:p>
        </p:txBody>
      </p:sp>
    </p:spTree>
    <p:extLst>
      <p:ext uri="{BB962C8B-B14F-4D97-AF65-F5344CB8AC3E}">
        <p14:creationId xmlns:p14="http://schemas.microsoft.com/office/powerpoint/2010/main" val="1449819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8DD02D12-F4AF-E242-A8C9-6CBFA2295242}"/>
              </a:ext>
            </a:extLst>
          </p:cNvPr>
          <p:cNvSpPr/>
          <p:nvPr/>
        </p:nvSpPr>
        <p:spPr>
          <a:xfrm>
            <a:off x="-76948" y="28189"/>
            <a:ext cx="9025328" cy="923330"/>
          </a:xfrm>
          <a:prstGeom prst="rect">
            <a:avLst/>
          </a:prstGeom>
        </p:spPr>
        <p:txBody>
          <a:bodyPr wrap="square">
            <a:spAutoFit/>
          </a:bodyPr>
          <a:lstStyle/>
          <a:p>
            <a:pPr marL="200025" indent="-200025"/>
            <a:r>
              <a:rPr lang="zh-CN" altLang="en-US" kern="100" dirty="0">
                <a:solidFill>
                  <a:srgbClr val="FF0000"/>
                </a:solidFill>
                <a:latin typeface="KaiTi" panose="02010609060101010101" pitchFamily="49" charset="-122"/>
                <a:ea typeface="KaiTi" panose="02010609060101010101" pitchFamily="49" charset="-122"/>
                <a:cs typeface="宋体" panose="02010600030101010101" pitchFamily="2" charset="-122"/>
              </a:rPr>
              <a:t>  （二）</a:t>
            </a:r>
            <a:r>
              <a:rPr lang="zh-CN" altLang="en-US" b="1" kern="100" dirty="0">
                <a:solidFill>
                  <a:srgbClr val="FF0000"/>
                </a:solidFill>
                <a:latin typeface="KaiTi" panose="02010609060101010101" pitchFamily="49" charset="-122"/>
                <a:ea typeface="KaiTi" panose="02010609060101010101" pitchFamily="49" charset="-122"/>
                <a:cs typeface="宋体" panose="02010600030101010101" pitchFamily="2" charset="-122"/>
              </a:rPr>
              <a:t>迁移应用： </a:t>
            </a:r>
            <a:r>
              <a:rPr lang="zh-CN" altLang="en-US" kern="100" dirty="0">
                <a:latin typeface="KaiTi" panose="02010609060101010101" pitchFamily="49" charset="-122"/>
                <a:ea typeface="KaiTi" panose="02010609060101010101" pitchFamily="49" charset="-122"/>
                <a:cs typeface="宋体" panose="02010600030101010101" pitchFamily="2" charset="-122"/>
                <a:sym typeface="Wingdings" pitchFamily="2" charset="2"/>
              </a:rPr>
              <a:t>（</a:t>
            </a:r>
            <a:r>
              <a:rPr lang="en-US" altLang="zh-CN" kern="100" dirty="0">
                <a:latin typeface="KaiTi" panose="02010609060101010101" pitchFamily="49" charset="-122"/>
                <a:ea typeface="KaiTi" panose="02010609060101010101" pitchFamily="49" charset="-122"/>
                <a:cs typeface="宋体" panose="02010600030101010101" pitchFamily="2" charset="-122"/>
              </a:rPr>
              <a:t>2020.1.</a:t>
            </a:r>
            <a:r>
              <a:rPr lang="zh-CN" altLang="en-US" kern="100" dirty="0">
                <a:latin typeface="KaiTi" panose="02010609060101010101" pitchFamily="49" charset="-122"/>
                <a:ea typeface="KaiTi" panose="02010609060101010101" pitchFamily="49" charset="-122"/>
                <a:cs typeface="宋体" panose="02010600030101010101" pitchFamily="2" charset="-122"/>
              </a:rPr>
              <a:t>朝阳期末</a:t>
            </a:r>
            <a:r>
              <a:rPr lang="en-US" altLang="zh-CN" kern="100" dirty="0">
                <a:latin typeface="KaiTi" panose="02010609060101010101" pitchFamily="49" charset="-122"/>
                <a:ea typeface="KaiTi" panose="02010609060101010101" pitchFamily="49" charset="-122"/>
                <a:cs typeface="宋体" panose="02010600030101010101" pitchFamily="2" charset="-122"/>
              </a:rPr>
              <a:t>32</a:t>
            </a:r>
            <a:r>
              <a:rPr lang="zh-CN" altLang="en-US" kern="100" dirty="0">
                <a:latin typeface="KaiTi" panose="02010609060101010101" pitchFamily="49" charset="-122"/>
                <a:ea typeface="KaiTi" panose="02010609060101010101" pitchFamily="49" charset="-122"/>
                <a:cs typeface="宋体" panose="02010600030101010101" pitchFamily="2" charset="-122"/>
              </a:rPr>
              <a:t>）</a:t>
            </a:r>
            <a:r>
              <a:rPr lang="zh-CN" altLang="zh-CN" kern="100" dirty="0">
                <a:latin typeface="KaiTi" panose="02010609060101010101" pitchFamily="49" charset="-122"/>
                <a:ea typeface="KaiTi" panose="02010609060101010101" pitchFamily="49" charset="-122"/>
                <a:cs typeface="宋体" panose="02010600030101010101" pitchFamily="2" charset="-122"/>
              </a:rPr>
              <a:t>分泌蛋白是指在细胞内合成后，分泌到细胞外起作用的蛋白质，其合成和分泌过程需要多种细胞结构的协调配合。图甲是细胞的部分结构示意图，图乙表示分泌蛋白处于内质网时的几种生物膜面积。</a:t>
            </a:r>
            <a:endParaRPr lang="zh-CN" altLang="zh-CN" kern="100" dirty="0">
              <a:latin typeface="KaiTi" panose="02010609060101010101" pitchFamily="49" charset="-122"/>
              <a:ea typeface="KaiTi" panose="02010609060101010101" pitchFamily="49" charset="-122"/>
            </a:endParaRPr>
          </a:p>
        </p:txBody>
      </p:sp>
      <p:pic>
        <p:nvPicPr>
          <p:cNvPr id="3" name="图片 2">
            <a:extLst>
              <a:ext uri="{FF2B5EF4-FFF2-40B4-BE49-F238E27FC236}">
                <a16:creationId xmlns:a16="http://schemas.microsoft.com/office/drawing/2014/main" id="{51186D1E-BFDA-F741-A329-DB36B342B75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91986" y="1406609"/>
            <a:ext cx="4582434" cy="1963538"/>
          </a:xfrm>
          <a:prstGeom prst="rect">
            <a:avLst/>
          </a:prstGeom>
          <a:noFill/>
          <a:ln>
            <a:noFill/>
          </a:ln>
        </p:spPr>
      </p:pic>
      <p:sp>
        <p:nvSpPr>
          <p:cNvPr id="5" name="矩形 4">
            <a:extLst>
              <a:ext uri="{FF2B5EF4-FFF2-40B4-BE49-F238E27FC236}">
                <a16:creationId xmlns:a16="http://schemas.microsoft.com/office/drawing/2014/main" id="{20F32403-7B20-974C-A815-FF3CD6B62B82}"/>
              </a:ext>
            </a:extLst>
          </p:cNvPr>
          <p:cNvSpPr/>
          <p:nvPr/>
        </p:nvSpPr>
        <p:spPr>
          <a:xfrm>
            <a:off x="41039" y="3453317"/>
            <a:ext cx="9025329" cy="1200329"/>
          </a:xfrm>
          <a:prstGeom prst="rect">
            <a:avLst/>
          </a:prstGeom>
        </p:spPr>
        <p:txBody>
          <a:bodyPr wrap="square">
            <a:spAutoFit/>
          </a:bodyPr>
          <a:lstStyle/>
          <a:p>
            <a:r>
              <a:rPr lang="zh-CN" altLang="zh-CN" kern="100" dirty="0">
                <a:latin typeface="KaiTi" panose="02010609060101010101" pitchFamily="49" charset="-122"/>
                <a:ea typeface="KaiTi" panose="02010609060101010101" pitchFamily="49" charset="-122"/>
              </a:rPr>
              <a:t>（</a:t>
            </a:r>
            <a:r>
              <a:rPr lang="en-US" altLang="zh-CN" kern="100" dirty="0">
                <a:latin typeface="KaiTi" panose="02010609060101010101" pitchFamily="49" charset="-122"/>
                <a:ea typeface="KaiTi" panose="02010609060101010101" pitchFamily="49" charset="-122"/>
              </a:rPr>
              <a:t>1</a:t>
            </a:r>
            <a:r>
              <a:rPr lang="zh-CN" altLang="zh-CN" kern="100" dirty="0">
                <a:latin typeface="KaiTi" panose="02010609060101010101" pitchFamily="49" charset="-122"/>
                <a:ea typeface="KaiTi" panose="02010609060101010101" pitchFamily="49" charset="-122"/>
              </a:rPr>
              <a:t>）用</a:t>
            </a:r>
            <a:r>
              <a:rPr lang="en-US" altLang="zh-CN" kern="100" baseline="30000" dirty="0">
                <a:latin typeface="KaiTi" panose="02010609060101010101" pitchFamily="49" charset="-122"/>
                <a:ea typeface="KaiTi" panose="02010609060101010101" pitchFamily="49" charset="-122"/>
              </a:rPr>
              <a:t>3</a:t>
            </a:r>
            <a:r>
              <a:rPr lang="en-US" altLang="zh-CN" kern="100" dirty="0">
                <a:latin typeface="KaiTi" panose="02010609060101010101" pitchFamily="49" charset="-122"/>
                <a:ea typeface="KaiTi" panose="02010609060101010101" pitchFamily="49" charset="-122"/>
              </a:rPr>
              <a:t>H</a:t>
            </a:r>
            <a:r>
              <a:rPr lang="zh-CN" altLang="zh-CN" kern="100" dirty="0">
                <a:latin typeface="KaiTi" panose="02010609060101010101" pitchFamily="49" charset="-122"/>
                <a:ea typeface="KaiTi" panose="02010609060101010101" pitchFamily="49" charset="-122"/>
              </a:rPr>
              <a:t>标记的亮氨酸注射到胰腺腺泡细胞中进行示踪实验以研究分泌蛋白合成与运输的途径。可发现放射性物质首先出现在附着有</a:t>
            </a:r>
            <a:r>
              <a:rPr lang="en-US" altLang="zh-CN" kern="100" dirty="0">
                <a:latin typeface="KaiTi" panose="02010609060101010101" pitchFamily="49" charset="-122"/>
                <a:ea typeface="KaiTi" panose="02010609060101010101" pitchFamily="49" charset="-122"/>
              </a:rPr>
              <a:t>③_________</a:t>
            </a:r>
            <a:r>
              <a:rPr lang="zh-CN" altLang="zh-CN" kern="100" dirty="0">
                <a:latin typeface="KaiTi" panose="02010609060101010101" pitchFamily="49" charset="-122"/>
                <a:ea typeface="KaiTi" panose="02010609060101010101" pitchFamily="49" charset="-122"/>
              </a:rPr>
              <a:t>的内质网中，然后出现在②中，再出现在①处，最后出现在细胞外的分泌物中，此过程需要④</a:t>
            </a:r>
            <a:r>
              <a:rPr lang="en-US" altLang="zh-CN" kern="100" dirty="0">
                <a:latin typeface="KaiTi" panose="02010609060101010101" pitchFamily="49" charset="-122"/>
                <a:ea typeface="KaiTi" panose="02010609060101010101" pitchFamily="49" charset="-122"/>
              </a:rPr>
              <a:t>_________</a:t>
            </a:r>
            <a:r>
              <a:rPr lang="zh-CN" altLang="zh-CN" kern="100" dirty="0">
                <a:latin typeface="KaiTi" panose="02010609060101010101" pitchFamily="49" charset="-122"/>
                <a:ea typeface="KaiTi" panose="02010609060101010101" pitchFamily="49" charset="-122"/>
              </a:rPr>
              <a:t>提供能量。</a:t>
            </a:r>
          </a:p>
          <a:p>
            <a:pPr indent="466725" algn="just"/>
            <a:endParaRPr lang="zh-CN" altLang="zh-CN" kern="100" dirty="0">
              <a:latin typeface="KaiTi" panose="02010609060101010101" pitchFamily="49" charset="-122"/>
              <a:ea typeface="KaiTi" panose="02010609060101010101" pitchFamily="49" charset="-122"/>
            </a:endParaRPr>
          </a:p>
        </p:txBody>
      </p:sp>
      <p:sp>
        <p:nvSpPr>
          <p:cNvPr id="4" name="矩形 3">
            <a:extLst>
              <a:ext uri="{FF2B5EF4-FFF2-40B4-BE49-F238E27FC236}">
                <a16:creationId xmlns:a16="http://schemas.microsoft.com/office/drawing/2014/main" id="{2B39DE45-150A-BC42-A996-B5B62283A43E}"/>
              </a:ext>
            </a:extLst>
          </p:cNvPr>
          <p:cNvSpPr/>
          <p:nvPr/>
        </p:nvSpPr>
        <p:spPr>
          <a:xfrm>
            <a:off x="4968133" y="3684149"/>
            <a:ext cx="877163" cy="369332"/>
          </a:xfrm>
          <a:prstGeom prst="rect">
            <a:avLst/>
          </a:prstGeom>
        </p:spPr>
        <p:txBody>
          <a:bodyPr wrap="none">
            <a:spAutoFit/>
          </a:bodyPr>
          <a:lstStyle/>
          <a:p>
            <a:r>
              <a:rPr lang="zh-CN" altLang="zh-CN" b="1" dirty="0">
                <a:solidFill>
                  <a:srgbClr val="FF0000"/>
                </a:solidFill>
                <a:latin typeface="KaiTi" panose="02010609060101010101" pitchFamily="49" charset="-122"/>
                <a:ea typeface="KaiTi" panose="02010609060101010101" pitchFamily="49" charset="-122"/>
              </a:rPr>
              <a:t>核糖体</a:t>
            </a:r>
            <a:endParaRPr lang="zh-CN" altLang="en-US" b="1" dirty="0">
              <a:solidFill>
                <a:srgbClr val="FF0000"/>
              </a:solidFill>
              <a:latin typeface="KaiTi" panose="02010609060101010101" pitchFamily="49" charset="-122"/>
              <a:ea typeface="KaiTi" panose="02010609060101010101" pitchFamily="49" charset="-122"/>
            </a:endParaRPr>
          </a:p>
        </p:txBody>
      </p:sp>
      <p:sp>
        <p:nvSpPr>
          <p:cNvPr id="7" name="矩形 6">
            <a:extLst>
              <a:ext uri="{FF2B5EF4-FFF2-40B4-BE49-F238E27FC236}">
                <a16:creationId xmlns:a16="http://schemas.microsoft.com/office/drawing/2014/main" id="{98C275DD-60D3-074C-988B-32B06F4BC6C6}"/>
              </a:ext>
            </a:extLst>
          </p:cNvPr>
          <p:cNvSpPr/>
          <p:nvPr/>
        </p:nvSpPr>
        <p:spPr>
          <a:xfrm>
            <a:off x="6797960" y="3979910"/>
            <a:ext cx="877163" cy="369332"/>
          </a:xfrm>
          <a:prstGeom prst="rect">
            <a:avLst/>
          </a:prstGeom>
        </p:spPr>
        <p:txBody>
          <a:bodyPr wrap="none">
            <a:spAutoFit/>
          </a:bodyPr>
          <a:lstStyle/>
          <a:p>
            <a:r>
              <a:rPr lang="zh-CN" altLang="zh-CN" b="1" dirty="0">
                <a:solidFill>
                  <a:srgbClr val="FF0000"/>
                </a:solidFill>
                <a:latin typeface="KaiTi" panose="02010609060101010101" pitchFamily="49" charset="-122"/>
                <a:ea typeface="KaiTi" panose="02010609060101010101" pitchFamily="49" charset="-122"/>
              </a:rPr>
              <a:t>线粒体</a:t>
            </a:r>
            <a:endParaRPr lang="zh-CN" altLang="en-US" b="1" dirty="0">
              <a:solidFill>
                <a:srgbClr val="FF0000"/>
              </a:solidFill>
            </a:endParaRPr>
          </a:p>
        </p:txBody>
      </p:sp>
    </p:spTree>
    <p:extLst>
      <p:ext uri="{BB962C8B-B14F-4D97-AF65-F5344CB8AC3E}">
        <p14:creationId xmlns:p14="http://schemas.microsoft.com/office/powerpoint/2010/main" val="1452475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8DD02D12-F4AF-E242-A8C9-6CBFA2295242}"/>
              </a:ext>
            </a:extLst>
          </p:cNvPr>
          <p:cNvSpPr/>
          <p:nvPr/>
        </p:nvSpPr>
        <p:spPr>
          <a:xfrm>
            <a:off x="-124398" y="0"/>
            <a:ext cx="9025329" cy="923330"/>
          </a:xfrm>
          <a:prstGeom prst="rect">
            <a:avLst/>
          </a:prstGeom>
        </p:spPr>
        <p:txBody>
          <a:bodyPr wrap="square">
            <a:spAutoFit/>
          </a:bodyPr>
          <a:lstStyle/>
          <a:p>
            <a:pPr marL="200025" indent="-200025" algn="just"/>
            <a:r>
              <a:rPr lang="zh-CN" altLang="en-US" kern="100" dirty="0">
                <a:latin typeface="KaiTi" panose="02010609060101010101" pitchFamily="49" charset="-122"/>
                <a:ea typeface="KaiTi" panose="02010609060101010101" pitchFamily="49" charset="-122"/>
                <a:cs typeface="宋体" panose="02010600030101010101" pitchFamily="2" charset="-122"/>
              </a:rPr>
              <a:t> </a:t>
            </a:r>
            <a:r>
              <a:rPr lang="zh-CN" altLang="en-US" kern="100" dirty="0">
                <a:solidFill>
                  <a:srgbClr val="FF0000"/>
                </a:solidFill>
                <a:latin typeface="KaiTi" panose="02010609060101010101" pitchFamily="49" charset="-122"/>
                <a:ea typeface="KaiTi" panose="02010609060101010101" pitchFamily="49" charset="-122"/>
                <a:cs typeface="宋体" panose="02010600030101010101" pitchFamily="2" charset="-122"/>
              </a:rPr>
              <a:t>（二）</a:t>
            </a:r>
            <a:r>
              <a:rPr lang="zh-CN" altLang="en-US" b="1" kern="100" dirty="0">
                <a:solidFill>
                  <a:srgbClr val="FF0000"/>
                </a:solidFill>
                <a:latin typeface="KaiTi" panose="02010609060101010101" pitchFamily="49" charset="-122"/>
                <a:ea typeface="KaiTi" panose="02010609060101010101" pitchFamily="49" charset="-122"/>
                <a:cs typeface="宋体" panose="02010600030101010101" pitchFamily="2" charset="-122"/>
              </a:rPr>
              <a:t>迁移应用：</a:t>
            </a:r>
            <a:r>
              <a:rPr lang="zh-CN" altLang="en-US" kern="100" dirty="0">
                <a:latin typeface="KaiTi" panose="02010609060101010101" pitchFamily="49" charset="-122"/>
                <a:ea typeface="KaiTi" panose="02010609060101010101" pitchFamily="49" charset="-122"/>
                <a:cs typeface="宋体" panose="02010600030101010101" pitchFamily="2" charset="-122"/>
                <a:sym typeface="Wingdings" pitchFamily="2" charset="2"/>
              </a:rPr>
              <a:t>（</a:t>
            </a:r>
            <a:r>
              <a:rPr lang="en-US" altLang="zh-CN" kern="100" dirty="0">
                <a:latin typeface="KaiTi" panose="02010609060101010101" pitchFamily="49" charset="-122"/>
                <a:ea typeface="KaiTi" panose="02010609060101010101" pitchFamily="49" charset="-122"/>
                <a:cs typeface="宋体" panose="02010600030101010101" pitchFamily="2" charset="-122"/>
              </a:rPr>
              <a:t>2020.1.</a:t>
            </a:r>
            <a:r>
              <a:rPr lang="zh-CN" altLang="en-US" kern="100" dirty="0">
                <a:latin typeface="KaiTi" panose="02010609060101010101" pitchFamily="49" charset="-122"/>
                <a:ea typeface="KaiTi" panose="02010609060101010101" pitchFamily="49" charset="-122"/>
                <a:cs typeface="宋体" panose="02010600030101010101" pitchFamily="2" charset="-122"/>
              </a:rPr>
              <a:t>朝阳期末</a:t>
            </a:r>
            <a:r>
              <a:rPr lang="en-US" altLang="zh-CN" kern="100" dirty="0">
                <a:latin typeface="KaiTi" panose="02010609060101010101" pitchFamily="49" charset="-122"/>
                <a:ea typeface="KaiTi" panose="02010609060101010101" pitchFamily="49" charset="-122"/>
                <a:cs typeface="宋体" panose="02010600030101010101" pitchFamily="2" charset="-122"/>
              </a:rPr>
              <a:t>32</a:t>
            </a:r>
            <a:r>
              <a:rPr lang="zh-CN" altLang="en-US" kern="100" dirty="0">
                <a:latin typeface="KaiTi" panose="02010609060101010101" pitchFamily="49" charset="-122"/>
                <a:ea typeface="KaiTi" panose="02010609060101010101" pitchFamily="49" charset="-122"/>
                <a:cs typeface="宋体" panose="02010600030101010101" pitchFamily="2" charset="-122"/>
              </a:rPr>
              <a:t>）</a:t>
            </a:r>
            <a:r>
              <a:rPr lang="zh-CN" altLang="zh-CN" kern="100" dirty="0">
                <a:latin typeface="KaiTi" panose="02010609060101010101" pitchFamily="49" charset="-122"/>
                <a:ea typeface="KaiTi" panose="02010609060101010101" pitchFamily="49" charset="-122"/>
                <a:cs typeface="宋体" panose="02010600030101010101" pitchFamily="2" charset="-122"/>
              </a:rPr>
              <a:t>分泌蛋白是指在细胞内合成后，分泌到细胞外起作用的蛋白质，其合成和分泌过程需要多种细胞结构的协调配合。图甲是细胞的部分结构示意图，图乙表示分泌蛋白处于内质网时的几种生物膜面积。</a:t>
            </a:r>
            <a:endParaRPr lang="zh-CN" altLang="zh-CN" kern="100" dirty="0">
              <a:latin typeface="KaiTi" panose="02010609060101010101" pitchFamily="49" charset="-122"/>
              <a:ea typeface="KaiTi" panose="02010609060101010101" pitchFamily="49" charset="-122"/>
            </a:endParaRPr>
          </a:p>
        </p:txBody>
      </p:sp>
      <p:pic>
        <p:nvPicPr>
          <p:cNvPr id="3" name="图片 2">
            <a:extLst>
              <a:ext uri="{FF2B5EF4-FFF2-40B4-BE49-F238E27FC236}">
                <a16:creationId xmlns:a16="http://schemas.microsoft.com/office/drawing/2014/main" id="{51186D1E-BFDA-F741-A329-DB36B342B75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3918" y="982475"/>
            <a:ext cx="4792272" cy="1963538"/>
          </a:xfrm>
          <a:prstGeom prst="rect">
            <a:avLst/>
          </a:prstGeom>
          <a:noFill/>
          <a:ln>
            <a:noFill/>
          </a:ln>
        </p:spPr>
      </p:pic>
      <p:sp>
        <p:nvSpPr>
          <p:cNvPr id="5" name="矩形 4">
            <a:extLst>
              <a:ext uri="{FF2B5EF4-FFF2-40B4-BE49-F238E27FC236}">
                <a16:creationId xmlns:a16="http://schemas.microsoft.com/office/drawing/2014/main" id="{20F32403-7B20-974C-A815-FF3CD6B62B82}"/>
              </a:ext>
            </a:extLst>
          </p:cNvPr>
          <p:cNvSpPr/>
          <p:nvPr/>
        </p:nvSpPr>
        <p:spPr>
          <a:xfrm>
            <a:off x="59336" y="3179256"/>
            <a:ext cx="8841596" cy="1477328"/>
          </a:xfrm>
          <a:prstGeom prst="rect">
            <a:avLst/>
          </a:prstGeom>
        </p:spPr>
        <p:txBody>
          <a:bodyPr wrap="square">
            <a:spAutoFit/>
          </a:bodyPr>
          <a:lstStyle/>
          <a:p>
            <a:r>
              <a:rPr lang="zh-CN" altLang="zh-CN" kern="100" dirty="0">
                <a:latin typeface="KaiTi" panose="02010609060101010101" pitchFamily="49" charset="-122"/>
                <a:ea typeface="KaiTi" panose="02010609060101010101" pitchFamily="49" charset="-122"/>
              </a:rPr>
              <a:t>（</a:t>
            </a:r>
            <a:r>
              <a:rPr lang="en-US" altLang="zh-CN" kern="100" dirty="0">
                <a:latin typeface="KaiTi" panose="02010609060101010101" pitchFamily="49" charset="-122"/>
                <a:ea typeface="KaiTi" panose="02010609060101010101" pitchFamily="49" charset="-122"/>
              </a:rPr>
              <a:t>2</a:t>
            </a:r>
            <a:r>
              <a:rPr lang="zh-CN" altLang="zh-CN" kern="100" dirty="0">
                <a:latin typeface="KaiTi" panose="02010609060101010101" pitchFamily="49" charset="-122"/>
                <a:ea typeface="KaiTi" panose="02010609060101010101" pitchFamily="49" charset="-122"/>
              </a:rPr>
              <a:t>）囊泡是一种动态的细胞结构，在分泌蛋白运输中有重要作用。图甲中，能产生囊泡的细胞器有</a:t>
            </a:r>
            <a:r>
              <a:rPr lang="en-US" altLang="zh-CN" u="sng" kern="100" dirty="0">
                <a:latin typeface="KaiTi" panose="02010609060101010101" pitchFamily="49" charset="-122"/>
                <a:ea typeface="KaiTi" panose="02010609060101010101" pitchFamily="49" charset="-122"/>
              </a:rPr>
              <a:t>________</a:t>
            </a:r>
            <a:r>
              <a:rPr lang="zh-CN" altLang="en-US" u="sng" kern="100" dirty="0">
                <a:latin typeface="KaiTi" panose="02010609060101010101" pitchFamily="49" charset="-122"/>
                <a:ea typeface="KaiTi" panose="02010609060101010101" pitchFamily="49" charset="-122"/>
              </a:rPr>
              <a:t> </a:t>
            </a:r>
            <a:r>
              <a:rPr lang="en-US" altLang="zh-CN" u="sng" kern="100" dirty="0">
                <a:latin typeface="KaiTi" panose="02010609060101010101" pitchFamily="49" charset="-122"/>
                <a:ea typeface="KaiTi" panose="02010609060101010101" pitchFamily="49" charset="-122"/>
              </a:rPr>
              <a:t>_</a:t>
            </a:r>
            <a:r>
              <a:rPr lang="zh-CN" altLang="en-US" u="sng" kern="100" dirty="0">
                <a:latin typeface="KaiTi" panose="02010609060101010101" pitchFamily="49" charset="-122"/>
                <a:ea typeface="KaiTi" panose="02010609060101010101" pitchFamily="49" charset="-122"/>
              </a:rPr>
              <a:t>       </a:t>
            </a:r>
            <a:r>
              <a:rPr lang="zh-CN" altLang="zh-CN" kern="100" dirty="0">
                <a:latin typeface="KaiTi" panose="02010609060101010101" pitchFamily="49" charset="-122"/>
                <a:ea typeface="KaiTi" panose="02010609060101010101" pitchFamily="49" charset="-122"/>
              </a:rPr>
              <a:t>。囊泡膜的主要成分是</a:t>
            </a:r>
            <a:r>
              <a:rPr lang="en-US" altLang="zh-CN" u="sng" kern="100" dirty="0">
                <a:latin typeface="KaiTi" panose="02010609060101010101" pitchFamily="49" charset="-122"/>
                <a:ea typeface="KaiTi" panose="02010609060101010101" pitchFamily="49" charset="-122"/>
              </a:rPr>
              <a:t>____</a:t>
            </a:r>
            <a:r>
              <a:rPr lang="zh-CN" altLang="en-US" u="sng" kern="100" dirty="0">
                <a:latin typeface="KaiTi" panose="02010609060101010101" pitchFamily="49" charset="-122"/>
                <a:ea typeface="KaiTi" panose="02010609060101010101" pitchFamily="49" charset="-122"/>
              </a:rPr>
              <a:t>      </a:t>
            </a:r>
            <a:r>
              <a:rPr lang="en-US" altLang="zh-CN" u="sng" kern="100" dirty="0">
                <a:latin typeface="KaiTi" panose="02010609060101010101" pitchFamily="49" charset="-122"/>
                <a:ea typeface="KaiTi" panose="02010609060101010101" pitchFamily="49" charset="-122"/>
              </a:rPr>
              <a:t>_____</a:t>
            </a:r>
            <a:r>
              <a:rPr lang="zh-CN" altLang="zh-CN" kern="100" dirty="0">
                <a:latin typeface="KaiTi" panose="02010609060101010101" pitchFamily="49" charset="-122"/>
                <a:ea typeface="KaiTi" panose="02010609060101010101" pitchFamily="49" charset="-122"/>
              </a:rPr>
              <a:t>，且具有一定的</a:t>
            </a:r>
            <a:r>
              <a:rPr lang="en-US" altLang="zh-CN" kern="100" dirty="0">
                <a:latin typeface="KaiTi" panose="02010609060101010101" pitchFamily="49" charset="-122"/>
                <a:ea typeface="KaiTi" panose="02010609060101010101" pitchFamily="49" charset="-122"/>
              </a:rPr>
              <a:t>____</a:t>
            </a:r>
            <a:r>
              <a:rPr lang="zh-CN" altLang="zh-CN" kern="100" dirty="0">
                <a:latin typeface="KaiTi" panose="02010609060101010101" pitchFamily="49" charset="-122"/>
                <a:ea typeface="KaiTi" panose="02010609060101010101" pitchFamily="49" charset="-122"/>
              </a:rPr>
              <a:t>性，这是生物膜相互转化的基础。</a:t>
            </a:r>
            <a:endParaRPr lang="en-US" altLang="zh-CN" kern="100" dirty="0">
              <a:latin typeface="KaiTi" panose="02010609060101010101" pitchFamily="49" charset="-122"/>
              <a:ea typeface="KaiTi" panose="02010609060101010101" pitchFamily="49" charset="-122"/>
            </a:endParaRPr>
          </a:p>
          <a:p>
            <a:r>
              <a:rPr lang="zh-CN" altLang="zh-CN" kern="100" dirty="0">
                <a:latin typeface="KaiTi" panose="02010609060101010101" pitchFamily="49" charset="-122"/>
                <a:ea typeface="KaiTi" panose="02010609060101010101" pitchFamily="49" charset="-122"/>
              </a:rPr>
              <a:t>（</a:t>
            </a:r>
            <a:r>
              <a:rPr lang="en-US" altLang="zh-CN" kern="100" dirty="0">
                <a:latin typeface="KaiTi" panose="02010609060101010101" pitchFamily="49" charset="-122"/>
                <a:ea typeface="KaiTi" panose="02010609060101010101" pitchFamily="49" charset="-122"/>
              </a:rPr>
              <a:t>3</a:t>
            </a:r>
            <a:r>
              <a:rPr lang="zh-CN" altLang="zh-CN" kern="100" dirty="0">
                <a:latin typeface="KaiTi" panose="02010609060101010101" pitchFamily="49" charset="-122"/>
                <a:ea typeface="KaiTi" panose="02010609060101010101" pitchFamily="49" charset="-122"/>
              </a:rPr>
              <a:t>）请在图乙中画出分泌蛋白出细胞后，另两种膜的面积变化柱状图。</a:t>
            </a:r>
          </a:p>
          <a:p>
            <a:pPr indent="466725" algn="just"/>
            <a:endParaRPr lang="zh-CN" altLang="zh-CN" kern="100" dirty="0">
              <a:latin typeface="KaiTi" panose="02010609060101010101" pitchFamily="49" charset="-122"/>
              <a:ea typeface="KaiTi" panose="02010609060101010101" pitchFamily="49" charset="-122"/>
            </a:endParaRPr>
          </a:p>
        </p:txBody>
      </p:sp>
      <p:sp>
        <p:nvSpPr>
          <p:cNvPr id="4" name="矩形 3">
            <a:extLst>
              <a:ext uri="{FF2B5EF4-FFF2-40B4-BE49-F238E27FC236}">
                <a16:creationId xmlns:a16="http://schemas.microsoft.com/office/drawing/2014/main" id="{C4F3D338-EB96-1048-8D3C-482DDDF7805F}"/>
              </a:ext>
            </a:extLst>
          </p:cNvPr>
          <p:cNvSpPr/>
          <p:nvPr/>
        </p:nvSpPr>
        <p:spPr>
          <a:xfrm>
            <a:off x="1547994" y="3404894"/>
            <a:ext cx="2146742" cy="369332"/>
          </a:xfrm>
          <a:prstGeom prst="rect">
            <a:avLst/>
          </a:prstGeom>
        </p:spPr>
        <p:txBody>
          <a:bodyPr wrap="none">
            <a:spAutoFit/>
          </a:bodyPr>
          <a:lstStyle/>
          <a:p>
            <a:r>
              <a:rPr lang="zh-CN" altLang="zh-CN" b="1" dirty="0">
                <a:solidFill>
                  <a:srgbClr val="FF0000"/>
                </a:solidFill>
                <a:latin typeface="KaiTi" panose="02010609060101010101" pitchFamily="49" charset="-122"/>
                <a:ea typeface="KaiTi" panose="02010609060101010101" pitchFamily="49" charset="-122"/>
              </a:rPr>
              <a:t>内质网和高尔基体 </a:t>
            </a:r>
            <a:endParaRPr lang="zh-CN" altLang="en-US" b="1" dirty="0">
              <a:solidFill>
                <a:srgbClr val="FF0000"/>
              </a:solidFill>
              <a:latin typeface="KaiTi" panose="02010609060101010101" pitchFamily="49" charset="-122"/>
              <a:ea typeface="KaiTi" panose="02010609060101010101" pitchFamily="49" charset="-122"/>
            </a:endParaRPr>
          </a:p>
        </p:txBody>
      </p:sp>
      <p:sp>
        <p:nvSpPr>
          <p:cNvPr id="7" name="矩形 6">
            <a:extLst>
              <a:ext uri="{FF2B5EF4-FFF2-40B4-BE49-F238E27FC236}">
                <a16:creationId xmlns:a16="http://schemas.microsoft.com/office/drawing/2014/main" id="{208B1587-0779-DE4C-A0BE-846FF90BD9A0}"/>
              </a:ext>
            </a:extLst>
          </p:cNvPr>
          <p:cNvSpPr/>
          <p:nvPr/>
        </p:nvSpPr>
        <p:spPr>
          <a:xfrm>
            <a:off x="5766190" y="3404894"/>
            <a:ext cx="1685077" cy="369332"/>
          </a:xfrm>
          <a:prstGeom prst="rect">
            <a:avLst/>
          </a:prstGeom>
        </p:spPr>
        <p:txBody>
          <a:bodyPr wrap="none">
            <a:spAutoFit/>
          </a:bodyPr>
          <a:lstStyle/>
          <a:p>
            <a:r>
              <a:rPr lang="zh-CN" altLang="zh-CN" b="1" dirty="0">
                <a:solidFill>
                  <a:srgbClr val="FF0000"/>
                </a:solidFill>
                <a:latin typeface="KaiTi" panose="02010609060101010101" pitchFamily="49" charset="-122"/>
                <a:ea typeface="KaiTi" panose="02010609060101010101" pitchFamily="49" charset="-122"/>
              </a:rPr>
              <a:t>蛋白质和磷脂 </a:t>
            </a:r>
            <a:endParaRPr lang="zh-CN" altLang="en-US" b="1" dirty="0">
              <a:solidFill>
                <a:srgbClr val="FF0000"/>
              </a:solidFill>
              <a:latin typeface="KaiTi" panose="02010609060101010101" pitchFamily="49" charset="-122"/>
              <a:ea typeface="KaiTi" panose="02010609060101010101" pitchFamily="49" charset="-122"/>
            </a:endParaRPr>
          </a:p>
        </p:txBody>
      </p:sp>
      <p:sp>
        <p:nvSpPr>
          <p:cNvPr id="8" name="矩形 7">
            <a:extLst>
              <a:ext uri="{FF2B5EF4-FFF2-40B4-BE49-F238E27FC236}">
                <a16:creationId xmlns:a16="http://schemas.microsoft.com/office/drawing/2014/main" id="{C3E2BE9A-C8B2-804F-9A0C-6DDB3C526E19}"/>
              </a:ext>
            </a:extLst>
          </p:cNvPr>
          <p:cNvSpPr/>
          <p:nvPr/>
        </p:nvSpPr>
        <p:spPr>
          <a:xfrm>
            <a:off x="564489" y="3733254"/>
            <a:ext cx="646331" cy="369332"/>
          </a:xfrm>
          <a:prstGeom prst="rect">
            <a:avLst/>
          </a:prstGeom>
        </p:spPr>
        <p:txBody>
          <a:bodyPr wrap="none">
            <a:spAutoFit/>
          </a:bodyPr>
          <a:lstStyle/>
          <a:p>
            <a:r>
              <a:rPr lang="zh-CN" altLang="zh-CN" b="1" dirty="0">
                <a:solidFill>
                  <a:srgbClr val="FF0000"/>
                </a:solidFill>
                <a:latin typeface="KaiTi" panose="02010609060101010101" pitchFamily="49" charset="-122"/>
                <a:ea typeface="KaiTi" panose="02010609060101010101" pitchFamily="49" charset="-122"/>
              </a:rPr>
              <a:t>流动</a:t>
            </a:r>
            <a:endParaRPr lang="zh-CN" altLang="en-US" b="1" dirty="0">
              <a:solidFill>
                <a:srgbClr val="FF0000"/>
              </a:solidFill>
              <a:latin typeface="KaiTi" panose="02010609060101010101" pitchFamily="49" charset="-122"/>
              <a:ea typeface="KaiTi" panose="02010609060101010101" pitchFamily="49" charset="-122"/>
            </a:endParaRPr>
          </a:p>
        </p:txBody>
      </p:sp>
      <p:pic>
        <p:nvPicPr>
          <p:cNvPr id="9" name="图片 1">
            <a:extLst>
              <a:ext uri="{FF2B5EF4-FFF2-40B4-BE49-F238E27FC236}">
                <a16:creationId xmlns:a16="http://schemas.microsoft.com/office/drawing/2014/main" id="{D756AA16-F73B-3345-99B7-860A0CF663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6336" y="1302867"/>
            <a:ext cx="2487561" cy="1643146"/>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a:extLst>
              <a:ext uri="{FF2B5EF4-FFF2-40B4-BE49-F238E27FC236}">
                <a16:creationId xmlns:a16="http://schemas.microsoft.com/office/drawing/2014/main" id="{42632A1D-9D43-EC42-A998-EA95CC980F13}"/>
              </a:ext>
            </a:extLst>
          </p:cNvPr>
          <p:cNvSpPr/>
          <p:nvPr/>
        </p:nvSpPr>
        <p:spPr>
          <a:xfrm>
            <a:off x="564489" y="4399794"/>
            <a:ext cx="6611265" cy="338554"/>
          </a:xfrm>
          <a:prstGeom prst="rect">
            <a:avLst/>
          </a:prstGeom>
        </p:spPr>
        <p:txBody>
          <a:bodyPr wrap="square">
            <a:spAutoFit/>
          </a:bodyPr>
          <a:lstStyle/>
          <a:p>
            <a:pPr lvl="0" eaLnBrk="0" fontAlgn="base">
              <a:spcBef>
                <a:spcPct val="0"/>
              </a:spcBef>
              <a:spcAft>
                <a:spcPct val="0"/>
              </a:spcAft>
            </a:pPr>
            <a:r>
              <a:rPr lang="zh-CN" altLang="zh-CN" sz="1600" b="1" dirty="0">
                <a:solidFill>
                  <a:srgbClr val="FF0000"/>
                </a:solidFill>
                <a:latin typeface="KaiTi" panose="02010609060101010101" pitchFamily="49" charset="-122"/>
                <a:ea typeface="KaiTi" panose="02010609060101010101" pitchFamily="49" charset="-122"/>
                <a:cs typeface="Times New Roman" panose="02020603050405020304" pitchFamily="18" charset="0"/>
              </a:rPr>
              <a:t>内质网膜面积变小；细胞膜面积增大；高尔基体膜面积前后基本不变</a:t>
            </a:r>
            <a:endParaRPr lang="zh-CN" altLang="zh-CN" sz="1600" b="1" dirty="0">
              <a:solidFill>
                <a:srgbClr val="FF0000"/>
              </a:solidFill>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253439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8DD02D12-F4AF-E242-A8C9-6CBFA2295242}"/>
              </a:ext>
            </a:extLst>
          </p:cNvPr>
          <p:cNvSpPr/>
          <p:nvPr/>
        </p:nvSpPr>
        <p:spPr>
          <a:xfrm>
            <a:off x="0" y="92333"/>
            <a:ext cx="8841596" cy="923330"/>
          </a:xfrm>
          <a:prstGeom prst="rect">
            <a:avLst/>
          </a:prstGeom>
        </p:spPr>
        <p:txBody>
          <a:bodyPr wrap="square">
            <a:spAutoFit/>
          </a:bodyPr>
          <a:lstStyle/>
          <a:p>
            <a:pPr marL="200025" indent="-200025" algn="just"/>
            <a:r>
              <a:rPr lang="zh-CN" altLang="en-US" kern="100" dirty="0">
                <a:solidFill>
                  <a:srgbClr val="FF0000"/>
                </a:solidFill>
                <a:latin typeface="KaiTi" panose="02010609060101010101" pitchFamily="49" charset="-122"/>
                <a:ea typeface="KaiTi" panose="02010609060101010101" pitchFamily="49" charset="-122"/>
                <a:cs typeface="宋体" panose="02010600030101010101" pitchFamily="2" charset="-122"/>
              </a:rPr>
              <a:t> （二）</a:t>
            </a:r>
            <a:r>
              <a:rPr lang="zh-CN" altLang="en-US" b="1" kern="100" dirty="0">
                <a:solidFill>
                  <a:srgbClr val="FF0000"/>
                </a:solidFill>
                <a:latin typeface="KaiTi" panose="02010609060101010101" pitchFamily="49" charset="-122"/>
                <a:ea typeface="KaiTi" panose="02010609060101010101" pitchFamily="49" charset="-122"/>
                <a:cs typeface="宋体" panose="02010600030101010101" pitchFamily="2" charset="-122"/>
              </a:rPr>
              <a:t>迁移应用： </a:t>
            </a:r>
            <a:r>
              <a:rPr lang="zh-CN" altLang="en-US" kern="100" dirty="0">
                <a:latin typeface="KaiTi" panose="02010609060101010101" pitchFamily="49" charset="-122"/>
                <a:ea typeface="KaiTi" panose="02010609060101010101" pitchFamily="49" charset="-122"/>
                <a:cs typeface="宋体" panose="02010600030101010101" pitchFamily="2" charset="-122"/>
                <a:sym typeface="Wingdings" pitchFamily="2" charset="2"/>
              </a:rPr>
              <a:t>（</a:t>
            </a:r>
            <a:r>
              <a:rPr lang="en-US" altLang="zh-CN" kern="100" dirty="0">
                <a:latin typeface="KaiTi" panose="02010609060101010101" pitchFamily="49" charset="-122"/>
                <a:ea typeface="KaiTi" panose="02010609060101010101" pitchFamily="49" charset="-122"/>
                <a:cs typeface="宋体" panose="02010600030101010101" pitchFamily="2" charset="-122"/>
              </a:rPr>
              <a:t>2020.1.</a:t>
            </a:r>
            <a:r>
              <a:rPr lang="zh-CN" altLang="en-US" kern="100" dirty="0">
                <a:latin typeface="KaiTi" panose="02010609060101010101" pitchFamily="49" charset="-122"/>
                <a:ea typeface="KaiTi" panose="02010609060101010101" pitchFamily="49" charset="-122"/>
                <a:cs typeface="宋体" panose="02010600030101010101" pitchFamily="2" charset="-122"/>
              </a:rPr>
              <a:t>朝阳期末</a:t>
            </a:r>
            <a:r>
              <a:rPr lang="en-US" altLang="zh-CN" kern="100" dirty="0">
                <a:latin typeface="KaiTi" panose="02010609060101010101" pitchFamily="49" charset="-122"/>
                <a:ea typeface="KaiTi" panose="02010609060101010101" pitchFamily="49" charset="-122"/>
                <a:cs typeface="宋体" panose="02010600030101010101" pitchFamily="2" charset="-122"/>
              </a:rPr>
              <a:t>32</a:t>
            </a:r>
            <a:r>
              <a:rPr lang="zh-CN" altLang="en-US" kern="100" dirty="0">
                <a:latin typeface="KaiTi" panose="02010609060101010101" pitchFamily="49" charset="-122"/>
                <a:ea typeface="KaiTi" panose="02010609060101010101" pitchFamily="49" charset="-122"/>
                <a:cs typeface="宋体" panose="02010600030101010101" pitchFamily="2" charset="-122"/>
              </a:rPr>
              <a:t>）</a:t>
            </a:r>
            <a:r>
              <a:rPr lang="zh-CN" altLang="zh-CN" kern="100" dirty="0">
                <a:latin typeface="KaiTi" panose="02010609060101010101" pitchFamily="49" charset="-122"/>
                <a:ea typeface="KaiTi" panose="02010609060101010101" pitchFamily="49" charset="-122"/>
                <a:cs typeface="宋体" panose="02010600030101010101" pitchFamily="2" charset="-122"/>
              </a:rPr>
              <a:t>分泌蛋白是指在细胞内合成后，分泌到细胞外起作用的蛋白质，其合成和分泌过程需要多种细胞结构的协调配合。图甲是细胞的部分结构示意图，图乙表示分泌蛋白处于内质网时的几种生物膜面积。</a:t>
            </a:r>
            <a:endParaRPr lang="zh-CN" altLang="zh-CN" kern="100" dirty="0">
              <a:latin typeface="KaiTi" panose="02010609060101010101" pitchFamily="49" charset="-122"/>
              <a:ea typeface="KaiTi" panose="02010609060101010101" pitchFamily="49" charset="-122"/>
            </a:endParaRPr>
          </a:p>
        </p:txBody>
      </p:sp>
      <p:pic>
        <p:nvPicPr>
          <p:cNvPr id="3" name="图片 2">
            <a:extLst>
              <a:ext uri="{FF2B5EF4-FFF2-40B4-BE49-F238E27FC236}">
                <a16:creationId xmlns:a16="http://schemas.microsoft.com/office/drawing/2014/main" id="{51186D1E-BFDA-F741-A329-DB36B342B75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0980" y="1176284"/>
            <a:ext cx="3976195" cy="1714400"/>
          </a:xfrm>
          <a:prstGeom prst="rect">
            <a:avLst/>
          </a:prstGeom>
          <a:noFill/>
          <a:ln>
            <a:noFill/>
          </a:ln>
        </p:spPr>
      </p:pic>
      <p:sp>
        <p:nvSpPr>
          <p:cNvPr id="5" name="矩形 4">
            <a:extLst>
              <a:ext uri="{FF2B5EF4-FFF2-40B4-BE49-F238E27FC236}">
                <a16:creationId xmlns:a16="http://schemas.microsoft.com/office/drawing/2014/main" id="{20F32403-7B20-974C-A815-FF3CD6B62B82}"/>
              </a:ext>
            </a:extLst>
          </p:cNvPr>
          <p:cNvSpPr/>
          <p:nvPr/>
        </p:nvSpPr>
        <p:spPr>
          <a:xfrm>
            <a:off x="-58994" y="3025206"/>
            <a:ext cx="8959584" cy="1477328"/>
          </a:xfrm>
          <a:prstGeom prst="rect">
            <a:avLst/>
          </a:prstGeom>
        </p:spPr>
        <p:txBody>
          <a:bodyPr wrap="square">
            <a:spAutoFit/>
          </a:bodyPr>
          <a:lstStyle/>
          <a:p>
            <a:pPr marL="400050" indent="-266700"/>
            <a:r>
              <a:rPr lang="zh-CN" altLang="en-US" kern="100" dirty="0">
                <a:latin typeface="KaiTi" panose="02010609060101010101" pitchFamily="49" charset="-122"/>
                <a:ea typeface="KaiTi" panose="02010609060101010101" pitchFamily="49" charset="-122"/>
                <a:cs typeface="宋体" panose="02010600030101010101" pitchFamily="2" charset="-122"/>
              </a:rPr>
              <a:t>  </a:t>
            </a:r>
            <a:r>
              <a:rPr lang="zh-CN" altLang="zh-CN" kern="100" dirty="0">
                <a:latin typeface="KaiTi" panose="02010609060101010101" pitchFamily="49" charset="-122"/>
                <a:ea typeface="KaiTi" panose="02010609060101010101" pitchFamily="49" charset="-122"/>
              </a:rPr>
              <a:t>（</a:t>
            </a:r>
            <a:r>
              <a:rPr lang="en-US" altLang="zh-CN" kern="100" dirty="0">
                <a:latin typeface="KaiTi" panose="02010609060101010101" pitchFamily="49" charset="-122"/>
                <a:ea typeface="KaiTi" panose="02010609060101010101" pitchFamily="49" charset="-122"/>
              </a:rPr>
              <a:t>4</a:t>
            </a:r>
            <a:r>
              <a:rPr lang="zh-CN" altLang="zh-CN" kern="100" dirty="0">
                <a:latin typeface="KaiTi" panose="02010609060101010101" pitchFamily="49" charset="-122"/>
                <a:ea typeface="KaiTi" panose="02010609060101010101" pitchFamily="49" charset="-122"/>
              </a:rPr>
              <a:t>）黄曲霉素是毒性很强的致癌物质，常藏身于霉变的花生和玉米等植物种子中。研究发现黄曲霉素能引起细胞中</a:t>
            </a:r>
            <a:r>
              <a:rPr lang="zh-CN" altLang="en-US" kern="100" dirty="0">
                <a:latin typeface="KaiTi" panose="02010609060101010101" pitchFamily="49" charset="-122"/>
                <a:ea typeface="KaiTi" panose="02010609060101010101" pitchFamily="49" charset="-122"/>
              </a:rPr>
              <a:t>核糖体</a:t>
            </a:r>
            <a:r>
              <a:rPr lang="zh-CN" altLang="zh-CN" kern="100" dirty="0">
                <a:latin typeface="KaiTi" panose="02010609060101010101" pitchFamily="49" charset="-122"/>
                <a:ea typeface="KaiTi" panose="02010609060101010101" pitchFamily="49" charset="-122"/>
              </a:rPr>
              <a:t>从内质网上脱落下来，进而可能会导致下列</a:t>
            </a:r>
            <a:r>
              <a:rPr lang="en-US" altLang="zh-CN" kern="100" dirty="0">
                <a:latin typeface="KaiTi" panose="02010609060101010101" pitchFamily="49" charset="-122"/>
                <a:ea typeface="KaiTi" panose="02010609060101010101" pitchFamily="49" charset="-122"/>
              </a:rPr>
              <a:t>_________</a:t>
            </a:r>
            <a:r>
              <a:rPr lang="zh-CN" altLang="zh-CN" kern="100" dirty="0">
                <a:latin typeface="KaiTi" panose="02010609060101010101" pitchFamily="49" charset="-122"/>
                <a:ea typeface="KaiTi" panose="02010609060101010101" pitchFamily="49" charset="-122"/>
              </a:rPr>
              <a:t>（用字母表示）物质的合成受损严重。</a:t>
            </a:r>
          </a:p>
          <a:p>
            <a:pPr indent="466725"/>
            <a:r>
              <a:rPr lang="en-US" altLang="zh-CN" kern="100" dirty="0">
                <a:latin typeface="KaiTi" panose="02010609060101010101" pitchFamily="49" charset="-122"/>
                <a:ea typeface="KaiTi" panose="02010609060101010101" pitchFamily="49" charset="-122"/>
              </a:rPr>
              <a:t>a.</a:t>
            </a:r>
            <a:r>
              <a:rPr lang="zh-CN" altLang="zh-CN" kern="100" dirty="0">
                <a:latin typeface="KaiTi" panose="02010609060101010101" pitchFamily="49" charset="-122"/>
                <a:ea typeface="KaiTi" panose="02010609060101010101" pitchFamily="49" charset="-122"/>
              </a:rPr>
              <a:t>呼吸酶</a:t>
            </a:r>
            <a:r>
              <a:rPr lang="en-US" altLang="zh-CN" kern="100" dirty="0">
                <a:latin typeface="KaiTi" panose="02010609060101010101" pitchFamily="49" charset="-122"/>
                <a:ea typeface="KaiTi" panose="02010609060101010101" pitchFamily="49" charset="-122"/>
              </a:rPr>
              <a:t>    </a:t>
            </a:r>
            <a:r>
              <a:rPr lang="zh-CN" altLang="en-US" kern="100" dirty="0">
                <a:latin typeface="KaiTi" panose="02010609060101010101" pitchFamily="49" charset="-122"/>
                <a:ea typeface="KaiTi" panose="02010609060101010101" pitchFamily="49" charset="-122"/>
              </a:rPr>
              <a:t>   </a:t>
            </a:r>
            <a:r>
              <a:rPr lang="en-US" altLang="zh-CN" kern="100" dirty="0">
                <a:latin typeface="KaiTi" panose="02010609060101010101" pitchFamily="49" charset="-122"/>
                <a:ea typeface="KaiTi" panose="02010609060101010101" pitchFamily="49" charset="-122"/>
              </a:rPr>
              <a:t>b.</a:t>
            </a:r>
            <a:r>
              <a:rPr lang="zh-CN" altLang="zh-CN" kern="100" dirty="0">
                <a:latin typeface="KaiTi" panose="02010609060101010101" pitchFamily="49" charset="-122"/>
                <a:ea typeface="KaiTi" panose="02010609060101010101" pitchFamily="49" charset="-122"/>
              </a:rPr>
              <a:t>唾液淀粉酶</a:t>
            </a:r>
            <a:r>
              <a:rPr lang="en-US" altLang="zh-CN" kern="100" dirty="0">
                <a:latin typeface="KaiTi" panose="02010609060101010101" pitchFamily="49" charset="-122"/>
                <a:ea typeface="KaiTi" panose="02010609060101010101" pitchFamily="49" charset="-122"/>
              </a:rPr>
              <a:t>   </a:t>
            </a:r>
            <a:r>
              <a:rPr lang="zh-CN" altLang="en-US" kern="100" dirty="0">
                <a:latin typeface="KaiTi" panose="02010609060101010101" pitchFamily="49" charset="-122"/>
                <a:ea typeface="KaiTi" panose="02010609060101010101" pitchFamily="49" charset="-122"/>
              </a:rPr>
              <a:t>   </a:t>
            </a:r>
            <a:r>
              <a:rPr lang="en-US" altLang="zh-CN" kern="100" dirty="0">
                <a:latin typeface="KaiTi" panose="02010609060101010101" pitchFamily="49" charset="-122"/>
                <a:ea typeface="KaiTi" panose="02010609060101010101" pitchFamily="49" charset="-122"/>
              </a:rPr>
              <a:t>c.</a:t>
            </a:r>
            <a:r>
              <a:rPr lang="zh-CN" altLang="zh-CN" kern="100" dirty="0">
                <a:latin typeface="KaiTi" panose="02010609060101010101" pitchFamily="49" charset="-122"/>
                <a:ea typeface="KaiTi" panose="02010609060101010101" pitchFamily="49" charset="-122"/>
              </a:rPr>
              <a:t>血红蛋白</a:t>
            </a:r>
            <a:r>
              <a:rPr lang="en-US" altLang="zh-CN" kern="100" dirty="0">
                <a:latin typeface="KaiTi" panose="02010609060101010101" pitchFamily="49" charset="-122"/>
                <a:ea typeface="KaiTi" panose="02010609060101010101" pitchFamily="49" charset="-122"/>
              </a:rPr>
              <a:t>   </a:t>
            </a:r>
            <a:endParaRPr lang="zh-CN" altLang="zh-CN" kern="100" dirty="0">
              <a:latin typeface="KaiTi" panose="02010609060101010101" pitchFamily="49" charset="-122"/>
              <a:ea typeface="KaiTi" panose="02010609060101010101" pitchFamily="49" charset="-122"/>
            </a:endParaRPr>
          </a:p>
          <a:p>
            <a:pPr indent="466725"/>
            <a:r>
              <a:rPr lang="en-US" altLang="zh-CN" kern="100" dirty="0">
                <a:latin typeface="KaiTi" panose="02010609060101010101" pitchFamily="49" charset="-122"/>
                <a:ea typeface="KaiTi" panose="02010609060101010101" pitchFamily="49" charset="-122"/>
              </a:rPr>
              <a:t>d.</a:t>
            </a:r>
            <a:r>
              <a:rPr lang="zh-CN" altLang="zh-CN" kern="100" dirty="0">
                <a:latin typeface="KaiTi" panose="02010609060101010101" pitchFamily="49" charset="-122"/>
                <a:ea typeface="KaiTi" panose="02010609060101010101" pitchFamily="49" charset="-122"/>
              </a:rPr>
              <a:t>细胞膜上的载体蛋白</a:t>
            </a:r>
            <a:r>
              <a:rPr lang="en-US" altLang="zh-CN" kern="100" dirty="0">
                <a:latin typeface="KaiTi" panose="02010609060101010101" pitchFamily="49" charset="-122"/>
                <a:ea typeface="KaiTi" panose="02010609060101010101" pitchFamily="49" charset="-122"/>
              </a:rPr>
              <a:t>     </a:t>
            </a:r>
            <a:r>
              <a:rPr lang="zh-CN" altLang="en-US" kern="100" dirty="0">
                <a:latin typeface="KaiTi" panose="02010609060101010101" pitchFamily="49" charset="-122"/>
                <a:ea typeface="KaiTi" panose="02010609060101010101" pitchFamily="49" charset="-122"/>
              </a:rPr>
              <a:t>       </a:t>
            </a:r>
            <a:r>
              <a:rPr lang="en-US" altLang="zh-CN" kern="100" dirty="0">
                <a:latin typeface="KaiTi" panose="02010609060101010101" pitchFamily="49" charset="-122"/>
                <a:ea typeface="KaiTi" panose="02010609060101010101" pitchFamily="49" charset="-122"/>
              </a:rPr>
              <a:t> </a:t>
            </a:r>
            <a:r>
              <a:rPr lang="en-US" altLang="zh-CN" kern="100" dirty="0" err="1">
                <a:latin typeface="KaiTi" panose="02010609060101010101" pitchFamily="49" charset="-122"/>
                <a:ea typeface="KaiTi" panose="02010609060101010101" pitchFamily="49" charset="-122"/>
              </a:rPr>
              <a:t>e.ATP</a:t>
            </a:r>
            <a:r>
              <a:rPr lang="zh-CN" altLang="zh-CN" kern="100" dirty="0">
                <a:latin typeface="KaiTi" panose="02010609060101010101" pitchFamily="49" charset="-122"/>
                <a:ea typeface="KaiTi" panose="02010609060101010101" pitchFamily="49" charset="-122"/>
              </a:rPr>
              <a:t>水解酶</a:t>
            </a:r>
          </a:p>
        </p:txBody>
      </p:sp>
      <p:sp>
        <p:nvSpPr>
          <p:cNvPr id="6" name="文本框 5">
            <a:extLst>
              <a:ext uri="{FF2B5EF4-FFF2-40B4-BE49-F238E27FC236}">
                <a16:creationId xmlns:a16="http://schemas.microsoft.com/office/drawing/2014/main" id="{002A06FC-566F-3040-B025-2954562908BB}"/>
              </a:ext>
            </a:extLst>
          </p:cNvPr>
          <p:cNvSpPr txBox="1"/>
          <p:nvPr/>
        </p:nvSpPr>
        <p:spPr>
          <a:xfrm>
            <a:off x="720368" y="3579204"/>
            <a:ext cx="530915" cy="369332"/>
          </a:xfrm>
          <a:prstGeom prst="rect">
            <a:avLst/>
          </a:prstGeom>
          <a:noFill/>
        </p:spPr>
        <p:txBody>
          <a:bodyPr wrap="none" rtlCol="0">
            <a:spAutoFit/>
          </a:bodyPr>
          <a:lstStyle/>
          <a:p>
            <a:r>
              <a:rPr kumimoji="1" lang="en-US" altLang="zh-CN" dirty="0" err="1">
                <a:solidFill>
                  <a:srgbClr val="FF0000"/>
                </a:solidFill>
                <a:latin typeface="KaiTi" panose="02010609060101010101" pitchFamily="49" charset="-122"/>
                <a:ea typeface="KaiTi" panose="02010609060101010101" pitchFamily="49" charset="-122"/>
              </a:rPr>
              <a:t>b,d</a:t>
            </a:r>
            <a:endParaRPr kumimoji="1" lang="zh-CN" altLang="en-US" dirty="0">
              <a:solidFill>
                <a:srgbClr val="FF0000"/>
              </a:solidFill>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1774506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0.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5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4、7、9、11、16、19、20、21、22、23、26、29、34、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53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WPS主题色">
      <a:dk1>
        <a:srgbClr val="000000"/>
      </a:dk1>
      <a:lt1>
        <a:srgbClr val="FFFFFF"/>
      </a:lt1>
      <a:dk2>
        <a:srgbClr val="ECEEEF"/>
      </a:dk2>
      <a:lt2>
        <a:srgbClr val="FCFDFD"/>
      </a:lt2>
      <a:accent1>
        <a:srgbClr val="547D9D"/>
      </a:accent1>
      <a:accent2>
        <a:srgbClr val="437F81"/>
      </a:accent2>
      <a:accent3>
        <a:srgbClr val="4F7A5C"/>
      </a:accent3>
      <a:accent4>
        <a:srgbClr val="6E6D45"/>
      </a:accent4>
      <a:accent5>
        <a:srgbClr val="905E43"/>
      </a:accent5>
      <a:accent6>
        <a:srgbClr val="9D545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主题">
      <a:majorFont>
        <a:latin typeface="Calibri"/>
        <a:ea typeface="Calibri"/>
        <a:cs typeface="Calibri"/>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499</TotalTime>
  <Words>1046</Words>
  <Application>Microsoft Macintosh PowerPoint</Application>
  <PresentationFormat>全屏显示(16:9)</PresentationFormat>
  <Paragraphs>67</Paragraphs>
  <Slides>11</Slides>
  <Notes>3</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11</vt:i4>
      </vt:variant>
    </vt:vector>
  </HeadingPairs>
  <TitlesOfParts>
    <vt:vector size="20" baseType="lpstr">
      <vt:lpstr>仿宋</vt:lpstr>
      <vt:lpstr>华文行楷</vt:lpstr>
      <vt:lpstr>楷体</vt:lpstr>
      <vt:lpstr>微软雅黑</vt:lpstr>
      <vt:lpstr>KaiTi</vt:lpstr>
      <vt:lpstr>Arial</vt:lpstr>
      <vt:lpstr>Calibri</vt:lpstr>
      <vt:lpstr>Times New Roman</vt:lpstr>
      <vt:lpstr>1_Office 主题​​</vt:lpstr>
      <vt:lpstr>细胞的结构基础（第2课时）</vt:lpstr>
      <vt:lpstr>PowerPoint 演示文稿</vt:lpstr>
      <vt:lpstr>一、重点分析：从不同角度对细胞器分类比较</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细胞的结构基础（第2课时）</dc:title>
  <dc:creator>627072964@qq.com</dc:creator>
  <cp:lastModifiedBy>627072964@qq.com</cp:lastModifiedBy>
  <cp:revision>40</cp:revision>
  <dcterms:created xsi:type="dcterms:W3CDTF">2020-02-05T08:08:55Z</dcterms:created>
  <dcterms:modified xsi:type="dcterms:W3CDTF">2020-02-07T04:19:08Z</dcterms:modified>
</cp:coreProperties>
</file>