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372" r:id="rId3"/>
    <p:sldId id="272" r:id="rId4"/>
    <p:sldId id="1521" r:id="rId5"/>
    <p:sldId id="1305" r:id="rId6"/>
    <p:sldId id="1371" r:id="rId7"/>
    <p:sldId id="1349" r:id="rId8"/>
    <p:sldId id="1355" r:id="rId9"/>
    <p:sldId id="1367" r:id="rId10"/>
    <p:sldId id="1374" r:id="rId11"/>
    <p:sldId id="1363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7"/>
    <p:restoredTop sz="85562"/>
  </p:normalViewPr>
  <p:slideViewPr>
    <p:cSldViewPr snapToGrid="0">
      <p:cViewPr varScale="1">
        <p:scale>
          <a:sx n="74" d="100"/>
          <a:sy n="74" d="100"/>
        </p:scale>
        <p:origin x="15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685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9EAE4D48-E69A-2C4A-A8B0-6E2AFE9FF3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DA639D8D-3206-E048-8482-167914422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>
            <a:extLst>
              <a:ext uri="{FF2B5EF4-FFF2-40B4-BE49-F238E27FC236}">
                <a16:creationId xmlns:a16="http://schemas.microsoft.com/office/drawing/2014/main" id="{FBF3A56B-BD5E-AA4E-9BF2-40E485C64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9C79362-83FD-D84B-B80D-D35A5F18140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23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322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>
            <a:extLst>
              <a:ext uri="{FF2B5EF4-FFF2-40B4-BE49-F238E27FC236}">
                <a16:creationId xmlns:a16="http://schemas.microsoft.com/office/drawing/2014/main" id="{B1BAB624-6579-E846-8F67-B718A0A2E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备注占位符 2">
            <a:extLst>
              <a:ext uri="{FF2B5EF4-FFF2-40B4-BE49-F238E27FC236}">
                <a16:creationId xmlns:a16="http://schemas.microsoft.com/office/drawing/2014/main" id="{02557B92-FFEF-2744-ABFA-18921A75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动物细胞两种信息交流方式（信号</a:t>
            </a:r>
            <a:r>
              <a:rPr lang="en-US" altLang="zh-CN" dirty="0"/>
              <a:t>-</a:t>
            </a:r>
            <a:r>
              <a:rPr lang="zh-CN" altLang="en-US" dirty="0"/>
              <a:t>靶细胞受体；直接接触受体识别），植物细胞依靠胞间连丝</a:t>
            </a:r>
          </a:p>
          <a:p>
            <a:pPr>
              <a:spcBef>
                <a:spcPct val="20000"/>
              </a:spcBef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细胞间的信息交流有三个环节：</a:t>
            </a:r>
          </a:p>
          <a:p>
            <a:pPr>
              <a:spcBef>
                <a:spcPct val="20000"/>
              </a:spcBef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  一是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受体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识别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信号分子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（激素、神经递质）；</a:t>
            </a:r>
          </a:p>
          <a:p>
            <a:pPr>
              <a:spcBef>
                <a:spcPct val="20000"/>
              </a:spcBef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  二是信号分子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与受体结合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</a:p>
          <a:p>
            <a:pPr>
              <a:spcBef>
                <a:spcPct val="20000"/>
              </a:spcBef>
            </a:pP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   三是引起</a:t>
            </a:r>
            <a:r>
              <a:rPr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靶细胞相应的生理活动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的改变。 </a:t>
            </a:r>
          </a:p>
          <a:p>
            <a:endParaRPr kumimoji="1" lang="zh-CN" altLang="en-US" dirty="0"/>
          </a:p>
        </p:txBody>
      </p:sp>
      <p:sp>
        <p:nvSpPr>
          <p:cNvPr id="49155" name="灯片编号占位符 3">
            <a:extLst>
              <a:ext uri="{FF2B5EF4-FFF2-40B4-BE49-F238E27FC236}">
                <a16:creationId xmlns:a16="http://schemas.microsoft.com/office/drawing/2014/main" id="{2E31CA1D-D8B6-6E45-8E56-CDB61C280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B9209E9-2B1C-6E40-BA5D-9F4536D903A0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0686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细胞是一个系统，需要内部各部分相互作用、相互依赖，才能形成一个有机整体，而绝不是物质的简单堆砌。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0794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>
            <a:extLst>
              <a:ext uri="{FF2B5EF4-FFF2-40B4-BE49-F238E27FC236}">
                <a16:creationId xmlns:a16="http://schemas.microsoft.com/office/drawing/2014/main" id="{96933F9E-7B14-924B-9F23-D7FABDB58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备注占位符 2">
            <a:extLst>
              <a:ext uri="{FF2B5EF4-FFF2-40B4-BE49-F238E27FC236}">
                <a16:creationId xmlns:a16="http://schemas.microsoft.com/office/drawing/2014/main" id="{3D5F943F-94E7-AB48-96F0-F3F6B74FE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88067" name="灯片编号占位符 3">
            <a:extLst>
              <a:ext uri="{FF2B5EF4-FFF2-40B4-BE49-F238E27FC236}">
                <a16:creationId xmlns:a16="http://schemas.microsoft.com/office/drawing/2014/main" id="{DC04570F-5BE7-1149-8BAE-052E77FFA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8FCE2CF-A6C1-DA45-95B9-2A09E50082E0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341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53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12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图示细胞绒毛为细胞膜突起部分，构成细胞膜的基本支架为磷脂双分子层，小肠上皮细胞吸收葡萄糖的过程为主动运输，这一过程需要载体蛋白协助；</a:t>
            </a:r>
            <a:endParaRPr lang="en-US" altLang="zh-CN" sz="1200" kern="100" dirty="0">
              <a:solidFill>
                <a:srgbClr val="002060"/>
              </a:solidFill>
              <a:latin typeface="Times New Roman"/>
              <a:ea typeface="华文细黑"/>
              <a:cs typeface="Times New Roman"/>
            </a:endParaRPr>
          </a:p>
          <a:p>
            <a:pPr algn="just">
              <a:lnSpc>
                <a:spcPts val="53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1200" kern="100" dirty="0">
                <a:solidFill>
                  <a:srgbClr val="002060"/>
                </a:solidFill>
                <a:latin typeface="Times New Roman"/>
                <a:ea typeface="华文细黑"/>
                <a:cs typeface="Times New Roman"/>
              </a:rPr>
              <a:t>微绒毛不仅可以增加膜面积，还可以增加细胞膜上载体蛋白的数量，有助于吸收肠腔中的葡萄糖等物质。</a:t>
            </a:r>
            <a:endParaRPr lang="zh-CN" altLang="zh-CN" sz="1200" kern="100" dirty="0">
              <a:solidFill>
                <a:srgbClr val="002060"/>
              </a:solidFill>
              <a:effectLst/>
              <a:latin typeface="宋体"/>
              <a:cs typeface="Courier New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44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61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14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D/&#25105;&#30340;&#35838;&#31243;/2018-2019&#39640;&#19977;&#22797;&#20064;/2019&#27493;&#27493;&#39640;/&#20840;&#20070;&#23436;&#25972;&#30340;Word&#29256;&#25991;&#26723;/ZJ3-121.T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D/&#25105;&#30340;&#35838;&#31243;/2018-2019&#39640;&#19977;&#22797;&#20064;/2019&#27493;&#27493;&#39640;/&#20840;&#20070;&#23436;&#25972;&#30340;Word&#29256;&#25991;&#26723;/2-30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/Volumes/D/&#25105;&#30340;&#35838;&#31243;/2018-2019&#39640;&#19977;&#22797;&#20064;/2019&#27493;&#27493;&#39640;/&#20840;&#20070;&#23436;&#25972;&#30340;Word&#29256;&#25991;&#26723;/2-2.TIF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D/&#25105;&#30340;&#35838;&#31243;/2018-2019&#39640;&#19977;&#22797;&#20064;/2019&#27493;&#27493;&#39640;/&#20840;&#20070;&#23436;&#25972;&#30340;Word&#29256;&#25991;&#26723;/2-9.TI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/Volumes/D/&#25105;&#30340;&#35838;&#31243;/2018-2019&#39640;&#19977;&#22797;&#20064;/2019&#27493;&#27493;&#39640;/&#20840;&#20070;&#23436;&#25972;&#30340;Word&#29256;&#25991;&#26723;/ZJ3-121.T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348715" y="2079300"/>
            <a:ext cx="3902149" cy="1132563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细胞的结构基础（第</a:t>
            </a:r>
            <a:r>
              <a:rPr lang="en-US" altLang="zh-CN" sz="40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40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 叶有员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3CBB238F-BF12-C347-847D-B3F79558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52" y="993914"/>
            <a:ext cx="3195431" cy="355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3D07B82-74FF-6349-963D-81CF1AA1BC72}"/>
              </a:ext>
            </a:extLst>
          </p:cNvPr>
          <p:cNvSpPr/>
          <p:nvPr/>
        </p:nvSpPr>
        <p:spPr>
          <a:xfrm>
            <a:off x="258416" y="835270"/>
            <a:ext cx="5387009" cy="371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(3)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细胞膜表面还存在水解二糖的膜蛋白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，说明膜蛋白还具有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______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功能。</a:t>
            </a:r>
            <a:endParaRPr lang="en-US" altLang="zh-CN" sz="20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(4)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新生儿小肠上皮细胞吸收母乳中的免疫球蛋白的方式是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，体现了细胞膜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__________________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的结构特点。</a:t>
            </a:r>
            <a:endParaRPr lang="en-US" altLang="zh-CN" sz="20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）小肠绒毛细胞能吸收葡萄糖，却很难吸收相对分子质量比葡萄糖小的木糖，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体现了细胞膜</a:t>
            </a:r>
            <a:r>
              <a:rPr lang="zh-CN" altLang="en-US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在功能上具有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________________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6DD8743-9431-974F-880F-A4699071A793}"/>
              </a:ext>
            </a:extLst>
          </p:cNvPr>
          <p:cNvSpPr/>
          <p:nvPr/>
        </p:nvSpPr>
        <p:spPr>
          <a:xfrm>
            <a:off x="2216138" y="135849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催化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4BF4E8-A326-8E49-AC8C-A06CB077E716}"/>
              </a:ext>
            </a:extLst>
          </p:cNvPr>
          <p:cNvSpPr/>
          <p:nvPr/>
        </p:nvSpPr>
        <p:spPr>
          <a:xfrm>
            <a:off x="2469729" y="223263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胞吞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170DEE-CDC2-2D48-9242-7269527C117D}"/>
              </a:ext>
            </a:extLst>
          </p:cNvPr>
          <p:cNvSpPr/>
          <p:nvPr/>
        </p:nvSpPr>
        <p:spPr>
          <a:xfrm>
            <a:off x="339013" y="269226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具有一定的流动性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E00968-F716-9645-9751-0C95CF31BA4B}"/>
              </a:ext>
            </a:extLst>
          </p:cNvPr>
          <p:cNvSpPr/>
          <p:nvPr/>
        </p:nvSpPr>
        <p:spPr>
          <a:xfrm>
            <a:off x="2370338" y="4123564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具有</a:t>
            </a:r>
            <a:r>
              <a:rPr lang="zh-CN" altLang="en-US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选择透过性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B22F511-CC34-7C4D-8121-7B2027628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96" y="296521"/>
            <a:ext cx="8930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迁移应用：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</a:rPr>
              <a:t>下图甲表示小肠上皮细胞的亚显微结构示意图</a:t>
            </a:r>
            <a:r>
              <a:rPr lang="zh-CN" altLang="en-US" sz="2000" kern="1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</a:rPr>
              <a:t>请回答下列问题：</a:t>
            </a:r>
          </a:p>
        </p:txBody>
      </p:sp>
    </p:spTree>
    <p:extLst>
      <p:ext uri="{BB962C8B-B14F-4D97-AF65-F5344CB8AC3E}">
        <p14:creationId xmlns:p14="http://schemas.microsoft.com/office/powerpoint/2010/main" val="25681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6C8A6EC-A7A8-B645-9CBE-149C3FCA3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27" y="108159"/>
            <a:ext cx="5291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知识归纳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E7D9D5-E5A8-3F47-BB27-008200619916}"/>
              </a:ext>
            </a:extLst>
          </p:cNvPr>
          <p:cNvGrpSpPr/>
          <p:nvPr/>
        </p:nvGrpSpPr>
        <p:grpSpPr>
          <a:xfrm>
            <a:off x="1063488" y="456006"/>
            <a:ext cx="6572658" cy="4687494"/>
            <a:chOff x="1448219" y="324059"/>
            <a:chExt cx="5949387" cy="4687494"/>
          </a:xfrm>
        </p:grpSpPr>
        <p:pic>
          <p:nvPicPr>
            <p:cNvPr id="3" name="图片 2" descr="图片包含 游戏机&#10;&#10;描述已自动生成">
              <a:extLst>
                <a:ext uri="{FF2B5EF4-FFF2-40B4-BE49-F238E27FC236}">
                  <a16:creationId xmlns:a16="http://schemas.microsoft.com/office/drawing/2014/main" id="{73EC9C8F-144A-AF43-8663-4FF272379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219" y="324059"/>
              <a:ext cx="5949387" cy="4687494"/>
            </a:xfrm>
            <a:prstGeom prst="rect">
              <a:avLst/>
            </a:prstGeom>
          </p:spPr>
        </p:pic>
        <p:pic>
          <p:nvPicPr>
            <p:cNvPr id="5" name="图片 4" descr="地图上有字&#10;&#10;描述已自动生成">
              <a:extLst>
                <a:ext uri="{FF2B5EF4-FFF2-40B4-BE49-F238E27FC236}">
                  <a16:creationId xmlns:a16="http://schemas.microsoft.com/office/drawing/2014/main" id="{570936CA-21B5-9842-8B24-B00C74225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6728" r="39788"/>
            <a:stretch/>
          </p:blipFill>
          <p:spPr>
            <a:xfrm>
              <a:off x="1878497" y="2733261"/>
              <a:ext cx="2534477" cy="1117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28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3CCB585D-77A0-1D4F-A890-8A27FAFD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7463"/>
            <a:ext cx="8096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12">
            <a:extLst>
              <a:ext uri="{FF2B5EF4-FFF2-40B4-BE49-F238E27FC236}">
                <a16:creationId xmlns:a16="http://schemas.microsoft.com/office/drawing/2014/main" id="{CA81014D-7AA8-194D-9C55-EBD016F9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68263"/>
            <a:ext cx="6805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人教版高中生物必修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7" name="TextBox 12">
            <a:extLst>
              <a:ext uri="{FF2B5EF4-FFF2-40B4-BE49-F238E27FC236}">
                <a16:creationId xmlns:a16="http://schemas.microsoft.com/office/drawing/2014/main" id="{1383C2E2-B6C1-8D4F-9E1F-9F23CC98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1938338"/>
            <a:ext cx="890587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 细胞膜的结构和功能</a:t>
            </a:r>
            <a:endParaRPr lang="zh-CN" altLang="zh-CN" b="1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20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文字&#10;&#10;描述已自动生成">
            <a:extLst>
              <a:ext uri="{FF2B5EF4-FFF2-40B4-BE49-F238E27FC236}">
                <a16:creationId xmlns:a16="http://schemas.microsoft.com/office/drawing/2014/main" id="{63C94BF6-4DB4-7847-A9EF-221C1381F1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018"/>
                    </a14:imgEffect>
                    <a14:imgEffect>
                      <a14:saturation sa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36" t="13104" r="2322" b="2404"/>
          <a:stretch/>
        </p:blipFill>
        <p:spPr>
          <a:xfrm>
            <a:off x="1602820" y="1156008"/>
            <a:ext cx="5938359" cy="36253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C0D8463-89F8-5C4F-81B3-D640E08FB1A6}"/>
              </a:ext>
            </a:extLst>
          </p:cNvPr>
          <p:cNvSpPr txBox="1"/>
          <p:nvPr/>
        </p:nvSpPr>
        <p:spPr>
          <a:xfrm>
            <a:off x="377687" y="205741"/>
            <a:ext cx="864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细胞作为基本的生命系统，具有系统的一般特征，有边界，有系统内各组分的分工合作，有控制中心起调控作用。</a:t>
            </a:r>
            <a:endParaRPr lang="en-US" altLang="zh-CN" sz="24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704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5" y="1075379"/>
            <a:ext cx="7297142" cy="35095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93242" y="981754"/>
            <a:ext cx="3023636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1822599" algn="l"/>
              </a:tabLst>
            </a:pPr>
            <a:r>
              <a:rPr lang="zh-CN" altLang="en-US" sz="2000" b="1" kern="100" spc="-75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将细胞与外界环境分隔开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287" y="4207003"/>
            <a:ext cx="1619805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胞吞</a:t>
            </a:r>
            <a:r>
              <a:rPr lang="zh-CN" altLang="en-US" sz="2000" b="1" kern="100" spc="-45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、</a:t>
            </a: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胞吐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9053" y="1885282"/>
            <a:ext cx="5399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控</a:t>
            </a:r>
            <a:endParaRPr lang="en-US" altLang="zh-CN" sz="2000" b="1" kern="1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制</a:t>
            </a:r>
            <a:endParaRPr lang="en-US" altLang="zh-CN" sz="2000" b="1" kern="1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物</a:t>
            </a:r>
            <a:endParaRPr lang="en-US" altLang="zh-CN" sz="2000" b="1" kern="1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质</a:t>
            </a:r>
            <a:endParaRPr lang="en-US" altLang="zh-CN" sz="2000" b="1" kern="1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进</a:t>
            </a:r>
            <a:endParaRPr lang="en-US" altLang="zh-CN" sz="2000" b="1" kern="1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出</a:t>
            </a:r>
            <a:endParaRPr lang="en-US" altLang="zh-CN" sz="2000" b="1" kern="1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细</a:t>
            </a:r>
            <a:endParaRPr lang="en-US" altLang="zh-CN" sz="2000" b="1" kern="1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胞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34767" y="3481834"/>
            <a:ext cx="485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tabLst>
                <a:tab pos="1822599" algn="l"/>
              </a:tabLst>
            </a:pPr>
            <a:r>
              <a:rPr lang="zh-CN" altLang="en-US" sz="2000" b="1" kern="100" spc="-75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信</a:t>
            </a:r>
            <a:endParaRPr lang="en-US" altLang="zh-CN" sz="2000" b="1" kern="100" spc="-75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lnSpc>
                <a:spcPct val="80000"/>
              </a:lnSpc>
              <a:tabLst>
                <a:tab pos="1822599" algn="l"/>
              </a:tabLst>
            </a:pPr>
            <a:r>
              <a:rPr lang="zh-CN" altLang="en-US" sz="2000" b="1" kern="100" spc="-75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息</a:t>
            </a:r>
            <a:endParaRPr lang="en-US" altLang="zh-CN" sz="2000" b="1" kern="100" spc="-75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lnSpc>
                <a:spcPct val="80000"/>
              </a:lnSpc>
              <a:tabLst>
                <a:tab pos="1822599" algn="l"/>
              </a:tabLst>
            </a:pPr>
            <a:r>
              <a:rPr lang="zh-CN" altLang="en-US" sz="2000" b="1" kern="100" spc="-75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交</a:t>
            </a:r>
            <a:endParaRPr lang="en-US" altLang="zh-CN" sz="2000" b="1" kern="100" spc="-75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Courier New"/>
            </a:endParaRPr>
          </a:p>
          <a:p>
            <a:pPr algn="just">
              <a:lnSpc>
                <a:spcPct val="80000"/>
              </a:lnSpc>
              <a:tabLst>
                <a:tab pos="1822599" algn="l"/>
              </a:tabLst>
            </a:pPr>
            <a:r>
              <a:rPr lang="zh-CN" altLang="en-US" sz="2000" b="1" kern="100" spc="-75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4605" y="2032893"/>
            <a:ext cx="809903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激素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8879" y="3073139"/>
            <a:ext cx="1343551" cy="4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胞间连丝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0482" y="3559081"/>
            <a:ext cx="70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精卵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1667" y="3883042"/>
            <a:ext cx="1047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1822599" algn="l"/>
              </a:tabLs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Courier New"/>
              </a:rPr>
              <a:t>结合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E9973C7-C30E-A64A-94B0-C3361875ECD1}"/>
              </a:ext>
            </a:extLst>
          </p:cNvPr>
          <p:cNvSpPr txBox="1">
            <a:spLocks/>
          </p:cNvSpPr>
          <p:nvPr/>
        </p:nvSpPr>
        <p:spPr>
          <a:xfrm>
            <a:off x="365154" y="302572"/>
            <a:ext cx="6929354" cy="4371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重点分析（一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：细胞膜的功能</a:t>
            </a:r>
          </a:p>
        </p:txBody>
      </p:sp>
    </p:spTree>
    <p:extLst>
      <p:ext uri="{BB962C8B-B14F-4D97-AF65-F5344CB8AC3E}">
        <p14:creationId xmlns:p14="http://schemas.microsoft.com/office/powerpoint/2010/main" val="30522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3">
            <a:extLst>
              <a:ext uri="{FF2B5EF4-FFF2-40B4-BE49-F238E27FC236}">
                <a16:creationId xmlns:a16="http://schemas.microsoft.com/office/drawing/2014/main" id="{C022B8AD-72EB-BC46-8F9D-514C02C3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7" y="113506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教材热图分析：</a:t>
            </a:r>
          </a:p>
        </p:txBody>
      </p:sp>
      <p:pic>
        <p:nvPicPr>
          <p:cNvPr id="48130" name="Picture 2" descr="细胞间信息交流的方式举例1">
            <a:extLst>
              <a:ext uri="{FF2B5EF4-FFF2-40B4-BE49-F238E27FC236}">
                <a16:creationId xmlns:a16="http://schemas.microsoft.com/office/drawing/2014/main" id="{13AC1666-EB01-214A-943D-6AC8889C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5422" b="43698"/>
          <a:stretch>
            <a:fillRect/>
          </a:stretch>
        </p:blipFill>
        <p:spPr bwMode="auto">
          <a:xfrm>
            <a:off x="229237" y="637719"/>
            <a:ext cx="58388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5A51B65-0746-3B4D-BDD7-F0D30C621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292" y="2905294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物质传递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9E01C4-7CE1-B948-AA03-6ED6C42A8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090" y="2914279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接触传递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56193A8-A579-DB45-AC30-418E09091EA3}"/>
              </a:ext>
            </a:extLst>
          </p:cNvPr>
          <p:cNvGrpSpPr/>
          <p:nvPr/>
        </p:nvGrpSpPr>
        <p:grpSpPr>
          <a:xfrm>
            <a:off x="6160577" y="637720"/>
            <a:ext cx="2754186" cy="2645891"/>
            <a:chOff x="6160577" y="637720"/>
            <a:chExt cx="2754186" cy="2645891"/>
          </a:xfrm>
        </p:grpSpPr>
        <p:pic>
          <p:nvPicPr>
            <p:cNvPr id="11" name="图片 12">
              <a:extLst>
                <a:ext uri="{FF2B5EF4-FFF2-40B4-BE49-F238E27FC236}">
                  <a16:creationId xmlns:a16="http://schemas.microsoft.com/office/drawing/2014/main" id="{76D65DFB-6B25-DD4E-9B1F-0758D570C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52" b="14909"/>
            <a:stretch>
              <a:fillRect/>
            </a:stretch>
          </p:blipFill>
          <p:spPr bwMode="auto">
            <a:xfrm>
              <a:off x="6160577" y="637720"/>
              <a:ext cx="2754186" cy="2276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AAAD8A7-0457-1F43-B524-081CA6550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7712" y="2914279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dirty="0">
                  <a:solidFill>
                    <a:srgbClr val="FF0000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通道传递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EB94076-1A72-4441-8B4A-BBF6FACB352C}"/>
              </a:ext>
            </a:extLst>
          </p:cNvPr>
          <p:cNvGrpSpPr/>
          <p:nvPr/>
        </p:nvGrpSpPr>
        <p:grpSpPr>
          <a:xfrm>
            <a:off x="2209266" y="1019175"/>
            <a:ext cx="2627846" cy="967961"/>
            <a:chOff x="2209266" y="1019175"/>
            <a:chExt cx="2627846" cy="967961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844DFA0-7BCA-1E4A-A600-7D341DDE9930}"/>
                </a:ext>
              </a:extLst>
            </p:cNvPr>
            <p:cNvSpPr/>
            <p:nvPr/>
          </p:nvSpPr>
          <p:spPr>
            <a:xfrm>
              <a:off x="2209266" y="1019175"/>
              <a:ext cx="530225" cy="5969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29EF0A4-E166-6643-80FC-8117861D45A0}"/>
                </a:ext>
              </a:extLst>
            </p:cNvPr>
            <p:cNvSpPr/>
            <p:nvPr/>
          </p:nvSpPr>
          <p:spPr>
            <a:xfrm>
              <a:off x="4306887" y="1390236"/>
              <a:ext cx="530225" cy="5969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58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0499BD0-FB51-624E-A3AA-5C5A36B2C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74" y="192495"/>
            <a:ext cx="78870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迁移应用：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下面是细胞膜功能模式图，据图分析下列说法不正确的是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88EB6DA7-D09C-5F47-BBFC-482584E20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261" y="649693"/>
            <a:ext cx="3009506" cy="25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6FD0D19-AB6B-C049-8477-307CE1BC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13" y="3279697"/>
            <a:ext cx="72378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．图中功能①在生命起源过程中具有重要作用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．功能③表示的运输方式有主动运输、被动运输和胞吞、胞吐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．激素调控生命活动与图中功能④有关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．植物细胞可通过胞间连丝进行相邻的细胞间通讯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4348E3CB-EEC4-E24E-BD4C-76D28080409A}"/>
              </a:ext>
            </a:extLst>
          </p:cNvPr>
          <p:cNvCxnSpPr>
            <a:cxnSpLocks/>
          </p:cNvCxnSpPr>
          <p:nvPr/>
        </p:nvCxnSpPr>
        <p:spPr>
          <a:xfrm>
            <a:off x="6162260" y="3941416"/>
            <a:ext cx="12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60D66931-024A-40C9-BAA4-576267177E0F}"/>
              </a:ext>
            </a:extLst>
          </p:cNvPr>
          <p:cNvSpPr txBox="1"/>
          <p:nvPr/>
        </p:nvSpPr>
        <p:spPr>
          <a:xfrm>
            <a:off x="7443989" y="638771"/>
            <a:ext cx="1030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B</a:t>
            </a:r>
            <a:endParaRPr lang="zh-CN" altLang="en-US" sz="2800" b="1" kern="1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8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冰箱, 食物, 房间&#10;&#10;描述已自动生成">
            <a:extLst>
              <a:ext uri="{FF2B5EF4-FFF2-40B4-BE49-F238E27FC236}">
                <a16:creationId xmlns:a16="http://schemas.microsoft.com/office/drawing/2014/main" id="{026B92BB-FE21-814D-9AB1-D5DE4DC5EB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2" t="6428" r="5416" b="3572"/>
          <a:stretch/>
        </p:blipFill>
        <p:spPr>
          <a:xfrm>
            <a:off x="1371602" y="734811"/>
            <a:ext cx="5864086" cy="343893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9E756A3-3847-B549-9687-CC63D3CA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4C6F6C7B-B6FF-4941-B29A-57010392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4173741"/>
            <a:ext cx="4383156" cy="9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C7F17CD-1FD2-8946-9F56-B1E7FF396049}"/>
              </a:ext>
            </a:extLst>
          </p:cNvPr>
          <p:cNvSpPr txBox="1">
            <a:spLocks/>
          </p:cNvSpPr>
          <p:nvPr/>
        </p:nvSpPr>
        <p:spPr>
          <a:xfrm>
            <a:off x="306334" y="234361"/>
            <a:ext cx="6929354" cy="4371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8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重点分析（二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：细胞膜的成分</a:t>
            </a:r>
          </a:p>
        </p:txBody>
      </p:sp>
    </p:spTree>
    <p:extLst>
      <p:ext uri="{BB962C8B-B14F-4D97-AF65-F5344CB8AC3E}">
        <p14:creationId xmlns:p14="http://schemas.microsoft.com/office/powerpoint/2010/main" val="287414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内容占位符 3">
            <a:extLst>
              <a:ext uri="{FF2B5EF4-FFF2-40B4-BE49-F238E27FC236}">
                <a16:creationId xmlns:a16="http://schemas.microsoft.com/office/drawing/2014/main" id="{5BA60B99-FC70-9341-B6E9-FF52BBBC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24" y="703043"/>
            <a:ext cx="4184976" cy="25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6287817-53B4-824D-A1C6-B1CCB6DFA427}"/>
              </a:ext>
            </a:extLst>
          </p:cNvPr>
          <p:cNvSpPr/>
          <p:nvPr/>
        </p:nvSpPr>
        <p:spPr>
          <a:xfrm>
            <a:off x="248616" y="216629"/>
            <a:ext cx="6147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1">
              <a:defRPr/>
            </a:pPr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重点分析（三</a:t>
            </a:r>
            <a:r>
              <a:rPr lang="en-US" altLang="zh-CN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CN" altLang="zh-CN" sz="2400" b="1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细胞膜</a:t>
            </a:r>
            <a:r>
              <a:rPr lang="zh-CN" altLang="en-US" sz="2400" b="1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结构与</a:t>
            </a:r>
            <a:r>
              <a:rPr lang="zh-CN" altLang="zh-CN" sz="2400" b="1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功能</a:t>
            </a:r>
            <a:r>
              <a:rPr lang="zh-CN" altLang="en-US" sz="2400" b="1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相适应</a:t>
            </a:r>
            <a:endParaRPr lang="zh-CN" altLang="zh-CN" sz="2400" b="1" kern="1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内容占位符 3">
            <a:extLst>
              <a:ext uri="{FF2B5EF4-FFF2-40B4-BE49-F238E27FC236}">
                <a16:creationId xmlns:a16="http://schemas.microsoft.com/office/drawing/2014/main" id="{BAF2A634-F2C2-414E-82F7-32DE0914A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3273"/>
          <a:stretch/>
        </p:blipFill>
        <p:spPr>
          <a:xfrm>
            <a:off x="4690529" y="736130"/>
            <a:ext cx="3867062" cy="2526676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05DD681-2334-064C-B8E8-9D8B8C32B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39" y="386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517025A4-56F3-CA44-8A18-CDFE9116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3270162"/>
            <a:ext cx="4025348" cy="18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5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763F4C2B-9B9D-0E4C-A6CD-34C6ED25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96" y="312050"/>
            <a:ext cx="8930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宋体" panose="02010600030101010101" pitchFamily="2" charset="-122"/>
              </a:rPr>
              <a:t>迁移应用：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</a:rPr>
              <a:t>下图甲表示小肠上皮细胞的亚显微结构示意图</a:t>
            </a:r>
            <a:r>
              <a:rPr lang="zh-CN" altLang="en-US" sz="2000" kern="1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</a:rPr>
              <a:t>请回答下列问题：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CBB238F-BF12-C347-847D-B3F795582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82" y="1209289"/>
            <a:ext cx="3150704" cy="301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3D07B82-74FF-6349-963D-81CF1AA1BC72}"/>
              </a:ext>
            </a:extLst>
          </p:cNvPr>
          <p:cNvSpPr/>
          <p:nvPr/>
        </p:nvSpPr>
        <p:spPr>
          <a:xfrm>
            <a:off x="258417" y="866048"/>
            <a:ext cx="5287617" cy="232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该细胞面向肠腔的一侧形成很多突起即微绒毛，该微绒毛的基本支架是</a:t>
            </a:r>
            <a:r>
              <a:rPr lang="en-US" altLang="zh-CN" sz="2000" u="sng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______</a:t>
            </a:r>
            <a:r>
              <a:rPr lang="zh-CN" altLang="en-US" sz="2000" u="sng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   </a:t>
            </a:r>
            <a:r>
              <a:rPr lang="en-US" altLang="zh-CN" sz="2000" u="sng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__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。微绒毛不仅可以增加膜面积，还可以增加细胞膜上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________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的数量，有助于吸收肠腔中的葡萄糖等物质。</a:t>
            </a:r>
            <a:endParaRPr lang="zh-CN" altLang="zh-CN" sz="2000" kern="100" dirty="0">
              <a:latin typeface="KaiTi" panose="02010609060101010101" pitchFamily="49" charset="-122"/>
              <a:ea typeface="KaiTi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E5302D9-5040-F940-916F-38C5F3490F11}"/>
              </a:ext>
            </a:extLst>
          </p:cNvPr>
          <p:cNvSpPr/>
          <p:nvPr/>
        </p:nvSpPr>
        <p:spPr>
          <a:xfrm>
            <a:off x="3671753" y="137387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磷脂双分子层　</a:t>
            </a:r>
            <a:endParaRPr lang="zh-CN" altLang="en-US" sz="20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406BF6C-39DA-2542-ACDC-F076A6B7C4C6}"/>
              </a:ext>
            </a:extLst>
          </p:cNvPr>
          <p:cNvSpPr/>
          <p:nvPr/>
        </p:nvSpPr>
        <p:spPr>
          <a:xfrm>
            <a:off x="734402" y="2238729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载体蛋白</a:t>
            </a:r>
            <a:endParaRPr lang="zh-CN" altLang="en-US" sz="20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3B8D69-4226-AF4B-A7DD-674051157878}"/>
              </a:ext>
            </a:extLst>
          </p:cNvPr>
          <p:cNvSpPr/>
          <p:nvPr/>
        </p:nvSpPr>
        <p:spPr>
          <a:xfrm>
            <a:off x="258418" y="3153694"/>
            <a:ext cx="5287616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(2)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膜蛋白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只能与特定分子结合，结合后使蛋白质的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Courier New" panose="02070309020205020404" pitchFamily="49" charset="0"/>
              </a:rPr>
              <a:t>__________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发生变化，像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分子开关</a:t>
            </a:r>
            <a:r>
              <a:rPr lang="en-US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000" kern="1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一样引起细胞内一系列变化，是细胞膜完成信息交流的分子基础。</a:t>
            </a:r>
            <a:endParaRPr lang="zh-CN" altLang="zh-CN" sz="2000" kern="100" dirty="0">
              <a:latin typeface="KaiTi" panose="02010609060101010101" pitchFamily="49" charset="-122"/>
              <a:ea typeface="KaiTi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AF34BA1-9368-EB49-B979-B10DC10FCC79}"/>
              </a:ext>
            </a:extLst>
          </p:cNvPr>
          <p:cNvSpPr/>
          <p:nvPr/>
        </p:nvSpPr>
        <p:spPr>
          <a:xfrm>
            <a:off x="1212088" y="36492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空间结构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612</Words>
  <Application>Microsoft Office PowerPoint</Application>
  <PresentationFormat>全屏显示(16:9)</PresentationFormat>
  <Paragraphs>67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KaiTi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细胞的结构基础（第1课时）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细胞的结构基础（第1课时）</dc:title>
  <dc:creator>627072964@qq.com</dc:creator>
  <cp:lastModifiedBy>MSoffice</cp:lastModifiedBy>
  <cp:revision>60</cp:revision>
  <dcterms:created xsi:type="dcterms:W3CDTF">2020-02-05T03:21:15Z</dcterms:created>
  <dcterms:modified xsi:type="dcterms:W3CDTF">2020-02-07T02:41:40Z</dcterms:modified>
</cp:coreProperties>
</file>