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437" r:id="rId3"/>
    <p:sldId id="493" r:id="rId5"/>
    <p:sldId id="500" r:id="rId6"/>
    <p:sldId id="492" r:id="rId7"/>
    <p:sldId id="498" r:id="rId8"/>
    <p:sldId id="503" r:id="rId9"/>
    <p:sldId id="502" r:id="rId10"/>
    <p:sldId id="438" r:id="rId11"/>
  </p:sldIdLst>
  <p:sldSz cx="9144000" cy="51435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微软雅黑" panose="020B0503020204020204" pitchFamily="34" charset="-122"/>
      <p:regular r:id="rId19"/>
    </p:embeddedFont>
    <p:embeddedFont>
      <p:font typeface="楷体" panose="02010609060101010101" pitchFamily="49" charset="-122"/>
      <p:regular r:id="rId20"/>
    </p:embeddedFont>
  </p:embeddedFontLst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33CC"/>
    <a:srgbClr val="1A3F6C"/>
    <a:srgbClr val="0E22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6875"/>
    <p:restoredTop sz="91371"/>
  </p:normalViewPr>
  <p:slideViewPr>
    <p:cSldViewPr snapToGrid="0" showGuides="1">
      <p:cViewPr varScale="1">
        <p:scale>
          <a:sx n="109" d="100"/>
          <a:sy n="109" d="100"/>
        </p:scale>
        <p:origin x="-774" y="-78"/>
      </p:cViewPr>
      <p:guideLst>
        <p:guide orient="horz" pos="1765"/>
        <p:guide pos="3097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gs" Target="tags/tag8.xml"/><Relationship Id="rId20" Type="http://schemas.openxmlformats.org/officeDocument/2006/relationships/font" Target="fonts/font6.fntdata"/><Relationship Id="rId2" Type="http://schemas.openxmlformats.org/officeDocument/2006/relationships/theme" Target="theme/theme1.xml"/><Relationship Id="rId19" Type="http://schemas.openxmlformats.org/officeDocument/2006/relationships/font" Target="fonts/font5.fntdata"/><Relationship Id="rId18" Type="http://schemas.openxmlformats.org/officeDocument/2006/relationships/font" Target="fonts/font4.fntdata"/><Relationship Id="rId17" Type="http://schemas.openxmlformats.org/officeDocument/2006/relationships/font" Target="fonts/font3.fntdata"/><Relationship Id="rId16" Type="http://schemas.openxmlformats.org/officeDocument/2006/relationships/font" Target="fonts/font2.fntdata"/><Relationship Id="rId15" Type="http://schemas.openxmlformats.org/officeDocument/2006/relationships/font" Target="fonts/font1.fntdata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ABF09FA-C98B-4348-8B7F-EA90CA43A36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1843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048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048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40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4403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8829920-989C-4E42-944A-9A0116A21BB0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46D7905-3A5B-4CF5-9685-21FB5F4070F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60205D2-2166-48CF-9233-B32932F7FEA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700088"/>
          </a:xfrm>
          <a:prstGeom prst="rect">
            <a:avLst/>
          </a:prstGeom>
          <a:solidFill>
            <a:srgbClr val="568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315" name="图片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9388" y="-20637"/>
            <a:ext cx="1704975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5C3739-027C-4564-A227-8E6DDD86999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 spd="slow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85725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5C3739-027C-4564-A227-8E6DDD86999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 spd="slow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4684713"/>
            <a:ext cx="2133600" cy="3571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4684713"/>
            <a:ext cx="2895600" cy="3571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4684713"/>
            <a:ext cx="2133600" cy="3571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DDF1828-B596-4A80-84CF-2D2B880BA7C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350619-5858-4FA7-AE10-CB37047D042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F5B291-FAE0-4F15-945F-F24D3F8C596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792A42-3F65-44FF-A12F-204BD627069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55D6A0C-9037-4B97-A585-AC8345BC9FD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DADC2E9-E4C2-43CF-9D26-933B2F3977D0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06E7A2-0263-47E8-A1EF-CE6CFA3226A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ED9FD48-3302-44AE-A47B-32D968FDF26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1.jpeg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5C3739-027C-4564-A227-8E6DDD86999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slow">
    <p:pull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7.xml"/><Relationship Id="rId2" Type="http://schemas.openxmlformats.org/officeDocument/2006/relationships/image" Target="../media/image7.jpeg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09" name="图片 3"/>
          <p:cNvPicPr>
            <a:picLocks noChangeAspect="1"/>
          </p:cNvPicPr>
          <p:nvPr/>
        </p:nvPicPr>
        <p:blipFill>
          <a:blip r:embed="rId1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标题 14"/>
          <p:cNvSpPr>
            <a:spLocks noGrp="1"/>
          </p:cNvSpPr>
          <p:nvPr>
            <p:ph type="ctrTitle"/>
          </p:nvPr>
        </p:nvSpPr>
        <p:spPr>
          <a:xfrm>
            <a:off x="3014980" y="1786255"/>
            <a:ext cx="6129655" cy="1533525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30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细胞的物质基础</a:t>
            </a:r>
            <a:br>
              <a:rPr kumimoji="0" lang="zh-CN" altLang="en-US" sz="4400" b="1" i="0" u="none" strike="noStrike" kern="1200" cap="none" spc="30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</a:br>
            <a:r>
              <a:rPr kumimoji="0" lang="zh-CN" altLang="en-US" sz="4400" b="1" i="0" u="none" strike="noStrike" kern="1200" cap="none" spc="30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（第2课时）</a:t>
            </a:r>
            <a:endParaRPr kumimoji="0" lang="zh-CN" altLang="en-US" sz="4400" b="1" i="0" u="none" strike="noStrike" kern="1200" cap="none" spc="30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0450" y="3635375"/>
            <a:ext cx="3602038" cy="5524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226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kumimoji="0" lang="en-US" altLang="zh-CN" sz="2000" b="0" i="0" u="none" strike="noStrike" kern="1200" cap="none" spc="226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endParaRPr kumimoji="0" lang="en-US" altLang="zh-CN" sz="2000" b="0" i="0" u="none" strike="noStrike" kern="1200" cap="none" spc="226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67175" y="1193800"/>
            <a:ext cx="409257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zh-CN" altLang="en-US" sz="2000" b="1" kern="1200" cap="none" spc="226" normalizeH="0" baseline="0" noProof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  <a:sym typeface="+mn-ea"/>
              </a:rPr>
              <a:t>朝阳区线上课堂</a:t>
            </a:r>
            <a:r>
              <a:rPr kumimoji="0" lang="en-US" altLang="zh-CN" sz="2000" b="1" kern="1200" cap="none" spc="226" normalizeH="0" baseline="0" noProof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  <a:sym typeface="+mn-ea"/>
              </a:rPr>
              <a:t>·</a:t>
            </a:r>
            <a:r>
              <a:rPr kumimoji="0" lang="zh-CN" altLang="en-US" sz="2000" b="1" kern="1200" cap="none" spc="226" normalizeH="0" baseline="0" noProof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  <a:sym typeface="+mn-ea"/>
              </a:rPr>
              <a:t>高一</a:t>
            </a:r>
            <a:r>
              <a:rPr kumimoji="0" lang="zh-CN" altLang="en-US" sz="2000" b="1" kern="1200" cap="none" spc="226" normalizeH="0" baseline="0" noProof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  <a:sym typeface="+mn-ea"/>
              </a:rPr>
              <a:t>年级生物</a:t>
            </a:r>
            <a:r>
              <a:rPr kumimoji="0" lang="zh-CN" altLang="en-US" sz="2400" b="1" kern="1200" cap="none" spc="226" normalizeH="0" baseline="0" noProof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  <a:sym typeface="+mn-ea"/>
              </a:rPr>
              <a:t> </a:t>
            </a:r>
            <a:endParaRPr kumimoji="0" lang="zh-CN" altLang="en-US" sz="2400" b="1" kern="1200" cap="none" spc="226" normalizeH="0" baseline="0" noProof="1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5" y="3736975"/>
            <a:ext cx="4835525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lnSpc>
                <a:spcPct val="150000"/>
              </a:lnSpc>
              <a:buClrTx/>
              <a:buSzTx/>
              <a:buFontTx/>
              <a:defRPr/>
            </a:pPr>
            <a:r>
              <a:rPr kumimoji="0" lang="zh-CN" altLang="en-US" sz="2000" kern="1200" cap="none" spc="226" normalizeH="0" baseline="0" noProof="1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人大附中朝阳学校    周 梅</a:t>
            </a:r>
            <a:endParaRPr kumimoji="0" lang="zh-CN" altLang="en-US" sz="2000" kern="1200" cap="none" spc="226" normalizeH="0" baseline="0" noProof="1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custDataLst>
      <p:tags r:id="rId2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7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75" y="17463"/>
            <a:ext cx="809625" cy="8016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8" name="TextBox 12"/>
          <p:cNvSpPr txBox="1"/>
          <p:nvPr/>
        </p:nvSpPr>
        <p:spPr>
          <a:xfrm>
            <a:off x="1441450" y="68263"/>
            <a:ext cx="6805613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人教版高中生物必修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第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章</a:t>
            </a:r>
            <a:endParaRPr lang="zh-CN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459" name="TextBox 12"/>
          <p:cNvSpPr txBox="1"/>
          <p:nvPr/>
        </p:nvSpPr>
        <p:spPr>
          <a:xfrm>
            <a:off x="248603" y="1143318"/>
            <a:ext cx="9009062" cy="8302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 eaLnBrk="0" hangingPunct="0">
              <a:lnSpc>
                <a:spcPct val="150000"/>
              </a:lnSpc>
            </a:pPr>
            <a:r>
              <a:rPr lang="en-US" altLang="zh-CN" sz="3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3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3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节 蛋白质是生命活动的主要承担者</a:t>
            </a:r>
            <a:endParaRPr lang="zh-CN" altLang="zh-CN" sz="3200" b="1" dirty="0">
              <a:solidFill>
                <a:srgbClr val="0033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8914" name="TextBox 12"/>
          <p:cNvSpPr txBox="1"/>
          <p:nvPr/>
        </p:nvSpPr>
        <p:spPr>
          <a:xfrm>
            <a:off x="712470" y="2156460"/>
            <a:ext cx="697611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50000"/>
              </a:lnSpc>
            </a:pPr>
            <a:r>
              <a:rPr lang="en-US" altLang="zh-CN" sz="3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3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3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节 核酸是遗传信息的携带者</a:t>
            </a:r>
            <a:endParaRPr lang="zh-CN" altLang="en-US" sz="3200" b="1" dirty="0">
              <a:solidFill>
                <a:srgbClr val="0033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212090" y="948690"/>
          <a:ext cx="7745730" cy="40576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4265"/>
                <a:gridCol w="2734945"/>
                <a:gridCol w="2636520"/>
              </a:tblGrid>
              <a:tr h="633730"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2800" b="0">
                        <a:latin typeface="楷体" panose="02010609060101010101" pitchFamily="49" charset="-122"/>
                        <a:ea typeface="楷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蛋白质</a:t>
                      </a:r>
                      <a:endParaRPr lang="en-US" altLang="en-US" sz="2800" b="0"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核酸</a:t>
                      </a:r>
                      <a:endParaRPr lang="en-US" altLang="en-US" sz="2800" b="0"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73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元素组成</a:t>
                      </a:r>
                      <a:endParaRPr lang="en-US" altLang="en-US" sz="2800" b="0"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2800" b="0">
                        <a:latin typeface="楷体" panose="02010609060101010101" pitchFamily="49" charset="-122"/>
                        <a:ea typeface="楷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2800" b="0">
                        <a:latin typeface="楷体" panose="02010609060101010101" pitchFamily="49" charset="-122"/>
                        <a:ea typeface="楷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73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基本单位</a:t>
                      </a:r>
                      <a:endParaRPr lang="en-US" altLang="en-US" sz="2800" b="0"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2800" b="0">
                        <a:latin typeface="楷体" panose="02010609060101010101" pitchFamily="49" charset="-122"/>
                        <a:ea typeface="楷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2800" b="0">
                        <a:latin typeface="楷体" panose="02010609060101010101" pitchFamily="49" charset="-122"/>
                        <a:ea typeface="楷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73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28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化学键</a:t>
                      </a:r>
                      <a:endParaRPr lang="zh-CN" altLang="en-US" sz="2800" b="0"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2800" b="0">
                        <a:latin typeface="楷体" panose="02010609060101010101" pitchFamily="49" charset="-122"/>
                        <a:ea typeface="楷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2800" b="0">
                        <a:latin typeface="楷体" panose="02010609060101010101" pitchFamily="49" charset="-122"/>
                        <a:ea typeface="楷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90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结构</a:t>
                      </a:r>
                      <a:endParaRPr lang="en-US" altLang="en-US" sz="2800" b="0"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2800" b="0">
                        <a:latin typeface="楷体" panose="02010609060101010101" pitchFamily="49" charset="-122"/>
                        <a:ea typeface="楷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2800" b="0">
                        <a:latin typeface="楷体" panose="02010609060101010101" pitchFamily="49" charset="-122"/>
                        <a:ea typeface="楷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73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功能</a:t>
                      </a:r>
                      <a:endParaRPr lang="en-US" altLang="en-US" sz="2800" b="0"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2800" b="0">
                        <a:latin typeface="楷体" panose="02010609060101010101" pitchFamily="49" charset="-122"/>
                        <a:ea typeface="楷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2800" b="0">
                        <a:latin typeface="楷体" panose="02010609060101010101" pitchFamily="49" charset="-122"/>
                        <a:ea typeface="楷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2697480" y="1638300"/>
            <a:ext cx="21113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 H O N</a:t>
            </a:r>
            <a:r>
              <a:rPr lang="en-US" altLang="zh-CN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(S)</a:t>
            </a:r>
            <a:endParaRPr lang="en-US" altLang="zh-CN" sz="2400">
              <a:solidFill>
                <a:srgbClr val="00B05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374005" y="4387850"/>
            <a:ext cx="2583815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1800" b="1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携带遗传信息，控制遗传、变异和蛋白质合成</a:t>
            </a:r>
            <a:endParaRPr lang="zh-CN" altLang="en-US" sz="1800" b="1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593715" y="1638300"/>
            <a:ext cx="16764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 H O N</a:t>
            </a:r>
            <a:r>
              <a:rPr lang="en-US" altLang="zh-CN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</a:t>
            </a:r>
            <a:endParaRPr lang="en-US" altLang="zh-CN" sz="2400">
              <a:solidFill>
                <a:srgbClr val="00B05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811145" y="2273300"/>
            <a:ext cx="16764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氨基酸</a:t>
            </a:r>
            <a:endParaRPr lang="zh-CN" altLang="en-US" sz="24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499100" y="2273300"/>
            <a:ext cx="16764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核苷酸</a:t>
            </a:r>
            <a:endParaRPr lang="zh-CN" altLang="en-US" sz="24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631440" y="2963545"/>
            <a:ext cx="16764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肽键</a:t>
            </a:r>
            <a:endParaRPr lang="zh-CN" altLang="en-US" sz="24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697220" y="2963545"/>
            <a:ext cx="21488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磷酸二酯键</a:t>
            </a:r>
            <a:endParaRPr lang="zh-CN" altLang="en-US" sz="24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512695" y="3598545"/>
            <a:ext cx="27552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氨基酸种类、数目、排列顺序，肽链的空间结构</a:t>
            </a:r>
            <a:endParaRPr lang="zh-CN" altLang="en-US" sz="18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593080" y="3598545"/>
            <a:ext cx="20745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核苷酸的数目和排列顺序</a:t>
            </a:r>
            <a:endParaRPr lang="zh-CN" altLang="en-US" sz="18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697480" y="4387850"/>
            <a:ext cx="2361565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1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结构蛋白、运输、</a:t>
            </a:r>
            <a:endParaRPr lang="zh-CN" altLang="en-US" sz="1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催化、调节、免疫等</a:t>
            </a:r>
            <a:endParaRPr lang="zh-CN" altLang="en-US" sz="1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146175" y="194945"/>
            <a:ext cx="7228840" cy="6076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两类生物大分子</a:t>
            </a:r>
            <a:r>
              <a:rPr lang="en-US" altLang="zh-CN" sz="2800" b="1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</a:t>
            </a:r>
            <a:r>
              <a:rPr lang="zh-CN" altLang="en-US" sz="2800" b="1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蛋白质和核酸的比较</a:t>
            </a:r>
            <a:endParaRPr lang="zh-CN" altLang="en-US" sz="2800" b="1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文本框 3"/>
          <p:cNvSpPr txBox="1"/>
          <p:nvPr/>
        </p:nvSpPr>
        <p:spPr>
          <a:xfrm>
            <a:off x="64135" y="103505"/>
            <a:ext cx="907986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例.胰岛素原是由一条肽链组成的蛋白质，经酶水解后产生胰岛素和一个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C</a:t>
            </a:r>
            <a:r>
              <a:rPr lang="zh-CN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肽。胰岛素由两条肽链组成，共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51</a:t>
            </a:r>
            <a:r>
              <a:rPr lang="zh-CN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个氨基酸，其中有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6</a:t>
            </a:r>
            <a:r>
              <a:rPr lang="zh-CN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个半胱氨酸（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R</a:t>
            </a:r>
            <a:r>
              <a:rPr lang="zh-CN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基为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-CH</a:t>
            </a:r>
            <a:r>
              <a:rPr lang="en-US" altLang="zh-CN" sz="2400" baseline="-25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-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SH</a:t>
            </a:r>
            <a:r>
              <a:rPr lang="zh-CN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），在空间结构上形成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</a:t>
            </a:r>
            <a:r>
              <a:rPr lang="zh-CN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个二硫键（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-S-S-</a:t>
            </a:r>
            <a:r>
              <a:rPr lang="zh-CN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）。请结合图回答：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7234555" y="1444625"/>
            <a:ext cx="1551940" cy="1475740"/>
            <a:chOff x="11303" y="2544"/>
            <a:chExt cx="2444" cy="2324"/>
          </a:xfrm>
        </p:grpSpPr>
        <p:grpSp>
          <p:nvGrpSpPr>
            <p:cNvPr id="10" name="组合 9"/>
            <p:cNvGrpSpPr/>
            <p:nvPr/>
          </p:nvGrpSpPr>
          <p:grpSpPr>
            <a:xfrm>
              <a:off x="11303" y="2544"/>
              <a:ext cx="2444" cy="2324"/>
              <a:chOff x="9780" y="4601"/>
              <a:chExt cx="2444" cy="2324"/>
            </a:xfrm>
          </p:grpSpPr>
          <p:sp>
            <p:nvSpPr>
              <p:cNvPr id="6" name="文本框 5"/>
              <p:cNvSpPr txBox="1"/>
              <p:nvPr/>
            </p:nvSpPr>
            <p:spPr>
              <a:xfrm>
                <a:off x="9780" y="4601"/>
                <a:ext cx="2445" cy="232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l"/>
                <a:endParaRPr lang="en-US" altLang="zh-CN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endParaRPr>
              </a:p>
              <a:p>
                <a:pPr algn="l"/>
                <a:endParaRPr lang="en-US" altLang="zh-CN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endParaRPr>
              </a:p>
              <a:p>
                <a:pPr algn="l"/>
                <a:r>
                  <a:rPr lang="en-US" altLang="zh-CN"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  <a:sym typeface="+mn-ea"/>
                  </a:rPr>
                  <a:t>NH</a:t>
                </a:r>
                <a:r>
                  <a:rPr lang="en-US" altLang="zh-CN" baseline="-25000"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  <a:sym typeface="+mn-ea"/>
                  </a:rPr>
                  <a:t>2 </a:t>
                </a:r>
                <a:r>
                  <a:rPr lang="en-US" altLang="zh-CN"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  <a:sym typeface="+mn-ea"/>
                  </a:rPr>
                  <a:t>- </a:t>
                </a:r>
                <a:r>
                  <a:rPr lang="en-US" altLang="zh-CN"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  <a:sym typeface="+mn-ea"/>
                  </a:rPr>
                  <a:t>C</a:t>
                </a:r>
                <a:r>
                  <a:rPr lang="en-US" altLang="zh-CN"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  <a:sym typeface="+mn-ea"/>
                  </a:rPr>
                  <a:t>-</a:t>
                </a:r>
                <a:r>
                  <a:rPr lang="en-US" altLang="zh-CN"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  <a:sym typeface="+mn-ea"/>
                  </a:rPr>
                  <a:t>COOH</a:t>
                </a:r>
                <a:endParaRPr lang="en-US" altLang="zh-CN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endParaRPr>
              </a:p>
              <a:p>
                <a:pPr algn="l"/>
                <a:r>
                  <a:rPr lang="en-US" altLang="zh-CN"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  <a:sym typeface="+mn-ea"/>
                  </a:rPr>
                  <a:t>     </a:t>
                </a:r>
                <a:endParaRPr lang="en-US" altLang="zh-CN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endParaRPr>
              </a:p>
              <a:p>
                <a:pPr algn="l"/>
                <a:r>
                  <a:rPr lang="en-US" altLang="zh-CN"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  <a:sym typeface="+mn-ea"/>
                  </a:rPr>
                  <a:t>     CH</a:t>
                </a:r>
                <a:r>
                  <a:rPr lang="en-US" altLang="zh-CN" baseline="-25000"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  <a:sym typeface="+mn-ea"/>
                  </a:rPr>
                  <a:t>2</a:t>
                </a:r>
                <a:r>
                  <a:rPr lang="en-US" altLang="zh-CN"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  <a:sym typeface="+mn-ea"/>
                  </a:rPr>
                  <a:t>-</a:t>
                </a:r>
                <a:r>
                  <a:rPr lang="en-US" altLang="zh-CN"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  <a:sym typeface="+mn-ea"/>
                  </a:rPr>
                  <a:t>SH</a:t>
                </a:r>
                <a:endParaRPr lang="en-US" altLang="zh-CN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10611" y="5885"/>
                <a:ext cx="692" cy="58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en-US" altLang="zh-CN"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  <a:sym typeface="+mn-ea"/>
                  </a:rPr>
                  <a:t>Ⅰ </a:t>
                </a:r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2134" y="2633"/>
              <a:ext cx="692" cy="1041"/>
              <a:chOff x="10611" y="4601"/>
              <a:chExt cx="692" cy="1041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10611" y="5062"/>
                <a:ext cx="692" cy="58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en-US" altLang="zh-CN"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  <a:sym typeface="+mn-ea"/>
                  </a:rPr>
                  <a:t>Ⅰ </a:t>
                </a:r>
                <a:endParaRPr lang="zh-CN" altLang="en-US"/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10723" y="4601"/>
                <a:ext cx="468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l"/>
                <a:r>
                  <a:rPr lang="en-US" altLang="zh-CN"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  <a:sym typeface="+mn-ea"/>
                  </a:rPr>
                  <a:t>H</a:t>
                </a:r>
                <a:endParaRPr lang="en-US" altLang="zh-CN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endParaRPr>
              </a:p>
            </p:txBody>
          </p:sp>
        </p:grpSp>
      </p:grpSp>
      <p:pic>
        <p:nvPicPr>
          <p:cNvPr id="3" name="图片 2" descr="yds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755" y="1869440"/>
            <a:ext cx="6674485" cy="273431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8" name="文本框 103"/>
          <p:cNvSpPr txBox="1"/>
          <p:nvPr/>
        </p:nvSpPr>
        <p:spPr>
          <a:xfrm>
            <a:off x="236220" y="266065"/>
            <a:ext cx="8755380" cy="48926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(1)胰岛素至少含有</a:t>
            </a:r>
            <a:r>
              <a:rPr lang="en-US" altLang="zh-CN" sz="2400" u="sng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</a:t>
            </a:r>
            <a:r>
              <a:rPr lang="zh-CN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元素，其中半胱氨酸的结构式为</a:t>
            </a:r>
            <a:r>
              <a:rPr lang="en-US" altLang="zh-CN" sz="2400" u="sng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  <a:r>
              <a:rPr lang="en-US" altLang="zh-CN" sz="2400" u="sng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</a:t>
            </a:r>
            <a:r>
              <a:rPr lang="en-US" altLang="zh-CN" sz="2400" u="sng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400" u="sng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zh-CN" altLang="zh-CN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lang="zh-CN" altLang="zh-CN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lang="zh-CN" altLang="zh-CN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lang="zh-CN" altLang="zh-CN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lang="zh-CN" altLang="zh-CN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(2)图中水解过程共需加入</a:t>
            </a:r>
            <a:r>
              <a:rPr lang="en-US" altLang="zh-CN" sz="2400" u="sng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  <a:r>
              <a:rPr lang="zh-CN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个水分子。水解使胰岛素A链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号氨基酸产生游离的</a:t>
            </a:r>
            <a:r>
              <a:rPr lang="en-US" altLang="zh-CN" sz="2400" u="sng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</a:t>
            </a:r>
            <a:r>
              <a:rPr lang="zh-CN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，B链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30</a:t>
            </a:r>
            <a:r>
              <a:rPr lang="zh-CN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号氨基酸产生游离的</a:t>
            </a:r>
            <a:r>
              <a:rPr lang="en-US" altLang="zh-CN" sz="2400" u="sng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endParaRPr lang="en-US" altLang="zh-CN" sz="2400" u="sng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2400" u="sng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  <a:r>
              <a:rPr lang="zh-CN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zh-CN" altLang="zh-CN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(3)若氨基酸的平均分子量为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128</a:t>
            </a:r>
            <a:r>
              <a:rPr lang="zh-CN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，每形成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个二硫键（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-S -S -</a:t>
            </a:r>
            <a:r>
              <a:rPr lang="zh-CN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）脱去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个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H</a:t>
            </a:r>
            <a:r>
              <a:rPr lang="zh-CN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，则胰岛素的分子量为</a:t>
            </a:r>
            <a:r>
              <a:rPr lang="en-US" altLang="zh-CN" sz="2400" u="sng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</a:t>
            </a:r>
            <a:r>
              <a:rPr lang="zh-CN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。若高温使胰岛素变性，主要是破坏了</a:t>
            </a:r>
            <a:r>
              <a:rPr lang="en-US" altLang="zh-CN" sz="2400" u="sng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</a:t>
            </a:r>
            <a:r>
              <a:rPr lang="zh-CN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（二硫键、肽键）导致的。</a:t>
            </a:r>
            <a:endParaRPr lang="zh-CN" altLang="zh-CN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249930" y="782320"/>
            <a:ext cx="1551940" cy="1475740"/>
            <a:chOff x="11303" y="2544"/>
            <a:chExt cx="2444" cy="2324"/>
          </a:xfrm>
        </p:grpSpPr>
        <p:grpSp>
          <p:nvGrpSpPr>
            <p:cNvPr id="10" name="组合 9"/>
            <p:cNvGrpSpPr/>
            <p:nvPr/>
          </p:nvGrpSpPr>
          <p:grpSpPr>
            <a:xfrm>
              <a:off x="11303" y="2544"/>
              <a:ext cx="2444" cy="2324"/>
              <a:chOff x="9780" y="4601"/>
              <a:chExt cx="2444" cy="2324"/>
            </a:xfrm>
          </p:grpSpPr>
          <p:sp>
            <p:nvSpPr>
              <p:cNvPr id="6" name="文本框 5"/>
              <p:cNvSpPr txBox="1"/>
              <p:nvPr/>
            </p:nvSpPr>
            <p:spPr>
              <a:xfrm>
                <a:off x="9780" y="4601"/>
                <a:ext cx="2445" cy="232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l"/>
                <a:endParaRPr lang="en-US" altLang="zh-CN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endParaRPr>
              </a:p>
              <a:p>
                <a:pPr algn="l"/>
                <a:endParaRPr lang="en-US" altLang="zh-CN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endParaRPr>
              </a:p>
              <a:p>
                <a:pPr algn="l"/>
                <a:r>
                  <a:rPr lang="en-US" altLang="zh-CN"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  <a:sym typeface="+mn-ea"/>
                  </a:rPr>
                  <a:t>NH</a:t>
                </a:r>
                <a:r>
                  <a:rPr lang="en-US" altLang="zh-CN" baseline="-25000"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  <a:sym typeface="+mn-ea"/>
                  </a:rPr>
                  <a:t>2 </a:t>
                </a:r>
                <a:r>
                  <a:rPr lang="en-US" altLang="zh-CN"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  <a:sym typeface="+mn-ea"/>
                  </a:rPr>
                  <a:t>- </a:t>
                </a:r>
                <a:r>
                  <a:rPr lang="en-US" altLang="zh-CN"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  <a:sym typeface="+mn-ea"/>
                  </a:rPr>
                  <a:t>C</a:t>
                </a:r>
                <a:r>
                  <a:rPr lang="en-US" altLang="zh-CN"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  <a:sym typeface="+mn-ea"/>
                  </a:rPr>
                  <a:t>-</a:t>
                </a:r>
                <a:r>
                  <a:rPr lang="en-US" altLang="zh-CN"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  <a:sym typeface="+mn-ea"/>
                  </a:rPr>
                  <a:t>COOH</a:t>
                </a:r>
                <a:endParaRPr lang="en-US" altLang="zh-CN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endParaRPr>
              </a:p>
              <a:p>
                <a:pPr algn="l"/>
                <a:r>
                  <a:rPr lang="en-US" altLang="zh-CN"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  <a:sym typeface="+mn-ea"/>
                  </a:rPr>
                  <a:t>     </a:t>
                </a:r>
                <a:endParaRPr lang="en-US" altLang="zh-CN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endParaRPr>
              </a:p>
              <a:p>
                <a:pPr algn="l"/>
                <a:r>
                  <a:rPr lang="en-US" altLang="zh-CN"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  <a:sym typeface="+mn-ea"/>
                  </a:rPr>
                  <a:t>     CH</a:t>
                </a:r>
                <a:r>
                  <a:rPr lang="en-US" altLang="zh-CN" baseline="-25000"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  <a:sym typeface="+mn-ea"/>
                  </a:rPr>
                  <a:t>2</a:t>
                </a:r>
                <a:r>
                  <a:rPr lang="en-US" altLang="zh-CN"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  <a:sym typeface="+mn-ea"/>
                  </a:rPr>
                  <a:t>-</a:t>
                </a:r>
                <a:r>
                  <a:rPr lang="en-US" altLang="zh-CN"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  <a:sym typeface="+mn-ea"/>
                  </a:rPr>
                  <a:t>SH</a:t>
                </a:r>
                <a:endParaRPr lang="en-US" altLang="zh-CN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10611" y="5885"/>
                <a:ext cx="692" cy="58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en-US" altLang="zh-CN"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  <a:sym typeface="+mn-ea"/>
                  </a:rPr>
                  <a:t>Ⅰ </a:t>
                </a:r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2134" y="2633"/>
              <a:ext cx="692" cy="1041"/>
              <a:chOff x="10611" y="4601"/>
              <a:chExt cx="692" cy="1041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10611" y="5062"/>
                <a:ext cx="692" cy="58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en-US" altLang="zh-CN"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  <a:sym typeface="+mn-ea"/>
                  </a:rPr>
                  <a:t>Ⅰ </a:t>
                </a:r>
                <a:endParaRPr lang="zh-CN" altLang="en-US"/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10723" y="4601"/>
                <a:ext cx="468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l"/>
                <a:r>
                  <a:rPr lang="en-US" altLang="zh-CN"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  <a:sym typeface="+mn-ea"/>
                  </a:rPr>
                  <a:t>H</a:t>
                </a:r>
                <a:endParaRPr lang="en-US" altLang="zh-CN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endParaRPr>
              </a:p>
            </p:txBody>
          </p:sp>
        </p:grpSp>
      </p:grpSp>
      <p:sp>
        <p:nvSpPr>
          <p:cNvPr id="4" name="文本框 3"/>
          <p:cNvSpPr txBox="1"/>
          <p:nvPr/>
        </p:nvSpPr>
        <p:spPr>
          <a:xfrm>
            <a:off x="4145915" y="2341880"/>
            <a:ext cx="335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400">
                <a:solidFill>
                  <a:srgbClr val="FF0000"/>
                </a:solidFill>
                <a:latin typeface="宋体" panose="02010600030101010101" pitchFamily="2" charset="-122"/>
                <a:ea typeface="微软雅黑" panose="020B0503020204020204" pitchFamily="34" charset="-122"/>
                <a:sym typeface="+mn-ea"/>
              </a:rPr>
              <a:t>2</a:t>
            </a:r>
            <a:endParaRPr lang="zh-CN" altLang="zh-CN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156585" y="2933065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微软雅黑" panose="020B0503020204020204" pitchFamily="34" charset="-122"/>
                <a:sym typeface="+mn-ea"/>
              </a:rPr>
              <a:t>氨基</a:t>
            </a:r>
            <a:endParaRPr lang="zh-CN" altLang="zh-CN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98220" y="3208655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微软雅黑" panose="020B0503020204020204" pitchFamily="34" charset="-122"/>
                <a:sym typeface="+mn-ea"/>
              </a:rPr>
              <a:t>羧基</a:t>
            </a:r>
            <a:endParaRPr lang="zh-CN" altLang="zh-CN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917440" y="3993515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400">
                <a:solidFill>
                  <a:srgbClr val="FF0000"/>
                </a:solidFill>
                <a:latin typeface="宋体" panose="02010600030101010101" pitchFamily="2" charset="-122"/>
                <a:ea typeface="微软雅黑" panose="020B0503020204020204" pitchFamily="34" charset="-122"/>
                <a:sym typeface="+mn-ea"/>
              </a:rPr>
              <a:t>5640</a:t>
            </a:r>
            <a:endParaRPr lang="zh-CN" altLang="zh-CN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910205" y="4315460"/>
            <a:ext cx="1097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微软雅黑" panose="020B0503020204020204" pitchFamily="34" charset="-122"/>
                <a:sym typeface="+mn-ea"/>
              </a:rPr>
              <a:t>二硫键</a:t>
            </a:r>
            <a:endParaRPr lang="zh-CN" altLang="zh-CN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128010" y="113030"/>
            <a:ext cx="2164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400">
                <a:solidFill>
                  <a:srgbClr val="FF0000"/>
                </a:solidFill>
                <a:latin typeface="宋体" panose="02010600030101010101" pitchFamily="2" charset="-122"/>
                <a:ea typeface="微软雅黑" panose="020B0503020204020204" pitchFamily="34" charset="-122"/>
                <a:sym typeface="+mn-ea"/>
              </a:rPr>
              <a:t>C</a:t>
            </a:r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sz="2400">
                <a:solidFill>
                  <a:srgbClr val="FF0000"/>
                </a:solidFill>
                <a:latin typeface="宋体" panose="02010600030101010101" pitchFamily="2" charset="-122"/>
                <a:ea typeface="微软雅黑" panose="020B0503020204020204" pitchFamily="34" charset="-122"/>
                <a:sym typeface="+mn-ea"/>
              </a:rPr>
              <a:t>H</a:t>
            </a:r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sz="2400">
                <a:solidFill>
                  <a:srgbClr val="FF0000"/>
                </a:solidFill>
                <a:latin typeface="宋体" panose="02010600030101010101" pitchFamily="2" charset="-122"/>
                <a:ea typeface="微软雅黑" panose="020B0503020204020204" pitchFamily="34" charset="-122"/>
                <a:sym typeface="+mn-ea"/>
              </a:rPr>
              <a:t>O</a:t>
            </a:r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sz="2400">
                <a:solidFill>
                  <a:srgbClr val="FF0000"/>
                </a:solidFill>
                <a:latin typeface="宋体" panose="02010600030101010101" pitchFamily="2" charset="-122"/>
                <a:ea typeface="微软雅黑" panose="020B0503020204020204" pitchFamily="34" charset="-122"/>
                <a:sym typeface="+mn-ea"/>
              </a:rPr>
              <a:t>N</a:t>
            </a:r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sz="2400">
                <a:solidFill>
                  <a:srgbClr val="FF0000"/>
                </a:solidFill>
                <a:latin typeface="宋体" panose="02010600030101010101" pitchFamily="2" charset="-122"/>
                <a:ea typeface="微软雅黑" panose="020B0503020204020204" pitchFamily="34" charset="-122"/>
                <a:sym typeface="+mn-ea"/>
              </a:rPr>
              <a:t>S</a:t>
            </a:r>
            <a:endParaRPr lang="zh-CN" altLang="zh-CN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09" name="TextBox 7"/>
          <p:cNvSpPr/>
          <p:nvPr/>
        </p:nvSpPr>
        <p:spPr>
          <a:xfrm>
            <a:off x="1539875" y="93663"/>
            <a:ext cx="5291138" cy="4921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p>
            <a:r>
              <a:rPr lang="zh-CN" altLang="en-US" sz="3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知识归纳</a:t>
            </a:r>
            <a:r>
              <a:rPr lang="en-US" altLang="zh-CN" sz="3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---</a:t>
            </a:r>
            <a:r>
              <a:rPr lang="zh-CN" altLang="zh-CN" sz="3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蛋白质的概念图</a:t>
            </a:r>
            <a:endParaRPr lang="zh-CN" altLang="zh-CN" sz="3200" b="1" dirty="0">
              <a:solidFill>
                <a:srgbClr val="0033CC"/>
              </a:solidFill>
              <a:latin typeface="楷体" panose="02010609060101010101" pitchFamily="49" charset="-122"/>
              <a:ea typeface="楷体" panose="02010609060101010101" pitchFamily="49" charset="-122"/>
              <a:sym typeface="微软雅黑" panose="020B0503020204020204" pitchFamily="34" charset="-122"/>
            </a:endParaRPr>
          </a:p>
        </p:txBody>
      </p:sp>
      <p:pic>
        <p:nvPicPr>
          <p:cNvPr id="43010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75" y="17463"/>
            <a:ext cx="793750" cy="785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1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545" y="803275"/>
            <a:ext cx="5257800" cy="40620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Text Box 2"/>
          <p:cNvSpPr txBox="1"/>
          <p:nvPr/>
        </p:nvSpPr>
        <p:spPr>
          <a:xfrm>
            <a:off x="1076960" y="2066925"/>
            <a:ext cx="57023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核酸</a:t>
            </a:r>
            <a:endParaRPr lang="zh-CN" altLang="en-US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7651" name="Text Box 4"/>
          <p:cNvSpPr txBox="1"/>
          <p:nvPr/>
        </p:nvSpPr>
        <p:spPr>
          <a:xfrm>
            <a:off x="1813560" y="762000"/>
            <a:ext cx="1753235" cy="414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1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组成元素：</a:t>
            </a:r>
            <a:endParaRPr lang="zh-CN" altLang="en-US" sz="21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171825" y="773906"/>
            <a:ext cx="2445544" cy="41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C</a:t>
            </a:r>
            <a:r>
              <a:rPr kumimoji="1" lang="zh-CN" alt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、</a:t>
            </a:r>
            <a:r>
              <a:rPr kumimoji="1" lang="en-US" altLang="zh-CN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H</a:t>
            </a:r>
            <a:r>
              <a:rPr kumimoji="1" lang="zh-CN" alt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、</a:t>
            </a:r>
            <a:r>
              <a:rPr kumimoji="1" lang="en-US" altLang="zh-CN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O</a:t>
            </a:r>
            <a:r>
              <a:rPr kumimoji="1" lang="zh-CN" alt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、</a:t>
            </a:r>
            <a:r>
              <a:rPr kumimoji="1" lang="en-US" altLang="zh-CN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N</a:t>
            </a:r>
            <a:r>
              <a:rPr kumimoji="1" lang="zh-CN" alt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、</a:t>
            </a:r>
            <a:r>
              <a:rPr kumimoji="1" lang="en-US" altLang="zh-CN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P</a:t>
            </a:r>
            <a:endParaRPr kumimoji="1" lang="en-US" altLang="zh-CN" sz="21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653" name="Text Box 6"/>
          <p:cNvSpPr txBox="1"/>
          <p:nvPr/>
        </p:nvSpPr>
        <p:spPr>
          <a:xfrm>
            <a:off x="1797685" y="1259840"/>
            <a:ext cx="1619250" cy="414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1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组成物质：</a:t>
            </a:r>
            <a:endParaRPr lang="zh-CN" altLang="en-US" sz="21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013472" y="1259681"/>
            <a:ext cx="4751785" cy="41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100" b="1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1</a:t>
            </a:r>
            <a:r>
              <a:rPr kumimoji="1" lang="zh-CN" altLang="en-US" sz="2100" b="1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分子磷酸、</a:t>
            </a:r>
            <a:r>
              <a:rPr kumimoji="1" lang="en-US" altLang="zh-CN" sz="2100" b="1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1</a:t>
            </a:r>
            <a:r>
              <a:rPr kumimoji="1" lang="zh-CN" altLang="en-US" sz="2100" b="1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分子五碳糖、</a:t>
            </a:r>
            <a:r>
              <a:rPr kumimoji="1" lang="en-US" altLang="zh-CN" sz="2100" b="1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1</a:t>
            </a:r>
            <a:r>
              <a:rPr kumimoji="1" lang="zh-CN" altLang="en-US" sz="2100" b="1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分子碱基</a:t>
            </a:r>
            <a:endParaRPr kumimoji="1" lang="zh-CN" altLang="en-US" sz="2100" b="1" i="0" u="none" strike="noStrike" kern="1200" cap="none" spc="0" normalizeH="0" baseline="0" noProof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655" name="Text Box 8"/>
          <p:cNvSpPr txBox="1"/>
          <p:nvPr/>
        </p:nvSpPr>
        <p:spPr>
          <a:xfrm>
            <a:off x="1763395" y="2112010"/>
            <a:ext cx="1653540" cy="414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1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基本单位：</a:t>
            </a:r>
            <a:endParaRPr lang="zh-CN" altLang="en-US" sz="21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" name="AutoShape 9"/>
          <p:cNvSpPr/>
          <p:nvPr/>
        </p:nvSpPr>
        <p:spPr bwMode="auto">
          <a:xfrm>
            <a:off x="3985022" y="2075260"/>
            <a:ext cx="114300" cy="571500"/>
          </a:xfrm>
          <a:prstGeom prst="leftBrace">
            <a:avLst>
              <a:gd name="adj1" fmla="val 41667"/>
              <a:gd name="adj2" fmla="val 50000"/>
            </a:avLst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657" name="Text Box 10"/>
          <p:cNvSpPr txBox="1"/>
          <p:nvPr/>
        </p:nvSpPr>
        <p:spPr>
          <a:xfrm>
            <a:off x="3299222" y="2044304"/>
            <a:ext cx="2514600" cy="414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endParaRPr lang="zh-CN" altLang="zh-CN" sz="2100" b="1" dirty="0">
              <a:solidFill>
                <a:srgbClr val="FFCC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3013472" y="2112169"/>
            <a:ext cx="1343025" cy="41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100" b="1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核苷酸</a:t>
            </a:r>
            <a:endParaRPr kumimoji="1" lang="zh-CN" altLang="en-US" sz="2100" b="1" i="0" u="none" strike="noStrike" kern="1200" cap="none" spc="0" normalizeH="0" baseline="0" noProof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659" name="Text Box 12"/>
          <p:cNvSpPr txBox="1"/>
          <p:nvPr/>
        </p:nvSpPr>
        <p:spPr>
          <a:xfrm>
            <a:off x="4099322" y="2361010"/>
            <a:ext cx="3064669" cy="414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100" b="1" dirty="0">
                <a:solidFill>
                  <a:srgbClr val="9966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脱氧核糖核苷酸（</a:t>
            </a:r>
            <a:r>
              <a:rPr lang="en-US" altLang="zh-CN" sz="2100" b="1" dirty="0">
                <a:solidFill>
                  <a:srgbClr val="9966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altLang="en-US" sz="2100" b="1" dirty="0">
                <a:solidFill>
                  <a:srgbClr val="9966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种）</a:t>
            </a:r>
            <a:endParaRPr lang="zh-CN" altLang="en-US" sz="2100" b="1" dirty="0">
              <a:solidFill>
                <a:srgbClr val="9966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7660" name="Text Box 13"/>
          <p:cNvSpPr txBox="1"/>
          <p:nvPr/>
        </p:nvSpPr>
        <p:spPr>
          <a:xfrm>
            <a:off x="4099322" y="1960960"/>
            <a:ext cx="2740819" cy="414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100" b="1" dirty="0">
                <a:solidFill>
                  <a:srgbClr val="9966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核糖核苷酸（</a:t>
            </a:r>
            <a:r>
              <a:rPr lang="en-US" altLang="zh-CN" sz="2100" b="1" dirty="0">
                <a:solidFill>
                  <a:srgbClr val="9966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altLang="en-US" sz="2100" b="1" dirty="0">
                <a:solidFill>
                  <a:srgbClr val="9966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种）</a:t>
            </a:r>
            <a:endParaRPr lang="zh-CN" altLang="en-US" sz="2100" b="1" dirty="0">
              <a:solidFill>
                <a:srgbClr val="9966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7661" name="Text Box 14"/>
          <p:cNvSpPr txBox="1"/>
          <p:nvPr/>
        </p:nvSpPr>
        <p:spPr>
          <a:xfrm>
            <a:off x="1875155" y="3072765"/>
            <a:ext cx="854075" cy="414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1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类型</a:t>
            </a:r>
            <a:endParaRPr lang="zh-CN" altLang="en-US" sz="21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5" name="AutoShape 15"/>
          <p:cNvSpPr/>
          <p:nvPr/>
        </p:nvSpPr>
        <p:spPr bwMode="auto">
          <a:xfrm>
            <a:off x="2441972" y="2987279"/>
            <a:ext cx="114300" cy="764381"/>
          </a:xfrm>
          <a:prstGeom prst="leftBrace">
            <a:avLst>
              <a:gd name="adj1" fmla="val 41667"/>
              <a:gd name="adj2" fmla="val 50000"/>
            </a:avLst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2519680" y="3470910"/>
            <a:ext cx="5688965" cy="41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100" b="1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脱氧核糖核酸（</a:t>
            </a:r>
            <a:r>
              <a:rPr kumimoji="1" lang="en-US" altLang="zh-CN" sz="2100" b="1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DNA</a:t>
            </a:r>
            <a:r>
              <a:rPr kumimoji="1" lang="zh-CN" altLang="en-US" sz="2100" b="1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）：主要存在于细胞核</a:t>
            </a:r>
            <a:endParaRPr kumimoji="1" lang="zh-CN" altLang="en-US" sz="2100" b="1" i="0" u="none" strike="noStrike" kern="1200" cap="none" spc="0" normalizeH="0" baseline="0" noProof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2519363" y="2825353"/>
            <a:ext cx="5148263" cy="41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100" b="1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核糖核酸（</a:t>
            </a:r>
            <a:r>
              <a:rPr kumimoji="1" lang="en-US" altLang="zh-CN" sz="2100" b="1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RNA</a:t>
            </a:r>
            <a:r>
              <a:rPr kumimoji="1" lang="zh-CN" altLang="en-US" sz="2100" b="1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）：主要存在于细胞质</a:t>
            </a:r>
            <a:endParaRPr kumimoji="1" lang="zh-CN" altLang="en-US" sz="2100" b="1" i="0" u="none" strike="noStrike" kern="1200" cap="none" spc="0" normalizeH="0" baseline="0" noProof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665" name="Text Box 18"/>
          <p:cNvSpPr txBox="1"/>
          <p:nvPr/>
        </p:nvSpPr>
        <p:spPr>
          <a:xfrm>
            <a:off x="1852613" y="4130278"/>
            <a:ext cx="814388" cy="414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1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功能</a:t>
            </a:r>
            <a:endParaRPr lang="zh-CN" altLang="en-US" sz="21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9" name="Line 19"/>
          <p:cNvSpPr>
            <a:spLocks noChangeShapeType="1"/>
          </p:cNvSpPr>
          <p:nvPr/>
        </p:nvSpPr>
        <p:spPr bwMode="auto">
          <a:xfrm>
            <a:off x="2213372" y="1097756"/>
            <a:ext cx="0" cy="285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Line 20"/>
          <p:cNvSpPr>
            <a:spLocks noChangeShapeType="1"/>
          </p:cNvSpPr>
          <p:nvPr/>
        </p:nvSpPr>
        <p:spPr bwMode="auto">
          <a:xfrm>
            <a:off x="2213372" y="1637110"/>
            <a:ext cx="0" cy="400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Line 21"/>
          <p:cNvSpPr>
            <a:spLocks noChangeShapeType="1"/>
          </p:cNvSpPr>
          <p:nvPr/>
        </p:nvSpPr>
        <p:spPr bwMode="auto">
          <a:xfrm>
            <a:off x="2213372" y="2501504"/>
            <a:ext cx="0" cy="571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669" name="Text Box 22"/>
          <p:cNvSpPr txBox="1"/>
          <p:nvPr/>
        </p:nvSpPr>
        <p:spPr>
          <a:xfrm>
            <a:off x="3117215" y="1583690"/>
            <a:ext cx="1238885" cy="414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种）</a:t>
            </a:r>
            <a:endParaRPr lang="zh-CN" altLang="en-US" sz="21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7670" name="Text Box 23"/>
          <p:cNvSpPr txBox="1"/>
          <p:nvPr/>
        </p:nvSpPr>
        <p:spPr>
          <a:xfrm>
            <a:off x="4792345" y="1583690"/>
            <a:ext cx="1130300" cy="414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种）</a:t>
            </a:r>
            <a:endParaRPr lang="zh-CN" altLang="en-US" sz="21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7671" name="Text Box 24"/>
          <p:cNvSpPr txBox="1"/>
          <p:nvPr/>
        </p:nvSpPr>
        <p:spPr>
          <a:xfrm>
            <a:off x="6358255" y="1583690"/>
            <a:ext cx="1309370" cy="414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r>
              <a:rPr lang="zh-CN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种）</a:t>
            </a:r>
            <a:endParaRPr lang="zh-CN" altLang="en-US" sz="21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2613422" y="4130278"/>
            <a:ext cx="5091113" cy="737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携带遗传信息，在生物体的遗传、变异和蛋白质的生物合成中具有极重要的作用。</a:t>
            </a:r>
            <a:endParaRPr kumimoji="0" lang="zh-CN" altLang="en-US" sz="2100" b="1" i="0" u="none" strike="noStrike" kern="1200" cap="none" spc="0" normalizeH="0" baseline="0" noProof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Line 21"/>
          <p:cNvSpPr>
            <a:spLocks noChangeShapeType="1"/>
          </p:cNvSpPr>
          <p:nvPr/>
        </p:nvSpPr>
        <p:spPr bwMode="auto">
          <a:xfrm>
            <a:off x="2213372" y="3561319"/>
            <a:ext cx="0" cy="571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34" name="TextBox 7"/>
          <p:cNvSpPr/>
          <p:nvPr/>
        </p:nvSpPr>
        <p:spPr>
          <a:xfrm>
            <a:off x="1539875" y="93663"/>
            <a:ext cx="5291138" cy="4921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eaLnBrk="1" hangingPunct="1"/>
            <a:r>
              <a:rPr lang="zh-CN" altLang="en-US" sz="3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知识归纳</a:t>
            </a:r>
            <a:r>
              <a:rPr lang="en-US" altLang="zh-CN" sz="3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---</a:t>
            </a:r>
            <a:r>
              <a:rPr lang="zh-CN" altLang="en-US" sz="3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核酸</a:t>
            </a:r>
            <a:r>
              <a:rPr lang="zh-CN" altLang="zh-CN" sz="3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的概念图</a:t>
            </a:r>
            <a:endParaRPr lang="zh-CN" altLang="en-US" sz="3200" b="1" dirty="0">
              <a:solidFill>
                <a:srgbClr val="0033CC"/>
              </a:solidFill>
              <a:latin typeface="楷体" panose="02010609060101010101" pitchFamily="49" charset="-122"/>
              <a:ea typeface="楷体" panose="02010609060101010101" pitchFamily="49" charset="-122"/>
              <a:sym typeface="微软雅黑" panose="020B0503020204020204" pitchFamily="34" charset="-122"/>
            </a:endParaRPr>
          </a:p>
        </p:txBody>
      </p:sp>
      <p:pic>
        <p:nvPicPr>
          <p:cNvPr id="1536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75" y="17463"/>
            <a:ext cx="809625" cy="8016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左大括号 4"/>
          <p:cNvSpPr/>
          <p:nvPr/>
        </p:nvSpPr>
        <p:spPr>
          <a:xfrm>
            <a:off x="1697990" y="1010920"/>
            <a:ext cx="176530" cy="3461385"/>
          </a:xfrm>
          <a:prstGeom prst="leftBrace">
            <a:avLst>
              <a:gd name="adj1" fmla="val 8333"/>
              <a:gd name="adj2" fmla="val 5114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4273" name="图片 4" descr="微信图片_2020020117150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463" y="793750"/>
            <a:ext cx="1235075" cy="1222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矩形 18"/>
          <p:cNvSpPr/>
          <p:nvPr/>
        </p:nvSpPr>
        <p:spPr>
          <a:xfrm>
            <a:off x="2376488" y="2360613"/>
            <a:ext cx="4659313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30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谢谢您的观看</a:t>
            </a:r>
            <a:endParaRPr kumimoji="0" lang="zh-CN" altLang="en-US" sz="5400" b="1" i="0" u="none" strike="noStrike" kern="1200" cap="none" spc="300" normalizeH="0" baseline="0" noProof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32075" y="3508375"/>
            <a:ext cx="4205288" cy="4429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226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北京市朝阳区教育研究中心  制作</a:t>
            </a:r>
            <a:endParaRPr kumimoji="0" lang="zh-CN" altLang="en-US" sz="1800" b="0" i="0" u="none" strike="noStrike" kern="1200" cap="none" spc="226" normalizeH="0" baseline="0" noProof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  <p:custDataLst>
      <p:tags r:id="rId3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2.xml><?xml version="1.0" encoding="utf-8"?>
<p:tagLst xmlns:p="http://schemas.openxmlformats.org/presentationml/2006/main">
  <p:tag name="KSO_WM_UNIT_TABLE_BEAUTIFY" val="smartTable{09d5bde9-d11e-498f-bfb1-59209004dbe7}"/>
</p:tagLst>
</file>

<file path=ppt/tags/tag3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4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6.xml><?xml version="1.0" encoding="utf-8"?>
<p:tagLst xmlns:p="http://schemas.openxmlformats.org/presentationml/2006/main">
  <p:tag name="KSO_WM_UNIT_PLACING_PICTURE_USER_VIEWPORT" val="{&quot;height&quot;:1926,&quot;width&quot;:1944}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8.xml><?xml version="1.0" encoding="utf-8"?>
<p:tagLst xmlns:p="http://schemas.openxmlformats.org/presentationml/2006/main">
  <p:tag name="ISPRING_PRESENTATION_TITLE" val="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870</Words>
  <Application>WPS 演示</Application>
  <PresentationFormat/>
  <Paragraphs>159</Paragraphs>
  <Slides>8</Slides>
  <Notes>11</Notes>
  <HiddenSlides>0</HiddenSlides>
  <MMClips>27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7" baseType="lpstr">
      <vt:lpstr>Arial</vt:lpstr>
      <vt:lpstr>宋体</vt:lpstr>
      <vt:lpstr>Wingdings</vt:lpstr>
      <vt:lpstr>Calibri</vt:lpstr>
      <vt:lpstr>微软雅黑</vt:lpstr>
      <vt:lpstr>楷体</vt:lpstr>
      <vt:lpstr>Times New Roman</vt:lpstr>
      <vt:lpstr>Arial Unicode MS</vt:lpstr>
      <vt:lpstr>Office 主题​​</vt:lpstr>
      <vt:lpstr>细胞的物质基础 （第2课时）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</dc:title>
  <dc:creator>bai</dc:creator>
  <cp:lastModifiedBy>VV</cp:lastModifiedBy>
  <cp:revision>114</cp:revision>
  <dcterms:created xsi:type="dcterms:W3CDTF">2016-05-28T08:56:00Z</dcterms:created>
  <dcterms:modified xsi:type="dcterms:W3CDTF">2020-02-06T00:05:32Z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