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372" r:id="rId2"/>
    <p:sldId id="377" r:id="rId3"/>
    <p:sldId id="378" r:id="rId4"/>
    <p:sldId id="379" r:id="rId5"/>
    <p:sldId id="381" r:id="rId6"/>
    <p:sldId id="383" r:id="rId7"/>
    <p:sldId id="384" r:id="rId8"/>
    <p:sldId id="391" r:id="rId9"/>
    <p:sldId id="392" r:id="rId10"/>
    <p:sldId id="393" r:id="rId11"/>
    <p:sldId id="394" r:id="rId12"/>
    <p:sldId id="395" r:id="rId13"/>
    <p:sldId id="396" r:id="rId14"/>
    <p:sldId id="400" r:id="rId15"/>
    <p:sldId id="401" r:id="rId16"/>
    <p:sldId id="399" r:id="rId17"/>
    <p:sldId id="374" r:id="rId18"/>
    <p:sldId id="352" r:id="rId19"/>
  </p:sldIdLst>
  <p:sldSz cx="9144000" cy="5143500" type="screen16x9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楷体" pitchFamily="49" charset="-122"/>
      <p:regular r:id="rId25"/>
    </p:embeddedFont>
    <p:embeddedFont>
      <p:font typeface="Arial Black" pitchFamily="34" charset="0"/>
      <p:bold r:id="rId26"/>
    </p:embeddedFont>
    <p:embeddedFont>
      <p:font typeface="微软雅黑" pitchFamily="34" charset="-122"/>
      <p:regular r:id="rId27"/>
      <p:bold r:id="rId28"/>
    </p:embeddedFont>
    <p:embeddedFont>
      <p:font typeface="黑体" pitchFamily="49" charset="-122"/>
      <p:regular r:id="rId29"/>
    </p:embeddedFont>
    <p:embeddedFont>
      <p:font typeface="隶书" pitchFamily="49" charset="-122"/>
      <p:regular r:id="rId30"/>
    </p:embeddedFont>
  </p:embeddedFontLst>
  <p:custDataLst>
    <p:tags r:id="rId31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1A3F6C"/>
    <a:srgbClr val="0E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4586"/>
    <p:restoredTop sz="91371"/>
  </p:normalViewPr>
  <p:slideViewPr>
    <p:cSldViewPr snapToGrid="0" showGuides="1">
      <p:cViewPr>
        <p:scale>
          <a:sx n="80" d="100"/>
          <a:sy n="80" d="100"/>
        </p:scale>
        <p:origin x="-128" y="-60"/>
      </p:cViewPr>
      <p:guideLst>
        <p:guide orient="horz" pos="1709"/>
        <p:guide pos="31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7B2754-4362-486C-8A9D-54EF54FD7BB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967356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18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AE8775-6432-448F-A0ED-E463AE2439F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B59E72-1E64-412A-A85C-89991A4391E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C3C324-1B18-4ABB-9571-4204EA57C47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700088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5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388" y="-20637"/>
            <a:ext cx="170497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4CB550-DF01-4A25-82CE-7892FE1847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4CB550-DF01-4A25-82CE-7892FE1847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CED2A2-67A6-406B-9CE1-82E0CEF3871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D1981-50E0-49F1-BD7B-0BE8A4B2F93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0F097-B031-45FC-B09B-164990A14BD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DC4CDC-37A8-40F1-B316-E8F2A8C6761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47A805-D29A-4416-A42E-C907DABB0A0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43FFD3-2AFB-4894-BD5C-646E730E724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4032D3-D064-4F0A-BE60-E5A3956C958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191257-95DD-4125-B09A-5FB570AF57B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4CB550-DF01-4A25-82CE-7892FE1847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ll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hyperlink" Target="&#19968;&#20221;&#21402;&#37325;&#30340;DNA&#37492;&#23450;&#20070;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TextBox 12"/>
          <p:cNvSpPr txBox="1"/>
          <p:nvPr/>
        </p:nvSpPr>
        <p:spPr>
          <a:xfrm>
            <a:off x="1441450" y="68263"/>
            <a:ext cx="68056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人教版高中生物必修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章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64" name="TextBox 12"/>
          <p:cNvSpPr txBox="1"/>
          <p:nvPr/>
        </p:nvSpPr>
        <p:spPr>
          <a:xfrm>
            <a:off x="118428" y="1928813"/>
            <a:ext cx="8905875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 核酸是遗传信息的携带者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单角的矩形 4"/>
          <p:cNvSpPr/>
          <p:nvPr/>
        </p:nvSpPr>
        <p:spPr bwMode="auto">
          <a:xfrm rot="10800000">
            <a:off x="1143000" y="21908"/>
            <a:ext cx="6858000" cy="471488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6" name="文本框 5"/>
          <p:cNvSpPr txBox="1"/>
          <p:nvPr/>
        </p:nvSpPr>
        <p:spPr>
          <a:xfrm>
            <a:off x="1223963" y="33338"/>
            <a:ext cx="2917031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核酸的构成</a:t>
            </a:r>
          </a:p>
        </p:txBody>
      </p:sp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1277541" y="2378869"/>
            <a:ext cx="421481" cy="1060450"/>
          </a:xfrm>
          <a:prstGeom prst="rect">
            <a:avLst/>
          </a:prstGeom>
          <a:solidFill>
            <a:srgbClr val="FAE3CC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核苷酸</a:t>
            </a:r>
          </a:p>
        </p:txBody>
      </p:sp>
      <p:sp>
        <p:nvSpPr>
          <p:cNvPr id="42" name="TextBox 3"/>
          <p:cNvSpPr txBox="1"/>
          <p:nvPr/>
        </p:nvSpPr>
        <p:spPr>
          <a:xfrm>
            <a:off x="4039870" y="2094230"/>
            <a:ext cx="1870710" cy="41402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脱氧核苷酸链</a:t>
            </a:r>
          </a:p>
        </p:txBody>
      </p:sp>
      <p:cxnSp>
        <p:nvCxnSpPr>
          <p:cNvPr id="43" name="直接箭头连接符 42"/>
          <p:cNvCxnSpPr/>
          <p:nvPr/>
        </p:nvCxnSpPr>
        <p:spPr>
          <a:xfrm>
            <a:off x="3533775" y="2265760"/>
            <a:ext cx="433388" cy="0"/>
          </a:xfrm>
          <a:prstGeom prst="straightConnector1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" name="TextBox 3"/>
          <p:cNvSpPr txBox="1"/>
          <p:nvPr/>
        </p:nvSpPr>
        <p:spPr>
          <a:xfrm>
            <a:off x="5857875" y="1833563"/>
            <a:ext cx="652463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条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 rot="10800000" flipV="1">
            <a:off x="1958975" y="2094230"/>
            <a:ext cx="1635125" cy="414020"/>
          </a:xfrm>
          <a:prstGeom prst="rect">
            <a:avLst/>
          </a:prstGeom>
          <a:solidFill>
            <a:srgbClr val="FAE3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脱氧核苷酸</a:t>
            </a: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 rot="10800000" flipV="1">
            <a:off x="1918335" y="3261360"/>
            <a:ext cx="1675130" cy="414020"/>
          </a:xfrm>
          <a:prstGeom prst="rect">
            <a:avLst/>
          </a:prstGeom>
          <a:solidFill>
            <a:srgbClr val="FAE3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核糖核苷酸</a:t>
            </a:r>
          </a:p>
        </p:txBody>
      </p:sp>
      <p:sp>
        <p:nvSpPr>
          <p:cNvPr id="16" name="TextBox 3"/>
          <p:cNvSpPr txBox="1"/>
          <p:nvPr/>
        </p:nvSpPr>
        <p:spPr>
          <a:xfrm>
            <a:off x="3968353" y="3237310"/>
            <a:ext cx="1834753" cy="41402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核糖核苷酸链</a:t>
            </a:r>
          </a:p>
        </p:txBody>
      </p:sp>
      <p:sp>
        <p:nvSpPr>
          <p:cNvPr id="17" name="TextBox 32"/>
          <p:cNvSpPr txBox="1"/>
          <p:nvPr/>
        </p:nvSpPr>
        <p:spPr>
          <a:xfrm>
            <a:off x="6509385" y="2094230"/>
            <a:ext cx="978535" cy="41402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32"/>
          <p:cNvSpPr txBox="1">
            <a:spLocks noChangeArrowheads="1"/>
          </p:cNvSpPr>
          <p:nvPr/>
        </p:nvSpPr>
        <p:spPr bwMode="auto">
          <a:xfrm>
            <a:off x="6509147" y="3194447"/>
            <a:ext cx="804863" cy="4140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RNA</a:t>
            </a:r>
            <a:endParaRPr kumimoji="0" lang="zh-CN" altLang="en-US" sz="21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左大括号 1"/>
          <p:cNvSpPr/>
          <p:nvPr/>
        </p:nvSpPr>
        <p:spPr bwMode="auto">
          <a:xfrm>
            <a:off x="1752600" y="2262188"/>
            <a:ext cx="133350" cy="1195388"/>
          </a:xfrm>
          <a:prstGeom prst="leftBrac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3470672" y="3433763"/>
            <a:ext cx="433388" cy="0"/>
          </a:xfrm>
          <a:prstGeom prst="straightConnector1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" name="直接箭头连接符 23"/>
          <p:cNvCxnSpPr/>
          <p:nvPr/>
        </p:nvCxnSpPr>
        <p:spPr>
          <a:xfrm>
            <a:off x="5911454" y="2262188"/>
            <a:ext cx="539353" cy="3572"/>
          </a:xfrm>
          <a:prstGeom prst="straightConnector1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" name="直接箭头连接符 25"/>
          <p:cNvCxnSpPr/>
          <p:nvPr/>
        </p:nvCxnSpPr>
        <p:spPr>
          <a:xfrm>
            <a:off x="5867400" y="3430191"/>
            <a:ext cx="540544" cy="3572"/>
          </a:xfrm>
          <a:prstGeom prst="straightConnector1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" name="TextBox 3"/>
          <p:cNvSpPr txBox="1"/>
          <p:nvPr/>
        </p:nvSpPr>
        <p:spPr>
          <a:xfrm>
            <a:off x="5867400" y="3037285"/>
            <a:ext cx="653654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条</a:t>
            </a:r>
          </a:p>
        </p:txBody>
      </p:sp>
      <p:sp>
        <p:nvSpPr>
          <p:cNvPr id="28" name="左大括号 27"/>
          <p:cNvSpPr/>
          <p:nvPr/>
        </p:nvSpPr>
        <p:spPr bwMode="auto">
          <a:xfrm flipH="1">
            <a:off x="7327106" y="2297906"/>
            <a:ext cx="125016" cy="1119188"/>
          </a:xfrm>
          <a:prstGeom prst="leftBrac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7487841" y="2468166"/>
            <a:ext cx="421481" cy="73723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核酸</a:t>
            </a:r>
          </a:p>
        </p:txBody>
      </p:sp>
      <p:pic>
        <p:nvPicPr>
          <p:cNvPr id="22548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272" y="862013"/>
            <a:ext cx="2813447" cy="8822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" name="组合 18"/>
          <p:cNvGrpSpPr/>
          <p:nvPr/>
        </p:nvGrpSpPr>
        <p:grpSpPr>
          <a:xfrm>
            <a:off x="4842272" y="3848100"/>
            <a:ext cx="2813447" cy="1100138"/>
            <a:chOff x="4932040" y="4890993"/>
            <a:chExt cx="3751794" cy="1466582"/>
          </a:xfrm>
        </p:grpSpPr>
        <p:pic>
          <p:nvPicPr>
            <p:cNvPr id="21525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6209916" y="3613117"/>
              <a:ext cx="1196042" cy="375179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矩形 12"/>
            <p:cNvSpPr/>
            <p:nvPr/>
          </p:nvSpPr>
          <p:spPr bwMode="auto">
            <a:xfrm>
              <a:off x="5219418" y="5600476"/>
              <a:ext cx="433449" cy="6142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矩形 34"/>
            <p:cNvSpPr/>
            <p:nvPr/>
          </p:nvSpPr>
          <p:spPr bwMode="auto">
            <a:xfrm>
              <a:off x="6718230" y="5743325"/>
              <a:ext cx="431861" cy="6142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矩形 35"/>
            <p:cNvSpPr/>
            <p:nvPr/>
          </p:nvSpPr>
          <p:spPr bwMode="auto">
            <a:xfrm>
              <a:off x="8113841" y="5519528"/>
              <a:ext cx="431861" cy="61425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5362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 bldLvl="0" animBg="1"/>
      <p:bldP spid="45" grpId="0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2" grpId="0" bldLvl="0" animBg="1"/>
      <p:bldP spid="27" grpId="0"/>
      <p:bldP spid="28" grpId="0" bldLvl="0" animBg="1"/>
      <p:bldP spid="2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5"/>
          <p:cNvSpPr txBox="1"/>
          <p:nvPr/>
        </p:nvSpPr>
        <p:spPr>
          <a:xfrm>
            <a:off x="1568450" y="376555"/>
            <a:ext cx="35877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两种核酸的比较</a:t>
            </a:r>
          </a:p>
        </p:txBody>
      </p:sp>
      <p:graphicFrame>
        <p:nvGraphicFramePr>
          <p:cNvPr id="14" name="Group 1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0213551"/>
              </p:ext>
            </p:extLst>
          </p:nvPr>
        </p:nvGraphicFramePr>
        <p:xfrm>
          <a:off x="1156097" y="1007590"/>
          <a:ext cx="6723380" cy="3933825"/>
        </p:xfrm>
        <a:graphic>
          <a:graphicData uri="http://schemas.openxmlformats.org/drawingml/2006/table">
            <a:tbl>
              <a:tblPr/>
              <a:tblGrid>
                <a:gridCol w="1241425"/>
                <a:gridCol w="2755265"/>
                <a:gridCol w="2726690"/>
              </a:tblGrid>
              <a:tr h="3886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5D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5D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5D0">
                        <a:alpha val="50000"/>
                      </a:srgbClr>
                    </a:solidFill>
                  </a:tcPr>
                </a:tc>
              </a:tr>
              <a:tr h="553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5D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7F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7FA">
                        <a:alpha val="50000"/>
                      </a:srgbClr>
                    </a:solidFill>
                  </a:tcPr>
                </a:tc>
              </a:tr>
              <a:tr h="554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5D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7F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7FA">
                        <a:alpha val="50000"/>
                      </a:srgbClr>
                    </a:solidFill>
                  </a:tcPr>
                </a:tc>
              </a:tr>
              <a:tr h="497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5D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7F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7FA">
                        <a:alpha val="50000"/>
                      </a:srgbClr>
                    </a:solidFill>
                  </a:tcPr>
                </a:tc>
              </a:tr>
              <a:tr h="4432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5D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7FA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4438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5D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7F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7FA">
                        <a:alpha val="50000"/>
                      </a:srgbClr>
                    </a:solidFill>
                  </a:tcPr>
                </a:tc>
              </a:tr>
              <a:tr h="544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5D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7FA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7FA">
                        <a:alpha val="50000"/>
                      </a:srgbClr>
                    </a:solidFill>
                  </a:tcPr>
                </a:tc>
              </a:tr>
              <a:tr h="507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5D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7F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7FA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568" name="Text Box 42"/>
          <p:cNvSpPr txBox="1"/>
          <p:nvPr/>
        </p:nvSpPr>
        <p:spPr>
          <a:xfrm>
            <a:off x="1277541" y="1033784"/>
            <a:ext cx="1939528" cy="332105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700" b="1" dirty="0">
                <a:solidFill>
                  <a:srgbClr val="333333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种类</a:t>
            </a:r>
          </a:p>
        </p:txBody>
      </p:sp>
      <p:sp>
        <p:nvSpPr>
          <p:cNvPr id="22569" name="Text Box 43"/>
          <p:cNvSpPr txBox="1"/>
          <p:nvPr/>
        </p:nvSpPr>
        <p:spPr>
          <a:xfrm>
            <a:off x="3217069" y="1033784"/>
            <a:ext cx="1939529" cy="332105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700" b="1" dirty="0">
                <a:solidFill>
                  <a:srgbClr val="333333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DNA</a:t>
            </a:r>
          </a:p>
        </p:txBody>
      </p:sp>
      <p:sp>
        <p:nvSpPr>
          <p:cNvPr id="22570" name="Text Box 44"/>
          <p:cNvSpPr txBox="1"/>
          <p:nvPr/>
        </p:nvSpPr>
        <p:spPr>
          <a:xfrm>
            <a:off x="5797154" y="1033784"/>
            <a:ext cx="1939528" cy="332105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700" b="1" dirty="0">
                <a:solidFill>
                  <a:srgbClr val="333333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RNA</a:t>
            </a: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1277541" y="1505271"/>
            <a:ext cx="1075135" cy="29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8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名称</a:t>
            </a:r>
          </a:p>
        </p:txBody>
      </p:sp>
      <p:sp>
        <p:nvSpPr>
          <p:cNvPr id="20" name="Text Box 46"/>
          <p:cNvSpPr txBox="1">
            <a:spLocks noChangeArrowheads="1"/>
          </p:cNvSpPr>
          <p:nvPr/>
        </p:nvSpPr>
        <p:spPr bwMode="auto">
          <a:xfrm>
            <a:off x="1156097" y="2131540"/>
            <a:ext cx="1371600" cy="29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8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基本单位</a:t>
            </a:r>
          </a:p>
        </p:txBody>
      </p:sp>
      <p:sp>
        <p:nvSpPr>
          <p:cNvPr id="21" name="Text Box 47"/>
          <p:cNvSpPr txBox="1">
            <a:spLocks noChangeArrowheads="1"/>
          </p:cNvSpPr>
          <p:nvPr/>
        </p:nvSpPr>
        <p:spPr bwMode="auto">
          <a:xfrm>
            <a:off x="1143000" y="2547068"/>
            <a:ext cx="1371600" cy="29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8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五碳糖</a:t>
            </a:r>
          </a:p>
        </p:txBody>
      </p:sp>
      <p:sp>
        <p:nvSpPr>
          <p:cNvPr id="22" name="Text Box 48"/>
          <p:cNvSpPr txBox="1">
            <a:spLocks noChangeArrowheads="1"/>
          </p:cNvSpPr>
          <p:nvPr/>
        </p:nvSpPr>
        <p:spPr bwMode="auto">
          <a:xfrm>
            <a:off x="1277541" y="3003078"/>
            <a:ext cx="1075135" cy="29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8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磷酸</a:t>
            </a:r>
          </a:p>
        </p:txBody>
      </p:sp>
      <p:sp>
        <p:nvSpPr>
          <p:cNvPr id="23" name="Text Box 49"/>
          <p:cNvSpPr txBox="1">
            <a:spLocks noChangeArrowheads="1"/>
          </p:cNvSpPr>
          <p:nvPr/>
        </p:nvSpPr>
        <p:spPr bwMode="auto">
          <a:xfrm>
            <a:off x="1129904" y="3474565"/>
            <a:ext cx="1371600" cy="29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8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含氮碱基</a:t>
            </a:r>
          </a:p>
        </p:txBody>
      </p:sp>
      <p:sp>
        <p:nvSpPr>
          <p:cNvPr id="24" name="Text Box 50"/>
          <p:cNvSpPr txBox="1"/>
          <p:nvPr/>
        </p:nvSpPr>
        <p:spPr>
          <a:xfrm>
            <a:off x="2176463" y="1505271"/>
            <a:ext cx="3324225" cy="294640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脱氧核糖核酸</a:t>
            </a:r>
          </a:p>
        </p:txBody>
      </p:sp>
      <p:sp>
        <p:nvSpPr>
          <p:cNvPr id="25" name="Text Box 51"/>
          <p:cNvSpPr txBox="1"/>
          <p:nvPr/>
        </p:nvSpPr>
        <p:spPr>
          <a:xfrm>
            <a:off x="2176463" y="2083915"/>
            <a:ext cx="3324225" cy="294640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脱氧核糖核苷酸</a:t>
            </a:r>
          </a:p>
        </p:txBody>
      </p:sp>
      <p:sp>
        <p:nvSpPr>
          <p:cNvPr id="26" name="Text Box 52"/>
          <p:cNvSpPr txBox="1"/>
          <p:nvPr/>
        </p:nvSpPr>
        <p:spPr>
          <a:xfrm>
            <a:off x="2176463" y="2547068"/>
            <a:ext cx="3324225" cy="294640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脱氧核糖</a:t>
            </a:r>
          </a:p>
        </p:txBody>
      </p:sp>
      <p:sp>
        <p:nvSpPr>
          <p:cNvPr id="27" name="Text Box 53"/>
          <p:cNvSpPr txBox="1"/>
          <p:nvPr/>
        </p:nvSpPr>
        <p:spPr>
          <a:xfrm>
            <a:off x="2155031" y="3003078"/>
            <a:ext cx="6155531" cy="294640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相同</a:t>
            </a:r>
          </a:p>
        </p:txBody>
      </p:sp>
      <p:sp>
        <p:nvSpPr>
          <p:cNvPr id="28" name="Text Box 54"/>
          <p:cNvSpPr txBox="1"/>
          <p:nvPr/>
        </p:nvSpPr>
        <p:spPr>
          <a:xfrm>
            <a:off x="2155031" y="3390031"/>
            <a:ext cx="3324225" cy="294640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</a:t>
            </a:r>
            <a:r>
              <a:rPr lang="zh-CN" altLang="en-US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</a:p>
        </p:txBody>
      </p:sp>
      <p:sp>
        <p:nvSpPr>
          <p:cNvPr id="29" name="Text Box 55"/>
          <p:cNvSpPr txBox="1"/>
          <p:nvPr/>
        </p:nvSpPr>
        <p:spPr>
          <a:xfrm>
            <a:off x="4897041" y="1505271"/>
            <a:ext cx="3324225" cy="294640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7456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核糖核酸</a:t>
            </a:r>
          </a:p>
        </p:txBody>
      </p:sp>
      <p:sp>
        <p:nvSpPr>
          <p:cNvPr id="31" name="Text Box 56"/>
          <p:cNvSpPr txBox="1"/>
          <p:nvPr/>
        </p:nvSpPr>
        <p:spPr>
          <a:xfrm>
            <a:off x="4986338" y="2083915"/>
            <a:ext cx="3324225" cy="294640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7456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核糖核苷酸</a:t>
            </a:r>
          </a:p>
        </p:txBody>
      </p:sp>
      <p:sp>
        <p:nvSpPr>
          <p:cNvPr id="32" name="Text Box 57"/>
          <p:cNvSpPr txBox="1"/>
          <p:nvPr/>
        </p:nvSpPr>
        <p:spPr>
          <a:xfrm>
            <a:off x="4897041" y="2547068"/>
            <a:ext cx="3324225" cy="294640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7456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核糖</a:t>
            </a:r>
          </a:p>
        </p:txBody>
      </p:sp>
      <p:sp>
        <p:nvSpPr>
          <p:cNvPr id="33" name="Text Box 58"/>
          <p:cNvSpPr txBox="1"/>
          <p:nvPr/>
        </p:nvSpPr>
        <p:spPr>
          <a:xfrm>
            <a:off x="4875610" y="3474565"/>
            <a:ext cx="3324225" cy="294640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</a:t>
            </a:r>
            <a:r>
              <a:rPr lang="zh-CN" altLang="en-US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</a:t>
            </a: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1129904" y="4467546"/>
            <a:ext cx="1371600" cy="29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8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链数</a:t>
            </a:r>
          </a:p>
        </p:txBody>
      </p:sp>
      <p:sp>
        <p:nvSpPr>
          <p:cNvPr id="37" name="Text Box 52"/>
          <p:cNvSpPr txBox="1"/>
          <p:nvPr/>
        </p:nvSpPr>
        <p:spPr>
          <a:xfrm>
            <a:off x="2155031" y="4467546"/>
            <a:ext cx="3324225" cy="294640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一般</a:t>
            </a:r>
            <a:r>
              <a:rPr lang="en-US" altLang="zh-CN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条</a:t>
            </a:r>
          </a:p>
        </p:txBody>
      </p:sp>
      <p:sp>
        <p:nvSpPr>
          <p:cNvPr id="38" name="Text Box 52"/>
          <p:cNvSpPr txBox="1"/>
          <p:nvPr/>
        </p:nvSpPr>
        <p:spPr>
          <a:xfrm>
            <a:off x="4866085" y="4467546"/>
            <a:ext cx="3324225" cy="294640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07456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7456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条</a:t>
            </a:r>
          </a:p>
        </p:txBody>
      </p:sp>
      <p:sp>
        <p:nvSpPr>
          <p:cNvPr id="39" name="Text Box 49"/>
          <p:cNvSpPr txBox="1">
            <a:spLocks noChangeArrowheads="1"/>
          </p:cNvSpPr>
          <p:nvPr/>
        </p:nvSpPr>
        <p:spPr bwMode="auto">
          <a:xfrm>
            <a:off x="1129904" y="3956769"/>
            <a:ext cx="1371600" cy="29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8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元素</a:t>
            </a:r>
          </a:p>
        </p:txBody>
      </p:sp>
      <p:sp>
        <p:nvSpPr>
          <p:cNvPr id="40" name="Text Box 52"/>
          <p:cNvSpPr txBox="1"/>
          <p:nvPr/>
        </p:nvSpPr>
        <p:spPr>
          <a:xfrm>
            <a:off x="3443288" y="3956769"/>
            <a:ext cx="3324225" cy="294640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  H  O  N  P</a:t>
            </a:r>
            <a:endParaRPr lang="zh-CN" altLang="en-US" sz="2400" b="1" dirty="0">
              <a:solidFill>
                <a:srgbClr val="814E0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7" grpId="0"/>
      <p:bldP spid="38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80000">
            <a:off x="1266270" y="3593148"/>
            <a:ext cx="2813447" cy="8822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554" name="组合 18"/>
          <p:cNvGrpSpPr/>
          <p:nvPr/>
        </p:nvGrpSpPr>
        <p:grpSpPr>
          <a:xfrm rot="1860000">
            <a:off x="5265341" y="3571081"/>
            <a:ext cx="2813447" cy="1100138"/>
            <a:chOff x="4932040" y="4890993"/>
            <a:chExt cx="3751794" cy="1466582"/>
          </a:xfrm>
        </p:grpSpPr>
        <p:pic>
          <p:nvPicPr>
            <p:cNvPr id="23555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6209916" y="3613117"/>
              <a:ext cx="1196042" cy="375179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矩形 12"/>
            <p:cNvSpPr/>
            <p:nvPr/>
          </p:nvSpPr>
          <p:spPr bwMode="auto">
            <a:xfrm>
              <a:off x="5219418" y="5600476"/>
              <a:ext cx="433449" cy="6142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矩形 34"/>
            <p:cNvSpPr/>
            <p:nvPr/>
          </p:nvSpPr>
          <p:spPr bwMode="auto">
            <a:xfrm>
              <a:off x="6718230" y="5743325"/>
              <a:ext cx="431861" cy="6142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矩形 35"/>
            <p:cNvSpPr/>
            <p:nvPr/>
          </p:nvSpPr>
          <p:spPr bwMode="auto">
            <a:xfrm>
              <a:off x="8113841" y="5519528"/>
              <a:ext cx="431861" cy="61425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3559" name="TextBox 3"/>
          <p:cNvSpPr txBox="1"/>
          <p:nvPr/>
        </p:nvSpPr>
        <p:spPr>
          <a:xfrm>
            <a:off x="1152922" y="723662"/>
            <a:ext cx="6161484" cy="2676525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just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核酸分子的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多样性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特异性</a:t>
            </a:r>
          </a:p>
          <a:p>
            <a:pPr algn="just"/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）构成核酸（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RNA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）的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种核苷酸数目成千上万</a:t>
            </a:r>
          </a:p>
          <a:p>
            <a:pPr algn="just"/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）核苷酸的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排列顺序千变万化</a:t>
            </a:r>
          </a:p>
          <a:p>
            <a:pPr algn="just"/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82236" y="187643"/>
            <a:ext cx="3905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核酸的结构特性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3"/>
          <p:cNvSpPr txBox="1"/>
          <p:nvPr/>
        </p:nvSpPr>
        <p:spPr>
          <a:xfrm>
            <a:off x="1123315" y="373380"/>
            <a:ext cx="7647305" cy="1991995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B.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核酸分子储存生物的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遗传信息</a:t>
            </a:r>
          </a:p>
          <a:p>
            <a:pPr algn="just"/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分子的脱氧核苷酸排列顺序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储存生物的</a:t>
            </a:r>
            <a:r>
              <a:rPr lang="zh-CN" altLang="en-US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遗传信息</a:t>
            </a:r>
          </a:p>
          <a:p>
            <a:pPr algn="just">
              <a:lnSpc>
                <a:spcPct val="120000"/>
              </a:lnSpc>
            </a:pPr>
            <a:endParaRPr lang="zh-CN" altLang="en-US" sz="21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）部分病毒的遗传信息储存在</a:t>
            </a:r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RNA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中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40631" y="2433638"/>
            <a:ext cx="3905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核酸的功能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8673" name="Rectangle 2"/>
          <p:cNvSpPr>
            <a:spLocks noGrp="1"/>
          </p:cNvSpPr>
          <p:nvPr/>
        </p:nvSpPr>
        <p:spPr>
          <a:xfrm>
            <a:off x="786765" y="3027680"/>
            <a:ext cx="7567295" cy="107886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/>
          <a:lstStyle/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核酸是细胞内携带遗传信息的物质，在生物体的遗传、变异和蛋白质的生物合成中具有极其重要的作用。</a:t>
            </a: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bldLvl="0" animBg="1"/>
      <p:bldP spid="3" grpId="0"/>
      <p:bldP spid="286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/>
        </p:nvSpPr>
        <p:spPr>
          <a:xfrm>
            <a:off x="1052195" y="1200150"/>
            <a:ext cx="6835775" cy="107886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骨架：以若干个相连的碳原子构成的碳链为基本骨架。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多聚体：由许多个单体连接形成。</a:t>
            </a:r>
          </a:p>
        </p:txBody>
      </p:sp>
      <p:pic>
        <p:nvPicPr>
          <p:cNvPr id="30724" name="图片 2" descr="%WSFDEY0)NAI]MNX}N0D[T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572" y="2188369"/>
            <a:ext cx="5588794" cy="26396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文本框 1"/>
          <p:cNvSpPr txBox="1"/>
          <p:nvPr/>
        </p:nvSpPr>
        <p:spPr>
          <a:xfrm>
            <a:off x="1830070" y="515620"/>
            <a:ext cx="59493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三、生物大分子以碳链为基本骨架</a:t>
            </a: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框 34818"/>
          <p:cNvSpPr txBox="1"/>
          <p:nvPr/>
        </p:nvSpPr>
        <p:spPr>
          <a:xfrm>
            <a:off x="1283494" y="1102519"/>
            <a:ext cx="6717506" cy="152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80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组成生物大分子的每一个单体都以若干个相连的           构成的        为基本骨架，由许多单体连接成多聚体。</a:t>
            </a:r>
            <a:endParaRPr lang="en-US" altLang="zh-CN" sz="2400" b="1">
              <a:solidFill>
                <a:srgbClr val="000808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0" name="文本框 34819"/>
          <p:cNvSpPr txBox="1"/>
          <p:nvPr/>
        </p:nvSpPr>
        <p:spPr>
          <a:xfrm>
            <a:off x="1577578" y="1709738"/>
            <a:ext cx="129659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碳原子</a:t>
            </a:r>
          </a:p>
        </p:txBody>
      </p:sp>
      <p:sp>
        <p:nvSpPr>
          <p:cNvPr id="34821" name="文本框 34820"/>
          <p:cNvSpPr txBox="1"/>
          <p:nvPr/>
        </p:nvSpPr>
        <p:spPr>
          <a:xfrm>
            <a:off x="3462338" y="1708547"/>
            <a:ext cx="901304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碳链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88306" y="2805113"/>
            <a:ext cx="5326380" cy="126809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05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碳是生命的核心元素，</a:t>
            </a:r>
          </a:p>
          <a:p>
            <a:r>
              <a:rPr lang="zh-CN" altLang="en-US" sz="3600" b="1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没有碳就没有生命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54994" y="3548063"/>
            <a:ext cx="309880" cy="78359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500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/>
          <p:nvPr/>
        </p:nvSpPr>
        <p:spPr>
          <a:xfrm>
            <a:off x="1076960" y="2066925"/>
            <a:ext cx="5702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核酸</a:t>
            </a:r>
          </a:p>
        </p:txBody>
      </p:sp>
      <p:sp>
        <p:nvSpPr>
          <p:cNvPr id="27651" name="Text Box 4"/>
          <p:cNvSpPr txBox="1"/>
          <p:nvPr/>
        </p:nvSpPr>
        <p:spPr>
          <a:xfrm>
            <a:off x="1813560" y="762000"/>
            <a:ext cx="1753235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组成元素：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171825" y="773906"/>
            <a:ext cx="2445544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</a:t>
            </a:r>
            <a:r>
              <a:rPr kumimoji="1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、</a:t>
            </a:r>
            <a:r>
              <a:rPr kumimoji="1" lang="en-US" altLang="zh-CN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H</a:t>
            </a:r>
            <a:r>
              <a:rPr kumimoji="1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、</a:t>
            </a:r>
            <a:r>
              <a:rPr kumimoji="1" lang="en-US" altLang="zh-CN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O</a:t>
            </a:r>
            <a:r>
              <a:rPr kumimoji="1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、</a:t>
            </a:r>
            <a:r>
              <a:rPr kumimoji="1" lang="en-US" altLang="zh-CN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N</a:t>
            </a:r>
            <a:r>
              <a:rPr kumimoji="1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、</a:t>
            </a:r>
            <a:r>
              <a:rPr kumimoji="1" lang="en-US" altLang="zh-CN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P</a:t>
            </a:r>
          </a:p>
        </p:txBody>
      </p:sp>
      <p:sp>
        <p:nvSpPr>
          <p:cNvPr id="27653" name="Text Box 6"/>
          <p:cNvSpPr txBox="1"/>
          <p:nvPr/>
        </p:nvSpPr>
        <p:spPr>
          <a:xfrm>
            <a:off x="1797685" y="1259840"/>
            <a:ext cx="1619250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组成物质：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013472" y="1259681"/>
            <a:ext cx="4751785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  <a:r>
              <a:rPr kumimoji="1" lang="zh-CN" altLang="en-US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分子磷酸、</a:t>
            </a:r>
            <a:r>
              <a:rPr kumimoji="1" lang="en-US" altLang="zh-CN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  <a:r>
              <a:rPr kumimoji="1" lang="zh-CN" altLang="en-US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分子五碳糖、</a:t>
            </a:r>
            <a:r>
              <a:rPr kumimoji="1" lang="en-US" altLang="zh-CN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  <a:r>
              <a:rPr kumimoji="1" lang="zh-CN" altLang="en-US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分子碱基</a:t>
            </a:r>
          </a:p>
        </p:txBody>
      </p:sp>
      <p:sp>
        <p:nvSpPr>
          <p:cNvPr id="27655" name="Text Box 8"/>
          <p:cNvSpPr txBox="1"/>
          <p:nvPr/>
        </p:nvSpPr>
        <p:spPr>
          <a:xfrm>
            <a:off x="1763395" y="2112010"/>
            <a:ext cx="1653540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基本单位：</a:t>
            </a:r>
          </a:p>
        </p:txBody>
      </p:sp>
      <p:sp>
        <p:nvSpPr>
          <p:cNvPr id="18" name="AutoShape 9"/>
          <p:cNvSpPr/>
          <p:nvPr/>
        </p:nvSpPr>
        <p:spPr bwMode="auto">
          <a:xfrm>
            <a:off x="3985022" y="2075260"/>
            <a:ext cx="114300" cy="571500"/>
          </a:xfrm>
          <a:prstGeom prst="lef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7" name="Text Box 10"/>
          <p:cNvSpPr txBox="1"/>
          <p:nvPr/>
        </p:nvSpPr>
        <p:spPr>
          <a:xfrm>
            <a:off x="3299222" y="2044304"/>
            <a:ext cx="2514600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100" b="1" dirty="0">
              <a:solidFill>
                <a:srgbClr val="FFCC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013472" y="2112169"/>
            <a:ext cx="1343025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核苷酸</a:t>
            </a:r>
          </a:p>
        </p:txBody>
      </p:sp>
      <p:sp>
        <p:nvSpPr>
          <p:cNvPr id="27659" name="Text Box 12"/>
          <p:cNvSpPr txBox="1"/>
          <p:nvPr/>
        </p:nvSpPr>
        <p:spPr>
          <a:xfrm>
            <a:off x="4099322" y="2361010"/>
            <a:ext cx="3064669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99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脱氧核糖核苷酸（</a:t>
            </a:r>
            <a:r>
              <a:rPr lang="en-US" altLang="zh-CN" sz="2100" b="1" dirty="0">
                <a:solidFill>
                  <a:srgbClr val="99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100" b="1" dirty="0">
                <a:solidFill>
                  <a:srgbClr val="99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种）</a:t>
            </a:r>
          </a:p>
        </p:txBody>
      </p:sp>
      <p:sp>
        <p:nvSpPr>
          <p:cNvPr id="27660" name="Text Box 13"/>
          <p:cNvSpPr txBox="1"/>
          <p:nvPr/>
        </p:nvSpPr>
        <p:spPr>
          <a:xfrm>
            <a:off x="4099322" y="1960960"/>
            <a:ext cx="2740819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99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核糖核苷酸（</a:t>
            </a:r>
            <a:r>
              <a:rPr lang="en-US" altLang="zh-CN" sz="2100" b="1" dirty="0">
                <a:solidFill>
                  <a:srgbClr val="99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100" b="1" dirty="0">
                <a:solidFill>
                  <a:srgbClr val="99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种）</a:t>
            </a:r>
          </a:p>
        </p:txBody>
      </p:sp>
      <p:sp>
        <p:nvSpPr>
          <p:cNvPr id="27661" name="Text Box 14"/>
          <p:cNvSpPr txBox="1"/>
          <p:nvPr/>
        </p:nvSpPr>
        <p:spPr>
          <a:xfrm>
            <a:off x="1875155" y="3072765"/>
            <a:ext cx="854075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类型</a:t>
            </a:r>
          </a:p>
        </p:txBody>
      </p:sp>
      <p:sp>
        <p:nvSpPr>
          <p:cNvPr id="25" name="AutoShape 15"/>
          <p:cNvSpPr/>
          <p:nvPr/>
        </p:nvSpPr>
        <p:spPr bwMode="auto">
          <a:xfrm>
            <a:off x="2441972" y="2987279"/>
            <a:ext cx="114300" cy="764381"/>
          </a:xfrm>
          <a:prstGeom prst="lef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2519680" y="3470910"/>
            <a:ext cx="5688965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脱氧核糖核酸（</a:t>
            </a:r>
            <a:r>
              <a:rPr kumimoji="1" lang="en-US" altLang="zh-CN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DNA</a:t>
            </a:r>
            <a:r>
              <a:rPr kumimoji="1" lang="zh-CN" altLang="en-US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）：主要存在于细胞核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2519363" y="2825353"/>
            <a:ext cx="5148263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核糖核酸（</a:t>
            </a:r>
            <a:r>
              <a:rPr kumimoji="1" lang="en-US" altLang="zh-CN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RNA</a:t>
            </a:r>
            <a:r>
              <a:rPr kumimoji="1" lang="zh-CN" altLang="en-US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）：主要存在于细胞质</a:t>
            </a:r>
          </a:p>
        </p:txBody>
      </p:sp>
      <p:sp>
        <p:nvSpPr>
          <p:cNvPr id="27665" name="Text Box 18"/>
          <p:cNvSpPr txBox="1"/>
          <p:nvPr/>
        </p:nvSpPr>
        <p:spPr>
          <a:xfrm>
            <a:off x="1852613" y="4130278"/>
            <a:ext cx="814388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功能</a:t>
            </a:r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>
            <a:off x="2213372" y="1097756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2213372" y="1637110"/>
            <a:ext cx="0" cy="400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2213372" y="2501504"/>
            <a:ext cx="0" cy="571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69" name="Text Box 22"/>
          <p:cNvSpPr txBox="1"/>
          <p:nvPr/>
        </p:nvSpPr>
        <p:spPr>
          <a:xfrm>
            <a:off x="3117215" y="1583690"/>
            <a:ext cx="1238885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种）</a:t>
            </a:r>
          </a:p>
        </p:txBody>
      </p:sp>
      <p:sp>
        <p:nvSpPr>
          <p:cNvPr id="27670" name="Text Box 23"/>
          <p:cNvSpPr txBox="1"/>
          <p:nvPr/>
        </p:nvSpPr>
        <p:spPr>
          <a:xfrm>
            <a:off x="4792345" y="1583690"/>
            <a:ext cx="1130300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种）</a:t>
            </a:r>
          </a:p>
        </p:txBody>
      </p:sp>
      <p:sp>
        <p:nvSpPr>
          <p:cNvPr id="27671" name="Text Box 24"/>
          <p:cNvSpPr txBox="1"/>
          <p:nvPr/>
        </p:nvSpPr>
        <p:spPr>
          <a:xfrm>
            <a:off x="6358255" y="1583690"/>
            <a:ext cx="1309370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种）</a:t>
            </a:r>
          </a:p>
        </p:txBody>
      </p:sp>
      <p:sp>
        <p:nvSpPr>
          <p:cNvPr id="27672" name="Text Box 25"/>
          <p:cNvSpPr txBox="1"/>
          <p:nvPr/>
        </p:nvSpPr>
        <p:spPr>
          <a:xfrm>
            <a:off x="2959894" y="2436019"/>
            <a:ext cx="1291829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种）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2613422" y="4130278"/>
            <a:ext cx="5091113" cy="73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携带遗传信息，在生物体的遗传、变异和蛋白质的生物合成中具有极重要的作用。</a:t>
            </a:r>
          </a:p>
        </p:txBody>
      </p:sp>
      <p:sp>
        <p:nvSpPr>
          <p:cNvPr id="27674" name="Text Box 25"/>
          <p:cNvSpPr txBox="1"/>
          <p:nvPr/>
        </p:nvSpPr>
        <p:spPr>
          <a:xfrm>
            <a:off x="3013710" y="3770630"/>
            <a:ext cx="2095500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条链）</a:t>
            </a:r>
          </a:p>
        </p:txBody>
      </p:sp>
      <p:sp>
        <p:nvSpPr>
          <p:cNvPr id="27675" name="Text Box 25"/>
          <p:cNvSpPr txBox="1"/>
          <p:nvPr/>
        </p:nvSpPr>
        <p:spPr>
          <a:xfrm>
            <a:off x="2995930" y="3143250"/>
            <a:ext cx="2190750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条链）</a:t>
            </a:r>
          </a:p>
        </p:txBody>
      </p:sp>
      <p:sp>
        <p:nvSpPr>
          <p:cNvPr id="2" name="Line 21"/>
          <p:cNvSpPr>
            <a:spLocks noChangeShapeType="1"/>
          </p:cNvSpPr>
          <p:nvPr/>
        </p:nvSpPr>
        <p:spPr bwMode="auto">
          <a:xfrm>
            <a:off x="2213372" y="3561319"/>
            <a:ext cx="0" cy="571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4" name="TextBox 7"/>
          <p:cNvSpPr/>
          <p:nvPr/>
        </p:nvSpPr>
        <p:spPr>
          <a:xfrm>
            <a:off x="1539875" y="93663"/>
            <a:ext cx="5291138" cy="492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知识归纳</a:t>
            </a: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左大括号 4"/>
          <p:cNvSpPr/>
          <p:nvPr/>
        </p:nvSpPr>
        <p:spPr>
          <a:xfrm>
            <a:off x="1697990" y="1010920"/>
            <a:ext cx="176530" cy="3461385"/>
          </a:xfrm>
          <a:prstGeom prst="leftBrace">
            <a:avLst>
              <a:gd name="adj1" fmla="val 8333"/>
              <a:gd name="adj2" fmla="val 5114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17463"/>
            <a:ext cx="771525" cy="763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TextBox 7"/>
          <p:cNvSpPr/>
          <p:nvPr/>
        </p:nvSpPr>
        <p:spPr>
          <a:xfrm>
            <a:off x="1539875" y="93663"/>
            <a:ext cx="5291138" cy="492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zh-CN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学法指导</a:t>
            </a:r>
          </a:p>
        </p:txBody>
      </p:sp>
      <p:sp>
        <p:nvSpPr>
          <p:cNvPr id="29697" name="文本框 34818"/>
          <p:cNvSpPr txBox="1"/>
          <p:nvPr/>
        </p:nvSpPr>
        <p:spPr>
          <a:xfrm>
            <a:off x="520065" y="1102360"/>
            <a:ext cx="7989570" cy="13709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80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2000" b="1" dirty="0">
                <a:solidFill>
                  <a:srgbClr val="000808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sz="2000" b="1" dirty="0">
                <a:solidFill>
                  <a:srgbClr val="000808"/>
                </a:solidFill>
                <a:latin typeface="+mn-ea"/>
                <a:ea typeface="+mn-ea"/>
                <a:cs typeface="+mn-ea"/>
              </a:rPr>
              <a:t>1</a:t>
            </a:r>
            <a:r>
              <a:rPr lang="zh-CN" altLang="en-US" sz="2000" b="1" dirty="0">
                <a:solidFill>
                  <a:srgbClr val="000808"/>
                </a:solidFill>
                <a:latin typeface="+mn-ea"/>
                <a:ea typeface="+mn-ea"/>
                <a:cs typeface="+mn-ea"/>
              </a:rPr>
              <a:t>、本节核酸的结构和功能知识比较抽象，课堂上通过教师提供资料，同学们分析核酸研究的科学史，逐步认识</a:t>
            </a:r>
            <a:r>
              <a:rPr lang="zh-CN" altLang="en-US" sz="2000" b="1" dirty="0">
                <a:solidFill>
                  <a:srgbClr val="000808"/>
                </a:solidFill>
                <a:latin typeface="+mn-ea"/>
                <a:ea typeface="+mn-ea"/>
                <a:cs typeface="+mn-ea"/>
                <a:sym typeface="+mn-ea"/>
              </a:rPr>
              <a:t>组成</a:t>
            </a:r>
            <a:r>
              <a:rPr lang="zh-CN" altLang="en-US" sz="2000" b="1" dirty="0">
                <a:solidFill>
                  <a:srgbClr val="000808"/>
                </a:solidFill>
                <a:latin typeface="+mn-ea"/>
                <a:ea typeface="+mn-ea"/>
                <a:cs typeface="+mn-ea"/>
              </a:rPr>
              <a:t>核酸的化学元素、基本单位和结构。</a:t>
            </a:r>
          </a:p>
        </p:txBody>
      </p:sp>
      <p:sp>
        <p:nvSpPr>
          <p:cNvPr id="2" name="文本框 34818"/>
          <p:cNvSpPr txBox="1"/>
          <p:nvPr/>
        </p:nvSpPr>
        <p:spPr>
          <a:xfrm>
            <a:off x="520065" y="2487930"/>
            <a:ext cx="7989570" cy="9709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80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2000" b="1" dirty="0">
                <a:solidFill>
                  <a:srgbClr val="000808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sz="2000" b="1" dirty="0">
                <a:solidFill>
                  <a:srgbClr val="000808"/>
                </a:solidFill>
                <a:latin typeface="+mn-ea"/>
                <a:ea typeface="+mn-ea"/>
                <a:cs typeface="+mn-ea"/>
              </a:rPr>
              <a:t>2</a:t>
            </a:r>
            <a:r>
              <a:rPr lang="zh-CN" altLang="en-US" sz="2000" b="1" dirty="0">
                <a:solidFill>
                  <a:srgbClr val="000808"/>
                </a:solidFill>
                <a:latin typeface="+mn-ea"/>
                <a:ea typeface="+mn-ea"/>
                <a:cs typeface="+mn-ea"/>
              </a:rPr>
              <a:t>、通过小组合作的模型构建，理解核苷酸的结构组成、核苷酸之间的连接等抽象知识。</a:t>
            </a:r>
          </a:p>
        </p:txBody>
      </p:sp>
      <p:sp>
        <p:nvSpPr>
          <p:cNvPr id="3" name="文本框 34818"/>
          <p:cNvSpPr txBox="1"/>
          <p:nvPr/>
        </p:nvSpPr>
        <p:spPr>
          <a:xfrm>
            <a:off x="520065" y="3458845"/>
            <a:ext cx="7989570" cy="9709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80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2000" b="1" dirty="0">
                <a:solidFill>
                  <a:srgbClr val="000808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sz="2000" b="1" dirty="0">
                <a:solidFill>
                  <a:srgbClr val="000808"/>
                </a:solidFill>
                <a:latin typeface="+mn-ea"/>
                <a:ea typeface="+mn-ea"/>
                <a:cs typeface="+mn-ea"/>
              </a:rPr>
              <a:t>3</a:t>
            </a:r>
            <a:r>
              <a:rPr lang="zh-CN" altLang="en-US" sz="2000" b="1" dirty="0">
                <a:solidFill>
                  <a:srgbClr val="000808"/>
                </a:solidFill>
                <a:latin typeface="+mn-ea"/>
                <a:ea typeface="+mn-ea"/>
                <a:cs typeface="+mn-ea"/>
              </a:rPr>
              <a:t>、通过联系实际举例说明，说出蛋白质、核酸、多糖等生物大分子由相应的单体聚合而成。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" y="17463"/>
            <a:ext cx="904875" cy="895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5" name="Oval 9"/>
          <p:cNvSpPr/>
          <p:nvPr/>
        </p:nvSpPr>
        <p:spPr>
          <a:xfrm>
            <a:off x="3114675" y="1385888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6" name="Oval 10"/>
          <p:cNvSpPr/>
          <p:nvPr/>
        </p:nvSpPr>
        <p:spPr>
          <a:xfrm>
            <a:off x="1930400" y="1233488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461" name="组合 106"/>
          <p:cNvGrpSpPr/>
          <p:nvPr/>
        </p:nvGrpSpPr>
        <p:grpSpPr>
          <a:xfrm>
            <a:off x="950913" y="939800"/>
            <a:ext cx="2341562" cy="2344738"/>
            <a:chOff x="6379728" y="2488775"/>
            <a:chExt cx="2513016" cy="2513016"/>
          </a:xfrm>
        </p:grpSpPr>
        <p:sp>
          <p:nvSpPr>
            <p:cNvPr id="157" name="任意多边形 156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8" name="任意多边形 157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8" name="椭圆 107"/>
          <p:cNvSpPr/>
          <p:nvPr/>
        </p:nvSpPr>
        <p:spPr bwMode="auto">
          <a:xfrm>
            <a:off x="1293777" y="1271028"/>
            <a:ext cx="1691508" cy="1694937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</a:p>
        </p:txBody>
      </p:sp>
      <p:grpSp>
        <p:nvGrpSpPr>
          <p:cNvPr id="19465" name="组合 108"/>
          <p:cNvGrpSpPr/>
          <p:nvPr/>
        </p:nvGrpSpPr>
        <p:grpSpPr>
          <a:xfrm>
            <a:off x="2992438" y="730250"/>
            <a:ext cx="2181225" cy="2184400"/>
            <a:chOff x="6379730" y="2488773"/>
            <a:chExt cx="2513016" cy="2513016"/>
          </a:xfrm>
        </p:grpSpPr>
        <p:sp>
          <p:nvSpPr>
            <p:cNvPr id="155" name="任意多边形 154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6" name="任意多边形 155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0" name="椭圆 109"/>
          <p:cNvSpPr/>
          <p:nvPr/>
        </p:nvSpPr>
        <p:spPr bwMode="auto">
          <a:xfrm>
            <a:off x="3311573" y="1038530"/>
            <a:ext cx="1575476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9469" name="组合 110"/>
          <p:cNvGrpSpPr/>
          <p:nvPr/>
        </p:nvGrpSpPr>
        <p:grpSpPr>
          <a:xfrm>
            <a:off x="5870575" y="925513"/>
            <a:ext cx="2355850" cy="2359025"/>
            <a:chOff x="6379728" y="2488775"/>
            <a:chExt cx="2513016" cy="2513016"/>
          </a:xfrm>
        </p:grpSpPr>
        <p:sp>
          <p:nvSpPr>
            <p:cNvPr id="153" name="任意多边形 152"/>
            <p:cNvSpPr/>
            <p:nvPr/>
          </p:nvSpPr>
          <p:spPr>
            <a:xfrm rot="3738964">
              <a:off x="6379727" y="2488776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" name="任意多边形 15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2" name="椭圆 111"/>
          <p:cNvSpPr/>
          <p:nvPr/>
        </p:nvSpPr>
        <p:spPr bwMode="auto">
          <a:xfrm>
            <a:off x="6215536" y="1258876"/>
            <a:ext cx="1701583" cy="1705031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9473" name="组合 112"/>
          <p:cNvGrpSpPr/>
          <p:nvPr/>
        </p:nvGrpSpPr>
        <p:grpSpPr>
          <a:xfrm>
            <a:off x="4381500" y="2074863"/>
            <a:ext cx="1920875" cy="1924050"/>
            <a:chOff x="6379730" y="2488773"/>
            <a:chExt cx="2513016" cy="2513016"/>
          </a:xfrm>
        </p:grpSpPr>
        <p:sp>
          <p:nvSpPr>
            <p:cNvPr id="151" name="任意多边形 150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2" name="任意多边形 151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4" name="椭圆 113"/>
          <p:cNvSpPr/>
          <p:nvPr/>
        </p:nvSpPr>
        <p:spPr bwMode="auto">
          <a:xfrm>
            <a:off x="4662487" y="2346401"/>
            <a:ext cx="1387841" cy="139065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观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5" name="Oval 9"/>
          <p:cNvSpPr/>
          <p:nvPr/>
        </p:nvSpPr>
        <p:spPr>
          <a:xfrm>
            <a:off x="3114675" y="1385888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6" name="Oval 10"/>
          <p:cNvSpPr/>
          <p:nvPr/>
        </p:nvSpPr>
        <p:spPr>
          <a:xfrm>
            <a:off x="1930400" y="1233488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479" name="组合 116"/>
          <p:cNvGrpSpPr/>
          <p:nvPr/>
        </p:nvGrpSpPr>
        <p:grpSpPr>
          <a:xfrm>
            <a:off x="950913" y="939800"/>
            <a:ext cx="2341562" cy="2344738"/>
            <a:chOff x="6379728" y="2488775"/>
            <a:chExt cx="2513016" cy="2513016"/>
          </a:xfrm>
        </p:grpSpPr>
        <p:sp>
          <p:nvSpPr>
            <p:cNvPr id="149" name="任意多边形 148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0" name="任意多边形 149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18" name="椭圆 117"/>
          <p:cNvSpPr/>
          <p:nvPr/>
        </p:nvSpPr>
        <p:spPr bwMode="auto">
          <a:xfrm>
            <a:off x="1293777" y="1271028"/>
            <a:ext cx="1691508" cy="1694937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</a:p>
        </p:txBody>
      </p:sp>
      <p:grpSp>
        <p:nvGrpSpPr>
          <p:cNvPr id="19483" name="组合 118"/>
          <p:cNvGrpSpPr/>
          <p:nvPr/>
        </p:nvGrpSpPr>
        <p:grpSpPr>
          <a:xfrm>
            <a:off x="2992438" y="730250"/>
            <a:ext cx="2181225" cy="2184400"/>
            <a:chOff x="6379730" y="2488773"/>
            <a:chExt cx="2513016" cy="2513016"/>
          </a:xfrm>
        </p:grpSpPr>
        <p:sp>
          <p:nvSpPr>
            <p:cNvPr id="147" name="任意多边形 146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8" name="任意多边形 147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0" name="椭圆 119"/>
          <p:cNvSpPr/>
          <p:nvPr/>
        </p:nvSpPr>
        <p:spPr bwMode="auto">
          <a:xfrm>
            <a:off x="3311573" y="1038530"/>
            <a:ext cx="1575477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9487" name="组合 120"/>
          <p:cNvGrpSpPr/>
          <p:nvPr/>
        </p:nvGrpSpPr>
        <p:grpSpPr>
          <a:xfrm>
            <a:off x="5870575" y="925513"/>
            <a:ext cx="2355850" cy="2359025"/>
            <a:chOff x="6379728" y="2488775"/>
            <a:chExt cx="2513016" cy="2513016"/>
          </a:xfrm>
        </p:grpSpPr>
        <p:sp>
          <p:nvSpPr>
            <p:cNvPr id="145" name="任意多边形 144"/>
            <p:cNvSpPr/>
            <p:nvPr/>
          </p:nvSpPr>
          <p:spPr>
            <a:xfrm rot="3738964">
              <a:off x="6379727" y="2488776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任意多边形 145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2" name="椭圆 121"/>
          <p:cNvSpPr/>
          <p:nvPr/>
        </p:nvSpPr>
        <p:spPr bwMode="auto">
          <a:xfrm>
            <a:off x="6215536" y="1258876"/>
            <a:ext cx="1701583" cy="1705031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9491" name="组合 122"/>
          <p:cNvGrpSpPr/>
          <p:nvPr/>
        </p:nvGrpSpPr>
        <p:grpSpPr>
          <a:xfrm>
            <a:off x="4381500" y="2074863"/>
            <a:ext cx="1920875" cy="1924050"/>
            <a:chOff x="6379730" y="2488773"/>
            <a:chExt cx="2513016" cy="2513016"/>
          </a:xfrm>
        </p:grpSpPr>
        <p:sp>
          <p:nvSpPr>
            <p:cNvPr id="143" name="任意多边形 142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4" name="任意多边形 14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4662488" y="2346401"/>
            <a:ext cx="1387840" cy="139065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观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5" name="Oval 9"/>
          <p:cNvSpPr/>
          <p:nvPr/>
        </p:nvSpPr>
        <p:spPr>
          <a:xfrm>
            <a:off x="3114675" y="1385888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6" name="Oval 10"/>
          <p:cNvSpPr/>
          <p:nvPr/>
        </p:nvSpPr>
        <p:spPr>
          <a:xfrm>
            <a:off x="1930400" y="1233488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497" name="组合 126"/>
          <p:cNvGrpSpPr/>
          <p:nvPr/>
        </p:nvGrpSpPr>
        <p:grpSpPr>
          <a:xfrm>
            <a:off x="950913" y="939800"/>
            <a:ext cx="2341562" cy="2344738"/>
            <a:chOff x="6379728" y="2488775"/>
            <a:chExt cx="2513016" cy="2513016"/>
          </a:xfrm>
        </p:grpSpPr>
        <p:sp>
          <p:nvSpPr>
            <p:cNvPr id="141" name="任意多边形 140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2" name="任意多边形 141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8" name="椭圆 127"/>
          <p:cNvSpPr/>
          <p:nvPr/>
        </p:nvSpPr>
        <p:spPr bwMode="auto">
          <a:xfrm>
            <a:off x="1293777" y="1271028"/>
            <a:ext cx="1691508" cy="1694937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</a:p>
        </p:txBody>
      </p:sp>
      <p:grpSp>
        <p:nvGrpSpPr>
          <p:cNvPr id="19501" name="组合 128"/>
          <p:cNvGrpSpPr/>
          <p:nvPr/>
        </p:nvGrpSpPr>
        <p:grpSpPr>
          <a:xfrm>
            <a:off x="2992438" y="730250"/>
            <a:ext cx="2181225" cy="2184400"/>
            <a:chOff x="6379730" y="2488773"/>
            <a:chExt cx="2513016" cy="2513016"/>
          </a:xfrm>
        </p:grpSpPr>
        <p:sp>
          <p:nvSpPr>
            <p:cNvPr id="139" name="任意多边形 138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0" name="任意多边形 139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0" name="椭圆 129"/>
          <p:cNvSpPr/>
          <p:nvPr/>
        </p:nvSpPr>
        <p:spPr bwMode="auto">
          <a:xfrm>
            <a:off x="3311573" y="1038530"/>
            <a:ext cx="1575477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9505" name="组合 130"/>
          <p:cNvGrpSpPr/>
          <p:nvPr/>
        </p:nvGrpSpPr>
        <p:grpSpPr>
          <a:xfrm>
            <a:off x="5870575" y="925513"/>
            <a:ext cx="2355850" cy="2359025"/>
            <a:chOff x="6379728" y="2488775"/>
            <a:chExt cx="2513016" cy="2513016"/>
          </a:xfrm>
        </p:grpSpPr>
        <p:sp>
          <p:nvSpPr>
            <p:cNvPr id="137" name="任意多边形 136"/>
            <p:cNvSpPr/>
            <p:nvPr/>
          </p:nvSpPr>
          <p:spPr>
            <a:xfrm rot="3738964">
              <a:off x="6379727" y="2488776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8" name="任意多边形 137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2" name="椭圆 131"/>
          <p:cNvSpPr/>
          <p:nvPr/>
        </p:nvSpPr>
        <p:spPr bwMode="auto">
          <a:xfrm>
            <a:off x="6215536" y="1258876"/>
            <a:ext cx="1701583" cy="1705031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</a:t>
            </a:r>
          </a:p>
        </p:txBody>
      </p:sp>
      <p:grpSp>
        <p:nvGrpSpPr>
          <p:cNvPr id="19509" name="组合 132"/>
          <p:cNvGrpSpPr/>
          <p:nvPr/>
        </p:nvGrpSpPr>
        <p:grpSpPr>
          <a:xfrm>
            <a:off x="4381500" y="2074863"/>
            <a:ext cx="1920875" cy="1924050"/>
            <a:chOff x="6379730" y="2488773"/>
            <a:chExt cx="2513016" cy="2513016"/>
          </a:xfrm>
        </p:grpSpPr>
        <p:sp>
          <p:nvSpPr>
            <p:cNvPr id="135" name="任意多边形 134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6" name="任意多边形 135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4" name="椭圆 133"/>
          <p:cNvSpPr/>
          <p:nvPr/>
        </p:nvSpPr>
        <p:spPr bwMode="auto">
          <a:xfrm>
            <a:off x="4662488" y="2346401"/>
            <a:ext cx="1387840" cy="139065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观</a:t>
            </a:r>
          </a:p>
        </p:txBody>
      </p:sp>
      <p:sp>
        <p:nvSpPr>
          <p:cNvPr id="19513" name="矩形 158"/>
          <p:cNvSpPr/>
          <p:nvPr/>
        </p:nvSpPr>
        <p:spPr>
          <a:xfrm>
            <a:off x="3224213" y="4289425"/>
            <a:ext cx="1997075" cy="561975"/>
          </a:xfrm>
          <a:prstGeom prst="rect">
            <a:avLst/>
          </a:prstGeom>
          <a:noFill/>
          <a:ln w="9525">
            <a:noFill/>
          </a:ln>
        </p:spPr>
        <p:txBody>
          <a:bodyPr wrap="none" lIns="68573" tIns="34287" rIns="68573" bIns="34287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2020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 descr="`}OUCEPE2`O7C{29Y_QZ4XI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14804" y="861854"/>
            <a:ext cx="2821781" cy="30730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内容占位符 3"/>
          <p:cNvSpPr>
            <a:spLocks noGrp="1"/>
          </p:cNvSpPr>
          <p:nvPr>
            <p:ph idx="1"/>
          </p:nvPr>
        </p:nvSpPr>
        <p:spPr>
          <a:xfrm>
            <a:off x="331470" y="1458595"/>
            <a:ext cx="4504690" cy="1070610"/>
          </a:xfrm>
        </p:spPr>
        <p:txBody>
          <a:bodyPr anchor="t"/>
          <a:lstStyle/>
          <a:p>
            <a:pPr marL="0" indent="0">
              <a:lnSpc>
                <a:spcPct val="110000"/>
              </a:lnSpc>
              <a:buNone/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hlinkClick r:id="rId4" action="ppaction://hlinkfile"/>
              </a:rPr>
              <a:t>播放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hlinkClick r:id="rId4" action="ppaction://hlinkfile"/>
              </a:rPr>
              <a:t>《等着我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hlinkClick r:id="rId4" action="ppaction://hlinkfile"/>
              </a:rPr>
              <a:t>,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hlinkClick r:id="rId4" action="ppaction://hlinkfile"/>
              </a:rPr>
              <a:t>一份厚重的DNA鉴定书》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hlinkClick r:id="rId4" action="ppaction://hlinkfile"/>
              </a:rPr>
              <a:t>的一段视频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矩形 1"/>
          <p:cNvSpPr/>
          <p:nvPr/>
        </p:nvSpPr>
        <p:spPr>
          <a:xfrm>
            <a:off x="1414463" y="1135856"/>
            <a:ext cx="5464969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一、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核酸的种类及其分布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197610" y="1932305"/>
          <a:ext cx="6865620" cy="267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130"/>
                <a:gridCol w="1007745"/>
                <a:gridCol w="3420745"/>
              </a:tblGrid>
              <a:tr h="4629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100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      </a:t>
                      </a:r>
                      <a:r>
                        <a:rPr lang="zh-CN" altLang="en-US" sz="2100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种类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10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简称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100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在真核细胞中分布</a:t>
                      </a:r>
                    </a:p>
                  </a:txBody>
                  <a:tcPr marL="68580" marR="68580" marT="34290" marB="34290"/>
                </a:tc>
              </a:tr>
              <a:tr h="123317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</a:tr>
              <a:tr h="97853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757363" y="2997994"/>
            <a:ext cx="1783080" cy="414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100">
                <a:latin typeface="Arial" panose="020B0604020202020204" pitchFamily="34" charset="0"/>
                <a:ea typeface="宋体" panose="02010600030101010101" pitchFamily="2" charset="-122"/>
              </a:rPr>
              <a:t>脱氧核糖核酸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00275" y="3801666"/>
            <a:ext cx="1249680" cy="414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100">
                <a:latin typeface="Arial" panose="020B0604020202020204" pitchFamily="34" charset="0"/>
                <a:ea typeface="宋体" panose="02010600030101010101" pitchFamily="2" charset="-122"/>
              </a:rPr>
              <a:t>核糖核酸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655219" y="2912269"/>
            <a:ext cx="745490" cy="414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100">
                <a:latin typeface="Arial" panose="020B0604020202020204" pitchFamily="34" charset="0"/>
                <a:ea typeface="宋体" panose="02010600030101010101" pitchFamily="2" charset="-122"/>
              </a:rPr>
              <a:t>DNA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30228" y="3801666"/>
            <a:ext cx="745490" cy="414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100">
                <a:latin typeface="Arial" panose="020B0604020202020204" pitchFamily="34" charset="0"/>
                <a:ea typeface="宋体" panose="02010600030101010101" pitchFamily="2" charset="-122"/>
              </a:rPr>
              <a:t>RNA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50581" y="2836069"/>
            <a:ext cx="3116580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100">
                <a:latin typeface="Arial" panose="020B0604020202020204" pitchFamily="34" charset="0"/>
                <a:ea typeface="宋体" panose="02010600030101010101" pitchFamily="2" charset="-122"/>
              </a:rPr>
              <a:t>细胞核（主要）、</a:t>
            </a:r>
          </a:p>
          <a:p>
            <a:r>
              <a:rPr lang="zh-CN" altLang="en-US" sz="2100">
                <a:latin typeface="Arial" panose="020B0604020202020204" pitchFamily="34" charset="0"/>
                <a:ea typeface="宋体" panose="02010600030101010101" pitchFamily="2" charset="-122"/>
              </a:rPr>
              <a:t>叶绿体、线粒体（少量）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806554" y="3801666"/>
            <a:ext cx="2049780" cy="414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100">
                <a:latin typeface="Arial" panose="020B0604020202020204" pitchFamily="34" charset="0"/>
                <a:ea typeface="宋体" panose="02010600030101010101" pitchFamily="2" charset="-122"/>
              </a:rPr>
              <a:t>细胞质（主要）</a:t>
            </a: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11"/>
          <p:cNvSpPr txBox="1"/>
          <p:nvPr/>
        </p:nvSpPr>
        <p:spPr>
          <a:xfrm>
            <a:off x="1296750" y="926148"/>
            <a:ext cx="5854303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二、核酸是由核苷酸连接而成的长链</a:t>
            </a: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 bwMode="auto">
          <a:xfrm rot="10800000">
            <a:off x="1143000" y="33338"/>
            <a:ext cx="6858000" cy="471488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8" name="文本框 11"/>
          <p:cNvSpPr txBox="1"/>
          <p:nvPr/>
        </p:nvSpPr>
        <p:spPr>
          <a:xfrm>
            <a:off x="1223963" y="33338"/>
            <a:ext cx="2917031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核酸的基本单位</a:t>
            </a:r>
          </a:p>
        </p:txBody>
      </p:sp>
      <p:sp>
        <p:nvSpPr>
          <p:cNvPr id="9219" name="文本框 13"/>
          <p:cNvSpPr txBox="1"/>
          <p:nvPr/>
        </p:nvSpPr>
        <p:spPr>
          <a:xfrm>
            <a:off x="4787503" y="33338"/>
            <a:ext cx="113466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A5002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核苷酸</a:t>
            </a:r>
          </a:p>
        </p:txBody>
      </p:sp>
      <p:cxnSp>
        <p:nvCxnSpPr>
          <p:cNvPr id="15" name="直接连接符 14"/>
          <p:cNvCxnSpPr/>
          <p:nvPr/>
        </p:nvCxnSpPr>
        <p:spPr bwMode="auto">
          <a:xfrm flipV="1">
            <a:off x="4140994" y="265510"/>
            <a:ext cx="608410" cy="8335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786414" y="3438208"/>
            <a:ext cx="4387454" cy="1928813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272461" y="3816350"/>
            <a:ext cx="4383881" cy="429816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3" name="Text Box 4"/>
          <p:cNvSpPr txBox="1"/>
          <p:nvPr/>
        </p:nvSpPr>
        <p:spPr>
          <a:xfrm>
            <a:off x="1274048" y="3883819"/>
            <a:ext cx="4519613" cy="294640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核苷酸的模式图</a:t>
            </a:r>
          </a:p>
        </p:txBody>
      </p:sp>
      <p:sp>
        <p:nvSpPr>
          <p:cNvPr id="9234" name="文本框 41"/>
          <p:cNvSpPr txBox="1"/>
          <p:nvPr/>
        </p:nvSpPr>
        <p:spPr>
          <a:xfrm>
            <a:off x="1478756" y="681038"/>
            <a:ext cx="2997994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核苷酸的组成</a:t>
            </a:r>
          </a:p>
        </p:txBody>
      </p:sp>
      <p:sp>
        <p:nvSpPr>
          <p:cNvPr id="10259" name="文本框 42"/>
          <p:cNvSpPr txBox="1"/>
          <p:nvPr/>
        </p:nvSpPr>
        <p:spPr>
          <a:xfrm>
            <a:off x="6170930" y="1489075"/>
            <a:ext cx="2512695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一分子</a:t>
            </a:r>
            <a:r>
              <a:rPr lang="zh-CN" altLang="en-US" sz="2100" b="1" dirty="0">
                <a:solidFill>
                  <a:srgbClr val="99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含氮碱基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417231" y="2063433"/>
            <a:ext cx="2020491" cy="4140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2100" b="1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一分子</a:t>
            </a:r>
            <a:r>
              <a:rPr kumimoji="0" lang="zh-CN" altLang="en-US" sz="2100" b="1" kern="1200" cap="none" spc="0" normalizeH="0" baseline="0" noProof="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五碳糖</a:t>
            </a:r>
          </a:p>
        </p:txBody>
      </p:sp>
      <p:sp>
        <p:nvSpPr>
          <p:cNvPr id="10261" name="文本框 44"/>
          <p:cNvSpPr txBox="1"/>
          <p:nvPr/>
        </p:nvSpPr>
        <p:spPr>
          <a:xfrm>
            <a:off x="6721316" y="2692321"/>
            <a:ext cx="2020491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一分子</a:t>
            </a:r>
            <a:r>
              <a:rPr lang="zh-CN" altLang="en-US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磷酸</a:t>
            </a:r>
          </a:p>
        </p:txBody>
      </p:sp>
      <p:grpSp>
        <p:nvGrpSpPr>
          <p:cNvPr id="3" name="Group 5"/>
          <p:cNvGrpSpPr/>
          <p:nvPr/>
        </p:nvGrpSpPr>
        <p:grpSpPr>
          <a:xfrm>
            <a:off x="524193" y="1488758"/>
            <a:ext cx="5761037" cy="2117725"/>
            <a:chOff x="930" y="1168"/>
            <a:chExt cx="3629" cy="133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 flipH="1" flipV="1">
              <a:off x="1640" y="1583"/>
              <a:ext cx="431" cy="406"/>
            </a:xfrm>
            <a:prstGeom prst="line">
              <a:avLst/>
            </a:prstGeom>
            <a:noFill/>
            <a:ln w="38100">
              <a:solidFill>
                <a:srgbClr val="3333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279" y="1669"/>
              <a:ext cx="878" cy="833"/>
            </a:xfrm>
            <a:prstGeom prst="pentagon">
              <a:avLst/>
            </a:prstGeom>
            <a:solidFill>
              <a:srgbClr val="07456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067" y="1992"/>
              <a:ext cx="219" cy="0"/>
            </a:xfrm>
            <a:prstGeom prst="line">
              <a:avLst/>
            </a:prstGeom>
            <a:noFill/>
            <a:ln w="38100">
              <a:solidFill>
                <a:srgbClr val="3333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369" y="1791"/>
              <a:ext cx="1059" cy="396"/>
            </a:xfrm>
            <a:prstGeom prst="rect">
              <a:avLst/>
            </a:prstGeom>
            <a:solidFill>
              <a:srgbClr val="814E0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9" name="Text Box 10"/>
            <p:cNvSpPr txBox="1"/>
            <p:nvPr/>
          </p:nvSpPr>
          <p:spPr>
            <a:xfrm>
              <a:off x="930" y="1317"/>
              <a:ext cx="1011" cy="277"/>
            </a:xfrm>
            <a:prstGeom prst="rect">
              <a:avLst/>
            </a:prstGeom>
            <a:noFill/>
            <a:ln w="63500">
              <a:noFill/>
            </a:ln>
          </p:spPr>
          <p:txBody>
            <a:bodyPr lIns="0" tIns="0" rIns="0" bIns="0" anchor="t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P</a:t>
              </a:r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1157" y="1168"/>
              <a:ext cx="537" cy="537"/>
            </a:xfrm>
            <a:prstGeom prst="ellipse">
              <a:avLst/>
            </a:prstGeom>
            <a:noFill/>
            <a:ln w="38100" algn="ctr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3146" y="1992"/>
              <a:ext cx="220" cy="0"/>
            </a:xfrm>
            <a:prstGeom prst="line">
              <a:avLst/>
            </a:prstGeom>
            <a:noFill/>
            <a:ln w="38100">
              <a:solidFill>
                <a:srgbClr val="3333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12" name="Text Box 13"/>
            <p:cNvSpPr txBox="1"/>
            <p:nvPr/>
          </p:nvSpPr>
          <p:spPr>
            <a:xfrm>
              <a:off x="3225" y="1900"/>
              <a:ext cx="1334" cy="217"/>
            </a:xfrm>
            <a:prstGeom prst="rect">
              <a:avLst/>
            </a:prstGeom>
            <a:noFill/>
            <a:ln w="63500">
              <a:noFill/>
            </a:ln>
          </p:spPr>
          <p:txBody>
            <a:bodyPr lIns="0" tIns="0" rIns="0" bIns="0" anchor="t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碱基</a:t>
              </a:r>
            </a:p>
          </p:txBody>
        </p:sp>
        <p:sp>
          <p:nvSpPr>
            <p:cNvPr id="13" name="Text Box 14"/>
            <p:cNvSpPr txBox="1"/>
            <p:nvPr/>
          </p:nvSpPr>
          <p:spPr>
            <a:xfrm>
              <a:off x="2052" y="1977"/>
              <a:ext cx="1334" cy="215"/>
            </a:xfrm>
            <a:prstGeom prst="rect">
              <a:avLst/>
            </a:prstGeom>
            <a:noFill/>
            <a:ln w="63500">
              <a:noFill/>
            </a:ln>
          </p:spPr>
          <p:txBody>
            <a:bodyPr lIns="0" tIns="0" rIns="0" bIns="0" anchor="t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五碳糖</a:t>
              </a:r>
            </a:p>
          </p:txBody>
        </p:sp>
      </p:grpSp>
      <p:sp>
        <p:nvSpPr>
          <p:cNvPr id="2" name="椭圆 1"/>
          <p:cNvSpPr/>
          <p:nvPr/>
        </p:nvSpPr>
        <p:spPr>
          <a:xfrm>
            <a:off x="3255169" y="2262188"/>
            <a:ext cx="215504" cy="21550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9" grpId="0"/>
      <p:bldP spid="44" grpId="0"/>
      <p:bldP spid="102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组合 3"/>
          <p:cNvGrpSpPr/>
          <p:nvPr/>
        </p:nvGrpSpPr>
        <p:grpSpPr>
          <a:xfrm>
            <a:off x="1143000" y="1221581"/>
            <a:ext cx="6858000" cy="2927747"/>
            <a:chOff x="179511" y="1124744"/>
            <a:chExt cx="8959962" cy="3426258"/>
          </a:xfrm>
        </p:grpSpPr>
        <p:pic>
          <p:nvPicPr>
            <p:cNvPr id="11266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1124744"/>
              <a:ext cx="8959961" cy="29523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剪去单角的矩形 2"/>
            <p:cNvSpPr/>
            <p:nvPr/>
          </p:nvSpPr>
          <p:spPr bwMode="auto">
            <a:xfrm rot="10800000">
              <a:off x="179511" y="3603521"/>
              <a:ext cx="8959962" cy="947481"/>
            </a:xfrm>
            <a:prstGeom prst="snip1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272" name="文本框 8"/>
          <p:cNvSpPr txBox="1"/>
          <p:nvPr/>
        </p:nvSpPr>
        <p:spPr>
          <a:xfrm>
            <a:off x="1478756" y="681038"/>
            <a:ext cx="2997994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核苷酸的分类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85913" y="2368153"/>
            <a:ext cx="598885" cy="645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1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磷酸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04197" y="2399110"/>
            <a:ext cx="597694" cy="645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1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磷酸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6554391" y="2806304"/>
            <a:ext cx="394097" cy="192881"/>
          </a:xfrm>
          <a:prstGeom prst="rect">
            <a:avLst/>
          </a:prstGeom>
          <a:solidFill>
            <a:srgbClr val="D8E2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3113485" y="2842022"/>
            <a:ext cx="432197" cy="157163"/>
          </a:xfrm>
          <a:prstGeom prst="rect">
            <a:avLst/>
          </a:prstGeom>
          <a:solidFill>
            <a:srgbClr val="D8E2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143000" y="2934891"/>
            <a:ext cx="6858000" cy="404813"/>
          </a:xfrm>
          <a:prstGeom prst="rect">
            <a:avLst/>
          </a:prstGeom>
          <a:solidFill>
            <a:srgbClr val="D8E2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63030" y="2927985"/>
            <a:ext cx="957580" cy="368300"/>
          </a:xfrm>
          <a:prstGeom prst="rect">
            <a:avLst/>
          </a:prstGeom>
          <a:solidFill>
            <a:srgbClr val="D8E2EE"/>
          </a:solidFill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1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核糖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736056" y="2950369"/>
            <a:ext cx="1153716" cy="368300"/>
          </a:xfrm>
          <a:prstGeom prst="rect">
            <a:avLst/>
          </a:prstGeom>
          <a:solidFill>
            <a:srgbClr val="D8E2EE"/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1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脱氧</a:t>
            </a:r>
            <a:r>
              <a:rPr kumimoji="0" lang="zh-CN" altLang="en-US" sz="1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核糖</a:t>
            </a: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3461147" y="2667000"/>
            <a:ext cx="323850" cy="283369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6894910" y="2664619"/>
            <a:ext cx="322660" cy="283369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63395" y="3435985"/>
            <a:ext cx="2228850" cy="414020"/>
          </a:xfrm>
          <a:prstGeom prst="rect">
            <a:avLst/>
          </a:prstGeom>
          <a:solidFill>
            <a:srgbClr val="D8E2EE"/>
          </a:solidFill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21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脱氧核糖</a:t>
            </a:r>
            <a:r>
              <a:rPr kumimoji="0" lang="zh-CN" altLang="en-US" sz="21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核苷酸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393690" y="3435985"/>
            <a:ext cx="1823720" cy="414020"/>
          </a:xfrm>
          <a:prstGeom prst="rect">
            <a:avLst/>
          </a:prstGeom>
          <a:solidFill>
            <a:srgbClr val="D8E2EE"/>
          </a:solidFill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21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核糖</a:t>
            </a:r>
            <a:r>
              <a:rPr kumimoji="0" lang="zh-CN" altLang="en-US" sz="21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核苷酸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042478" y="3845719"/>
            <a:ext cx="2006204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脱氧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核苷酸）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540669" y="4531519"/>
            <a:ext cx="2451497" cy="460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algn="ctr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DNA</a:t>
            </a:r>
            <a:r>
              <a:rPr kumimoji="0" lang="zh-CN" altLang="en-US" sz="24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的基本单位</a:t>
            </a:r>
            <a:endParaRPr kumimoji="0" lang="en-US" altLang="zh-CN" sz="2400" b="1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5004435" y="4516120"/>
            <a:ext cx="2825115" cy="460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algn="ctr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RNA</a:t>
            </a:r>
            <a:r>
              <a:rPr kumimoji="0" lang="zh-CN" altLang="en-US" sz="24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的基本单位</a:t>
            </a:r>
            <a:endParaRPr kumimoji="0" lang="en-US" altLang="zh-CN" sz="2400" b="1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2736056" y="4149329"/>
            <a:ext cx="0" cy="378619"/>
          </a:xfrm>
          <a:prstGeom prst="straightConnector1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" name="直接箭头连接符 29"/>
          <p:cNvCxnSpPr/>
          <p:nvPr/>
        </p:nvCxnSpPr>
        <p:spPr>
          <a:xfrm>
            <a:off x="6192441" y="3845719"/>
            <a:ext cx="0" cy="670322"/>
          </a:xfrm>
          <a:prstGeom prst="straightConnector1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536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/>
      <p:bldP spid="25" grpId="0" bldLvl="0" animBg="1"/>
      <p:bldP spid="2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8"/>
          <p:cNvSpPr txBox="1"/>
          <p:nvPr/>
        </p:nvSpPr>
        <p:spPr>
          <a:xfrm>
            <a:off x="1339691" y="590868"/>
            <a:ext cx="2997994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核苷酸的分类</a:t>
            </a:r>
          </a:p>
        </p:txBody>
      </p:sp>
      <p:pic>
        <p:nvPicPr>
          <p:cNvPr id="12290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391" y="2576513"/>
            <a:ext cx="2359819" cy="22752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485" y="2571750"/>
            <a:ext cx="2376488" cy="229314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" name="组合 30"/>
          <p:cNvGrpSpPr/>
          <p:nvPr/>
        </p:nvGrpSpPr>
        <p:grpSpPr>
          <a:xfrm>
            <a:off x="4311254" y="1059656"/>
            <a:ext cx="1752758" cy="790814"/>
            <a:chOff x="3670538" y="394755"/>
            <a:chExt cx="547155" cy="1106029"/>
          </a:xfrm>
        </p:grpSpPr>
        <p:sp>
          <p:nvSpPr>
            <p:cNvPr id="32" name="TextBox 1"/>
            <p:cNvSpPr txBox="1"/>
            <p:nvPr/>
          </p:nvSpPr>
          <p:spPr>
            <a:xfrm>
              <a:off x="3670538" y="469690"/>
              <a:ext cx="541159" cy="10310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en-US" sz="2100" b="1" kern="1200" cap="none" spc="0" normalizeH="0" baseline="0" noProof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腺嘌呤</a:t>
              </a:r>
              <a:endParaRPr kumimoji="0" lang="en-US" altLang="zh-CN" sz="21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R="0" defTabSz="914400">
                <a:buClrTx/>
                <a:buSzTx/>
                <a:buFontTx/>
                <a:defRPr/>
              </a:pPr>
              <a:endParaRPr kumimoji="0" lang="zh-CN" altLang="en-US" sz="2100" b="1" kern="1200" cap="none" spc="0" normalizeH="0" baseline="0" noProof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931454" y="394755"/>
              <a:ext cx="286239" cy="5790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</a:t>
              </a:r>
              <a:r>
                <a:rPr kumimoji="0" lang="en-US" altLang="zh-CN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A</a:t>
              </a:r>
              <a:r>
                <a:rPr kumimoji="0" lang="zh-CN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）</a:t>
              </a:r>
              <a:endPara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311254" y="1437085"/>
            <a:ext cx="1780936" cy="737235"/>
            <a:chOff x="3658645" y="548679"/>
            <a:chExt cx="798211" cy="982924"/>
          </a:xfrm>
        </p:grpSpPr>
        <p:sp>
          <p:nvSpPr>
            <p:cNvPr id="35" name="TextBox 26"/>
            <p:cNvSpPr txBox="1"/>
            <p:nvPr/>
          </p:nvSpPr>
          <p:spPr>
            <a:xfrm>
              <a:off x="3658645" y="548679"/>
              <a:ext cx="541106" cy="9829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en-US" sz="2100" b="1" kern="1200" cap="none" spc="0" normalizeH="0" baseline="0" noProof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鸟嘌呤</a:t>
              </a:r>
              <a:endParaRPr kumimoji="0" lang="en-US" altLang="zh-CN" sz="21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R="0" defTabSz="914400">
                <a:buClrTx/>
                <a:buSzTx/>
                <a:buFontTx/>
                <a:defRPr/>
              </a:pPr>
              <a:endParaRPr kumimoji="0" lang="zh-CN" altLang="en-US" sz="2100" b="1" kern="1200" cap="none" spc="0" normalizeH="0" baseline="0" noProof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044463" y="548679"/>
              <a:ext cx="412393" cy="551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</a:t>
              </a:r>
              <a:r>
                <a:rPr kumimoji="0" lang="en-US" altLang="zh-CN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G</a:t>
              </a:r>
              <a:r>
                <a:rPr kumimoji="0" lang="zh-CN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）</a:t>
              </a:r>
              <a:endPara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337447" y="1816894"/>
            <a:ext cx="1884759" cy="415211"/>
            <a:chOff x="3670538" y="548679"/>
            <a:chExt cx="2516697" cy="553140"/>
          </a:xfrm>
        </p:grpSpPr>
        <p:sp>
          <p:nvSpPr>
            <p:cNvPr id="12299" name="TextBox 29"/>
            <p:cNvSpPr txBox="1"/>
            <p:nvPr/>
          </p:nvSpPr>
          <p:spPr>
            <a:xfrm>
              <a:off x="3670538" y="548679"/>
              <a:ext cx="2516697" cy="55155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1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胞嘧啶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4797725" y="550266"/>
              <a:ext cx="1196398" cy="5515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</a:t>
              </a:r>
              <a:r>
                <a:rPr kumimoji="0" lang="en-US" altLang="zh-CN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</a:t>
              </a:r>
              <a:r>
                <a:rPr kumimoji="0" lang="zh-CN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）</a:t>
              </a:r>
              <a:endPara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218135" y="1807369"/>
            <a:ext cx="1984772" cy="414020"/>
            <a:chOff x="3670537" y="548678"/>
            <a:chExt cx="2646160" cy="551537"/>
          </a:xfrm>
        </p:grpSpPr>
        <p:sp>
          <p:nvSpPr>
            <p:cNvPr id="12302" name="TextBox 32"/>
            <p:cNvSpPr txBox="1"/>
            <p:nvPr/>
          </p:nvSpPr>
          <p:spPr>
            <a:xfrm>
              <a:off x="3670537" y="548678"/>
              <a:ext cx="2646160" cy="55153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1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胸腺嘧啶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5110289" y="548678"/>
              <a:ext cx="1177623" cy="5515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</a:t>
              </a:r>
              <a:r>
                <a:rPr kumimoji="0" lang="en-US" altLang="zh-CN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</a:t>
              </a:r>
              <a:r>
                <a:rPr kumimoji="0" lang="zh-CN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）</a:t>
              </a:r>
              <a:endPara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4" name="左中括号 43"/>
          <p:cNvSpPr/>
          <p:nvPr/>
        </p:nvSpPr>
        <p:spPr bwMode="auto">
          <a:xfrm rot="16200000">
            <a:off x="3634979" y="1397794"/>
            <a:ext cx="217885" cy="1782366"/>
          </a:xfrm>
          <a:prstGeom prst="leftBracke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5" name="直接连接符 44"/>
          <p:cNvCxnSpPr/>
          <p:nvPr/>
        </p:nvCxnSpPr>
        <p:spPr bwMode="auto">
          <a:xfrm>
            <a:off x="3662363" y="2397919"/>
            <a:ext cx="0" cy="203597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7" name="组合 46"/>
          <p:cNvGrpSpPr/>
          <p:nvPr/>
        </p:nvGrpSpPr>
        <p:grpSpPr>
          <a:xfrm>
            <a:off x="6254354" y="1801416"/>
            <a:ext cx="2228850" cy="414020"/>
            <a:chOff x="3670538" y="548679"/>
            <a:chExt cx="2972326" cy="554123"/>
          </a:xfrm>
        </p:grpSpPr>
        <p:sp>
          <p:nvSpPr>
            <p:cNvPr id="12307" name="TextBox 60"/>
            <p:cNvSpPr txBox="1"/>
            <p:nvPr/>
          </p:nvSpPr>
          <p:spPr>
            <a:xfrm>
              <a:off x="3670538" y="548679"/>
              <a:ext cx="2972326" cy="55412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1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尿嘧啶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4750229" y="548679"/>
              <a:ext cx="1231271" cy="5541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</a:t>
              </a:r>
              <a:r>
                <a:rPr kumimoji="0" lang="en-US" altLang="zh-CN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U</a:t>
              </a:r>
              <a:r>
                <a:rPr kumimoji="0" lang="zh-CN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）</a:t>
              </a:r>
              <a:endPara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0" name="左中括号 49"/>
          <p:cNvSpPr/>
          <p:nvPr/>
        </p:nvSpPr>
        <p:spPr bwMode="auto">
          <a:xfrm rot="16200000">
            <a:off x="5829896" y="1418630"/>
            <a:ext cx="194072" cy="1716881"/>
          </a:xfrm>
          <a:prstGeom prst="leftBracke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1" name="直接连接符 50"/>
          <p:cNvCxnSpPr/>
          <p:nvPr/>
        </p:nvCxnSpPr>
        <p:spPr bwMode="auto">
          <a:xfrm>
            <a:off x="6271022" y="2397919"/>
            <a:ext cx="0" cy="203597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组合 3"/>
          <p:cNvGrpSpPr/>
          <p:nvPr/>
        </p:nvGrpSpPr>
        <p:grpSpPr>
          <a:xfrm>
            <a:off x="1143000" y="844154"/>
            <a:ext cx="6858000" cy="2927747"/>
            <a:chOff x="179511" y="1124744"/>
            <a:chExt cx="8959962" cy="3426258"/>
          </a:xfrm>
        </p:grpSpPr>
        <p:pic>
          <p:nvPicPr>
            <p:cNvPr id="19458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1124744"/>
              <a:ext cx="8959961" cy="29523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剪去单角的矩形 2"/>
            <p:cNvSpPr/>
            <p:nvPr/>
          </p:nvSpPr>
          <p:spPr bwMode="auto">
            <a:xfrm rot="10800000">
              <a:off x="179511" y="3603521"/>
              <a:ext cx="8959962" cy="947481"/>
            </a:xfrm>
            <a:prstGeom prst="snip1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剪去单角的矩形 4"/>
          <p:cNvSpPr/>
          <p:nvPr/>
        </p:nvSpPr>
        <p:spPr bwMode="auto">
          <a:xfrm rot="10800000">
            <a:off x="1143000" y="33338"/>
            <a:ext cx="6858000" cy="471488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1" name="文本框 5"/>
          <p:cNvSpPr txBox="1"/>
          <p:nvPr/>
        </p:nvSpPr>
        <p:spPr>
          <a:xfrm>
            <a:off x="1073150" y="185420"/>
            <a:ext cx="31629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核酸的组成元素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85913" y="1989535"/>
            <a:ext cx="598885" cy="645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1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磷酸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04197" y="2021681"/>
            <a:ext cx="597694" cy="645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1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磷酸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6554391" y="2427685"/>
            <a:ext cx="394097" cy="194072"/>
          </a:xfrm>
          <a:prstGeom prst="rect">
            <a:avLst/>
          </a:prstGeom>
          <a:solidFill>
            <a:srgbClr val="D8E2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3113485" y="2463404"/>
            <a:ext cx="432197" cy="158354"/>
          </a:xfrm>
          <a:prstGeom prst="rect">
            <a:avLst/>
          </a:prstGeom>
          <a:solidFill>
            <a:srgbClr val="D8E2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143000" y="2556272"/>
            <a:ext cx="6858000" cy="406004"/>
          </a:xfrm>
          <a:prstGeom prst="rect">
            <a:avLst/>
          </a:prstGeom>
          <a:solidFill>
            <a:srgbClr val="D8E2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63030" y="2548890"/>
            <a:ext cx="892175" cy="368300"/>
          </a:xfrm>
          <a:prstGeom prst="rect">
            <a:avLst/>
          </a:prstGeom>
          <a:solidFill>
            <a:srgbClr val="D8E2EE"/>
          </a:solidFill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1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核糖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736056" y="2571750"/>
            <a:ext cx="1153716" cy="368300"/>
          </a:xfrm>
          <a:prstGeom prst="rect">
            <a:avLst/>
          </a:prstGeom>
          <a:solidFill>
            <a:srgbClr val="D8E2EE"/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1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脱氧</a:t>
            </a:r>
            <a:r>
              <a:rPr kumimoji="0" lang="zh-CN" altLang="en-US" sz="1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核糖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763395" y="3057525"/>
            <a:ext cx="2377440" cy="414020"/>
          </a:xfrm>
          <a:prstGeom prst="rect">
            <a:avLst/>
          </a:prstGeom>
          <a:solidFill>
            <a:srgbClr val="D8E2EE"/>
          </a:solidFill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21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脱氧核糖</a:t>
            </a:r>
            <a:r>
              <a:rPr kumimoji="0" lang="zh-CN" altLang="en-US" sz="21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核苷酸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393690" y="3057525"/>
            <a:ext cx="2096135" cy="414020"/>
          </a:xfrm>
          <a:prstGeom prst="rect">
            <a:avLst/>
          </a:prstGeom>
          <a:solidFill>
            <a:srgbClr val="D8E2EE"/>
          </a:solidFill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21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核糖</a:t>
            </a:r>
            <a:r>
              <a:rPr kumimoji="0" lang="zh-CN" altLang="en-US" sz="21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核苷酸</a:t>
            </a:r>
          </a:p>
        </p:txBody>
      </p:sp>
      <p:sp>
        <p:nvSpPr>
          <p:cNvPr id="26" name="Text Box 52"/>
          <p:cNvSpPr txBox="1"/>
          <p:nvPr/>
        </p:nvSpPr>
        <p:spPr>
          <a:xfrm>
            <a:off x="2932510" y="3921919"/>
            <a:ext cx="3530203" cy="442595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单角的矩形 4"/>
          <p:cNvSpPr/>
          <p:nvPr/>
        </p:nvSpPr>
        <p:spPr bwMode="auto">
          <a:xfrm rot="10800000">
            <a:off x="1143000" y="33338"/>
            <a:ext cx="6858000" cy="471488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2" name="文本框 5"/>
          <p:cNvSpPr txBox="1"/>
          <p:nvPr/>
        </p:nvSpPr>
        <p:spPr>
          <a:xfrm>
            <a:off x="1223963" y="33338"/>
            <a:ext cx="2917031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核酸的构成</a:t>
            </a:r>
          </a:p>
        </p:txBody>
      </p:sp>
      <p:pic>
        <p:nvPicPr>
          <p:cNvPr id="20483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27460"/>
            <a:ext cx="3326606" cy="12322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085" y="1924050"/>
            <a:ext cx="3326606" cy="12322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754" y="3219450"/>
            <a:ext cx="3327797" cy="123229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/>
        </p:nvCxnSpPr>
        <p:spPr>
          <a:xfrm flipH="1">
            <a:off x="2519363" y="1859756"/>
            <a:ext cx="702469" cy="226219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直接连接符 33"/>
          <p:cNvCxnSpPr/>
          <p:nvPr/>
        </p:nvCxnSpPr>
        <p:spPr>
          <a:xfrm flipH="1">
            <a:off x="2519363" y="3156347"/>
            <a:ext cx="702469" cy="22502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5769610" y="1221740"/>
            <a:ext cx="1287145" cy="460375"/>
          </a:xfrm>
          <a:prstGeom prst="rect">
            <a:avLst/>
          </a:prstGeom>
          <a:solidFill>
            <a:srgbClr val="FAE3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核苷酸</a:t>
            </a:r>
          </a:p>
        </p:txBody>
      </p:sp>
      <p:sp>
        <p:nvSpPr>
          <p:cNvPr id="42" name="TextBox 3"/>
          <p:cNvSpPr txBox="1"/>
          <p:nvPr/>
        </p:nvSpPr>
        <p:spPr>
          <a:xfrm>
            <a:off x="5662930" y="2895600"/>
            <a:ext cx="1735455" cy="460375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核苷酸链</a:t>
            </a:r>
          </a:p>
        </p:txBody>
      </p:sp>
      <p:cxnSp>
        <p:nvCxnSpPr>
          <p:cNvPr id="43" name="直接箭头连接符 42"/>
          <p:cNvCxnSpPr/>
          <p:nvPr/>
        </p:nvCxnSpPr>
        <p:spPr>
          <a:xfrm>
            <a:off x="6256735" y="1694260"/>
            <a:ext cx="0" cy="1137047"/>
          </a:xfrm>
          <a:prstGeom prst="straightConnector1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" name="TextBox 3"/>
          <p:cNvSpPr txBox="1"/>
          <p:nvPr/>
        </p:nvSpPr>
        <p:spPr>
          <a:xfrm>
            <a:off x="6310313" y="2045494"/>
            <a:ext cx="1306116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脱水缩合</a:t>
            </a:r>
          </a:p>
        </p:txBody>
      </p:sp>
      <p:sp>
        <p:nvSpPr>
          <p:cNvPr id="46" name="文本框 45"/>
          <p:cNvSpPr txBox="1"/>
          <p:nvPr/>
        </p:nvSpPr>
        <p:spPr>
          <a:xfrm rot="5400000">
            <a:off x="3132535" y="4614863"/>
            <a:ext cx="853679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……</a:t>
            </a:r>
            <a:endParaRPr kumimoji="0" lang="zh-CN" altLang="en-US" sz="24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Rectangle 9"/>
          <p:cNvSpPr/>
          <p:nvPr/>
        </p:nvSpPr>
        <p:spPr>
          <a:xfrm>
            <a:off x="1224915" y="1337310"/>
            <a:ext cx="1511300" cy="2844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磷酸二酯键</a:t>
            </a:r>
            <a:endParaRPr lang="zh-CN" altLang="zh-CN" sz="1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" name="下箭头 49"/>
          <p:cNvSpPr/>
          <p:nvPr/>
        </p:nvSpPr>
        <p:spPr bwMode="auto">
          <a:xfrm rot="19069798">
            <a:off x="2555081" y="1528763"/>
            <a:ext cx="150019" cy="49530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 bldLvl="0" animBg="1"/>
      <p:bldP spid="45" grpId="0"/>
      <p:bldP spid="46" grpId="0"/>
      <p:bldP spid="47" grpId="0"/>
      <p:bldP spid="5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452.4992125984254,&quot;width&quot;:59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bcc2f5c-e37c-44fb-92e9-4e7e4087de07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95b524a-c147-4207-a47d-3ea696e2f36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668</Words>
  <Application>Microsoft Office PowerPoint</Application>
  <PresentationFormat>全屏显示(16:9)</PresentationFormat>
  <Paragraphs>156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Calibri</vt:lpstr>
      <vt:lpstr>楷体</vt:lpstr>
      <vt:lpstr>Arial Black</vt:lpstr>
      <vt:lpstr>微软雅黑</vt:lpstr>
      <vt:lpstr>黑体</vt:lpstr>
      <vt:lpstr>Times New Roman</vt:lpstr>
      <vt:lpstr>隶书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bai</dc:creator>
  <cp:lastModifiedBy>apple</cp:lastModifiedBy>
  <cp:revision>79</cp:revision>
  <dcterms:created xsi:type="dcterms:W3CDTF">2016-05-28T08:56:00Z</dcterms:created>
  <dcterms:modified xsi:type="dcterms:W3CDTF">2020-02-07T02:23:07Z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